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ppt/tags/tag10.xml" ContentType="application/vnd.openxmlformats-officedocument.presentationml.tags+xml"/>
  <Override PartName="/ppt/notesSlides/notesSlide41.xml" ContentType="application/vnd.openxmlformats-officedocument.presentationml.notesSlide+xml"/>
  <Override PartName="/ppt/tags/tag11.xml" ContentType="application/vnd.openxmlformats-officedocument.presentationml.tags+xml"/>
  <Override PartName="/ppt/notesSlides/notesSlide42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13.xml" ContentType="application/vnd.openxmlformats-officedocument.presentationml.tags+xml"/>
  <Override PartName="/ppt/notesSlides/notesSlide45.xml" ContentType="application/vnd.openxmlformats-officedocument.presentationml.notesSlide+xml"/>
  <Override PartName="/ppt/tags/tag14.xml" ContentType="application/vnd.openxmlformats-officedocument.presentationml.tags+xml"/>
  <Override PartName="/ppt/notesSlides/notesSlide46.xml" ContentType="application/vnd.openxmlformats-officedocument.presentationml.notesSlide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ppt/tags/tag16.xml" ContentType="application/vnd.openxmlformats-officedocument.presentationml.tags+xml"/>
  <Override PartName="/ppt/notesSlides/notesSlide48.xml" ContentType="application/vnd.openxmlformats-officedocument.presentationml.notesSlide+xml"/>
  <Override PartName="/ppt/tags/tag17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8.xml" ContentType="application/vnd.openxmlformats-officedocument.presentationml.tags+xml"/>
  <Override PartName="/ppt/notesSlides/notesSlide51.xml" ContentType="application/vnd.openxmlformats-officedocument.presentationml.notesSlide+xml"/>
  <Override PartName="/ppt/tags/tag19.xml" ContentType="application/vnd.openxmlformats-officedocument.presentationml.tags+xml"/>
  <Override PartName="/ppt/notesSlides/notesSlide52.xml" ContentType="application/vnd.openxmlformats-officedocument.presentationml.notesSlide+xml"/>
  <Override PartName="/ppt/tags/tag20.xml" ContentType="application/vnd.openxmlformats-officedocument.presentationml.tags+xml"/>
  <Override PartName="/ppt/notesSlides/notesSlide53.xml" ContentType="application/vnd.openxmlformats-officedocument.presentationml.notesSlide+xml"/>
  <Override PartName="/ppt/tags/tag21.xml" ContentType="application/vnd.openxmlformats-officedocument.presentationml.tags+xml"/>
  <Override PartName="/ppt/notesSlides/notesSlide54.xml" ContentType="application/vnd.openxmlformats-officedocument.presentationml.notesSlide+xml"/>
  <Override PartName="/ppt/tags/tag22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23.xml" ContentType="application/vnd.openxmlformats-officedocument.presentationml.tags+xml"/>
  <Override PartName="/ppt/notesSlides/notesSlide58.xml" ContentType="application/vnd.openxmlformats-officedocument.presentationml.notesSlide+xml"/>
  <Override PartName="/ppt/tags/tag24.xml" ContentType="application/vnd.openxmlformats-officedocument.presentationml.tags+xml"/>
  <Override PartName="/ppt/notesSlides/notesSlide59.xml" ContentType="application/vnd.openxmlformats-officedocument.presentationml.notesSlide+xml"/>
  <Override PartName="/ppt/tags/tag25.xml" ContentType="application/vnd.openxmlformats-officedocument.presentationml.tags+xml"/>
  <Override PartName="/ppt/notesSlides/notesSlide60.xml" ContentType="application/vnd.openxmlformats-officedocument.presentationml.notesSlide+xml"/>
  <Override PartName="/ppt/tags/tag26.xml" ContentType="application/vnd.openxmlformats-officedocument.presentationml.tag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tags/tag27.xml" ContentType="application/vnd.openxmlformats-officedocument.presentationml.tags+xml"/>
  <Override PartName="/ppt/notesSlides/notesSlide63.xml" ContentType="application/vnd.openxmlformats-officedocument.presentationml.notesSlide+xml"/>
  <Override PartName="/ppt/charts/chart8.xml" ContentType="application/vnd.openxmlformats-officedocument.drawingml.chart+xml"/>
  <Override PartName="/ppt/tags/tag28.xml" ContentType="application/vnd.openxmlformats-officedocument.presentationml.tags+xml"/>
  <Override PartName="/ppt/notesSlides/notesSlide64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65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tags/tag29.xml" ContentType="application/vnd.openxmlformats-officedocument.presentationml.tags+xml"/>
  <Override PartName="/ppt/notesSlides/notesSlide6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67.xml" ContentType="application/vnd.openxmlformats-officedocument.presentationml.notesSlide+xml"/>
  <Override PartName="/ppt/tags/tag30.xml" ContentType="application/vnd.openxmlformats-officedocument.presentationml.tags+xml"/>
  <Override PartName="/ppt/notesSlides/notesSlide6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tags/tag31.xml" ContentType="application/vnd.openxmlformats-officedocument.presentationml.tags+xml"/>
  <Override PartName="/ppt/notesSlides/notesSlide69.xml" ContentType="application/vnd.openxmlformats-officedocument.presentationml.notesSlide+xml"/>
  <Override PartName="/ppt/tags/tag32.xml" ContentType="application/vnd.openxmlformats-officedocument.presentationml.tags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61" r:id="rId2"/>
    <p:sldMasterId id="2147483977" r:id="rId3"/>
  </p:sldMasterIdLst>
  <p:notesMasterIdLst>
    <p:notesMasterId r:id="rId122"/>
  </p:notesMasterIdLst>
  <p:handoutMasterIdLst>
    <p:handoutMasterId r:id="rId123"/>
  </p:handoutMasterIdLst>
  <p:sldIdLst>
    <p:sldId id="257" r:id="rId4"/>
    <p:sldId id="328" r:id="rId5"/>
    <p:sldId id="961" r:id="rId6"/>
    <p:sldId id="817" r:id="rId7"/>
    <p:sldId id="971" r:id="rId8"/>
    <p:sldId id="747" r:id="rId9"/>
    <p:sldId id="964" r:id="rId10"/>
    <p:sldId id="766" r:id="rId11"/>
    <p:sldId id="745" r:id="rId12"/>
    <p:sldId id="750" r:id="rId13"/>
    <p:sldId id="818" r:id="rId14"/>
    <p:sldId id="883" r:id="rId15"/>
    <p:sldId id="884" r:id="rId16"/>
    <p:sldId id="885" r:id="rId17"/>
    <p:sldId id="881" r:id="rId18"/>
    <p:sldId id="965" r:id="rId19"/>
    <p:sldId id="879" r:id="rId20"/>
    <p:sldId id="819" r:id="rId21"/>
    <p:sldId id="767" r:id="rId22"/>
    <p:sldId id="768" r:id="rId23"/>
    <p:sldId id="793" r:id="rId24"/>
    <p:sldId id="805" r:id="rId25"/>
    <p:sldId id="806" r:id="rId26"/>
    <p:sldId id="807" r:id="rId27"/>
    <p:sldId id="770" r:id="rId28"/>
    <p:sldId id="888" r:id="rId29"/>
    <p:sldId id="808" r:id="rId30"/>
    <p:sldId id="772" r:id="rId31"/>
    <p:sldId id="775" r:id="rId32"/>
    <p:sldId id="778" r:id="rId33"/>
    <p:sldId id="809" r:id="rId34"/>
    <p:sldId id="776" r:id="rId35"/>
    <p:sldId id="797" r:id="rId36"/>
    <p:sldId id="810" r:id="rId37"/>
    <p:sldId id="777" r:id="rId38"/>
    <p:sldId id="804" r:id="rId39"/>
    <p:sldId id="889" r:id="rId40"/>
    <p:sldId id="890" r:id="rId41"/>
    <p:sldId id="966" r:id="rId42"/>
    <p:sldId id="821" r:id="rId43"/>
    <p:sldId id="822" r:id="rId44"/>
    <p:sldId id="823" r:id="rId45"/>
    <p:sldId id="824" r:id="rId46"/>
    <p:sldId id="825" r:id="rId47"/>
    <p:sldId id="826" r:id="rId48"/>
    <p:sldId id="827" r:id="rId49"/>
    <p:sldId id="828" r:id="rId50"/>
    <p:sldId id="967" r:id="rId51"/>
    <p:sldId id="836" r:id="rId52"/>
    <p:sldId id="891" r:id="rId53"/>
    <p:sldId id="892" r:id="rId54"/>
    <p:sldId id="893" r:id="rId55"/>
    <p:sldId id="894" r:id="rId56"/>
    <p:sldId id="895" r:id="rId57"/>
    <p:sldId id="896" r:id="rId58"/>
    <p:sldId id="968" r:id="rId59"/>
    <p:sldId id="898" r:id="rId60"/>
    <p:sldId id="899" r:id="rId61"/>
    <p:sldId id="900" r:id="rId62"/>
    <p:sldId id="901" r:id="rId63"/>
    <p:sldId id="902" r:id="rId64"/>
    <p:sldId id="903" r:id="rId65"/>
    <p:sldId id="904" r:id="rId66"/>
    <p:sldId id="905" r:id="rId67"/>
    <p:sldId id="906" r:id="rId68"/>
    <p:sldId id="907" r:id="rId69"/>
    <p:sldId id="908" r:id="rId70"/>
    <p:sldId id="909" r:id="rId71"/>
    <p:sldId id="910" r:id="rId72"/>
    <p:sldId id="911" r:id="rId73"/>
    <p:sldId id="912" r:id="rId74"/>
    <p:sldId id="913" r:id="rId75"/>
    <p:sldId id="914" r:id="rId76"/>
    <p:sldId id="969" r:id="rId77"/>
    <p:sldId id="861" r:id="rId78"/>
    <p:sldId id="915" r:id="rId79"/>
    <p:sldId id="916" r:id="rId80"/>
    <p:sldId id="917" r:id="rId81"/>
    <p:sldId id="918" r:id="rId82"/>
    <p:sldId id="919" r:id="rId83"/>
    <p:sldId id="920" r:id="rId84"/>
    <p:sldId id="921" r:id="rId85"/>
    <p:sldId id="922" r:id="rId86"/>
    <p:sldId id="923" r:id="rId87"/>
    <p:sldId id="924" r:id="rId88"/>
    <p:sldId id="925" r:id="rId89"/>
    <p:sldId id="926" r:id="rId90"/>
    <p:sldId id="929" r:id="rId91"/>
    <p:sldId id="930" r:id="rId92"/>
    <p:sldId id="970" r:id="rId93"/>
    <p:sldId id="932" r:id="rId94"/>
    <p:sldId id="933" r:id="rId95"/>
    <p:sldId id="934" r:id="rId96"/>
    <p:sldId id="935" r:id="rId97"/>
    <p:sldId id="936" r:id="rId98"/>
    <p:sldId id="937" r:id="rId99"/>
    <p:sldId id="938" r:id="rId100"/>
    <p:sldId id="939" r:id="rId101"/>
    <p:sldId id="940" r:id="rId102"/>
    <p:sldId id="941" r:id="rId103"/>
    <p:sldId id="942" r:id="rId104"/>
    <p:sldId id="943" r:id="rId105"/>
    <p:sldId id="944" r:id="rId106"/>
    <p:sldId id="945" r:id="rId107"/>
    <p:sldId id="946" r:id="rId108"/>
    <p:sldId id="947" r:id="rId109"/>
    <p:sldId id="948" r:id="rId110"/>
    <p:sldId id="949" r:id="rId111"/>
    <p:sldId id="950" r:id="rId112"/>
    <p:sldId id="951" r:id="rId113"/>
    <p:sldId id="952" r:id="rId114"/>
    <p:sldId id="953" r:id="rId115"/>
    <p:sldId id="954" r:id="rId116"/>
    <p:sldId id="955" r:id="rId117"/>
    <p:sldId id="956" r:id="rId118"/>
    <p:sldId id="957" r:id="rId119"/>
    <p:sldId id="958" r:id="rId120"/>
    <p:sldId id="959" r:id="rId1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9" autoAdjust="0"/>
    <p:restoredTop sz="89024" autoAdjust="0"/>
  </p:normalViewPr>
  <p:slideViewPr>
    <p:cSldViewPr>
      <p:cViewPr>
        <p:scale>
          <a:sx n="125" d="100"/>
          <a:sy n="125" d="100"/>
        </p:scale>
        <p:origin x="-534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9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case-studie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oscitho\Desktop\Papers\ISCA_2009\FinalVersion\Excel\Homo-Matlab-MEMLa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scitho\Desktop\Papers\ISCA_2009\FinalVersion\Excel\Final-Aggregate-noMEMLAT-Config1-MINAD-----forPowerPointPlot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oscitho\Desktop\Papers\ISCA_2009\FinalVersion\Excel\Final-Aggregate-noMEMLAT-Config1-MINAD-----forPowerPointPlo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etu\Desktop\micro09-stc-talk\results\formatted-case-studi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IFS\HPCL\rdas\amazon%20backup\fairness-Noc\results\SlackBucket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eetuparna%20Das\Desktop\job-talk\aergia\formatted-case-studie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scitho\Desktop\Papers\ISCA_2009\FinalVersion\Excel\SYNTH_Standard_Compariso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oscitho\Desktop\Papers\ISCA_2009\FinalVersion\Excel\Homo-milc-noMEML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6194824831678593"/>
          <c:y val="6.5152715130440603E-2"/>
          <c:w val="0.69530526075544896"/>
          <c:h val="0.868789068882258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formatted!$R$30</c:f>
              <c:strCache>
                <c:ptCount val="1"/>
                <c:pt idx="0">
                  <c:v>LocalRR</c:v>
                </c:pt>
              </c:strCache>
            </c:strRef>
          </c:tx>
          <c:invertIfNegative val="0"/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formatted!$R$31</c:f>
              <c:numCache>
                <c:formatCode>0.0000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formatted!$S$30</c:f>
              <c:strCache>
                <c:ptCount val="1"/>
                <c:pt idx="0">
                  <c:v>LocalAge</c:v>
                </c:pt>
              </c:strCache>
            </c:strRef>
          </c:tx>
          <c:invertIfNegative val="0"/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formatted!$S$31</c:f>
              <c:numCache>
                <c:formatCode>0.0000</c:formatCode>
                <c:ptCount val="1"/>
                <c:pt idx="0">
                  <c:v>1.0015463884655358</c:v>
                </c:pt>
              </c:numCache>
            </c:numRef>
          </c:val>
        </c:ser>
        <c:ser>
          <c:idx val="2"/>
          <c:order val="2"/>
          <c:tx>
            <c:strRef>
              <c:f>formatted!$T$30</c:f>
              <c:strCache>
                <c:ptCount val="1"/>
                <c:pt idx="0">
                  <c:v>GSF</c:v>
                </c:pt>
              </c:strCache>
            </c:strRef>
          </c:tx>
          <c:invertIfNegative val="0"/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formatted!$T$31</c:f>
              <c:numCache>
                <c:formatCode>0.0000</c:formatCode>
                <c:ptCount val="1"/>
                <c:pt idx="0">
                  <c:v>0.88570754446265276</c:v>
                </c:pt>
              </c:numCache>
            </c:numRef>
          </c:val>
        </c:ser>
        <c:ser>
          <c:idx val="3"/>
          <c:order val="3"/>
          <c:tx>
            <c:strRef>
              <c:f>formatted!$U$30</c:f>
              <c:strCache>
                <c:ptCount val="1"/>
                <c:pt idx="0">
                  <c:v>STC</c:v>
                </c:pt>
              </c:strCache>
            </c:strRef>
          </c:tx>
          <c:invertIfNegative val="0"/>
          <c:cat>
            <c:strRef>
              <c:f>formatted!$Q$31</c:f>
              <c:strCache>
                <c:ptCount val="1"/>
                <c:pt idx="0">
                  <c:v>weighted</c:v>
                </c:pt>
              </c:strCache>
            </c:strRef>
          </c:cat>
          <c:val>
            <c:numRef>
              <c:f>formatted!$U$31</c:f>
              <c:numCache>
                <c:formatCode>0.0000</c:formatCode>
                <c:ptCount val="1"/>
                <c:pt idx="0">
                  <c:v>1.0922412748617838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31424"/>
        <c:axId val="169432960"/>
      </c:barChart>
      <c:catAx>
        <c:axId val="1694314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69432960"/>
        <c:crosses val="autoZero"/>
        <c:auto val="1"/>
        <c:lblAlgn val="ctr"/>
        <c:lblOffset val="100"/>
        <c:noMultiLvlLbl val="0"/>
      </c:catAx>
      <c:valAx>
        <c:axId val="169432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1800" dirty="0" smtClean="0"/>
                  <a:t>Normalized  System Speedup</a:t>
                </a:r>
                <a:endParaRPr lang="en-US" sz="1800" dirty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169431424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21352790140362901"/>
          <c:y val="0"/>
          <c:w val="0.78647209859637102"/>
          <c:h val="0.152517049614834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639806883229"/>
          <c:y val="2.8252405949256338E-2"/>
          <c:w val="0.81615970991891451"/>
          <c:h val="0.66828330960474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0.4046447963759654</c:v>
                </c:pt>
                <c:pt idx="1">
                  <c:v>0.40495247612337881</c:v>
                </c:pt>
                <c:pt idx="2">
                  <c:v>0.40516599976585238</c:v>
                </c:pt>
                <c:pt idx="3">
                  <c:v>0.42893680722009997</c:v>
                </c:pt>
                <c:pt idx="4">
                  <c:v>0.42229639842053679</c:v>
                </c:pt>
                <c:pt idx="5">
                  <c:v>0.42803664773845107</c:v>
                </c:pt>
                <c:pt idx="6">
                  <c:v>0.42106601890300732</c:v>
                </c:pt>
                <c:pt idx="9">
                  <c:v>0.38680766472739964</c:v>
                </c:pt>
                <c:pt idx="10">
                  <c:v>0.38680766472739964</c:v>
                </c:pt>
                <c:pt idx="11">
                  <c:v>0.39099942178881752</c:v>
                </c:pt>
                <c:pt idx="12">
                  <c:v>0.43437211861406494</c:v>
                </c:pt>
                <c:pt idx="13">
                  <c:v>0.44217234878019934</c:v>
                </c:pt>
                <c:pt idx="14">
                  <c:v>0.43081112617555778</c:v>
                </c:pt>
                <c:pt idx="15">
                  <c:v>0.43834108654050458</c:v>
                </c:pt>
                <c:pt idx="18">
                  <c:v>0.40834603799537761</c:v>
                </c:pt>
                <c:pt idx="19">
                  <c:v>0.4101368747625444</c:v>
                </c:pt>
                <c:pt idx="20">
                  <c:v>0.41113586260634116</c:v>
                </c:pt>
                <c:pt idx="21">
                  <c:v>0.43190807662358877</c:v>
                </c:pt>
                <c:pt idx="22">
                  <c:v>0.42336961177829024</c:v>
                </c:pt>
                <c:pt idx="23">
                  <c:v>0.37772945092712878</c:v>
                </c:pt>
                <c:pt idx="24">
                  <c:v>0.37158481553475226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0.12364430074671574</c:v>
                </c:pt>
                <c:pt idx="1">
                  <c:v>0.12368483815783139</c:v>
                </c:pt>
                <c:pt idx="2">
                  <c:v>0.12369807882320903</c:v>
                </c:pt>
                <c:pt idx="3">
                  <c:v>0.13999637086582886</c:v>
                </c:pt>
                <c:pt idx="4">
                  <c:v>0.14077015529976733</c:v>
                </c:pt>
                <c:pt idx="5">
                  <c:v>0.14023715265422179</c:v>
                </c:pt>
                <c:pt idx="6">
                  <c:v>0.14058051963944787</c:v>
                </c:pt>
                <c:pt idx="9">
                  <c:v>0.18709771181272414</c:v>
                </c:pt>
                <c:pt idx="10">
                  <c:v>0.18709771181272414</c:v>
                </c:pt>
                <c:pt idx="11">
                  <c:v>0.18740254619866387</c:v>
                </c:pt>
                <c:pt idx="12">
                  <c:v>0.23441170451915094</c:v>
                </c:pt>
                <c:pt idx="13">
                  <c:v>0.24339174003312072</c:v>
                </c:pt>
                <c:pt idx="14">
                  <c:v>0.23440704319994429</c:v>
                </c:pt>
                <c:pt idx="15">
                  <c:v>0.24364972538323751</c:v>
                </c:pt>
                <c:pt idx="18">
                  <c:v>0.11639595789628691</c:v>
                </c:pt>
                <c:pt idx="19">
                  <c:v>0.1165170552321152</c:v>
                </c:pt>
                <c:pt idx="20">
                  <c:v>0.11641975582935656</c:v>
                </c:pt>
                <c:pt idx="21">
                  <c:v>0.12892824123822663</c:v>
                </c:pt>
                <c:pt idx="22">
                  <c:v>0.12752851515050898</c:v>
                </c:pt>
                <c:pt idx="23">
                  <c:v>0.12451667196574033</c:v>
                </c:pt>
                <c:pt idx="24">
                  <c:v>0.12405385870359466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0.47171090287731932</c:v>
                </c:pt>
                <c:pt idx="1">
                  <c:v>0.47418026830040311</c:v>
                </c:pt>
                <c:pt idx="2">
                  <c:v>0.47431625167372382</c:v>
                </c:pt>
                <c:pt idx="3">
                  <c:v>4.5804051875611436E-2</c:v>
                </c:pt>
                <c:pt idx="4">
                  <c:v>4.1356151863673737E-2</c:v>
                </c:pt>
                <c:pt idx="5">
                  <c:v>4.1234438519702175E-2</c:v>
                </c:pt>
                <c:pt idx="6">
                  <c:v>4.3464428161135493E-2</c:v>
                </c:pt>
                <c:pt idx="9">
                  <c:v>0.42609462345987692</c:v>
                </c:pt>
                <c:pt idx="10">
                  <c:v>0.42609462345987692</c:v>
                </c:pt>
                <c:pt idx="11">
                  <c:v>0.42824754680143573</c:v>
                </c:pt>
                <c:pt idx="12">
                  <c:v>3.9817942324834793E-2</c:v>
                </c:pt>
                <c:pt idx="13">
                  <c:v>4.0263062061645517E-2</c:v>
                </c:pt>
                <c:pt idx="14">
                  <c:v>3.9354053720663085E-2</c:v>
                </c:pt>
                <c:pt idx="15">
                  <c:v>3.97185976767239E-2</c:v>
                </c:pt>
                <c:pt idx="18">
                  <c:v>0.47525800410833569</c:v>
                </c:pt>
                <c:pt idx="19">
                  <c:v>0.48428913289244246</c:v>
                </c:pt>
                <c:pt idx="20">
                  <c:v>0.48088156675088745</c:v>
                </c:pt>
                <c:pt idx="21">
                  <c:v>4.3195769533442126E-2</c:v>
                </c:pt>
                <c:pt idx="22">
                  <c:v>3.8641913079721875E-2</c:v>
                </c:pt>
                <c:pt idx="23">
                  <c:v>3.2972686649000785E-2</c:v>
                </c:pt>
                <c:pt idx="24">
                  <c:v>3.1075329562546883E-2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0430464"/>
        <c:axId val="170432000"/>
      </c:barChart>
      <c:catAx>
        <c:axId val="170430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0432000"/>
        <c:crosses val="autoZero"/>
        <c:auto val="1"/>
        <c:lblAlgn val="ctr"/>
        <c:lblOffset val="0"/>
        <c:noMultiLvlLbl val="0"/>
      </c:catAx>
      <c:valAx>
        <c:axId val="170432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322E-2"/>
              <c:y val="1.67396593673965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4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396"/>
          <c:y val="1.4598540145985401E-2"/>
          <c:w val="0.57392643096717511"/>
          <c:h val="0.1164066900396574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2769967890117"/>
          <c:y val="7.7756648343485571E-2"/>
          <c:w val="0.84596574642829481"/>
          <c:h val="0.6130678877906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7.9907483945915176</c:v>
                </c:pt>
                <c:pt idx="2">
                  <c:v>7.9892400705509727</c:v>
                </c:pt>
                <c:pt idx="3">
                  <c:v>7.9789045820530724</c:v>
                </c:pt>
                <c:pt idx="4">
                  <c:v>7.9802017187173782</c:v>
                </c:pt>
                <c:pt idx="5">
                  <c:v>7.9918229314569711</c:v>
                </c:pt>
                <c:pt idx="6">
                  <c:v>7.9907440166069508</c:v>
                </c:pt>
                <c:pt idx="9">
                  <c:v>15.626836907152844</c:v>
                </c:pt>
                <c:pt idx="10">
                  <c:v>15.779710677910703</c:v>
                </c:pt>
                <c:pt idx="11">
                  <c:v>15.625287659776536</c:v>
                </c:pt>
                <c:pt idx="12">
                  <c:v>15.221617885403239</c:v>
                </c:pt>
                <c:pt idx="13">
                  <c:v>15.044158350387843</c:v>
                </c:pt>
                <c:pt idx="14">
                  <c:v>15.363755442338444</c:v>
                </c:pt>
                <c:pt idx="15">
                  <c:v>15.207290979162694</c:v>
                </c:pt>
                <c:pt idx="18">
                  <c:v>14.830885992427014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14.720602704191027</c:v>
                </c:pt>
                <c:pt idx="22">
                  <c:v>14.677426516739612</c:v>
                </c:pt>
                <c:pt idx="23">
                  <c:v>16.231713918608893</c:v>
                </c:pt>
                <c:pt idx="24">
                  <c:v>16.199195940929329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72198144"/>
        <c:axId val="172216320"/>
      </c:barChart>
      <c:catAx>
        <c:axId val="17219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2216320"/>
        <c:crosses val="autoZero"/>
        <c:auto val="1"/>
        <c:lblAlgn val="ctr"/>
        <c:lblOffset val="0"/>
        <c:noMultiLvlLbl val="0"/>
      </c:catAx>
      <c:valAx>
        <c:axId val="172216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15E-2"/>
              <c:y val="0.163942570147434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1981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6398068832301"/>
          <c:y val="2.8252405949256338E-2"/>
          <c:w val="0.81615970991891451"/>
          <c:h val="0.66828330960474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'Matlab-noMEMLAT'!$B$15:$Z$15</c:f>
              <c:numCache>
                <c:formatCode>General</c:formatCode>
                <c:ptCount val="25"/>
                <c:pt idx="0">
                  <c:v>0.40464479637596551</c:v>
                </c:pt>
                <c:pt idx="1">
                  <c:v>0.40495247612337881</c:v>
                </c:pt>
                <c:pt idx="2">
                  <c:v>0.40516599976585255</c:v>
                </c:pt>
                <c:pt idx="3">
                  <c:v>0.42893680722010008</c:v>
                </c:pt>
                <c:pt idx="4">
                  <c:v>0.42229639842053679</c:v>
                </c:pt>
                <c:pt idx="5">
                  <c:v>0.42803664773845124</c:v>
                </c:pt>
                <c:pt idx="6">
                  <c:v>0.42106601890300732</c:v>
                </c:pt>
                <c:pt idx="9">
                  <c:v>0.38680766472739986</c:v>
                </c:pt>
                <c:pt idx="10">
                  <c:v>0.38680766472739986</c:v>
                </c:pt>
                <c:pt idx="11">
                  <c:v>0.39099942178881764</c:v>
                </c:pt>
                <c:pt idx="12">
                  <c:v>0.43437211861406516</c:v>
                </c:pt>
                <c:pt idx="13">
                  <c:v>0.44217234878019929</c:v>
                </c:pt>
                <c:pt idx="14">
                  <c:v>0.43081112617555789</c:v>
                </c:pt>
                <c:pt idx="15">
                  <c:v>0.43834108654050458</c:v>
                </c:pt>
                <c:pt idx="18">
                  <c:v>0.40834603799537772</c:v>
                </c:pt>
                <c:pt idx="19">
                  <c:v>0.41013687476254451</c:v>
                </c:pt>
                <c:pt idx="20">
                  <c:v>0.41113586260634116</c:v>
                </c:pt>
                <c:pt idx="21">
                  <c:v>0.43190807662358882</c:v>
                </c:pt>
                <c:pt idx="22">
                  <c:v>0.42336961177829041</c:v>
                </c:pt>
                <c:pt idx="23">
                  <c:v>0.37772945092712878</c:v>
                </c:pt>
                <c:pt idx="24">
                  <c:v>0.37158481553475253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'Matlab-noMEMLAT'!$B$16:$Z$16</c:f>
              <c:numCache>
                <c:formatCode>General</c:formatCode>
                <c:ptCount val="25"/>
                <c:pt idx="0">
                  <c:v>0.12364430074671577</c:v>
                </c:pt>
                <c:pt idx="1">
                  <c:v>0.12368483815783139</c:v>
                </c:pt>
                <c:pt idx="2">
                  <c:v>0.12369807882320909</c:v>
                </c:pt>
                <c:pt idx="3">
                  <c:v>0.13999637086582897</c:v>
                </c:pt>
                <c:pt idx="4">
                  <c:v>0.14077015529976733</c:v>
                </c:pt>
                <c:pt idx="5">
                  <c:v>0.14023715265422187</c:v>
                </c:pt>
                <c:pt idx="6">
                  <c:v>0.14058051963944787</c:v>
                </c:pt>
                <c:pt idx="9">
                  <c:v>0.18709771181272425</c:v>
                </c:pt>
                <c:pt idx="10">
                  <c:v>0.18709771181272425</c:v>
                </c:pt>
                <c:pt idx="11">
                  <c:v>0.18740254619866395</c:v>
                </c:pt>
                <c:pt idx="12">
                  <c:v>0.23441170451915094</c:v>
                </c:pt>
                <c:pt idx="13">
                  <c:v>0.24339174003312078</c:v>
                </c:pt>
                <c:pt idx="14">
                  <c:v>0.23440704319994438</c:v>
                </c:pt>
                <c:pt idx="15">
                  <c:v>0.24364972538323751</c:v>
                </c:pt>
                <c:pt idx="18">
                  <c:v>0.11639595789628694</c:v>
                </c:pt>
                <c:pt idx="19">
                  <c:v>0.1165170552321152</c:v>
                </c:pt>
                <c:pt idx="20">
                  <c:v>0.11641975582935653</c:v>
                </c:pt>
                <c:pt idx="21">
                  <c:v>0.12892824123822669</c:v>
                </c:pt>
                <c:pt idx="22">
                  <c:v>0.12752851515050892</c:v>
                </c:pt>
                <c:pt idx="23">
                  <c:v>0.12451667196574039</c:v>
                </c:pt>
                <c:pt idx="24">
                  <c:v>0.12405385870359466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'Matlab-noMEMLAT'!$B$14:$Z$14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'Matlab-noMEMLAT'!$B$17:$Z$17</c:f>
              <c:numCache>
                <c:formatCode>General</c:formatCode>
                <c:ptCount val="25"/>
                <c:pt idx="0">
                  <c:v>0.47171090287731932</c:v>
                </c:pt>
                <c:pt idx="1">
                  <c:v>0.47418026830040333</c:v>
                </c:pt>
                <c:pt idx="2">
                  <c:v>0.47431625167372382</c:v>
                </c:pt>
                <c:pt idx="3">
                  <c:v>4.5804051875611464E-2</c:v>
                </c:pt>
                <c:pt idx="4">
                  <c:v>4.1356151863673737E-2</c:v>
                </c:pt>
                <c:pt idx="5">
                  <c:v>4.1234438519702175E-2</c:v>
                </c:pt>
                <c:pt idx="6">
                  <c:v>4.3464428161135493E-2</c:v>
                </c:pt>
                <c:pt idx="9">
                  <c:v>0.42609462345987703</c:v>
                </c:pt>
                <c:pt idx="10">
                  <c:v>0.42609462345987703</c:v>
                </c:pt>
                <c:pt idx="11">
                  <c:v>0.42824754680143573</c:v>
                </c:pt>
                <c:pt idx="12">
                  <c:v>3.9817942324834807E-2</c:v>
                </c:pt>
                <c:pt idx="13">
                  <c:v>4.0263062061645517E-2</c:v>
                </c:pt>
                <c:pt idx="14">
                  <c:v>3.9354053720663085E-2</c:v>
                </c:pt>
                <c:pt idx="15">
                  <c:v>3.9718597676723914E-2</c:v>
                </c:pt>
                <c:pt idx="18">
                  <c:v>0.47525800410833569</c:v>
                </c:pt>
                <c:pt idx="19">
                  <c:v>0.48428913289244258</c:v>
                </c:pt>
                <c:pt idx="20">
                  <c:v>0.48088156675088767</c:v>
                </c:pt>
                <c:pt idx="21">
                  <c:v>4.3195769533442126E-2</c:v>
                </c:pt>
                <c:pt idx="22">
                  <c:v>3.8641913079721896E-2</c:v>
                </c:pt>
                <c:pt idx="23">
                  <c:v>3.2972686649000785E-2</c:v>
                </c:pt>
                <c:pt idx="24">
                  <c:v>3.1075329562546897E-2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247296"/>
        <c:axId val="172253184"/>
      </c:barChart>
      <c:catAx>
        <c:axId val="17224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2253184"/>
        <c:crosses val="autoZero"/>
        <c:auto val="1"/>
        <c:lblAlgn val="ctr"/>
        <c:lblOffset val="0"/>
        <c:noMultiLvlLbl val="0"/>
      </c:catAx>
      <c:valAx>
        <c:axId val="17225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5149378400310349E-2"/>
              <c:y val="1.673965936739658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24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32723388599407"/>
          <c:y val="1.4598540145985401E-2"/>
          <c:w val="0.57392643096717533"/>
          <c:h val="0.1164066900396574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6221328217027"/>
          <c:y val="4.4920938269583384E-2"/>
          <c:w val="0.84596574642829436"/>
          <c:h val="0.6130678877906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7.7417099575195953</c:v>
                </c:pt>
                <c:pt idx="1">
                  <c:v>7.7492486119795201</c:v>
                </c:pt>
                <c:pt idx="2">
                  <c:v>7.7291720092874296</c:v>
                </c:pt>
                <c:pt idx="3">
                  <c:v>7.7059271577258768</c:v>
                </c:pt>
                <c:pt idx="4">
                  <c:v>7.7180605084707619</c:v>
                </c:pt>
                <c:pt idx="5">
                  <c:v>8.0128391434062625</c:v>
                </c:pt>
                <c:pt idx="6">
                  <c:v>7.995906273564537</c:v>
                </c:pt>
                <c:pt idx="9">
                  <c:v>15.068296728723125</c:v>
                </c:pt>
                <c:pt idx="10">
                  <c:v>15.157050834989615</c:v>
                </c:pt>
                <c:pt idx="11">
                  <c:v>15.06478520660114</c:v>
                </c:pt>
                <c:pt idx="12">
                  <c:v>14.925594199354073</c:v>
                </c:pt>
                <c:pt idx="13">
                  <c:v>14.911483887983971</c:v>
                </c:pt>
                <c:pt idx="14">
                  <c:v>15.487103244909594</c:v>
                </c:pt>
                <c:pt idx="15">
                  <c:v>15.380969000721585</c:v>
                </c:pt>
                <c:pt idx="18">
                  <c:v>15.22565461723555</c:v>
                </c:pt>
                <c:pt idx="19">
                  <c:v>15.21047718560256</c:v>
                </c:pt>
                <c:pt idx="20">
                  <c:v>15.184582190575796</c:v>
                </c:pt>
                <c:pt idx="21">
                  <c:v>15.200490781152183</c:v>
                </c:pt>
                <c:pt idx="22">
                  <c:v>15.175811159010413</c:v>
                </c:pt>
                <c:pt idx="23">
                  <c:v>16.166873971789496</c:v>
                </c:pt>
                <c:pt idx="24">
                  <c:v>16.15621033272215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72341120"/>
        <c:axId val="172342656"/>
      </c:barChart>
      <c:catAx>
        <c:axId val="172341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2342656"/>
        <c:crosses val="autoZero"/>
        <c:auto val="1"/>
        <c:lblAlgn val="ctr"/>
        <c:lblOffset val="0"/>
        <c:noMultiLvlLbl val="0"/>
      </c:catAx>
      <c:valAx>
        <c:axId val="172342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79599837024E-2"/>
              <c:y val="0.222574661033199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23411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599874538743726"/>
          <c:y val="0.18793930605878229"/>
          <c:w val="0.68056335119534217"/>
          <c:h val="0.608155487149062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'Matlab-noMEMLAT'!$A$15</c:f>
              <c:strCache>
                <c:ptCount val="1"/>
                <c:pt idx="0">
                  <c:v>RouterEnergy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'Matlab-noMEMLAT'!$B$15:$H$15</c:f>
              <c:numCache>
                <c:formatCode>General</c:formatCode>
                <c:ptCount val="7"/>
                <c:pt idx="0">
                  <c:v>0.41541671797809077</c:v>
                </c:pt>
                <c:pt idx="1">
                  <c:v>0.44748029347835416</c:v>
                </c:pt>
                <c:pt idx="2">
                  <c:v>0.43999722252424456</c:v>
                </c:pt>
                <c:pt idx="4">
                  <c:v>0.38394578415021613</c:v>
                </c:pt>
                <c:pt idx="5">
                  <c:v>0.43429258355691236</c:v>
                </c:pt>
                <c:pt idx="6">
                  <c:v>0.44348232741408139</c:v>
                </c:pt>
              </c:numCache>
            </c:numRef>
          </c:val>
        </c:ser>
        <c:ser>
          <c:idx val="1"/>
          <c:order val="1"/>
          <c:tx>
            <c:strRef>
              <c:f>'Matlab-noMEMLAT'!$A$16</c:f>
              <c:strCache>
                <c:ptCount val="1"/>
                <c:pt idx="0">
                  <c:v>LinkEnergy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'Matlab-noMEMLAT'!$B$16:$H$16</c:f>
              <c:numCache>
                <c:formatCode>General</c:formatCode>
                <c:ptCount val="7"/>
                <c:pt idx="0">
                  <c:v>7.6955429727251737E-2</c:v>
                </c:pt>
                <c:pt idx="1">
                  <c:v>9.4333922551112712E-2</c:v>
                </c:pt>
                <c:pt idx="2">
                  <c:v>9.7193065250349514E-2</c:v>
                </c:pt>
                <c:pt idx="4">
                  <c:v>0.17539792598070689</c:v>
                </c:pt>
                <c:pt idx="5">
                  <c:v>0.22557323934242743</c:v>
                </c:pt>
                <c:pt idx="6">
                  <c:v>0.23775203856235527</c:v>
                </c:pt>
              </c:numCache>
            </c:numRef>
          </c:val>
        </c:ser>
        <c:ser>
          <c:idx val="2"/>
          <c:order val="2"/>
          <c:tx>
            <c:strRef>
              <c:f>'Matlab-noMEMLAT'!$A$17</c:f>
              <c:strCache>
                <c:ptCount val="1"/>
                <c:pt idx="0">
                  <c:v>BufferEnergy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'Matlab-noMEMLAT'!$B$17:$H$17</c:f>
              <c:numCache>
                <c:formatCode>General</c:formatCode>
                <c:ptCount val="7"/>
                <c:pt idx="0">
                  <c:v>0.5076278522946579</c:v>
                </c:pt>
                <c:pt idx="1">
                  <c:v>7.3091048035118664E-2</c:v>
                </c:pt>
                <c:pt idx="2">
                  <c:v>6.2561826615832164E-2</c:v>
                </c:pt>
                <c:pt idx="4">
                  <c:v>0.44065628986907723</c:v>
                </c:pt>
                <c:pt idx="5">
                  <c:v>5.8703576820580708E-2</c:v>
                </c:pt>
                <c:pt idx="6">
                  <c:v>5.5516091062346513E-2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72474752"/>
        <c:axId val="172476288"/>
      </c:barChart>
      <c:catAx>
        <c:axId val="17247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en-US"/>
          </a:p>
        </c:txPr>
        <c:crossAx val="172476288"/>
        <c:crosses val="autoZero"/>
        <c:auto val="1"/>
        <c:lblAlgn val="ctr"/>
        <c:lblOffset val="0"/>
        <c:noMultiLvlLbl val="0"/>
      </c:catAx>
      <c:valAx>
        <c:axId val="17247628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Energy (normalized)</a:t>
                </a:r>
              </a:p>
            </c:rich>
          </c:tx>
          <c:layout>
            <c:manualLayout>
              <c:xMode val="edge"/>
              <c:yMode val="edge"/>
              <c:x val="3.8344267788964713E-3"/>
              <c:y val="0.181873681441622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247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849425018738128"/>
          <c:y val="2.6687578686810556E-2"/>
          <c:w val="0.75519155343285771"/>
          <c:h val="0.1164066900396574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chemeClr val="tx1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5297430555037"/>
          <c:y val="0.12798265354057733"/>
          <c:w val="0.68336493594367753"/>
          <c:h val="0.64049175653415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'Matlab-noMEMLAT'!$B$14:$H$14</c:f>
              <c:strCache>
                <c:ptCount val="6"/>
                <c:pt idx="1">
                  <c:v>Mean</c:v>
                </c:pt>
                <c:pt idx="5">
                  <c:v>Worst-Case</c:v>
                </c:pt>
              </c:strCache>
            </c:strRef>
          </c:cat>
          <c:val>
            <c:numRef>
              <c:f>'Matlab-noMEMLAT'!$B$21:$H$21</c:f>
              <c:numCache>
                <c:formatCode>General</c:formatCode>
                <c:ptCount val="7"/>
                <c:pt idx="0">
                  <c:v>7.9295264452631509</c:v>
                </c:pt>
                <c:pt idx="1">
                  <c:v>7.8760943742895169</c:v>
                </c:pt>
                <c:pt idx="2">
                  <c:v>7.8588363446575284</c:v>
                </c:pt>
                <c:pt idx="4">
                  <c:v>7.8078970057505401</c:v>
                </c:pt>
                <c:pt idx="5">
                  <c:v>7.5574270467024398</c:v>
                </c:pt>
                <c:pt idx="6">
                  <c:v>7.4833525905225784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45377408"/>
        <c:axId val="45378944"/>
      </c:barChart>
      <c:catAx>
        <c:axId val="4537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45378944"/>
        <c:crosses val="autoZero"/>
        <c:auto val="1"/>
        <c:lblAlgn val="ctr"/>
        <c:lblOffset val="0"/>
        <c:noMultiLvlLbl val="0"/>
      </c:catAx>
      <c:valAx>
        <c:axId val="45378944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W-Speedup</a:t>
                </a:r>
              </a:p>
            </c:rich>
          </c:tx>
          <c:layout>
            <c:manualLayout>
              <c:xMode val="edge"/>
              <c:yMode val="edge"/>
              <c:x val="1.1453250720709091E-2"/>
              <c:y val="0.25116509372498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377408"/>
        <c:crosses val="autoZero"/>
        <c:crossBetween val="between"/>
      </c:valAx>
    </c:plotArea>
    <c:plotVisOnly val="1"/>
    <c:dispBlanksAs val="gap"/>
    <c:showDLblsOverMax val="0"/>
  </c:chart>
  <c:spPr>
    <a:ln w="38100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66153662610401"/>
          <c:y val="8.5298486625342007E-2"/>
          <c:w val="0.81933846337389726"/>
          <c:h val="0.855696295174642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formatted!$I$35</c:f>
              <c:strCache>
                <c:ptCount val="1"/>
                <c:pt idx="0">
                  <c:v>LocalRR</c:v>
                </c:pt>
              </c:strCache>
            </c:strRef>
          </c:tx>
          <c:invertIfNegative val="0"/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formatted!$I$36</c:f>
              <c:numCache>
                <c:formatCode>0.00</c:formatCode>
                <c:ptCount val="1"/>
                <c:pt idx="0">
                  <c:v>8.645999999999999</c:v>
                </c:pt>
              </c:numCache>
            </c:numRef>
          </c:val>
        </c:ser>
        <c:ser>
          <c:idx val="1"/>
          <c:order val="1"/>
          <c:tx>
            <c:strRef>
              <c:f>formatted!$J$35</c:f>
              <c:strCache>
                <c:ptCount val="1"/>
                <c:pt idx="0">
                  <c:v>LocalAge</c:v>
                </c:pt>
              </c:strCache>
            </c:strRef>
          </c:tx>
          <c:invertIfNegative val="0"/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formatted!$J$36</c:f>
              <c:numCache>
                <c:formatCode>0.00</c:formatCode>
                <c:ptCount val="1"/>
                <c:pt idx="0">
                  <c:v>7.6076895833333333</c:v>
                </c:pt>
              </c:numCache>
            </c:numRef>
          </c:val>
        </c:ser>
        <c:ser>
          <c:idx val="2"/>
          <c:order val="2"/>
          <c:tx>
            <c:strRef>
              <c:f>formatted!$K$35</c:f>
              <c:strCache>
                <c:ptCount val="1"/>
                <c:pt idx="0">
                  <c:v>GSF</c:v>
                </c:pt>
              </c:strCache>
            </c:strRef>
          </c:tx>
          <c:invertIfNegative val="0"/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formatted!$K$36</c:f>
              <c:numCache>
                <c:formatCode>0.00</c:formatCode>
                <c:ptCount val="1"/>
                <c:pt idx="0">
                  <c:v>8.479368749999999</c:v>
                </c:pt>
              </c:numCache>
            </c:numRef>
          </c:val>
        </c:ser>
        <c:ser>
          <c:idx val="3"/>
          <c:order val="3"/>
          <c:tx>
            <c:strRef>
              <c:f>formatted!$L$35</c:f>
              <c:strCache>
                <c:ptCount val="1"/>
                <c:pt idx="0">
                  <c:v>STC</c:v>
                </c:pt>
              </c:strCache>
            </c:strRef>
          </c:tx>
          <c:invertIfNegative val="0"/>
          <c:cat>
            <c:strRef>
              <c:f>formatted!$H$36</c:f>
              <c:strCache>
                <c:ptCount val="1"/>
                <c:pt idx="0">
                  <c:v>unfairness</c:v>
                </c:pt>
              </c:strCache>
            </c:strRef>
          </c:cat>
          <c:val>
            <c:numRef>
              <c:f>formatted!$L$36</c:f>
              <c:numCache>
                <c:formatCode>0.00</c:formatCode>
                <c:ptCount val="1"/>
                <c:pt idx="0">
                  <c:v>7.074675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72384"/>
        <c:axId val="169473920"/>
      </c:barChart>
      <c:catAx>
        <c:axId val="1694723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69473920"/>
        <c:crosses val="autoZero"/>
        <c:auto val="1"/>
        <c:lblAlgn val="ctr"/>
        <c:lblOffset val="100"/>
        <c:noMultiLvlLbl val="0"/>
      </c:catAx>
      <c:valAx>
        <c:axId val="16947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dirty="0" smtClean="0"/>
                  <a:t>Network Unfairness 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947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202584731256401"/>
          <c:y val="0"/>
          <c:w val="0.82797415268743624"/>
          <c:h val="0.14819093092086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988902202442088"/>
          <c:y val="5.7003062117235409E-2"/>
          <c:w val="0.67399146795897702"/>
          <c:h val="0.83250612423447068"/>
        </c:manualLayout>
      </c:layout>
      <c:lineChart>
        <c:grouping val="standard"/>
        <c:varyColors val="0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158528"/>
        <c:axId val="169168896"/>
      </c:lineChart>
      <c:catAx>
        <c:axId val="169158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168896"/>
        <c:crosses val="autoZero"/>
        <c:auto val="1"/>
        <c:lblAlgn val="ctr"/>
        <c:lblOffset val="100"/>
        <c:noMultiLvlLbl val="0"/>
      </c:catAx>
      <c:valAx>
        <c:axId val="16916889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1585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09715089961576"/>
          <c:y val="2.0953193350831147E-2"/>
          <c:w val="0.1815893216302869"/>
          <c:h val="0.96646126911980612"/>
        </c:manualLayout>
      </c:layout>
      <c:overlay val="0"/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271"/>
          <c:y val="3.4780937357465402E-2"/>
          <c:w val="0.67399146795897702"/>
          <c:h val="0.83250612423447068"/>
        </c:manualLayout>
      </c:layout>
      <c:lineChart>
        <c:grouping val="standard"/>
        <c:varyColors val="0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  <c:smooth val="0"/>
        </c:ser>
        <c:ser>
          <c:idx val="12"/>
          <c:order val="1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320832"/>
        <c:axId val="169322752"/>
      </c:lineChart>
      <c:catAx>
        <c:axId val="169320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 dirty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322752"/>
        <c:crosses val="autoZero"/>
        <c:auto val="1"/>
        <c:lblAlgn val="ctr"/>
        <c:lblOffset val="100"/>
        <c:noMultiLvlLbl val="0"/>
      </c:catAx>
      <c:valAx>
        <c:axId val="169322752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320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15E-2"/>
          <c:w val="0.1815893216302869"/>
          <c:h val="0.96646126911980612"/>
        </c:manualLayout>
      </c:layout>
      <c:overlay val="0"/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269"/>
          <c:y val="3.4780937357465402E-2"/>
          <c:w val="0.67399146795897646"/>
          <c:h val="0.83250612423447068"/>
        </c:manualLayout>
      </c:layout>
      <c:lineChart>
        <c:grouping val="standard"/>
        <c:varyColors val="0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Data!$A$22</c:f>
              <c:strCache>
                <c:ptCount val="1"/>
                <c:pt idx="0">
                  <c:v>omnet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Data!$B$22:$L$22</c:f>
              <c:numCache>
                <c:formatCode>0.00</c:formatCode>
                <c:ptCount val="11"/>
                <c:pt idx="0">
                  <c:v>18.260000000000002</c:v>
                </c:pt>
                <c:pt idx="1">
                  <c:v>22.6</c:v>
                </c:pt>
                <c:pt idx="2">
                  <c:v>27.380000000000003</c:v>
                </c:pt>
                <c:pt idx="3">
                  <c:v>31.830000000000005</c:v>
                </c:pt>
                <c:pt idx="4">
                  <c:v>35.940000000000005</c:v>
                </c:pt>
                <c:pt idx="5">
                  <c:v>39.760000000000012</c:v>
                </c:pt>
                <c:pt idx="6">
                  <c:v>43.339999999999996</c:v>
                </c:pt>
                <c:pt idx="7">
                  <c:v>46.760000000000012</c:v>
                </c:pt>
                <c:pt idx="8">
                  <c:v>50.070000000000007</c:v>
                </c:pt>
                <c:pt idx="9">
                  <c:v>53.290000000000013</c:v>
                </c:pt>
                <c:pt idx="10">
                  <c:v>56.339999999999996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Data!$A$23</c:f>
              <c:strCache>
                <c:ptCount val="1"/>
                <c:pt idx="0">
                  <c:v>tpcw</c:v>
                </c:pt>
              </c:strCache>
            </c:strRef>
          </c:tx>
          <c:marker>
            <c:symbol val="triang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Data!$B$23:$L$23</c:f>
              <c:numCache>
                <c:formatCode>0.00</c:formatCode>
                <c:ptCount val="11"/>
                <c:pt idx="0">
                  <c:v>24.84</c:v>
                </c:pt>
                <c:pt idx="1">
                  <c:v>32.690000000000012</c:v>
                </c:pt>
                <c:pt idx="2">
                  <c:v>39.43</c:v>
                </c:pt>
                <c:pt idx="3">
                  <c:v>43.74</c:v>
                </c:pt>
                <c:pt idx="4">
                  <c:v>47.010000000000005</c:v>
                </c:pt>
                <c:pt idx="5">
                  <c:v>49.780000000000008</c:v>
                </c:pt>
                <c:pt idx="6">
                  <c:v>52.440000000000005</c:v>
                </c:pt>
                <c:pt idx="7">
                  <c:v>55.460000000000015</c:v>
                </c:pt>
                <c:pt idx="8">
                  <c:v>59.420000000000016</c:v>
                </c:pt>
                <c:pt idx="9">
                  <c:v>64.220000000000013</c:v>
                </c:pt>
                <c:pt idx="10">
                  <c:v>68.830000000000013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Data!$A$24</c:f>
              <c:strCache>
                <c:ptCount val="1"/>
                <c:pt idx="0">
                  <c:v>mcf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Data!$B$24:$L$24</c:f>
              <c:numCache>
                <c:formatCode>0.00</c:formatCode>
                <c:ptCount val="11"/>
                <c:pt idx="0">
                  <c:v>20.8</c:v>
                </c:pt>
                <c:pt idx="1">
                  <c:v>22.89</c:v>
                </c:pt>
                <c:pt idx="2">
                  <c:v>25.4</c:v>
                </c:pt>
                <c:pt idx="3">
                  <c:v>27.689999999999987</c:v>
                </c:pt>
                <c:pt idx="4">
                  <c:v>29.830000000000005</c:v>
                </c:pt>
                <c:pt idx="5">
                  <c:v>31.93</c:v>
                </c:pt>
                <c:pt idx="6">
                  <c:v>34.03</c:v>
                </c:pt>
                <c:pt idx="7">
                  <c:v>36.17</c:v>
                </c:pt>
                <c:pt idx="8">
                  <c:v>38.440000000000005</c:v>
                </c:pt>
                <c:pt idx="9">
                  <c:v>40.85</c:v>
                </c:pt>
                <c:pt idx="10">
                  <c:v>43.290000000000013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Data!$A$25</c:f>
              <c:strCache>
                <c:ptCount val="1"/>
                <c:pt idx="0">
                  <c:v>bzip2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Data!$B$25:$L$25</c:f>
              <c:numCache>
                <c:formatCode>0.00</c:formatCode>
                <c:ptCount val="11"/>
                <c:pt idx="0">
                  <c:v>16.610000000000031</c:v>
                </c:pt>
                <c:pt idx="1">
                  <c:v>26.43</c:v>
                </c:pt>
                <c:pt idx="2">
                  <c:v>43.7</c:v>
                </c:pt>
                <c:pt idx="3">
                  <c:v>52.13</c:v>
                </c:pt>
                <c:pt idx="4">
                  <c:v>57.330000000000005</c:v>
                </c:pt>
                <c:pt idx="5">
                  <c:v>61.220000000000013</c:v>
                </c:pt>
                <c:pt idx="6">
                  <c:v>64.5</c:v>
                </c:pt>
                <c:pt idx="7">
                  <c:v>67.73</c:v>
                </c:pt>
                <c:pt idx="8">
                  <c:v>71.61999999999999</c:v>
                </c:pt>
                <c:pt idx="9">
                  <c:v>75.760000000000005</c:v>
                </c:pt>
                <c:pt idx="10">
                  <c:v>79.069999999999993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Data!$A$26</c:f>
              <c:strCache>
                <c:ptCount val="1"/>
                <c:pt idx="0">
                  <c:v>sjbb</c:v>
                </c:pt>
              </c:strCache>
            </c:strRef>
          </c:tx>
          <c:marker>
            <c:symbol val="circ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Data!$B$26:$L$26</c:f>
              <c:numCache>
                <c:formatCode>0.00</c:formatCode>
                <c:ptCount val="11"/>
                <c:pt idx="0">
                  <c:v>31.97</c:v>
                </c:pt>
                <c:pt idx="1">
                  <c:v>44.809999999999995</c:v>
                </c:pt>
                <c:pt idx="2">
                  <c:v>54.63</c:v>
                </c:pt>
                <c:pt idx="3">
                  <c:v>59.02</c:v>
                </c:pt>
                <c:pt idx="4">
                  <c:v>61.71</c:v>
                </c:pt>
                <c:pt idx="5">
                  <c:v>63.809999999999995</c:v>
                </c:pt>
                <c:pt idx="6">
                  <c:v>65.95</c:v>
                </c:pt>
                <c:pt idx="7">
                  <c:v>69.02</c:v>
                </c:pt>
                <c:pt idx="8">
                  <c:v>74.11999999999999</c:v>
                </c:pt>
                <c:pt idx="9">
                  <c:v>80.2</c:v>
                </c:pt>
                <c:pt idx="10">
                  <c:v>84.77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Data!$A$27</c:f>
              <c:strCache>
                <c:ptCount val="1"/>
                <c:pt idx="0">
                  <c:v>sap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Data!$B$27:$L$27</c:f>
              <c:numCache>
                <c:formatCode>0.00</c:formatCode>
                <c:ptCount val="11"/>
                <c:pt idx="0">
                  <c:v>20.91</c:v>
                </c:pt>
                <c:pt idx="1">
                  <c:v>33.4</c:v>
                </c:pt>
                <c:pt idx="2">
                  <c:v>44.4</c:v>
                </c:pt>
                <c:pt idx="3">
                  <c:v>49.94</c:v>
                </c:pt>
                <c:pt idx="4">
                  <c:v>53.68</c:v>
                </c:pt>
                <c:pt idx="5">
                  <c:v>56.65</c:v>
                </c:pt>
                <c:pt idx="6">
                  <c:v>59.47</c:v>
                </c:pt>
                <c:pt idx="7">
                  <c:v>62.87</c:v>
                </c:pt>
                <c:pt idx="8">
                  <c:v>67.63</c:v>
                </c:pt>
                <c:pt idx="9">
                  <c:v>73.039999999999992</c:v>
                </c:pt>
                <c:pt idx="10">
                  <c:v>77.639999999999986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Data!$A$28</c:f>
              <c:strCache>
                <c:ptCount val="1"/>
                <c:pt idx="0">
                  <c:v>sphinx</c:v>
                </c:pt>
              </c:strCache>
            </c:strRef>
          </c:tx>
          <c:marker>
            <c:symbol val="dot"/>
            <c:size val="7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Data!$B$28:$L$28</c:f>
              <c:numCache>
                <c:formatCode>0.00</c:formatCode>
                <c:ptCount val="11"/>
                <c:pt idx="0">
                  <c:v>33.800000000000004</c:v>
                </c:pt>
                <c:pt idx="1">
                  <c:v>46.89</c:v>
                </c:pt>
                <c:pt idx="2">
                  <c:v>57</c:v>
                </c:pt>
                <c:pt idx="3">
                  <c:v>62.2</c:v>
                </c:pt>
                <c:pt idx="4">
                  <c:v>65.55</c:v>
                </c:pt>
                <c:pt idx="5">
                  <c:v>68.25</c:v>
                </c:pt>
                <c:pt idx="6">
                  <c:v>70.75</c:v>
                </c:pt>
                <c:pt idx="7">
                  <c:v>73.510000000000005</c:v>
                </c:pt>
                <c:pt idx="8">
                  <c:v>77.02000000000001</c:v>
                </c:pt>
                <c:pt idx="9">
                  <c:v>81.169999999999987</c:v>
                </c:pt>
                <c:pt idx="10">
                  <c:v>84.850000000000009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Data!$A$29</c:f>
              <c:strCache>
                <c:ptCount val="1"/>
                <c:pt idx="0">
                  <c:v>deal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Data!$B$29:$L$29</c:f>
              <c:numCache>
                <c:formatCode>0.00</c:formatCode>
                <c:ptCount val="11"/>
                <c:pt idx="0">
                  <c:v>48.379999999999995</c:v>
                </c:pt>
                <c:pt idx="1">
                  <c:v>63.980000000000004</c:v>
                </c:pt>
                <c:pt idx="2">
                  <c:v>81.27000000000001</c:v>
                </c:pt>
                <c:pt idx="3">
                  <c:v>87.300000000000011</c:v>
                </c:pt>
                <c:pt idx="4">
                  <c:v>89.679999999999978</c:v>
                </c:pt>
                <c:pt idx="5">
                  <c:v>91.160000000000011</c:v>
                </c:pt>
                <c:pt idx="6">
                  <c:v>92.32</c:v>
                </c:pt>
                <c:pt idx="7">
                  <c:v>93.4</c:v>
                </c:pt>
                <c:pt idx="8">
                  <c:v>94.56</c:v>
                </c:pt>
                <c:pt idx="9">
                  <c:v>95.75</c:v>
                </c:pt>
                <c:pt idx="10">
                  <c:v>96.79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Data!$A$30</c:f>
              <c:strCache>
                <c:ptCount val="1"/>
                <c:pt idx="0">
                  <c:v>barnes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Data!$B$30:$L$30</c:f>
              <c:numCache>
                <c:formatCode>0.00</c:formatCode>
                <c:ptCount val="11"/>
                <c:pt idx="0">
                  <c:v>32.96</c:v>
                </c:pt>
                <c:pt idx="1">
                  <c:v>46.61</c:v>
                </c:pt>
                <c:pt idx="2">
                  <c:v>59.39</c:v>
                </c:pt>
                <c:pt idx="3">
                  <c:v>63.480000000000004</c:v>
                </c:pt>
                <c:pt idx="4">
                  <c:v>66.27000000000001</c:v>
                </c:pt>
                <c:pt idx="5">
                  <c:v>68.540000000000006</c:v>
                </c:pt>
                <c:pt idx="6">
                  <c:v>70.7</c:v>
                </c:pt>
                <c:pt idx="7">
                  <c:v>73.350000000000009</c:v>
                </c:pt>
                <c:pt idx="8">
                  <c:v>78.040000000000006</c:v>
                </c:pt>
                <c:pt idx="9">
                  <c:v>83.36999999999999</c:v>
                </c:pt>
                <c:pt idx="10">
                  <c:v>86.990000000000023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Data!$A$31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squar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Data!$B$31:$L$31</c:f>
              <c:numCache>
                <c:formatCode>0.00</c:formatCode>
                <c:ptCount val="11"/>
                <c:pt idx="0">
                  <c:v>43.04</c:v>
                </c:pt>
                <c:pt idx="1">
                  <c:v>58.09</c:v>
                </c:pt>
                <c:pt idx="2">
                  <c:v>71.63</c:v>
                </c:pt>
                <c:pt idx="3">
                  <c:v>76.950000000000017</c:v>
                </c:pt>
                <c:pt idx="4">
                  <c:v>79.84</c:v>
                </c:pt>
                <c:pt idx="5">
                  <c:v>81.86999999999999</c:v>
                </c:pt>
                <c:pt idx="6">
                  <c:v>83.490000000000023</c:v>
                </c:pt>
                <c:pt idx="7">
                  <c:v>85.5</c:v>
                </c:pt>
                <c:pt idx="8">
                  <c:v>88.22</c:v>
                </c:pt>
                <c:pt idx="9">
                  <c:v>91.38</c:v>
                </c:pt>
                <c:pt idx="10">
                  <c:v>94.289999999999992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Data!$A$32</c:f>
              <c:strCache>
                <c:ptCount val="1"/>
                <c:pt idx="0">
                  <c:v>calculix</c:v>
                </c:pt>
              </c:strCache>
            </c:strRef>
          </c:tx>
          <c:marker>
            <c:symbol val="triang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Data!$B$32:$L$32</c:f>
              <c:numCache>
                <c:formatCode>0.00</c:formatCode>
                <c:ptCount val="11"/>
                <c:pt idx="0">
                  <c:v>55.87</c:v>
                </c:pt>
                <c:pt idx="1">
                  <c:v>78.450000000000017</c:v>
                </c:pt>
                <c:pt idx="2">
                  <c:v>90.5</c:v>
                </c:pt>
                <c:pt idx="3">
                  <c:v>91.950000000000017</c:v>
                </c:pt>
                <c:pt idx="4">
                  <c:v>92.539999999999992</c:v>
                </c:pt>
                <c:pt idx="5">
                  <c:v>93</c:v>
                </c:pt>
                <c:pt idx="6">
                  <c:v>93.429999999999993</c:v>
                </c:pt>
                <c:pt idx="7">
                  <c:v>93.889999999999986</c:v>
                </c:pt>
                <c:pt idx="8">
                  <c:v>94.579999999999984</c:v>
                </c:pt>
                <c:pt idx="9">
                  <c:v>95.399999999999977</c:v>
                </c:pt>
                <c:pt idx="10">
                  <c:v>96.119999999999976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Data!$A$34</c:f>
              <c:strCache>
                <c:ptCount val="1"/>
                <c:pt idx="0">
                  <c:v>libquantum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Data!$B$34:$L$34</c:f>
              <c:numCache>
                <c:formatCode>0.00</c:formatCode>
                <c:ptCount val="11"/>
                <c:pt idx="0">
                  <c:v>65.19</c:v>
                </c:pt>
                <c:pt idx="1">
                  <c:v>78.599999999999994</c:v>
                </c:pt>
                <c:pt idx="2">
                  <c:v>85.210000000000022</c:v>
                </c:pt>
                <c:pt idx="3">
                  <c:v>88.779999999999987</c:v>
                </c:pt>
                <c:pt idx="4">
                  <c:v>91.139999999999986</c:v>
                </c:pt>
                <c:pt idx="5">
                  <c:v>92.8</c:v>
                </c:pt>
                <c:pt idx="6">
                  <c:v>94.05</c:v>
                </c:pt>
                <c:pt idx="7">
                  <c:v>95.009999999999977</c:v>
                </c:pt>
                <c:pt idx="8">
                  <c:v>95.77</c:v>
                </c:pt>
                <c:pt idx="9">
                  <c:v>96.379999999999981</c:v>
                </c:pt>
                <c:pt idx="10">
                  <c:v>96.879999999999981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Data!$A$35</c:f>
              <c:strCache>
                <c:ptCount val="1"/>
                <c:pt idx="0">
                  <c:v>sjeng</c:v>
                </c:pt>
              </c:strCache>
            </c:strRef>
          </c:tx>
          <c:marker>
            <c:symbol val="circ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Data!$B$35:$L$35</c:f>
              <c:numCache>
                <c:formatCode>0.00</c:formatCode>
                <c:ptCount val="11"/>
                <c:pt idx="0">
                  <c:v>39.78</c:v>
                </c:pt>
                <c:pt idx="1">
                  <c:v>65.36</c:v>
                </c:pt>
                <c:pt idx="2">
                  <c:v>83.539999999999992</c:v>
                </c:pt>
                <c:pt idx="3">
                  <c:v>87.16</c:v>
                </c:pt>
                <c:pt idx="4">
                  <c:v>89.1</c:v>
                </c:pt>
                <c:pt idx="5">
                  <c:v>90.27</c:v>
                </c:pt>
                <c:pt idx="6">
                  <c:v>91.19</c:v>
                </c:pt>
                <c:pt idx="7">
                  <c:v>92.410000000000025</c:v>
                </c:pt>
                <c:pt idx="8">
                  <c:v>93.899999999999991</c:v>
                </c:pt>
                <c:pt idx="9">
                  <c:v>95.32</c:v>
                </c:pt>
                <c:pt idx="10">
                  <c:v>96.56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Data!$A$36</c:f>
              <c:strCache>
                <c:ptCount val="1"/>
                <c:pt idx="0">
                  <c:v>h264ref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Data!$B$36:$L$36</c:f>
              <c:numCache>
                <c:formatCode>0.00</c:formatCode>
                <c:ptCount val="11"/>
                <c:pt idx="0">
                  <c:v>45.28</c:v>
                </c:pt>
                <c:pt idx="1">
                  <c:v>54.660000000000011</c:v>
                </c:pt>
                <c:pt idx="2">
                  <c:v>68.72</c:v>
                </c:pt>
                <c:pt idx="3">
                  <c:v>74.459999999999994</c:v>
                </c:pt>
                <c:pt idx="4">
                  <c:v>76.92</c:v>
                </c:pt>
                <c:pt idx="5">
                  <c:v>78.599999999999994</c:v>
                </c:pt>
                <c:pt idx="6">
                  <c:v>80.099999999999994</c:v>
                </c:pt>
                <c:pt idx="7">
                  <c:v>81.8</c:v>
                </c:pt>
                <c:pt idx="8">
                  <c:v>84.13</c:v>
                </c:pt>
                <c:pt idx="9">
                  <c:v>86.8</c:v>
                </c:pt>
                <c:pt idx="10">
                  <c:v>88.95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407616"/>
        <c:axId val="169409536"/>
      </c:lineChart>
      <c:catAx>
        <c:axId val="1694076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409536"/>
        <c:crosses val="autoZero"/>
        <c:auto val="1"/>
        <c:lblAlgn val="ctr"/>
        <c:lblOffset val="100"/>
        <c:noMultiLvlLbl val="0"/>
      </c:catAx>
      <c:valAx>
        <c:axId val="16940953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9407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15E-2"/>
          <c:w val="0.1815893216302869"/>
          <c:h val="0.96646126911980612"/>
        </c:manualLayout>
      </c:layout>
      <c:overlay val="0"/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87617483643271"/>
          <c:y val="3.4780937357465402E-2"/>
          <c:w val="0.67399146795897702"/>
          <c:h val="0.83250612423447068"/>
        </c:manualLayout>
      </c:layout>
      <c:lineChart>
        <c:grouping val="standard"/>
        <c:varyColors val="0"/>
        <c:ser>
          <c:idx val="1"/>
          <c:order val="0"/>
          <c:tx>
            <c:strRef>
              <c:f>Data!$A$21</c:f>
              <c:strCache>
                <c:ptCount val="1"/>
                <c:pt idx="0">
                  <c:v>Gems</c:v>
                </c:pt>
              </c:strCache>
            </c:strRef>
          </c:tx>
          <c:marker>
            <c:symbol val="squar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Data!$B$21:$L$21</c:f>
              <c:numCache>
                <c:formatCode>0.00</c:formatCode>
                <c:ptCount val="11"/>
                <c:pt idx="0">
                  <c:v>7.7700000000000014</c:v>
                </c:pt>
                <c:pt idx="1">
                  <c:v>11.03</c:v>
                </c:pt>
                <c:pt idx="2">
                  <c:v>17.64</c:v>
                </c:pt>
                <c:pt idx="3">
                  <c:v>26.5</c:v>
                </c:pt>
                <c:pt idx="4">
                  <c:v>33.620000000000012</c:v>
                </c:pt>
                <c:pt idx="5">
                  <c:v>40.14</c:v>
                </c:pt>
                <c:pt idx="6">
                  <c:v>45.64</c:v>
                </c:pt>
                <c:pt idx="7">
                  <c:v>50.6</c:v>
                </c:pt>
                <c:pt idx="8">
                  <c:v>55.660000000000011</c:v>
                </c:pt>
                <c:pt idx="9">
                  <c:v>60.53</c:v>
                </c:pt>
                <c:pt idx="10">
                  <c:v>64.679999999999978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Data!$A$22</c:f>
              <c:strCache>
                <c:ptCount val="1"/>
                <c:pt idx="0">
                  <c:v>omnet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Data!$B$22:$L$22</c:f>
              <c:numCache>
                <c:formatCode>0.00</c:formatCode>
                <c:ptCount val="11"/>
                <c:pt idx="0">
                  <c:v>18.260000000000002</c:v>
                </c:pt>
                <c:pt idx="1">
                  <c:v>22.6</c:v>
                </c:pt>
                <c:pt idx="2">
                  <c:v>27.380000000000003</c:v>
                </c:pt>
                <c:pt idx="3">
                  <c:v>31.830000000000005</c:v>
                </c:pt>
                <c:pt idx="4">
                  <c:v>35.940000000000005</c:v>
                </c:pt>
                <c:pt idx="5">
                  <c:v>39.760000000000012</c:v>
                </c:pt>
                <c:pt idx="6">
                  <c:v>43.339999999999996</c:v>
                </c:pt>
                <c:pt idx="7">
                  <c:v>46.760000000000012</c:v>
                </c:pt>
                <c:pt idx="8">
                  <c:v>50.070000000000007</c:v>
                </c:pt>
                <c:pt idx="9">
                  <c:v>53.290000000000013</c:v>
                </c:pt>
                <c:pt idx="10">
                  <c:v>56.339999999999996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Data!$A$23</c:f>
              <c:strCache>
                <c:ptCount val="1"/>
                <c:pt idx="0">
                  <c:v>tpcw</c:v>
                </c:pt>
              </c:strCache>
            </c:strRef>
          </c:tx>
          <c:marker>
            <c:symbol val="triang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Data!$B$23:$L$23</c:f>
              <c:numCache>
                <c:formatCode>0.00</c:formatCode>
                <c:ptCount val="11"/>
                <c:pt idx="0">
                  <c:v>24.84</c:v>
                </c:pt>
                <c:pt idx="1">
                  <c:v>32.690000000000012</c:v>
                </c:pt>
                <c:pt idx="2">
                  <c:v>39.43</c:v>
                </c:pt>
                <c:pt idx="3">
                  <c:v>43.74</c:v>
                </c:pt>
                <c:pt idx="4">
                  <c:v>47.010000000000005</c:v>
                </c:pt>
                <c:pt idx="5">
                  <c:v>49.780000000000008</c:v>
                </c:pt>
                <c:pt idx="6">
                  <c:v>52.440000000000005</c:v>
                </c:pt>
                <c:pt idx="7">
                  <c:v>55.460000000000015</c:v>
                </c:pt>
                <c:pt idx="8">
                  <c:v>59.420000000000016</c:v>
                </c:pt>
                <c:pt idx="9">
                  <c:v>64.220000000000013</c:v>
                </c:pt>
                <c:pt idx="10">
                  <c:v>68.830000000000013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Data!$A$24</c:f>
              <c:strCache>
                <c:ptCount val="1"/>
                <c:pt idx="0">
                  <c:v>mcf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Data!$B$24:$L$24</c:f>
              <c:numCache>
                <c:formatCode>0.00</c:formatCode>
                <c:ptCount val="11"/>
                <c:pt idx="0">
                  <c:v>20.8</c:v>
                </c:pt>
                <c:pt idx="1">
                  <c:v>22.89</c:v>
                </c:pt>
                <c:pt idx="2">
                  <c:v>25.4</c:v>
                </c:pt>
                <c:pt idx="3">
                  <c:v>27.689999999999987</c:v>
                </c:pt>
                <c:pt idx="4">
                  <c:v>29.830000000000005</c:v>
                </c:pt>
                <c:pt idx="5">
                  <c:v>31.93</c:v>
                </c:pt>
                <c:pt idx="6">
                  <c:v>34.03</c:v>
                </c:pt>
                <c:pt idx="7">
                  <c:v>36.17</c:v>
                </c:pt>
                <c:pt idx="8">
                  <c:v>38.440000000000005</c:v>
                </c:pt>
                <c:pt idx="9">
                  <c:v>40.85</c:v>
                </c:pt>
                <c:pt idx="10">
                  <c:v>43.290000000000013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Data!$A$25</c:f>
              <c:strCache>
                <c:ptCount val="1"/>
                <c:pt idx="0">
                  <c:v>bzip2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Data!$B$25:$L$25</c:f>
              <c:numCache>
                <c:formatCode>0.00</c:formatCode>
                <c:ptCount val="11"/>
                <c:pt idx="0">
                  <c:v>16.610000000000031</c:v>
                </c:pt>
                <c:pt idx="1">
                  <c:v>26.43</c:v>
                </c:pt>
                <c:pt idx="2">
                  <c:v>43.7</c:v>
                </c:pt>
                <c:pt idx="3">
                  <c:v>52.13</c:v>
                </c:pt>
                <c:pt idx="4">
                  <c:v>57.330000000000005</c:v>
                </c:pt>
                <c:pt idx="5">
                  <c:v>61.220000000000013</c:v>
                </c:pt>
                <c:pt idx="6">
                  <c:v>64.5</c:v>
                </c:pt>
                <c:pt idx="7">
                  <c:v>67.73</c:v>
                </c:pt>
                <c:pt idx="8">
                  <c:v>71.61999999999999</c:v>
                </c:pt>
                <c:pt idx="9">
                  <c:v>75.760000000000005</c:v>
                </c:pt>
                <c:pt idx="10">
                  <c:v>79.069999999999993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Data!$A$26</c:f>
              <c:strCache>
                <c:ptCount val="1"/>
                <c:pt idx="0">
                  <c:v>sjbb</c:v>
                </c:pt>
              </c:strCache>
            </c:strRef>
          </c:tx>
          <c:marker>
            <c:symbol val="circle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Data!$B$26:$L$26</c:f>
              <c:numCache>
                <c:formatCode>0.00</c:formatCode>
                <c:ptCount val="11"/>
                <c:pt idx="0">
                  <c:v>31.97</c:v>
                </c:pt>
                <c:pt idx="1">
                  <c:v>44.809999999999995</c:v>
                </c:pt>
                <c:pt idx="2">
                  <c:v>54.63</c:v>
                </c:pt>
                <c:pt idx="3">
                  <c:v>59.02</c:v>
                </c:pt>
                <c:pt idx="4">
                  <c:v>61.71</c:v>
                </c:pt>
                <c:pt idx="5">
                  <c:v>63.809999999999995</c:v>
                </c:pt>
                <c:pt idx="6">
                  <c:v>65.95</c:v>
                </c:pt>
                <c:pt idx="7">
                  <c:v>69.02</c:v>
                </c:pt>
                <c:pt idx="8">
                  <c:v>74.11999999999999</c:v>
                </c:pt>
                <c:pt idx="9">
                  <c:v>80.2</c:v>
                </c:pt>
                <c:pt idx="10">
                  <c:v>84.77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Data!$A$27</c:f>
              <c:strCache>
                <c:ptCount val="1"/>
                <c:pt idx="0">
                  <c:v>sap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Data!$B$27:$L$27</c:f>
              <c:numCache>
                <c:formatCode>0.00</c:formatCode>
                <c:ptCount val="11"/>
                <c:pt idx="0">
                  <c:v>20.91</c:v>
                </c:pt>
                <c:pt idx="1">
                  <c:v>33.4</c:v>
                </c:pt>
                <c:pt idx="2">
                  <c:v>44.4</c:v>
                </c:pt>
                <c:pt idx="3">
                  <c:v>49.94</c:v>
                </c:pt>
                <c:pt idx="4">
                  <c:v>53.68</c:v>
                </c:pt>
                <c:pt idx="5">
                  <c:v>56.65</c:v>
                </c:pt>
                <c:pt idx="6">
                  <c:v>59.47</c:v>
                </c:pt>
                <c:pt idx="7">
                  <c:v>62.87</c:v>
                </c:pt>
                <c:pt idx="8">
                  <c:v>67.63</c:v>
                </c:pt>
                <c:pt idx="9">
                  <c:v>73.039999999999992</c:v>
                </c:pt>
                <c:pt idx="10">
                  <c:v>77.639999999999986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Data!$A$28</c:f>
              <c:strCache>
                <c:ptCount val="1"/>
                <c:pt idx="0">
                  <c:v>sphinx</c:v>
                </c:pt>
              </c:strCache>
            </c:strRef>
          </c:tx>
          <c:marker>
            <c:symbol val="dot"/>
            <c:size val="7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Data!$B$28:$L$28</c:f>
              <c:numCache>
                <c:formatCode>0.00</c:formatCode>
                <c:ptCount val="11"/>
                <c:pt idx="0">
                  <c:v>33.800000000000004</c:v>
                </c:pt>
                <c:pt idx="1">
                  <c:v>46.89</c:v>
                </c:pt>
                <c:pt idx="2">
                  <c:v>57</c:v>
                </c:pt>
                <c:pt idx="3">
                  <c:v>62.2</c:v>
                </c:pt>
                <c:pt idx="4">
                  <c:v>65.55</c:v>
                </c:pt>
                <c:pt idx="5">
                  <c:v>68.25</c:v>
                </c:pt>
                <c:pt idx="6">
                  <c:v>70.75</c:v>
                </c:pt>
                <c:pt idx="7">
                  <c:v>73.510000000000005</c:v>
                </c:pt>
                <c:pt idx="8">
                  <c:v>77.02000000000001</c:v>
                </c:pt>
                <c:pt idx="9">
                  <c:v>81.169999999999987</c:v>
                </c:pt>
                <c:pt idx="10">
                  <c:v>84.850000000000009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Data!$A$29</c:f>
              <c:strCache>
                <c:ptCount val="1"/>
                <c:pt idx="0">
                  <c:v>deal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Data!$B$29:$L$29</c:f>
              <c:numCache>
                <c:formatCode>0.00</c:formatCode>
                <c:ptCount val="11"/>
                <c:pt idx="0">
                  <c:v>48.379999999999995</c:v>
                </c:pt>
                <c:pt idx="1">
                  <c:v>63.980000000000004</c:v>
                </c:pt>
                <c:pt idx="2">
                  <c:v>81.27000000000001</c:v>
                </c:pt>
                <c:pt idx="3">
                  <c:v>87.300000000000011</c:v>
                </c:pt>
                <c:pt idx="4">
                  <c:v>89.679999999999978</c:v>
                </c:pt>
                <c:pt idx="5">
                  <c:v>91.160000000000011</c:v>
                </c:pt>
                <c:pt idx="6">
                  <c:v>92.32</c:v>
                </c:pt>
                <c:pt idx="7">
                  <c:v>93.4</c:v>
                </c:pt>
                <c:pt idx="8">
                  <c:v>94.56</c:v>
                </c:pt>
                <c:pt idx="9">
                  <c:v>95.75</c:v>
                </c:pt>
                <c:pt idx="10">
                  <c:v>96.79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Data!$A$30</c:f>
              <c:strCache>
                <c:ptCount val="1"/>
                <c:pt idx="0">
                  <c:v>barnes</c:v>
                </c:pt>
              </c:strCache>
            </c:strRef>
          </c:tx>
          <c:marker>
            <c:symbol val="diamond"/>
            <c:size val="4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Data!$B$30:$L$30</c:f>
              <c:numCache>
                <c:formatCode>0.00</c:formatCode>
                <c:ptCount val="11"/>
                <c:pt idx="0">
                  <c:v>32.96</c:v>
                </c:pt>
                <c:pt idx="1">
                  <c:v>46.61</c:v>
                </c:pt>
                <c:pt idx="2">
                  <c:v>59.39</c:v>
                </c:pt>
                <c:pt idx="3">
                  <c:v>63.480000000000004</c:v>
                </c:pt>
                <c:pt idx="4">
                  <c:v>66.27000000000001</c:v>
                </c:pt>
                <c:pt idx="5">
                  <c:v>68.540000000000006</c:v>
                </c:pt>
                <c:pt idx="6">
                  <c:v>70.7</c:v>
                </c:pt>
                <c:pt idx="7">
                  <c:v>73.350000000000009</c:v>
                </c:pt>
                <c:pt idx="8">
                  <c:v>78.040000000000006</c:v>
                </c:pt>
                <c:pt idx="9">
                  <c:v>83.36999999999999</c:v>
                </c:pt>
                <c:pt idx="10">
                  <c:v>86.990000000000023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Data!$A$31</c:f>
              <c:strCache>
                <c:ptCount val="1"/>
                <c:pt idx="0">
                  <c:v>astar</c:v>
                </c:pt>
              </c:strCache>
            </c:strRef>
          </c:tx>
          <c:marker>
            <c:symbol val="squar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Data!$B$31:$L$31</c:f>
              <c:numCache>
                <c:formatCode>0.00</c:formatCode>
                <c:ptCount val="11"/>
                <c:pt idx="0">
                  <c:v>43.04</c:v>
                </c:pt>
                <c:pt idx="1">
                  <c:v>58.09</c:v>
                </c:pt>
                <c:pt idx="2">
                  <c:v>71.63</c:v>
                </c:pt>
                <c:pt idx="3">
                  <c:v>76.950000000000017</c:v>
                </c:pt>
                <c:pt idx="4">
                  <c:v>79.84</c:v>
                </c:pt>
                <c:pt idx="5">
                  <c:v>81.86999999999999</c:v>
                </c:pt>
                <c:pt idx="6">
                  <c:v>83.490000000000023</c:v>
                </c:pt>
                <c:pt idx="7">
                  <c:v>85.5</c:v>
                </c:pt>
                <c:pt idx="8">
                  <c:v>88.22</c:v>
                </c:pt>
                <c:pt idx="9">
                  <c:v>91.38</c:v>
                </c:pt>
                <c:pt idx="10">
                  <c:v>94.289999999999992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Data!$A$32</c:f>
              <c:strCache>
                <c:ptCount val="1"/>
                <c:pt idx="0">
                  <c:v>calculix</c:v>
                </c:pt>
              </c:strCache>
            </c:strRef>
          </c:tx>
          <c:marker>
            <c:symbol val="triang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Data!$B$32:$L$32</c:f>
              <c:numCache>
                <c:formatCode>0.00</c:formatCode>
                <c:ptCount val="11"/>
                <c:pt idx="0">
                  <c:v>55.87</c:v>
                </c:pt>
                <c:pt idx="1">
                  <c:v>78.450000000000017</c:v>
                </c:pt>
                <c:pt idx="2">
                  <c:v>90.5</c:v>
                </c:pt>
                <c:pt idx="3">
                  <c:v>91.950000000000017</c:v>
                </c:pt>
                <c:pt idx="4">
                  <c:v>92.539999999999992</c:v>
                </c:pt>
                <c:pt idx="5">
                  <c:v>93</c:v>
                </c:pt>
                <c:pt idx="6">
                  <c:v>93.429999999999993</c:v>
                </c:pt>
                <c:pt idx="7">
                  <c:v>93.889999999999986</c:v>
                </c:pt>
                <c:pt idx="8">
                  <c:v>94.579999999999984</c:v>
                </c:pt>
                <c:pt idx="9">
                  <c:v>95.399999999999977</c:v>
                </c:pt>
                <c:pt idx="10">
                  <c:v>96.119999999999976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Data!$A$33</c:f>
              <c:strCache>
                <c:ptCount val="1"/>
                <c:pt idx="0">
                  <c:v>art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Data!$B$33:$L$33</c:f>
              <c:numCache>
                <c:formatCode>0.00</c:formatCode>
                <c:ptCount val="11"/>
                <c:pt idx="0">
                  <c:v>67.34</c:v>
                </c:pt>
                <c:pt idx="1">
                  <c:v>78.350000000000009</c:v>
                </c:pt>
                <c:pt idx="2">
                  <c:v>86.470000000000013</c:v>
                </c:pt>
                <c:pt idx="3">
                  <c:v>91.149999999999991</c:v>
                </c:pt>
                <c:pt idx="4">
                  <c:v>93.690000000000012</c:v>
                </c:pt>
                <c:pt idx="5">
                  <c:v>95.300000000000011</c:v>
                </c:pt>
                <c:pt idx="6">
                  <c:v>96.4</c:v>
                </c:pt>
                <c:pt idx="7">
                  <c:v>97.210000000000022</c:v>
                </c:pt>
                <c:pt idx="8">
                  <c:v>97.890000000000015</c:v>
                </c:pt>
                <c:pt idx="9">
                  <c:v>98.490000000000023</c:v>
                </c:pt>
                <c:pt idx="10">
                  <c:v>98.960000000000022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Data!$A$34</c:f>
              <c:strCache>
                <c:ptCount val="1"/>
                <c:pt idx="0">
                  <c:v>libquantum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Data!$B$34:$L$34</c:f>
              <c:numCache>
                <c:formatCode>0.00</c:formatCode>
                <c:ptCount val="11"/>
                <c:pt idx="0">
                  <c:v>65.19</c:v>
                </c:pt>
                <c:pt idx="1">
                  <c:v>78.599999999999994</c:v>
                </c:pt>
                <c:pt idx="2">
                  <c:v>85.210000000000022</c:v>
                </c:pt>
                <c:pt idx="3">
                  <c:v>88.779999999999987</c:v>
                </c:pt>
                <c:pt idx="4">
                  <c:v>91.139999999999986</c:v>
                </c:pt>
                <c:pt idx="5">
                  <c:v>92.8</c:v>
                </c:pt>
                <c:pt idx="6">
                  <c:v>94.05</c:v>
                </c:pt>
                <c:pt idx="7">
                  <c:v>95.009999999999977</c:v>
                </c:pt>
                <c:pt idx="8">
                  <c:v>95.77</c:v>
                </c:pt>
                <c:pt idx="9">
                  <c:v>96.379999999999981</c:v>
                </c:pt>
                <c:pt idx="10">
                  <c:v>96.879999999999981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Data!$A$35</c:f>
              <c:strCache>
                <c:ptCount val="1"/>
                <c:pt idx="0">
                  <c:v>sjeng</c:v>
                </c:pt>
              </c:strCache>
            </c:strRef>
          </c:tx>
          <c:marker>
            <c:symbol val="circle"/>
            <c:size val="3"/>
          </c:marker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Data!$B$35:$L$35</c:f>
              <c:numCache>
                <c:formatCode>0.00</c:formatCode>
                <c:ptCount val="11"/>
                <c:pt idx="0">
                  <c:v>39.78</c:v>
                </c:pt>
                <c:pt idx="1">
                  <c:v>65.36</c:v>
                </c:pt>
                <c:pt idx="2">
                  <c:v>83.539999999999992</c:v>
                </c:pt>
                <c:pt idx="3">
                  <c:v>87.16</c:v>
                </c:pt>
                <c:pt idx="4">
                  <c:v>89.1</c:v>
                </c:pt>
                <c:pt idx="5">
                  <c:v>90.27</c:v>
                </c:pt>
                <c:pt idx="6">
                  <c:v>91.19</c:v>
                </c:pt>
                <c:pt idx="7">
                  <c:v>92.410000000000025</c:v>
                </c:pt>
                <c:pt idx="8">
                  <c:v>93.899999999999991</c:v>
                </c:pt>
                <c:pt idx="9">
                  <c:v>95.32</c:v>
                </c:pt>
                <c:pt idx="10">
                  <c:v>96.56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Data!$A$36</c:f>
              <c:strCache>
                <c:ptCount val="1"/>
                <c:pt idx="0">
                  <c:v>h264ref</c:v>
                </c:pt>
              </c:strCache>
            </c:strRef>
          </c:tx>
          <c:cat>
            <c:numRef>
              <c:f>Data!$B$20:$L$20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cat>
          <c:val>
            <c:numRef>
              <c:f>Data!$B$36:$L$36</c:f>
              <c:numCache>
                <c:formatCode>0.00</c:formatCode>
                <c:ptCount val="11"/>
                <c:pt idx="0">
                  <c:v>45.28</c:v>
                </c:pt>
                <c:pt idx="1">
                  <c:v>54.660000000000011</c:v>
                </c:pt>
                <c:pt idx="2">
                  <c:v>68.72</c:v>
                </c:pt>
                <c:pt idx="3">
                  <c:v>74.459999999999994</c:v>
                </c:pt>
                <c:pt idx="4">
                  <c:v>76.92</c:v>
                </c:pt>
                <c:pt idx="5">
                  <c:v>78.599999999999994</c:v>
                </c:pt>
                <c:pt idx="6">
                  <c:v>80.099999999999994</c:v>
                </c:pt>
                <c:pt idx="7">
                  <c:v>81.8</c:v>
                </c:pt>
                <c:pt idx="8">
                  <c:v>84.13</c:v>
                </c:pt>
                <c:pt idx="9">
                  <c:v>86.8</c:v>
                </c:pt>
                <c:pt idx="10">
                  <c:v>88.95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877504"/>
        <c:axId val="171879424"/>
      </c:lineChart>
      <c:catAx>
        <c:axId val="171877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="0">
                    <a:latin typeface="Arial" pitchFamily="34" charset="0"/>
                    <a:cs typeface="Arial" pitchFamily="34" charset="0"/>
                  </a:rPr>
                  <a:t>Slack</a:t>
                </a:r>
                <a:r>
                  <a:rPr lang="en-US" sz="1600" b="0" baseline="0">
                    <a:latin typeface="Arial" pitchFamily="34" charset="0"/>
                    <a:cs typeface="Arial" pitchFamily="34" charset="0"/>
                  </a:rPr>
                  <a:t> in cycles</a:t>
                </a:r>
                <a:endParaRPr lang="en-US" sz="1600" b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1879424"/>
        <c:crosses val="autoZero"/>
        <c:auto val="1"/>
        <c:lblAlgn val="ctr"/>
        <c:lblOffset val="100"/>
        <c:noMultiLvlLbl val="0"/>
      </c:catAx>
      <c:valAx>
        <c:axId val="171879424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Percentage of </a:t>
                </a:r>
                <a:r>
                  <a:rPr lang="en-US" sz="1600" b="0" baseline="0" dirty="0" smtClean="0">
                    <a:latin typeface="Arial" pitchFamily="34" charset="0"/>
                    <a:cs typeface="Arial" pitchFamily="34" charset="0"/>
                  </a:rPr>
                  <a:t>all </a:t>
                </a:r>
                <a:r>
                  <a:rPr lang="en-US" sz="1600" b="0" baseline="0" dirty="0">
                    <a:latin typeface="Arial" pitchFamily="34" charset="0"/>
                    <a:cs typeface="Arial" pitchFamily="34" charset="0"/>
                  </a:rPr>
                  <a:t>Packets (%)</a:t>
                </a:r>
                <a:endParaRPr lang="en-US" sz="16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1877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0604567178560005"/>
          <c:y val="2.0953211796737915E-2"/>
          <c:w val="0.1815893216302869"/>
          <c:h val="0.96646126911980612"/>
        </c:manualLayout>
      </c:layout>
      <c:overlay val="0"/>
      <c:txPr>
        <a:bodyPr/>
        <a:lstStyle/>
        <a:p>
          <a:pPr>
            <a:defRPr sz="13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63522644775785"/>
          <c:y val="0.21545009576505644"/>
          <c:w val="0.78369855363824414"/>
          <c:h val="0.74699865219550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Aergia!$R$20</c:f>
              <c:strCache>
                <c:ptCount val="1"/>
                <c:pt idx="0">
                  <c:v>Age</c:v>
                </c:pt>
              </c:strCache>
            </c:strRef>
          </c:tx>
          <c:invertIfNegative val="0"/>
          <c:val>
            <c:numRef>
              <c:f>Aergia!$R$21</c:f>
              <c:numCache>
                <c:formatCode>0.00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Aergia!$S$20</c:f>
              <c:strCache>
                <c:ptCount val="1"/>
                <c:pt idx="0">
                  <c:v>RR</c:v>
                </c:pt>
              </c:strCache>
            </c:strRef>
          </c:tx>
          <c:invertIfNegative val="0"/>
          <c:val>
            <c:numRef>
              <c:f>Aergia!$S$21</c:f>
              <c:numCache>
                <c:formatCode>0.00</c:formatCode>
                <c:ptCount val="1"/>
                <c:pt idx="0">
                  <c:v>1.0046125165762363</c:v>
                </c:pt>
              </c:numCache>
            </c:numRef>
          </c:val>
        </c:ser>
        <c:ser>
          <c:idx val="2"/>
          <c:order val="2"/>
          <c:tx>
            <c:strRef>
              <c:f>Aergia!$T$20</c:f>
              <c:strCache>
                <c:ptCount val="1"/>
                <c:pt idx="0">
                  <c:v>GSF</c:v>
                </c:pt>
              </c:strCache>
            </c:strRef>
          </c:tx>
          <c:invertIfNegative val="0"/>
          <c:val>
            <c:numRef>
              <c:f>Aergia!$T$21</c:f>
              <c:numCache>
                <c:formatCode>0.00</c:formatCode>
                <c:ptCount val="1"/>
                <c:pt idx="0">
                  <c:v>0.88979288519318245</c:v>
                </c:pt>
              </c:numCache>
            </c:numRef>
          </c:val>
        </c:ser>
        <c:ser>
          <c:idx val="3"/>
          <c:order val="3"/>
          <c:tx>
            <c:strRef>
              <c:f>Aergia!$U$20</c:f>
              <c:strCache>
                <c:ptCount val="1"/>
                <c:pt idx="0">
                  <c:v>SJF</c:v>
                </c:pt>
              </c:strCache>
            </c:strRef>
          </c:tx>
          <c:invertIfNegative val="0"/>
          <c:val>
            <c:numRef>
              <c:f>Aergia!$U$21</c:f>
              <c:numCache>
                <c:formatCode>0.00</c:formatCode>
                <c:ptCount val="1"/>
                <c:pt idx="0">
                  <c:v>1.0948576846448068</c:v>
                </c:pt>
              </c:numCache>
            </c:numRef>
          </c:val>
        </c:ser>
        <c:ser>
          <c:idx val="4"/>
          <c:order val="4"/>
          <c:tx>
            <c:strRef>
              <c:f>Aergia!$V$20</c:f>
              <c:strCache>
                <c:ptCount val="1"/>
                <c:pt idx="0">
                  <c:v>Aergia</c:v>
                </c:pt>
              </c:strCache>
            </c:strRef>
          </c:tx>
          <c:invertIfNegative val="0"/>
          <c:val>
            <c:numRef>
              <c:f>Aergia!$V$21</c:f>
              <c:numCache>
                <c:formatCode>0.00</c:formatCode>
                <c:ptCount val="1"/>
                <c:pt idx="0">
                  <c:v>1.1083877332684196</c:v>
                </c:pt>
              </c:numCache>
            </c:numRef>
          </c:val>
        </c:ser>
        <c:ser>
          <c:idx val="5"/>
          <c:order val="5"/>
          <c:tx>
            <c:strRef>
              <c:f>Aergia!$W$20</c:f>
              <c:strCache>
                <c:ptCount val="1"/>
                <c:pt idx="0">
                  <c:v>SJF+Aergia</c:v>
                </c:pt>
              </c:strCache>
            </c:strRef>
          </c:tx>
          <c:invertIfNegative val="0"/>
          <c:val>
            <c:numRef>
              <c:f>Aergia!$W$21</c:f>
              <c:numCache>
                <c:formatCode>0.00</c:formatCode>
                <c:ptCount val="1"/>
                <c:pt idx="0">
                  <c:v>1.1668129432340175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571648"/>
        <c:axId val="170573184"/>
      </c:barChart>
      <c:catAx>
        <c:axId val="170571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0573184"/>
        <c:crosses val="autoZero"/>
        <c:auto val="1"/>
        <c:lblAlgn val="ctr"/>
        <c:lblOffset val="100"/>
        <c:noMultiLvlLbl val="0"/>
      </c:catAx>
      <c:valAx>
        <c:axId val="170573184"/>
        <c:scaling>
          <c:orientation val="minMax"/>
          <c:max val="1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System Speedup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0571648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7.531916010498689E-2"/>
          <c:y val="1.1584734340639877E-2"/>
          <c:w val="0.90333333333333332"/>
          <c:h val="0.1867136624813793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2013796947948"/>
          <c:y val="4.2141294838145431E-2"/>
          <c:w val="0.8339102966111549"/>
          <c:h val="0.69973875833614185"/>
        </c:manualLayout>
      </c:layout>
      <c:lineChart>
        <c:grouping val="standard"/>
        <c:varyColors val="0"/>
        <c:ser>
          <c:idx val="0"/>
          <c:order val="0"/>
          <c:tx>
            <c:strRef>
              <c:f>'Comparison-uni'!$N$5</c:f>
              <c:strCache>
                <c:ptCount val="1"/>
                <c:pt idx="0">
                  <c:v>FLIT-2</c:v>
                </c:pt>
              </c:strCache>
            </c:strRef>
          </c:tx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'Comparison-uni'!$N$6:$N$51</c:f>
              <c:numCache>
                <c:formatCode>General</c:formatCode>
                <c:ptCount val="46"/>
                <c:pt idx="0">
                  <c:v>29.0346716041281</c:v>
                </c:pt>
                <c:pt idx="1">
                  <c:v>29.0346716041281</c:v>
                </c:pt>
                <c:pt idx="2">
                  <c:v>29.0346716041281</c:v>
                </c:pt>
                <c:pt idx="3">
                  <c:v>29.0346716041281</c:v>
                </c:pt>
                <c:pt idx="4">
                  <c:v>29.0346716041281</c:v>
                </c:pt>
                <c:pt idx="5">
                  <c:v>29.314199206950001</c:v>
                </c:pt>
                <c:pt idx="6">
                  <c:v>29.584773940325679</c:v>
                </c:pt>
                <c:pt idx="7">
                  <c:v>29.882875665479201</c:v>
                </c:pt>
                <c:pt idx="8">
                  <c:v>30.264137873563765</c:v>
                </c:pt>
                <c:pt idx="9">
                  <c:v>30.647817307692314</c:v>
                </c:pt>
                <c:pt idx="10">
                  <c:v>31.037138392857113</c:v>
                </c:pt>
                <c:pt idx="11">
                  <c:v>31.529083090974186</c:v>
                </c:pt>
                <c:pt idx="12">
                  <c:v>32.048507433535697</c:v>
                </c:pt>
                <c:pt idx="13">
                  <c:v>32.514036558285895</c:v>
                </c:pt>
                <c:pt idx="14">
                  <c:v>33.042409427712244</c:v>
                </c:pt>
                <c:pt idx="15">
                  <c:v>33.621374201485501</c:v>
                </c:pt>
                <c:pt idx="16">
                  <c:v>34.245392983146928</c:v>
                </c:pt>
                <c:pt idx="17">
                  <c:v>34.864675997988101</c:v>
                </c:pt>
                <c:pt idx="18">
                  <c:v>35.534907571285252</c:v>
                </c:pt>
                <c:pt idx="19">
                  <c:v>36.3327418478261</c:v>
                </c:pt>
                <c:pt idx="20">
                  <c:v>37.187382812500012</c:v>
                </c:pt>
                <c:pt idx="21">
                  <c:v>38.054469455305316</c:v>
                </c:pt>
                <c:pt idx="22">
                  <c:v>39.132743915923939</c:v>
                </c:pt>
                <c:pt idx="23">
                  <c:v>40.268643967750201</c:v>
                </c:pt>
                <c:pt idx="24">
                  <c:v>41.859507323627994</c:v>
                </c:pt>
                <c:pt idx="25">
                  <c:v>43.841797754746118</c:v>
                </c:pt>
                <c:pt idx="26">
                  <c:v>48.211160740327202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'Comparison-uni'!$O$5</c:f>
              <c:strCache>
                <c:ptCount val="1"/>
                <c:pt idx="0">
                  <c:v>WORM-2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'Comparison-uni'!$O$6:$O$51</c:f>
              <c:numCache>
                <c:formatCode>General</c:formatCode>
                <c:ptCount val="46"/>
                <c:pt idx="0">
                  <c:v>29.113514738166099</c:v>
                </c:pt>
                <c:pt idx="1">
                  <c:v>29.113514738166099</c:v>
                </c:pt>
                <c:pt idx="2">
                  <c:v>29.113514738166099</c:v>
                </c:pt>
                <c:pt idx="3">
                  <c:v>29.113514738166099</c:v>
                </c:pt>
                <c:pt idx="4">
                  <c:v>29.113514738166099</c:v>
                </c:pt>
                <c:pt idx="5">
                  <c:v>29.388886188290414</c:v>
                </c:pt>
                <c:pt idx="6">
                  <c:v>29.660704241196989</c:v>
                </c:pt>
                <c:pt idx="7">
                  <c:v>29.960210453349685</c:v>
                </c:pt>
                <c:pt idx="8">
                  <c:v>30.329368076207899</c:v>
                </c:pt>
                <c:pt idx="9">
                  <c:v>30.709105769230813</c:v>
                </c:pt>
                <c:pt idx="10">
                  <c:v>31.106828449492024</c:v>
                </c:pt>
                <c:pt idx="11">
                  <c:v>31.610053249556305</c:v>
                </c:pt>
                <c:pt idx="12">
                  <c:v>32.166473311068103</c:v>
                </c:pt>
                <c:pt idx="13">
                  <c:v>32.645296725759401</c:v>
                </c:pt>
                <c:pt idx="14">
                  <c:v>33.312335721056499</c:v>
                </c:pt>
                <c:pt idx="15">
                  <c:v>33.941141834593196</c:v>
                </c:pt>
                <c:pt idx="16">
                  <c:v>34.7541359116506</c:v>
                </c:pt>
                <c:pt idx="17">
                  <c:v>35.530060922437698</c:v>
                </c:pt>
                <c:pt idx="18">
                  <c:v>36.508025568181829</c:v>
                </c:pt>
                <c:pt idx="19">
                  <c:v>37.664865041127598</c:v>
                </c:pt>
                <c:pt idx="20">
                  <c:v>38.947526724912372</c:v>
                </c:pt>
                <c:pt idx="21">
                  <c:v>40.364007269945454</c:v>
                </c:pt>
                <c:pt idx="22">
                  <c:v>42.0964748019856</c:v>
                </c:pt>
                <c:pt idx="23">
                  <c:v>44.246945044363102</c:v>
                </c:pt>
                <c:pt idx="24">
                  <c:v>47.751872197284371</c:v>
                </c:pt>
                <c:pt idx="25">
                  <c:v>57.845089029788667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'Comparison-uni'!$P$5</c:f>
              <c:strCache>
                <c:ptCount val="1"/>
                <c:pt idx="0">
                  <c:v>FLIT-1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'Comparison-uni'!$P$6:$P$51</c:f>
              <c:numCache>
                <c:formatCode>General</c:formatCode>
                <c:ptCount val="46"/>
                <c:pt idx="0">
                  <c:v>22.248115249099602</c:v>
                </c:pt>
                <c:pt idx="1">
                  <c:v>22.248115249099602</c:v>
                </c:pt>
                <c:pt idx="2">
                  <c:v>22.248115249099602</c:v>
                </c:pt>
                <c:pt idx="3">
                  <c:v>22.248115249099602</c:v>
                </c:pt>
                <c:pt idx="4">
                  <c:v>22.248115249099602</c:v>
                </c:pt>
                <c:pt idx="5">
                  <c:v>22.450500000000002</c:v>
                </c:pt>
                <c:pt idx="6">
                  <c:v>22.668218750000001</c:v>
                </c:pt>
                <c:pt idx="7">
                  <c:v>22.883835227272701</c:v>
                </c:pt>
                <c:pt idx="8">
                  <c:v>23.161385416666715</c:v>
                </c:pt>
                <c:pt idx="9">
                  <c:v>23.445923076923066</c:v>
                </c:pt>
                <c:pt idx="10">
                  <c:v>23.738161883205887</c:v>
                </c:pt>
                <c:pt idx="11">
                  <c:v>24.126815609869901</c:v>
                </c:pt>
                <c:pt idx="12">
                  <c:v>24.515458923988614</c:v>
                </c:pt>
                <c:pt idx="13">
                  <c:v>24.859923309105501</c:v>
                </c:pt>
                <c:pt idx="14">
                  <c:v>25.261013888888886</c:v>
                </c:pt>
                <c:pt idx="15">
                  <c:v>25.691465845619419</c:v>
                </c:pt>
                <c:pt idx="16">
                  <c:v>26.145440170499487</c:v>
                </c:pt>
                <c:pt idx="17">
                  <c:v>26.60544940476187</c:v>
                </c:pt>
                <c:pt idx="18">
                  <c:v>27.153393579031981</c:v>
                </c:pt>
                <c:pt idx="19">
                  <c:v>27.790910894263881</c:v>
                </c:pt>
                <c:pt idx="20">
                  <c:v>28.492333373263666</c:v>
                </c:pt>
                <c:pt idx="21">
                  <c:v>29.2032669918325</c:v>
                </c:pt>
                <c:pt idx="22">
                  <c:v>30.041336339729071</c:v>
                </c:pt>
                <c:pt idx="23">
                  <c:v>31.150525462963</c:v>
                </c:pt>
                <c:pt idx="24">
                  <c:v>32.5741648474784</c:v>
                </c:pt>
                <c:pt idx="25">
                  <c:v>34.470155301054739</c:v>
                </c:pt>
                <c:pt idx="26">
                  <c:v>39.804677490255145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'Comparison-uni'!$Q$5</c:f>
              <c:strCache>
                <c:ptCount val="1"/>
                <c:pt idx="0">
                  <c:v>WORM-1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'Comparison-uni'!$Q$6:$Q$51</c:f>
              <c:numCache>
                <c:formatCode>General</c:formatCode>
                <c:ptCount val="46"/>
                <c:pt idx="0">
                  <c:v>22.364705238980587</c:v>
                </c:pt>
                <c:pt idx="1">
                  <c:v>22.364705238980587</c:v>
                </c:pt>
                <c:pt idx="2">
                  <c:v>22.364705238980587</c:v>
                </c:pt>
                <c:pt idx="3">
                  <c:v>22.364705238980587</c:v>
                </c:pt>
                <c:pt idx="4">
                  <c:v>22.364705238980587</c:v>
                </c:pt>
                <c:pt idx="5">
                  <c:v>22.585006944444402</c:v>
                </c:pt>
                <c:pt idx="6">
                  <c:v>22.807901200617515</c:v>
                </c:pt>
                <c:pt idx="7">
                  <c:v>23.030340736700389</c:v>
                </c:pt>
                <c:pt idx="8">
                  <c:v>23.320125000000001</c:v>
                </c:pt>
                <c:pt idx="9">
                  <c:v>23.631384615384615</c:v>
                </c:pt>
                <c:pt idx="10">
                  <c:v>23.937933035714288</c:v>
                </c:pt>
                <c:pt idx="11">
                  <c:v>24.3374985937559</c:v>
                </c:pt>
                <c:pt idx="12">
                  <c:v>24.766340756481402</c:v>
                </c:pt>
                <c:pt idx="13">
                  <c:v>25.139558823529399</c:v>
                </c:pt>
                <c:pt idx="14">
                  <c:v>25.641069444444419</c:v>
                </c:pt>
                <c:pt idx="15">
                  <c:v>26.168638157894701</c:v>
                </c:pt>
                <c:pt idx="16">
                  <c:v>26.783818749999988</c:v>
                </c:pt>
                <c:pt idx="17">
                  <c:v>27.443883928571381</c:v>
                </c:pt>
                <c:pt idx="18">
                  <c:v>28.223627205604487</c:v>
                </c:pt>
                <c:pt idx="19">
                  <c:v>29.158387295755688</c:v>
                </c:pt>
                <c:pt idx="20">
                  <c:v>30.24414977005328</c:v>
                </c:pt>
                <c:pt idx="21">
                  <c:v>31.455220447795487</c:v>
                </c:pt>
                <c:pt idx="22">
                  <c:v>32.93568059768937</c:v>
                </c:pt>
                <c:pt idx="23">
                  <c:v>35.035036874829331</c:v>
                </c:pt>
                <c:pt idx="24">
                  <c:v>38.700670979147397</c:v>
                </c:pt>
                <c:pt idx="25">
                  <c:v>61.991443983956898</c:v>
                </c:pt>
                <c:pt idx="26">
                  <c:v>101</c:v>
                </c:pt>
                <c:pt idx="27">
                  <c:v>101</c:v>
                </c:pt>
                <c:pt idx="28">
                  <c:v>101</c:v>
                </c:pt>
                <c:pt idx="29">
                  <c:v>101</c:v>
                </c:pt>
                <c:pt idx="30">
                  <c:v>101</c:v>
                </c:pt>
                <c:pt idx="31">
                  <c:v>101</c:v>
                </c:pt>
                <c:pt idx="32">
                  <c:v>101</c:v>
                </c:pt>
                <c:pt idx="33">
                  <c:v>101</c:v>
                </c:pt>
                <c:pt idx="34">
                  <c:v>101</c:v>
                </c:pt>
                <c:pt idx="35">
                  <c:v>101</c:v>
                </c:pt>
                <c:pt idx="36">
                  <c:v>101</c:v>
                </c:pt>
                <c:pt idx="37">
                  <c:v>101</c:v>
                </c:pt>
                <c:pt idx="38">
                  <c:v>101</c:v>
                </c:pt>
                <c:pt idx="39">
                  <c:v>101</c:v>
                </c:pt>
                <c:pt idx="40">
                  <c:v>101</c:v>
                </c:pt>
                <c:pt idx="41">
                  <c:v>101</c:v>
                </c:pt>
                <c:pt idx="42">
                  <c:v>101</c:v>
                </c:pt>
                <c:pt idx="43">
                  <c:v>101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'Comparison-uni'!$R$5</c:f>
              <c:strCache>
                <c:ptCount val="1"/>
                <c:pt idx="0">
                  <c:v>MIN-AD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'Comparison-uni'!$J$6:$J$51</c:f>
              <c:numCache>
                <c:formatCode>General</c:formatCode>
                <c:ptCount val="46"/>
                <c:pt idx="0">
                  <c:v>0</c:v>
                </c:pt>
                <c:pt idx="1">
                  <c:v>8.0000000000000043E-2</c:v>
                </c:pt>
                <c:pt idx="2">
                  <c:v>0.16</c:v>
                </c:pt>
                <c:pt idx="3">
                  <c:v>7.0000000000000021E-2</c:v>
                </c:pt>
                <c:pt idx="4">
                  <c:v>8.0000000000000043E-2</c:v>
                </c:pt>
                <c:pt idx="5">
                  <c:v>9.0000000000000024E-2</c:v>
                </c:pt>
                <c:pt idx="6">
                  <c:v>0.1</c:v>
                </c:pt>
                <c:pt idx="7">
                  <c:v>0.11</c:v>
                </c:pt>
                <c:pt idx="8">
                  <c:v>0.12000000000000002</c:v>
                </c:pt>
                <c:pt idx="9">
                  <c:v>0.13</c:v>
                </c:pt>
                <c:pt idx="10">
                  <c:v>0.14000000000000001</c:v>
                </c:pt>
                <c:pt idx="11">
                  <c:v>0.15000000000000011</c:v>
                </c:pt>
                <c:pt idx="12">
                  <c:v>0.16</c:v>
                </c:pt>
                <c:pt idx="13">
                  <c:v>0.17</c:v>
                </c:pt>
                <c:pt idx="14">
                  <c:v>0.1800000000000001</c:v>
                </c:pt>
                <c:pt idx="15">
                  <c:v>0.19</c:v>
                </c:pt>
                <c:pt idx="16">
                  <c:v>0.2</c:v>
                </c:pt>
                <c:pt idx="17">
                  <c:v>0.2100000000000001</c:v>
                </c:pt>
                <c:pt idx="18">
                  <c:v>0.22</c:v>
                </c:pt>
                <c:pt idx="19">
                  <c:v>0.23</c:v>
                </c:pt>
                <c:pt idx="20">
                  <c:v>0.2400000000000001</c:v>
                </c:pt>
                <c:pt idx="21">
                  <c:v>0.25</c:v>
                </c:pt>
                <c:pt idx="22">
                  <c:v>0.26</c:v>
                </c:pt>
                <c:pt idx="23">
                  <c:v>0.27</c:v>
                </c:pt>
                <c:pt idx="24">
                  <c:v>0.28000000000000008</c:v>
                </c:pt>
                <c:pt idx="25">
                  <c:v>0.2900000000000002</c:v>
                </c:pt>
                <c:pt idx="26">
                  <c:v>0.30000000000000021</c:v>
                </c:pt>
                <c:pt idx="27">
                  <c:v>0.31000000000000022</c:v>
                </c:pt>
                <c:pt idx="28">
                  <c:v>0.32000000000000023</c:v>
                </c:pt>
                <c:pt idx="29">
                  <c:v>0.33000000000000035</c:v>
                </c:pt>
                <c:pt idx="30">
                  <c:v>0.34</c:v>
                </c:pt>
                <c:pt idx="31">
                  <c:v>0.3500000000000002</c:v>
                </c:pt>
                <c:pt idx="32">
                  <c:v>0.36000000000000021</c:v>
                </c:pt>
                <c:pt idx="33">
                  <c:v>0.37000000000000022</c:v>
                </c:pt>
                <c:pt idx="34">
                  <c:v>0.38000000000000023</c:v>
                </c:pt>
                <c:pt idx="35">
                  <c:v>0.39000000000000024</c:v>
                </c:pt>
                <c:pt idx="36">
                  <c:v>0.4</c:v>
                </c:pt>
                <c:pt idx="37">
                  <c:v>0.4100000000000002</c:v>
                </c:pt>
                <c:pt idx="38">
                  <c:v>0.42000000000000021</c:v>
                </c:pt>
                <c:pt idx="39">
                  <c:v>0.43000000000000022</c:v>
                </c:pt>
                <c:pt idx="40">
                  <c:v>0.44</c:v>
                </c:pt>
                <c:pt idx="41">
                  <c:v>0.45</c:v>
                </c:pt>
                <c:pt idx="42">
                  <c:v>0.46</c:v>
                </c:pt>
                <c:pt idx="43">
                  <c:v>0.47000000000000008</c:v>
                </c:pt>
                <c:pt idx="44">
                  <c:v>0.4800000000000002</c:v>
                </c:pt>
                <c:pt idx="45">
                  <c:v>0.49000000000000021</c:v>
                </c:pt>
              </c:numCache>
            </c:numRef>
          </c:cat>
          <c:val>
            <c:numRef>
              <c:f>'Comparison-uni'!$R$6:$R$51</c:f>
              <c:numCache>
                <c:formatCode>General</c:formatCode>
                <c:ptCount val="46"/>
                <c:pt idx="0">
                  <c:v>28.369937499999999</c:v>
                </c:pt>
                <c:pt idx="1">
                  <c:v>28.369937499999999</c:v>
                </c:pt>
                <c:pt idx="2">
                  <c:v>28.369937499999999</c:v>
                </c:pt>
                <c:pt idx="3">
                  <c:v>28.369937499999999</c:v>
                </c:pt>
                <c:pt idx="4">
                  <c:v>28.369937499999999</c:v>
                </c:pt>
                <c:pt idx="5">
                  <c:v>28.53875</c:v>
                </c:pt>
                <c:pt idx="6">
                  <c:v>28.645889713189302</c:v>
                </c:pt>
                <c:pt idx="7">
                  <c:v>28.863990181929786</c:v>
                </c:pt>
                <c:pt idx="8">
                  <c:v>29.026312499999989</c:v>
                </c:pt>
                <c:pt idx="9">
                  <c:v>29.202878832313289</c:v>
                </c:pt>
                <c:pt idx="10">
                  <c:v>29.410571428571401</c:v>
                </c:pt>
                <c:pt idx="11">
                  <c:v>29.605457454521186</c:v>
                </c:pt>
                <c:pt idx="12">
                  <c:v>29.785520369061079</c:v>
                </c:pt>
                <c:pt idx="13">
                  <c:v>30.056779411764687</c:v>
                </c:pt>
                <c:pt idx="14">
                  <c:v>30.296502442699889</c:v>
                </c:pt>
                <c:pt idx="15">
                  <c:v>30.556613300614099</c:v>
                </c:pt>
                <c:pt idx="16">
                  <c:v>30.853738871198086</c:v>
                </c:pt>
                <c:pt idx="17">
                  <c:v>31.066987895869389</c:v>
                </c:pt>
                <c:pt idx="18">
                  <c:v>31.340409030604889</c:v>
                </c:pt>
                <c:pt idx="19">
                  <c:v>31.632869840734987</c:v>
                </c:pt>
                <c:pt idx="20">
                  <c:v>31.969127764959602</c:v>
                </c:pt>
                <c:pt idx="21">
                  <c:v>32.280995392534628</c:v>
                </c:pt>
                <c:pt idx="22">
                  <c:v>32.58730006105737</c:v>
                </c:pt>
                <c:pt idx="23">
                  <c:v>33.022414248082228</c:v>
                </c:pt>
                <c:pt idx="24">
                  <c:v>33.387873768984171</c:v>
                </c:pt>
                <c:pt idx="25">
                  <c:v>33.787160858873811</c:v>
                </c:pt>
                <c:pt idx="26">
                  <c:v>34.220805329977857</c:v>
                </c:pt>
                <c:pt idx="27">
                  <c:v>34.646696989125012</c:v>
                </c:pt>
                <c:pt idx="28">
                  <c:v>35.204152303200203</c:v>
                </c:pt>
                <c:pt idx="29">
                  <c:v>35.849370459314642</c:v>
                </c:pt>
                <c:pt idx="30">
                  <c:v>36.331808213587799</c:v>
                </c:pt>
                <c:pt idx="31">
                  <c:v>36.953398463936772</c:v>
                </c:pt>
                <c:pt idx="32">
                  <c:v>37.788681656171903</c:v>
                </c:pt>
                <c:pt idx="33">
                  <c:v>38.460601484454394</c:v>
                </c:pt>
                <c:pt idx="34">
                  <c:v>39.501754928437698</c:v>
                </c:pt>
                <c:pt idx="35">
                  <c:v>40.469242085762453</c:v>
                </c:pt>
                <c:pt idx="36">
                  <c:v>41.639650126640007</c:v>
                </c:pt>
                <c:pt idx="37">
                  <c:v>43.061205419479201</c:v>
                </c:pt>
                <c:pt idx="38">
                  <c:v>44.615853477062544</c:v>
                </c:pt>
                <c:pt idx="39">
                  <c:v>46.626914417524311</c:v>
                </c:pt>
                <c:pt idx="40">
                  <c:v>49.546243410894554</c:v>
                </c:pt>
                <c:pt idx="41">
                  <c:v>54.278174843473138</c:v>
                </c:pt>
                <c:pt idx="42">
                  <c:v>61.288781823962395</c:v>
                </c:pt>
                <c:pt idx="43">
                  <c:v>82.574799568618701</c:v>
                </c:pt>
                <c:pt idx="44">
                  <c:v>101</c:v>
                </c:pt>
                <c:pt idx="45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320640"/>
        <c:axId val="170322560"/>
      </c:lineChart>
      <c:catAx>
        <c:axId val="170320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Injection Rate (flits per cycle per node)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322560"/>
        <c:crosses val="autoZero"/>
        <c:auto val="1"/>
        <c:lblAlgn val="ctr"/>
        <c:lblOffset val="0"/>
        <c:noMultiLvlLbl val="0"/>
      </c:catAx>
      <c:valAx>
        <c:axId val="17032256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Average Latency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3206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902654867256636"/>
          <c:y val="5.7938866591092458E-2"/>
          <c:w val="0.26848094209462814"/>
          <c:h val="0.3710387368894068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2769967890119"/>
          <c:y val="7.7756648343485543E-2"/>
          <c:w val="0.84596574642829436"/>
          <c:h val="0.61306788779062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'Matlab-noMEMLAT'!$A$21</c:f>
              <c:strCache>
                <c:ptCount val="1"/>
                <c:pt idx="0">
                  <c:v>WeightedSpeedup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'Matlab-noMEMLAT'!$B$7:$Z$7</c:f>
              <c:strCache>
                <c:ptCount val="25"/>
                <c:pt idx="0">
                  <c:v>DO</c:v>
                </c:pt>
                <c:pt idx="1">
                  <c:v>MIN-AD</c:v>
                </c:pt>
                <c:pt idx="2">
                  <c:v>ROMM</c:v>
                </c:pt>
                <c:pt idx="3">
                  <c:v>FLIT-2</c:v>
                </c:pt>
                <c:pt idx="4">
                  <c:v>WORM-2</c:v>
                </c:pt>
                <c:pt idx="5">
                  <c:v>FLIT-1</c:v>
                </c:pt>
                <c:pt idx="6">
                  <c:v>WORM-1</c:v>
                </c:pt>
                <c:pt idx="9">
                  <c:v>DO</c:v>
                </c:pt>
                <c:pt idx="10">
                  <c:v>MIN-AD</c:v>
                </c:pt>
                <c:pt idx="11">
                  <c:v>ROMM</c:v>
                </c:pt>
                <c:pt idx="12">
                  <c:v>FLIT-2</c:v>
                </c:pt>
                <c:pt idx="13">
                  <c:v>WORM-2</c:v>
                </c:pt>
                <c:pt idx="14">
                  <c:v>FLIT-1</c:v>
                </c:pt>
                <c:pt idx="15">
                  <c:v>WORM-1</c:v>
                </c:pt>
                <c:pt idx="18">
                  <c:v>DO</c:v>
                </c:pt>
                <c:pt idx="19">
                  <c:v>MIN-AD</c:v>
                </c:pt>
                <c:pt idx="20">
                  <c:v>ROMM</c:v>
                </c:pt>
                <c:pt idx="21">
                  <c:v>FLIT-2</c:v>
                </c:pt>
                <c:pt idx="22">
                  <c:v>WORM-2</c:v>
                </c:pt>
                <c:pt idx="23">
                  <c:v>FLIT-1</c:v>
                </c:pt>
                <c:pt idx="24">
                  <c:v>WORM-1</c:v>
                </c:pt>
              </c:strCache>
            </c:strRef>
          </c:cat>
          <c:val>
            <c:numRef>
              <c:f>'Matlab-noMEMLAT'!$B$21:$Z$21</c:f>
              <c:numCache>
                <c:formatCode>General</c:formatCode>
                <c:ptCount val="25"/>
                <c:pt idx="0">
                  <c:v>7.9909612348004364</c:v>
                </c:pt>
                <c:pt idx="1">
                  <c:v>7.9907483945915141</c:v>
                </c:pt>
                <c:pt idx="2">
                  <c:v>7.989240070550971</c:v>
                </c:pt>
                <c:pt idx="3">
                  <c:v>7.9789045820530724</c:v>
                </c:pt>
                <c:pt idx="4">
                  <c:v>7.9802017187173764</c:v>
                </c:pt>
                <c:pt idx="5">
                  <c:v>7.9918229314569711</c:v>
                </c:pt>
                <c:pt idx="6">
                  <c:v>7.9907440166069534</c:v>
                </c:pt>
                <c:pt idx="9">
                  <c:v>15.626836907152844</c:v>
                </c:pt>
                <c:pt idx="10">
                  <c:v>15.779710677910703</c:v>
                </c:pt>
                <c:pt idx="11">
                  <c:v>15.625287659776536</c:v>
                </c:pt>
                <c:pt idx="12">
                  <c:v>15.221617885403239</c:v>
                </c:pt>
                <c:pt idx="13">
                  <c:v>15.044158350387843</c:v>
                </c:pt>
                <c:pt idx="14">
                  <c:v>15.363755442338444</c:v>
                </c:pt>
                <c:pt idx="15">
                  <c:v>15.207290979162694</c:v>
                </c:pt>
                <c:pt idx="18">
                  <c:v>14.83088599242701</c:v>
                </c:pt>
                <c:pt idx="19">
                  <c:v>14.77523316066492</c:v>
                </c:pt>
                <c:pt idx="20">
                  <c:v>14.708175414004298</c:v>
                </c:pt>
                <c:pt idx="21">
                  <c:v>14.72060270419103</c:v>
                </c:pt>
                <c:pt idx="22">
                  <c:v>14.677426516739605</c:v>
                </c:pt>
                <c:pt idx="23">
                  <c:v>16.231713918608893</c:v>
                </c:pt>
                <c:pt idx="24">
                  <c:v>16.199195940929336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70389504"/>
        <c:axId val="170391040"/>
      </c:barChart>
      <c:catAx>
        <c:axId val="1703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70391040"/>
        <c:crosses val="autoZero"/>
        <c:auto val="1"/>
        <c:lblAlgn val="ctr"/>
        <c:lblOffset val="0"/>
        <c:noMultiLvlLbl val="0"/>
      </c:catAx>
      <c:valAx>
        <c:axId val="17039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600" dirty="0" smtClean="0"/>
                  <a:t>W-Speedup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453290737686915E-2"/>
              <c:y val="0.163942570147434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70389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0.15436</cdr:x>
      <cdr:y>0.90511</cdr:y>
    </cdr:from>
    <cdr:to>
      <cdr:x>0.35822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6579" y="2402732"/>
          <a:ext cx="1104866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Gill Sans MT"/>
            </a:defRPr>
          </a:lvl1pPr>
          <a:lvl2pPr marL="457200" indent="0">
            <a:defRPr sz="1100">
              <a:latin typeface="Gill Sans MT"/>
            </a:defRPr>
          </a:lvl2pPr>
          <a:lvl3pPr marL="914400" indent="0">
            <a:defRPr sz="1100">
              <a:latin typeface="Gill Sans MT"/>
            </a:defRPr>
          </a:lvl3pPr>
          <a:lvl4pPr marL="1371600" indent="0">
            <a:defRPr sz="1100">
              <a:latin typeface="Gill Sans MT"/>
            </a:defRPr>
          </a:lvl4pPr>
          <a:lvl5pPr marL="1828800" indent="0">
            <a:defRPr sz="1100">
              <a:latin typeface="Gill Sans MT"/>
            </a:defRPr>
          </a:lvl5pPr>
          <a:lvl6pPr marL="2286000" indent="0">
            <a:defRPr sz="1100">
              <a:latin typeface="Gill Sans MT"/>
            </a:defRPr>
          </a:lvl6pPr>
          <a:lvl7pPr marL="2743200" indent="0">
            <a:defRPr sz="1100">
              <a:latin typeface="Gill Sans MT"/>
            </a:defRPr>
          </a:lvl7pPr>
          <a:lvl8pPr marL="3200400" indent="0">
            <a:defRPr sz="1100">
              <a:latin typeface="Gill Sans MT"/>
            </a:defRPr>
          </a:lvl8pPr>
          <a:lvl9pPr marL="3657600" indent="0">
            <a:defRPr sz="1100">
              <a:latin typeface="Gill Sans MT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8x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0.12746</cdr:x>
      <cdr:y>0.90775</cdr:y>
    </cdr:from>
    <cdr:to>
      <cdr:x>0.32337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815" y="2409825"/>
          <a:ext cx="1061786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8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milc</a:t>
          </a:r>
          <a:r>
            <a:rPr lang="en-US" sz="1200" b="1" baseline="0" dirty="0" smtClean="0"/>
            <a:t> 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0.45343</cdr:x>
      <cdr:y>0.90511</cdr:y>
    </cdr:from>
    <cdr:to>
      <cdr:x>0.65729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457451" y="2381251"/>
          <a:ext cx="110490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0.75281</cdr:x>
      <cdr:y>0.90581</cdr:y>
    </cdr:from>
    <cdr:to>
      <cdr:x>0.95958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80013" y="2400300"/>
          <a:ext cx="1120637" cy="24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milc</a:t>
          </a:r>
          <a:endParaRPr lang="en-US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0.17537</cdr:x>
      <cdr:y>0.89425</cdr:y>
    </cdr:from>
    <cdr:to>
      <cdr:x>0.34159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128" y="2421039"/>
          <a:ext cx="907200" cy="284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baseline="0" dirty="0" smtClean="0"/>
            <a:t>8x </a:t>
          </a:r>
          <a:r>
            <a:rPr lang="en-US" sz="1200" b="1" baseline="0" dirty="0" err="1" smtClean="0"/>
            <a:t>matlab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0.47945</cdr:x>
      <cdr:y>0.896</cdr:y>
    </cdr:from>
    <cdr:to>
      <cdr:x>0.64567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16733" y="2416224"/>
          <a:ext cx="907200" cy="279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4x4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 smtClean="0"/>
        </a:p>
        <a:p xmlns:a="http://schemas.openxmlformats.org/drawingml/2006/main">
          <a:pPr algn="ctr"/>
          <a:endParaRPr lang="en-US" sz="1200" b="1" dirty="0"/>
        </a:p>
      </cdr:txBody>
    </cdr:sp>
  </cdr:relSizeAnchor>
  <cdr:relSizeAnchor xmlns:cdr="http://schemas.openxmlformats.org/drawingml/2006/chartDrawing">
    <cdr:from>
      <cdr:x>0.78291</cdr:x>
      <cdr:y>0.9078</cdr:y>
    </cdr:from>
    <cdr:to>
      <cdr:x>0.94913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272993" y="2438401"/>
          <a:ext cx="907199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8x8</a:t>
          </a:r>
          <a:r>
            <a:rPr lang="en-US" sz="1200" b="1" baseline="0" dirty="0"/>
            <a:t>, </a:t>
          </a:r>
          <a:r>
            <a:rPr lang="en-US" sz="1200" b="1" dirty="0" smtClean="0"/>
            <a:t>16x </a:t>
          </a:r>
          <a:r>
            <a:rPr lang="en-US" sz="1200" b="1" dirty="0" err="1" smtClean="0"/>
            <a:t>matlab</a:t>
          </a:r>
          <a:endParaRPr lang="en-US" sz="12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0.58731</cdr:x>
      <cdr:y>0.49942</cdr:y>
    </cdr:from>
    <cdr:to>
      <cdr:x>0.85298</cdr:x>
      <cdr:y>0.77786</cdr:y>
    </cdr:to>
    <cdr:grpSp>
      <cdr:nvGrpSpPr>
        <cdr:cNvPr id="6" name="Group 5"/>
        <cdr:cNvGrpSpPr/>
      </cdr:nvGrpSpPr>
      <cdr:grpSpPr>
        <a:xfrm xmlns:a="http://schemas.openxmlformats.org/drawingml/2006/main">
          <a:off x="2441657" y="1217279"/>
          <a:ext cx="1104485" cy="678665"/>
          <a:chOff x="5584146" y="5115581"/>
          <a:chExt cx="1104499" cy="678647"/>
        </a:xfrm>
      </cdr:grpSpPr>
      <cdr:sp macro="" textlink="">
        <cdr:nvSpPr>
          <cdr:cNvPr id="7" name="TextBox 39"/>
          <cdr:cNvSpPr txBox="1"/>
        </cdr:nvSpPr>
        <cdr:spPr>
          <a:xfrm xmlns:a="http://schemas.openxmlformats.org/drawingml/2006/main" rot="16200000">
            <a:off x="5911174" y="5387740"/>
            <a:ext cx="463588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FLIT</a:t>
            </a:r>
            <a:endParaRPr lang="en-US" sz="1200" dirty="0"/>
          </a:p>
        </cdr:txBody>
      </cdr:sp>
      <cdr:sp macro="" textlink="">
        <cdr:nvSpPr>
          <cdr:cNvPr id="8" name="TextBox 40"/>
          <cdr:cNvSpPr txBox="1"/>
        </cdr:nvSpPr>
        <cdr:spPr>
          <a:xfrm xmlns:a="http://schemas.openxmlformats.org/drawingml/2006/main" rot="16200000">
            <a:off x="6210822" y="5316405"/>
            <a:ext cx="678647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WORM</a:t>
            </a:r>
            <a:endParaRPr lang="en-US" sz="1200" dirty="0"/>
          </a:p>
        </cdr:txBody>
      </cdr:sp>
      <cdr:sp macro="" textlink="">
        <cdr:nvSpPr>
          <cdr:cNvPr id="9" name="TextBox 41"/>
          <cdr:cNvSpPr txBox="1"/>
        </cdr:nvSpPr>
        <cdr:spPr>
          <a:xfrm xmlns:a="http://schemas.openxmlformats.org/drawingml/2006/main" rot="16200000">
            <a:off x="5460459" y="5365045"/>
            <a:ext cx="524374" cy="276999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Gill Sans MT"/>
              </a:defRPr>
            </a:lvl9pPr>
          </a:lstStyle>
          <a:p xmlns:a="http://schemas.openxmlformats.org/drawingml/2006/main">
            <a:r>
              <a:rPr lang="en-US" sz="1200" dirty="0" smtClean="0"/>
              <a:t>BASE</a:t>
            </a:r>
            <a:endParaRPr lang="en-US" sz="1200" dirty="0"/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23669B-01A7-4F3A-9D38-B37D29A1EC8C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9B2E86-6481-4EC0-B20F-C553C516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6BD5D09-8E5D-4C64-9FD5-7E0D4A7ADC34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38E007D-0AB0-4509-B459-168EB2987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2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38F540-623C-44D9-9F27-E788F3A29D45}" type="slidenum">
              <a:rPr 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623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4BAFB9-83C4-49B9-82C9-023C12911F4D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54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975A90-888E-4C67-BBF4-2C38F62F2E41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55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19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1D1F33-445A-4CFB-B144-4B89A07D5692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57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7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0E1199-4C11-42E1-812B-2B0564DBE88B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337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C975FD-B9AA-4797-AF5C-49ED9BD3F048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59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07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99078B-68D7-46F4-A23D-DBCF3F365846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60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95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AFD726-0304-48E9-B4E5-E7A15043F56C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30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0519B8-194E-4958-ADB5-91D31062F33C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9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40CAF2-3E69-472C-A6E1-E41235774825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6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8C3A83-5774-4C0F-8C20-AC4179E45DB8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64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5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Example of irregular network?  Internet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3801A1-EEAB-4CD9-B9F0-30DED572FB22}" type="slidenum">
              <a:rPr 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56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E39D8D-9840-4B0E-AE74-351CC8E4F729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02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C5407-BA3D-4E99-AB62-BC259E2989B6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66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3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1F2758-16F7-4C48-8C1F-1FBFF97310F5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67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3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4F4853-36AA-44FC-9596-028936E74683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68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78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5F1F9B-123A-47A5-B4E6-6149BCF5E55E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69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7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47CDE4-C808-49F1-A6E2-4007E4C2690E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70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71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39A090-1577-4BA3-970B-CF274F134D3B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78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9D5B7D-219E-4EDB-A4A2-933FF45532A7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72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30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63600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This graph compares the system performance provided by the four polices. </a:t>
            </a:r>
          </a:p>
          <a:p>
            <a:pPr defTabSz="863600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Performance is normalized to that of the baseline RR scheduler. </a:t>
            </a:r>
          </a:p>
          <a:p>
            <a:pPr defTabSz="863600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STC also improves system performance compared to the best previous scheduler, on all systems. </a:t>
            </a:r>
          </a:p>
          <a:p>
            <a:pPr defTabSz="863600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It provides an 9.1% performance improvement. </a:t>
            </a:r>
          </a:p>
          <a:p>
            <a:pPr defTabSz="863600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/>
            </a:r>
            <a:br>
              <a:rPr lang="en-US" smtClean="0">
                <a:ea typeface="ＭＳ Ｐゴシック" panose="020B0600070205080204" pitchFamily="34" charset="-128"/>
              </a:rPr>
            </a:br>
            <a:r>
              <a:rPr lang="en-US" smtClean="0">
                <a:ea typeface="ＭＳ Ｐゴシック" panose="020B0600070205080204" pitchFamily="34" charset="-128"/>
              </a:rPr>
              <a:t>For the unfairness graph lower value is better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1CB9F5-6B35-4461-9C84-6131EC5F9643}" type="slidenum">
              <a:rPr 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73</a:t>
            </a:fld>
            <a:endParaRPr 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57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CB011D-CA3B-4906-B326-8675B797A06F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76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3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What type of network is the one on the right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B5127D-6A3B-4EDB-9912-AEC4D4B43E4D}" type="slidenum">
              <a:rPr 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564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770D80-5122-4418-88BD-AD7C6D74D3EE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77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11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We have two cores, core A colored green  and core B colored red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A1BEBD-CB8D-4D77-8FC3-49A5C005DF7A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78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783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r>
              <a:rPr lang="en-US" smtClean="0">
                <a:ea typeface="ＭＳ Ｐゴシック" panose="020B0600070205080204" pitchFamily="34" charset="-128"/>
              </a:rPr>
              <a:t>Now the packets B-1 and A-0 interfere in the network for 3 hops, and we can choose one over the other</a:t>
            </a:r>
          </a:p>
          <a:p>
            <a:pPr marL="215900" indent="-215900">
              <a:buFontTx/>
              <a:buAutoNum type="arabicPeriod"/>
            </a:pPr>
            <a:r>
              <a:rPr lang="en-US" smtClean="0">
                <a:ea typeface="ＭＳ Ｐゴシック" panose="020B0600070205080204" pitchFamily="34" charset="-128"/>
              </a:rPr>
              <a:t>A-0 has slack of 0 hops and B-1 has a slack of 6 hops</a:t>
            </a:r>
          </a:p>
          <a:p>
            <a:pPr marL="215900" indent="-215900">
              <a:buFontTx/>
              <a:buAutoNum type="arabicPeriod"/>
            </a:pPr>
            <a:r>
              <a:rPr lang="en-US" smtClean="0">
                <a:ea typeface="ＭＳ Ｐゴシック" panose="020B0600070205080204" pitchFamily="34" charset="-128"/>
              </a:rPr>
              <a:t>So we can </a:t>
            </a:r>
            <a:r>
              <a:rPr 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Prioritize A-0  over B-1 to </a:t>
            </a:r>
            <a:r>
              <a:rPr lang="en-US" b="1" smtClean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reduce stall cycles </a:t>
            </a:r>
            <a:r>
              <a:rPr 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of Core-A </a:t>
            </a:r>
            <a:r>
              <a:rPr lang="en-US" b="1" smtClean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without</a:t>
            </a:r>
            <a:r>
              <a:rPr 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increasing stall cycles </a:t>
            </a:r>
            <a:r>
              <a:rPr lang="en-US" b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of  Core-B</a:t>
            </a:r>
          </a:p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  <a:p>
            <a:pPr marL="215900" indent="-215900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437FDA-4586-48FD-9553-23386E39ECCC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79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20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E1C702-E1FC-4D59-8FB8-6C1A562F37C8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80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49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A8625A-AA7F-4DF7-A754-F4014176C08F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77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A1413E-994D-473B-AAF3-1DA55E9BC3FE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82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514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1C211E-2A73-42FE-A4E5-16DD51E325A6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83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521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 eaLnBrk="1" hangingPunct="1">
              <a:spcBef>
                <a:spcPct val="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Difficult to predict packet latency</a:t>
            </a:r>
          </a:p>
          <a:p>
            <a:pPr defTabSz="898525"/>
            <a:r>
              <a:rPr lang="en-US" smtClean="0">
                <a:ea typeface="ＭＳ Ｐゴシック" panose="020B0600070205080204" pitchFamily="34" charset="-128"/>
              </a:rPr>
              <a:t>Predicting Max (Predecessors’ Latencies)</a:t>
            </a:r>
          </a:p>
          <a:p>
            <a:pPr lvl="1" defTabSz="898525"/>
            <a:r>
              <a:rPr lang="en-US" smtClean="0">
                <a:ea typeface="ＭＳ Ｐゴシック" panose="020B0600070205080204" pitchFamily="34" charset="-128"/>
              </a:rPr>
              <a:t>Number of predecessors</a:t>
            </a:r>
          </a:p>
          <a:p>
            <a:pPr lvl="1" defTabSz="898525"/>
            <a:r>
              <a:rPr lang="en-US" smtClean="0">
                <a:ea typeface="ＭＳ Ｐゴシック" panose="020B0600070205080204" pitchFamily="34" charset="-128"/>
              </a:rPr>
              <a:t>Higher predecessor latency if predecessor is L2 miss</a:t>
            </a:r>
          </a:p>
          <a:p>
            <a:pPr lvl="1" defTabSz="898525"/>
            <a:endParaRPr lang="en-US" smtClean="0">
              <a:ea typeface="ＭＳ Ｐゴシック" panose="020B0600070205080204" pitchFamily="34" charset="-128"/>
            </a:endParaRPr>
          </a:p>
          <a:p>
            <a:pPr defTabSz="898525"/>
            <a:r>
              <a:rPr lang="en-US" smtClean="0">
                <a:ea typeface="ＭＳ Ｐゴシック" panose="020B0600070205080204" pitchFamily="34" charset="-128"/>
              </a:rPr>
              <a:t>Predicting latency of a packet P</a:t>
            </a:r>
          </a:p>
          <a:p>
            <a:pPr lvl="1" defTabSz="898525"/>
            <a:r>
              <a:rPr lang="en-US" smtClean="0">
                <a:ea typeface="ＭＳ Ｐゴシック" panose="020B0600070205080204" pitchFamily="34" charset="-128"/>
              </a:rPr>
              <a:t>Higher latency if P corresponds to an L2 miss</a:t>
            </a:r>
          </a:p>
          <a:p>
            <a:pPr lvl="1" defTabSz="898525"/>
            <a:r>
              <a:rPr lang="en-US" smtClean="0">
                <a:ea typeface="ＭＳ Ｐゴシック" panose="020B0600070205080204" pitchFamily="34" charset="-128"/>
              </a:rPr>
              <a:t>Higher latency if P has to travel farther number of hops</a:t>
            </a:r>
          </a:p>
          <a:p>
            <a:pPr defTabSz="898525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58CFD2-9D56-44A8-BDA0-5C35BB491CCF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84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781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3BCE87-386D-46E6-A679-31E22369728D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85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310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B99157-4700-4947-B99B-07B97B1B4E4C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86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8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Can a rearrangeable non-blocking network only have a single path from each source to each destination?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292DEC-8351-47A1-AFC7-3145DE06BEA0}" type="slidenum">
              <a:rPr 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165171-4911-4F63-B72E-F53CF2BCE54A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87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47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smtClean="0">
                <a:ea typeface="ＭＳ Ｐゴシック" panose="020B0600070205080204" pitchFamily="34" charset="-128"/>
              </a:rPr>
              <a:t>Age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heavy applications flood the network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higher likelihood of an older packet being from heavy application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	GSF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Each application gets equal and fixed quota of flits (credits) in each batch.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Heavy application quickly run out of credits after injecting into all active batches &amp; stall till oldest batch completes and frees up fresh credits.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Underutilization of network resources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A75825-3903-4518-8D3D-48FC2D6C4554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88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409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5BA6D2-DF0A-4BAA-B86E-A6773D107B4D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89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03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77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084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6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024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11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94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5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anose="020B0600070205080204" pitchFamily="34" charset="-128"/>
              </a:rPr>
              <a:t>What’s the best we can do?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95A190-04A4-4BAA-B431-3E49AB5300AD}" type="slidenum">
              <a:rPr 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42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719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27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9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4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507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20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973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93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800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2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900" smtClean="0">
              <a:ea typeface="ＭＳ Ｐゴシック" panose="020B0600070205080204" pitchFamily="34" charset="-128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8D5C42-A813-486E-B20D-CDFA24832CA0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903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015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109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760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758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981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506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48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646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5313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74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3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/>
            <a:endParaRPr lang="en-US" sz="1900" smtClean="0">
              <a:ea typeface="ＭＳ Ｐゴシック" panose="020B0600070205080204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9011D4-5423-4215-AAB4-F74C78A97013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2136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9496" indent="-457200"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2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9F032-6810-49FB-B58B-EA05A7FE8E27}" type="slidenum">
              <a:rPr lang="en-US" smtClean="0">
                <a:solidFill>
                  <a:prstClr val="black"/>
                </a:solidFill>
              </a:rPr>
              <a:pPr/>
              <a:t>118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1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975EBB-2782-4A08-88FA-7037511EB1F6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05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15900" indent="-215900">
              <a:buFontTx/>
              <a:buAutoNum type="arabicPeriod"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A02C348-6DC2-4CAD-83A8-1337CB8AB44E}" type="slidenum"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1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Garamond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r>
              <a:rPr lang="en-US"/>
              <a:t>Efficient Runahead Execution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FBB56611-A677-42C4-B751-258FA026D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343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CE3C3-C3E2-4F98-BDE2-B0E7CFCF6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081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EA41A-E5DA-429B-A3DF-022F55FA2B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854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553CA-100D-4F80-AD1C-42CD6EFCD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7687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4F7BB7-BEE3-4022-B7D7-EAD3DD019F44}" type="datetime1">
              <a:rPr lang="en-US"/>
              <a:pPr>
                <a:defRPr/>
              </a:pPr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33798D5F-E71C-4BE9-A849-C941D8FE88F4}" type="datetime1">
              <a:rPr lang="en-US"/>
              <a:pPr>
                <a:defRPr/>
              </a:pPr>
              <a:t>11/1/2013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67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5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600" y="6381750"/>
            <a:ext cx="42672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F271C"/>
                </a:solidFill>
                <a:latin typeface="Gill Sans MT"/>
                <a:cs typeface="+mn-cs"/>
              </a:rPr>
              <a:t>Thomas </a:t>
            </a:r>
            <a:r>
              <a:rPr lang="en-US" sz="1600" dirty="0" err="1" smtClean="0">
                <a:solidFill>
                  <a:srgbClr val="4F271C"/>
                </a:solidFill>
                <a:latin typeface="Gill Sans MT"/>
                <a:cs typeface="+mn-cs"/>
              </a:rPr>
              <a:t>Moscibroda</a:t>
            </a:r>
            <a:r>
              <a:rPr lang="en-US" sz="1600" dirty="0" smtClean="0">
                <a:solidFill>
                  <a:srgbClr val="4F271C"/>
                </a:solidFill>
                <a:latin typeface="Gill Sans MT"/>
                <a:cs typeface="+mn-cs"/>
              </a:rPr>
              <a:t>, Microsoft Research</a:t>
            </a:r>
            <a:endParaRPr lang="en-US" sz="1600" dirty="0">
              <a:solidFill>
                <a:srgbClr val="4F271C"/>
              </a:solidFill>
              <a:latin typeface="Gill Sans MT"/>
              <a:cs typeface="+mn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6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2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Footer Placeholder 9"/>
          <p:cNvSpPr txBox="1">
            <a:spLocks/>
          </p:cNvSpPr>
          <p:nvPr userDrawn="1"/>
        </p:nvSpPr>
        <p:spPr>
          <a:xfrm>
            <a:off x="2895599" y="6381750"/>
            <a:ext cx="4158343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4F271C"/>
                </a:solidFill>
                <a:latin typeface="Gill Sans MT"/>
                <a:cs typeface="+mn-cs"/>
              </a:rPr>
              <a:t>Thomas </a:t>
            </a:r>
            <a:r>
              <a:rPr lang="en-US" sz="1600" dirty="0" err="1" smtClean="0">
                <a:solidFill>
                  <a:srgbClr val="4F271C"/>
                </a:solidFill>
                <a:latin typeface="Gill Sans MT"/>
                <a:cs typeface="+mn-cs"/>
              </a:rPr>
              <a:t>Moscibroda</a:t>
            </a:r>
            <a:r>
              <a:rPr lang="en-US" sz="1600" dirty="0" smtClean="0">
                <a:solidFill>
                  <a:srgbClr val="4F271C"/>
                </a:solidFill>
                <a:latin typeface="Gill Sans MT"/>
                <a:cs typeface="+mn-cs"/>
              </a:rPr>
              <a:t>, Microsoft Research</a:t>
            </a:r>
            <a:endParaRPr lang="en-US" sz="1600" dirty="0">
              <a:solidFill>
                <a:srgbClr val="4F271C"/>
              </a:solidFill>
              <a:latin typeface="Gill Sans M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38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41725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7CAAE-D3A4-4D64-91D5-24AF17E7D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038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5198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5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996610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187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707246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47800" y="6381750"/>
            <a:ext cx="2133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0FB4C-8DCD-44B7-8861-B1E89B2C0BE7}" type="datetimeFigureOut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11/1/2013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A4B621B-B773-4569-B034-09EB2CFDDBBB}" type="slidenum">
              <a:rPr lang="en-US" smtClean="0">
                <a:solidFill>
                  <a:prstClr val="black"/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6238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CEC69-35D9-475F-B30E-61C57D8B6B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072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19A2F-B909-476F-8AB3-437FB8263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439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95733-CC86-40F9-BB07-669500CA2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397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61910-D9E3-449A-A49E-BFBA08A35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546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22EAD-4001-412A-B983-B1E00B31E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03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A905B-A501-4698-8D7D-BACE2BA92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757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4EE9D-8819-48B2-AC80-037BE0A2A4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735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  <a:latin typeface="Garamond" panose="02020404030301010803" pitchFamily="18" charset="0"/>
              </a:defRPr>
            </a:lvl1pPr>
          </a:lstStyle>
          <a:p>
            <a:fld id="{25E6436E-FD53-4B69-BCB8-535981B4E5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 userDrawn="1"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5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5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99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323232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fld id="{071BCD8D-85DA-417D-AAC9-5D75D9062A29}" type="datetime1">
              <a:rPr lang="en-US"/>
              <a:pPr>
                <a:defRPr/>
              </a:pPr>
              <a:t>11/1/2013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rgbClr val="323232"/>
                </a:solidFill>
                <a:latin typeface="Perpetu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Line 1033"/>
          <p:cNvSpPr>
            <a:spLocks noChangeShapeType="1"/>
          </p:cNvSpPr>
          <p:nvPr/>
        </p:nvSpPr>
        <p:spPr bwMode="auto">
          <a:xfrm>
            <a:off x="914400" y="1371600"/>
            <a:ext cx="77724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91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F6C0AA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1B587C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1B587C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20972" y="114509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$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352800" y="6381750"/>
            <a:ext cx="3581400" cy="476250"/>
          </a:xfrm>
          <a:prstGeom prst="rect">
            <a:avLst/>
          </a:prstGeom>
        </p:spPr>
        <p:txBody>
          <a:bodyPr anchor="ctr"/>
          <a:lstStyle>
            <a:lvl1pPr algn="ctr" eaLnBrk="1" latinLnBrk="0" hangingPunct="1">
              <a:defRPr kumimoji="0" sz="14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Thomas </a:t>
            </a:r>
            <a:r>
              <a:rPr lang="en-US" dirty="0" err="1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Moscibroda</a:t>
            </a:r>
            <a:r>
              <a:rPr lang="en-US" dirty="0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t>, Microsoft Research</a:t>
            </a:r>
            <a:endParaRPr lang="en-US" dirty="0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9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Relationship Id="rId4" Type="http://schemas.openxmlformats.org/officeDocument/2006/relationships/image" Target="../media/image20.gi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openxmlformats.org/officeDocument/2006/relationships/image" Target="../media/image20.gi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Relationship Id="rId4" Type="http://schemas.openxmlformats.org/officeDocument/2006/relationships/chart" Target="../charts/chart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8.xml"/><Relationship Id="rId6" Type="http://schemas.openxmlformats.org/officeDocument/2006/relationships/image" Target="../media/image17.gif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gif"/><Relationship Id="rId4" Type="http://schemas.openxmlformats.org/officeDocument/2006/relationships/chart" Target="../charts/char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Relationship Id="rId4" Type="http://schemas.openxmlformats.org/officeDocument/2006/relationships/chart" Target="../charts/char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Relationship Id="rId4" Type="http://schemas.openxmlformats.org/officeDocument/2006/relationships/image" Target="../media/image19.gi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chart" Target="../charts/char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5" Type="http://schemas.openxmlformats.org/officeDocument/2006/relationships/image" Target="../media/image16.png"/><Relationship Id="rId4" Type="http://schemas.openxmlformats.org/officeDocument/2006/relationships/chart" Target="../charts/char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openxmlformats.org/officeDocument/2006/relationships/image" Target="../media/image17.gi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Relationship Id="rId4" Type="http://schemas.openxmlformats.org/officeDocument/2006/relationships/image" Target="../media/image19.gi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openxmlformats.org/officeDocument/2006/relationships/image" Target="../media/image19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7981" y="1524000"/>
            <a:ext cx="8428037" cy="1833562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anose="020B0600070205080204" pitchFamily="34" charset="-128"/>
              </a:rPr>
              <a:t>Computer Architecture:</a:t>
            </a:r>
            <a:br>
              <a:rPr lang="en-US" sz="4000" dirty="0" smtClean="0">
                <a:ea typeface="ＭＳ Ｐゴシック" panose="020B0600070205080204" pitchFamily="34" charset="-128"/>
              </a:rPr>
            </a:br>
            <a:r>
              <a:rPr lang="en-US" sz="4000" dirty="0" smtClean="0">
                <a:ea typeface="ＭＳ Ｐゴシック" panose="020B0600070205080204" pitchFamily="34" charset="-128"/>
              </a:rPr>
              <a:t>Interconnects (Part II)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81400"/>
            <a:ext cx="8458200" cy="2590800"/>
          </a:xfrm>
        </p:spPr>
        <p:txBody>
          <a:bodyPr/>
          <a:lstStyle/>
          <a:p>
            <a:pPr eaLnBrk="1" hangingPunct="1"/>
            <a:endParaRPr lang="en-US" i="1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smtClean="0">
                <a:solidFill>
                  <a:srgbClr val="003399"/>
                </a:solidFill>
                <a:ea typeface="ＭＳ Ｐゴシック" panose="020B0600070205080204" pitchFamily="34" charset="-128"/>
              </a:rPr>
              <a:t>Michael Papamichael</a:t>
            </a:r>
          </a:p>
          <a:p>
            <a:pPr eaLnBrk="1" hangingPunct="1"/>
            <a:r>
              <a:rPr lang="en-US" smtClean="0">
                <a:ea typeface="ＭＳ Ｐゴシック" panose="020B0600070205080204" pitchFamily="34" charset="-128"/>
              </a:rPr>
              <a:t>Carnegie Mellon University</a:t>
            </a:r>
          </a:p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0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dirty="0"/>
              <a:t>Material </a:t>
            </a:r>
            <a:r>
              <a:rPr lang="en-US" sz="1600" dirty="0" smtClean="0"/>
              <a:t>partially based </a:t>
            </a:r>
            <a:r>
              <a:rPr lang="en-US" sz="1600" dirty="0"/>
              <a:t>on </a:t>
            </a:r>
            <a:r>
              <a:rPr lang="en-US" sz="1600" dirty="0" err="1"/>
              <a:t>Onur</a:t>
            </a:r>
            <a:r>
              <a:rPr lang="en-US" sz="1600" dirty="0"/>
              <a:t> </a:t>
            </a:r>
            <a:r>
              <a:rPr lang="en-US" sz="1600" dirty="0" err="1"/>
              <a:t>Mutlu’s</a:t>
            </a:r>
            <a:r>
              <a:rPr lang="en-US" sz="1600" dirty="0"/>
              <a:t> 18-742 lecture slides from Spring 2010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Properties of a Topology/Network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32765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Bisection Bandwidth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Often used to describe network performance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Cut network in half and sum bandwidth of links severed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(Min # channels spanning two halves) * (BW of each channel)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Meaningful only for recursive topologies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Can be misleading, because does not account for switch and routing efficiency</a:t>
            </a:r>
          </a:p>
          <a:p>
            <a:endParaRPr lang="en-US" sz="1600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Blocking vs. Non-Blocking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If connecting any permutation of sources &amp; destinations is possible, network is </a:t>
            </a:r>
            <a:r>
              <a:rPr lang="en-US" u="sng" dirty="0" smtClean="0">
                <a:ea typeface="ＭＳ Ｐゴシック" panose="020B0600070205080204" pitchFamily="34" charset="-128"/>
              </a:rPr>
              <a:t>non-blocking</a:t>
            </a:r>
            <a:r>
              <a:rPr lang="en-US" dirty="0" smtClean="0">
                <a:ea typeface="ＭＳ Ｐゴシック" panose="020B0600070205080204" pitchFamily="34" charset="-128"/>
              </a:rPr>
              <a:t>; otherwise network is </a:t>
            </a:r>
            <a:r>
              <a:rPr lang="en-US" u="sng" dirty="0" smtClean="0">
                <a:ea typeface="ＭＳ Ｐゴシック" panose="020B0600070205080204" pitchFamily="34" charset="-128"/>
              </a:rPr>
              <a:t>blocking</a:t>
            </a:r>
            <a:r>
              <a:rPr lang="en-US" dirty="0" smtClean="0">
                <a:ea typeface="ＭＳ Ｐゴシック" panose="020B0600070205080204" pitchFamily="34" charset="-128"/>
              </a:rPr>
              <a:t>.</a:t>
            </a:r>
          </a:p>
          <a:p>
            <a:pPr lvl="1"/>
            <a:r>
              <a:rPr lang="en-US" u="sng" dirty="0" err="1" smtClean="0">
                <a:ea typeface="ＭＳ Ｐゴシック" panose="020B0600070205080204" pitchFamily="34" charset="-128"/>
              </a:rPr>
              <a:t>Rearrangeable</a:t>
            </a:r>
            <a:r>
              <a:rPr lang="en-US" u="sng" dirty="0" smtClean="0">
                <a:ea typeface="ＭＳ Ｐゴシック" panose="020B0600070205080204" pitchFamily="34" charset="-128"/>
              </a:rPr>
              <a:t> non-blocking</a:t>
            </a:r>
            <a:r>
              <a:rPr lang="en-US" dirty="0" smtClean="0">
                <a:ea typeface="ＭＳ Ｐゴシック" panose="020B0600070205080204" pitchFamily="34" charset="-128"/>
              </a:rPr>
              <a:t>: Same as non-blocking but might require rearranging connections when switching from one permutation to another.</a:t>
            </a:r>
          </a:p>
          <a:p>
            <a:pPr lvl="1">
              <a:buFont typeface="Wingdings" panose="05000000000000000000" pitchFamily="2" charset="2"/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FF0A36-4B8B-4B26-A0F0-F9DE174BBFAA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</a:t>
            </a:r>
            <a:r>
              <a:rPr lang="en-US" dirty="0" err="1" smtClean="0"/>
              <a:t>Bufferless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7" name="Content Placeholder 11"/>
          <p:cNvSpPr txBox="1">
            <a:spLocks/>
          </p:cNvSpPr>
          <p:nvPr/>
        </p:nvSpPr>
        <p:spPr>
          <a:xfrm>
            <a:off x="2799625" y="2042808"/>
            <a:ext cx="4067230" cy="3092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7138" y="1455570"/>
            <a:ext cx="3451694" cy="250834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2651" y="1517648"/>
            <a:ext cx="1359386" cy="8981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651" y="2873665"/>
            <a:ext cx="1322535" cy="86909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6061" y="2567155"/>
            <a:ext cx="1232455" cy="119306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7871" y="1519588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Routing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1966" y="1785359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VC Arbiter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966" y="2053071"/>
            <a:ext cx="1232455" cy="26771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Switch Arbiter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408208" y="2642812"/>
            <a:ext cx="3259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90205" y="1723282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1844744" y="1853268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rapezoid 18"/>
          <p:cNvSpPr/>
          <p:nvPr/>
        </p:nvSpPr>
        <p:spPr>
          <a:xfrm rot="5400000">
            <a:off x="2831528" y="1857149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245647" y="1624345"/>
            <a:ext cx="834710" cy="99965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2248653" y="1775357"/>
            <a:ext cx="834710" cy="99965"/>
            <a:chOff x="2324911" y="1614791"/>
            <a:chExt cx="1322051" cy="167088"/>
          </a:xfrm>
        </p:grpSpPr>
        <p:sp>
          <p:nvSpPr>
            <p:cNvPr id="32" name="Rectangle 3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43"/>
          <p:cNvGrpSpPr/>
          <p:nvPr/>
        </p:nvGrpSpPr>
        <p:grpSpPr>
          <a:xfrm>
            <a:off x="2251660" y="2108723"/>
            <a:ext cx="834710" cy="99965"/>
            <a:chOff x="2324911" y="1614791"/>
            <a:chExt cx="1322051" cy="167088"/>
          </a:xfrm>
        </p:grpSpPr>
        <p:sp>
          <p:nvSpPr>
            <p:cNvPr id="42" name="Rectangle 4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rot="5400000">
            <a:off x="2570165" y="1988688"/>
            <a:ext cx="187145" cy="12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ezoid 51"/>
          <p:cNvSpPr/>
          <p:nvPr/>
        </p:nvSpPr>
        <p:spPr>
          <a:xfrm rot="16200000">
            <a:off x="1805654" y="3209528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rapezoid 52"/>
          <p:cNvSpPr/>
          <p:nvPr/>
        </p:nvSpPr>
        <p:spPr>
          <a:xfrm rot="5400000">
            <a:off x="2792437" y="3213409"/>
            <a:ext cx="660548" cy="92127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57"/>
          <p:cNvGrpSpPr/>
          <p:nvPr/>
        </p:nvGrpSpPr>
        <p:grpSpPr>
          <a:xfrm>
            <a:off x="2206556" y="2980605"/>
            <a:ext cx="834710" cy="99965"/>
            <a:chOff x="2324911" y="1614791"/>
            <a:chExt cx="1322051" cy="167088"/>
          </a:xfrm>
        </p:grpSpPr>
        <p:sp>
          <p:nvSpPr>
            <p:cNvPr id="55" name="Rectangle 5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2209563" y="3131617"/>
            <a:ext cx="834710" cy="99965"/>
            <a:chOff x="2324911" y="1614791"/>
            <a:chExt cx="1322051" cy="167088"/>
          </a:xfrm>
        </p:grpSpPr>
        <p:sp>
          <p:nvSpPr>
            <p:cNvPr id="65" name="Rectangle 6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Group 77"/>
          <p:cNvGrpSpPr/>
          <p:nvPr/>
        </p:nvGrpSpPr>
        <p:grpSpPr>
          <a:xfrm>
            <a:off x="2212570" y="3464983"/>
            <a:ext cx="834710" cy="99965"/>
            <a:chOff x="2324911" y="1614791"/>
            <a:chExt cx="1322051" cy="167088"/>
          </a:xfrm>
        </p:grpSpPr>
        <p:sp>
          <p:nvSpPr>
            <p:cNvPr id="75" name="Rectangle 7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84" name="Straight Connector 83"/>
          <p:cNvCxnSpPr/>
          <p:nvPr/>
        </p:nvCxnSpPr>
        <p:spPr>
          <a:xfrm rot="5400000">
            <a:off x="2531075" y="3344947"/>
            <a:ext cx="187145" cy="12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1433073" y="3093788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127"/>
          <p:cNvGrpSpPr/>
          <p:nvPr/>
        </p:nvGrpSpPr>
        <p:grpSpPr>
          <a:xfrm>
            <a:off x="4217166" y="2718471"/>
            <a:ext cx="737016" cy="867152"/>
            <a:chOff x="5422549" y="3521415"/>
            <a:chExt cx="1386813" cy="1274321"/>
          </a:xfrm>
        </p:grpSpPr>
        <p:cxnSp>
          <p:nvCxnSpPr>
            <p:cNvPr id="95" name="Straight Connector 94"/>
            <p:cNvCxnSpPr/>
            <p:nvPr/>
          </p:nvCxnSpPr>
          <p:spPr>
            <a:xfrm rot="16200000" flipH="1">
              <a:off x="5486402" y="3764606"/>
              <a:ext cx="1264594" cy="7976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5500993" y="3701378"/>
              <a:ext cx="1254867" cy="894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6485771" y="4786009"/>
              <a:ext cx="274951" cy="11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531999" y="3531141"/>
              <a:ext cx="277363" cy="7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0800000">
              <a:off x="5457218" y="3540868"/>
              <a:ext cx="300475" cy="6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5422549" y="4744421"/>
              <a:ext cx="300475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Arrow Connector 101"/>
          <p:cNvCxnSpPr/>
          <p:nvPr/>
        </p:nvCxnSpPr>
        <p:spPr>
          <a:xfrm>
            <a:off x="5234658" y="2687432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228516" y="3601143"/>
            <a:ext cx="620322" cy="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19" idx="0"/>
          </p:cNvCxnSpPr>
          <p:nvPr/>
        </p:nvCxnSpPr>
        <p:spPr>
          <a:xfrm>
            <a:off x="3207866" y="1903213"/>
            <a:ext cx="972449" cy="82107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0" idx="3"/>
          </p:cNvCxnSpPr>
          <p:nvPr/>
        </p:nvCxnSpPr>
        <p:spPr>
          <a:xfrm>
            <a:off x="3265186" y="3308212"/>
            <a:ext cx="896703" cy="23667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3474007" y="1740742"/>
            <a:ext cx="417642" cy="199619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955260" y="1488331"/>
            <a:ext cx="1420238" cy="2412460"/>
            <a:chOff x="1955260" y="1488331"/>
            <a:chExt cx="1420238" cy="2412460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024009" y="1523999"/>
            <a:ext cx="1160834" cy="830095"/>
            <a:chOff x="1955260" y="1488331"/>
            <a:chExt cx="1420238" cy="2412460"/>
          </a:xfrm>
        </p:grpSpPr>
        <p:cxnSp>
          <p:nvCxnSpPr>
            <p:cNvPr id="114" name="Straight Connector 113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4504291" y="1577836"/>
            <a:ext cx="1232455" cy="2677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Flit-Ranking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520501" y="1944243"/>
            <a:ext cx="1218817" cy="4487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Port-Prioritization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16" name="Left Brace 115"/>
          <p:cNvSpPr/>
          <p:nvPr/>
        </p:nvSpPr>
        <p:spPr>
          <a:xfrm rot="10800000">
            <a:off x="5826867" y="1546697"/>
            <a:ext cx="301559" cy="885217"/>
          </a:xfrm>
          <a:prstGeom prst="leftBrace">
            <a:avLst>
              <a:gd name="adj1" fmla="val 3225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196519" y="178016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arbitration policy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128409" y="4581728"/>
            <a:ext cx="7840493" cy="1536970"/>
            <a:chOff x="1128409" y="4581728"/>
            <a:chExt cx="7840493" cy="1536970"/>
          </a:xfrm>
        </p:grpSpPr>
        <p:sp>
          <p:nvSpPr>
            <p:cNvPr id="125" name="Rectangle 124"/>
            <p:cNvSpPr/>
            <p:nvPr/>
          </p:nvSpPr>
          <p:spPr>
            <a:xfrm>
              <a:off x="1128409" y="4581728"/>
              <a:ext cx="7840493" cy="15369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1375224" y="4737370"/>
              <a:ext cx="7436304" cy="1265659"/>
              <a:chOff x="1394679" y="4620638"/>
              <a:chExt cx="7436304" cy="126565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397924" y="4677717"/>
                <a:ext cx="1232455" cy="26771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Flit-Ranking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723744" y="4620638"/>
                <a:ext cx="4188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  <a:latin typeface="Gill Sans MT"/>
                  </a:rPr>
                  <a:t>Create a ranking </a:t>
                </a:r>
                <a:r>
                  <a:rPr lang="en-US" dirty="0" smtClean="0">
                    <a:solidFill>
                      <a:prstClr val="black"/>
                    </a:solidFill>
                    <a:latin typeface="Gill Sans MT"/>
                  </a:rPr>
                  <a:t>over all incoming flits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1394679" y="5180312"/>
                <a:ext cx="1218817" cy="44876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solidFill>
                      <a:prstClr val="black"/>
                    </a:solidFill>
                  </a:rPr>
                  <a:t>Port-Prioritization</a:t>
                </a:r>
                <a:endParaRPr 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2739957" y="5239966"/>
                <a:ext cx="6091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FF0000"/>
                    </a:solidFill>
                    <a:latin typeface="Gill Sans MT"/>
                  </a:rPr>
                  <a:t>For a given flit </a:t>
                </a:r>
                <a:r>
                  <a:rPr lang="en-US" dirty="0" smtClean="0">
                    <a:solidFill>
                      <a:prstClr val="black"/>
                    </a:solidFill>
                    <a:latin typeface="Gill Sans MT"/>
                  </a:rPr>
                  <a:t>in this ranking, </a:t>
                </a:r>
                <a:r>
                  <a:rPr lang="en-US" dirty="0" smtClean="0">
                    <a:solidFill>
                      <a:srgbClr val="FF0000"/>
                    </a:solidFill>
                    <a:latin typeface="Gill Sans MT"/>
                  </a:rPr>
                  <a:t>find the best free output-port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>
                    <a:solidFill>
                      <a:prstClr val="black"/>
                    </a:solidFill>
                    <a:latin typeface="Gill Sans MT"/>
                  </a:rPr>
                  <a:t>	Apply to each flit in order of ranking</a:t>
                </a:r>
              </a:p>
            </p:txBody>
          </p:sp>
        </p:grpSp>
      </p:grpSp>
      <p:cxnSp>
        <p:nvCxnSpPr>
          <p:cNvPr id="130" name="Straight Arrow Connector 129"/>
          <p:cNvCxnSpPr/>
          <p:nvPr/>
        </p:nvCxnSpPr>
        <p:spPr>
          <a:xfrm rot="10800000" flipV="1">
            <a:off x="1640374" y="2023354"/>
            <a:ext cx="412163" cy="4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10800000" flipV="1">
            <a:off x="1646859" y="3420894"/>
            <a:ext cx="412163" cy="4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1815831" y="1893650"/>
            <a:ext cx="207522" cy="275618"/>
            <a:chOff x="1955260" y="1488331"/>
            <a:chExt cx="1420238" cy="2412460"/>
          </a:xfrm>
        </p:grpSpPr>
        <p:cxnSp>
          <p:nvCxnSpPr>
            <p:cNvPr id="133" name="Straight Connector 132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822316" y="3300918"/>
            <a:ext cx="207522" cy="275618"/>
            <a:chOff x="1955260" y="1488331"/>
            <a:chExt cx="1420238" cy="2412460"/>
          </a:xfrm>
        </p:grpSpPr>
        <p:cxnSp>
          <p:nvCxnSpPr>
            <p:cNvPr id="139" name="Straight Connector 138"/>
            <p:cNvCxnSpPr/>
            <p:nvPr/>
          </p:nvCxnSpPr>
          <p:spPr>
            <a:xfrm rot="16200000" flipH="1">
              <a:off x="1473741" y="1999033"/>
              <a:ext cx="2363821" cy="1342417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1478605" y="2003898"/>
              <a:ext cx="2373548" cy="1420238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20578625"/>
      </p:ext>
    </p:extLst>
  </p:cSld>
  <p:clrMapOvr>
    <a:masterClrMapping/>
  </p:clrMapOvr>
  <p:transition advTm="417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4" grpId="0" animBg="1"/>
      <p:bldP spid="116" grpId="0" animBg="1"/>
      <p:bldP spid="11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167895" cy="516958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Each flit is routed independently.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Oldest-first arbitration   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(other policies evaluated in paper)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Network Topology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: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Can be applied to most topologies (Mesh, Torus, Hypercube, Trees, …) 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1) #output ports </a:t>
            </a:r>
            <a:r>
              <a:rPr lang="en-US" sz="1600" b="1" dirty="0" smtClean="0">
                <a:solidFill>
                  <a:prstClr val="black"/>
                </a:solidFill>
                <a:latin typeface="cmsy10"/>
                <a:sym typeface="Wingdings" pitchFamily="2" charset="2"/>
              </a:rPr>
              <a:t>¸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#input ports      at every router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2) every router is reachable from every other router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Flow Control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&amp; Injection Policy: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Completely </a:t>
            </a:r>
            <a:r>
              <a:rPr lang="en-US" sz="16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local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inject whenever input port is free 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Absence of Deadlocks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:  every flit is always moving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Absence of </a:t>
            </a: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Livelocks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:  with oldest-first ranking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</a:b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FLIT-BLESS: Flit-Level Routing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2310938" y="2221268"/>
            <a:ext cx="5532388" cy="970640"/>
            <a:chOff x="1225685" y="4708187"/>
            <a:chExt cx="5532388" cy="970640"/>
          </a:xfrm>
        </p:grpSpPr>
        <p:sp>
          <p:nvSpPr>
            <p:cNvPr id="13" name="Rectangle 12"/>
            <p:cNvSpPr/>
            <p:nvPr/>
          </p:nvSpPr>
          <p:spPr>
            <a:xfrm>
              <a:off x="1225685" y="4708187"/>
              <a:ext cx="5447490" cy="9630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122"/>
            <p:cNvGrpSpPr/>
            <p:nvPr/>
          </p:nvGrpSpPr>
          <p:grpSpPr>
            <a:xfrm>
              <a:off x="1365497" y="4737370"/>
              <a:ext cx="5392576" cy="941457"/>
              <a:chOff x="1384952" y="4620638"/>
              <a:chExt cx="5392576" cy="94145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397924" y="4677716"/>
                <a:ext cx="995080" cy="24447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</a:rPr>
                  <a:t>Flit-Ranking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3744" y="4620638"/>
                <a:ext cx="214834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en-US" sz="1600" dirty="0" smtClean="0">
                    <a:solidFill>
                      <a:prstClr val="black"/>
                    </a:solidFill>
                    <a:latin typeface="Gill Sans MT"/>
                  </a:rPr>
                  <a:t>Oldest-first ranking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84952" y="5058384"/>
                <a:ext cx="1017780" cy="350196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</a:rPr>
                  <a:t>Port-Prioritization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0774" y="4977320"/>
                <a:ext cx="4066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US" sz="1600" dirty="0" smtClean="0">
                    <a:solidFill>
                      <a:prstClr val="black"/>
                    </a:solidFill>
                    <a:latin typeface="Gill Sans MT"/>
                  </a:rPr>
                  <a:t>Assign flit to productive port, if possible.</a:t>
                </a:r>
                <a:br>
                  <a:rPr lang="en-US" sz="16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600" dirty="0" smtClean="0">
                    <a:solidFill>
                      <a:prstClr val="black"/>
                    </a:solidFill>
                    <a:latin typeface="Gill Sans MT"/>
                  </a:rPr>
                  <a:t>Otherwise, assign to non-productive port. 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0069193"/>
      </p:ext>
    </p:extLst>
  </p:cSld>
  <p:clrMapOvr>
    <a:masterClrMapping/>
  </p:clrMapOvr>
  <p:transition advTm="93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521284" y="5366425"/>
            <a:ext cx="165369" cy="194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56178" y="3874851"/>
            <a:ext cx="165369" cy="1945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87037" y="4140740"/>
            <a:ext cx="165369" cy="194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488909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Potential downsides of FLIT-BLESS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Not-energy optimal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(each flits needs header information)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 in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latency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(different flits take different path)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 in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receive buffer size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with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wormhole routing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…?</a:t>
            </a: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Problems: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Injection Problem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(not known when it is safe to inject)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Livelock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Problem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(packets can be deflected forever)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WORM-BLESS: Wormhole Routing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64258" y="3816486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" name="Straight Connector 5"/>
          <p:cNvCxnSpPr>
            <a:stCxn id="5" idx="0"/>
          </p:cNvCxnSpPr>
          <p:nvPr/>
        </p:nvCxnSpPr>
        <p:spPr>
          <a:xfrm rot="16200000" flipV="1">
            <a:off x="7304886" y="3611350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3"/>
          </p:cNvCxnSpPr>
          <p:nvPr/>
        </p:nvCxnSpPr>
        <p:spPr>
          <a:xfrm>
            <a:off x="7955784" y="4098264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1"/>
          </p:cNvCxnSpPr>
          <p:nvPr/>
        </p:nvCxnSpPr>
        <p:spPr>
          <a:xfrm rot="10800000" flipV="1">
            <a:off x="6467454" y="4098263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rot="5400000">
            <a:off x="7255924" y="4632431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6730100" y="3563567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514801" y="5361202"/>
            <a:ext cx="165369" cy="19455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1813" y="4143983"/>
            <a:ext cx="165369" cy="19455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52936" y="3881336"/>
            <a:ext cx="165369" cy="1945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441200">
            <a:off x="6966299" y="3519651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2441200">
            <a:off x="6804710" y="3389280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441200">
            <a:off x="6642430" y="3249763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441200">
            <a:off x="6479806" y="3105673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091318" y="3245796"/>
            <a:ext cx="1412132" cy="1026268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flipH="1" flipV="1">
            <a:off x="7569922" y="4150468"/>
            <a:ext cx="988979" cy="1154349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 flipV="1">
            <a:off x="6431786" y="3975370"/>
            <a:ext cx="2169268" cy="972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7161361" y="3722451"/>
            <a:ext cx="273995" cy="1566153"/>
          </a:xfrm>
          <a:custGeom>
            <a:avLst/>
            <a:gdLst>
              <a:gd name="connsiteX0" fmla="*/ 0 w 273995"/>
              <a:gd name="connsiteY0" fmla="*/ 0 h 1566153"/>
              <a:gd name="connsiteX1" fmla="*/ 233463 w 273995"/>
              <a:gd name="connsiteY1" fmla="*/ 428017 h 1566153"/>
              <a:gd name="connsiteX2" fmla="*/ 243191 w 273995"/>
              <a:gd name="connsiteY2" fmla="*/ 1566153 h 15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995" h="1566153">
                <a:moveTo>
                  <a:pt x="0" y="0"/>
                </a:moveTo>
                <a:cubicBezTo>
                  <a:pt x="96465" y="83496"/>
                  <a:pt x="192931" y="166992"/>
                  <a:pt x="233463" y="428017"/>
                </a:cubicBezTo>
                <a:cubicBezTo>
                  <a:pt x="273995" y="689042"/>
                  <a:pt x="258593" y="1127597"/>
                  <a:pt x="243191" y="1566153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14799" y="3054484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7484535" y="3285065"/>
            <a:ext cx="93133" cy="2006601"/>
          </a:xfrm>
          <a:custGeom>
            <a:avLst/>
            <a:gdLst>
              <a:gd name="connsiteX0" fmla="*/ 0 w 273995"/>
              <a:gd name="connsiteY0" fmla="*/ 0 h 1566153"/>
              <a:gd name="connsiteX1" fmla="*/ 233463 w 273995"/>
              <a:gd name="connsiteY1" fmla="*/ 428017 h 1566153"/>
              <a:gd name="connsiteX2" fmla="*/ 243191 w 273995"/>
              <a:gd name="connsiteY2" fmla="*/ 1566153 h 15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995" h="1566153">
                <a:moveTo>
                  <a:pt x="0" y="0"/>
                </a:moveTo>
                <a:cubicBezTo>
                  <a:pt x="96465" y="83496"/>
                  <a:pt x="192931" y="166992"/>
                  <a:pt x="233463" y="428017"/>
                </a:cubicBezTo>
                <a:cubicBezTo>
                  <a:pt x="273995" y="689042"/>
                  <a:pt x="258593" y="1127597"/>
                  <a:pt x="243191" y="1566153"/>
                </a:cubicBezTo>
              </a:path>
            </a:pathLst>
          </a:cu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680168" y="2963333"/>
            <a:ext cx="1463832" cy="372533"/>
            <a:chOff x="7561633" y="3725333"/>
            <a:chExt cx="1463832" cy="372533"/>
          </a:xfrm>
        </p:grpSpPr>
        <p:sp>
          <p:nvSpPr>
            <p:cNvPr id="39" name="Rounded Rectangle 38"/>
            <p:cNvSpPr/>
            <p:nvPr/>
          </p:nvSpPr>
          <p:spPr>
            <a:xfrm>
              <a:off x="7789333" y="3725333"/>
              <a:ext cx="1236132" cy="372533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white"/>
                  </a:solidFill>
                </a:rPr>
                <a:t>new worm!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39" idx="1"/>
              <a:endCxn id="32" idx="3"/>
            </p:cNvCxnSpPr>
            <p:nvPr/>
          </p:nvCxnSpPr>
          <p:spPr>
            <a:xfrm rot="10800000" flipV="1">
              <a:off x="7561633" y="3911600"/>
              <a:ext cx="227700" cy="2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4" name="Lightning Bolt 33"/>
          <p:cNvSpPr/>
          <p:nvPr/>
        </p:nvSpPr>
        <p:spPr>
          <a:xfrm flipH="1">
            <a:off x="7018869" y="4318000"/>
            <a:ext cx="940881" cy="888999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5667" y="3615266"/>
            <a:ext cx="1291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[Dally, Seitz’86]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257996"/>
      </p:ext>
    </p:extLst>
  </p:cSld>
  <p:clrMapOvr>
    <a:masterClrMapping/>
  </p:clrMapOvr>
  <p:transition advTm="74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C 0.02708 0.00254 0.05451 0.00509 0.0783 0.00324 C 0.10191 0.00162 0.1276 1.85185E-6 0.14184 -0.00996 C 0.15573 -0.01991 0.15885 -0.02963 0.16232 -0.05648 C 0.16614 -0.08334 0.16458 -0.12732 0.16337 -0.17084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83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458 C -0.00139 -0.05926 -0.00278 -0.1037 -0.00087 -0.1294 C 0.00104 -0.15509 0.00504 -0.15949 0.01198 -0.16898 C 0.01893 -0.17847 0.02205 -0.18287 0.04063 -0.18611 C 0.0592 -0.18935 0.09132 -0.18912 0.12361 -0.18889 " pathEditMode="relative" ptsTypes="aaa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-1.38889E-6 0.00093 -0.1368 0.00301 -0.27344 0.006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3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C 0.01146 0.01227 0.02327 0.02477 0.02986 0.04098 C 0.03646 0.05718 0.03785 0.06135 0.03889 0.09792 C 0.03993 0.13449 0.03785 0.19769 0.03594 0.26088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2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13" grpId="0" animBg="1"/>
      <p:bldP spid="13" grpId="1" animBg="1"/>
      <p:bldP spid="13" grpId="2" animBg="1"/>
      <p:bldP spid="16" grpId="0" animBg="1"/>
      <p:bldP spid="17" grpId="0" animBg="1"/>
      <p:bldP spid="22" grpId="0" animBg="1"/>
      <p:bldP spid="24" grpId="0" animBg="1"/>
      <p:bldP spid="25" grpId="0" animBg="1"/>
      <p:bldP spid="29" grpId="0" animBg="1"/>
      <p:bldP spid="38" grpId="0" animBg="1"/>
      <p:bldP spid="34" grpId="0" animBg="1"/>
      <p:bldP spid="4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WORM-BLESS: Wormhole Routing</a:t>
            </a:r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2918299" y="1052001"/>
            <a:ext cx="5632313" cy="1700927"/>
            <a:chOff x="1278691" y="4708186"/>
            <a:chExt cx="6138153" cy="1959780"/>
          </a:xfrm>
        </p:grpSpPr>
        <p:sp>
          <p:nvSpPr>
            <p:cNvPr id="6" name="Rectangle 5"/>
            <p:cNvSpPr/>
            <p:nvPr/>
          </p:nvSpPr>
          <p:spPr>
            <a:xfrm>
              <a:off x="1278691" y="4708186"/>
              <a:ext cx="6138153" cy="195978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122"/>
            <p:cNvGrpSpPr/>
            <p:nvPr/>
          </p:nvGrpSpPr>
          <p:grpSpPr>
            <a:xfrm>
              <a:off x="1354894" y="4763593"/>
              <a:ext cx="4930258" cy="1478804"/>
              <a:chOff x="1374349" y="4646861"/>
              <a:chExt cx="4930258" cy="147880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97924" y="4677716"/>
                <a:ext cx="995080" cy="244479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Flit-Ranking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61811" y="4646861"/>
                <a:ext cx="1706526" cy="248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Oldest-first ranking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74349" y="4991136"/>
                <a:ext cx="1407977" cy="271172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 smtClean="0">
                    <a:solidFill>
                      <a:prstClr val="black"/>
                    </a:solidFill>
                  </a:rPr>
                  <a:t>Port-Prioritization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77390" y="4881169"/>
                <a:ext cx="3527217" cy="1244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If flit is head-flit</a:t>
                </a:r>
              </a:p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	  a) assign flit to unallocated, productive port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  b) assign flit to allocated, productive port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  c) assign flit to unallocated, non-productive port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  d) assign flit to allocated, non-productive port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else, </a:t>
                </a:r>
                <a:b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</a:b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  a) assign flit to port that is allocated to worm </a:t>
                </a: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1206406" y="2022292"/>
            <a:ext cx="157626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Deflect worms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if necessary!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 flipV="1">
            <a:off x="2782671" y="2101174"/>
            <a:ext cx="1867150" cy="2442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1164314" y="1877438"/>
            <a:ext cx="3534146" cy="1565685"/>
            <a:chOff x="1164314" y="1877438"/>
            <a:chExt cx="3534146" cy="1565685"/>
          </a:xfrm>
        </p:grpSpPr>
        <p:sp>
          <p:nvSpPr>
            <p:cNvPr id="13" name="TextBox 12"/>
            <p:cNvSpPr txBox="1"/>
            <p:nvPr/>
          </p:nvSpPr>
          <p:spPr>
            <a:xfrm>
              <a:off x="1164314" y="2796792"/>
              <a:ext cx="1714124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Truncate worms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if necessary!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3" idx="3"/>
            </p:cNvCxnSpPr>
            <p:nvPr/>
          </p:nvCxnSpPr>
          <p:spPr>
            <a:xfrm flipV="1">
              <a:off x="2878438" y="1877438"/>
              <a:ext cx="1820022" cy="12425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4359314" y="4717872"/>
            <a:ext cx="1208272" cy="572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55" name="Straight Connector 54"/>
          <p:cNvCxnSpPr>
            <a:stCxn id="54" idx="0"/>
          </p:cNvCxnSpPr>
          <p:nvPr/>
        </p:nvCxnSpPr>
        <p:spPr>
          <a:xfrm rot="16200000" flipV="1">
            <a:off x="4754640" y="4509061"/>
            <a:ext cx="415305" cy="23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4" idx="3"/>
          </p:cNvCxnSpPr>
          <p:nvPr/>
        </p:nvCxnSpPr>
        <p:spPr>
          <a:xfrm>
            <a:off x="5567587" y="5004301"/>
            <a:ext cx="791026" cy="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4" idx="1"/>
          </p:cNvCxnSpPr>
          <p:nvPr/>
        </p:nvCxnSpPr>
        <p:spPr>
          <a:xfrm rot="10800000" flipV="1">
            <a:off x="3550475" y="5004300"/>
            <a:ext cx="808841" cy="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2"/>
          </p:cNvCxnSpPr>
          <p:nvPr/>
        </p:nvCxnSpPr>
        <p:spPr>
          <a:xfrm rot="5400000">
            <a:off x="4704870" y="5546995"/>
            <a:ext cx="514846" cy="231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406954" y="4694798"/>
            <a:ext cx="224122" cy="1977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3396665" y="4101505"/>
            <a:ext cx="1913842" cy="1043207"/>
          </a:xfrm>
          <a:custGeom>
            <a:avLst/>
            <a:gdLst>
              <a:gd name="connsiteX0" fmla="*/ 0 w 1412132"/>
              <a:gd name="connsiteY0" fmla="*/ 1001949 h 1026268"/>
              <a:gd name="connsiteX1" fmla="*/ 836579 w 1412132"/>
              <a:gd name="connsiteY1" fmla="*/ 992221 h 1026268"/>
              <a:gd name="connsiteX2" fmla="*/ 1322962 w 1412132"/>
              <a:gd name="connsiteY2" fmla="*/ 797668 h 1026268"/>
              <a:gd name="connsiteX3" fmla="*/ 1371600 w 1412132"/>
              <a:gd name="connsiteY3" fmla="*/ 0 h 102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132" h="1026268">
                <a:moveTo>
                  <a:pt x="0" y="1001949"/>
                </a:moveTo>
                <a:cubicBezTo>
                  <a:pt x="308042" y="1014108"/>
                  <a:pt x="616085" y="1026268"/>
                  <a:pt x="836579" y="992221"/>
                </a:cubicBezTo>
                <a:cubicBezTo>
                  <a:pt x="1057073" y="958174"/>
                  <a:pt x="1233792" y="963038"/>
                  <a:pt x="1322962" y="797668"/>
                </a:cubicBezTo>
                <a:cubicBezTo>
                  <a:pt x="1412132" y="632298"/>
                  <a:pt x="1391866" y="316149"/>
                  <a:pt x="1371600" y="0"/>
                </a:cubicBezTo>
              </a:path>
            </a:pathLst>
          </a:cu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10800000" flipV="1">
            <a:off x="3383479" y="4813457"/>
            <a:ext cx="2939977" cy="988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067072" y="5007925"/>
            <a:ext cx="224122" cy="19776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214026" y="5634181"/>
            <a:ext cx="344773" cy="25105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75851" y="5959204"/>
            <a:ext cx="1396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Head-flit: West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27578" y="4313010"/>
            <a:ext cx="1894764" cy="646331"/>
            <a:chOff x="6420255" y="4296385"/>
            <a:chExt cx="1894764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6961763" y="4296385"/>
              <a:ext cx="135325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This worm 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is truncated!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Arrow Connector 46"/>
            <p:cNvCxnSpPr>
              <a:stCxn id="45" idx="1"/>
            </p:cNvCxnSpPr>
            <p:nvPr/>
          </p:nvCxnSpPr>
          <p:spPr>
            <a:xfrm rot="10800000" flipV="1">
              <a:off x="6420255" y="4619551"/>
              <a:ext cx="541508" cy="10809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6391073" y="4667900"/>
            <a:ext cx="380265" cy="25429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35629" y="4939236"/>
            <a:ext cx="13083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&amp; deflected!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0" y="3119958"/>
            <a:ext cx="2409890" cy="1072541"/>
            <a:chOff x="0" y="3119958"/>
            <a:chExt cx="2409890" cy="1072541"/>
          </a:xfrm>
        </p:grpSpPr>
        <p:sp>
          <p:nvSpPr>
            <p:cNvPr id="51" name="TextBox 50"/>
            <p:cNvSpPr txBox="1"/>
            <p:nvPr/>
          </p:nvSpPr>
          <p:spPr>
            <a:xfrm>
              <a:off x="0" y="3607724"/>
              <a:ext cx="2409890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At </a:t>
              </a:r>
              <a:r>
                <a:rPr lang="en-US" sz="1600" dirty="0" smtClean="0">
                  <a:solidFill>
                    <a:srgbClr val="FF0000"/>
                  </a:solidFill>
                </a:rPr>
                <a:t>low congestion</a:t>
              </a:r>
              <a:r>
                <a:rPr lang="en-US" sz="1600" dirty="0" smtClean="0">
                  <a:solidFill>
                    <a:prstClr val="black"/>
                  </a:solidFill>
                </a:rPr>
                <a:t>, packets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travel routed as worms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Arrow Connector 58"/>
            <p:cNvCxnSpPr>
              <a:endCxn id="13" idx="1"/>
            </p:cNvCxnSpPr>
            <p:nvPr/>
          </p:nvCxnSpPr>
          <p:spPr>
            <a:xfrm flipV="1">
              <a:off x="532015" y="3119958"/>
              <a:ext cx="632299" cy="4877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601883" y="5261957"/>
            <a:ext cx="956609" cy="925596"/>
            <a:chOff x="2601883" y="5261957"/>
            <a:chExt cx="956609" cy="925596"/>
          </a:xfrm>
        </p:grpSpPr>
        <p:sp>
          <p:nvSpPr>
            <p:cNvPr id="68" name="TextBox 67"/>
            <p:cNvSpPr txBox="1"/>
            <p:nvPr/>
          </p:nvSpPr>
          <p:spPr>
            <a:xfrm>
              <a:off x="2601883" y="5602778"/>
              <a:ext cx="956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Gill Sans MT"/>
                </a:rPr>
                <a:t>allocated</a:t>
              </a:r>
              <a:br>
                <a:rPr lang="en-US" sz="16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600" dirty="0" smtClean="0">
                  <a:solidFill>
                    <a:prstClr val="black"/>
                  </a:solidFill>
                  <a:latin typeface="Gill Sans MT"/>
                </a:rPr>
                <a:t>to North</a:t>
              </a:r>
              <a:endParaRPr lang="en-US" sz="1600" dirty="0">
                <a:solidFill>
                  <a:prstClr val="black"/>
                </a:solidFill>
                <a:latin typeface="Gill Sans MT"/>
              </a:endParaRPr>
            </a:p>
          </p:txBody>
        </p:sp>
        <p:cxnSp>
          <p:nvCxnSpPr>
            <p:cNvPr id="72" name="Straight Arrow Connector 71"/>
            <p:cNvCxnSpPr>
              <a:stCxn id="68" idx="0"/>
            </p:cNvCxnSpPr>
            <p:nvPr/>
          </p:nvCxnSpPr>
          <p:spPr>
            <a:xfrm rot="5400000" flipH="1" flipV="1">
              <a:off x="2961570" y="5380574"/>
              <a:ext cx="340822" cy="10358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295505" y="3643745"/>
            <a:ext cx="956609" cy="1024155"/>
            <a:chOff x="6295505" y="3643745"/>
            <a:chExt cx="956609" cy="1024155"/>
          </a:xfrm>
        </p:grpSpPr>
        <p:sp>
          <p:nvSpPr>
            <p:cNvPr id="78" name="TextBox 77"/>
            <p:cNvSpPr txBox="1"/>
            <p:nvPr/>
          </p:nvSpPr>
          <p:spPr>
            <a:xfrm>
              <a:off x="6295505" y="3643745"/>
              <a:ext cx="956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Gill Sans MT"/>
                </a:rPr>
                <a:t>allocated</a:t>
              </a:r>
              <a:br>
                <a:rPr lang="en-US" sz="16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600" dirty="0" smtClean="0">
                  <a:solidFill>
                    <a:prstClr val="black"/>
                  </a:solidFill>
                  <a:latin typeface="Gill Sans MT"/>
                </a:rPr>
                <a:t>to West</a:t>
              </a:r>
              <a:endParaRPr lang="en-US" sz="1600" dirty="0">
                <a:solidFill>
                  <a:prstClr val="black"/>
                </a:solidFill>
                <a:latin typeface="Gill Sans MT"/>
              </a:endParaRPr>
            </a:p>
          </p:txBody>
        </p:sp>
        <p:cxnSp>
          <p:nvCxnSpPr>
            <p:cNvPr id="80" name="Straight Arrow Connector 79"/>
            <p:cNvCxnSpPr>
              <a:stCxn id="78" idx="2"/>
              <a:endCxn id="49" idx="0"/>
            </p:cNvCxnSpPr>
            <p:nvPr/>
          </p:nvCxnSpPr>
          <p:spPr>
            <a:xfrm rot="5400000">
              <a:off x="6457818" y="4351908"/>
              <a:ext cx="439380" cy="1926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2879387" y="3239312"/>
            <a:ext cx="1391911" cy="988855"/>
            <a:chOff x="-16213" y="3203644"/>
            <a:chExt cx="1391911" cy="988855"/>
          </a:xfrm>
        </p:grpSpPr>
        <p:sp>
          <p:nvSpPr>
            <p:cNvPr id="61" name="TextBox 60"/>
            <p:cNvSpPr txBox="1"/>
            <p:nvPr/>
          </p:nvSpPr>
          <p:spPr>
            <a:xfrm>
              <a:off x="0" y="3607724"/>
              <a:ext cx="1375698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0000"/>
                  </a:solidFill>
                </a:rPr>
                <a:t>Body-flit </a:t>
              </a:r>
              <a:r>
                <a:rPr lang="en-US" sz="1600" dirty="0" smtClean="0">
                  <a:solidFill>
                    <a:prstClr val="black"/>
                  </a:solidFill>
                </a:rPr>
                <a:t>turns</a:t>
              </a:r>
              <a:br>
                <a:rPr lang="en-US" sz="1600" dirty="0" smtClean="0">
                  <a:solidFill>
                    <a:prstClr val="black"/>
                  </a:solidFill>
                </a:rPr>
              </a:br>
              <a:r>
                <a:rPr lang="en-US" sz="1600" dirty="0" smtClean="0">
                  <a:solidFill>
                    <a:prstClr val="black"/>
                  </a:solidFill>
                </a:rPr>
                <a:t> into </a:t>
              </a:r>
              <a:r>
                <a:rPr lang="en-US" sz="1600" dirty="0" smtClean="0">
                  <a:solidFill>
                    <a:srgbClr val="FF0000"/>
                  </a:solidFill>
                </a:rPr>
                <a:t>head-flit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rot="10800000">
              <a:off x="-16213" y="3203644"/>
              <a:ext cx="548228" cy="40408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5" name="Rounded Rectangle 74"/>
          <p:cNvSpPr/>
          <p:nvPr/>
        </p:nvSpPr>
        <p:spPr>
          <a:xfrm>
            <a:off x="6225703" y="5856051"/>
            <a:ext cx="2918297" cy="4961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See paper for details… </a:t>
            </a:r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46802"/>
      </p:ext>
    </p:extLst>
  </p:cSld>
  <p:clrMapOvr>
    <a:masterClrMapping/>
  </p:clrMapOvr>
  <p:transition advTm="59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04 0.00185 0.06007 0.00393 0.0915 0.00278 C 0.12292 0.00162 0.16771 0.00023 0.18837 -0.00718 C 0.20903 -0.01458 0.21059 -0.03171 0.21597 -0.0412 C 0.22136 -0.0507 0.22084 -0.05741 0.22031 -0.06389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13 -0.02731 0.00625 -0.05463 -0.01163 -0.07662 C -0.02951 -0.09861 -0.06858 -0.11528 -0.10746 -0.13194 " pathEditMode="relative" ptsTypes="aaA">
                                      <p:cBhvr>
                                        <p:cTn id="5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2" grpId="0" animBg="1"/>
      <p:bldP spid="62" grpId="1" animBg="1"/>
      <p:bldP spid="67" grpId="0" animBg="1"/>
      <p:bldP spid="71" grpId="0" animBg="1"/>
      <p:bldP spid="71" grpId="1" animBg="1"/>
      <p:bldP spid="74" grpId="0" animBg="1"/>
      <p:bldP spid="74" grpId="1" animBg="1"/>
      <p:bldP spid="77" grpId="0"/>
      <p:bldP spid="49" grpId="0" animBg="1"/>
      <p:bldP spid="52" grpId="0" animBg="1"/>
      <p:bldP spid="7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without buffers is extreme end of a continuum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can be integrated with buffers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FLIT-BLESS with Buffers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WORM-BLESS with Buffers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Whenever a buffer is full, it’s first flit becomes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must-schedule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must-schedule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flits must be deflected if necessary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 with Buffers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33089" y="4270443"/>
            <a:ext cx="2918297" cy="4961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See paper for details…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31506"/>
      </p:ext>
    </p:extLst>
  </p:cSld>
  <p:clrMapOvr>
    <a:masterClrMapping/>
  </p:clrMapOvr>
  <p:transition advTm="36894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Introduction and Background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Bufferless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Routing (BLESS)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FLIT-BLESS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WORM-BLESS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with buffers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Advantages and Disadvantages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Evaluations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Conclusions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0439"/>
      </p:ext>
    </p:extLst>
  </p:cSld>
  <p:clrMapOvr>
    <a:masterClrMapping/>
  </p:clrMapOvr>
  <p:transition advTm="1357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question_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3248" y="4973926"/>
            <a:ext cx="648105" cy="883779"/>
          </a:xfrm>
          <a:prstGeom prst="rect">
            <a:avLst/>
          </a:prstGeom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9351"/>
            <a:ext cx="34908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u="sng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 buffers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Purely local flow control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Simplicity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no credit-flows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no virtual channels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simplified router design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 deadlocks,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livelocks</a:t>
            </a: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Adaptivity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packets are deflected around congested areas!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Router latency reduction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Area savings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 Advantages &amp; Disadvantages </a:t>
            </a:r>
            <a:endParaRPr lang="en-US" dirty="0"/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5273550" y="1122123"/>
            <a:ext cx="3233145" cy="3420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u="sng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Disadvantages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Increased latency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Reduced bandwidth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Increased buffering at receiver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Header information at each flit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60171" y="5002414"/>
            <a:ext cx="836125" cy="39431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3132" y="5038927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Impact on energy…? 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873997"/>
      </p:ext>
    </p:extLst>
  </p:cSld>
  <p:clrMapOvr>
    <a:masterClrMapping/>
  </p:clrMapOvr>
  <p:transition advTm="62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1758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gets rid of input buffers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and virtual channels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Reduction of Router Latency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013625" y="2441643"/>
            <a:ext cx="2691318" cy="963038"/>
            <a:chOff x="5787958" y="2402732"/>
            <a:chExt cx="2691318" cy="1134894"/>
          </a:xfrm>
        </p:grpSpPr>
        <p:sp>
          <p:nvSpPr>
            <p:cNvPr id="5" name="Rectangle 4"/>
            <p:cNvSpPr/>
            <p:nvPr/>
          </p:nvSpPr>
          <p:spPr>
            <a:xfrm>
              <a:off x="5787958" y="2538919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BW</a:t>
              </a:r>
              <a:br>
                <a:rPr lang="en-US" sz="1600" dirty="0" smtClean="0">
                  <a:solidFill>
                    <a:prstClr val="black"/>
                  </a:solidFill>
                </a:rPr>
              </a:br>
              <a:r>
                <a:rPr lang="en-US" sz="1600" dirty="0" smtClean="0">
                  <a:solidFill>
                    <a:prstClr val="black"/>
                  </a:solidFill>
                </a:rPr>
                <a:t>RC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9465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VA</a:t>
              </a:r>
              <a:br>
                <a:rPr lang="en-US" sz="1600" dirty="0" smtClean="0">
                  <a:solidFill>
                    <a:prstClr val="black"/>
                  </a:solidFill>
                </a:rPr>
              </a:br>
              <a:r>
                <a:rPr lang="en-US" sz="1600" dirty="0" smtClean="0">
                  <a:solidFill>
                    <a:prstClr val="black"/>
                  </a:solidFill>
                </a:rPr>
                <a:t>SA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74214" y="2535676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ST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>
              <a:off x="7418962" y="2788596"/>
              <a:ext cx="518808" cy="3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09754" y="2402732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MT"/>
                </a:rPr>
                <a:t>LT</a:t>
              </a:r>
              <a:endParaRPr lang="en-US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9464" y="3031787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BW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70971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SA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415720" y="3028544"/>
              <a:ext cx="544748" cy="50583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ST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7960468" y="3281464"/>
              <a:ext cx="518808" cy="3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051260" y="2895600"/>
              <a:ext cx="414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MT"/>
                </a:rPr>
                <a:t>LT</a:t>
              </a:r>
              <a:endParaRPr lang="en-US" dirty="0">
                <a:solidFill>
                  <a:prstClr val="black"/>
                </a:solidFill>
                <a:latin typeface="Gill Sans M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19465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RC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64214" y="5128642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ST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>
            <a:off x="3608962" y="5311657"/>
            <a:ext cx="518808" cy="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80299" y="4983804"/>
            <a:ext cx="414857" cy="26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LT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34905" y="5728967"/>
            <a:ext cx="544748" cy="3660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RC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79654" y="5728967"/>
            <a:ext cx="544748" cy="3660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</a:rPr>
              <a:t>ST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4724402" y="5911983"/>
            <a:ext cx="518808" cy="2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24922" y="5597573"/>
            <a:ext cx="414857" cy="267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LT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64213" y="5494671"/>
            <a:ext cx="564204" cy="2463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</a:rPr>
              <a:t>LA LT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60330" y="1001947"/>
            <a:ext cx="2791840" cy="16342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BW:  Buffer Write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RC:   Route Computation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VA:    Virtual Channel Allocation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SA:    Switch Allocation</a:t>
            </a:r>
            <a:br>
              <a:rPr lang="en-US" sz="1400" dirty="0" smtClean="0">
                <a:solidFill>
                  <a:prstClr val="black"/>
                </a:solidFill>
              </a:rPr>
            </a:br>
            <a:r>
              <a:rPr lang="en-US" sz="1400" dirty="0" smtClean="0">
                <a:solidFill>
                  <a:prstClr val="black"/>
                </a:solidFill>
              </a:rPr>
              <a:t>ST:    Switch Traversal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LT:     Link Traversal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LA LT:   Link Traversal of </a:t>
            </a:r>
            <a:r>
              <a:rPr lang="en-US" sz="1400" dirty="0" err="1" smtClean="0">
                <a:solidFill>
                  <a:prstClr val="black"/>
                </a:solidFill>
              </a:rPr>
              <a:t>Lookahead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3828" y="2478241"/>
            <a:ext cx="135024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Baseline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(speculative)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46698" y="2490281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head</a:t>
            </a:r>
            <a:br>
              <a:rPr lang="en-US" sz="14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flit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2018" y="296369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body</a:t>
            </a:r>
            <a:br>
              <a:rPr lang="en-US" sz="14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flit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9380" y="3856326"/>
            <a:ext cx="115102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BLESS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(standard)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669916" y="3819728"/>
            <a:ext cx="4062917" cy="966280"/>
            <a:chOff x="1669916" y="3985098"/>
            <a:chExt cx="4062917" cy="966280"/>
          </a:xfrm>
        </p:grpSpPr>
        <p:sp>
          <p:nvSpPr>
            <p:cNvPr id="22" name="Rectangle 21"/>
            <p:cNvSpPr/>
            <p:nvPr/>
          </p:nvSpPr>
          <p:spPr>
            <a:xfrm>
              <a:off x="2503250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RC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47999" y="4096514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ST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3592747" y="4308478"/>
              <a:ext cx="518808" cy="2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83539" y="3985098"/>
              <a:ext cx="414857" cy="309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MT"/>
                </a:rPr>
                <a:t>LT</a:t>
              </a:r>
              <a:endParaRPr lang="en-US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24528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RC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69277" y="4527450"/>
              <a:ext cx="544748" cy="42392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ST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>
              <a:off x="5214025" y="4739415"/>
              <a:ext cx="518808" cy="2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04817" y="4416034"/>
              <a:ext cx="414857" cy="309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Gill Sans MT"/>
                </a:rPr>
                <a:t>LT</a:t>
              </a:r>
              <a:endParaRPr lang="en-US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69916" y="4131012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Router 1</a:t>
              </a:r>
              <a:endParaRPr lang="en-US" sz="1400" dirty="0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23099" y="4584969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Router 2</a:t>
              </a:r>
              <a:endParaRPr lang="en-US" sz="1400" dirty="0">
                <a:solidFill>
                  <a:prstClr val="black"/>
                </a:solidFill>
                <a:latin typeface="Gill Sans MT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666674" y="5149174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Router 1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52928" y="5768501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Router 2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6094" y="5198743"/>
            <a:ext cx="12586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BLESS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Router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(optimized)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18698" y="2879387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Router Latency = 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105728" y="4092102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Router Latency = 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099242" y="5340485"/>
            <a:ext cx="2344365" cy="4961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Router Latency = 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74732" y="3472775"/>
            <a:ext cx="1857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Can be improved to 2. 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5400000" flipH="1" flipV="1">
            <a:off x="7859949" y="3278222"/>
            <a:ext cx="243191" cy="2042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894171" y="2558374"/>
            <a:ext cx="1249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Gill Sans MT"/>
              </a:rPr>
              <a:t>[Dally, Towles’04]</a:t>
            </a:r>
            <a:endParaRPr lang="en-US" sz="12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8" name="Right Arrow 67"/>
          <p:cNvSpPr/>
          <p:nvPr/>
        </p:nvSpPr>
        <p:spPr>
          <a:xfrm rot="12541040" flipH="1" flipV="1">
            <a:off x="5051051" y="3326213"/>
            <a:ext cx="1969764" cy="703971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our evaluations</a:t>
            </a:r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605153"/>
      </p:ext>
    </p:extLst>
  </p:cSld>
  <p:clrMapOvr>
    <a:masterClrMapping/>
  </p:clrMapOvr>
  <p:transition advTm="86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/>
      <p:bldP spid="34" grpId="0" animBg="1"/>
      <p:bldP spid="35" grpId="0" animBg="1"/>
      <p:bldP spid="37" grpId="0"/>
      <p:bldP spid="38" grpId="0" animBg="1"/>
      <p:bldP spid="54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8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210666" y="1901316"/>
            <a:ext cx="3223215" cy="21843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question_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33248" y="4973926"/>
            <a:ext cx="648105" cy="883779"/>
          </a:xfrm>
          <a:prstGeom prst="rect">
            <a:avLst/>
          </a:prstGeom>
        </p:spPr>
      </p:pic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9351"/>
            <a:ext cx="34908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u="sng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 buffers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Purely local flow control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Simplicity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no credit-flows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no virtual channels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simplified router design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 deadlocks,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livelocks</a:t>
            </a: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Adaptivity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- packets are deflected around congested areas!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Router latency reduction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Area savings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 Advantages &amp; Disadvantages </a:t>
            </a:r>
            <a:endParaRPr lang="en-US" dirty="0"/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5273550" y="1122123"/>
            <a:ext cx="3233145" cy="3420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u="sng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Disadvantages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Increased latency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Reduced bandwidth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Increased buffering at receiver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Header information at each flit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03132" y="5038927"/>
            <a:ext cx="2626468" cy="71011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white"/>
                </a:solidFill>
              </a:rPr>
              <a:t>Impact on energy…? </a:t>
            </a:r>
            <a:endParaRPr lang="en-US" b="1" dirty="0">
              <a:solidFill>
                <a:prstClr val="white"/>
              </a:solidFill>
            </a:endParaRPr>
          </a:p>
        </p:txBody>
      </p:sp>
      <p:grpSp>
        <p:nvGrpSpPr>
          <p:cNvPr id="12" name="Group 9"/>
          <p:cNvGrpSpPr/>
          <p:nvPr/>
        </p:nvGrpSpPr>
        <p:grpSpPr>
          <a:xfrm>
            <a:off x="5527786" y="3819964"/>
            <a:ext cx="3410806" cy="834844"/>
            <a:chOff x="5586152" y="5104015"/>
            <a:chExt cx="3410806" cy="834844"/>
          </a:xfrm>
        </p:grpSpPr>
        <p:sp>
          <p:nvSpPr>
            <p:cNvPr id="13" name="TextBox 12"/>
            <p:cNvSpPr txBox="1"/>
            <p:nvPr/>
          </p:nvSpPr>
          <p:spPr>
            <a:xfrm>
              <a:off x="5586152" y="5569527"/>
              <a:ext cx="3410806" cy="36933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Extensive evaluations in the paper!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rot="16200000" flipV="1">
              <a:off x="6916836" y="5194808"/>
              <a:ext cx="465512" cy="28392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0976667"/>
      </p:ext>
    </p:extLst>
  </p:cSld>
  <p:clrMapOvr>
    <a:masterClrMapping/>
  </p:clrMapOvr>
  <p:transition advTm="31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2D mesh network, router latency is 2 cycles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4x4, 8 core, 8 L2 cache banks  (each node is a core or an L2 bank)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4x4, 16 core, 16 L2 cache banks (each node is a core and an L2 bank)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8x8, 16 core, 64 L2 cache banks (each node is L2 bank and may be a core)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128-bit wide links,  4-flit data packets,  1-flit address packets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For baseline configuration: 4 VCs per physical input port, 1 packet deep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Benchmarks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err="1" smtClean="0">
                <a:solidFill>
                  <a:srgbClr val="FF0000"/>
                </a:solidFill>
                <a:latin typeface="Gill Sans MT"/>
              </a:rPr>
              <a:t>Multiprogrammed</a:t>
            </a:r>
            <a:r>
              <a:rPr lang="en-US" sz="1600" dirty="0" smtClean="0">
                <a:solidFill>
                  <a:srgbClr val="FF0000"/>
                </a:solidFill>
                <a:latin typeface="Gill Sans MT"/>
              </a:rPr>
              <a:t> SPEC CPU2006 and Windows Desktop applications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Heterogeneous and homogenous application mixes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Synthetic traffic patterns: UR, Transpose, Tornado, Bit Complement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x86 processor model based on Intel Pentium M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2 GHz processor, 128-entry instruction window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64Kbyte private L1 caches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Total 16Mbyte shared L2 caches; 16 MSHRs per bank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DRAM model based on Micron DDR2-800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59940" y="4630368"/>
            <a:ext cx="4004490" cy="1060314"/>
            <a:chOff x="5359940" y="4630368"/>
            <a:chExt cx="4004490" cy="1060314"/>
          </a:xfrm>
        </p:grpSpPr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2221" y="4770506"/>
              <a:ext cx="912209" cy="920176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060332" y="4630368"/>
              <a:ext cx="2354094" cy="105058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Most of our evaluations with </a:t>
              </a:r>
              <a:r>
                <a:rPr lang="en-US" sz="1600" dirty="0" smtClean="0">
                  <a:solidFill>
                    <a:srgbClr val="FF0000"/>
                  </a:solidFill>
                </a:rPr>
                <a:t>perfect L2 caches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  <a:t> Puts maximal stress </a:t>
              </a:r>
              <a:b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</a:br>
              <a: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  <a:t>on </a:t>
              </a:r>
              <a:r>
                <a:rPr lang="en-US" sz="1600" dirty="0" err="1" smtClean="0">
                  <a:solidFill>
                    <a:prstClr val="black"/>
                  </a:solidFill>
                  <a:sym typeface="Wingdings" pitchFamily="2" charset="2"/>
                </a:rPr>
                <a:t>NoC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rot="10800000" flipV="1">
              <a:off x="5359940" y="5155661"/>
              <a:ext cx="700392" cy="53501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01966" y="1984443"/>
            <a:ext cx="3466225" cy="1990928"/>
            <a:chOff x="6001966" y="1984443"/>
            <a:chExt cx="3466225" cy="1990928"/>
          </a:xfrm>
        </p:grpSpPr>
        <p:pic>
          <p:nvPicPr>
            <p:cNvPr id="12" name="Picture 11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55982" y="3055195"/>
              <a:ext cx="912209" cy="920176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6001966" y="1984443"/>
              <a:ext cx="2966937" cy="131323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prstClr val="black"/>
                  </a:solidFill>
                </a:rPr>
                <a:t>Simulation is cycle-accurate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à"/>
              </a:pPr>
              <a: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  <a:t> Models stalls in network </a:t>
              </a:r>
              <a:b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</a:br>
              <a:r>
                <a:rPr lang="en-US" sz="1600" dirty="0" smtClean="0">
                  <a:solidFill>
                    <a:prstClr val="black"/>
                  </a:solidFill>
                  <a:sym typeface="Wingdings" pitchFamily="2" charset="2"/>
                </a:rPr>
                <a:t>     and processors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à"/>
              </a:pPr>
              <a:r>
                <a:rPr lang="en-US" sz="1600" dirty="0" smtClean="0">
                  <a:solidFill>
                    <a:srgbClr val="FF0000"/>
                  </a:solidFill>
                  <a:sym typeface="Wingdings" pitchFamily="2" charset="2"/>
                </a:rPr>
                <a:t> Self-throttling behavior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à"/>
              </a:pPr>
              <a:r>
                <a:rPr lang="en-US" sz="1600" dirty="0" smtClean="0">
                  <a:solidFill>
                    <a:srgbClr val="FF0000"/>
                  </a:solidFill>
                  <a:sym typeface="Wingdings" pitchFamily="2" charset="2"/>
                </a:rPr>
                <a:t> Aggressive processor model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93400212"/>
      </p:ext>
    </p:extLst>
  </p:cSld>
  <p:clrMapOvr>
    <a:masterClrMapping/>
  </p:clrMapOvr>
  <p:transition advTm="12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Blocking vs. Non-Blocking Example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04825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What type of topology/network is this?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Multistage Logarithmic (Omega)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Is this blocking or non-blocking?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Blocking</a:t>
            </a:r>
          </a:p>
          <a:p>
            <a:pPr>
              <a:buFont typeface="Wingdings" panose="05000000000000000000" pitchFamily="2" charset="2"/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D0A299-A7B4-49D1-9850-78724F7CC556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0725" name="Picture 4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/>
        </p:blipFill>
        <p:spPr bwMode="auto">
          <a:xfrm>
            <a:off x="1524000" y="3124200"/>
            <a:ext cx="55324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981200" y="5791200"/>
            <a:ext cx="4648200" cy="0"/>
          </a:xfrm>
          <a:prstGeom prst="line">
            <a:avLst/>
          </a:prstGeom>
          <a:noFill/>
          <a:ln w="127000" cap="rnd" algn="ctr">
            <a:solidFill>
              <a:srgbClr val="FF0000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ounded Rectangle 44"/>
          <p:cNvSpPr>
            <a:spLocks noChangeArrowheads="1"/>
          </p:cNvSpPr>
          <p:nvPr/>
        </p:nvSpPr>
        <p:spPr bwMode="auto">
          <a:xfrm>
            <a:off x="6629400" y="565785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1447800" y="5638800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FF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6629400" y="538162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1447800" y="3381375"/>
            <a:ext cx="533400" cy="279400"/>
          </a:xfrm>
          <a:prstGeom prst="roundRect">
            <a:avLst>
              <a:gd name="adj" fmla="val 16667"/>
            </a:avLst>
          </a:prstGeom>
          <a:solidFill>
            <a:srgbClr val="00B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992313" y="3505200"/>
            <a:ext cx="4637087" cy="2286000"/>
            <a:chOff x="1154514" y="3810000"/>
            <a:chExt cx="4636686" cy="2286000"/>
          </a:xfrm>
        </p:grpSpPr>
        <p:cxnSp>
          <p:nvCxnSpPr>
            <p:cNvPr id="30736" name="Straight Connector 36"/>
            <p:cNvCxnSpPr>
              <a:cxnSpLocks noChangeShapeType="1"/>
            </p:cNvCxnSpPr>
            <p:nvPr/>
          </p:nvCxnSpPr>
          <p:spPr bwMode="auto">
            <a:xfrm>
              <a:off x="2373714" y="4343400"/>
              <a:ext cx="381000" cy="22860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7" name="Straight Connector 9"/>
            <p:cNvCxnSpPr>
              <a:cxnSpLocks noChangeShapeType="1"/>
            </p:cNvCxnSpPr>
            <p:nvPr/>
          </p:nvCxnSpPr>
          <p:spPr bwMode="auto">
            <a:xfrm>
              <a:off x="1154514" y="3810000"/>
              <a:ext cx="1219200" cy="53340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8" name="Straight Connector 11"/>
            <p:cNvCxnSpPr>
              <a:cxnSpLocks noChangeShapeType="1"/>
            </p:cNvCxnSpPr>
            <p:nvPr/>
          </p:nvCxnSpPr>
          <p:spPr bwMode="auto">
            <a:xfrm rot="16200000" flipH="1">
              <a:off x="2640414" y="4686300"/>
              <a:ext cx="1295400" cy="106680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9" name="Straight Connector 41"/>
            <p:cNvCxnSpPr>
              <a:cxnSpLocks noChangeShapeType="1"/>
            </p:cNvCxnSpPr>
            <p:nvPr/>
          </p:nvCxnSpPr>
          <p:spPr bwMode="auto">
            <a:xfrm>
              <a:off x="3810000" y="5867400"/>
              <a:ext cx="381000" cy="22860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0" name="Straight Connector 54"/>
            <p:cNvCxnSpPr>
              <a:cxnSpLocks noChangeShapeType="1"/>
            </p:cNvCxnSpPr>
            <p:nvPr/>
          </p:nvCxnSpPr>
          <p:spPr bwMode="auto">
            <a:xfrm rot="5400000" flipH="1" flipV="1">
              <a:off x="5410200" y="5867400"/>
              <a:ext cx="228600" cy="22860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1" name="Straight Connector 56"/>
            <p:cNvCxnSpPr>
              <a:cxnSpLocks noChangeShapeType="1"/>
            </p:cNvCxnSpPr>
            <p:nvPr/>
          </p:nvCxnSpPr>
          <p:spPr bwMode="auto">
            <a:xfrm>
              <a:off x="4191000" y="6096000"/>
              <a:ext cx="1219200" cy="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42" name="Straight Connector 59"/>
            <p:cNvCxnSpPr>
              <a:cxnSpLocks noChangeShapeType="1"/>
            </p:cNvCxnSpPr>
            <p:nvPr/>
          </p:nvCxnSpPr>
          <p:spPr bwMode="auto">
            <a:xfrm>
              <a:off x="5638800" y="5867400"/>
              <a:ext cx="152400" cy="0"/>
            </a:xfrm>
            <a:prstGeom prst="line">
              <a:avLst/>
            </a:prstGeom>
            <a:noFill/>
            <a:ln w="127000" cap="rnd" algn="ctr">
              <a:solidFill>
                <a:srgbClr val="00B050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4800600" y="5486400"/>
            <a:ext cx="1676400" cy="1143000"/>
            <a:chOff x="3962400" y="5715000"/>
            <a:chExt cx="1676400" cy="1143000"/>
          </a:xfrm>
        </p:grpSpPr>
        <p:sp>
          <p:nvSpPr>
            <p:cNvPr id="64" name="Multiply 63"/>
            <p:cNvSpPr/>
            <p:nvPr/>
          </p:nvSpPr>
          <p:spPr bwMode="auto">
            <a:xfrm>
              <a:off x="4495800" y="5715000"/>
              <a:ext cx="609600" cy="609600"/>
            </a:xfrm>
            <a:prstGeom prst="mathMultiply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0735" name="TextBox 64"/>
            <p:cNvSpPr txBox="1">
              <a:spLocks noChangeArrowheads="1"/>
            </p:cNvSpPr>
            <p:nvPr/>
          </p:nvSpPr>
          <p:spPr bwMode="auto">
            <a:xfrm>
              <a:off x="3962400" y="6150114"/>
              <a:ext cx="1676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sz="2000"/>
                <a:t>conflict  </a:t>
              </a:r>
              <a:br>
                <a:rPr lang="en-US" sz="2000"/>
              </a:b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2179121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51" grpId="0" animBg="1"/>
      <p:bldP spid="5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Energy model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provided by Orion simulator 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[MICRO’02]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70nm technology,  2 GHz routers at 1.0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V</a:t>
            </a:r>
            <a:r>
              <a:rPr lang="en-US" sz="1600" baseline="-25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dd</a:t>
            </a:r>
            <a:endParaRPr lang="en-US" sz="1600" baseline="-25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For BLESS, we model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Additional energy to transmit header information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Additional buffers needed on the receiver side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Additional logic to reorder flits of individual packets at receiver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We partition network energy into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buffer energy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router energy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and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link energy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each having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static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dynamic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components.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Comparisons against non-adaptive and aggressive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adaptive buffered routing algorithms (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DO, MIN-AD, ROMM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)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966953" y="151845"/>
            <a:ext cx="1342418" cy="1579678"/>
            <a:chOff x="6635886" y="4013726"/>
            <a:chExt cx="1731524" cy="2041742"/>
          </a:xfrm>
        </p:grpSpPr>
        <p:grpSp>
          <p:nvGrpSpPr>
            <p:cNvPr id="23" name="Group 22"/>
            <p:cNvGrpSpPr/>
            <p:nvPr/>
          </p:nvGrpSpPr>
          <p:grpSpPr>
            <a:xfrm rot="13528394">
              <a:off x="6553201" y="4241260"/>
              <a:ext cx="1896893" cy="1731524"/>
              <a:chOff x="6514290" y="4406630"/>
              <a:chExt cx="1896893" cy="173152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013643" y="4406630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14290" y="5074596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76809" y="5372911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402749" y="5233481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438418" y="5094052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736732" y="5976025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8151779" y="6050605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333362" y="5541524"/>
                <a:ext cx="77821" cy="8754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979785" y="4743545"/>
                <a:ext cx="219842" cy="35858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25" name="Straight Connector 24"/>
            <p:cNvCxnSpPr>
              <a:stCxn id="17" idx="4"/>
              <a:endCxn id="16" idx="7"/>
            </p:cNvCxnSpPr>
            <p:nvPr/>
          </p:nvCxnSpPr>
          <p:spPr>
            <a:xfrm flipV="1">
              <a:off x="7118128" y="4013726"/>
              <a:ext cx="417700" cy="1947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5" idx="6"/>
            </p:cNvCxnSpPr>
            <p:nvPr/>
          </p:nvCxnSpPr>
          <p:spPr>
            <a:xfrm rot="16200000" flipH="1">
              <a:off x="7549772" y="4094078"/>
              <a:ext cx="292715" cy="183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4" idx="4"/>
              <a:endCxn id="12" idx="0"/>
            </p:cNvCxnSpPr>
            <p:nvPr/>
          </p:nvCxnSpPr>
          <p:spPr>
            <a:xfrm flipV="1">
              <a:off x="7426688" y="5070053"/>
              <a:ext cx="179591" cy="902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7" idx="1"/>
              <a:endCxn id="14" idx="6"/>
            </p:cNvCxnSpPr>
            <p:nvPr/>
          </p:nvCxnSpPr>
          <p:spPr>
            <a:xfrm rot="10800000" flipH="1" flipV="1">
              <a:off x="7084147" y="4280490"/>
              <a:ext cx="284048" cy="8827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5" idx="1"/>
              <a:endCxn id="12" idx="5"/>
            </p:cNvCxnSpPr>
            <p:nvPr/>
          </p:nvCxnSpPr>
          <p:spPr>
            <a:xfrm rot="10800000" flipV="1">
              <a:off x="7640261" y="4401150"/>
              <a:ext cx="172034" cy="596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4" idx="0"/>
              <a:endCxn id="10" idx="5"/>
            </p:cNvCxnSpPr>
            <p:nvPr/>
          </p:nvCxnSpPr>
          <p:spPr>
            <a:xfrm rot="10800000" flipV="1">
              <a:off x="7206046" y="5221679"/>
              <a:ext cx="158227" cy="7128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2" idx="2"/>
              <a:endCxn id="11" idx="6"/>
            </p:cNvCxnSpPr>
            <p:nvPr/>
          </p:nvCxnSpPr>
          <p:spPr>
            <a:xfrm rot="16200000" flipH="1">
              <a:off x="7449258" y="5282612"/>
              <a:ext cx="768621" cy="337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0"/>
              <a:endCxn id="10" idx="3"/>
            </p:cNvCxnSpPr>
            <p:nvPr/>
          </p:nvCxnSpPr>
          <p:spPr>
            <a:xfrm rot="10800000" flipV="1">
              <a:off x="7244633" y="5894153"/>
              <a:ext cx="753806" cy="796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509678"/>
      </p:ext>
    </p:extLst>
  </p:cSld>
  <p:clrMapOvr>
    <a:masterClrMapping/>
  </p:clrMapOvr>
  <p:transition advTm="20873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</a:t>
            </a:r>
            <a:r>
              <a:rPr lang="en-US" dirty="0" err="1" smtClean="0"/>
              <a:t>Synthethic</a:t>
            </a:r>
            <a:r>
              <a:rPr lang="en-US" dirty="0" smtClean="0"/>
              <a:t> Traces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046" y="1352144"/>
            <a:ext cx="30982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First, the bad news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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Uniform random injection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BLESS has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significantly lower</a:t>
            </a:r>
            <a:b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  saturation throughput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  compared to buffered </a:t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  baseline.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442703" y="1660288"/>
          <a:ext cx="43053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Down Arrow 10"/>
          <p:cNvSpPr/>
          <p:nvPr/>
        </p:nvSpPr>
        <p:spPr>
          <a:xfrm rot="19647242">
            <a:off x="6789907" y="1167318"/>
            <a:ext cx="330741" cy="573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0332" y="1118680"/>
            <a:ext cx="62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BLESS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3" name="Down Arrow 12"/>
          <p:cNvSpPr/>
          <p:nvPr/>
        </p:nvSpPr>
        <p:spPr>
          <a:xfrm rot="19647242">
            <a:off x="8167993" y="1144621"/>
            <a:ext cx="330741" cy="573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5421" y="1125166"/>
            <a:ext cx="774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Best</a:t>
            </a:r>
            <a:br>
              <a:rPr lang="en-US" sz="14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Baseline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Rounded Rectangle 14"/>
          <p:cNvSpPr/>
          <p:nvPr/>
        </p:nvSpPr>
        <p:spPr>
          <a:xfrm rot="1152855">
            <a:off x="2500008" y="4679004"/>
            <a:ext cx="5087566" cy="7782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</a:rPr>
              <a:t>Is BLESS doomed…? 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740487"/>
      </p:ext>
    </p:extLst>
  </p:cSld>
  <p:clrMapOvr>
    <a:masterClrMapping/>
  </p:clrMapOvr>
  <p:transition advTm="33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Homogenous Case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77046" y="1352144"/>
            <a:ext cx="25859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Gill Sans MT"/>
              </a:rPr>
              <a:t>milc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 benchmarks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(moderately intensive)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/>
              </a:rPr>
              <a:t>Perfect caches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Very little performance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 degradation with BLESS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 (less than 4% in dense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  network)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With router latency 1, 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BLESS can even 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outperform baseline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(by ~10%)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/>
              </a:rPr>
              <a:t>Significant energy </a:t>
            </a:r>
            <a:br>
              <a:rPr lang="en-US" dirty="0" smtClean="0">
                <a:solidFill>
                  <a:srgbClr val="FF0000"/>
                </a:solidFill>
                <a:latin typeface="Gill Sans MT"/>
              </a:rPr>
            </a:br>
            <a:r>
              <a:rPr lang="en-US" dirty="0" smtClean="0">
                <a:solidFill>
                  <a:srgbClr val="FF0000"/>
                </a:solidFill>
                <a:latin typeface="Gill Sans MT"/>
              </a:rPr>
              <a:t>  improvements </a:t>
            </a:r>
            <a:br>
              <a:rPr lang="en-US" dirty="0" smtClean="0">
                <a:solidFill>
                  <a:srgbClr val="FF0000"/>
                </a:solidFill>
                <a:latin typeface="Gill Sans MT"/>
              </a:rPr>
            </a:br>
            <a:r>
              <a:rPr lang="en-US" dirty="0" smtClean="0">
                <a:solidFill>
                  <a:srgbClr val="FF0000"/>
                </a:solidFill>
                <a:latin typeface="Gill Sans MT"/>
              </a:rPr>
              <a:t>  (almost 40%)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026" y="94358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Baseline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92" y="96952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BLESS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9183" y="9662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RL=1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exclamation_mark_yellow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3370" y="5607085"/>
            <a:ext cx="680764" cy="686710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 rot="5400000">
            <a:off x="4956244" y="4236399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 rot="5400000">
            <a:off x="6616429" y="4226674"/>
            <a:ext cx="372894" cy="220495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5400000">
            <a:off x="8111248" y="4259098"/>
            <a:ext cx="535021" cy="272374"/>
          </a:xfrm>
          <a:prstGeom prst="left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831017"/>
      </p:ext>
    </p:extLst>
  </p:cSld>
  <p:clrMapOvr>
    <a:masterClrMapping/>
  </p:clrMapOvr>
  <p:transition advTm="85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Homogenous Case Study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3696511" y="1064571"/>
          <a:ext cx="5267831" cy="2544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74205" y="3777777"/>
          <a:ext cx="5419726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Down Arrow 9"/>
          <p:cNvSpPr/>
          <p:nvPr/>
        </p:nvSpPr>
        <p:spPr>
          <a:xfrm rot="20581618">
            <a:off x="6041771" y="1046835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4026" y="943582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Baseline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2" name="Down Arrow 11"/>
          <p:cNvSpPr/>
          <p:nvPr/>
        </p:nvSpPr>
        <p:spPr>
          <a:xfrm rot="1725875">
            <a:off x="6534640" y="1160324"/>
            <a:ext cx="289794" cy="34046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392" y="969523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BLESS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9183" y="966281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RL=1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" name="Down Arrow 14"/>
          <p:cNvSpPr/>
          <p:nvPr/>
        </p:nvSpPr>
        <p:spPr>
          <a:xfrm rot="18358841">
            <a:off x="8162524" y="1167319"/>
            <a:ext cx="289794" cy="340468"/>
          </a:xfrm>
          <a:prstGeom prst="downArrow">
            <a:avLst/>
          </a:prstGeom>
          <a:gradFill rotWithShape="1">
            <a:gsLst>
              <a:gs pos="0">
                <a:srgbClr val="C32D2E">
                  <a:tint val="92000"/>
                  <a:satMod val="170000"/>
                </a:srgbClr>
              </a:gs>
              <a:gs pos="15000">
                <a:srgbClr val="C32D2E">
                  <a:tint val="92000"/>
                  <a:shade val="99000"/>
                  <a:satMod val="170000"/>
                </a:srgbClr>
              </a:gs>
              <a:gs pos="62000">
                <a:srgbClr val="C32D2E">
                  <a:tint val="96000"/>
                  <a:shade val="80000"/>
                  <a:satMod val="170000"/>
                </a:srgbClr>
              </a:gs>
              <a:gs pos="97000">
                <a:srgbClr val="C32D2E">
                  <a:tint val="98000"/>
                  <a:shade val="63000"/>
                  <a:satMod val="170000"/>
                </a:srgbClr>
              </a:gs>
              <a:gs pos="100000">
                <a:srgbClr val="C32D2E">
                  <a:shade val="62000"/>
                  <a:satMod val="1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rgbClr val="C32D2E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exclamation_mark_yellow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2009" y="5062336"/>
            <a:ext cx="680764" cy="686710"/>
          </a:xfrm>
          <a:prstGeom prst="rect">
            <a:avLst/>
          </a:prstGeom>
        </p:spPr>
      </p:pic>
      <p:sp>
        <p:nvSpPr>
          <p:cNvPr id="17" name="Left-Right Arrow 16"/>
          <p:cNvSpPr/>
          <p:nvPr/>
        </p:nvSpPr>
        <p:spPr>
          <a:xfrm rot="5400000">
            <a:off x="4927061" y="4265580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 rot="5400000">
            <a:off x="6587246" y="4255855"/>
            <a:ext cx="372894" cy="220495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 rot="5400000">
            <a:off x="8082065" y="4288279"/>
            <a:ext cx="535021" cy="272374"/>
          </a:xfrm>
          <a:prstGeom prst="left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7046" y="1352144"/>
            <a:ext cx="258596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Gill Sans MT"/>
              </a:rPr>
              <a:t>milc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 benchmarks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(moderately intensive)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/>
              </a:rPr>
              <a:t>Perfect caches</a:t>
            </a:r>
            <a:r>
              <a:rPr lang="en-US" dirty="0" smtClean="0">
                <a:solidFill>
                  <a:prstClr val="black"/>
                </a:solidFill>
                <a:latin typeface="Gill Sans MT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Very little performance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 degradation with BLESS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 (less than 4% in dense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  network)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With router latency 1, 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BLESS can even 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outperform baseline</a:t>
            </a:r>
            <a:br>
              <a:rPr lang="en-US" dirty="0" smtClean="0">
                <a:solidFill>
                  <a:prstClr val="black"/>
                </a:solidFill>
                <a:latin typeface="Gill Sans MT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</a:rPr>
              <a:t>  (by ~10%)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ill Sans MT"/>
              </a:rPr>
              <a:t>Significant energy </a:t>
            </a:r>
            <a:br>
              <a:rPr lang="en-US" dirty="0" smtClean="0">
                <a:solidFill>
                  <a:srgbClr val="FF0000"/>
                </a:solidFill>
                <a:latin typeface="Gill Sans MT"/>
              </a:rPr>
            </a:br>
            <a:r>
              <a:rPr lang="en-US" dirty="0" smtClean="0">
                <a:solidFill>
                  <a:srgbClr val="FF0000"/>
                </a:solidFill>
                <a:latin typeface="Gill Sans MT"/>
              </a:rPr>
              <a:t>  improvements </a:t>
            </a:r>
            <a:br>
              <a:rPr lang="en-US" dirty="0" smtClean="0">
                <a:solidFill>
                  <a:srgbClr val="FF0000"/>
                </a:solidFill>
                <a:latin typeface="Gill Sans MT"/>
              </a:rPr>
            </a:br>
            <a:r>
              <a:rPr lang="en-US" dirty="0" smtClean="0">
                <a:solidFill>
                  <a:srgbClr val="FF0000"/>
                </a:solidFill>
                <a:latin typeface="Gill Sans MT"/>
              </a:rPr>
              <a:t>  (almost 40%)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9225" y="1536970"/>
            <a:ext cx="7538937" cy="36478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smtClean="0">
                <a:solidFill>
                  <a:prstClr val="black"/>
                </a:solidFill>
                <a:sym typeface="Wingdings" pitchFamily="2" charset="2"/>
              </a:rPr>
              <a:t>Observations: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800" b="1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Injection rates not extremely high</a:t>
            </a:r>
            <a:b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on average</a:t>
            </a:r>
            <a:b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      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self-throttling</a:t>
            </a:r>
            <a:r>
              <a:rPr lang="en-US" sz="2800" b="1" dirty="0" smtClean="0">
                <a:solidFill>
                  <a:prstClr val="black"/>
                </a:solidFill>
                <a:sym typeface="Wingdings" pitchFamily="2" charset="2"/>
              </a:rPr>
              <a:t>!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endParaRPr lang="en-US" sz="2800" b="1" dirty="0" smtClean="0">
              <a:solidFill>
                <a:prstClr val="black"/>
              </a:solidFill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</a:pPr>
            <a:r>
              <a:rPr lang="en-US" sz="2800" b="1" dirty="0" smtClean="0">
                <a:solidFill>
                  <a:prstClr val="black"/>
                </a:solidFill>
              </a:rPr>
              <a:t>For bursts and temporary hotspots, </a:t>
            </a:r>
            <a:r>
              <a:rPr lang="en-US" sz="2800" b="1" dirty="0" smtClean="0">
                <a:solidFill>
                  <a:srgbClr val="FF0000"/>
                </a:solidFill>
              </a:rPr>
              <a:t>use network links as buffers</a:t>
            </a:r>
            <a:r>
              <a:rPr lang="en-US" sz="2800" b="1" dirty="0" smtClean="0">
                <a:solidFill>
                  <a:prstClr val="black"/>
                </a:solidFill>
              </a:rPr>
              <a:t>!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74027"/>
      </p:ext>
    </p:extLst>
  </p:cSld>
  <p:clrMapOvr>
    <a:masterClrMapping/>
  </p:clrMapOvr>
  <p:transition advTm="42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Further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increases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buffer requirement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at receiver by at most 2x 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overall, energy is still reduced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Impact of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memory latency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with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real caches,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very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little slowdown!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(at most 1.5%)</a:t>
            </a:r>
            <a:endParaRPr lang="en-US" u="sng" dirty="0" smtClean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See paper for details… </a:t>
            </a: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273756" y="3560510"/>
          <a:ext cx="5151101" cy="232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7813406"/>
      </p:ext>
    </p:extLst>
  </p:cSld>
  <p:clrMapOvr>
    <a:masterClrMapping/>
  </p:clrMapOvr>
  <p:transition advTm="250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Further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BLESS increases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buffer requirement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at receiver by at most 2x  </a:t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overall, energy is still reduced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Impact of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memory latency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with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real caches,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very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little slowdown!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(at most 1.5%)</a:t>
            </a:r>
            <a:endParaRPr lang="en-US" u="sng" dirty="0" smtClean="0">
              <a:solidFill>
                <a:prstClr val="black"/>
              </a:solidFill>
              <a:latin typeface="Gill Sans MT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Heterogeneous application mixes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(we evaluate several mixes of intensive and non-intensive applications)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little performance degradation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 significant energy savings in all cases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 no significant increase in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unfairness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across different applications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Area savings: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~60% of network area can be saved!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0801" y="1099225"/>
            <a:ext cx="2509735" cy="35019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See paper for details…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as18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3134" y="5634850"/>
            <a:ext cx="634221" cy="6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6126"/>
      </p:ext>
    </p:extLst>
  </p:cSld>
  <p:clrMapOvr>
    <a:masterClrMapping/>
  </p:clrMapOvr>
  <p:transition advTm="9438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398930" y="981334"/>
            <a:ext cx="7605641" cy="1304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Aggregate results over all 29 applications</a:t>
            </a: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Aggregate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</a:t>
            </a: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4815" y="216548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696510" y="2811294"/>
            <a:ext cx="2305456" cy="953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506510" y="2837236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86384" y="3892068"/>
            <a:ext cx="4173166" cy="2440639"/>
            <a:chOff x="486384" y="3892068"/>
            <a:chExt cx="4173166" cy="2440639"/>
          </a:xfrm>
        </p:grpSpPr>
        <p:graphicFrame>
          <p:nvGraphicFramePr>
            <p:cNvPr id="26" name="Chart 25"/>
            <p:cNvGraphicFramePr/>
            <p:nvPr/>
          </p:nvGraphicFramePr>
          <p:xfrm>
            <a:off x="486384" y="3892068"/>
            <a:ext cx="4173166" cy="24406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3" name="Group 32"/>
            <p:cNvGrpSpPr/>
            <p:nvPr/>
          </p:nvGrpSpPr>
          <p:grpSpPr>
            <a:xfrm>
              <a:off x="1378084" y="5593405"/>
              <a:ext cx="1505500" cy="283485"/>
              <a:chOff x="1378084" y="5593405"/>
              <a:chExt cx="1505500" cy="28348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857982" y="5593405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FLIT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04937" y="5599890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WORM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378084" y="5599891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BASE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028543" y="5590163"/>
              <a:ext cx="1505500" cy="283485"/>
              <a:chOff x="1378084" y="5593405"/>
              <a:chExt cx="1505500" cy="28348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1857982" y="5593405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FLIT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04937" y="5599890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WORM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378084" y="5599891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BASE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4772633" y="3905047"/>
            <a:ext cx="4157357" cy="2437385"/>
            <a:chOff x="4772633" y="3905047"/>
            <a:chExt cx="4157357" cy="2437385"/>
          </a:xfrm>
        </p:grpSpPr>
        <p:graphicFrame>
          <p:nvGraphicFramePr>
            <p:cNvPr id="28" name="Chart 27"/>
            <p:cNvGraphicFramePr/>
            <p:nvPr/>
          </p:nvGraphicFramePr>
          <p:xfrm>
            <a:off x="4772633" y="3905047"/>
            <a:ext cx="4157357" cy="24373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3" name="Group 42"/>
            <p:cNvGrpSpPr/>
            <p:nvPr/>
          </p:nvGrpSpPr>
          <p:grpSpPr>
            <a:xfrm>
              <a:off x="5584146" y="5125308"/>
              <a:ext cx="1104499" cy="678647"/>
              <a:chOff x="5584146" y="5125308"/>
              <a:chExt cx="1104499" cy="678647"/>
            </a:xfrm>
          </p:grpSpPr>
          <p:sp>
            <p:nvSpPr>
              <p:cNvPr id="40" name="TextBox 39"/>
              <p:cNvSpPr txBox="1"/>
              <p:nvPr/>
            </p:nvSpPr>
            <p:spPr>
              <a:xfrm rot="16200000">
                <a:off x="5911174" y="5387740"/>
                <a:ext cx="4635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FLIT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6210822" y="5326132"/>
                <a:ext cx="6786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WORM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 rot="16200000">
                <a:off x="5460459" y="5365045"/>
                <a:ext cx="5243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 smtClean="0">
                    <a:solidFill>
                      <a:prstClr val="black"/>
                    </a:solidFill>
                    <a:latin typeface="Gill Sans MT"/>
                  </a:rPr>
                  <a:t>BASE</a:t>
                </a:r>
                <a:endParaRPr lang="en-US" sz="1200" dirty="0">
                  <a:solidFill>
                    <a:prstClr val="black"/>
                  </a:solidFill>
                  <a:latin typeface="Gill Sans M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497314"/>
      </p:ext>
    </p:extLst>
  </p:cSld>
  <p:clrMapOvr>
    <a:masterClrMapping/>
  </p:clrMapOvr>
  <p:transition advTm="463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 txBox="1">
            <a:spLocks/>
          </p:cNvSpPr>
          <p:nvPr/>
        </p:nvSpPr>
        <p:spPr>
          <a:xfrm>
            <a:off x="1398930" y="981334"/>
            <a:ext cx="7605641" cy="130466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Aggregate results over all 29 applications</a:t>
            </a: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Evaluation – Aggregate Results</a:t>
            </a:r>
            <a:endParaRPr lang="en-US" dirty="0"/>
          </a:p>
        </p:txBody>
      </p:sp>
      <p:sp>
        <p:nvSpPr>
          <p:cNvPr id="9" name="Content Placeholder 11"/>
          <p:cNvSpPr txBox="1">
            <a:spLocks/>
          </p:cNvSpPr>
          <p:nvPr/>
        </p:nvSpPr>
        <p:spPr>
          <a:xfrm>
            <a:off x="1538359" y="935939"/>
            <a:ext cx="7605641" cy="54454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</a:t>
            </a: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	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Courier New" pitchFamily="49" charset="0"/>
              <a:buChar char="o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494815" y="216548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Sparse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-28.1%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-0.15%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-0.55%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462389" y="4185597"/>
          <a:ext cx="7143345" cy="1478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3601"/>
                <a:gridCol w="1108953"/>
                <a:gridCol w="1381328"/>
                <a:gridCol w="1235413"/>
                <a:gridCol w="12840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Dense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Realistic L2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5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Worst-Case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 Network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-32.8%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-14.0%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-33.7%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∆</a:t>
                      </a:r>
                      <a:r>
                        <a:rPr lang="en-US" sz="1600" baseline="0" dirty="0" smtClean="0"/>
                        <a:t> System 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Oval 21"/>
          <p:cNvSpPr/>
          <p:nvPr/>
        </p:nvSpPr>
        <p:spPr>
          <a:xfrm>
            <a:off x="3625175" y="4876802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222460" y="4876802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522724" y="4893015"/>
            <a:ext cx="963038" cy="8560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1772" y="5800220"/>
            <a:ext cx="634221" cy="688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694601"/>
      </p:ext>
    </p:extLst>
  </p:cSld>
  <p:clrMapOvr>
    <a:masterClrMapping/>
  </p:clrMapOvr>
  <p:transition advTm="26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61873" y="3813242"/>
            <a:ext cx="5972783" cy="6809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59" y="1111038"/>
            <a:ext cx="7304083" cy="51695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For a very wide range of applications and network settings, buffers are not needed in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NoC</a:t>
            </a: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Significant energy savings </a:t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(32% even in dense networks and perfect caches)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Area-savings of 60%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Simplified router and network design (flow control, etc…)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Performance slowdown is minimal (can even increase!)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Wingdings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 strong case for a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rethinking of </a:t>
            </a: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NoC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design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! 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We are currently working on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future research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.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Support for quality of service, different traffic classes, energy-management, etc…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6" name="Picture 41" descr="think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51" y="4794351"/>
            <a:ext cx="1119858" cy="15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0176188"/>
      </p:ext>
    </p:extLst>
  </p:cSld>
  <p:clrMapOvr>
    <a:masterClrMapping/>
  </p:clrMapOvr>
  <p:transition advTm="65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Interconnection Network Performance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Load-Latency behavior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Can heavily depend on traffic pattern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D644CB-C4E1-48D8-AA20-303065DCBA61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855663" y="3939117"/>
            <a:ext cx="36718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38400" y="5532967"/>
            <a:ext cx="4876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1651000" y="2789767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Latency</a:t>
            </a: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3249614" y="5761567"/>
            <a:ext cx="3787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smtClean="0"/>
              <a:t>Load - Offered </a:t>
            </a:r>
            <a:r>
              <a:rPr lang="en-US" dirty="0"/>
              <a:t>Traffic (bits/sec)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133600" y="5304367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2692400" y="2230967"/>
            <a:ext cx="3632200" cy="2603500"/>
          </a:xfrm>
          <a:custGeom>
            <a:avLst/>
            <a:gdLst>
              <a:gd name="connsiteX0" fmla="*/ 0 w 3873500"/>
              <a:gd name="connsiteY0" fmla="*/ 2603500 h 2603500"/>
              <a:gd name="connsiteX1" fmla="*/ 2984500 w 3873500"/>
              <a:gd name="connsiteY1" fmla="*/ 2159000 h 2603500"/>
              <a:gd name="connsiteX2" fmla="*/ 3873500 w 3873500"/>
              <a:gd name="connsiteY2" fmla="*/ 0 h 260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3500" h="2603500">
                <a:moveTo>
                  <a:pt x="0" y="2603500"/>
                </a:moveTo>
                <a:cubicBezTo>
                  <a:pt x="1169458" y="2598208"/>
                  <a:pt x="2338917" y="2592917"/>
                  <a:pt x="2984500" y="2159000"/>
                </a:cubicBezTo>
                <a:cubicBezTo>
                  <a:pt x="3630083" y="1725083"/>
                  <a:pt x="3873500" y="0"/>
                  <a:pt x="3873500" y="0"/>
                </a:cubicBezTo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33600" y="5075767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33600" y="4847167"/>
            <a:ext cx="563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5251450" y="3940705"/>
            <a:ext cx="367188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870450" y="3939117"/>
            <a:ext cx="36718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489450" y="3939117"/>
            <a:ext cx="367188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228600" y="5304367"/>
            <a:ext cx="1676400" cy="990600"/>
          </a:xfrm>
          <a:prstGeom prst="wedgeRoundRectCallout">
            <a:avLst>
              <a:gd name="adj1" fmla="val 102987"/>
              <a:gd name="adj2" fmla="val -481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Min latency given by topology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76200" y="4086755"/>
            <a:ext cx="1981200" cy="990600"/>
          </a:xfrm>
          <a:prstGeom prst="wedgeRoundRectCallout">
            <a:avLst>
              <a:gd name="adj1" fmla="val 78745"/>
              <a:gd name="adj2" fmla="val 4802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Min latency given by routing algorithm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76199" y="2971800"/>
            <a:ext cx="1981201" cy="990600"/>
          </a:xfrm>
          <a:prstGeom prst="wedgeRoundRectCallout">
            <a:avLst>
              <a:gd name="adj1" fmla="val 79412"/>
              <a:gd name="adj2" fmla="val 13648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Zero load </a:t>
            </a:r>
            <a:r>
              <a:rPr lang="en-US" dirty="0" smtClean="0"/>
              <a:t>or </a:t>
            </a:r>
            <a:br>
              <a:rPr lang="en-US" dirty="0" smtClean="0"/>
            </a:br>
            <a:r>
              <a:rPr lang="en-US" dirty="0" smtClean="0"/>
              <a:t>idle latency</a:t>
            </a:r>
            <a:endParaRPr lang="en-US" dirty="0"/>
          </a:p>
          <a:p>
            <a:pPr algn="ctr">
              <a:defRPr/>
            </a:pPr>
            <a:r>
              <a:rPr lang="en-US" sz="1600" dirty="0"/>
              <a:t>(</a:t>
            </a:r>
            <a:r>
              <a:rPr lang="en-US" sz="1600" dirty="0" err="1"/>
              <a:t>topology+routing+flow</a:t>
            </a:r>
            <a:r>
              <a:rPr lang="en-US" sz="1600" dirty="0"/>
              <a:t> control)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239000" y="3932767"/>
            <a:ext cx="1676400" cy="99060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Throughput given by topology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58000" y="2667000"/>
            <a:ext cx="1676400" cy="99060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Throughput given by routing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6477000" y="1208617"/>
            <a:ext cx="2209800" cy="1022350"/>
          </a:xfrm>
          <a:prstGeom prst="wedgeRoundRectCallout">
            <a:avLst>
              <a:gd name="adj1" fmla="val -57619"/>
              <a:gd name="adj2" fmla="val 10827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Saturation throughput (given </a:t>
            </a:r>
            <a:r>
              <a:rPr lang="en-US" dirty="0"/>
              <a:t>by flow </a:t>
            </a:r>
            <a:r>
              <a:rPr lang="en-US" dirty="0" smtClean="0"/>
              <a:t>control)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4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Ideal Latency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Ideal latency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Solely due to wire delay between source and destination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D = Manhattan distance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L = packet size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b = channel bandwidth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v = propagation velocity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843541-BB13-44DB-AEB1-79141162611D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81400" y="2286000"/>
          <a:ext cx="22494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4" imgW="850900" imgH="355600" progId="Equation.3">
                  <p:embed/>
                </p:oleObj>
              </mc:Choice>
              <mc:Fallback>
                <p:oleObj name="Equation" r:id="rId4" imgW="850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86000"/>
                        <a:ext cx="2249488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8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Actual Latency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Dedicated wiring impractical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Long wires segmented with insertion of routers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D = Manhattan distance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L = packet size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b = channel bandwidth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v = propagation velocity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H = hops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T</a:t>
            </a:r>
            <a:r>
              <a:rPr lang="en-US" baseline="-25000" smtClean="0">
                <a:ea typeface="ＭＳ Ｐゴシック" panose="020B0600070205080204" pitchFamily="34" charset="-128"/>
              </a:rPr>
              <a:t>router</a:t>
            </a:r>
            <a:r>
              <a:rPr lang="en-US" smtClean="0">
                <a:ea typeface="ＭＳ Ｐゴシック" panose="020B0600070205080204" pitchFamily="34" charset="-128"/>
              </a:rPr>
              <a:t> = router latency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T</a:t>
            </a:r>
            <a:r>
              <a:rPr lang="en-US" baseline="-25000" smtClean="0">
                <a:ea typeface="ＭＳ Ｐゴシック" panose="020B0600070205080204" pitchFamily="34" charset="-128"/>
              </a:rPr>
              <a:t>c</a:t>
            </a:r>
            <a:r>
              <a:rPr lang="en-US" smtClean="0">
                <a:ea typeface="ＭＳ Ｐゴシック" panose="020B0600070205080204" pitchFamily="34" charset="-128"/>
              </a:rPr>
              <a:t> = latency due to contention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5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C9814C-16A7-465C-BA7D-8693F6A87FC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76463" y="2008188"/>
          <a:ext cx="48006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3" imgW="1815840" imgH="393480" progId="Equation.3">
                  <p:embed/>
                </p:oleObj>
              </mc:Choice>
              <mc:Fallback>
                <p:oleObj name="Equation" r:id="rId3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008188"/>
                        <a:ext cx="480060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84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Box 409"/>
          <p:cNvSpPr txBox="1">
            <a:spLocks noChangeArrowheads="1"/>
          </p:cNvSpPr>
          <p:nvPr/>
        </p:nvSpPr>
        <p:spPr bwMode="auto">
          <a:xfrm>
            <a:off x="7010400" y="396240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Direct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Review</a:t>
            </a:r>
          </a:p>
        </p:txBody>
      </p:sp>
      <p:sp>
        <p:nvSpPr>
          <p:cNvPr id="25670" name="TextBox 395"/>
          <p:cNvSpPr txBox="1">
            <a:spLocks noChangeArrowheads="1"/>
          </p:cNvSpPr>
          <p:nvPr/>
        </p:nvSpPr>
        <p:spPr bwMode="auto">
          <a:xfrm>
            <a:off x="152400" y="3409950"/>
            <a:ext cx="1212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solidFill>
                  <a:srgbClr val="000000"/>
                </a:solidFill>
              </a:rPr>
              <a:t>Topology</a:t>
            </a:r>
          </a:p>
        </p:txBody>
      </p:sp>
      <p:cxnSp>
        <p:nvCxnSpPr>
          <p:cNvPr id="85063" name="Straight Connector 398"/>
          <p:cNvCxnSpPr>
            <a:cxnSpLocks noChangeShapeType="1"/>
          </p:cNvCxnSpPr>
          <p:nvPr/>
        </p:nvCxnSpPr>
        <p:spPr bwMode="auto">
          <a:xfrm>
            <a:off x="152400" y="337185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4" name="Straight Connector 403"/>
          <p:cNvCxnSpPr>
            <a:cxnSpLocks noChangeShapeType="1"/>
          </p:cNvCxnSpPr>
          <p:nvPr/>
        </p:nvCxnSpPr>
        <p:spPr bwMode="auto">
          <a:xfrm>
            <a:off x="152400" y="388620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5" name="Straight Connector 404"/>
          <p:cNvCxnSpPr>
            <a:cxnSpLocks noChangeShapeType="1"/>
          </p:cNvCxnSpPr>
          <p:nvPr/>
        </p:nvCxn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Straight Connector 405"/>
          <p:cNvCxnSpPr>
            <a:cxnSpLocks noChangeShapeType="1"/>
          </p:cNvCxnSpPr>
          <p:nvPr/>
        </p:nvCxnSpPr>
        <p:spPr bwMode="auto">
          <a:xfrm>
            <a:off x="152400" y="5257800"/>
            <a:ext cx="876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7" name="TextBox 406"/>
          <p:cNvSpPr txBox="1">
            <a:spLocks noChangeArrowheads="1"/>
          </p:cNvSpPr>
          <p:nvPr/>
        </p:nvSpPr>
        <p:spPr bwMode="auto">
          <a:xfrm>
            <a:off x="1981200" y="3440113"/>
            <a:ext cx="236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Crossbar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08" name="TextBox 407"/>
          <p:cNvSpPr txBox="1">
            <a:spLocks noChangeArrowheads="1"/>
          </p:cNvSpPr>
          <p:nvPr/>
        </p:nvSpPr>
        <p:spPr bwMode="auto">
          <a:xfrm>
            <a:off x="7010400" y="3440113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Mesh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409" name="TextBox 408"/>
          <p:cNvSpPr txBox="1">
            <a:spLocks noChangeArrowheads="1"/>
          </p:cNvSpPr>
          <p:nvPr/>
        </p:nvSpPr>
        <p:spPr bwMode="auto">
          <a:xfrm>
            <a:off x="2057400" y="39624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Indirect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5678" name="TextBox 413"/>
          <p:cNvSpPr txBox="1">
            <a:spLocks noChangeArrowheads="1"/>
          </p:cNvSpPr>
          <p:nvPr/>
        </p:nvSpPr>
        <p:spPr bwMode="auto">
          <a:xfrm>
            <a:off x="152400" y="3962400"/>
            <a:ext cx="17652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solidFill>
                  <a:srgbClr val="000000"/>
                </a:solidFill>
              </a:rPr>
              <a:t>Direct/Indirect</a:t>
            </a:r>
          </a:p>
        </p:txBody>
      </p:sp>
      <p:sp>
        <p:nvSpPr>
          <p:cNvPr id="25679" name="TextBox 414"/>
          <p:cNvSpPr txBox="1">
            <a:spLocks noChangeArrowheads="1"/>
          </p:cNvSpPr>
          <p:nvPr/>
        </p:nvSpPr>
        <p:spPr bwMode="auto">
          <a:xfrm>
            <a:off x="152400" y="4473575"/>
            <a:ext cx="1905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solidFill>
                  <a:srgbClr val="000000"/>
                </a:solidFill>
              </a:rPr>
              <a:t>Blocking/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Non-blocking</a:t>
            </a:r>
          </a:p>
        </p:txBody>
      </p:sp>
      <p:cxnSp>
        <p:nvCxnSpPr>
          <p:cNvPr id="85130" name="Straight Connector 625"/>
          <p:cNvCxnSpPr>
            <a:cxnSpLocks noChangeShapeType="1"/>
          </p:cNvCxnSpPr>
          <p:nvPr/>
        </p:nvCxnSpPr>
        <p:spPr bwMode="auto">
          <a:xfrm rot="5400000">
            <a:off x="1752600" y="3733800"/>
            <a:ext cx="5181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131" name="Straight Connector 629"/>
          <p:cNvCxnSpPr>
            <a:cxnSpLocks noChangeShapeType="1"/>
          </p:cNvCxnSpPr>
          <p:nvPr/>
        </p:nvCxnSpPr>
        <p:spPr bwMode="auto">
          <a:xfrm rot="5400000">
            <a:off x="4457700" y="3771900"/>
            <a:ext cx="510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132" name="Straight Connector 630"/>
          <p:cNvCxnSpPr>
            <a:cxnSpLocks noChangeShapeType="1"/>
          </p:cNvCxnSpPr>
          <p:nvPr/>
        </p:nvCxnSpPr>
        <p:spPr bwMode="auto">
          <a:xfrm rot="5400000">
            <a:off x="-495300" y="3771900"/>
            <a:ext cx="5105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6" name="TextBox 635"/>
          <p:cNvSpPr txBox="1">
            <a:spLocks noChangeArrowheads="1"/>
          </p:cNvSpPr>
          <p:nvPr/>
        </p:nvSpPr>
        <p:spPr bwMode="auto">
          <a:xfrm>
            <a:off x="2057400" y="4659313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Non-blocking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37" name="TextBox 636"/>
          <p:cNvSpPr txBox="1">
            <a:spLocks noChangeArrowheads="1"/>
          </p:cNvSpPr>
          <p:nvPr/>
        </p:nvSpPr>
        <p:spPr bwMode="auto">
          <a:xfrm>
            <a:off x="4343400" y="4495800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Blocking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(this particular one)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38" name="TextBox 637"/>
          <p:cNvSpPr txBox="1">
            <a:spLocks noChangeArrowheads="1"/>
          </p:cNvSpPr>
          <p:nvPr/>
        </p:nvSpPr>
        <p:spPr bwMode="auto">
          <a:xfrm>
            <a:off x="7010400" y="4659313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Blocking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39" name="TextBox 638"/>
          <p:cNvSpPr txBox="1">
            <a:spLocks noChangeArrowheads="1"/>
          </p:cNvSpPr>
          <p:nvPr/>
        </p:nvSpPr>
        <p:spPr bwMode="auto">
          <a:xfrm>
            <a:off x="4343400" y="3440113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Multistage Logarith.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40" name="TextBox 639"/>
          <p:cNvSpPr txBox="1">
            <a:spLocks noChangeArrowheads="1"/>
          </p:cNvSpPr>
          <p:nvPr/>
        </p:nvSpPr>
        <p:spPr bwMode="auto">
          <a:xfrm>
            <a:off x="4343400" y="39624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Indirect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5746" name="TextBox 640"/>
          <p:cNvSpPr txBox="1">
            <a:spLocks noChangeArrowheads="1"/>
          </p:cNvSpPr>
          <p:nvPr/>
        </p:nvSpPr>
        <p:spPr bwMode="auto">
          <a:xfrm>
            <a:off x="152400" y="533400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solidFill>
                  <a:srgbClr val="000000"/>
                </a:solidFill>
              </a:rPr>
              <a:t>Cost</a:t>
            </a:r>
          </a:p>
        </p:txBody>
      </p:sp>
      <p:sp>
        <p:nvSpPr>
          <p:cNvPr id="25747" name="TextBox 641"/>
          <p:cNvSpPr txBox="1">
            <a:spLocks noChangeArrowheads="1"/>
          </p:cNvSpPr>
          <p:nvPr/>
        </p:nvSpPr>
        <p:spPr bwMode="auto">
          <a:xfrm>
            <a:off x="152400" y="5867400"/>
            <a:ext cx="1905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000">
                <a:solidFill>
                  <a:srgbClr val="000000"/>
                </a:solidFill>
              </a:rPr>
              <a:t>Latency</a:t>
            </a:r>
          </a:p>
        </p:txBody>
      </p:sp>
      <p:cxnSp>
        <p:nvCxnSpPr>
          <p:cNvPr id="85140" name="Straight Connector 643"/>
          <p:cNvCxnSpPr>
            <a:cxnSpLocks noChangeShapeType="1"/>
          </p:cNvCxnSpPr>
          <p:nvPr/>
        </p:nvCxnSpPr>
        <p:spPr bwMode="auto">
          <a:xfrm>
            <a:off x="152400" y="5791200"/>
            <a:ext cx="876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141" name="Straight Connector 644"/>
          <p:cNvCxnSpPr>
            <a:cxnSpLocks noChangeShapeType="1"/>
          </p:cNvCxnSpPr>
          <p:nvPr/>
        </p:nvCxnSpPr>
        <p:spPr bwMode="auto">
          <a:xfrm>
            <a:off x="152400" y="6324600"/>
            <a:ext cx="8763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9" name="TextBox 648"/>
          <p:cNvSpPr txBox="1">
            <a:spLocks noChangeArrowheads="1"/>
          </p:cNvSpPr>
          <p:nvPr/>
        </p:nvSpPr>
        <p:spPr bwMode="auto">
          <a:xfrm>
            <a:off x="2057400" y="53340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O(N</a:t>
            </a:r>
            <a:r>
              <a:rPr lang="en-US" sz="2000" b="1" baseline="3000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2</a:t>
            </a: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50" name="TextBox 649"/>
          <p:cNvSpPr txBox="1">
            <a:spLocks noChangeArrowheads="1"/>
          </p:cNvSpPr>
          <p:nvPr/>
        </p:nvSpPr>
        <p:spPr bwMode="auto">
          <a:xfrm>
            <a:off x="4343400" y="53340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O(NlogN)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51" name="TextBox 650"/>
          <p:cNvSpPr txBox="1">
            <a:spLocks noChangeArrowheads="1"/>
          </p:cNvSpPr>
          <p:nvPr/>
        </p:nvSpPr>
        <p:spPr bwMode="auto">
          <a:xfrm>
            <a:off x="7010400" y="533400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O(N)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52" name="TextBox 651"/>
          <p:cNvSpPr txBox="1">
            <a:spLocks noChangeArrowheads="1"/>
          </p:cNvSpPr>
          <p:nvPr/>
        </p:nvSpPr>
        <p:spPr bwMode="auto">
          <a:xfrm>
            <a:off x="7010400" y="5848350"/>
            <a:ext cx="2133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O(sqrt(N))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53" name="TextBox 652"/>
          <p:cNvSpPr txBox="1">
            <a:spLocks noChangeArrowheads="1"/>
          </p:cNvSpPr>
          <p:nvPr/>
        </p:nvSpPr>
        <p:spPr bwMode="auto">
          <a:xfrm>
            <a:off x="2057400" y="5867400"/>
            <a:ext cx="2286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O(1)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654" name="TextBox 653"/>
          <p:cNvSpPr txBox="1">
            <a:spLocks noChangeArrowheads="1"/>
          </p:cNvSpPr>
          <p:nvPr/>
        </p:nvSpPr>
        <p:spPr bwMode="auto">
          <a:xfrm>
            <a:off x="4343400" y="58674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O(logN)</a:t>
            </a: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303" name="Group 421"/>
          <p:cNvGrpSpPr>
            <a:grpSpLocks/>
          </p:cNvGrpSpPr>
          <p:nvPr/>
        </p:nvGrpSpPr>
        <p:grpSpPr bwMode="auto">
          <a:xfrm>
            <a:off x="2505075" y="1377950"/>
            <a:ext cx="1443038" cy="1093788"/>
            <a:chOff x="2520627" y="2740175"/>
            <a:chExt cx="2914996" cy="1093124"/>
          </a:xfrm>
        </p:grpSpPr>
        <p:sp>
          <p:nvSpPr>
            <p:cNvPr id="304" name="Line 9"/>
            <p:cNvSpPr>
              <a:spLocks noChangeShapeType="1"/>
            </p:cNvSpPr>
            <p:nvPr/>
          </p:nvSpPr>
          <p:spPr bwMode="auto">
            <a:xfrm>
              <a:off x="2520627" y="2740175"/>
              <a:ext cx="29149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5" name="Line 10"/>
            <p:cNvSpPr>
              <a:spLocks noChangeShapeType="1"/>
            </p:cNvSpPr>
            <p:nvPr/>
          </p:nvSpPr>
          <p:spPr bwMode="auto">
            <a:xfrm>
              <a:off x="2520627" y="3104285"/>
              <a:ext cx="29149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6" name="Line 11"/>
            <p:cNvSpPr>
              <a:spLocks noChangeShapeType="1"/>
            </p:cNvSpPr>
            <p:nvPr/>
          </p:nvSpPr>
          <p:spPr bwMode="auto">
            <a:xfrm>
              <a:off x="2520627" y="3469189"/>
              <a:ext cx="29149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7" name="Line 12"/>
            <p:cNvSpPr>
              <a:spLocks noChangeShapeType="1"/>
            </p:cNvSpPr>
            <p:nvPr/>
          </p:nvSpPr>
          <p:spPr bwMode="auto">
            <a:xfrm>
              <a:off x="2520627" y="3833299"/>
              <a:ext cx="29149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8" name="Line 17"/>
          <p:cNvSpPr>
            <a:spLocks noChangeShapeType="1"/>
          </p:cNvSpPr>
          <p:nvPr/>
        </p:nvSpPr>
        <p:spPr bwMode="auto">
          <a:xfrm>
            <a:off x="3962400" y="1381125"/>
            <a:ext cx="0" cy="14541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09" name="Line 18"/>
          <p:cNvSpPr>
            <a:spLocks noChangeShapeType="1"/>
          </p:cNvSpPr>
          <p:nvPr/>
        </p:nvSpPr>
        <p:spPr bwMode="auto">
          <a:xfrm>
            <a:off x="3598863" y="1381125"/>
            <a:ext cx="0" cy="14541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0" name="Line 19"/>
          <p:cNvSpPr>
            <a:spLocks noChangeShapeType="1"/>
          </p:cNvSpPr>
          <p:nvPr/>
        </p:nvSpPr>
        <p:spPr bwMode="auto">
          <a:xfrm>
            <a:off x="3233738" y="1381125"/>
            <a:ext cx="0" cy="14541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1" name="Line 20"/>
          <p:cNvSpPr>
            <a:spLocks noChangeShapeType="1"/>
          </p:cNvSpPr>
          <p:nvPr/>
        </p:nvSpPr>
        <p:spPr bwMode="auto">
          <a:xfrm>
            <a:off x="2870200" y="1381125"/>
            <a:ext cx="0" cy="14541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2" name="AutoShape 53"/>
          <p:cNvSpPr>
            <a:spLocks noChangeArrowheads="1"/>
          </p:cNvSpPr>
          <p:nvPr/>
        </p:nvSpPr>
        <p:spPr bwMode="auto">
          <a:xfrm rot="10800000" flipH="1" flipV="1">
            <a:off x="2730500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3" name="AutoShape 54"/>
          <p:cNvSpPr>
            <a:spLocks noChangeArrowheads="1"/>
          </p:cNvSpPr>
          <p:nvPr/>
        </p:nvSpPr>
        <p:spPr bwMode="auto">
          <a:xfrm rot="10800000" flipH="1" flipV="1">
            <a:off x="3094038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4" name="AutoShape 55"/>
          <p:cNvSpPr>
            <a:spLocks noChangeArrowheads="1"/>
          </p:cNvSpPr>
          <p:nvPr/>
        </p:nvSpPr>
        <p:spPr bwMode="auto">
          <a:xfrm rot="10800000" flipH="1" flipV="1">
            <a:off x="3459163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5" name="AutoShape 56"/>
          <p:cNvSpPr>
            <a:spLocks noChangeArrowheads="1"/>
          </p:cNvSpPr>
          <p:nvPr/>
        </p:nvSpPr>
        <p:spPr bwMode="auto">
          <a:xfrm rot="10800000" flipH="1" flipV="1">
            <a:off x="3822700" y="2622550"/>
            <a:ext cx="279400" cy="13493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61 w 21600"/>
              <a:gd name="T13" fmla="*/ 4418 h 21600"/>
              <a:gd name="T14" fmla="*/ 17139 w 21600"/>
              <a:gd name="T15" fmla="*/ 171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6" name="Oval 93"/>
          <p:cNvSpPr>
            <a:spLocks noChangeArrowheads="1"/>
          </p:cNvSpPr>
          <p:nvPr/>
        </p:nvSpPr>
        <p:spPr bwMode="auto">
          <a:xfrm>
            <a:off x="2803525" y="1311275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7" name="Oval 94"/>
          <p:cNvSpPr>
            <a:spLocks noChangeArrowheads="1"/>
          </p:cNvSpPr>
          <p:nvPr/>
        </p:nvSpPr>
        <p:spPr bwMode="auto">
          <a:xfrm>
            <a:off x="3167063" y="1311275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8" name="Oval 95"/>
          <p:cNvSpPr>
            <a:spLocks noChangeArrowheads="1"/>
          </p:cNvSpPr>
          <p:nvPr/>
        </p:nvSpPr>
        <p:spPr bwMode="auto">
          <a:xfrm>
            <a:off x="3532188" y="1311275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9" name="Oval 96"/>
          <p:cNvSpPr>
            <a:spLocks noChangeArrowheads="1"/>
          </p:cNvSpPr>
          <p:nvPr/>
        </p:nvSpPr>
        <p:spPr bwMode="auto">
          <a:xfrm>
            <a:off x="3895725" y="1311275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0" name="Oval 101"/>
          <p:cNvSpPr>
            <a:spLocks noChangeArrowheads="1"/>
          </p:cNvSpPr>
          <p:nvPr/>
        </p:nvSpPr>
        <p:spPr bwMode="auto">
          <a:xfrm>
            <a:off x="2803525" y="1676400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1" name="Oval 102"/>
          <p:cNvSpPr>
            <a:spLocks noChangeArrowheads="1"/>
          </p:cNvSpPr>
          <p:nvPr/>
        </p:nvSpPr>
        <p:spPr bwMode="auto">
          <a:xfrm>
            <a:off x="3167063" y="1676400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2" name="Oval 103"/>
          <p:cNvSpPr>
            <a:spLocks noChangeArrowheads="1"/>
          </p:cNvSpPr>
          <p:nvPr/>
        </p:nvSpPr>
        <p:spPr bwMode="auto">
          <a:xfrm>
            <a:off x="3532188" y="1676400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3" name="Oval 104"/>
          <p:cNvSpPr>
            <a:spLocks noChangeArrowheads="1"/>
          </p:cNvSpPr>
          <p:nvPr/>
        </p:nvSpPr>
        <p:spPr bwMode="auto">
          <a:xfrm>
            <a:off x="3895725" y="1676400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4" name="Oval 109"/>
          <p:cNvSpPr>
            <a:spLocks noChangeArrowheads="1"/>
          </p:cNvSpPr>
          <p:nvPr/>
        </p:nvSpPr>
        <p:spPr bwMode="auto">
          <a:xfrm>
            <a:off x="2803525" y="2039938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5" name="Oval 110"/>
          <p:cNvSpPr>
            <a:spLocks noChangeArrowheads="1"/>
          </p:cNvSpPr>
          <p:nvPr/>
        </p:nvSpPr>
        <p:spPr bwMode="auto">
          <a:xfrm>
            <a:off x="3167063" y="2039938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6" name="Oval 111"/>
          <p:cNvSpPr>
            <a:spLocks noChangeArrowheads="1"/>
          </p:cNvSpPr>
          <p:nvPr/>
        </p:nvSpPr>
        <p:spPr bwMode="auto">
          <a:xfrm>
            <a:off x="3532188" y="2039938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7" name="Oval 112"/>
          <p:cNvSpPr>
            <a:spLocks noChangeArrowheads="1"/>
          </p:cNvSpPr>
          <p:nvPr/>
        </p:nvSpPr>
        <p:spPr bwMode="auto">
          <a:xfrm>
            <a:off x="3895725" y="2039938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8" name="Oval 117"/>
          <p:cNvSpPr>
            <a:spLocks noChangeArrowheads="1"/>
          </p:cNvSpPr>
          <p:nvPr/>
        </p:nvSpPr>
        <p:spPr bwMode="auto">
          <a:xfrm>
            <a:off x="2803525" y="2405063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29" name="Oval 118"/>
          <p:cNvSpPr>
            <a:spLocks noChangeArrowheads="1"/>
          </p:cNvSpPr>
          <p:nvPr/>
        </p:nvSpPr>
        <p:spPr bwMode="auto">
          <a:xfrm>
            <a:off x="3167063" y="2405063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0" name="Oval 119"/>
          <p:cNvSpPr>
            <a:spLocks noChangeArrowheads="1"/>
          </p:cNvSpPr>
          <p:nvPr/>
        </p:nvSpPr>
        <p:spPr bwMode="auto">
          <a:xfrm>
            <a:off x="3532188" y="2405063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1" name="Oval 120"/>
          <p:cNvSpPr>
            <a:spLocks noChangeArrowheads="1"/>
          </p:cNvSpPr>
          <p:nvPr/>
        </p:nvSpPr>
        <p:spPr bwMode="auto">
          <a:xfrm>
            <a:off x="3895725" y="2405063"/>
            <a:ext cx="133350" cy="133350"/>
          </a:xfrm>
          <a:prstGeom prst="ellipse">
            <a:avLst/>
          </a:prstGeom>
          <a:solidFill>
            <a:srgbClr val="CC99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2" name="Line 56"/>
          <p:cNvSpPr>
            <a:spLocks noChangeShapeType="1"/>
          </p:cNvSpPr>
          <p:nvPr/>
        </p:nvSpPr>
        <p:spPr bwMode="auto">
          <a:xfrm>
            <a:off x="7385050" y="1682750"/>
            <a:ext cx="1149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3" name="Line 57"/>
          <p:cNvSpPr>
            <a:spLocks noChangeShapeType="1"/>
          </p:cNvSpPr>
          <p:nvPr/>
        </p:nvSpPr>
        <p:spPr bwMode="auto">
          <a:xfrm>
            <a:off x="7385050" y="2063750"/>
            <a:ext cx="1149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4" name="Line 58"/>
          <p:cNvSpPr>
            <a:spLocks noChangeShapeType="1"/>
          </p:cNvSpPr>
          <p:nvPr/>
        </p:nvSpPr>
        <p:spPr bwMode="auto">
          <a:xfrm>
            <a:off x="7385050" y="2444750"/>
            <a:ext cx="1149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5" name="Line 59"/>
          <p:cNvSpPr>
            <a:spLocks noChangeShapeType="1"/>
          </p:cNvSpPr>
          <p:nvPr/>
        </p:nvSpPr>
        <p:spPr bwMode="auto">
          <a:xfrm>
            <a:off x="7385050" y="2825750"/>
            <a:ext cx="1149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6" name="Line 69"/>
          <p:cNvSpPr>
            <a:spLocks noChangeShapeType="1"/>
          </p:cNvSpPr>
          <p:nvPr/>
        </p:nvSpPr>
        <p:spPr bwMode="auto">
          <a:xfrm>
            <a:off x="8528050" y="1682750"/>
            <a:ext cx="635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7" name="Line 70"/>
          <p:cNvSpPr>
            <a:spLocks noChangeShapeType="1"/>
          </p:cNvSpPr>
          <p:nvPr/>
        </p:nvSpPr>
        <p:spPr bwMode="auto">
          <a:xfrm>
            <a:off x="8147050" y="1682750"/>
            <a:ext cx="635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8" name="Line 71"/>
          <p:cNvSpPr>
            <a:spLocks noChangeShapeType="1"/>
          </p:cNvSpPr>
          <p:nvPr/>
        </p:nvSpPr>
        <p:spPr bwMode="auto">
          <a:xfrm>
            <a:off x="7766050" y="1682750"/>
            <a:ext cx="635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39" name="Line 72"/>
          <p:cNvSpPr>
            <a:spLocks noChangeShapeType="1"/>
          </p:cNvSpPr>
          <p:nvPr/>
        </p:nvSpPr>
        <p:spPr bwMode="auto">
          <a:xfrm>
            <a:off x="7385050" y="1682750"/>
            <a:ext cx="6350" cy="1143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0" name="Rectangle 73"/>
          <p:cNvSpPr>
            <a:spLocks noChangeArrowheads="1"/>
          </p:cNvSpPr>
          <p:nvPr/>
        </p:nvSpPr>
        <p:spPr bwMode="auto">
          <a:xfrm>
            <a:off x="7315200" y="1993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1" name="Rectangle 74"/>
          <p:cNvSpPr>
            <a:spLocks noChangeArrowheads="1"/>
          </p:cNvSpPr>
          <p:nvPr/>
        </p:nvSpPr>
        <p:spPr bwMode="auto">
          <a:xfrm>
            <a:off x="7696200" y="1993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2" name="Rectangle 75"/>
          <p:cNvSpPr>
            <a:spLocks noChangeArrowheads="1"/>
          </p:cNvSpPr>
          <p:nvPr/>
        </p:nvSpPr>
        <p:spPr bwMode="auto">
          <a:xfrm>
            <a:off x="8077200" y="1993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3" name="Rectangle 76"/>
          <p:cNvSpPr>
            <a:spLocks noChangeArrowheads="1"/>
          </p:cNvSpPr>
          <p:nvPr/>
        </p:nvSpPr>
        <p:spPr bwMode="auto">
          <a:xfrm>
            <a:off x="8458200" y="1993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4" name="Rectangle 81"/>
          <p:cNvSpPr>
            <a:spLocks noChangeArrowheads="1"/>
          </p:cNvSpPr>
          <p:nvPr/>
        </p:nvSpPr>
        <p:spPr bwMode="auto">
          <a:xfrm>
            <a:off x="7315200" y="2374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5" name="Rectangle 82"/>
          <p:cNvSpPr>
            <a:spLocks noChangeArrowheads="1"/>
          </p:cNvSpPr>
          <p:nvPr/>
        </p:nvSpPr>
        <p:spPr bwMode="auto">
          <a:xfrm>
            <a:off x="7696200" y="2374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6" name="Rectangle 83"/>
          <p:cNvSpPr>
            <a:spLocks noChangeArrowheads="1"/>
          </p:cNvSpPr>
          <p:nvPr/>
        </p:nvSpPr>
        <p:spPr bwMode="auto">
          <a:xfrm>
            <a:off x="8077200" y="2374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7" name="Rectangle 84"/>
          <p:cNvSpPr>
            <a:spLocks noChangeArrowheads="1"/>
          </p:cNvSpPr>
          <p:nvPr/>
        </p:nvSpPr>
        <p:spPr bwMode="auto">
          <a:xfrm>
            <a:off x="8458200" y="2374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8" name="Rectangle 89"/>
          <p:cNvSpPr>
            <a:spLocks noChangeArrowheads="1"/>
          </p:cNvSpPr>
          <p:nvPr/>
        </p:nvSpPr>
        <p:spPr bwMode="auto">
          <a:xfrm>
            <a:off x="7315200" y="2755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9" name="Rectangle 90"/>
          <p:cNvSpPr>
            <a:spLocks noChangeArrowheads="1"/>
          </p:cNvSpPr>
          <p:nvPr/>
        </p:nvSpPr>
        <p:spPr bwMode="auto">
          <a:xfrm>
            <a:off x="7696200" y="2755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0" name="Rectangle 91"/>
          <p:cNvSpPr>
            <a:spLocks noChangeArrowheads="1"/>
          </p:cNvSpPr>
          <p:nvPr/>
        </p:nvSpPr>
        <p:spPr bwMode="auto">
          <a:xfrm>
            <a:off x="8077200" y="2755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1" name="Rectangle 92"/>
          <p:cNvSpPr>
            <a:spLocks noChangeArrowheads="1"/>
          </p:cNvSpPr>
          <p:nvPr/>
        </p:nvSpPr>
        <p:spPr bwMode="auto">
          <a:xfrm>
            <a:off x="8458200" y="2755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2" name="Rectangle 129"/>
          <p:cNvSpPr>
            <a:spLocks noChangeArrowheads="1"/>
          </p:cNvSpPr>
          <p:nvPr/>
        </p:nvSpPr>
        <p:spPr bwMode="auto">
          <a:xfrm>
            <a:off x="7315200" y="1612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3" name="Rectangle 130"/>
          <p:cNvSpPr>
            <a:spLocks noChangeArrowheads="1"/>
          </p:cNvSpPr>
          <p:nvPr/>
        </p:nvSpPr>
        <p:spPr bwMode="auto">
          <a:xfrm>
            <a:off x="7696200" y="1612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4" name="Rectangle 131"/>
          <p:cNvSpPr>
            <a:spLocks noChangeArrowheads="1"/>
          </p:cNvSpPr>
          <p:nvPr/>
        </p:nvSpPr>
        <p:spPr bwMode="auto">
          <a:xfrm>
            <a:off x="8077200" y="1612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5" name="Rectangle 132"/>
          <p:cNvSpPr>
            <a:spLocks noChangeArrowheads="1"/>
          </p:cNvSpPr>
          <p:nvPr/>
        </p:nvSpPr>
        <p:spPr bwMode="auto">
          <a:xfrm>
            <a:off x="8458200" y="1612900"/>
            <a:ext cx="139700" cy="1397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6" name="Oval 137"/>
          <p:cNvSpPr>
            <a:spLocks noChangeArrowheads="1"/>
          </p:cNvSpPr>
          <p:nvPr/>
        </p:nvSpPr>
        <p:spPr bwMode="auto">
          <a:xfrm>
            <a:off x="7391400" y="1460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7" name="Oval 138"/>
          <p:cNvSpPr>
            <a:spLocks noChangeArrowheads="1"/>
          </p:cNvSpPr>
          <p:nvPr/>
        </p:nvSpPr>
        <p:spPr bwMode="auto">
          <a:xfrm>
            <a:off x="7772400" y="1460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8" name="Oval 139"/>
          <p:cNvSpPr>
            <a:spLocks noChangeArrowheads="1"/>
          </p:cNvSpPr>
          <p:nvPr/>
        </p:nvSpPr>
        <p:spPr bwMode="auto">
          <a:xfrm>
            <a:off x="8153400" y="1460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59" name="Oval 140"/>
          <p:cNvSpPr>
            <a:spLocks noChangeArrowheads="1"/>
          </p:cNvSpPr>
          <p:nvPr/>
        </p:nvSpPr>
        <p:spPr bwMode="auto">
          <a:xfrm>
            <a:off x="8534400" y="1460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0" name="Oval 145"/>
          <p:cNvSpPr>
            <a:spLocks noChangeArrowheads="1"/>
          </p:cNvSpPr>
          <p:nvPr/>
        </p:nvSpPr>
        <p:spPr bwMode="auto">
          <a:xfrm>
            <a:off x="7391400" y="1841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1" name="Oval 146"/>
          <p:cNvSpPr>
            <a:spLocks noChangeArrowheads="1"/>
          </p:cNvSpPr>
          <p:nvPr/>
        </p:nvSpPr>
        <p:spPr bwMode="auto">
          <a:xfrm>
            <a:off x="7772400" y="1841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2" name="Oval 147"/>
          <p:cNvSpPr>
            <a:spLocks noChangeArrowheads="1"/>
          </p:cNvSpPr>
          <p:nvPr/>
        </p:nvSpPr>
        <p:spPr bwMode="auto">
          <a:xfrm>
            <a:off x="8153400" y="1841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3" name="Oval 148"/>
          <p:cNvSpPr>
            <a:spLocks noChangeArrowheads="1"/>
          </p:cNvSpPr>
          <p:nvPr/>
        </p:nvSpPr>
        <p:spPr bwMode="auto">
          <a:xfrm>
            <a:off x="8534400" y="1841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4" name="Oval 153"/>
          <p:cNvSpPr>
            <a:spLocks noChangeArrowheads="1"/>
          </p:cNvSpPr>
          <p:nvPr/>
        </p:nvSpPr>
        <p:spPr bwMode="auto">
          <a:xfrm>
            <a:off x="7391400" y="2222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5" name="Oval 154"/>
          <p:cNvSpPr>
            <a:spLocks noChangeArrowheads="1"/>
          </p:cNvSpPr>
          <p:nvPr/>
        </p:nvSpPr>
        <p:spPr bwMode="auto">
          <a:xfrm>
            <a:off x="7772400" y="2222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6" name="Oval 155"/>
          <p:cNvSpPr>
            <a:spLocks noChangeArrowheads="1"/>
          </p:cNvSpPr>
          <p:nvPr/>
        </p:nvSpPr>
        <p:spPr bwMode="auto">
          <a:xfrm>
            <a:off x="8153400" y="2222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7" name="Oval 156"/>
          <p:cNvSpPr>
            <a:spLocks noChangeArrowheads="1"/>
          </p:cNvSpPr>
          <p:nvPr/>
        </p:nvSpPr>
        <p:spPr bwMode="auto">
          <a:xfrm>
            <a:off x="8534400" y="2222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8" name="Oval 161"/>
          <p:cNvSpPr>
            <a:spLocks noChangeArrowheads="1"/>
          </p:cNvSpPr>
          <p:nvPr/>
        </p:nvSpPr>
        <p:spPr bwMode="auto">
          <a:xfrm>
            <a:off x="7391400" y="2603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69" name="Oval 162"/>
          <p:cNvSpPr>
            <a:spLocks noChangeArrowheads="1"/>
          </p:cNvSpPr>
          <p:nvPr/>
        </p:nvSpPr>
        <p:spPr bwMode="auto">
          <a:xfrm>
            <a:off x="7772400" y="2603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0" name="Oval 163"/>
          <p:cNvSpPr>
            <a:spLocks noChangeArrowheads="1"/>
          </p:cNvSpPr>
          <p:nvPr/>
        </p:nvSpPr>
        <p:spPr bwMode="auto">
          <a:xfrm>
            <a:off x="8153400" y="2603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1" name="Oval 164"/>
          <p:cNvSpPr>
            <a:spLocks noChangeArrowheads="1"/>
          </p:cNvSpPr>
          <p:nvPr/>
        </p:nvSpPr>
        <p:spPr bwMode="auto">
          <a:xfrm>
            <a:off x="8534400" y="26035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72" name="Oval 137"/>
          <p:cNvSpPr>
            <a:spLocks noChangeArrowheads="1"/>
          </p:cNvSpPr>
          <p:nvPr/>
        </p:nvSpPr>
        <p:spPr bwMode="auto">
          <a:xfrm>
            <a:off x="2219325" y="1582738"/>
            <a:ext cx="304800" cy="3048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73" name="Oval 137"/>
          <p:cNvSpPr>
            <a:spLocks noChangeArrowheads="1"/>
          </p:cNvSpPr>
          <p:nvPr/>
        </p:nvSpPr>
        <p:spPr bwMode="auto">
          <a:xfrm>
            <a:off x="2219325" y="1963738"/>
            <a:ext cx="304800" cy="3048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74" name="Oval 137"/>
          <p:cNvSpPr>
            <a:spLocks noChangeArrowheads="1"/>
          </p:cNvSpPr>
          <p:nvPr/>
        </p:nvSpPr>
        <p:spPr bwMode="auto">
          <a:xfrm>
            <a:off x="2219325" y="2319338"/>
            <a:ext cx="304800" cy="3048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75" name="Oval 137"/>
          <p:cNvSpPr>
            <a:spLocks noChangeArrowheads="1"/>
          </p:cNvSpPr>
          <p:nvPr/>
        </p:nvSpPr>
        <p:spPr bwMode="auto">
          <a:xfrm>
            <a:off x="2219325" y="1219200"/>
            <a:ext cx="304800" cy="3048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>
                <a:solidFill>
                  <a:sysClr val="windowText" lastClr="000000"/>
                </a:solidFill>
              </a:rPr>
              <a:t>3</a:t>
            </a:r>
          </a:p>
        </p:txBody>
      </p:sp>
      <p:grpSp>
        <p:nvGrpSpPr>
          <p:cNvPr id="376" name="Group 434"/>
          <p:cNvGrpSpPr>
            <a:grpSpLocks/>
          </p:cNvGrpSpPr>
          <p:nvPr/>
        </p:nvGrpSpPr>
        <p:grpSpPr bwMode="auto">
          <a:xfrm rot="5400000">
            <a:off x="3259932" y="2269331"/>
            <a:ext cx="304800" cy="1404938"/>
            <a:chOff x="4876800" y="1998452"/>
            <a:chExt cx="304800" cy="1404670"/>
          </a:xfrm>
        </p:grpSpPr>
        <p:sp>
          <p:nvSpPr>
            <p:cNvPr id="377" name="Oval 137"/>
            <p:cNvSpPr>
              <a:spLocks noChangeArrowheads="1"/>
            </p:cNvSpPr>
            <p:nvPr/>
          </p:nvSpPr>
          <p:spPr bwMode="auto">
            <a:xfrm rot="-5400000">
              <a:off x="4876829" y="2370621"/>
              <a:ext cx="304742" cy="3048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378" name="Oval 137"/>
            <p:cNvSpPr>
              <a:spLocks noChangeArrowheads="1"/>
            </p:cNvSpPr>
            <p:nvPr/>
          </p:nvSpPr>
          <p:spPr bwMode="auto">
            <a:xfrm rot="-5400000">
              <a:off x="4876432" y="2744009"/>
              <a:ext cx="305536" cy="3048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79" name="Oval 137"/>
            <p:cNvSpPr>
              <a:spLocks noChangeArrowheads="1"/>
            </p:cNvSpPr>
            <p:nvPr/>
          </p:nvSpPr>
          <p:spPr bwMode="auto">
            <a:xfrm rot="-5400000">
              <a:off x="4876829" y="3098351"/>
              <a:ext cx="304742" cy="3048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80" name="Oval 137"/>
            <p:cNvSpPr>
              <a:spLocks noChangeArrowheads="1"/>
            </p:cNvSpPr>
            <p:nvPr/>
          </p:nvSpPr>
          <p:spPr bwMode="auto">
            <a:xfrm rot="-5400000">
              <a:off x="4876829" y="1998423"/>
              <a:ext cx="304742" cy="3048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>
                  <a:solidFill>
                    <a:sysClr val="windowText" lastClr="000000"/>
                  </a:solidFill>
                </a:rPr>
                <a:t>3</a:t>
              </a:r>
            </a:p>
          </p:txBody>
        </p:sp>
      </p:grpSp>
      <p:grpSp>
        <p:nvGrpSpPr>
          <p:cNvPr id="381" name="Group 15"/>
          <p:cNvGrpSpPr>
            <a:grpSpLocks/>
          </p:cNvGrpSpPr>
          <p:nvPr/>
        </p:nvGrpSpPr>
        <p:grpSpPr bwMode="auto">
          <a:xfrm>
            <a:off x="5040313" y="1600200"/>
            <a:ext cx="1219200" cy="1143000"/>
            <a:chOff x="1968" y="2832"/>
            <a:chExt cx="1680" cy="720"/>
          </a:xfrm>
        </p:grpSpPr>
        <p:sp>
          <p:nvSpPr>
            <p:cNvPr id="382" name="Line 17"/>
            <p:cNvSpPr>
              <a:spLocks noChangeShapeType="1"/>
            </p:cNvSpPr>
            <p:nvPr/>
          </p:nvSpPr>
          <p:spPr bwMode="auto">
            <a:xfrm>
              <a:off x="1968" y="2832"/>
              <a:ext cx="16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3" name="Line 18"/>
            <p:cNvSpPr>
              <a:spLocks noChangeShapeType="1"/>
            </p:cNvSpPr>
            <p:nvPr/>
          </p:nvSpPr>
          <p:spPr bwMode="auto">
            <a:xfrm>
              <a:off x="1968" y="3072"/>
              <a:ext cx="16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4" name="Line 19"/>
            <p:cNvSpPr>
              <a:spLocks noChangeShapeType="1"/>
            </p:cNvSpPr>
            <p:nvPr/>
          </p:nvSpPr>
          <p:spPr bwMode="auto">
            <a:xfrm>
              <a:off x="1968" y="3312"/>
              <a:ext cx="16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5" name="Line 20"/>
            <p:cNvSpPr>
              <a:spLocks noChangeShapeType="1"/>
            </p:cNvSpPr>
            <p:nvPr/>
          </p:nvSpPr>
          <p:spPr bwMode="auto">
            <a:xfrm>
              <a:off x="1968" y="3552"/>
              <a:ext cx="16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6" name="Rectangle 25"/>
          <p:cNvSpPr>
            <a:spLocks noChangeArrowheads="1"/>
          </p:cNvSpPr>
          <p:nvPr/>
        </p:nvSpPr>
        <p:spPr bwMode="auto">
          <a:xfrm>
            <a:off x="4894263" y="1454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7" name="Rectangle 26"/>
          <p:cNvSpPr>
            <a:spLocks noChangeArrowheads="1"/>
          </p:cNvSpPr>
          <p:nvPr/>
        </p:nvSpPr>
        <p:spPr bwMode="auto">
          <a:xfrm>
            <a:off x="4894263" y="1835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8" name="Rectangle 27"/>
          <p:cNvSpPr>
            <a:spLocks noChangeArrowheads="1"/>
          </p:cNvSpPr>
          <p:nvPr/>
        </p:nvSpPr>
        <p:spPr bwMode="auto">
          <a:xfrm>
            <a:off x="4894263" y="2216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89" name="Rectangle 28"/>
          <p:cNvSpPr>
            <a:spLocks noChangeArrowheads="1"/>
          </p:cNvSpPr>
          <p:nvPr/>
        </p:nvSpPr>
        <p:spPr bwMode="auto">
          <a:xfrm>
            <a:off x="4894263" y="2597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0" name="Rectangle 33"/>
          <p:cNvSpPr>
            <a:spLocks noChangeArrowheads="1"/>
          </p:cNvSpPr>
          <p:nvPr/>
        </p:nvSpPr>
        <p:spPr bwMode="auto">
          <a:xfrm>
            <a:off x="5497513" y="1454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1" name="Rectangle 34"/>
          <p:cNvSpPr>
            <a:spLocks noChangeArrowheads="1"/>
          </p:cNvSpPr>
          <p:nvPr/>
        </p:nvSpPr>
        <p:spPr bwMode="auto">
          <a:xfrm>
            <a:off x="5497513" y="1835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2" name="Rectangle 35"/>
          <p:cNvSpPr>
            <a:spLocks noChangeArrowheads="1"/>
          </p:cNvSpPr>
          <p:nvPr/>
        </p:nvSpPr>
        <p:spPr bwMode="auto">
          <a:xfrm>
            <a:off x="5497513" y="2216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3" name="Rectangle 36"/>
          <p:cNvSpPr>
            <a:spLocks noChangeArrowheads="1"/>
          </p:cNvSpPr>
          <p:nvPr/>
        </p:nvSpPr>
        <p:spPr bwMode="auto">
          <a:xfrm>
            <a:off x="5497513" y="259715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4" name="Line 39"/>
          <p:cNvSpPr>
            <a:spLocks noChangeShapeType="1"/>
          </p:cNvSpPr>
          <p:nvPr/>
        </p:nvSpPr>
        <p:spPr bwMode="auto">
          <a:xfrm>
            <a:off x="5192713" y="1600200"/>
            <a:ext cx="3048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5" name="Line 40"/>
          <p:cNvSpPr>
            <a:spLocks noChangeShapeType="1"/>
          </p:cNvSpPr>
          <p:nvPr/>
        </p:nvSpPr>
        <p:spPr bwMode="auto">
          <a:xfrm>
            <a:off x="5192713" y="1981200"/>
            <a:ext cx="3048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6" name="Line 43"/>
          <p:cNvSpPr>
            <a:spLocks noChangeShapeType="1"/>
          </p:cNvSpPr>
          <p:nvPr/>
        </p:nvSpPr>
        <p:spPr bwMode="auto">
          <a:xfrm flipV="1">
            <a:off x="5192713" y="1600200"/>
            <a:ext cx="3048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7" name="Line 44"/>
          <p:cNvSpPr>
            <a:spLocks noChangeShapeType="1"/>
          </p:cNvSpPr>
          <p:nvPr/>
        </p:nvSpPr>
        <p:spPr bwMode="auto">
          <a:xfrm flipV="1">
            <a:off x="5192713" y="1981200"/>
            <a:ext cx="304800" cy="762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8" name="Line 47"/>
          <p:cNvSpPr>
            <a:spLocks noChangeShapeType="1"/>
          </p:cNvSpPr>
          <p:nvPr/>
        </p:nvSpPr>
        <p:spPr bwMode="auto">
          <a:xfrm>
            <a:off x="5802313" y="16002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99" name="Line 48"/>
          <p:cNvSpPr>
            <a:spLocks noChangeShapeType="1"/>
          </p:cNvSpPr>
          <p:nvPr/>
        </p:nvSpPr>
        <p:spPr bwMode="auto">
          <a:xfrm>
            <a:off x="5802313" y="23622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0" name="Line 51"/>
          <p:cNvSpPr>
            <a:spLocks noChangeShapeType="1"/>
          </p:cNvSpPr>
          <p:nvPr/>
        </p:nvSpPr>
        <p:spPr bwMode="auto">
          <a:xfrm flipH="1">
            <a:off x="5802313" y="16002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1" name="Line 52"/>
          <p:cNvSpPr>
            <a:spLocks noChangeShapeType="1"/>
          </p:cNvSpPr>
          <p:nvPr/>
        </p:nvSpPr>
        <p:spPr bwMode="auto">
          <a:xfrm flipH="1">
            <a:off x="5802313" y="2362200"/>
            <a:ext cx="304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2" name="Oval 201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3" name="Rectangle 214"/>
          <p:cNvSpPr>
            <a:spLocks noChangeArrowheads="1"/>
          </p:cNvSpPr>
          <p:nvPr/>
        </p:nvSpPr>
        <p:spPr bwMode="auto">
          <a:xfrm>
            <a:off x="6107113" y="144780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4" name="Rectangle 215"/>
          <p:cNvSpPr>
            <a:spLocks noChangeArrowheads="1"/>
          </p:cNvSpPr>
          <p:nvPr/>
        </p:nvSpPr>
        <p:spPr bwMode="auto">
          <a:xfrm>
            <a:off x="6107113" y="182880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5" name="Rectangle 216"/>
          <p:cNvSpPr>
            <a:spLocks noChangeArrowheads="1"/>
          </p:cNvSpPr>
          <p:nvPr/>
        </p:nvSpPr>
        <p:spPr bwMode="auto">
          <a:xfrm>
            <a:off x="6107113" y="220980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06" name="Rectangle 217"/>
          <p:cNvSpPr>
            <a:spLocks noChangeArrowheads="1"/>
          </p:cNvSpPr>
          <p:nvPr/>
        </p:nvSpPr>
        <p:spPr bwMode="auto">
          <a:xfrm>
            <a:off x="6107113" y="2590800"/>
            <a:ext cx="292100" cy="292100"/>
          </a:xfrm>
          <a:prstGeom prst="rect">
            <a:avLst/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1" name="Oval 218"/>
          <p:cNvSpPr>
            <a:spLocks noChangeArrowheads="1"/>
          </p:cNvSpPr>
          <p:nvPr/>
        </p:nvSpPr>
        <p:spPr bwMode="auto">
          <a:xfrm>
            <a:off x="6553200" y="2743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412" name="Oval 219"/>
          <p:cNvSpPr>
            <a:spLocks noChangeArrowheads="1"/>
          </p:cNvSpPr>
          <p:nvPr/>
        </p:nvSpPr>
        <p:spPr bwMode="auto">
          <a:xfrm>
            <a:off x="6553200" y="2209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13" name="Oval 220"/>
          <p:cNvSpPr>
            <a:spLocks noChangeArrowheads="1"/>
          </p:cNvSpPr>
          <p:nvPr/>
        </p:nvSpPr>
        <p:spPr bwMode="auto">
          <a:xfrm>
            <a:off x="6553200" y="2362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4" name="Oval 221"/>
          <p:cNvSpPr>
            <a:spLocks noChangeArrowheads="1"/>
          </p:cNvSpPr>
          <p:nvPr/>
        </p:nvSpPr>
        <p:spPr bwMode="auto">
          <a:xfrm>
            <a:off x="6553200" y="1828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15" name="Oval 222"/>
          <p:cNvSpPr>
            <a:spLocks noChangeArrowheads="1"/>
          </p:cNvSpPr>
          <p:nvPr/>
        </p:nvSpPr>
        <p:spPr bwMode="auto">
          <a:xfrm>
            <a:off x="6553200" y="1981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16" name="Oval 223"/>
          <p:cNvSpPr>
            <a:spLocks noChangeArrowheads="1"/>
          </p:cNvSpPr>
          <p:nvPr/>
        </p:nvSpPr>
        <p:spPr bwMode="auto">
          <a:xfrm>
            <a:off x="6553200" y="1447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17" name="Oval 224"/>
          <p:cNvSpPr>
            <a:spLocks noChangeArrowheads="1"/>
          </p:cNvSpPr>
          <p:nvPr/>
        </p:nvSpPr>
        <p:spPr bwMode="auto">
          <a:xfrm>
            <a:off x="6553200" y="1600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18" name="Line 241"/>
          <p:cNvSpPr>
            <a:spLocks noChangeShapeType="1"/>
          </p:cNvSpPr>
          <p:nvPr/>
        </p:nvSpPr>
        <p:spPr bwMode="auto">
          <a:xfrm flipV="1">
            <a:off x="6400800" y="1524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19" name="Line 242"/>
          <p:cNvSpPr>
            <a:spLocks noChangeShapeType="1"/>
          </p:cNvSpPr>
          <p:nvPr/>
        </p:nvSpPr>
        <p:spPr bwMode="auto">
          <a:xfrm>
            <a:off x="6400800" y="1600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0" name="Line 243"/>
          <p:cNvSpPr>
            <a:spLocks noChangeShapeType="1"/>
          </p:cNvSpPr>
          <p:nvPr/>
        </p:nvSpPr>
        <p:spPr bwMode="auto">
          <a:xfrm flipV="1">
            <a:off x="6400800" y="1905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1" name="Line 244"/>
          <p:cNvSpPr>
            <a:spLocks noChangeShapeType="1"/>
          </p:cNvSpPr>
          <p:nvPr/>
        </p:nvSpPr>
        <p:spPr bwMode="auto">
          <a:xfrm>
            <a:off x="6400800" y="1981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2" name="Line 245"/>
          <p:cNvSpPr>
            <a:spLocks noChangeShapeType="1"/>
          </p:cNvSpPr>
          <p:nvPr/>
        </p:nvSpPr>
        <p:spPr bwMode="auto">
          <a:xfrm flipV="1">
            <a:off x="6400800" y="2286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3" name="Line 246"/>
          <p:cNvSpPr>
            <a:spLocks noChangeShapeType="1"/>
          </p:cNvSpPr>
          <p:nvPr/>
        </p:nvSpPr>
        <p:spPr bwMode="auto">
          <a:xfrm>
            <a:off x="6400800" y="2362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4" name="Line 247"/>
          <p:cNvSpPr>
            <a:spLocks noChangeShapeType="1"/>
          </p:cNvSpPr>
          <p:nvPr/>
        </p:nvSpPr>
        <p:spPr bwMode="auto">
          <a:xfrm flipV="1">
            <a:off x="6400800" y="2667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5" name="Line 248"/>
          <p:cNvSpPr>
            <a:spLocks noChangeShapeType="1"/>
          </p:cNvSpPr>
          <p:nvPr/>
        </p:nvSpPr>
        <p:spPr bwMode="auto">
          <a:xfrm>
            <a:off x="6400800" y="2743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26" name="Oval 249"/>
          <p:cNvSpPr>
            <a:spLocks noChangeArrowheads="1"/>
          </p:cNvSpPr>
          <p:nvPr/>
        </p:nvSpPr>
        <p:spPr bwMode="auto">
          <a:xfrm>
            <a:off x="4583113" y="2590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27" name="Oval 250"/>
          <p:cNvSpPr>
            <a:spLocks noChangeArrowheads="1"/>
          </p:cNvSpPr>
          <p:nvPr/>
        </p:nvSpPr>
        <p:spPr bwMode="auto">
          <a:xfrm>
            <a:off x="4583113" y="2743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428" name="Oval 251"/>
          <p:cNvSpPr>
            <a:spLocks noChangeArrowheads="1"/>
          </p:cNvSpPr>
          <p:nvPr/>
        </p:nvSpPr>
        <p:spPr bwMode="auto">
          <a:xfrm>
            <a:off x="4583113" y="2209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29" name="Oval 252"/>
          <p:cNvSpPr>
            <a:spLocks noChangeArrowheads="1"/>
          </p:cNvSpPr>
          <p:nvPr/>
        </p:nvSpPr>
        <p:spPr bwMode="auto">
          <a:xfrm>
            <a:off x="4583113" y="2362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30" name="Oval 253"/>
          <p:cNvSpPr>
            <a:spLocks noChangeArrowheads="1"/>
          </p:cNvSpPr>
          <p:nvPr/>
        </p:nvSpPr>
        <p:spPr bwMode="auto">
          <a:xfrm>
            <a:off x="4583113" y="1828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31" name="Oval 254"/>
          <p:cNvSpPr>
            <a:spLocks noChangeArrowheads="1"/>
          </p:cNvSpPr>
          <p:nvPr/>
        </p:nvSpPr>
        <p:spPr bwMode="auto">
          <a:xfrm>
            <a:off x="4583113" y="1981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32" name="Oval 255"/>
          <p:cNvSpPr>
            <a:spLocks noChangeArrowheads="1"/>
          </p:cNvSpPr>
          <p:nvPr/>
        </p:nvSpPr>
        <p:spPr bwMode="auto">
          <a:xfrm>
            <a:off x="4583113" y="14478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433" name="Oval 256"/>
          <p:cNvSpPr>
            <a:spLocks noChangeArrowheads="1"/>
          </p:cNvSpPr>
          <p:nvPr/>
        </p:nvSpPr>
        <p:spPr bwMode="auto">
          <a:xfrm>
            <a:off x="4583113" y="1600200"/>
            <a:ext cx="152400" cy="152400"/>
          </a:xfrm>
          <a:prstGeom prst="ellipse">
            <a:avLst/>
          </a:prstGeom>
          <a:solidFill>
            <a:srgbClr val="3B812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434" name="Line 273"/>
          <p:cNvSpPr>
            <a:spLocks noChangeShapeType="1"/>
          </p:cNvSpPr>
          <p:nvPr/>
        </p:nvSpPr>
        <p:spPr bwMode="auto">
          <a:xfrm>
            <a:off x="4735513" y="1524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5" name="Line 274"/>
          <p:cNvSpPr>
            <a:spLocks noChangeShapeType="1"/>
          </p:cNvSpPr>
          <p:nvPr/>
        </p:nvSpPr>
        <p:spPr bwMode="auto">
          <a:xfrm flipV="1">
            <a:off x="4735513" y="1600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6" name="Line 275"/>
          <p:cNvSpPr>
            <a:spLocks noChangeShapeType="1"/>
          </p:cNvSpPr>
          <p:nvPr/>
        </p:nvSpPr>
        <p:spPr bwMode="auto">
          <a:xfrm>
            <a:off x="4735513" y="1905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7" name="Line 276"/>
          <p:cNvSpPr>
            <a:spLocks noChangeShapeType="1"/>
          </p:cNvSpPr>
          <p:nvPr/>
        </p:nvSpPr>
        <p:spPr bwMode="auto">
          <a:xfrm flipV="1">
            <a:off x="4735513" y="1981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8" name="Line 277"/>
          <p:cNvSpPr>
            <a:spLocks noChangeShapeType="1"/>
          </p:cNvSpPr>
          <p:nvPr/>
        </p:nvSpPr>
        <p:spPr bwMode="auto">
          <a:xfrm>
            <a:off x="4735513" y="2286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9" name="Line 278"/>
          <p:cNvSpPr>
            <a:spLocks noChangeShapeType="1"/>
          </p:cNvSpPr>
          <p:nvPr/>
        </p:nvSpPr>
        <p:spPr bwMode="auto">
          <a:xfrm flipV="1">
            <a:off x="4735513" y="2362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40" name="Line 279"/>
          <p:cNvSpPr>
            <a:spLocks noChangeShapeType="1"/>
          </p:cNvSpPr>
          <p:nvPr/>
        </p:nvSpPr>
        <p:spPr bwMode="auto">
          <a:xfrm>
            <a:off x="4735513" y="26670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41" name="Line 280"/>
          <p:cNvSpPr>
            <a:spLocks noChangeShapeType="1"/>
          </p:cNvSpPr>
          <p:nvPr/>
        </p:nvSpPr>
        <p:spPr bwMode="auto">
          <a:xfrm flipV="1">
            <a:off x="4735513" y="2743200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5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/>
      <p:bldP spid="407" grpId="0"/>
      <p:bldP spid="408" grpId="0"/>
      <p:bldP spid="409" grpId="0"/>
      <p:bldP spid="636" grpId="0"/>
      <p:bldP spid="637" grpId="0"/>
      <p:bldP spid="638" grpId="0"/>
      <p:bldP spid="639" grpId="0"/>
      <p:bldP spid="640" grpId="0"/>
      <p:bldP spid="649" grpId="0"/>
      <p:bldP spid="650" grpId="0"/>
      <p:bldP spid="651" grpId="0"/>
      <p:bldP spid="652" grpId="0"/>
      <p:bldP spid="653" grpId="0"/>
      <p:bldP spid="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b="1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b="1" dirty="0">
                <a:ea typeface="ＭＳ Ｐゴシック" panose="020B0600070205080204" pitchFamily="34" charset="-128"/>
              </a:rPr>
              <a:t>c</a:t>
            </a:r>
            <a:r>
              <a:rPr lang="en-US" b="1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Research on </a:t>
            </a:r>
            <a:r>
              <a:rPr lang="en-US" dirty="0" err="1" smtClean="0">
                <a:ea typeface="ＭＳ Ｐゴシック" panose="020B0600070205080204" pitchFamily="34" charset="-128"/>
              </a:rPr>
              <a:t>NoCs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01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Circuit vs. Packet </a:t>
            </a:r>
            <a:r>
              <a:rPr lang="en-US" dirty="0" smtClean="0">
                <a:ea typeface="ＭＳ Ｐゴシック" pitchFamily="34" charset="-128"/>
              </a:rPr>
              <a:t>Switching (review)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B7CAAE-D3A4-4D64-91D5-24AF17E7D0F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7638" y="1123950"/>
            <a:ext cx="8763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 smtClean="0">
                <a:ea typeface="ＭＳ Ｐゴシック" pitchFamily="34" charset="-128"/>
              </a:rPr>
              <a:t>Circuit switching sets up full path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Establish route then send data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(no one else can use those links)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faster and higher bandwidth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setting up and bringing down links slow</a:t>
            </a:r>
          </a:p>
          <a:p>
            <a:pPr marL="0" indent="0">
              <a:buNone/>
            </a:pPr>
            <a:endParaRPr lang="en-US" kern="0" dirty="0" smtClean="0">
              <a:ea typeface="ＭＳ Ｐゴシック" pitchFamily="34" charset="-128"/>
            </a:endParaRPr>
          </a:p>
          <a:p>
            <a:r>
              <a:rPr lang="en-US" sz="3200" kern="0" dirty="0" smtClean="0">
                <a:ea typeface="ＭＳ Ｐゴシック" pitchFamily="34" charset="-128"/>
              </a:rPr>
              <a:t>Packet switching routes per packet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Route each packet individually (possibly via different paths)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if link is free can use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potentially slower (must dynamically switch)</a:t>
            </a:r>
          </a:p>
          <a:p>
            <a:pPr lvl="1"/>
            <a:r>
              <a:rPr lang="en-US" sz="2000" kern="0" dirty="0" smtClean="0">
                <a:ea typeface="ＭＳ Ｐゴシック" pitchFamily="34" charset="-128"/>
              </a:rPr>
              <a:t>no setup, bring down time</a:t>
            </a:r>
          </a:p>
          <a:p>
            <a:endParaRPr lang="en-US" sz="2800" kern="0" dirty="0" smtClean="0">
              <a:ea typeface="ＭＳ Ｐゴシック" pitchFamily="34" charset="-128"/>
            </a:endParaRPr>
          </a:p>
        </p:txBody>
      </p:sp>
      <p:pic>
        <p:nvPicPr>
          <p:cNvPr id="11" name="Picture 2" descr="http://homepage.smc.edu/morgan_david/cs70/images/SuperStock_255-2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25" y="1600199"/>
            <a:ext cx="2512080" cy="202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edia.bakersfieldnow.com/images/111204_postal_mail_carr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25" y="4572000"/>
            <a:ext cx="2457575" cy="1844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33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Packet Switched Networks: Packet Format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839200" cy="387985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Header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routing and control information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a</a:t>
            </a:r>
            <a:r>
              <a:rPr lang="en-US" dirty="0" smtClean="0">
                <a:ea typeface="ＭＳ Ｐゴシック" panose="020B0600070205080204" pitchFamily="34" charset="-128"/>
              </a:rPr>
              <a:t>t start so router can start forwarding early</a:t>
            </a: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Payload/Body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carries data (non HW specific information)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can be further divided (framing, protocol stacks…)</a:t>
            </a: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Tail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ontains control information, e.g. error code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at end of packet so it can be generated on the way out</a:t>
            </a:r>
          </a:p>
          <a:p>
            <a:pPr marL="0" indent="0"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91E299-52AE-4719-88A5-2BC6BAE5F077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018704" y="4953000"/>
            <a:ext cx="711200" cy="609600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31352" y="4953000"/>
            <a:ext cx="687351" cy="6096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lIns="182880" tIns="91440" rIns="182880" bIns="91440"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/>
                <a:sym typeface="Gill Sans" charset="0"/>
              </a:rPr>
              <a:t>H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29037" y="4953000"/>
            <a:ext cx="711200" cy="609600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439370" y="4953000"/>
            <a:ext cx="711200" cy="609600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153385" y="4953000"/>
            <a:ext cx="711200" cy="609600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67400" y="4953000"/>
            <a:ext cx="711200" cy="60960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lIns="182880" tIns="91440" rIns="182880" bIns="91440"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Grande"/>
                <a:sym typeface="Gill Sans" charset="0"/>
              </a:rPr>
              <a:t>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21966" y="5749922"/>
            <a:ext cx="2134474" cy="67710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rPr>
              <a:t>Head Flit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  <a:sym typeface="Gill Sans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2675027" y="5451188"/>
            <a:ext cx="0" cy="42299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2904036" y="5751760"/>
            <a:ext cx="2895600" cy="677108"/>
          </a:xfrm>
          <a:prstGeom prst="rect">
            <a:avLst/>
          </a:prstGeom>
          <a:noFill/>
        </p:spPr>
        <p:txBody>
          <a:bodyPr lIns="182880" tIns="91440" rIns="182880" bIns="91440">
            <a:spAutoFit/>
          </a:bodyPr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rPr>
              <a:t>Body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rPr>
              <a:t> Flits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  <a:sym typeface="Gill Sans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3476407" y="5337968"/>
            <a:ext cx="880691" cy="55230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 flipH="1" flipV="1">
            <a:off x="4187606" y="5361168"/>
            <a:ext cx="164230" cy="52910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72" name="Straight Arrow Connector 71"/>
          <p:cNvCxnSpPr/>
          <p:nvPr/>
        </p:nvCxnSpPr>
        <p:spPr>
          <a:xfrm flipV="1">
            <a:off x="4351773" y="5382978"/>
            <a:ext cx="604993" cy="50729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 flipV="1">
            <a:off x="4348958" y="5439128"/>
            <a:ext cx="964405" cy="45114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5508985" y="5750065"/>
            <a:ext cx="2134474" cy="67710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rPr>
              <a:t>Tail Flit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  <a:sym typeface="Gill Sans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6384427" y="5433885"/>
            <a:ext cx="0" cy="42299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21995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Handling Contention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Two packets trying to use the same link at the same time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What do you do?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Buffer one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Drop one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Misroute one (deflection)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Assume buffering for now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6633F1-BD5E-433A-AB6E-BFB962AAB112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3994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797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Announcements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9530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Reviews due </a:t>
            </a:r>
            <a:r>
              <a:rPr lang="en-US" b="1" dirty="0" smtClean="0">
                <a:ea typeface="ＭＳ Ｐゴシック" panose="020B0600070205080204" pitchFamily="34" charset="-128"/>
              </a:rPr>
              <a:t>today (November 1)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ja-JP" sz="2000" dirty="0" err="1">
                <a:ea typeface="ＭＳ Ｐゴシック" panose="020B0600070205080204" pitchFamily="34" charset="-128"/>
              </a:rPr>
              <a:t>Moscibroda</a:t>
            </a:r>
            <a:r>
              <a:rPr lang="en-US" altLang="ja-JP" sz="2000" dirty="0">
                <a:ea typeface="ＭＳ Ｐゴシック" panose="020B0600070205080204" pitchFamily="34" charset="-128"/>
              </a:rPr>
              <a:t> and </a:t>
            </a:r>
            <a:r>
              <a:rPr lang="en-US" altLang="ja-JP" sz="2000" dirty="0" err="1">
                <a:ea typeface="ＭＳ Ｐゴシック" panose="020B0600070205080204" pitchFamily="34" charset="-128"/>
              </a:rPr>
              <a:t>Mutlu</a:t>
            </a:r>
            <a:r>
              <a:rPr lang="en-US" altLang="ja-JP" sz="2000" dirty="0">
                <a:ea typeface="ＭＳ Ｐゴシック" panose="020B0600070205080204" pitchFamily="34" charset="-128"/>
              </a:rPr>
              <a:t>, “</a:t>
            </a:r>
            <a:r>
              <a:rPr lang="en-US" altLang="ja-JP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 Case for </a:t>
            </a:r>
            <a:r>
              <a:rPr lang="en-US" altLang="ja-JP" sz="20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Bufferless</a:t>
            </a:r>
            <a:r>
              <a:rPr lang="en-US" altLang="ja-JP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Routing in On-Chip Networks</a:t>
            </a:r>
            <a:r>
              <a:rPr lang="en-US" altLang="ja-JP" sz="2000" dirty="0">
                <a:ea typeface="ＭＳ Ｐゴシック" panose="020B0600070205080204" pitchFamily="34" charset="-128"/>
              </a:rPr>
              <a:t>,</a:t>
            </a:r>
            <a:r>
              <a:rPr lang="en-US" altLang="en-US" sz="2000" dirty="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 ISCA 2009.</a:t>
            </a:r>
          </a:p>
          <a:p>
            <a:pPr lvl="1"/>
            <a:r>
              <a:rPr lang="en-US" altLang="ja-JP" sz="2000" dirty="0" err="1">
                <a:ea typeface="ＭＳ Ｐゴシック" panose="020B0600070205080204" pitchFamily="34" charset="-128"/>
              </a:rPr>
              <a:t>Fallin</a:t>
            </a:r>
            <a:r>
              <a:rPr lang="en-US" altLang="ja-JP" sz="2000" dirty="0">
                <a:ea typeface="ＭＳ Ｐゴシック" panose="020B0600070205080204" pitchFamily="34" charset="-128"/>
              </a:rPr>
              <a:t> et al., “</a:t>
            </a:r>
            <a:r>
              <a:rPr lang="en-US" altLang="ja-JP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CHIPPER: A Low-Complexity </a:t>
            </a:r>
            <a:r>
              <a:rPr lang="en-US" altLang="ja-JP" sz="20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Bufferless</a:t>
            </a:r>
            <a:r>
              <a:rPr lang="en-US" altLang="ja-JP" sz="20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Deflection Router</a:t>
            </a:r>
            <a:r>
              <a:rPr lang="en-US" altLang="ja-JP" sz="2000" dirty="0">
                <a:ea typeface="ＭＳ Ｐゴシック" panose="020B0600070205080204" pitchFamily="34" charset="-128"/>
              </a:rPr>
              <a:t>,</a:t>
            </a:r>
            <a:r>
              <a:rPr lang="en-US" altLang="en-US" sz="2000" dirty="0">
                <a:ea typeface="ＭＳ Ｐゴシック" panose="020B0600070205080204" pitchFamily="34" charset="-128"/>
              </a:rPr>
              <a:t>”</a:t>
            </a:r>
            <a:r>
              <a:rPr lang="en-US" altLang="ja-JP" sz="2000" dirty="0">
                <a:ea typeface="ＭＳ Ｐゴシック" panose="020B0600070205080204" pitchFamily="34" charset="-128"/>
              </a:rPr>
              <a:t> HPCA </a:t>
            </a:r>
            <a:r>
              <a:rPr lang="en-US" altLang="ja-JP" sz="2000" dirty="0" smtClean="0">
                <a:ea typeface="ＭＳ Ｐゴシック" panose="020B0600070205080204" pitchFamily="34" charset="-128"/>
              </a:rPr>
              <a:t>2011.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Project </a:t>
            </a:r>
            <a:r>
              <a:rPr lang="en-US" dirty="0">
                <a:ea typeface="ＭＳ Ｐゴシック" panose="020B0600070205080204" pitchFamily="34" charset="-128"/>
              </a:rPr>
              <a:t>milestones on </a:t>
            </a:r>
            <a:r>
              <a:rPr lang="en-US" b="1" dirty="0">
                <a:ea typeface="ＭＳ Ｐゴシック" panose="020B0600070205080204" pitchFamily="34" charset="-128"/>
              </a:rPr>
              <a:t>November 6</a:t>
            </a:r>
          </a:p>
          <a:p>
            <a:pPr marL="0" indent="0"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lvl="2"/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DFEEE44-D0FA-498E-B225-70267758E15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Flow Control Methods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9430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Circuit switching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Store and forward </a:t>
            </a:r>
            <a:r>
              <a:rPr lang="en-US" dirty="0" smtClean="0">
                <a:ea typeface="ＭＳ Ｐゴシック" panose="020B0600070205080204" pitchFamily="34" charset="-128"/>
              </a:rPr>
              <a:t>(Packet based)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Virtual cut </a:t>
            </a:r>
            <a:r>
              <a:rPr lang="en-US" b="1" dirty="0">
                <a:ea typeface="ＭＳ Ｐゴシック" panose="020B0600070205080204" pitchFamily="34" charset="-128"/>
              </a:rPr>
              <a:t>t</a:t>
            </a:r>
            <a:r>
              <a:rPr lang="en-US" b="1" dirty="0" smtClean="0">
                <a:ea typeface="ＭＳ Ｐゴシック" panose="020B0600070205080204" pitchFamily="34" charset="-128"/>
              </a:rPr>
              <a:t>hrough </a:t>
            </a:r>
            <a:r>
              <a:rPr lang="en-US" dirty="0" smtClean="0">
                <a:ea typeface="ＭＳ Ｐゴシック" panose="020B0600070205080204" pitchFamily="34" charset="-128"/>
              </a:rPr>
              <a:t>(Packet based)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Wormhole </a:t>
            </a:r>
            <a:r>
              <a:rPr lang="en-US" dirty="0" smtClean="0">
                <a:ea typeface="ＭＳ Ｐゴシック" panose="020B0600070205080204" pitchFamily="34" charset="-128"/>
              </a:rPr>
              <a:t>(Flit based)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4C2D50-8437-424D-AFA7-3B1531AEC35C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Circuit Switching Revisited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Resource allocation granularity is high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Idea: </a:t>
            </a:r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Pre-allocate resources across multiple switches for a given “flow”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Need to send a probe to set up the path for pre-allocation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ea typeface="ＭＳ Ｐゴシック" panose="020B0600070205080204" pitchFamily="34" charset="-128"/>
              </a:rPr>
              <a:t>+ No need for buffering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ea typeface="ＭＳ Ｐゴシック" panose="020B0600070205080204" pitchFamily="34" charset="-128"/>
              </a:rPr>
              <a:t>+ No contention (flow’s performance is isolated)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ea typeface="ＭＳ Ｐゴシック" panose="020B0600070205080204" pitchFamily="34" charset="-128"/>
              </a:rPr>
              <a:t>+ Can handle arbitrary message sizes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ea typeface="ＭＳ Ｐゴシック" panose="020B0600070205080204" pitchFamily="34" charset="-128"/>
              </a:rPr>
              <a:t>- Lower link utilization: two flows cannot use the same link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ea typeface="ＭＳ Ｐゴシック" panose="020B0600070205080204" pitchFamily="34" charset="-128"/>
              </a:rPr>
              <a:t>- Handshake overhead to set up a “circuit”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EC76E4-23D1-4CD6-A865-3C95017F9533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Store and Forward Flow Control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Packet based flow control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Store and Forward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Packet copied entirely into network router before moving to the next node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Flow control unit is the entire packet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Leads to high per-packet latency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Requires buffering for entire packet in each node</a:t>
            </a:r>
          </a:p>
          <a:p>
            <a:pPr lvl="2"/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D296BA-EB9E-443A-A079-4311A9F65741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105400" y="4876800"/>
            <a:ext cx="289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ea typeface="ＭＳ Ｐゴシック" panose="020B0600070205080204" pitchFamily="34" charset="-128"/>
              </a:rPr>
              <a:t>Can we do better?</a:t>
            </a:r>
          </a:p>
          <a:p>
            <a:pPr eaLnBrk="1" hangingPunct="1"/>
            <a:endParaRPr lang="en-US"/>
          </a:p>
        </p:txBody>
      </p:sp>
      <p:sp>
        <p:nvSpPr>
          <p:cNvPr id="113" name="Rectangle 4" descr="Large checker board"/>
          <p:cNvSpPr>
            <a:spLocks noChangeArrowheads="1"/>
          </p:cNvSpPr>
          <p:nvPr/>
        </p:nvSpPr>
        <p:spPr bwMode="auto">
          <a:xfrm>
            <a:off x="1295400" y="4343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Rectangle 5" descr="Large checker board"/>
          <p:cNvSpPr>
            <a:spLocks noChangeArrowheads="1"/>
          </p:cNvSpPr>
          <p:nvPr/>
        </p:nvSpPr>
        <p:spPr bwMode="auto">
          <a:xfrm>
            <a:off x="2743200" y="4343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Rectangle 6" descr="Large checker board"/>
          <p:cNvSpPr>
            <a:spLocks noChangeArrowheads="1"/>
          </p:cNvSpPr>
          <p:nvPr/>
        </p:nvSpPr>
        <p:spPr bwMode="auto">
          <a:xfrm>
            <a:off x="4191000" y="4343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Rectangle 7" descr="Large checker board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8" descr="Large checker board"/>
          <p:cNvSpPr>
            <a:spLocks noChangeArrowheads="1"/>
          </p:cNvSpPr>
          <p:nvPr/>
        </p:nvSpPr>
        <p:spPr bwMode="auto">
          <a:xfrm>
            <a:off x="1295400" y="5562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9" descr="Large checker board"/>
          <p:cNvSpPr>
            <a:spLocks noChangeArrowheads="1"/>
          </p:cNvSpPr>
          <p:nvPr/>
        </p:nvSpPr>
        <p:spPr bwMode="auto">
          <a:xfrm>
            <a:off x="2743200" y="5562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13"/>
          <p:cNvSpPr>
            <a:spLocks noChangeShapeType="1"/>
          </p:cNvSpPr>
          <p:nvPr/>
        </p:nvSpPr>
        <p:spPr bwMode="auto">
          <a:xfrm>
            <a:off x="1828800" y="4572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14"/>
          <p:cNvSpPr>
            <a:spLocks noChangeShapeType="1"/>
          </p:cNvSpPr>
          <p:nvPr/>
        </p:nvSpPr>
        <p:spPr bwMode="auto">
          <a:xfrm>
            <a:off x="3276600" y="4572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15"/>
          <p:cNvSpPr>
            <a:spLocks noChangeShapeType="1"/>
          </p:cNvSpPr>
          <p:nvPr/>
        </p:nvSpPr>
        <p:spPr bwMode="auto">
          <a:xfrm>
            <a:off x="1828800" y="5791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6"/>
          <p:cNvSpPr>
            <a:spLocks noChangeShapeType="1"/>
          </p:cNvSpPr>
          <p:nvPr/>
        </p:nvSpPr>
        <p:spPr bwMode="auto">
          <a:xfrm>
            <a:off x="3276600" y="5791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9"/>
          <p:cNvSpPr>
            <a:spLocks noChangeShapeType="1"/>
          </p:cNvSpPr>
          <p:nvPr/>
        </p:nvSpPr>
        <p:spPr bwMode="auto">
          <a:xfrm>
            <a:off x="15240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/>
        </p:nvSpPr>
        <p:spPr bwMode="auto">
          <a:xfrm>
            <a:off x="29718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23"/>
          <p:cNvSpPr>
            <a:spLocks noChangeShapeType="1"/>
          </p:cNvSpPr>
          <p:nvPr/>
        </p:nvSpPr>
        <p:spPr bwMode="auto">
          <a:xfrm>
            <a:off x="4419600" y="4876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49" descr="Large checker board"/>
          <p:cNvSpPr txBox="1">
            <a:spLocks noChangeArrowheads="1"/>
          </p:cNvSpPr>
          <p:nvPr/>
        </p:nvSpPr>
        <p:spPr bwMode="auto">
          <a:xfrm>
            <a:off x="990600" y="4038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35" name="Text Box 50" descr="Large checker board"/>
          <p:cNvSpPr txBox="1">
            <a:spLocks noChangeArrowheads="1"/>
          </p:cNvSpPr>
          <p:nvPr/>
        </p:nvSpPr>
        <p:spPr bwMode="auto">
          <a:xfrm>
            <a:off x="3886200" y="5181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6764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24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3716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1219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124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9718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8194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667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45720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44196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42672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4114800" y="4343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4191000" y="5943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191000" y="5791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191000" y="5638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191000" y="5486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9" grpId="0" animBg="1"/>
      <p:bldP spid="150" grpId="0" animBg="1"/>
      <p:bldP spid="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Cut through Flow Control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Another form of packet based flow control</a:t>
            </a:r>
          </a:p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Start forwarding as soon as header is received and resources (buffer, channel, etc) allocated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Dramatic reduction in latency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Still allocate buffers and channel bandwidth for full packets</a:t>
            </a:r>
          </a:p>
          <a:p>
            <a:pPr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What if packets are large?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BBEF35-F397-4217-AC76-3B1A3D44AF1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82" name="Rectangle 4" descr="Large checker board"/>
          <p:cNvSpPr>
            <a:spLocks noChangeArrowheads="1"/>
          </p:cNvSpPr>
          <p:nvPr/>
        </p:nvSpPr>
        <p:spPr bwMode="auto">
          <a:xfrm>
            <a:off x="1752600" y="3581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Rectangle 5" descr="Large checker board"/>
          <p:cNvSpPr>
            <a:spLocks noChangeArrowheads="1"/>
          </p:cNvSpPr>
          <p:nvPr/>
        </p:nvSpPr>
        <p:spPr bwMode="auto">
          <a:xfrm>
            <a:off x="3200400" y="3581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Rectangle 6" descr="Large checker board"/>
          <p:cNvSpPr>
            <a:spLocks noChangeArrowheads="1"/>
          </p:cNvSpPr>
          <p:nvPr/>
        </p:nvSpPr>
        <p:spPr bwMode="auto">
          <a:xfrm>
            <a:off x="4648200" y="3581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Rectangle 7" descr="Large checker board"/>
          <p:cNvSpPr>
            <a:spLocks noChangeArrowheads="1"/>
          </p:cNvSpPr>
          <p:nvPr/>
        </p:nvSpPr>
        <p:spPr bwMode="auto">
          <a:xfrm>
            <a:off x="4648200" y="4800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Rectangle 8" descr="Large checker board"/>
          <p:cNvSpPr>
            <a:spLocks noChangeArrowheads="1"/>
          </p:cNvSpPr>
          <p:nvPr/>
        </p:nvSpPr>
        <p:spPr bwMode="auto">
          <a:xfrm>
            <a:off x="1752600" y="4800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Rectangle 9" descr="Large checker board"/>
          <p:cNvSpPr>
            <a:spLocks noChangeArrowheads="1"/>
          </p:cNvSpPr>
          <p:nvPr/>
        </p:nvSpPr>
        <p:spPr bwMode="auto">
          <a:xfrm>
            <a:off x="3200400" y="4800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13"/>
          <p:cNvSpPr>
            <a:spLocks noChangeShapeType="1"/>
          </p:cNvSpPr>
          <p:nvPr/>
        </p:nvSpPr>
        <p:spPr bwMode="auto">
          <a:xfrm>
            <a:off x="2286000" y="3810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14"/>
          <p:cNvSpPr>
            <a:spLocks noChangeShapeType="1"/>
          </p:cNvSpPr>
          <p:nvPr/>
        </p:nvSpPr>
        <p:spPr bwMode="auto">
          <a:xfrm>
            <a:off x="3733800" y="3810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15"/>
          <p:cNvSpPr>
            <a:spLocks noChangeShapeType="1"/>
          </p:cNvSpPr>
          <p:nvPr/>
        </p:nvSpPr>
        <p:spPr bwMode="auto">
          <a:xfrm>
            <a:off x="2286000" y="5029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16"/>
          <p:cNvSpPr>
            <a:spLocks noChangeShapeType="1"/>
          </p:cNvSpPr>
          <p:nvPr/>
        </p:nvSpPr>
        <p:spPr bwMode="auto">
          <a:xfrm>
            <a:off x="3733800" y="5029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19"/>
          <p:cNvSpPr>
            <a:spLocks noChangeShapeType="1"/>
          </p:cNvSpPr>
          <p:nvPr/>
        </p:nvSpPr>
        <p:spPr bwMode="auto">
          <a:xfrm>
            <a:off x="19812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21"/>
          <p:cNvSpPr>
            <a:spLocks noChangeShapeType="1"/>
          </p:cNvSpPr>
          <p:nvPr/>
        </p:nvSpPr>
        <p:spPr bwMode="auto">
          <a:xfrm>
            <a:off x="34290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23"/>
          <p:cNvSpPr>
            <a:spLocks noChangeShapeType="1"/>
          </p:cNvSpPr>
          <p:nvPr/>
        </p:nvSpPr>
        <p:spPr bwMode="auto">
          <a:xfrm>
            <a:off x="4876800" y="4114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Text Box 49" descr="Large checker board"/>
          <p:cNvSpPr txBox="1">
            <a:spLocks noChangeArrowheads="1"/>
          </p:cNvSpPr>
          <p:nvPr/>
        </p:nvSpPr>
        <p:spPr bwMode="auto">
          <a:xfrm>
            <a:off x="1447800" y="3276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104" name="Text Box 50" descr="Large checker board"/>
          <p:cNvSpPr txBox="1">
            <a:spLocks noChangeArrowheads="1"/>
          </p:cNvSpPr>
          <p:nvPr/>
        </p:nvSpPr>
        <p:spPr bwMode="auto">
          <a:xfrm>
            <a:off x="4343400" y="4419600"/>
            <a:ext cx="685800" cy="3698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1336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981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8288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676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81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4290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2766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24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0292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768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7244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572000" y="35814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648200" y="5181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648200" y="5029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648200" y="4876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4648200" y="4724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Cut through Flow Control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What to do if output port is blocked?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Lets the tail continue when the head is blocked, absorbing the whole message into a single switch. </a:t>
            </a:r>
          </a:p>
          <a:p>
            <a:pPr lvl="1"/>
            <a:r>
              <a:rPr lang="en-US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Requires a buffer large enough to hold the largest packet.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Degenerates to store-and-forward with high contention</a:t>
            </a:r>
          </a:p>
          <a:p>
            <a:endParaRPr lang="en-US" b="1" smtClean="0">
              <a:ea typeface="ＭＳ Ｐゴシック" panose="020B0600070205080204" pitchFamily="34" charset="-128"/>
            </a:endParaRPr>
          </a:p>
          <a:p>
            <a:r>
              <a:rPr lang="en-US" b="1" smtClean="0">
                <a:ea typeface="ＭＳ Ｐゴシック" panose="020B0600070205080204" pitchFamily="34" charset="-128"/>
              </a:rPr>
              <a:t>Can we do better?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401F23-EB91-4274-BC42-1078FE228ADE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Wormhole Flow Control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3657600" y="996950"/>
            <a:ext cx="5486400" cy="5194300"/>
          </a:xfrm>
        </p:spPr>
        <p:txBody>
          <a:bodyPr/>
          <a:lstStyle/>
          <a:p>
            <a:r>
              <a:rPr lang="en-US" sz="2200" smtClean="0">
                <a:ea typeface="ＭＳ Ｐゴシック" panose="020B0600070205080204" pitchFamily="34" charset="-128"/>
              </a:rPr>
              <a:t>Packets broken into (potentially) smaller flits (buffer/bw allocation unit)</a:t>
            </a:r>
          </a:p>
          <a:p>
            <a:r>
              <a:rPr lang="en-US" sz="2200" smtClean="0">
                <a:ea typeface="ＭＳ Ｐゴシック" panose="020B0600070205080204" pitchFamily="34" charset="-128"/>
              </a:rPr>
              <a:t>Flits are sent across the fabric in a </a:t>
            </a:r>
            <a:r>
              <a:rPr lang="en-US" sz="2200" i="1" smtClean="0">
                <a:ea typeface="ＭＳ Ｐゴシック" panose="020B0600070205080204" pitchFamily="34" charset="-128"/>
              </a:rPr>
              <a:t>wormhole fashion</a:t>
            </a:r>
          </a:p>
          <a:p>
            <a:pPr lvl="1"/>
            <a:r>
              <a:rPr lang="en-US" sz="2000" smtClean="0">
                <a:ea typeface="ＭＳ Ｐゴシック" panose="020B0600070205080204" pitchFamily="34" charset="-128"/>
              </a:rPr>
              <a:t>Body follows head, tail follows body</a:t>
            </a:r>
          </a:p>
          <a:p>
            <a:pPr lvl="1"/>
            <a:r>
              <a:rPr lang="en-US" sz="2000" smtClean="0">
                <a:ea typeface="ＭＳ Ｐゴシック" panose="020B0600070205080204" pitchFamily="34" charset="-128"/>
              </a:rPr>
              <a:t>Pipelined</a:t>
            </a:r>
          </a:p>
          <a:p>
            <a:pPr lvl="1"/>
            <a:r>
              <a:rPr lang="en-US" sz="2000" smtClean="0">
                <a:ea typeface="ＭＳ Ｐゴシック" panose="020B0600070205080204" pitchFamily="34" charset="-128"/>
              </a:rPr>
              <a:t>If head blocked, rest of packet stops</a:t>
            </a:r>
          </a:p>
          <a:p>
            <a:pPr lvl="1"/>
            <a:r>
              <a:rPr lang="en-US" sz="2000" smtClean="0">
                <a:ea typeface="ＭＳ Ｐゴシック" panose="020B0600070205080204" pitchFamily="34" charset="-128"/>
              </a:rPr>
              <a:t>Routing (src/dest) information only in head</a:t>
            </a:r>
          </a:p>
          <a:p>
            <a:pPr lvl="1"/>
            <a:endParaRPr lang="en-US" sz="2000" smtClean="0">
              <a:ea typeface="ＭＳ Ｐゴシック" panose="020B0600070205080204" pitchFamily="34" charset="-128"/>
            </a:endParaRPr>
          </a:p>
          <a:p>
            <a:r>
              <a:rPr lang="en-US" sz="2200" smtClean="0">
                <a:ea typeface="ＭＳ Ｐゴシック" panose="020B0600070205080204" pitchFamily="34" charset="-128"/>
              </a:rPr>
              <a:t>How does body/tail know where to go?</a:t>
            </a:r>
          </a:p>
          <a:p>
            <a:r>
              <a:rPr lang="en-US" sz="2200" smtClean="0">
                <a:ea typeface="ＭＳ Ｐゴシック" panose="020B0600070205080204" pitchFamily="34" charset="-128"/>
              </a:rPr>
              <a:t>Latency almost independent of distance for long messages</a:t>
            </a:r>
          </a:p>
          <a:p>
            <a:endParaRPr lang="en-US" sz="2200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706559-5AFF-484C-B2EF-86E53A69EC1A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1000" y="1371600"/>
          <a:ext cx="2895600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3" imgW="2895480" imgH="4608720" progId="Visio.Drawing.6">
                  <p:embed/>
                </p:oleObj>
              </mc:Choice>
              <mc:Fallback>
                <p:oleObj name="VISIO" r:id="rId3" imgW="2895480" imgH="460872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2895600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Wormhole Flow Control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2971800"/>
          </a:xfrm>
        </p:spPr>
        <p:txBody>
          <a:bodyPr/>
          <a:lstStyle/>
          <a:p>
            <a:r>
              <a:rPr lang="en-US" sz="2000" b="1" dirty="0" smtClean="0">
                <a:ea typeface="ＭＳ Ｐゴシック" panose="020B0600070205080204" pitchFamily="34" charset="-128"/>
              </a:rPr>
              <a:t>Advantages over “store and forward” flow control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+ Lower latency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+ More efficient buffer utilization</a:t>
            </a: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Limitations</a:t>
            </a:r>
          </a:p>
          <a:p>
            <a:pPr lvl="1"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- Occupies resources across multiple routers </a:t>
            </a:r>
          </a:p>
          <a:p>
            <a:pPr lvl="1"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- Suffers from </a:t>
            </a:r>
            <a:r>
              <a:rPr lang="en-US" sz="2000" b="1" dirty="0" smtClean="0">
                <a:ea typeface="ＭＳ Ｐゴシック" panose="020B0600070205080204" pitchFamily="34" charset="-128"/>
              </a:rPr>
              <a:t>head of line blocking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   - if head flit cannot move due to contention, another worm cannot proceed even though links may be idle 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3984A3-1FB8-4807-A203-C2948100EBA6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886200" y="4324350"/>
            <a:ext cx="2743200" cy="1600200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46086" name="Straight Connector 36"/>
          <p:cNvCxnSpPr>
            <a:cxnSpLocks noChangeShapeType="1"/>
          </p:cNvCxnSpPr>
          <p:nvPr/>
        </p:nvCxnSpPr>
        <p:spPr bwMode="auto">
          <a:xfrm>
            <a:off x="1827213" y="5237163"/>
            <a:ext cx="1828800" cy="1587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Straight Connector 37"/>
          <p:cNvCxnSpPr>
            <a:cxnSpLocks noChangeShapeType="1"/>
          </p:cNvCxnSpPr>
          <p:nvPr/>
        </p:nvCxnSpPr>
        <p:spPr bwMode="auto">
          <a:xfrm rot="5400000">
            <a:off x="3353593" y="5542757"/>
            <a:ext cx="608013" cy="0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8" name="Straight Connector 38"/>
          <p:cNvCxnSpPr>
            <a:cxnSpLocks noChangeShapeType="1"/>
          </p:cNvCxnSpPr>
          <p:nvPr/>
        </p:nvCxnSpPr>
        <p:spPr bwMode="auto">
          <a:xfrm>
            <a:off x="1828800" y="5846763"/>
            <a:ext cx="1828800" cy="1587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3198813" y="5389563"/>
            <a:ext cx="304800" cy="381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41613" y="5389563"/>
            <a:ext cx="381000" cy="381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cxnSp>
        <p:nvCxnSpPr>
          <p:cNvPr id="46091" name="Straight Connector 41"/>
          <p:cNvCxnSpPr>
            <a:cxnSpLocks noChangeShapeType="1"/>
          </p:cNvCxnSpPr>
          <p:nvPr/>
        </p:nvCxnSpPr>
        <p:spPr bwMode="auto">
          <a:xfrm>
            <a:off x="1827213" y="4324350"/>
            <a:ext cx="1828800" cy="1588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2" name="Straight Connector 42"/>
          <p:cNvCxnSpPr>
            <a:cxnSpLocks noChangeShapeType="1"/>
          </p:cNvCxnSpPr>
          <p:nvPr/>
        </p:nvCxnSpPr>
        <p:spPr bwMode="auto">
          <a:xfrm rot="16200000" flipH="1">
            <a:off x="3315494" y="4668044"/>
            <a:ext cx="684212" cy="0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Straight Connector 43"/>
          <p:cNvCxnSpPr>
            <a:cxnSpLocks noChangeShapeType="1"/>
          </p:cNvCxnSpPr>
          <p:nvPr/>
        </p:nvCxnSpPr>
        <p:spPr bwMode="auto">
          <a:xfrm>
            <a:off x="1828800" y="5010150"/>
            <a:ext cx="1828800" cy="1588"/>
          </a:xfrm>
          <a:prstGeom prst="line">
            <a:avLst/>
          </a:prstGeom>
          <a:noFill/>
          <a:ln w="38100" cap="rnd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Rectangle 44"/>
          <p:cNvSpPr/>
          <p:nvPr/>
        </p:nvSpPr>
        <p:spPr bwMode="auto">
          <a:xfrm>
            <a:off x="3046413" y="4475163"/>
            <a:ext cx="4572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665413" y="4475163"/>
            <a:ext cx="3048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979613" y="4475163"/>
            <a:ext cx="609600" cy="382587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133600" y="5389563"/>
            <a:ext cx="531813" cy="381000"/>
          </a:xfrm>
          <a:prstGeom prst="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2</a:t>
            </a:r>
            <a:endParaRPr lang="en-US" sz="2800" b="1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3733800" y="38814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rPr>
              <a:t>Switching Fabric</a:t>
            </a:r>
            <a:endParaRPr lang="en-US" sz="2400" b="1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1676400" y="3886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rPr>
              <a:t>Input Queues</a:t>
            </a:r>
            <a:endParaRPr lang="en-US" sz="2400" b="1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6705600" y="388143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rPr>
              <a:t>Outputs</a:t>
            </a:r>
            <a:endParaRPr lang="en-US" sz="2400" b="1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914400" y="4397375"/>
            <a:ext cx="762000" cy="533400"/>
          </a:xfrm>
          <a:prstGeom prst="rightArrow">
            <a:avLst/>
          </a:prstGeom>
          <a:solidFill>
            <a:srgbClr val="669999"/>
          </a:solidFill>
          <a:ln w="63500" cap="rnd" cmpd="sng" algn="ctr">
            <a:solidFill>
              <a:srgbClr val="66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914400" y="5334000"/>
            <a:ext cx="762000" cy="533400"/>
          </a:xfrm>
          <a:prstGeom prst="rightArrow">
            <a:avLst/>
          </a:prstGeom>
          <a:solidFill>
            <a:srgbClr val="669999"/>
          </a:solidFill>
          <a:ln w="63500" cap="rnd" cmpd="sng" algn="ctr">
            <a:solidFill>
              <a:srgbClr val="66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6781800" y="4400550"/>
            <a:ext cx="1524000" cy="533400"/>
          </a:xfrm>
          <a:prstGeom prst="rightArrow">
            <a:avLst/>
          </a:prstGeom>
          <a:solidFill>
            <a:srgbClr val="669999"/>
          </a:solidFill>
          <a:ln w="63500" cap="rnd" cmpd="sng" algn="ctr">
            <a:solidFill>
              <a:srgbClr val="66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>
            <a:off x="6781800" y="5238750"/>
            <a:ext cx="1524000" cy="533400"/>
          </a:xfrm>
          <a:prstGeom prst="rightArrow">
            <a:avLst/>
          </a:prstGeom>
          <a:solidFill>
            <a:srgbClr val="669999"/>
          </a:solidFill>
          <a:ln w="63500" cap="rnd" cmpd="sng" algn="ctr">
            <a:solidFill>
              <a:srgbClr val="66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400" ker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 bwMode="auto">
          <a:xfrm>
            <a:off x="8305800" y="42672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rPr>
              <a:t>1</a:t>
            </a:r>
            <a:endParaRPr lang="en-US" sz="4000" b="1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8305800" y="5159375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2</a:t>
            </a:r>
          </a:p>
        </p:txBody>
      </p:sp>
      <p:cxnSp>
        <p:nvCxnSpPr>
          <p:cNvPr id="58" name="Straight Arrow Connector 57"/>
          <p:cNvCxnSpPr>
            <a:cxnSpLocks noChangeShapeType="1"/>
          </p:cNvCxnSpPr>
          <p:nvPr/>
        </p:nvCxnSpPr>
        <p:spPr bwMode="auto">
          <a:xfrm flipV="1">
            <a:off x="3886200" y="4857750"/>
            <a:ext cx="2743200" cy="6858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Box 58"/>
          <p:cNvSpPr txBox="1"/>
          <p:nvPr/>
        </p:nvSpPr>
        <p:spPr bwMode="auto">
          <a:xfrm>
            <a:off x="304800" y="429895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ysClr val="windowText" lastClr="000000"/>
                </a:solidFill>
                <a:latin typeface="Arial"/>
                <a:ea typeface="+mj-ea"/>
                <a:cs typeface="Arial"/>
              </a:rPr>
              <a:t>1</a:t>
            </a:r>
            <a:endParaRPr lang="en-US" sz="4000" b="1" kern="0" dirty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304800" y="5235575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2057400" y="607695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HOL Blocking</a:t>
            </a:r>
          </a:p>
        </p:txBody>
      </p:sp>
      <p:cxnSp>
        <p:nvCxnSpPr>
          <p:cNvPr id="62" name="Straight Arrow Connector 61"/>
          <p:cNvCxnSpPr>
            <a:cxnSpLocks noChangeShapeType="1"/>
            <a:endCxn id="41" idx="2"/>
          </p:cNvCxnSpPr>
          <p:nvPr/>
        </p:nvCxnSpPr>
        <p:spPr bwMode="auto">
          <a:xfrm rot="16200000" flipV="1">
            <a:off x="2798763" y="5903913"/>
            <a:ext cx="306387" cy="396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extBox 62"/>
          <p:cNvSpPr txBox="1"/>
          <p:nvPr/>
        </p:nvSpPr>
        <p:spPr bwMode="auto">
          <a:xfrm>
            <a:off x="7010400" y="493395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Idle!</a:t>
            </a:r>
          </a:p>
        </p:txBody>
      </p: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3886200" y="4705350"/>
            <a:ext cx="2743200" cy="1588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Straight Arrow Connector 64"/>
          <p:cNvCxnSpPr>
            <a:cxnSpLocks noChangeShapeType="1"/>
          </p:cNvCxnSpPr>
          <p:nvPr/>
        </p:nvCxnSpPr>
        <p:spPr bwMode="auto">
          <a:xfrm>
            <a:off x="3886200" y="4705350"/>
            <a:ext cx="2743200" cy="1588"/>
          </a:xfrm>
          <a:prstGeom prst="straightConnector1">
            <a:avLst/>
          </a:prstGeom>
          <a:noFill/>
          <a:ln w="101600" algn="ctr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 flipV="1">
            <a:off x="3886200" y="4857750"/>
            <a:ext cx="2743200" cy="685800"/>
          </a:xfrm>
          <a:prstGeom prst="straightConnector1">
            <a:avLst/>
          </a:prstGeom>
          <a:noFill/>
          <a:ln w="38100" cap="rnd" algn="ctr">
            <a:solidFill>
              <a:srgbClr val="C00000">
                <a:alpha val="23921"/>
              </a:srgb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0" y="3775075"/>
            <a:ext cx="91440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Head of Line Blocking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CD987-F002-44CA-9CC2-8EC49CF82D57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51" name="Rectangle 4" descr="Large checker board"/>
          <p:cNvSpPr>
            <a:spLocks noChangeArrowheads="1"/>
          </p:cNvSpPr>
          <p:nvPr/>
        </p:nvSpPr>
        <p:spPr bwMode="auto">
          <a:xfrm>
            <a:off x="1447800" y="2819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2" name="Rectangle 5" descr="Large checker board"/>
          <p:cNvSpPr>
            <a:spLocks noChangeArrowheads="1"/>
          </p:cNvSpPr>
          <p:nvPr/>
        </p:nvSpPr>
        <p:spPr bwMode="auto">
          <a:xfrm>
            <a:off x="2895600" y="2819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Rectangle 6" descr="Large checker board"/>
          <p:cNvSpPr>
            <a:spLocks noChangeArrowheads="1"/>
          </p:cNvSpPr>
          <p:nvPr/>
        </p:nvSpPr>
        <p:spPr bwMode="auto">
          <a:xfrm>
            <a:off x="4343400" y="2819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4" name="Rectangle 7" descr="Large checker board"/>
          <p:cNvSpPr>
            <a:spLocks noChangeArrowheads="1"/>
          </p:cNvSpPr>
          <p:nvPr/>
        </p:nvSpPr>
        <p:spPr bwMode="auto">
          <a:xfrm>
            <a:off x="4343400" y="4038600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5" name="Rectangle 8" descr="Large checker board"/>
          <p:cNvSpPr>
            <a:spLocks noChangeArrowheads="1"/>
          </p:cNvSpPr>
          <p:nvPr/>
        </p:nvSpPr>
        <p:spPr bwMode="auto">
          <a:xfrm>
            <a:off x="1447800" y="4038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6" name="Rectangle 9" descr="Large checker board"/>
          <p:cNvSpPr>
            <a:spLocks noChangeArrowheads="1"/>
          </p:cNvSpPr>
          <p:nvPr/>
        </p:nvSpPr>
        <p:spPr bwMode="auto">
          <a:xfrm>
            <a:off x="5791200" y="2819400"/>
            <a:ext cx="533400" cy="5334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Rectangle 10" descr="Large checker board"/>
          <p:cNvSpPr>
            <a:spLocks noChangeArrowheads="1"/>
          </p:cNvSpPr>
          <p:nvPr/>
        </p:nvSpPr>
        <p:spPr bwMode="auto">
          <a:xfrm>
            <a:off x="4343400" y="5257800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8" name="Rectangle 11" descr="Large checker board"/>
          <p:cNvSpPr>
            <a:spLocks noChangeArrowheads="1"/>
          </p:cNvSpPr>
          <p:nvPr/>
        </p:nvSpPr>
        <p:spPr bwMode="auto">
          <a:xfrm>
            <a:off x="1447800" y="525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9" name="Rectangle 12" descr="Large checker board"/>
          <p:cNvSpPr>
            <a:spLocks noChangeArrowheads="1"/>
          </p:cNvSpPr>
          <p:nvPr/>
        </p:nvSpPr>
        <p:spPr bwMode="auto">
          <a:xfrm>
            <a:off x="2895600" y="525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Line 13"/>
          <p:cNvSpPr>
            <a:spLocks noChangeShapeType="1"/>
          </p:cNvSpPr>
          <p:nvPr/>
        </p:nvSpPr>
        <p:spPr bwMode="auto">
          <a:xfrm>
            <a:off x="19812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Line 14"/>
          <p:cNvSpPr>
            <a:spLocks noChangeShapeType="1"/>
          </p:cNvSpPr>
          <p:nvPr/>
        </p:nvSpPr>
        <p:spPr bwMode="auto">
          <a:xfrm>
            <a:off x="34290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Line 15"/>
          <p:cNvSpPr>
            <a:spLocks noChangeShapeType="1"/>
          </p:cNvSpPr>
          <p:nvPr/>
        </p:nvSpPr>
        <p:spPr bwMode="auto">
          <a:xfrm>
            <a:off x="19812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" name="Line 16"/>
          <p:cNvSpPr>
            <a:spLocks noChangeShapeType="1"/>
          </p:cNvSpPr>
          <p:nvPr/>
        </p:nvSpPr>
        <p:spPr bwMode="auto">
          <a:xfrm>
            <a:off x="34290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Line 17"/>
          <p:cNvSpPr>
            <a:spLocks noChangeShapeType="1"/>
          </p:cNvSpPr>
          <p:nvPr/>
        </p:nvSpPr>
        <p:spPr bwMode="auto">
          <a:xfrm>
            <a:off x="19812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18"/>
          <p:cNvSpPr>
            <a:spLocks noChangeShapeType="1"/>
          </p:cNvSpPr>
          <p:nvPr/>
        </p:nvSpPr>
        <p:spPr bwMode="auto">
          <a:xfrm>
            <a:off x="34290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19"/>
          <p:cNvSpPr>
            <a:spLocks noChangeShapeType="1"/>
          </p:cNvSpPr>
          <p:nvPr/>
        </p:nvSpPr>
        <p:spPr bwMode="auto">
          <a:xfrm>
            <a:off x="16764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20"/>
          <p:cNvSpPr>
            <a:spLocks noChangeShapeType="1"/>
          </p:cNvSpPr>
          <p:nvPr/>
        </p:nvSpPr>
        <p:spPr bwMode="auto">
          <a:xfrm>
            <a:off x="16764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Line 21"/>
          <p:cNvSpPr>
            <a:spLocks noChangeShapeType="1"/>
          </p:cNvSpPr>
          <p:nvPr/>
        </p:nvSpPr>
        <p:spPr bwMode="auto">
          <a:xfrm>
            <a:off x="31242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22"/>
          <p:cNvSpPr>
            <a:spLocks noChangeShapeType="1"/>
          </p:cNvSpPr>
          <p:nvPr/>
        </p:nvSpPr>
        <p:spPr bwMode="auto">
          <a:xfrm>
            <a:off x="31242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23"/>
          <p:cNvSpPr>
            <a:spLocks noChangeShapeType="1"/>
          </p:cNvSpPr>
          <p:nvPr/>
        </p:nvSpPr>
        <p:spPr bwMode="auto">
          <a:xfrm>
            <a:off x="45720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24"/>
          <p:cNvSpPr>
            <a:spLocks noChangeShapeType="1"/>
          </p:cNvSpPr>
          <p:nvPr/>
        </p:nvSpPr>
        <p:spPr bwMode="auto">
          <a:xfrm>
            <a:off x="45720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9050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8288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752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676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33528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3276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3200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31242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8006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7244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6482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4572000" y="2819400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4343400" y="4114800"/>
            <a:ext cx="5334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5" name="Rectangle 7" descr="Large checker board"/>
          <p:cNvSpPr>
            <a:spLocks noChangeArrowheads="1"/>
          </p:cNvSpPr>
          <p:nvPr/>
        </p:nvSpPr>
        <p:spPr bwMode="auto">
          <a:xfrm>
            <a:off x="4343400" y="1600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6" name="Rectangle 8" descr="Large checker board"/>
          <p:cNvSpPr>
            <a:spLocks noChangeArrowheads="1"/>
          </p:cNvSpPr>
          <p:nvPr/>
        </p:nvSpPr>
        <p:spPr bwMode="auto">
          <a:xfrm>
            <a:off x="1447800" y="1600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7" name="Rectangle 9" descr="Large checker board"/>
          <p:cNvSpPr>
            <a:spLocks noChangeArrowheads="1"/>
          </p:cNvSpPr>
          <p:nvPr/>
        </p:nvSpPr>
        <p:spPr bwMode="auto">
          <a:xfrm>
            <a:off x="2895600" y="1600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Line 15"/>
          <p:cNvSpPr>
            <a:spLocks noChangeShapeType="1"/>
          </p:cNvSpPr>
          <p:nvPr/>
        </p:nvSpPr>
        <p:spPr bwMode="auto">
          <a:xfrm>
            <a:off x="19812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Line 16"/>
          <p:cNvSpPr>
            <a:spLocks noChangeShapeType="1"/>
          </p:cNvSpPr>
          <p:nvPr/>
        </p:nvSpPr>
        <p:spPr bwMode="auto">
          <a:xfrm>
            <a:off x="34290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Line 20"/>
          <p:cNvSpPr>
            <a:spLocks noChangeShapeType="1"/>
          </p:cNvSpPr>
          <p:nvPr/>
        </p:nvSpPr>
        <p:spPr bwMode="auto">
          <a:xfrm>
            <a:off x="16764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Line 22"/>
          <p:cNvSpPr>
            <a:spLocks noChangeShapeType="1"/>
          </p:cNvSpPr>
          <p:nvPr/>
        </p:nvSpPr>
        <p:spPr bwMode="auto">
          <a:xfrm>
            <a:off x="31242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Line 24"/>
          <p:cNvSpPr>
            <a:spLocks noChangeShapeType="1"/>
          </p:cNvSpPr>
          <p:nvPr/>
        </p:nvSpPr>
        <p:spPr bwMode="auto">
          <a:xfrm>
            <a:off x="45720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Rectangle 7" descr="Large checker board"/>
          <p:cNvSpPr>
            <a:spLocks noChangeArrowheads="1"/>
          </p:cNvSpPr>
          <p:nvPr/>
        </p:nvSpPr>
        <p:spPr bwMode="auto">
          <a:xfrm>
            <a:off x="5791200" y="4038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Rectangle 10" descr="Large checker board"/>
          <p:cNvSpPr>
            <a:spLocks noChangeArrowheads="1"/>
          </p:cNvSpPr>
          <p:nvPr/>
        </p:nvSpPr>
        <p:spPr bwMode="auto">
          <a:xfrm>
            <a:off x="5791200" y="525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16"/>
          <p:cNvSpPr>
            <a:spLocks noChangeShapeType="1"/>
          </p:cNvSpPr>
          <p:nvPr/>
        </p:nvSpPr>
        <p:spPr bwMode="auto">
          <a:xfrm>
            <a:off x="4876800" y="42672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18"/>
          <p:cNvSpPr>
            <a:spLocks noChangeShapeType="1"/>
          </p:cNvSpPr>
          <p:nvPr/>
        </p:nvSpPr>
        <p:spPr bwMode="auto">
          <a:xfrm>
            <a:off x="4876800" y="548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>
            <a:off x="6019800" y="45720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Rectangle 7" descr="Large checker board"/>
          <p:cNvSpPr>
            <a:spLocks noChangeArrowheads="1"/>
          </p:cNvSpPr>
          <p:nvPr/>
        </p:nvSpPr>
        <p:spPr bwMode="auto">
          <a:xfrm>
            <a:off x="2895600" y="4038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Line 16"/>
          <p:cNvSpPr>
            <a:spLocks noChangeShapeType="1"/>
          </p:cNvSpPr>
          <p:nvPr/>
        </p:nvSpPr>
        <p:spPr bwMode="auto">
          <a:xfrm>
            <a:off x="4876800" y="3048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24"/>
          <p:cNvSpPr>
            <a:spLocks noChangeShapeType="1"/>
          </p:cNvSpPr>
          <p:nvPr/>
        </p:nvSpPr>
        <p:spPr bwMode="auto">
          <a:xfrm>
            <a:off x="6019800" y="33528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Rectangle 7" descr="Large checker board"/>
          <p:cNvSpPr>
            <a:spLocks noChangeArrowheads="1"/>
          </p:cNvSpPr>
          <p:nvPr/>
        </p:nvSpPr>
        <p:spPr bwMode="auto">
          <a:xfrm>
            <a:off x="5791200" y="1600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16"/>
          <p:cNvSpPr>
            <a:spLocks noChangeShapeType="1"/>
          </p:cNvSpPr>
          <p:nvPr/>
        </p:nvSpPr>
        <p:spPr bwMode="auto">
          <a:xfrm>
            <a:off x="4876800" y="1828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Line 24"/>
          <p:cNvSpPr>
            <a:spLocks noChangeShapeType="1"/>
          </p:cNvSpPr>
          <p:nvPr/>
        </p:nvSpPr>
        <p:spPr bwMode="auto">
          <a:xfrm>
            <a:off x="6019800" y="2133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16002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15240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4478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13716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343400" y="4495800"/>
            <a:ext cx="5334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343400" y="4419600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343400" y="4343400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4343400" y="4267200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343400" y="4191000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30480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9718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8956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8194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44958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4196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343400" y="2819400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0" name="Rounded Rectangular Callout 219"/>
          <p:cNvSpPr/>
          <p:nvPr/>
        </p:nvSpPr>
        <p:spPr>
          <a:xfrm>
            <a:off x="5181600" y="4953000"/>
            <a:ext cx="2133600" cy="1036638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Blocked by other packets</a:t>
            </a:r>
          </a:p>
        </p:txBody>
      </p:sp>
      <p:sp>
        <p:nvSpPr>
          <p:cNvPr id="221" name="Rounded Rectangular Callout 220"/>
          <p:cNvSpPr/>
          <p:nvPr/>
        </p:nvSpPr>
        <p:spPr>
          <a:xfrm>
            <a:off x="5791200" y="1309688"/>
            <a:ext cx="2133600" cy="1036637"/>
          </a:xfrm>
          <a:prstGeom prst="wedgeRoundRectCallout">
            <a:avLst>
              <a:gd name="adj1" fmla="val -75595"/>
              <a:gd name="adj2" fmla="val 115180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Channel idle but red packet blocked behind blue</a:t>
            </a:r>
          </a:p>
        </p:txBody>
      </p:sp>
      <p:sp>
        <p:nvSpPr>
          <p:cNvPr id="222" name="Rounded Rectangular Callout 221"/>
          <p:cNvSpPr/>
          <p:nvPr/>
        </p:nvSpPr>
        <p:spPr>
          <a:xfrm>
            <a:off x="6019800" y="3595688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Buffer full: blue cannot proceed</a:t>
            </a:r>
          </a:p>
        </p:txBody>
      </p:sp>
      <p:sp>
        <p:nvSpPr>
          <p:cNvPr id="223" name="Rounded Rectangular Callout 222"/>
          <p:cNvSpPr/>
          <p:nvPr/>
        </p:nvSpPr>
        <p:spPr>
          <a:xfrm>
            <a:off x="2362200" y="1295400"/>
            <a:ext cx="2438400" cy="1036638"/>
          </a:xfrm>
          <a:prstGeom prst="wedgeRoundRectCallout">
            <a:avLst>
              <a:gd name="adj1" fmla="val 10914"/>
              <a:gd name="adj2" fmla="val 116404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Red holds this channel: channel remains idle until read proceeds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2" grpId="0" animBg="1"/>
      <p:bldP spid="183" grpId="0" animBg="1"/>
      <p:bldP spid="184" grpId="0" animBg="1"/>
      <p:bldP spid="204" grpId="0" animBg="1"/>
      <p:bldP spid="205" grpId="0" animBg="1"/>
      <p:bldP spid="206" grpId="0" animBg="1"/>
      <p:bldP spid="207" grpId="0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7" grpId="0" animBg="1"/>
      <p:bldP spid="218" grpId="0" animBg="1"/>
      <p:bldP spid="219" grpId="0" animBg="1"/>
      <p:bldP spid="221" grpId="0" animBg="1"/>
      <p:bldP spid="222" grpId="0" animBg="1"/>
      <p:bldP spid="2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133600"/>
            <a:ext cx="60833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Head of Line Blocking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167005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 worm can be before another in the router input buffer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Due to FIFO nature, the second worm cannot be scheduled even though it may need to access another output port </a:t>
            </a:r>
          </a:p>
          <a:p>
            <a:pPr marL="0" indent="0"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AB1D94-78CD-4F7B-9819-641331D26C89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597604"/>
            <a:ext cx="8682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en-US" sz="2400" kern="0" dirty="0" err="1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Karo</a:t>
            </a:r>
            <a:r>
              <a:rPr lang="en-US" sz="24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 et al., “</a:t>
            </a:r>
            <a:r>
              <a:rPr lang="en-US" sz="2400" kern="0" dirty="0">
                <a:solidFill>
                  <a:srgbClr val="0000FF"/>
                </a:solidFill>
                <a:latin typeface="Tahoma"/>
                <a:ea typeface="ＭＳ Ｐゴシック" panose="020B0600070205080204" pitchFamily="34" charset="-128"/>
              </a:rPr>
              <a:t>Input Versus Output Queuing on a Space-Division Packet Switch</a:t>
            </a:r>
            <a:r>
              <a:rPr lang="en-US" sz="2400" kern="0" dirty="0">
                <a:solidFill>
                  <a:srgbClr val="000000"/>
                </a:solidFill>
                <a:latin typeface="Tahoma"/>
                <a:ea typeface="ＭＳ Ｐゴシック" panose="020B0600070205080204" pitchFamily="34" charset="-128"/>
              </a:rPr>
              <a:t>,” IEEE Transactions on Communications 1987</a:t>
            </a:r>
            <a:endParaRPr lang="en-US" sz="2400" kern="0" dirty="0">
              <a:solidFill>
                <a:srgbClr val="0000FF"/>
              </a:solidFill>
              <a:latin typeface="Tahoma"/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Virtual Channel Flow Control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Idea: </a:t>
            </a:r>
            <a:r>
              <a:rPr 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Multiplex multiple channels over one physical channel</a:t>
            </a:r>
          </a:p>
          <a:p>
            <a:r>
              <a:rPr 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Divide up the input buffer into multiple buffers sharing a single physical channel</a:t>
            </a:r>
          </a:p>
          <a:p>
            <a:r>
              <a:rPr 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Dally, “Virtual Channel Flow Control,” </a:t>
            </a:r>
            <a:r>
              <a:rPr lang="en-US" dirty="0" smtClean="0">
                <a:ea typeface="ＭＳ Ｐゴシック" panose="020B0600070205080204" pitchFamily="34" charset="-128"/>
              </a:rPr>
              <a:t>ISCA 1990.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DAE2F8-AC7C-492A-A6DA-4A141875F772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9530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1524000" y="3352800"/>
            <a:ext cx="685800" cy="1905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91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7563"/>
            <a:ext cx="39624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Readings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Required</a:t>
            </a:r>
          </a:p>
          <a:p>
            <a:pPr lvl="1"/>
            <a:r>
              <a:rPr lang="en-US" dirty="0"/>
              <a:t>Dally, “</a:t>
            </a:r>
            <a:r>
              <a:rPr 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Route Packets, Not Wires: On-Chip Interconnection Networks</a:t>
            </a:r>
            <a:r>
              <a:rPr lang="en-US" dirty="0"/>
              <a:t>,” DAC 2001</a:t>
            </a:r>
            <a:r>
              <a:rPr lang="en-US" dirty="0" smtClean="0"/>
              <a:t>.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Das et al., “</a:t>
            </a:r>
            <a:r>
              <a:rPr 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Application-Aware Prioritization Mechanisms for On-Chip Networks</a:t>
            </a:r>
            <a:r>
              <a:rPr lang="en-US" dirty="0" smtClean="0">
                <a:ea typeface="ＭＳ Ｐゴシック" panose="020B0600070205080204" pitchFamily="34" charset="-128"/>
              </a:rPr>
              <a:t>,” MICRO 2009.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Chang et al</a:t>
            </a:r>
            <a:r>
              <a:rPr lang="en-US" dirty="0">
                <a:ea typeface="ＭＳ Ｐゴシック" panose="020B0600070205080204" pitchFamily="34" charset="-128"/>
              </a:rPr>
              <a:t>., “</a:t>
            </a:r>
            <a:r>
              <a:rPr 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HAT: Heterogeneous Adaptive Throttling for On-Chip Networks</a:t>
            </a:r>
            <a:r>
              <a:rPr lang="en-US" dirty="0" smtClean="0">
                <a:ea typeface="ＭＳ Ｐゴシック" panose="020B0600070205080204" pitchFamily="34" charset="-128"/>
              </a:rPr>
              <a:t>,” </a:t>
            </a:r>
            <a:r>
              <a:rPr lang="en-US" dirty="0">
                <a:ea typeface="ＭＳ Ｐゴシック" panose="020B0600070205080204" pitchFamily="34" charset="-128"/>
              </a:rPr>
              <a:t>SBAC-PAD </a:t>
            </a:r>
            <a:r>
              <a:rPr lang="en-US" dirty="0" smtClean="0">
                <a:ea typeface="ＭＳ Ｐゴシック" panose="020B0600070205080204" pitchFamily="34" charset="-128"/>
              </a:rPr>
              <a:t>2012.</a:t>
            </a:r>
          </a:p>
          <a:p>
            <a:pPr lvl="1"/>
            <a:r>
              <a:rPr lang="en-US" dirty="0" err="1">
                <a:ea typeface="ＭＳ Ｐゴシック" panose="020B0600070205080204" pitchFamily="34" charset="-128"/>
              </a:rPr>
              <a:t>Fallin</a:t>
            </a:r>
            <a:r>
              <a:rPr lang="en-US" dirty="0">
                <a:ea typeface="ＭＳ Ｐゴシック" panose="020B0600070205080204" pitchFamily="34" charset="-128"/>
              </a:rPr>
              <a:t> et al., “</a:t>
            </a:r>
            <a:r>
              <a:rPr lang="en-US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MinBD</a:t>
            </a:r>
            <a:r>
              <a:rPr 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Minimally-Buffered Deflection Routing for Energy-Efficient Interconnect</a:t>
            </a:r>
            <a:r>
              <a:rPr lang="en-US" dirty="0">
                <a:ea typeface="ＭＳ Ｐゴシック" panose="020B0600070205080204" pitchFamily="34" charset="-128"/>
              </a:rPr>
              <a:t>,” NOCS 2012</a:t>
            </a:r>
            <a:r>
              <a:rPr lang="en-US" dirty="0" smtClean="0"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Please see website for more recommended readings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CB2076-2DBD-48B4-A698-24436260B91C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749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Virtual Channel Flow Control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Idea: </a:t>
            </a:r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Multiplex multiple channels over one physical channel</a:t>
            </a:r>
          </a:p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Divide up the input buffer into multiple buffers sharing a single physical channel</a:t>
            </a:r>
          </a:p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Dally, “Virtual Channel Flow Control,” </a:t>
            </a:r>
            <a:r>
              <a:rPr lang="en-US" smtClean="0">
                <a:ea typeface="ＭＳ Ｐゴシック" panose="020B0600070205080204" pitchFamily="34" charset="-128"/>
              </a:rPr>
              <a:t>ISCA 1990.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0F2BC-B0AD-4AD1-BFBE-100160F47C76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018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3655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Virtual Channel Flow Control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072C9-DF26-4BAE-B6A9-5479C9223416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56" name="Rectangle 4" descr="Large checker board"/>
          <p:cNvSpPr>
            <a:spLocks noChangeArrowheads="1"/>
          </p:cNvSpPr>
          <p:nvPr/>
        </p:nvSpPr>
        <p:spPr bwMode="auto">
          <a:xfrm>
            <a:off x="1752600" y="26670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Rectangle 5" descr="Large checker board"/>
          <p:cNvSpPr>
            <a:spLocks noChangeArrowheads="1"/>
          </p:cNvSpPr>
          <p:nvPr/>
        </p:nvSpPr>
        <p:spPr bwMode="auto">
          <a:xfrm>
            <a:off x="3200400" y="26670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Rectangle 6" descr="Large checker board"/>
          <p:cNvSpPr>
            <a:spLocks noChangeArrowheads="1"/>
          </p:cNvSpPr>
          <p:nvPr/>
        </p:nvSpPr>
        <p:spPr bwMode="auto">
          <a:xfrm>
            <a:off x="4648200" y="26670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9" name="Rectangle 7" descr="Large checker board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Rectangle 8" descr="Large checker board"/>
          <p:cNvSpPr>
            <a:spLocks noChangeArrowheads="1"/>
          </p:cNvSpPr>
          <p:nvPr/>
        </p:nvSpPr>
        <p:spPr bwMode="auto">
          <a:xfrm>
            <a:off x="1752600" y="3886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Rectangle 9" descr="Large checker board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Rectangle 10" descr="Large checker board"/>
          <p:cNvSpPr>
            <a:spLocks noChangeArrowheads="1"/>
          </p:cNvSpPr>
          <p:nvPr/>
        </p:nvSpPr>
        <p:spPr bwMode="auto">
          <a:xfrm>
            <a:off x="4648200" y="5105400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63" name="Rectangle 11" descr="Large checker board"/>
          <p:cNvSpPr>
            <a:spLocks noChangeArrowheads="1"/>
          </p:cNvSpPr>
          <p:nvPr/>
        </p:nvSpPr>
        <p:spPr bwMode="auto">
          <a:xfrm>
            <a:off x="1752600" y="5105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Rectangle 12" descr="Large checker board"/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13"/>
          <p:cNvSpPr>
            <a:spLocks noChangeShapeType="1"/>
          </p:cNvSpPr>
          <p:nvPr/>
        </p:nvSpPr>
        <p:spPr bwMode="auto">
          <a:xfrm>
            <a:off x="22860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14"/>
          <p:cNvSpPr>
            <a:spLocks noChangeShapeType="1"/>
          </p:cNvSpPr>
          <p:nvPr/>
        </p:nvSpPr>
        <p:spPr bwMode="auto">
          <a:xfrm>
            <a:off x="37338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15"/>
          <p:cNvSpPr>
            <a:spLocks noChangeShapeType="1"/>
          </p:cNvSpPr>
          <p:nvPr/>
        </p:nvSpPr>
        <p:spPr bwMode="auto">
          <a:xfrm>
            <a:off x="22860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Line 16"/>
          <p:cNvSpPr>
            <a:spLocks noChangeShapeType="1"/>
          </p:cNvSpPr>
          <p:nvPr/>
        </p:nvSpPr>
        <p:spPr bwMode="auto">
          <a:xfrm>
            <a:off x="37338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17"/>
          <p:cNvSpPr>
            <a:spLocks noChangeShapeType="1"/>
          </p:cNvSpPr>
          <p:nvPr/>
        </p:nvSpPr>
        <p:spPr bwMode="auto">
          <a:xfrm>
            <a:off x="22860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18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19"/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Line 20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Line 21"/>
          <p:cNvSpPr>
            <a:spLocks noChangeShapeType="1"/>
          </p:cNvSpPr>
          <p:nvPr/>
        </p:nvSpPr>
        <p:spPr bwMode="auto">
          <a:xfrm>
            <a:off x="34290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Line 22"/>
          <p:cNvSpPr>
            <a:spLocks noChangeShapeType="1"/>
          </p:cNvSpPr>
          <p:nvPr/>
        </p:nvSpPr>
        <p:spPr bwMode="auto">
          <a:xfrm>
            <a:off x="34290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Line 23"/>
          <p:cNvSpPr>
            <a:spLocks noChangeShapeType="1"/>
          </p:cNvSpPr>
          <p:nvPr/>
        </p:nvSpPr>
        <p:spPr bwMode="auto">
          <a:xfrm>
            <a:off x="48768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Line 24"/>
          <p:cNvSpPr>
            <a:spLocks noChangeShapeType="1"/>
          </p:cNvSpPr>
          <p:nvPr/>
        </p:nvSpPr>
        <p:spPr bwMode="auto">
          <a:xfrm>
            <a:off x="48768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22098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21336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1981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36576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3581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505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34290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054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0292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49530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4876800" y="2667000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876800" y="4191000"/>
            <a:ext cx="3048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0" name="Rectangle 7" descr="Large checker board"/>
          <p:cNvSpPr>
            <a:spLocks noChangeArrowheads="1"/>
          </p:cNvSpPr>
          <p:nvPr/>
        </p:nvSpPr>
        <p:spPr bwMode="auto">
          <a:xfrm>
            <a:off x="46482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Rectangle 8" descr="Large checker board"/>
          <p:cNvSpPr>
            <a:spLocks noChangeArrowheads="1"/>
          </p:cNvSpPr>
          <p:nvPr/>
        </p:nvSpPr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Rectangle 9" descr="Large checker board"/>
          <p:cNvSpPr>
            <a:spLocks noChangeArrowheads="1"/>
          </p:cNvSpPr>
          <p:nvPr/>
        </p:nvSpPr>
        <p:spPr bwMode="auto">
          <a:xfrm>
            <a:off x="32004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Line 15"/>
          <p:cNvSpPr>
            <a:spLocks noChangeShapeType="1"/>
          </p:cNvSpPr>
          <p:nvPr/>
        </p:nvSpPr>
        <p:spPr bwMode="auto">
          <a:xfrm>
            <a:off x="22860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37338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20"/>
          <p:cNvSpPr>
            <a:spLocks noChangeShapeType="1"/>
          </p:cNvSpPr>
          <p:nvPr/>
        </p:nvSpPr>
        <p:spPr bwMode="auto">
          <a:xfrm>
            <a:off x="19812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22"/>
          <p:cNvSpPr>
            <a:spLocks noChangeShapeType="1"/>
          </p:cNvSpPr>
          <p:nvPr/>
        </p:nvSpPr>
        <p:spPr bwMode="auto">
          <a:xfrm>
            <a:off x="34290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24"/>
          <p:cNvSpPr>
            <a:spLocks noChangeShapeType="1"/>
          </p:cNvSpPr>
          <p:nvPr/>
        </p:nvSpPr>
        <p:spPr bwMode="auto">
          <a:xfrm>
            <a:off x="48768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Rectangle 7" descr="Large checker board"/>
          <p:cNvSpPr>
            <a:spLocks noChangeArrowheads="1"/>
          </p:cNvSpPr>
          <p:nvPr/>
        </p:nvSpPr>
        <p:spPr bwMode="auto">
          <a:xfrm>
            <a:off x="6096000" y="3886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Rectangle 10" descr="Large checker board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16"/>
          <p:cNvSpPr>
            <a:spLocks noChangeShapeType="1"/>
          </p:cNvSpPr>
          <p:nvPr/>
        </p:nvSpPr>
        <p:spPr bwMode="auto">
          <a:xfrm>
            <a:off x="5181600" y="41148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Line 18"/>
          <p:cNvSpPr>
            <a:spLocks noChangeShapeType="1"/>
          </p:cNvSpPr>
          <p:nvPr/>
        </p:nvSpPr>
        <p:spPr bwMode="auto">
          <a:xfrm>
            <a:off x="5181600" y="53340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24"/>
          <p:cNvSpPr>
            <a:spLocks noChangeShapeType="1"/>
          </p:cNvSpPr>
          <p:nvPr/>
        </p:nvSpPr>
        <p:spPr bwMode="auto">
          <a:xfrm>
            <a:off x="6324600" y="44196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Rectangle 7" descr="Large checker board"/>
          <p:cNvSpPr>
            <a:spLocks noChangeArrowheads="1"/>
          </p:cNvSpPr>
          <p:nvPr/>
        </p:nvSpPr>
        <p:spPr bwMode="auto">
          <a:xfrm>
            <a:off x="3200400" y="38862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Line 16"/>
          <p:cNvSpPr>
            <a:spLocks noChangeShapeType="1"/>
          </p:cNvSpPr>
          <p:nvPr/>
        </p:nvSpPr>
        <p:spPr bwMode="auto">
          <a:xfrm>
            <a:off x="5181600" y="28956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Line 24"/>
          <p:cNvSpPr>
            <a:spLocks noChangeShapeType="1"/>
          </p:cNvSpPr>
          <p:nvPr/>
        </p:nvSpPr>
        <p:spPr bwMode="auto">
          <a:xfrm>
            <a:off x="6324600" y="32004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Rectangle 7" descr="Large checker board"/>
          <p:cNvSpPr>
            <a:spLocks noChangeArrowheads="1"/>
          </p:cNvSpPr>
          <p:nvPr/>
        </p:nvSpPr>
        <p:spPr bwMode="auto">
          <a:xfrm>
            <a:off x="60960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Line 16"/>
          <p:cNvSpPr>
            <a:spLocks noChangeShapeType="1"/>
          </p:cNvSpPr>
          <p:nvPr/>
        </p:nvSpPr>
        <p:spPr bwMode="auto">
          <a:xfrm>
            <a:off x="5181600" y="1676400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Line 24"/>
          <p:cNvSpPr>
            <a:spLocks noChangeShapeType="1"/>
          </p:cNvSpPr>
          <p:nvPr/>
        </p:nvSpPr>
        <p:spPr bwMode="auto">
          <a:xfrm>
            <a:off x="6324600" y="1981200"/>
            <a:ext cx="0" cy="6858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22098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1336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20574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9812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4876800" y="4343400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4648200" y="4343400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4648200" y="4267200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648200" y="4191000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6576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35814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35052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4290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1054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0292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49530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4" name="Rounded Rectangular Callout 223"/>
          <p:cNvSpPr/>
          <p:nvPr/>
        </p:nvSpPr>
        <p:spPr>
          <a:xfrm>
            <a:off x="5486400" y="4800600"/>
            <a:ext cx="2133600" cy="1036638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Blocked by other packets</a:t>
            </a:r>
          </a:p>
        </p:txBody>
      </p:sp>
      <p:sp>
        <p:nvSpPr>
          <p:cNvPr id="225" name="Rounded Rectangular Callout 224"/>
          <p:cNvSpPr/>
          <p:nvPr/>
        </p:nvSpPr>
        <p:spPr>
          <a:xfrm>
            <a:off x="6324600" y="3443288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cs typeface="+mn-cs"/>
              </a:rPr>
              <a:t>Buffer full: blue cannot proceed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4876800" y="4267200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5532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64770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64008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876800" y="2895600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78" grpId="0" animBg="1"/>
      <p:bldP spid="179" grpId="0" animBg="1"/>
      <p:bldP spid="180" grpId="0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7" grpId="0" animBg="1"/>
      <p:bldP spid="188" grpId="0" animBg="1"/>
      <p:bldP spid="189" grpId="0" animBg="1"/>
      <p:bldP spid="209" grpId="0" animBg="1"/>
      <p:bldP spid="210" grpId="0" animBg="1"/>
      <p:bldP spid="211" grpId="0" animBg="1"/>
      <p:bldP spid="212" grpId="0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5" grpId="0" animBg="1"/>
      <p:bldP spid="227" grpId="0" animBg="1"/>
      <p:bldP spid="228" grpId="0" animBg="1"/>
      <p:bldP spid="229" grpId="0" animBg="1"/>
      <p:bldP spid="2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 Modern Virtual Channel Based Router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6E273F-9790-4D60-952D-41F2B3B2FBD2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0275"/>
            <a:ext cx="74612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Other Uses of Virtual Channels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Deadlock avoidance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Enforcing switching to a different set of virtual channels on some “turns” can break the cyclic dependency of resources</a:t>
            </a:r>
          </a:p>
          <a:p>
            <a:pPr lvl="2"/>
            <a:r>
              <a:rPr lang="en-US" smtClean="0">
                <a:ea typeface="ＭＳ Ｐゴシック" panose="020B0600070205080204" pitchFamily="34" charset="-128"/>
              </a:rPr>
              <a:t>Enforce order on VCs</a:t>
            </a:r>
          </a:p>
          <a:p>
            <a:pPr lvl="1"/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Escape VCs: </a:t>
            </a:r>
            <a:r>
              <a:rPr lang="en-US" smtClean="0">
                <a:ea typeface="ＭＳ Ｐゴシック" panose="020B0600070205080204" pitchFamily="34" charset="-128"/>
              </a:rPr>
              <a:t>Have at least one VC that uses deadlock-free routing. Ensure each flit has fair access to that VC. </a:t>
            </a:r>
          </a:p>
          <a:p>
            <a:pPr lvl="1"/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Protocol level deadlock</a:t>
            </a:r>
            <a:r>
              <a:rPr lang="en-US" smtClean="0">
                <a:ea typeface="ＭＳ Ｐゴシック" panose="020B0600070205080204" pitchFamily="34" charset="-128"/>
              </a:rPr>
              <a:t>: Ensure address and data packets use different VCs </a:t>
            </a:r>
            <a:r>
              <a:rPr lang="en-US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prevent cycles due to intermixing of different packet classes</a:t>
            </a:r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Prioritization of traffic classes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Some virtual channels can have higher priority than others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F3D2CF-D511-414A-8BFC-413F82C1C795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Communicating Buffer Availability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Credit-based flow control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Upstream knows how many buffers are downstream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Downstream passes back credits to upstream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Significant upstream signaling (esp. for small flits)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On/Off (XON/XOFF) flow control</a:t>
            </a:r>
          </a:p>
          <a:p>
            <a:pPr lvl="1">
              <a:spcBef>
                <a:spcPts val="60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Downstream has on/off signal to upstream</a:t>
            </a:r>
          </a:p>
          <a:p>
            <a:pPr lvl="1">
              <a:spcBef>
                <a:spcPts val="600"/>
              </a:spcBef>
            </a:pP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Ack/Nack flow control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Upstream optimistically sends downstream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Buffer cannot be deallocated until ACK/NACK received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Inefficiently utilizes buffer space</a:t>
            </a:r>
          </a:p>
          <a:p>
            <a:pPr lvl="1">
              <a:spcBef>
                <a:spcPts val="600"/>
              </a:spcBef>
            </a:pPr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AD018F-0841-4288-BB63-F6AFE09EC8AB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Credit-based Flow Control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76850"/>
          </a:xfrm>
        </p:spPr>
        <p:txBody>
          <a:bodyPr/>
          <a:lstStyle/>
          <a:p>
            <a:pPr lvl="1"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None/>
            </a:pPr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/>
            <a:endParaRPr lang="el-GR" smtClean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sz="2800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Round-trip credit delay: </a:t>
            </a:r>
          </a:p>
          <a:p>
            <a:pPr lvl="1"/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Time between when buffer empties and when next flit can be processed from that buffer entry</a:t>
            </a: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Significant throughput degradation if there are few buffers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Important to size buffers to tolerate credit turn-around</a:t>
            </a:r>
          </a:p>
          <a:p>
            <a:pPr lvl="1"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9B9888-1892-4BAA-A101-3546E517D039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599407" y="2655094"/>
            <a:ext cx="25908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14007" y="2655094"/>
            <a:ext cx="25908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3" name="TextBox 6"/>
          <p:cNvSpPr txBox="1">
            <a:spLocks noChangeArrowheads="1"/>
          </p:cNvSpPr>
          <p:nvPr/>
        </p:nvSpPr>
        <p:spPr bwMode="auto">
          <a:xfrm>
            <a:off x="2133600" y="99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55304" name="TextBox 7"/>
          <p:cNvSpPr txBox="1">
            <a:spLocks noChangeArrowheads="1"/>
          </p:cNvSpPr>
          <p:nvPr/>
        </p:nvSpPr>
        <p:spPr bwMode="auto">
          <a:xfrm>
            <a:off x="4648200" y="990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08613" y="1436688"/>
            <a:ext cx="1144587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1371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/>
              <a:t>Flit departs </a:t>
            </a:r>
          </a:p>
          <a:p>
            <a:pPr algn="r" eaLnBrk="1" hangingPunct="1"/>
            <a:r>
              <a:rPr lang="en-US"/>
              <a:t>router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600" y="1435100"/>
            <a:ext cx="6324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8" name="TextBox 11"/>
          <p:cNvSpPr txBox="1">
            <a:spLocks noChangeArrowheads="1"/>
          </p:cNvSpPr>
          <p:nvPr/>
        </p:nvSpPr>
        <p:spPr bwMode="auto">
          <a:xfrm>
            <a:off x="762000" y="1208088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895600" y="1436688"/>
            <a:ext cx="2514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852584">
            <a:off x="3344863" y="1306513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67001" y="22733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19812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Process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752600" y="20558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2000" y="1828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52600" y="25130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0" y="22860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1752600" y="2508250"/>
            <a:ext cx="11430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1443438">
            <a:off x="1665288" y="2546350"/>
            <a:ext cx="80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Credit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95600" y="2503488"/>
            <a:ext cx="25146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1115004">
            <a:off x="4030663" y="2897188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10200" y="33528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Process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5180807" y="3569494"/>
            <a:ext cx="4572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52600" y="3351213"/>
            <a:ext cx="4419600" cy="158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62000" y="3124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52600" y="3798888"/>
            <a:ext cx="6324600" cy="9525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0" y="3581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6280944" y="2623344"/>
            <a:ext cx="23749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15200" y="21336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Credit round trip delay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0" grpId="0"/>
      <p:bldP spid="22" grpId="0"/>
      <p:bldP spid="24" grpId="0"/>
      <p:bldP spid="25" grpId="0"/>
      <p:bldP spid="28" grpId="0"/>
      <p:bldP spid="30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On/Off (XON/XOFF) Flow Control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>
                <a:ea typeface="ＭＳ Ｐゴシック" panose="020B0600070205080204" pitchFamily="34" charset="-128"/>
              </a:rPr>
              <a:t>Downstream has on/off signal to upstream</a:t>
            </a:r>
          </a:p>
          <a:p>
            <a:pPr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77038" y="64008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640D34-41C8-44AC-9766-0EB517FF4B5C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19400" y="3071813"/>
            <a:ext cx="758825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FF0000"/>
                </a:solidFill>
              </a:rPr>
              <a:t>Process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1417637" y="4084638"/>
            <a:ext cx="432752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933031" y="4083844"/>
            <a:ext cx="4327525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28" name="TextBox 7"/>
          <p:cNvSpPr txBox="1">
            <a:spLocks noChangeArrowheads="1"/>
          </p:cNvSpPr>
          <p:nvPr/>
        </p:nvSpPr>
        <p:spPr bwMode="auto">
          <a:xfrm>
            <a:off x="2819400" y="1549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Node 1</a:t>
            </a:r>
          </a:p>
        </p:txBody>
      </p:sp>
      <p:sp>
        <p:nvSpPr>
          <p:cNvPr id="56329" name="TextBox 8"/>
          <p:cNvSpPr txBox="1">
            <a:spLocks noChangeArrowheads="1"/>
          </p:cNvSpPr>
          <p:nvPr/>
        </p:nvSpPr>
        <p:spPr bwMode="auto">
          <a:xfrm>
            <a:off x="5334000" y="1549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Node 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19400" y="1993900"/>
            <a:ext cx="5943600" cy="3175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31" name="TextBox 10"/>
          <p:cNvSpPr txBox="1">
            <a:spLocks noChangeArrowheads="1"/>
          </p:cNvSpPr>
          <p:nvPr/>
        </p:nvSpPr>
        <p:spPr bwMode="auto">
          <a:xfrm>
            <a:off x="1905000" y="1766888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t1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20066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811925">
            <a:off x="4956175" y="20875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1400" y="23320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 rot="811925">
            <a:off x="4956175" y="24130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581400" y="26368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811925">
            <a:off x="4956175" y="27178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581400" y="2941638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811925">
            <a:off x="4956175" y="3022600"/>
            <a:ext cx="904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819400" y="2616200"/>
            <a:ext cx="5943600" cy="127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41" name="TextBox 20"/>
          <p:cNvSpPr txBox="1">
            <a:spLocks noChangeArrowheads="1"/>
          </p:cNvSpPr>
          <p:nvPr/>
        </p:nvSpPr>
        <p:spPr bwMode="auto">
          <a:xfrm>
            <a:off x="1905000" y="2400300"/>
            <a:ext cx="152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t2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6858000" y="1571625"/>
            <a:ext cx="1905000" cy="638175"/>
          </a:xfrm>
          <a:prstGeom prst="wedgeRoundRectCallout">
            <a:avLst>
              <a:gd name="adj1" fmla="val -89983"/>
              <a:gd name="adj2" fmla="val 11085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off</a:t>
            </a:r>
            <a:r>
              <a:rPr lang="en-US" dirty="0"/>
              <a:t>threshold reached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-557293">
            <a:off x="4078288" y="2673350"/>
            <a:ext cx="5207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Off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3581400" y="2636838"/>
            <a:ext cx="2513013" cy="4635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3431381" y="3223419"/>
            <a:ext cx="30003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81400" y="32258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811925">
            <a:off x="4956175" y="3306763"/>
            <a:ext cx="90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096000" y="36830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811925">
            <a:off x="6437313" y="35099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96000" y="39878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 rot="811925">
            <a:off x="6437313" y="3814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96000" y="42926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 rot="811925">
            <a:off x="6437313" y="4119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96000" y="4597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811925">
            <a:off x="6437313" y="4424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-557293">
            <a:off x="4078288" y="4678363"/>
            <a:ext cx="5207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8000"/>
                </a:solidFill>
              </a:rPr>
              <a:t>On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 flipV="1">
            <a:off x="3581400" y="4641850"/>
            <a:ext cx="2513013" cy="46355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819400" y="5105400"/>
            <a:ext cx="758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8000"/>
                </a:solidFill>
              </a:rPr>
              <a:t>Process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432175" y="5257800"/>
            <a:ext cx="298450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81400" y="5410200"/>
            <a:ext cx="2513013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 rot="811925">
            <a:off x="4956175" y="5491163"/>
            <a:ext cx="904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096000" y="48768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811925">
            <a:off x="6437313" y="47037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096000" y="51816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 rot="811925">
            <a:off x="6437313" y="50085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096000" y="54864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 rot="811925">
            <a:off x="6437313" y="53133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096000" y="5791200"/>
            <a:ext cx="1143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811925">
            <a:off x="6437313" y="5618163"/>
            <a:ext cx="51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Flit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819400" y="3124200"/>
            <a:ext cx="5943600" cy="127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71" name="TextBox 52"/>
          <p:cNvSpPr txBox="1">
            <a:spLocks noChangeArrowheads="1"/>
          </p:cNvSpPr>
          <p:nvPr/>
        </p:nvSpPr>
        <p:spPr bwMode="auto">
          <a:xfrm>
            <a:off x="1905000" y="2906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t3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819400" y="3352800"/>
            <a:ext cx="5943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73" name="TextBox 54"/>
          <p:cNvSpPr txBox="1">
            <a:spLocks noChangeArrowheads="1"/>
          </p:cNvSpPr>
          <p:nvPr/>
        </p:nvSpPr>
        <p:spPr bwMode="auto">
          <a:xfrm>
            <a:off x="1905000" y="3124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t4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2819400" y="4572000"/>
            <a:ext cx="5943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75" name="TextBox 56"/>
          <p:cNvSpPr txBox="1">
            <a:spLocks noChangeArrowheads="1"/>
          </p:cNvSpPr>
          <p:nvPr/>
        </p:nvSpPr>
        <p:spPr bwMode="auto">
          <a:xfrm>
            <a:off x="1905000" y="43434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t5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819400" y="5087938"/>
            <a:ext cx="5943600" cy="1746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77" name="TextBox 58"/>
          <p:cNvSpPr txBox="1">
            <a:spLocks noChangeArrowheads="1"/>
          </p:cNvSpPr>
          <p:nvPr/>
        </p:nvSpPr>
        <p:spPr bwMode="auto">
          <a:xfrm>
            <a:off x="1905000" y="4876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t6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2819400" y="5389563"/>
            <a:ext cx="5943600" cy="33337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79" name="TextBox 60"/>
          <p:cNvSpPr txBox="1">
            <a:spLocks noChangeArrowheads="1"/>
          </p:cNvSpPr>
          <p:nvPr/>
        </p:nvSpPr>
        <p:spPr bwMode="auto">
          <a:xfrm>
            <a:off x="1905000" y="51927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t7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819400" y="6032500"/>
            <a:ext cx="5943600" cy="1588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381" name="TextBox 62"/>
          <p:cNvSpPr txBox="1">
            <a:spLocks noChangeArrowheads="1"/>
          </p:cNvSpPr>
          <p:nvPr/>
        </p:nvSpPr>
        <p:spPr bwMode="auto">
          <a:xfrm>
            <a:off x="1905000" y="5802313"/>
            <a:ext cx="152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t8</a:t>
            </a:r>
          </a:p>
        </p:txBody>
      </p:sp>
      <p:sp>
        <p:nvSpPr>
          <p:cNvPr id="64" name="Right Brace 63"/>
          <p:cNvSpPr/>
          <p:nvPr/>
        </p:nvSpPr>
        <p:spPr>
          <a:xfrm rot="10800000">
            <a:off x="2286000" y="2616200"/>
            <a:ext cx="228600" cy="750888"/>
          </a:xfrm>
          <a:prstGeom prst="rightBrace">
            <a:avLst>
              <a:gd name="adj1" fmla="val 52123"/>
              <a:gd name="adj2" fmla="val 50000"/>
            </a:avLst>
          </a:pr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28600" y="2338388"/>
            <a:ext cx="1981200" cy="13192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off</a:t>
            </a:r>
            <a:r>
              <a:rPr lang="en-US" dirty="0"/>
              <a:t>set to prevent flits arriving before t4 from overflowing</a:t>
            </a:r>
          </a:p>
        </p:txBody>
      </p:sp>
      <p:sp>
        <p:nvSpPr>
          <p:cNvPr id="66" name="Rounded Rectangular Callout 65"/>
          <p:cNvSpPr/>
          <p:nvPr/>
        </p:nvSpPr>
        <p:spPr>
          <a:xfrm>
            <a:off x="6858000" y="4191000"/>
            <a:ext cx="1905000" cy="638175"/>
          </a:xfrm>
          <a:prstGeom prst="wedgeRoundRectCallout">
            <a:avLst>
              <a:gd name="adj1" fmla="val -88833"/>
              <a:gd name="adj2" fmla="val 2073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on</a:t>
            </a:r>
            <a:r>
              <a:rPr lang="en-US" dirty="0"/>
              <a:t>threshold reached</a:t>
            </a:r>
          </a:p>
        </p:txBody>
      </p:sp>
      <p:sp>
        <p:nvSpPr>
          <p:cNvPr id="67" name="Right Brace 66"/>
          <p:cNvSpPr/>
          <p:nvPr/>
        </p:nvSpPr>
        <p:spPr>
          <a:xfrm rot="10800000">
            <a:off x="2209800" y="4557713"/>
            <a:ext cx="304800" cy="1485900"/>
          </a:xfrm>
          <a:prstGeom prst="rightBrace">
            <a:avLst>
              <a:gd name="adj1" fmla="val 52123"/>
              <a:gd name="adj2" fmla="val 50000"/>
            </a:avLst>
          </a:pr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04800" y="4545013"/>
            <a:ext cx="1828800" cy="162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F</a:t>
            </a:r>
            <a:r>
              <a:rPr lang="en-US" baseline="-25000" dirty="0" err="1"/>
              <a:t>on</a:t>
            </a:r>
            <a:r>
              <a:rPr lang="en-US" dirty="0"/>
              <a:t>set so that Node 2 does not run out of flits between t5 and t8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/>
      <p:bldP spid="17" grpId="0"/>
      <p:bldP spid="19" grpId="0"/>
      <p:bldP spid="22" grpId="0" animBg="1"/>
      <p:bldP spid="23" grpId="0" animBg="1"/>
      <p:bldP spid="27" grpId="0"/>
      <p:bldP spid="29" grpId="0"/>
      <p:bldP spid="31" grpId="0"/>
      <p:bldP spid="33" grpId="0"/>
      <p:bldP spid="35" grpId="0"/>
      <p:bldP spid="36" grpId="0" animBg="1"/>
      <p:bldP spid="38" grpId="0" animBg="1"/>
      <p:bldP spid="41" grpId="0"/>
      <p:bldP spid="43" grpId="0"/>
      <p:bldP spid="45" grpId="0"/>
      <p:bldP spid="47" grpId="0"/>
      <p:bldP spid="49" grpId="0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Review: Flow Control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09600" y="968375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Store and Forward</a:t>
            </a:r>
            <a:endParaRPr lang="en-US" sz="200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ectangle 4" descr="Large checker board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5" descr="Large checker board"/>
          <p:cNvSpPr>
            <a:spLocks noChangeArrowheads="1"/>
          </p:cNvSpPr>
          <p:nvPr/>
        </p:nvSpPr>
        <p:spPr bwMode="auto">
          <a:xfrm>
            <a:off x="16764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6" descr="Large checker board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 descr="Large checker board"/>
          <p:cNvSpPr>
            <a:spLocks noChangeArrowheads="1"/>
          </p:cNvSpPr>
          <p:nvPr/>
        </p:nvSpPr>
        <p:spPr bwMode="auto">
          <a:xfrm>
            <a:off x="29718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9" descr="Large checker board"/>
          <p:cNvSpPr>
            <a:spLocks noChangeArrowheads="1"/>
          </p:cNvSpPr>
          <p:nvPr/>
        </p:nvSpPr>
        <p:spPr bwMode="auto">
          <a:xfrm>
            <a:off x="16764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9144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09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9144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09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096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05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200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49" descr="Large checker board"/>
          <p:cNvSpPr txBox="1">
            <a:spLocks noChangeArrowheads="1"/>
          </p:cNvSpPr>
          <p:nvPr/>
        </p:nvSpPr>
        <p:spPr bwMode="auto">
          <a:xfrm>
            <a:off x="76200" y="11430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20" name="Text Box 50" descr="Large checker board"/>
          <p:cNvSpPr txBox="1">
            <a:spLocks noChangeArrowheads="1"/>
          </p:cNvSpPr>
          <p:nvPr/>
        </p:nvSpPr>
        <p:spPr bwMode="auto">
          <a:xfrm>
            <a:off x="2667000" y="21336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7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5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52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00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00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95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718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18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718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718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659" name="TextBox 36"/>
          <p:cNvSpPr txBox="1">
            <a:spLocks noChangeArrowheads="1"/>
          </p:cNvSpPr>
          <p:nvPr/>
        </p:nvSpPr>
        <p:spPr bwMode="auto">
          <a:xfrm>
            <a:off x="5867400" y="97155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</a:rPr>
              <a:t>Cut Through / Wormhole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4" descr="Large checker board"/>
          <p:cNvSpPr>
            <a:spLocks noChangeArrowheads="1"/>
          </p:cNvSpPr>
          <p:nvPr/>
        </p:nvSpPr>
        <p:spPr bwMode="auto">
          <a:xfrm>
            <a:off x="58674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5" descr="Large checker board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6" descr="Large checker board"/>
          <p:cNvSpPr>
            <a:spLocks noChangeArrowheads="1"/>
          </p:cNvSpPr>
          <p:nvPr/>
        </p:nvSpPr>
        <p:spPr bwMode="auto">
          <a:xfrm>
            <a:off x="84582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7" descr="Large checker board"/>
          <p:cNvSpPr>
            <a:spLocks noChangeArrowheads="1"/>
          </p:cNvSpPr>
          <p:nvPr/>
        </p:nvSpPr>
        <p:spPr bwMode="auto">
          <a:xfrm>
            <a:off x="84582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8" descr="Large checker board"/>
          <p:cNvSpPr>
            <a:spLocks noChangeArrowheads="1"/>
          </p:cNvSpPr>
          <p:nvPr/>
        </p:nvSpPr>
        <p:spPr bwMode="auto">
          <a:xfrm>
            <a:off x="58674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9" descr="Large checker board"/>
          <p:cNvSpPr>
            <a:spLocks noChangeArrowheads="1"/>
          </p:cNvSpPr>
          <p:nvPr/>
        </p:nvSpPr>
        <p:spPr bwMode="auto">
          <a:xfrm>
            <a:off x="71628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400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76962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6400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76962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6096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7391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86868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49" descr="Large checker board"/>
          <p:cNvSpPr txBox="1">
            <a:spLocks noChangeArrowheads="1"/>
          </p:cNvSpPr>
          <p:nvPr/>
        </p:nvSpPr>
        <p:spPr bwMode="auto">
          <a:xfrm>
            <a:off x="5562600" y="11430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2" name="Text Box 50" descr="Large checker board"/>
          <p:cNvSpPr txBox="1">
            <a:spLocks noChangeArrowheads="1"/>
          </p:cNvSpPr>
          <p:nvPr/>
        </p:nvSpPr>
        <p:spPr bwMode="auto">
          <a:xfrm>
            <a:off x="8153400" y="21336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48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096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943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791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43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91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239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866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8392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6868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344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382000" y="1447800"/>
            <a:ext cx="152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4582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4582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4582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4582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cxnSp>
        <p:nvCxnSpPr>
          <p:cNvPr id="86083" name="Straight Connector 145"/>
          <p:cNvCxnSpPr>
            <a:cxnSpLocks noChangeShapeType="1"/>
          </p:cNvCxnSpPr>
          <p:nvPr/>
        </p:nvCxnSpPr>
        <p:spPr bwMode="auto">
          <a:xfrm>
            <a:off x="152400" y="327660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 descr="Large checker board"/>
          <p:cNvSpPr>
            <a:spLocks noChangeArrowheads="1"/>
          </p:cNvSpPr>
          <p:nvPr/>
        </p:nvSpPr>
        <p:spPr bwMode="auto">
          <a:xfrm>
            <a:off x="3810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5" name="Rectangle 4" descr="Large checker board"/>
          <p:cNvSpPr>
            <a:spLocks noChangeArrowheads="1"/>
          </p:cNvSpPr>
          <p:nvPr/>
        </p:nvSpPr>
        <p:spPr bwMode="auto">
          <a:xfrm>
            <a:off x="2438400" y="35353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7" name="Rectangle 5" descr="Large checker board"/>
          <p:cNvSpPr>
            <a:spLocks noChangeArrowheads="1"/>
          </p:cNvSpPr>
          <p:nvPr/>
        </p:nvSpPr>
        <p:spPr bwMode="auto">
          <a:xfrm>
            <a:off x="3886200" y="35353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8" name="Rectangle 6" descr="Large checker board"/>
          <p:cNvSpPr>
            <a:spLocks noChangeArrowheads="1"/>
          </p:cNvSpPr>
          <p:nvPr/>
        </p:nvSpPr>
        <p:spPr bwMode="auto">
          <a:xfrm>
            <a:off x="5334000" y="35353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9" name="Rectangle 7" descr="Large checker board"/>
          <p:cNvSpPr>
            <a:spLocks noChangeArrowheads="1"/>
          </p:cNvSpPr>
          <p:nvPr/>
        </p:nvSpPr>
        <p:spPr bwMode="auto">
          <a:xfrm>
            <a:off x="5334000" y="4602163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0" name="Rectangle 8" descr="Large checker board"/>
          <p:cNvSpPr>
            <a:spLocks noChangeArrowheads="1"/>
          </p:cNvSpPr>
          <p:nvPr/>
        </p:nvSpPr>
        <p:spPr bwMode="auto">
          <a:xfrm>
            <a:off x="2438400" y="4602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1" name="Rectangle 9" descr="Large checker board"/>
          <p:cNvSpPr>
            <a:spLocks noChangeArrowheads="1"/>
          </p:cNvSpPr>
          <p:nvPr/>
        </p:nvSpPr>
        <p:spPr bwMode="auto">
          <a:xfrm>
            <a:off x="6781800" y="3535363"/>
            <a:ext cx="533400" cy="5334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2" name="Rectangle 10" descr="Large checker board"/>
          <p:cNvSpPr>
            <a:spLocks noChangeArrowheads="1"/>
          </p:cNvSpPr>
          <p:nvPr/>
        </p:nvSpPr>
        <p:spPr bwMode="auto">
          <a:xfrm>
            <a:off x="5334000" y="5668963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53" name="Rectangle 11" descr="Large checker board"/>
          <p:cNvSpPr>
            <a:spLocks noChangeArrowheads="1"/>
          </p:cNvSpPr>
          <p:nvPr/>
        </p:nvSpPr>
        <p:spPr bwMode="auto">
          <a:xfrm>
            <a:off x="24384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4" name="Rectangle 12" descr="Large checker board"/>
          <p:cNvSpPr>
            <a:spLocks noChangeArrowheads="1"/>
          </p:cNvSpPr>
          <p:nvPr/>
        </p:nvSpPr>
        <p:spPr bwMode="auto">
          <a:xfrm>
            <a:off x="38862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Line 13"/>
          <p:cNvSpPr>
            <a:spLocks noChangeShapeType="1"/>
          </p:cNvSpPr>
          <p:nvPr/>
        </p:nvSpPr>
        <p:spPr bwMode="auto">
          <a:xfrm>
            <a:off x="29718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6" name="Line 14"/>
          <p:cNvSpPr>
            <a:spLocks noChangeShapeType="1"/>
          </p:cNvSpPr>
          <p:nvPr/>
        </p:nvSpPr>
        <p:spPr bwMode="auto">
          <a:xfrm>
            <a:off x="44196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7" name="Line 15"/>
          <p:cNvSpPr>
            <a:spLocks noChangeShapeType="1"/>
          </p:cNvSpPr>
          <p:nvPr/>
        </p:nvSpPr>
        <p:spPr bwMode="auto">
          <a:xfrm>
            <a:off x="29718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8" name="Line 16"/>
          <p:cNvSpPr>
            <a:spLocks noChangeShapeType="1"/>
          </p:cNvSpPr>
          <p:nvPr/>
        </p:nvSpPr>
        <p:spPr bwMode="auto">
          <a:xfrm>
            <a:off x="44196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Line 17"/>
          <p:cNvSpPr>
            <a:spLocks noChangeShapeType="1"/>
          </p:cNvSpPr>
          <p:nvPr/>
        </p:nvSpPr>
        <p:spPr bwMode="auto">
          <a:xfrm>
            <a:off x="29718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Line 18"/>
          <p:cNvSpPr>
            <a:spLocks noChangeShapeType="1"/>
          </p:cNvSpPr>
          <p:nvPr/>
        </p:nvSpPr>
        <p:spPr bwMode="auto">
          <a:xfrm>
            <a:off x="44196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Line 19"/>
          <p:cNvSpPr>
            <a:spLocks noChangeShapeType="1"/>
          </p:cNvSpPr>
          <p:nvPr/>
        </p:nvSpPr>
        <p:spPr bwMode="auto">
          <a:xfrm>
            <a:off x="26670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Line 20"/>
          <p:cNvSpPr>
            <a:spLocks noChangeShapeType="1"/>
          </p:cNvSpPr>
          <p:nvPr/>
        </p:nvSpPr>
        <p:spPr bwMode="auto">
          <a:xfrm>
            <a:off x="26670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" name="Line 21"/>
          <p:cNvSpPr>
            <a:spLocks noChangeShapeType="1"/>
          </p:cNvSpPr>
          <p:nvPr/>
        </p:nvSpPr>
        <p:spPr bwMode="auto">
          <a:xfrm>
            <a:off x="41148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4" name="Line 22"/>
          <p:cNvSpPr>
            <a:spLocks noChangeShapeType="1"/>
          </p:cNvSpPr>
          <p:nvPr/>
        </p:nvSpPr>
        <p:spPr bwMode="auto">
          <a:xfrm>
            <a:off x="41148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5" name="Line 23"/>
          <p:cNvSpPr>
            <a:spLocks noChangeShapeType="1"/>
          </p:cNvSpPr>
          <p:nvPr/>
        </p:nvSpPr>
        <p:spPr bwMode="auto">
          <a:xfrm>
            <a:off x="55626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Line 24"/>
          <p:cNvSpPr>
            <a:spLocks noChangeShapeType="1"/>
          </p:cNvSpPr>
          <p:nvPr/>
        </p:nvSpPr>
        <p:spPr bwMode="auto">
          <a:xfrm>
            <a:off x="55626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8956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8194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743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2667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3434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267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91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148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7912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7150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6388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5562600" y="3535363"/>
            <a:ext cx="762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334000" y="4678363"/>
            <a:ext cx="5334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88" name="Rectangle 7" descr="Large checker board"/>
          <p:cNvSpPr>
            <a:spLocks noChangeArrowheads="1"/>
          </p:cNvSpPr>
          <p:nvPr/>
        </p:nvSpPr>
        <p:spPr bwMode="auto">
          <a:xfrm>
            <a:off x="6781800" y="4602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9" name="Rectangle 10" descr="Large checker board"/>
          <p:cNvSpPr>
            <a:spLocks noChangeArrowheads="1"/>
          </p:cNvSpPr>
          <p:nvPr/>
        </p:nvSpPr>
        <p:spPr bwMode="auto">
          <a:xfrm>
            <a:off x="67818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0" name="Line 16"/>
          <p:cNvSpPr>
            <a:spLocks noChangeShapeType="1"/>
          </p:cNvSpPr>
          <p:nvPr/>
        </p:nvSpPr>
        <p:spPr bwMode="auto">
          <a:xfrm>
            <a:off x="5867400" y="4830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1" name="Line 18"/>
          <p:cNvSpPr>
            <a:spLocks noChangeShapeType="1"/>
          </p:cNvSpPr>
          <p:nvPr/>
        </p:nvSpPr>
        <p:spPr bwMode="auto">
          <a:xfrm>
            <a:off x="58674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2" name="Line 24"/>
          <p:cNvSpPr>
            <a:spLocks noChangeShapeType="1"/>
          </p:cNvSpPr>
          <p:nvPr/>
        </p:nvSpPr>
        <p:spPr bwMode="auto">
          <a:xfrm>
            <a:off x="7010400" y="5135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3" name="Rectangle 7" descr="Large checker board"/>
          <p:cNvSpPr>
            <a:spLocks noChangeArrowheads="1"/>
          </p:cNvSpPr>
          <p:nvPr/>
        </p:nvSpPr>
        <p:spPr bwMode="auto">
          <a:xfrm>
            <a:off x="3886200" y="4602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" name="Line 16"/>
          <p:cNvSpPr>
            <a:spLocks noChangeShapeType="1"/>
          </p:cNvSpPr>
          <p:nvPr/>
        </p:nvSpPr>
        <p:spPr bwMode="auto">
          <a:xfrm>
            <a:off x="5867400" y="37639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5" name="Line 24"/>
          <p:cNvSpPr>
            <a:spLocks noChangeShapeType="1"/>
          </p:cNvSpPr>
          <p:nvPr/>
        </p:nvSpPr>
        <p:spPr bwMode="auto">
          <a:xfrm>
            <a:off x="7010400" y="40687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5908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5146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4384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3622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334000" y="5059363"/>
            <a:ext cx="5334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334000" y="4983163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5334000" y="4906963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4000" y="4830763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334000" y="4754563"/>
            <a:ext cx="5334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40386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9624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8862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38100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54864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4102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334000" y="3535363"/>
            <a:ext cx="76200" cy="5334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15" name="Rounded Rectangular Callout 214"/>
          <p:cNvSpPr/>
          <p:nvPr/>
        </p:nvSpPr>
        <p:spPr>
          <a:xfrm>
            <a:off x="2895600" y="5364163"/>
            <a:ext cx="2133600" cy="731838"/>
          </a:xfrm>
          <a:prstGeom prst="wedgeRoundRectCallout">
            <a:avLst>
              <a:gd name="adj1" fmla="val 74419"/>
              <a:gd name="adj2" fmla="val -31496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Blocked by other packets</a:t>
            </a:r>
          </a:p>
        </p:txBody>
      </p:sp>
      <p:sp>
        <p:nvSpPr>
          <p:cNvPr id="216" name="Rounded Rectangular Callout 215"/>
          <p:cNvSpPr/>
          <p:nvPr/>
        </p:nvSpPr>
        <p:spPr>
          <a:xfrm>
            <a:off x="6705600" y="3886200"/>
            <a:ext cx="2133600" cy="1036638"/>
          </a:xfrm>
          <a:prstGeom prst="wedgeRoundRectCallout">
            <a:avLst>
              <a:gd name="adj1" fmla="val -73104"/>
              <a:gd name="adj2" fmla="val -61238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Channel idle but red packet blocked behind blue</a:t>
            </a:r>
          </a:p>
        </p:txBody>
      </p:sp>
      <p:sp>
        <p:nvSpPr>
          <p:cNvPr id="217" name="Rounded Rectangular Callout 216"/>
          <p:cNvSpPr/>
          <p:nvPr/>
        </p:nvSpPr>
        <p:spPr>
          <a:xfrm>
            <a:off x="6781800" y="5516563"/>
            <a:ext cx="2133600" cy="808038"/>
          </a:xfrm>
          <a:prstGeom prst="wedgeRoundRectCallout">
            <a:avLst>
              <a:gd name="adj1" fmla="val -106298"/>
              <a:gd name="adj2" fmla="val -195580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Buffer full: blue cannot proceed</a:t>
            </a:r>
          </a:p>
        </p:txBody>
      </p:sp>
      <p:sp>
        <p:nvSpPr>
          <p:cNvPr id="218" name="Rounded Rectangular Callout 217"/>
          <p:cNvSpPr/>
          <p:nvPr/>
        </p:nvSpPr>
        <p:spPr>
          <a:xfrm>
            <a:off x="2667000" y="4297363"/>
            <a:ext cx="2438400" cy="914400"/>
          </a:xfrm>
          <a:prstGeom prst="wedgeRoundRectCallout">
            <a:avLst>
              <a:gd name="adj1" fmla="val 48415"/>
              <a:gd name="adj2" fmla="val -110408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Red holds this channel: channel remains idle until read proceeds</a:t>
            </a:r>
          </a:p>
        </p:txBody>
      </p:sp>
      <p:grpSp>
        <p:nvGrpSpPr>
          <p:cNvPr id="86147" name="Group 225"/>
          <p:cNvGrpSpPr>
            <a:grpSpLocks/>
          </p:cNvGrpSpPr>
          <p:nvPr/>
        </p:nvGrpSpPr>
        <p:grpSpPr bwMode="auto">
          <a:xfrm>
            <a:off x="3657600" y="1600200"/>
            <a:ext cx="2590800" cy="1200329"/>
            <a:chOff x="3657600" y="1828800"/>
            <a:chExt cx="2590800" cy="1200508"/>
          </a:xfrm>
        </p:grpSpPr>
        <p:sp>
          <p:nvSpPr>
            <p:cNvPr id="26763" name="Right Arrow 221"/>
            <p:cNvSpPr>
              <a:spLocks noChangeArrowheads="1"/>
            </p:cNvSpPr>
            <p:nvPr/>
          </p:nvSpPr>
          <p:spPr bwMode="auto">
            <a:xfrm>
              <a:off x="3733800" y="2209857"/>
              <a:ext cx="1828800" cy="457268"/>
            </a:xfrm>
            <a:prstGeom prst="rightArrow">
              <a:avLst>
                <a:gd name="adj1" fmla="val 60630"/>
                <a:gd name="adj2" fmla="val 73926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26764" name="TextBox 224"/>
            <p:cNvSpPr txBox="1">
              <a:spLocks noChangeArrowheads="1"/>
            </p:cNvSpPr>
            <p:nvPr/>
          </p:nvSpPr>
          <p:spPr bwMode="auto">
            <a:xfrm>
              <a:off x="3657600" y="1828800"/>
              <a:ext cx="2590800" cy="120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Shrink Buffers </a:t>
              </a:r>
            </a:p>
            <a:p>
              <a:pPr eaLnBrk="1" hangingPunct="1">
                <a:defRPr/>
              </a:pP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/>
              </a:r>
              <a:br>
                <a:rPr lang="en-US" sz="2000" b="1" dirty="0">
                  <a:solidFill>
                    <a:srgbClr val="000000"/>
                  </a:solidFill>
                </a:rPr>
              </a:br>
              <a:r>
                <a:rPr lang="en-US" sz="2000" b="1" dirty="0">
                  <a:solidFill>
                    <a:srgbClr val="000000"/>
                  </a:solidFill>
                </a:rPr>
                <a:t>Reduce latency</a:t>
              </a:r>
            </a:p>
          </p:txBody>
        </p:sp>
      </p:grp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152400" y="3429000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Any other issues? </a:t>
            </a:r>
            <a:endParaRPr lang="en-US" sz="200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32" name="TextBox 231"/>
          <p:cNvSpPr txBox="1">
            <a:spLocks noChangeArrowheads="1"/>
          </p:cNvSpPr>
          <p:nvPr/>
        </p:nvSpPr>
        <p:spPr bwMode="auto">
          <a:xfrm>
            <a:off x="152400" y="4114800"/>
            <a:ext cx="2057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</a:rPr>
              <a:t>Head-of-Line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FF0000"/>
                </a:solidFill>
              </a:rPr>
              <a:t>Blocking</a:t>
            </a:r>
            <a:endParaRPr lang="en-US" sz="240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33" name="TextBox 232"/>
          <p:cNvSpPr txBox="1">
            <a:spLocks noChangeArrowheads="1"/>
          </p:cNvSpPr>
          <p:nvPr/>
        </p:nvSpPr>
        <p:spPr bwMode="auto">
          <a:xfrm>
            <a:off x="152400" y="5570538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00B050"/>
                </a:solidFill>
              </a:rPr>
              <a:t>Use Virtual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00B050"/>
                </a:solidFill>
              </a:rPr>
              <a:t>Channels</a:t>
            </a:r>
          </a:p>
        </p:txBody>
      </p:sp>
      <p:sp>
        <p:nvSpPr>
          <p:cNvPr id="236" name="Right Arrow 235"/>
          <p:cNvSpPr>
            <a:spLocks noChangeArrowheads="1"/>
          </p:cNvSpPr>
          <p:nvPr/>
        </p:nvSpPr>
        <p:spPr bwMode="auto">
          <a:xfrm rot="5400000">
            <a:off x="876300" y="5067300"/>
            <a:ext cx="533400" cy="457200"/>
          </a:xfrm>
          <a:prstGeom prst="rightArrow">
            <a:avLst>
              <a:gd name="adj1" fmla="val 60630"/>
              <a:gd name="adj2" fmla="val 73921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78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 animBg="1"/>
      <p:bldP spid="178" grpId="0" animBg="1"/>
      <p:bldP spid="179" grpId="0" animBg="1"/>
      <p:bldP spid="199" grpId="0" animBg="1"/>
      <p:bldP spid="200" grpId="0" animBg="1"/>
      <p:bldP spid="201" grpId="0" animBg="1"/>
      <p:bldP spid="202" grpId="0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2" grpId="0" animBg="1"/>
      <p:bldP spid="213" grpId="0" animBg="1"/>
      <p:bldP spid="214" grpId="0" animBg="1"/>
      <p:bldP spid="216" grpId="0" animBg="1"/>
      <p:bldP spid="217" grpId="0" animBg="1"/>
      <p:bldP spid="218" grpId="0" animBg="1"/>
      <p:bldP spid="2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Review: Flow Control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609600" y="968375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Store and Forward</a:t>
            </a:r>
            <a:endParaRPr lang="en-US" sz="200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Rectangle 4" descr="Large checker board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5" descr="Large checker board"/>
          <p:cNvSpPr>
            <a:spLocks noChangeArrowheads="1"/>
          </p:cNvSpPr>
          <p:nvPr/>
        </p:nvSpPr>
        <p:spPr bwMode="auto">
          <a:xfrm>
            <a:off x="16764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6" descr="Large checker board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" descr="Large checker board"/>
          <p:cNvSpPr>
            <a:spLocks noChangeArrowheads="1"/>
          </p:cNvSpPr>
          <p:nvPr/>
        </p:nvSpPr>
        <p:spPr bwMode="auto">
          <a:xfrm>
            <a:off x="29718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9" descr="Large checker board"/>
          <p:cNvSpPr>
            <a:spLocks noChangeArrowheads="1"/>
          </p:cNvSpPr>
          <p:nvPr/>
        </p:nvSpPr>
        <p:spPr bwMode="auto">
          <a:xfrm>
            <a:off x="16764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9144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209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9144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2209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6096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1905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200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Box 49" descr="Large checker board"/>
          <p:cNvSpPr txBox="1">
            <a:spLocks noChangeArrowheads="1"/>
          </p:cNvSpPr>
          <p:nvPr/>
        </p:nvSpPr>
        <p:spPr bwMode="auto">
          <a:xfrm>
            <a:off x="76200" y="11430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20" name="Text Box 50" descr="Large checker board"/>
          <p:cNvSpPr txBox="1">
            <a:spLocks noChangeArrowheads="1"/>
          </p:cNvSpPr>
          <p:nvPr/>
        </p:nvSpPr>
        <p:spPr bwMode="auto">
          <a:xfrm>
            <a:off x="2667000" y="21336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718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718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718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718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671" name="TextBox 36"/>
          <p:cNvSpPr txBox="1">
            <a:spLocks noChangeArrowheads="1"/>
          </p:cNvSpPr>
          <p:nvPr/>
        </p:nvSpPr>
        <p:spPr bwMode="auto">
          <a:xfrm>
            <a:off x="5867400" y="971550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0000"/>
                </a:solidFill>
              </a:rPr>
              <a:t>Cut Through / Wormhole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8" name="Rectangle 4" descr="Large checker board"/>
          <p:cNvSpPr>
            <a:spLocks noChangeArrowheads="1"/>
          </p:cNvSpPr>
          <p:nvPr/>
        </p:nvSpPr>
        <p:spPr bwMode="auto">
          <a:xfrm>
            <a:off x="58674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5" descr="Large checker board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6" descr="Large checker board"/>
          <p:cNvSpPr>
            <a:spLocks noChangeArrowheads="1"/>
          </p:cNvSpPr>
          <p:nvPr/>
        </p:nvSpPr>
        <p:spPr bwMode="auto">
          <a:xfrm>
            <a:off x="8458200" y="14478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7" descr="Large checker board"/>
          <p:cNvSpPr>
            <a:spLocks noChangeArrowheads="1"/>
          </p:cNvSpPr>
          <p:nvPr/>
        </p:nvSpPr>
        <p:spPr bwMode="auto">
          <a:xfrm>
            <a:off x="84582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8" descr="Large checker board"/>
          <p:cNvSpPr>
            <a:spLocks noChangeArrowheads="1"/>
          </p:cNvSpPr>
          <p:nvPr/>
        </p:nvSpPr>
        <p:spPr bwMode="auto">
          <a:xfrm>
            <a:off x="58674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9" descr="Large checker board"/>
          <p:cNvSpPr>
            <a:spLocks noChangeArrowheads="1"/>
          </p:cNvSpPr>
          <p:nvPr/>
        </p:nvSpPr>
        <p:spPr bwMode="auto">
          <a:xfrm>
            <a:off x="71628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64008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7696200" y="16764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64008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>
            <a:off x="7696200" y="2743200"/>
            <a:ext cx="7620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60960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73914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8686800" y="1981200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Box 49" descr="Large checker board"/>
          <p:cNvSpPr txBox="1">
            <a:spLocks noChangeArrowheads="1"/>
          </p:cNvSpPr>
          <p:nvPr/>
        </p:nvSpPr>
        <p:spPr bwMode="auto">
          <a:xfrm>
            <a:off x="5562600" y="11430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2" name="Text Box 50" descr="Large checker board"/>
          <p:cNvSpPr txBox="1">
            <a:spLocks noChangeArrowheads="1"/>
          </p:cNvSpPr>
          <p:nvPr/>
        </p:nvSpPr>
        <p:spPr bwMode="auto">
          <a:xfrm>
            <a:off x="8153400" y="2133600"/>
            <a:ext cx="6858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458200" y="28956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458200" y="27432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458200" y="25908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8458200" y="2438400"/>
            <a:ext cx="533400" cy="152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cxnSp>
        <p:nvCxnSpPr>
          <p:cNvPr id="87083" name="Straight Connector 145"/>
          <p:cNvCxnSpPr>
            <a:cxnSpLocks noChangeShapeType="1"/>
          </p:cNvCxnSpPr>
          <p:nvPr/>
        </p:nvCxnSpPr>
        <p:spPr bwMode="auto">
          <a:xfrm>
            <a:off x="152400" y="3276600"/>
            <a:ext cx="8839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 descr="Large checker board"/>
          <p:cNvSpPr>
            <a:spLocks noChangeArrowheads="1"/>
          </p:cNvSpPr>
          <p:nvPr/>
        </p:nvSpPr>
        <p:spPr bwMode="auto">
          <a:xfrm>
            <a:off x="381000" y="2514600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87085" name="Group 225"/>
          <p:cNvGrpSpPr>
            <a:grpSpLocks/>
          </p:cNvGrpSpPr>
          <p:nvPr/>
        </p:nvGrpSpPr>
        <p:grpSpPr bwMode="auto">
          <a:xfrm>
            <a:off x="3657600" y="1600200"/>
            <a:ext cx="2590800" cy="1200329"/>
            <a:chOff x="3657600" y="1828800"/>
            <a:chExt cx="2590800" cy="1200508"/>
          </a:xfrm>
        </p:grpSpPr>
        <p:sp>
          <p:nvSpPr>
            <p:cNvPr id="27762" name="Right Arrow 221"/>
            <p:cNvSpPr>
              <a:spLocks noChangeArrowheads="1"/>
            </p:cNvSpPr>
            <p:nvPr/>
          </p:nvSpPr>
          <p:spPr bwMode="auto">
            <a:xfrm>
              <a:off x="3733800" y="2209857"/>
              <a:ext cx="1828800" cy="457268"/>
            </a:xfrm>
            <a:prstGeom prst="rightArrow">
              <a:avLst>
                <a:gd name="adj1" fmla="val 60630"/>
                <a:gd name="adj2" fmla="val 73926"/>
              </a:avLst>
            </a:prstGeom>
            <a:solidFill>
              <a:srgbClr val="00B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n-US"/>
            </a:p>
          </p:txBody>
        </p:sp>
        <p:sp>
          <p:nvSpPr>
            <p:cNvPr id="27763" name="TextBox 224"/>
            <p:cNvSpPr txBox="1">
              <a:spLocks noChangeArrowheads="1"/>
            </p:cNvSpPr>
            <p:nvPr/>
          </p:nvSpPr>
          <p:spPr bwMode="auto">
            <a:xfrm>
              <a:off x="3657600" y="1828800"/>
              <a:ext cx="2590800" cy="1200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Shrink Buffers </a:t>
              </a:r>
            </a:p>
            <a:p>
              <a:pPr eaLnBrk="1" hangingPunct="1">
                <a:defRPr/>
              </a:pPr>
              <a:r>
                <a:rPr lang="en-US" sz="3200" b="1" dirty="0">
                  <a:solidFill>
                    <a:srgbClr val="000000"/>
                  </a:solidFill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/>
              </a:r>
              <a:br>
                <a:rPr lang="en-US" sz="2000" b="1" dirty="0">
                  <a:solidFill>
                    <a:srgbClr val="000000"/>
                  </a:solidFill>
                </a:rPr>
              </a:br>
              <a:r>
                <a:rPr lang="en-US" sz="2000" b="1" dirty="0">
                  <a:solidFill>
                    <a:srgbClr val="000000"/>
                  </a:solidFill>
                </a:rPr>
                <a:t>Reduce latency</a:t>
              </a:r>
            </a:p>
          </p:txBody>
        </p:sp>
      </p:grpSp>
      <p:sp>
        <p:nvSpPr>
          <p:cNvPr id="27694" name="TextBox 230"/>
          <p:cNvSpPr txBox="1">
            <a:spLocks noChangeArrowheads="1"/>
          </p:cNvSpPr>
          <p:nvPr/>
        </p:nvSpPr>
        <p:spPr bwMode="auto">
          <a:xfrm>
            <a:off x="152400" y="3429000"/>
            <a:ext cx="1981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>
                <a:solidFill>
                  <a:srgbClr val="000000"/>
                </a:solidFill>
              </a:rPr>
              <a:t>Any other issues? </a:t>
            </a:r>
            <a:endParaRPr lang="en-US" sz="200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7695" name="TextBox 231"/>
          <p:cNvSpPr txBox="1">
            <a:spLocks noChangeArrowheads="1"/>
          </p:cNvSpPr>
          <p:nvPr/>
        </p:nvSpPr>
        <p:spPr bwMode="auto">
          <a:xfrm>
            <a:off x="152400" y="4114800"/>
            <a:ext cx="20574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Head-of-Line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Blocking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7696" name="TextBox 232"/>
          <p:cNvSpPr txBox="1">
            <a:spLocks noChangeArrowheads="1"/>
          </p:cNvSpPr>
          <p:nvPr/>
        </p:nvSpPr>
        <p:spPr bwMode="auto">
          <a:xfrm>
            <a:off x="152400" y="5570538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rgbClr val="00B050"/>
                </a:solidFill>
              </a:rPr>
              <a:t>Use Virtual</a:t>
            </a:r>
          </a:p>
          <a:p>
            <a:pPr eaLnBrk="1" hangingPunct="1">
              <a:defRPr/>
            </a:pPr>
            <a:r>
              <a:rPr lang="en-US" sz="2400" b="1">
                <a:solidFill>
                  <a:srgbClr val="00B050"/>
                </a:solidFill>
              </a:rPr>
              <a:t>Channels</a:t>
            </a:r>
          </a:p>
        </p:txBody>
      </p:sp>
      <p:sp>
        <p:nvSpPr>
          <p:cNvPr id="27697" name="Right Arrow 235"/>
          <p:cNvSpPr>
            <a:spLocks noChangeArrowheads="1"/>
          </p:cNvSpPr>
          <p:nvPr/>
        </p:nvSpPr>
        <p:spPr bwMode="auto">
          <a:xfrm rot="5400000">
            <a:off x="876300" y="5067300"/>
            <a:ext cx="533400" cy="457200"/>
          </a:xfrm>
          <a:prstGeom prst="rightArrow">
            <a:avLst>
              <a:gd name="adj1" fmla="val 60630"/>
              <a:gd name="adj2" fmla="val 73921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40" tIns="45720" rIns="91440" bIns="45720"/>
          <a:lstStyle/>
          <a:p>
            <a:pPr algn="l">
              <a:defRPr/>
            </a:pPr>
            <a:endParaRPr lang="en-US"/>
          </a:p>
        </p:txBody>
      </p:sp>
      <p:sp>
        <p:nvSpPr>
          <p:cNvPr id="141" name="Rectangle 4" descr="Large checker board"/>
          <p:cNvSpPr>
            <a:spLocks noChangeArrowheads="1"/>
          </p:cNvSpPr>
          <p:nvPr/>
        </p:nvSpPr>
        <p:spPr bwMode="auto">
          <a:xfrm>
            <a:off x="2590800" y="3459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2" name="Rectangle 5" descr="Large checker board"/>
          <p:cNvSpPr>
            <a:spLocks noChangeArrowheads="1"/>
          </p:cNvSpPr>
          <p:nvPr/>
        </p:nvSpPr>
        <p:spPr bwMode="auto">
          <a:xfrm>
            <a:off x="4038600" y="3459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ctangle 6" descr="Large checker board"/>
          <p:cNvSpPr>
            <a:spLocks noChangeArrowheads="1"/>
          </p:cNvSpPr>
          <p:nvPr/>
        </p:nvSpPr>
        <p:spPr bwMode="auto">
          <a:xfrm>
            <a:off x="5486400" y="34591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" name="Rectangle 7" descr="Large checker board"/>
          <p:cNvSpPr>
            <a:spLocks noChangeArrowheads="1"/>
          </p:cNvSpPr>
          <p:nvPr/>
        </p:nvSpPr>
        <p:spPr bwMode="auto">
          <a:xfrm>
            <a:off x="5486400" y="4525963"/>
            <a:ext cx="533400" cy="53340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0" name="Rectangle 8" descr="Large checker board"/>
          <p:cNvSpPr>
            <a:spLocks noChangeArrowheads="1"/>
          </p:cNvSpPr>
          <p:nvPr/>
        </p:nvSpPr>
        <p:spPr bwMode="auto">
          <a:xfrm>
            <a:off x="2590800" y="4525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1" name="Rectangle 9" descr="Large checker board"/>
          <p:cNvSpPr>
            <a:spLocks noChangeArrowheads="1"/>
          </p:cNvSpPr>
          <p:nvPr/>
        </p:nvSpPr>
        <p:spPr bwMode="auto">
          <a:xfrm>
            <a:off x="6934200" y="3459163"/>
            <a:ext cx="533400" cy="533400"/>
          </a:xfrm>
          <a:prstGeom prst="rect">
            <a:avLst/>
          </a:prstGeom>
          <a:solidFill>
            <a:srgbClr val="C0504D">
              <a:lumMod val="60000"/>
              <a:lumOff val="40000"/>
            </a:srgbClr>
          </a:solidFill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Rectangle 10" descr="Large checker board"/>
          <p:cNvSpPr>
            <a:spLocks noChangeArrowheads="1"/>
          </p:cNvSpPr>
          <p:nvPr/>
        </p:nvSpPr>
        <p:spPr bwMode="auto">
          <a:xfrm>
            <a:off x="5486400" y="5668963"/>
            <a:ext cx="533400" cy="5334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183" name="Rectangle 11" descr="Large checker board"/>
          <p:cNvSpPr>
            <a:spLocks noChangeArrowheads="1"/>
          </p:cNvSpPr>
          <p:nvPr/>
        </p:nvSpPr>
        <p:spPr bwMode="auto">
          <a:xfrm>
            <a:off x="25908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Rectangle 12" descr="Large checker board"/>
          <p:cNvSpPr>
            <a:spLocks noChangeArrowheads="1"/>
          </p:cNvSpPr>
          <p:nvPr/>
        </p:nvSpPr>
        <p:spPr bwMode="auto">
          <a:xfrm>
            <a:off x="40386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5" name="Line 13"/>
          <p:cNvSpPr>
            <a:spLocks noChangeShapeType="1"/>
          </p:cNvSpPr>
          <p:nvPr/>
        </p:nvSpPr>
        <p:spPr bwMode="auto">
          <a:xfrm>
            <a:off x="31242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6" name="Line 14"/>
          <p:cNvSpPr>
            <a:spLocks noChangeShapeType="1"/>
          </p:cNvSpPr>
          <p:nvPr/>
        </p:nvSpPr>
        <p:spPr bwMode="auto">
          <a:xfrm>
            <a:off x="45720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7" name="Line 15"/>
          <p:cNvSpPr>
            <a:spLocks noChangeShapeType="1"/>
          </p:cNvSpPr>
          <p:nvPr/>
        </p:nvSpPr>
        <p:spPr bwMode="auto">
          <a:xfrm>
            <a:off x="31242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6" name="Line 16"/>
          <p:cNvSpPr>
            <a:spLocks noChangeShapeType="1"/>
          </p:cNvSpPr>
          <p:nvPr/>
        </p:nvSpPr>
        <p:spPr bwMode="auto">
          <a:xfrm>
            <a:off x="45720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7" name="Line 17"/>
          <p:cNvSpPr>
            <a:spLocks noChangeShapeType="1"/>
          </p:cNvSpPr>
          <p:nvPr/>
        </p:nvSpPr>
        <p:spPr bwMode="auto">
          <a:xfrm>
            <a:off x="31242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8" name="Line 18"/>
          <p:cNvSpPr>
            <a:spLocks noChangeShapeType="1"/>
          </p:cNvSpPr>
          <p:nvPr/>
        </p:nvSpPr>
        <p:spPr bwMode="auto">
          <a:xfrm>
            <a:off x="45720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9" name="Line 19"/>
          <p:cNvSpPr>
            <a:spLocks noChangeShapeType="1"/>
          </p:cNvSpPr>
          <p:nvPr/>
        </p:nvSpPr>
        <p:spPr bwMode="auto">
          <a:xfrm>
            <a:off x="28194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0" name="Line 20"/>
          <p:cNvSpPr>
            <a:spLocks noChangeShapeType="1"/>
          </p:cNvSpPr>
          <p:nvPr/>
        </p:nvSpPr>
        <p:spPr bwMode="auto">
          <a:xfrm>
            <a:off x="28194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1" name="Line 21"/>
          <p:cNvSpPr>
            <a:spLocks noChangeShapeType="1"/>
          </p:cNvSpPr>
          <p:nvPr/>
        </p:nvSpPr>
        <p:spPr bwMode="auto">
          <a:xfrm>
            <a:off x="42672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3" name="Line 22"/>
          <p:cNvSpPr>
            <a:spLocks noChangeShapeType="1"/>
          </p:cNvSpPr>
          <p:nvPr/>
        </p:nvSpPr>
        <p:spPr bwMode="auto">
          <a:xfrm>
            <a:off x="42672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4" name="Line 23"/>
          <p:cNvSpPr>
            <a:spLocks noChangeShapeType="1"/>
          </p:cNvSpPr>
          <p:nvPr/>
        </p:nvSpPr>
        <p:spPr bwMode="auto">
          <a:xfrm>
            <a:off x="57150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6" name="Line 24"/>
          <p:cNvSpPr>
            <a:spLocks noChangeShapeType="1"/>
          </p:cNvSpPr>
          <p:nvPr/>
        </p:nvSpPr>
        <p:spPr bwMode="auto">
          <a:xfrm>
            <a:off x="57150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30480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29718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2895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819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4958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419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343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2672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9436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8674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7912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715000" y="3459163"/>
            <a:ext cx="76200" cy="2286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715000" y="4830763"/>
            <a:ext cx="304800" cy="762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47" name="Rectangle 7" descr="Large checker board"/>
          <p:cNvSpPr>
            <a:spLocks noChangeArrowheads="1"/>
          </p:cNvSpPr>
          <p:nvPr/>
        </p:nvSpPr>
        <p:spPr bwMode="auto">
          <a:xfrm>
            <a:off x="6934200" y="4525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8" name="Rectangle 10" descr="Large checker board"/>
          <p:cNvSpPr>
            <a:spLocks noChangeArrowheads="1"/>
          </p:cNvSpPr>
          <p:nvPr/>
        </p:nvSpPr>
        <p:spPr bwMode="auto">
          <a:xfrm>
            <a:off x="6934200" y="5668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9" name="Line 16"/>
          <p:cNvSpPr>
            <a:spLocks noChangeShapeType="1"/>
          </p:cNvSpPr>
          <p:nvPr/>
        </p:nvSpPr>
        <p:spPr bwMode="auto">
          <a:xfrm>
            <a:off x="6019800" y="4754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0" name="Line 18"/>
          <p:cNvSpPr>
            <a:spLocks noChangeShapeType="1"/>
          </p:cNvSpPr>
          <p:nvPr/>
        </p:nvSpPr>
        <p:spPr bwMode="auto">
          <a:xfrm>
            <a:off x="6019800" y="58975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1" name="Line 24"/>
          <p:cNvSpPr>
            <a:spLocks noChangeShapeType="1"/>
          </p:cNvSpPr>
          <p:nvPr/>
        </p:nvSpPr>
        <p:spPr bwMode="auto">
          <a:xfrm>
            <a:off x="7162800" y="5059363"/>
            <a:ext cx="0" cy="6096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2" name="Rectangle 7" descr="Large checker board"/>
          <p:cNvSpPr>
            <a:spLocks noChangeArrowheads="1"/>
          </p:cNvSpPr>
          <p:nvPr/>
        </p:nvSpPr>
        <p:spPr bwMode="auto">
          <a:xfrm>
            <a:off x="4038600" y="4525963"/>
            <a:ext cx="533400" cy="533400"/>
          </a:xfrm>
          <a:prstGeom prst="rect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3" name="Line 16"/>
          <p:cNvSpPr>
            <a:spLocks noChangeShapeType="1"/>
          </p:cNvSpPr>
          <p:nvPr/>
        </p:nvSpPr>
        <p:spPr bwMode="auto">
          <a:xfrm>
            <a:off x="6019800" y="3687763"/>
            <a:ext cx="914400" cy="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4" name="Line 24"/>
          <p:cNvSpPr>
            <a:spLocks noChangeShapeType="1"/>
          </p:cNvSpPr>
          <p:nvPr/>
        </p:nvSpPr>
        <p:spPr bwMode="auto">
          <a:xfrm>
            <a:off x="7162800" y="3992563"/>
            <a:ext cx="0" cy="533400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lIns="91440" tIns="45720" rIns="91440" bIns="4572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30480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29718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28956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28194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715000" y="4983163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5486400" y="4983163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486400" y="4906963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5486400" y="4830763"/>
            <a:ext cx="228600" cy="76200"/>
          </a:xfrm>
          <a:prstGeom prst="rect">
            <a:avLst/>
          </a:prstGeom>
          <a:solidFill>
            <a:srgbClr val="8064A2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44958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4196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3434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2672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9436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74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7912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0" name="Rounded Rectangular Callout 269"/>
          <p:cNvSpPr/>
          <p:nvPr/>
        </p:nvSpPr>
        <p:spPr>
          <a:xfrm>
            <a:off x="6553200" y="5287963"/>
            <a:ext cx="2133600" cy="1036638"/>
          </a:xfrm>
          <a:prstGeom prst="wedgeRoundRectCallout">
            <a:avLst>
              <a:gd name="adj1" fmla="val -89534"/>
              <a:gd name="adj2" fmla="val -43373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Blocked by other packets</a:t>
            </a:r>
          </a:p>
        </p:txBody>
      </p:sp>
      <p:sp>
        <p:nvSpPr>
          <p:cNvPr id="271" name="Rounded Rectangular Callout 270"/>
          <p:cNvSpPr/>
          <p:nvPr/>
        </p:nvSpPr>
        <p:spPr>
          <a:xfrm>
            <a:off x="7239000" y="4144963"/>
            <a:ext cx="1752600" cy="1036638"/>
          </a:xfrm>
          <a:prstGeom prst="wedgeRoundRectCallout">
            <a:avLst>
              <a:gd name="adj1" fmla="val -134334"/>
              <a:gd name="adj2" fmla="val -38501"/>
              <a:gd name="adj3" fmla="val 16667"/>
            </a:avLst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Calibri"/>
                <a:ea typeface="Arial" charset="0"/>
              </a:rPr>
              <a:t>Buffer full: blue cannot proceed</a:t>
            </a:r>
          </a:p>
        </p:txBody>
      </p:sp>
      <p:sp>
        <p:nvSpPr>
          <p:cNvPr id="272" name="Rectangle 271"/>
          <p:cNvSpPr/>
          <p:nvPr/>
        </p:nvSpPr>
        <p:spPr>
          <a:xfrm>
            <a:off x="5715000" y="4906963"/>
            <a:ext cx="304800" cy="76200"/>
          </a:xfrm>
          <a:prstGeom prst="rect">
            <a:avLst/>
          </a:prstGeom>
          <a:solidFill>
            <a:srgbClr val="9BBB5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73914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73152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72390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5715000" y="3687763"/>
            <a:ext cx="76200" cy="304800"/>
          </a:xfrm>
          <a:prstGeom prst="rect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40" tIns="45720" rIns="91440" bIns="457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55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4" grpId="0" animBg="1"/>
      <p:bldP spid="235" grpId="0" animBg="1"/>
      <p:bldP spid="237" grpId="0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4" grpId="0" animBg="1"/>
      <p:bldP spid="245" grpId="0" animBg="1"/>
      <p:bldP spid="246" grpId="0" animBg="1"/>
      <p:bldP spid="255" grpId="0" animBg="1"/>
      <p:bldP spid="256" grpId="0" animBg="1"/>
      <p:bldP spid="257" grpId="0" animBg="1"/>
      <p:bldP spid="258" grpId="0" animBg="1"/>
      <p:bldP spid="263" grpId="0" animBg="1"/>
      <p:bldP spid="263" grpId="1" animBg="1"/>
      <p:bldP spid="264" grpId="0" animBg="1"/>
      <p:bldP spid="264" grpId="1" animBg="1"/>
      <p:bldP spid="265" grpId="0" animBg="1"/>
      <p:bldP spid="265" grpId="1" animBg="1"/>
      <p:bldP spid="266" grpId="0" animBg="1"/>
      <p:bldP spid="266" grpId="1" animBg="1"/>
      <p:bldP spid="267" grpId="0" animBg="1"/>
      <p:bldP spid="267" grpId="1" animBg="1"/>
      <p:bldP spid="268" grpId="0" animBg="1"/>
      <p:bldP spid="268" grpId="1" animBg="1"/>
      <p:bldP spid="269" grpId="0" animBg="1"/>
      <p:bldP spid="269" grpId="1" animBg="1"/>
      <p:bldP spid="271" grpId="0" animBg="1"/>
      <p:bldP spid="273" grpId="0" animBg="1"/>
      <p:bldP spid="274" grpId="0" animBg="1"/>
      <p:bldP spid="275" grpId="0" animBg="1"/>
      <p:bldP spid="27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b="1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b="1" dirty="0">
                <a:ea typeface="ＭＳ Ｐゴシック" panose="020B0600070205080204" pitchFamily="34" charset="-128"/>
              </a:rPr>
              <a:t>o</a:t>
            </a:r>
            <a:r>
              <a:rPr lang="en-US" b="1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Research on </a:t>
            </a:r>
            <a:r>
              <a:rPr lang="en-US" dirty="0" err="1" smtClean="0">
                <a:ea typeface="ＭＳ Ｐゴシック" panose="020B0600070205080204" pitchFamily="34" charset="-128"/>
              </a:rPr>
              <a:t>NoCs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9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Research on </a:t>
            </a:r>
            <a:r>
              <a:rPr lang="en-US" dirty="0" err="1" smtClean="0">
                <a:ea typeface="ＭＳ Ｐゴシック" panose="020B0600070205080204" pitchFamily="34" charset="-128"/>
              </a:rPr>
              <a:t>NoCs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On-chip Networks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02A364-3436-4436-8357-A50B92C90949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270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2" name="Group 270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272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 dirty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From East</a:t>
              </a:r>
              <a:endParaRPr lang="en-US" altLang="ko-KR" sz="1400" kern="0" dirty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73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From West</a:t>
              </a:r>
              <a:endParaRPr lang="en-US" altLang="ko-KR" sz="1400" kern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74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From North</a:t>
              </a:r>
              <a:endParaRPr lang="en-US" altLang="ko-KR" sz="1400" kern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75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From South</a:t>
              </a:r>
              <a:endParaRPr lang="en-US" altLang="ko-KR" sz="1400" kern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76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From PE</a:t>
              </a:r>
              <a:endParaRPr lang="en-US" altLang="ko-KR" sz="1400" kern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77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8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79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0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1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2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43184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ko-KR" sz="1100" b="1">
                  <a:solidFill>
                    <a:srgbClr val="000000"/>
                  </a:solidFill>
                  <a:ea typeface="Gulim" panose="020B0600000101010101" pitchFamily="34" charset="-127"/>
                </a:rPr>
                <a:t>VC 0</a:t>
              </a:r>
              <a:endParaRPr lang="en-US" altLang="ko-KR" sz="1400">
                <a:solidFill>
                  <a:srgbClr val="000000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284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372"/>
                </a:cxn>
                <a:cxn ang="0">
                  <a:pos x="13" y="538"/>
                </a:cxn>
                <a:cxn ang="0">
                  <a:pos x="0" y="679"/>
                </a:cxn>
                <a:cxn ang="0">
                  <a:pos x="0" y="807"/>
                </a:cxn>
                <a:cxn ang="0">
                  <a:pos x="13" y="948"/>
                </a:cxn>
                <a:cxn ang="0">
                  <a:pos x="26" y="1114"/>
                </a:cxn>
                <a:cxn ang="0">
                  <a:pos x="26" y="1344"/>
                </a:cxn>
                <a:cxn ang="0">
                  <a:pos x="26" y="1524"/>
                </a:cxn>
                <a:cxn ang="0">
                  <a:pos x="13" y="1690"/>
                </a:cxn>
                <a:cxn ang="0">
                  <a:pos x="0" y="1831"/>
                </a:cxn>
                <a:cxn ang="0">
                  <a:pos x="48" y="1937"/>
                </a:cxn>
                <a:cxn ang="0">
                  <a:pos x="188" y="1924"/>
                </a:cxn>
                <a:cxn ang="0">
                  <a:pos x="355" y="1911"/>
                </a:cxn>
                <a:cxn ang="0">
                  <a:pos x="585" y="1911"/>
                </a:cxn>
                <a:cxn ang="0">
                  <a:pos x="764" y="1911"/>
                </a:cxn>
                <a:cxn ang="0">
                  <a:pos x="931" y="1924"/>
                </a:cxn>
                <a:cxn ang="0">
                  <a:pos x="1072" y="1937"/>
                </a:cxn>
                <a:cxn ang="0">
                  <a:pos x="1200" y="1937"/>
                </a:cxn>
                <a:cxn ang="0">
                  <a:pos x="1340" y="1924"/>
                </a:cxn>
                <a:cxn ang="0">
                  <a:pos x="1507" y="1911"/>
                </a:cxn>
                <a:cxn ang="0">
                  <a:pos x="1737" y="1911"/>
                </a:cxn>
                <a:cxn ang="0">
                  <a:pos x="1916" y="1911"/>
                </a:cxn>
                <a:cxn ang="0">
                  <a:pos x="2083" y="1924"/>
                </a:cxn>
                <a:cxn ang="0">
                  <a:pos x="2224" y="1937"/>
                </a:cxn>
                <a:cxn ang="0">
                  <a:pos x="2352" y="1937"/>
                </a:cxn>
                <a:cxn ang="0">
                  <a:pos x="2492" y="1924"/>
                </a:cxn>
                <a:cxn ang="0">
                  <a:pos x="2659" y="1911"/>
                </a:cxn>
                <a:cxn ang="0">
                  <a:pos x="2889" y="1911"/>
                </a:cxn>
                <a:cxn ang="0">
                  <a:pos x="3024" y="1892"/>
                </a:cxn>
                <a:cxn ang="0">
                  <a:pos x="3037" y="1726"/>
                </a:cxn>
                <a:cxn ang="0">
                  <a:pos x="3049" y="1585"/>
                </a:cxn>
                <a:cxn ang="0">
                  <a:pos x="3049" y="1457"/>
                </a:cxn>
                <a:cxn ang="0">
                  <a:pos x="3037" y="1316"/>
                </a:cxn>
                <a:cxn ang="0">
                  <a:pos x="3024" y="1150"/>
                </a:cxn>
                <a:cxn ang="0">
                  <a:pos x="3024" y="920"/>
                </a:cxn>
                <a:cxn ang="0">
                  <a:pos x="3024" y="740"/>
                </a:cxn>
                <a:cxn ang="0">
                  <a:pos x="3037" y="574"/>
                </a:cxn>
                <a:cxn ang="0">
                  <a:pos x="3049" y="433"/>
                </a:cxn>
                <a:cxn ang="0">
                  <a:pos x="3049" y="305"/>
                </a:cxn>
                <a:cxn ang="0">
                  <a:pos x="3037" y="164"/>
                </a:cxn>
                <a:cxn ang="0">
                  <a:pos x="3021" y="26"/>
                </a:cxn>
                <a:cxn ang="0">
                  <a:pos x="2791" y="26"/>
                </a:cxn>
                <a:cxn ang="0">
                  <a:pos x="2612" y="26"/>
                </a:cxn>
                <a:cxn ang="0">
                  <a:pos x="2445" y="13"/>
                </a:cxn>
                <a:cxn ang="0">
                  <a:pos x="2304" y="0"/>
                </a:cxn>
                <a:cxn ang="0">
                  <a:pos x="2176" y="0"/>
                </a:cxn>
                <a:cxn ang="0">
                  <a:pos x="2036" y="13"/>
                </a:cxn>
                <a:cxn ang="0">
                  <a:pos x="1869" y="26"/>
                </a:cxn>
                <a:cxn ang="0">
                  <a:pos x="1639" y="26"/>
                </a:cxn>
                <a:cxn ang="0">
                  <a:pos x="1460" y="26"/>
                </a:cxn>
                <a:cxn ang="0">
                  <a:pos x="1293" y="13"/>
                </a:cxn>
                <a:cxn ang="0">
                  <a:pos x="1152" y="0"/>
                </a:cxn>
                <a:cxn ang="0">
                  <a:pos x="1024" y="0"/>
                </a:cxn>
                <a:cxn ang="0">
                  <a:pos x="884" y="13"/>
                </a:cxn>
                <a:cxn ang="0">
                  <a:pos x="717" y="26"/>
                </a:cxn>
                <a:cxn ang="0">
                  <a:pos x="487" y="26"/>
                </a:cxn>
                <a:cxn ang="0">
                  <a:pos x="308" y="26"/>
                </a:cxn>
                <a:cxn ang="0">
                  <a:pos x="141" y="13"/>
                </a:cxn>
                <a:cxn ang="0">
                  <a:pos x="13" y="0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5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6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7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179" y="0"/>
                </a:cxn>
                <a:cxn ang="0">
                  <a:pos x="179" y="53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8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/>
              <a:ahLst/>
              <a:cxnLst>
                <a:cxn ang="0">
                  <a:pos x="79" y="159"/>
                </a:cxn>
                <a:cxn ang="0">
                  <a:pos x="0" y="0"/>
                </a:cxn>
                <a:cxn ang="0">
                  <a:pos x="159" y="1"/>
                </a:cxn>
                <a:cxn ang="0">
                  <a:pos x="159" y="1"/>
                </a:cxn>
                <a:cxn ang="0">
                  <a:pos x="79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159" y="1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89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 dirty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VC Identifier</a:t>
              </a:r>
              <a:endParaRPr lang="en-US" altLang="ko-KR" sz="1400" kern="0" dirty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290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1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2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3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4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5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6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7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8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299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0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1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kern="0" dirty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VC 1 </a:t>
              </a:r>
              <a:endParaRPr lang="en-US" altLang="ko-KR" sz="1400" kern="0" dirty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302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3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4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kern="0" dirty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VC 2 </a:t>
              </a:r>
              <a:endParaRPr lang="en-US" altLang="ko-KR" sz="1400" kern="0" dirty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305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6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7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8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09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0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1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/>
              <a:ahLst/>
              <a:cxnLst>
                <a:cxn ang="0">
                  <a:pos x="13" y="102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4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6"/>
                </a:cxn>
                <a:cxn ang="0">
                  <a:pos x="162" y="1464"/>
                </a:cxn>
                <a:cxn ang="0">
                  <a:pos x="303" y="1451"/>
                </a:cxn>
                <a:cxn ang="0">
                  <a:pos x="431" y="1451"/>
                </a:cxn>
                <a:cxn ang="0">
                  <a:pos x="508" y="1451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300" y="1451"/>
                </a:cxn>
                <a:cxn ang="0">
                  <a:pos x="2428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2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8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6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4" y="26"/>
                </a:cxn>
                <a:cxn ang="0">
                  <a:pos x="106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2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3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4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5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6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7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8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19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0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1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2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3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4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5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6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7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8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29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0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1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2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3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2" y="1451"/>
                </a:cxn>
                <a:cxn ang="0">
                  <a:pos x="430" y="1451"/>
                </a:cxn>
                <a:cxn ang="0">
                  <a:pos x="507" y="1451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1"/>
                </a:cxn>
                <a:cxn ang="0">
                  <a:pos x="2427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5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6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7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8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39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0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1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2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3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4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5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6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7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8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49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0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1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2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3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4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5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3" y="1452"/>
                </a:cxn>
                <a:cxn ang="0">
                  <a:pos x="431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6" y="1452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6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7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8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59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0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1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2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3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4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5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6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7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8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69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0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1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2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3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4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5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6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7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6"/>
                </a:cxn>
                <a:cxn ang="0">
                  <a:pos x="26" y="884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8"/>
                </a:cxn>
                <a:cxn ang="0">
                  <a:pos x="0" y="1447"/>
                </a:cxn>
                <a:cxn ang="0">
                  <a:pos x="161" y="1464"/>
                </a:cxn>
                <a:cxn ang="0">
                  <a:pos x="302" y="1452"/>
                </a:cxn>
                <a:cxn ang="0">
                  <a:pos x="430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3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5" y="1452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6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6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6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8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79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0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1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2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3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4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5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6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7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8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89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0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1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2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  <p:sp>
          <p:nvSpPr>
            <p:cNvPr id="393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graphicFrame>
        <p:nvGraphicFramePr>
          <p:cNvPr id="394" name="Table 393"/>
          <p:cNvGraphicFramePr>
            <a:graphicFrameLocks noGrp="1"/>
          </p:cNvGraphicFramePr>
          <p:nvPr/>
        </p:nvGraphicFramePr>
        <p:xfrm>
          <a:off x="1276350" y="2149475"/>
          <a:ext cx="2974974" cy="2409825"/>
        </p:xfrm>
        <a:graphic>
          <a:graphicData uri="http://schemas.openxmlformats.org/drawingml/2006/table">
            <a:tbl>
              <a:tblPr firstRow="1" bandRow="1"/>
              <a:tblGrid>
                <a:gridCol w="991658"/>
                <a:gridCol w="991658"/>
                <a:gridCol w="991658"/>
              </a:tblGrid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L="91431" marR="91431" marT="45705" marB="45705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3033" name="Group 394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396" name="Oval 39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72" name="Straight Connector 397"/>
            <p:cNvCxnSpPr>
              <a:cxnSpLocks noChangeShapeType="1"/>
              <a:endCxn id="39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4" name="Group 398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400" name="Oval 39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69" name="Straight Connector 401"/>
            <p:cNvCxnSpPr>
              <a:cxnSpLocks noChangeShapeType="1"/>
              <a:endCxn id="40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5" name="Group 402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404" name="Oval 403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66" name="Straight Connector 405"/>
            <p:cNvCxnSpPr>
              <a:cxnSpLocks noChangeShapeType="1"/>
              <a:endCxn id="40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6" name="Group 406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408" name="Oval 407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63" name="Straight Connector 409"/>
            <p:cNvCxnSpPr>
              <a:cxnSpLocks noChangeShapeType="1"/>
              <a:endCxn id="40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7" name="Group 410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412" name="Oval 411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60" name="Straight Connector 413"/>
            <p:cNvCxnSpPr>
              <a:cxnSpLocks noChangeShapeType="1"/>
              <a:endCxn id="41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8" name="Group 414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416" name="Oval 41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57" name="Straight Connector 417"/>
            <p:cNvCxnSpPr>
              <a:cxnSpLocks noChangeShapeType="1"/>
              <a:endCxn id="41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39" name="Group 418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420" name="Oval 419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54" name="Straight Connector 421"/>
            <p:cNvCxnSpPr>
              <a:cxnSpLocks noChangeShapeType="1"/>
              <a:endCxn id="42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0" name="Group 422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424" name="Oval 423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51" name="Straight Connector 425"/>
            <p:cNvCxnSpPr>
              <a:cxnSpLocks noChangeShapeType="1"/>
              <a:endCxn id="42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1" name="Group 426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428" name="Oval 427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48" name="Straight Connector 429"/>
            <p:cNvCxnSpPr>
              <a:cxnSpLocks noChangeShapeType="1"/>
              <a:endCxn id="42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2" name="Group 430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432" name="Oval 43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45" name="Straight Connector 433"/>
            <p:cNvCxnSpPr>
              <a:cxnSpLocks noChangeShapeType="1"/>
              <a:endCxn id="43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3" name="Group 434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436" name="Oval 43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42" name="Straight Connector 437"/>
            <p:cNvCxnSpPr>
              <a:cxnSpLocks noChangeShapeType="1"/>
              <a:endCxn id="43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4" name="Group 438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440" name="Oval 439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39" name="Straight Connector 441"/>
            <p:cNvCxnSpPr>
              <a:cxnSpLocks noChangeShapeType="1"/>
              <a:endCxn id="440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5" name="Group 442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444" name="Oval 44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36" name="Straight Connector 445"/>
            <p:cNvCxnSpPr>
              <a:cxnSpLocks noChangeShapeType="1"/>
              <a:endCxn id="444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6" name="Group 446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448" name="Oval 447"/>
            <p:cNvSpPr/>
            <p:nvPr/>
          </p:nvSpPr>
          <p:spPr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33" name="Straight Connector 449"/>
            <p:cNvCxnSpPr>
              <a:cxnSpLocks noChangeShapeType="1"/>
              <a:endCxn id="448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7" name="Group 450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452" name="Oval 451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30" name="Straight Connector 453"/>
            <p:cNvCxnSpPr>
              <a:cxnSpLocks noChangeShapeType="1"/>
              <a:endCxn id="452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048" name="Group 454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456" name="Oval 45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kern="0" dirty="0">
                  <a:solidFill>
                    <a:sysClr val="windowText" lastClr="000000"/>
                  </a:solidFill>
                  <a:latin typeface="FrutigerNextLT Regular" pitchFamily="18" charset="0"/>
                  <a:ea typeface="굴림" pitchFamily="50" charset="-127"/>
                  <a:cs typeface="Arial" pitchFamily="-105" charset="0"/>
                </a:rPr>
                <a:t>R</a:t>
              </a: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Perpetua"/>
                  <a:cs typeface="+mn-cs"/>
                </a:rPr>
                <a:t>PE</a:t>
              </a:r>
            </a:p>
          </p:txBody>
        </p:sp>
        <p:cxnSp>
          <p:nvCxnSpPr>
            <p:cNvPr id="43127" name="Straight Connector 457"/>
            <p:cNvCxnSpPr>
              <a:cxnSpLocks noChangeShapeType="1"/>
              <a:endCxn id="456" idx="1"/>
            </p:cNvCxnSpPr>
            <p:nvPr/>
          </p:nvCxnSpPr>
          <p:spPr bwMode="auto">
            <a:xfrm>
              <a:off x="6172200" y="2667000"/>
              <a:ext cx="51113" cy="492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59" name="Straight Arrow Connector 458"/>
          <p:cNvCxnSpPr>
            <a:cxnSpLocks noChangeShapeType="1"/>
            <a:stCxn id="396" idx="4"/>
          </p:cNvCxnSpPr>
          <p:nvPr/>
        </p:nvCxnSpPr>
        <p:spPr bwMode="auto">
          <a:xfrm rot="16200000" flipH="1">
            <a:off x="1892300" y="3492500"/>
            <a:ext cx="32416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Straight Arrow Connector 459"/>
          <p:cNvCxnSpPr>
            <a:cxnSpLocks noChangeShapeType="1"/>
            <a:stCxn id="396" idx="0"/>
          </p:cNvCxnSpPr>
          <p:nvPr/>
        </p:nvCxnSpPr>
        <p:spPr bwMode="auto">
          <a:xfrm rot="5400000" flipH="1" flipV="1">
            <a:off x="3092450" y="1114425"/>
            <a:ext cx="841375" cy="2422525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460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43084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465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grpSp>
            <p:nvGrpSpPr>
              <p:cNvPr id="43088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467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0"/>
                    </a:cxn>
                    <a:cxn ang="0">
                      <a:pos x="182" y="690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8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20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69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0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1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2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3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613" y="843"/>
                    </a:cxn>
                    <a:cxn ang="0">
                      <a:pos x="766" y="843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4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766" y="0"/>
                    </a:cxn>
                    <a:cxn ang="0">
                      <a:pos x="613" y="0"/>
                    </a:cxn>
                    <a:cxn ang="0">
                      <a:pos x="153" y="843"/>
                    </a:cxn>
                    <a:cxn ang="0">
                      <a:pos x="0" y="843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5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6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7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8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79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Crossbar 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0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(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1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5 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2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x 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3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5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4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)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5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1112"/>
                    </a:cxn>
                    <a:cxn ang="0">
                      <a:pos x="131" y="1112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86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87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 dirty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To East</a:t>
                  </a:r>
                  <a:endParaRPr lang="en-US" altLang="ko-KR" sz="1400" kern="0" dirty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8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To PE</a:t>
                  </a:r>
                  <a:endParaRPr lang="en-US" altLang="ko-KR" sz="1400" kern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  <p:sp>
              <p:nvSpPr>
                <p:cNvPr id="489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0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/>
                  <a:ahLst/>
                  <a:cxnLst>
                    <a:cxn ang="0">
                      <a:pos x="0" y="665"/>
                    </a:cxn>
                    <a:cxn ang="0">
                      <a:pos x="129" y="665"/>
                    </a:cxn>
                    <a:cxn ang="0">
                      <a:pos x="129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1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67" y="33"/>
                    </a:cxn>
                    <a:cxn ang="0">
                      <a:pos x="0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2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3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4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5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6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7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8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499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0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1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kern="0">
                    <a:solidFill>
                      <a:sysClr val="windowText" lastClr="000000"/>
                    </a:solidFill>
                    <a:latin typeface="Arial" pitchFamily="-105" charset="0"/>
                    <a:ea typeface="Arial" pitchFamily="-105" charset="0"/>
                    <a:cs typeface="Arial" pitchFamily="-105" charset="0"/>
                  </a:endParaRPr>
                </a:p>
              </p:txBody>
            </p:sp>
            <p:sp>
              <p:nvSpPr>
                <p:cNvPr id="502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kern="0" dirty="0">
                      <a:solidFill>
                        <a:srgbClr val="000000"/>
                      </a:solidFill>
                      <a:latin typeface="Arial" pitchFamily="-105" charset="0"/>
                      <a:ea typeface="굴림" pitchFamily="50" charset="-127"/>
                      <a:cs typeface="Arial" pitchFamily="-105" charset="0"/>
                    </a:rPr>
                    <a:t>To West</a:t>
                  </a:r>
                  <a:endParaRPr lang="en-US" altLang="ko-KR" sz="1400" kern="0" dirty="0">
                    <a:solidFill>
                      <a:sysClr val="windowText" lastClr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endParaRPr>
                </a:p>
              </p:txBody>
            </p:sp>
          </p:grpSp>
        </p:grpSp>
        <p:sp>
          <p:nvSpPr>
            <p:cNvPr id="463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 dirty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To North</a:t>
              </a:r>
              <a:endParaRPr lang="en-US" altLang="ko-KR" sz="1400" kern="0" dirty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  <p:sp>
          <p:nvSpPr>
            <p:cNvPr id="464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kern="0">
                  <a:solidFill>
                    <a:srgbClr val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rPr>
                <a:t>To South</a:t>
              </a:r>
              <a:endParaRPr lang="en-US" altLang="ko-KR" sz="1400" kern="0">
                <a:solidFill>
                  <a:sysClr val="windowText" lastClr="000000"/>
                </a:solidFill>
                <a:latin typeface="Arial" pitchFamily="-105" charset="0"/>
                <a:ea typeface="굴림" pitchFamily="50" charset="-127"/>
                <a:cs typeface="Arial" pitchFamily="-105" charset="0"/>
              </a:endParaRPr>
            </a:p>
          </p:txBody>
        </p:sp>
      </p:grpSp>
      <p:sp>
        <p:nvSpPr>
          <p:cNvPr id="50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0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FF0000"/>
                </a:solidFill>
                <a:ea typeface="Gulim" panose="020B0600000101010101" pitchFamily="34" charset="-127"/>
              </a:rPr>
              <a:t>Input Port with Buffers</a:t>
            </a:r>
          </a:p>
        </p:txBody>
      </p:sp>
      <p:sp>
        <p:nvSpPr>
          <p:cNvPr id="505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0000FF"/>
                </a:solidFill>
                <a:ea typeface="Gulim" panose="020B0600000101010101" pitchFamily="34" charset="-127"/>
              </a:rPr>
              <a:t>Control Logic</a:t>
            </a:r>
          </a:p>
        </p:txBody>
      </p:sp>
      <p:sp>
        <p:nvSpPr>
          <p:cNvPr id="506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 sz="1600" b="1">
                <a:solidFill>
                  <a:srgbClr val="99CC00"/>
                </a:solidFill>
                <a:ea typeface="Gulim" panose="020B0600000101010101" pitchFamily="34" charset="-127"/>
              </a:rPr>
              <a:t>Crossbar</a:t>
            </a:r>
          </a:p>
        </p:txBody>
      </p:sp>
      <p:sp>
        <p:nvSpPr>
          <p:cNvPr id="507" name="Rectangle 506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Perpetua"/>
              <a:cs typeface="+mn-cs"/>
            </a:endParaRPr>
          </a:p>
        </p:txBody>
      </p:sp>
      <p:sp>
        <p:nvSpPr>
          <p:cNvPr id="508" name="Oval 507"/>
          <p:cNvSpPr/>
          <p:nvPr/>
        </p:nvSpPr>
        <p:spPr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altLang="ko-KR" sz="1600" b="1" kern="0" dirty="0">
                <a:solidFill>
                  <a:sysClr val="windowText" lastClr="000000"/>
                </a:solidFill>
                <a:latin typeface="FrutigerNextLT Regular" pitchFamily="18" charset="0"/>
                <a:ea typeface="굴림" pitchFamily="50" charset="-127"/>
                <a:cs typeface="Arial" pitchFamily="-105" charset="0"/>
              </a:rPr>
              <a:t>R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685800" y="5257800"/>
            <a:ext cx="877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Router</a:t>
            </a:r>
          </a:p>
        </p:txBody>
      </p:sp>
      <p:sp>
        <p:nvSpPr>
          <p:cNvPr id="510" name="Rectangle 509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Perpetua"/>
                <a:cs typeface="+mn-cs"/>
              </a:rPr>
              <a:t>PE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685800" y="5715000"/>
            <a:ext cx="29162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Processing Element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(Cores, L2 Banks, Memory Controllers etc)</a:t>
            </a:r>
          </a:p>
        </p:txBody>
      </p:sp>
      <p:grpSp>
        <p:nvGrpSpPr>
          <p:cNvPr id="22" name="Group 511"/>
          <p:cNvGrpSpPr>
            <a:grpSpLocks/>
          </p:cNvGrpSpPr>
          <p:nvPr/>
        </p:nvGrpSpPr>
        <p:grpSpPr bwMode="auto">
          <a:xfrm>
            <a:off x="6665913" y="2676525"/>
            <a:ext cx="1563687" cy="1341438"/>
            <a:chOff x="6666491" y="2677160"/>
            <a:chExt cx="1563109" cy="1341014"/>
          </a:xfrm>
        </p:grpSpPr>
        <p:grpSp>
          <p:nvGrpSpPr>
            <p:cNvPr id="43063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61950" cy="1336522"/>
              <a:chOff x="6667650" y="2681652"/>
              <a:chExt cx="1561950" cy="1336522"/>
            </a:xfrm>
          </p:grpSpPr>
          <p:sp>
            <p:nvSpPr>
              <p:cNvPr id="515" name="Rectangle 27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16" name="Rectangle 28"/>
              <p:cNvSpPr>
                <a:spLocks noChangeArrowheads="1"/>
              </p:cNvSpPr>
              <p:nvPr/>
            </p:nvSpPr>
            <p:spPr bwMode="auto">
              <a:xfrm>
                <a:off x="7131456" y="2815230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17" name="Rectangle 29"/>
              <p:cNvSpPr>
                <a:spLocks noChangeArrowheads="1"/>
              </p:cNvSpPr>
              <p:nvPr/>
            </p:nvSpPr>
            <p:spPr bwMode="auto">
              <a:xfrm>
                <a:off x="7240954" y="2821578"/>
                <a:ext cx="950560" cy="17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Routing Unit 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18" name="Rectangle 30"/>
              <p:cNvSpPr>
                <a:spLocks noChangeArrowheads="1"/>
              </p:cNvSpPr>
              <p:nvPr/>
            </p:nvSpPr>
            <p:spPr bwMode="auto">
              <a:xfrm>
                <a:off x="7452013" y="2962820"/>
                <a:ext cx="58716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(</a:t>
                </a:r>
                <a:endParaRPr lang="en-US" altLang="ko-KR" sz="1400" kern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19" name="Rectangle 31"/>
              <p:cNvSpPr>
                <a:spLocks noChangeArrowheads="1"/>
              </p:cNvSpPr>
              <p:nvPr/>
            </p:nvSpPr>
            <p:spPr bwMode="auto">
              <a:xfrm>
                <a:off x="7493272" y="2962820"/>
                <a:ext cx="206299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RC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0" name="Rectangle 32"/>
              <p:cNvSpPr>
                <a:spLocks noChangeArrowheads="1"/>
              </p:cNvSpPr>
              <p:nvPr/>
            </p:nvSpPr>
            <p:spPr bwMode="auto">
              <a:xfrm>
                <a:off x="7650377" y="2962820"/>
                <a:ext cx="58715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)</a:t>
                </a:r>
                <a:endParaRPr lang="en-US" altLang="ko-KR" sz="1400" kern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1" name="Rectangle 33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2" name="Rectangle 34"/>
              <p:cNvSpPr>
                <a:spLocks noChangeArrowheads="1"/>
              </p:cNvSpPr>
              <p:nvPr/>
            </p:nvSpPr>
            <p:spPr bwMode="auto">
              <a:xfrm>
                <a:off x="7131456" y="3124694"/>
                <a:ext cx="1007690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3" name="Rectangle 35"/>
              <p:cNvSpPr>
                <a:spLocks noChangeArrowheads="1"/>
              </p:cNvSpPr>
              <p:nvPr/>
            </p:nvSpPr>
            <p:spPr bwMode="auto">
              <a:xfrm>
                <a:off x="7240954" y="3134216"/>
                <a:ext cx="888671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VC Allocator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4" name="Rectangle 36"/>
              <p:cNvSpPr>
                <a:spLocks noChangeArrowheads="1"/>
              </p:cNvSpPr>
              <p:nvPr/>
            </p:nvSpPr>
            <p:spPr bwMode="auto">
              <a:xfrm>
                <a:off x="7459948" y="3277046"/>
                <a:ext cx="58715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(</a:t>
                </a:r>
                <a:endParaRPr lang="en-US" altLang="ko-KR" sz="1400" kern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5" name="Rectangle 37"/>
              <p:cNvSpPr>
                <a:spLocks noChangeArrowheads="1"/>
              </p:cNvSpPr>
              <p:nvPr/>
            </p:nvSpPr>
            <p:spPr bwMode="auto">
              <a:xfrm>
                <a:off x="7493272" y="3277046"/>
                <a:ext cx="207886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VA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6" name="Rectangle 38"/>
              <p:cNvSpPr>
                <a:spLocks noChangeArrowheads="1"/>
              </p:cNvSpPr>
              <p:nvPr/>
            </p:nvSpPr>
            <p:spPr bwMode="auto">
              <a:xfrm>
                <a:off x="7644030" y="3277046"/>
                <a:ext cx="58715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)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27" name="Rectangle 39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8" name="Rectangle 40"/>
              <p:cNvSpPr>
                <a:spLocks noChangeArrowheads="1"/>
              </p:cNvSpPr>
              <p:nvPr/>
            </p:nvSpPr>
            <p:spPr bwMode="auto">
              <a:xfrm>
                <a:off x="7131456" y="3434159"/>
                <a:ext cx="1007690" cy="31740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29" name="Rectangle 41"/>
              <p:cNvSpPr>
                <a:spLocks noChangeArrowheads="1"/>
              </p:cNvSpPr>
              <p:nvPr/>
            </p:nvSpPr>
            <p:spPr bwMode="auto">
              <a:xfrm>
                <a:off x="7391710" y="3440507"/>
                <a:ext cx="503052" cy="17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Switch 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30" name="Rectangle 42"/>
              <p:cNvSpPr>
                <a:spLocks noChangeArrowheads="1"/>
              </p:cNvSpPr>
              <p:nvPr/>
            </p:nvSpPr>
            <p:spPr bwMode="auto">
              <a:xfrm>
                <a:off x="7221911" y="3581749"/>
                <a:ext cx="1007689" cy="1698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Allocator 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31" name="Rectangle 44"/>
              <p:cNvSpPr>
                <a:spLocks noChangeArrowheads="1"/>
              </p:cNvSpPr>
              <p:nvPr/>
            </p:nvSpPr>
            <p:spPr bwMode="auto">
              <a:xfrm>
                <a:off x="7834459" y="3546835"/>
                <a:ext cx="318969" cy="16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kern="0" dirty="0">
                    <a:solidFill>
                      <a:srgbClr val="000000"/>
                    </a:solidFill>
                    <a:latin typeface="Arial" pitchFamily="-105" charset="0"/>
                    <a:ea typeface="굴림" pitchFamily="50" charset="-127"/>
                    <a:cs typeface="Arial" pitchFamily="-105" charset="0"/>
                  </a:rPr>
                  <a:t>(SA)</a:t>
                </a:r>
                <a:endParaRPr lang="en-US" altLang="ko-KR" sz="1400" kern="0" dirty="0">
                  <a:solidFill>
                    <a:sysClr val="windowText" lastClr="000000"/>
                  </a:solidFill>
                  <a:latin typeface="Arial" pitchFamily="-105" charset="0"/>
                  <a:ea typeface="굴림" pitchFamily="50" charset="-127"/>
                  <a:cs typeface="Arial" pitchFamily="-105" charset="0"/>
                </a:endParaRPr>
              </a:p>
            </p:txBody>
          </p:sp>
          <p:sp>
            <p:nvSpPr>
              <p:cNvPr id="532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79" cy="907763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  <p:sp>
            <p:nvSpPr>
              <p:cNvPr id="533" name="Line 49"/>
              <p:cNvSpPr>
                <a:spLocks noChangeShapeType="1"/>
              </p:cNvSpPr>
              <p:nvPr/>
            </p:nvSpPr>
            <p:spPr bwMode="auto">
              <a:xfrm>
                <a:off x="7571032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kern="0">
                  <a:solidFill>
                    <a:sysClr val="windowText" lastClr="000000"/>
                  </a:solidFill>
                  <a:latin typeface="Arial" pitchFamily="-105" charset="0"/>
                  <a:ea typeface="Arial" pitchFamily="-105" charset="0"/>
                  <a:cs typeface="Arial" pitchFamily="-105" charset="0"/>
                </a:endParaRPr>
              </a:p>
            </p:txBody>
          </p:sp>
        </p:grpSp>
        <p:sp>
          <p:nvSpPr>
            <p:cNvPr id="514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latin typeface="Arial" pitchFamily="-105" charset="0"/>
                <a:ea typeface="Arial" pitchFamily="-105" charset="0"/>
                <a:cs typeface="Arial" pitchFamily="-105" charset="0"/>
              </a:endParaRPr>
            </a:p>
          </p:txBody>
        </p:sp>
      </p:grpSp>
      <p:sp>
        <p:nvSpPr>
          <p:cNvPr id="534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92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animBg="1"/>
      <p:bldP spid="503" grpId="0" animBg="1"/>
      <p:bldP spid="504" grpId="0"/>
      <p:bldP spid="505" grpId="0"/>
      <p:bldP spid="506" grpId="0"/>
      <p:bldP spid="507" grpId="0" animBg="1"/>
      <p:bldP spid="5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Router Design: Functions of a Router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Buffering (of flits)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Route computation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Arbitration of flits (i.e. prioritization) when contention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Called packet scheduling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Switching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From input port to output port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Power management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Scale link/router frequency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2"/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B44BFE-36B5-4123-A315-8BE015F2372B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12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Router Pipeline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Five logical stages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BW: Buffer Write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RC: Route computation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VA: Virtual Channel Allocation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SA: Switch Allocation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ST: Switch Traversal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LT: Link Traversal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EE3E8A-F739-4A95-9942-589E31FD1E03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0" y="1446213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49649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Wormhole Router Timeline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r>
              <a:rPr lang="en-US" kern="1200" dirty="0" smtClean="0">
                <a:solidFill>
                  <a:schemeClr val="tx1"/>
                </a:solidFill>
              </a:rPr>
              <a:t>Route computation performed once per packet</a:t>
            </a: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r>
              <a:rPr lang="en-US" kern="1200" dirty="0" smtClean="0">
                <a:solidFill>
                  <a:schemeClr val="tx1"/>
                </a:solidFill>
              </a:rPr>
              <a:t>Virtual channel allocated once per packet</a:t>
            </a: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r>
              <a:rPr lang="en-US" kern="1200" dirty="0" smtClean="0">
                <a:solidFill>
                  <a:schemeClr val="tx1"/>
                </a:solidFill>
              </a:rPr>
              <a:t>Body and tail flits inherit this information from head flit</a:t>
            </a:r>
          </a:p>
          <a:p>
            <a:pPr algn="ctr">
              <a:spcBef>
                <a:spcPct val="0"/>
              </a:spcBef>
              <a:buFont typeface="Wingdings" charset="2"/>
              <a:buChar char="n"/>
              <a:defRPr/>
            </a:pPr>
            <a:endParaRPr lang="en-US" kern="1200" dirty="0" smtClean="0">
              <a:solidFill>
                <a:schemeClr val="tx1"/>
              </a:solidFill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4D8E7B-F727-4835-B66C-A646A8802954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5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43200" y="2362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V="1">
            <a:off x="2743200" y="2362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981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05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05200" y="2362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3505200" y="2362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267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29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1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29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91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53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1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15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05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505200" y="3124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3505200" y="3124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267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267200" y="3124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4267200" y="3124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267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noFill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267200" y="3886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4267200" y="3886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29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029200" y="3886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5029200" y="3886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121" name="TextBox 40"/>
          <p:cNvSpPr txBox="1">
            <a:spLocks noChangeArrowheads="1"/>
          </p:cNvSpPr>
          <p:nvPr/>
        </p:nvSpPr>
        <p:spPr bwMode="auto">
          <a:xfrm>
            <a:off x="457200" y="17637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Head</a:t>
            </a:r>
          </a:p>
        </p:txBody>
      </p:sp>
      <p:sp>
        <p:nvSpPr>
          <p:cNvPr id="46122" name="TextBox 41"/>
          <p:cNvSpPr txBox="1">
            <a:spLocks noChangeArrowheads="1"/>
          </p:cNvSpPr>
          <p:nvPr/>
        </p:nvSpPr>
        <p:spPr bwMode="auto">
          <a:xfrm>
            <a:off x="457200" y="2514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Body 1</a:t>
            </a:r>
          </a:p>
        </p:txBody>
      </p:sp>
      <p:sp>
        <p:nvSpPr>
          <p:cNvPr id="46123" name="TextBox 42"/>
          <p:cNvSpPr txBox="1">
            <a:spLocks noChangeArrowheads="1"/>
          </p:cNvSpPr>
          <p:nvPr/>
        </p:nvSpPr>
        <p:spPr bwMode="auto">
          <a:xfrm>
            <a:off x="457200" y="33639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Body 2</a:t>
            </a:r>
          </a:p>
        </p:txBody>
      </p:sp>
      <p:sp>
        <p:nvSpPr>
          <p:cNvPr id="46124" name="TextBox 43"/>
          <p:cNvSpPr txBox="1">
            <a:spLocks noChangeArrowheads="1"/>
          </p:cNvSpPr>
          <p:nvPr/>
        </p:nvSpPr>
        <p:spPr bwMode="auto">
          <a:xfrm>
            <a:off x="457200" y="41259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Tail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19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1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81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743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05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67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5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29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6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91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7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553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15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noFill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29714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Dependencies in a Router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endParaRPr lang="en-US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Dependence between output of one module and input of another</a:t>
            </a:r>
          </a:p>
          <a:p>
            <a:pPr lvl="1"/>
            <a:r>
              <a:rPr lang="en-US" sz="1900" smtClean="0">
                <a:ea typeface="ＭＳ Ｐゴシック" panose="020B0600070205080204" pitchFamily="34" charset="-128"/>
              </a:rPr>
              <a:t>Determine critical path through router</a:t>
            </a:r>
          </a:p>
          <a:p>
            <a:pPr lvl="1"/>
            <a:r>
              <a:rPr lang="en-US" sz="1900" smtClean="0">
                <a:ea typeface="ＭＳ Ｐゴシック" panose="020B0600070205080204" pitchFamily="34" charset="-128"/>
              </a:rPr>
              <a:t>Cannot bid for switch port until routing performed</a:t>
            </a:r>
          </a:p>
          <a:p>
            <a:endParaRPr 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C65BBA-71E2-44BA-9F0C-789DF434868E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182688"/>
            <a:ext cx="2414588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Decode + Routing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6775" y="1182688"/>
            <a:ext cx="2219325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Switch Arbitration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0938" y="1182688"/>
            <a:ext cx="2455862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Crossbar Traversal</a:t>
            </a: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2871788" y="1431925"/>
            <a:ext cx="5349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3"/>
            <a:endCxn id="7" idx="1"/>
          </p:cNvCxnSpPr>
          <p:nvPr/>
        </p:nvCxnSpPr>
        <p:spPr>
          <a:xfrm>
            <a:off x="5626100" y="1431925"/>
            <a:ext cx="6048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4" name="TextBox 9"/>
          <p:cNvSpPr txBox="1">
            <a:spLocks noChangeArrowheads="1"/>
          </p:cNvSpPr>
          <p:nvPr/>
        </p:nvSpPr>
        <p:spPr bwMode="auto">
          <a:xfrm>
            <a:off x="3406775" y="1670050"/>
            <a:ext cx="2219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Wormhole Router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5613" y="2179638"/>
            <a:ext cx="1835150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Decode + Routing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4838" y="2179638"/>
            <a:ext cx="1863725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Switch Arbitration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2113" y="2179638"/>
            <a:ext cx="1943100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Crossbar Traversal</a:t>
            </a:r>
          </a:p>
        </p:txBody>
      </p:sp>
      <p:cxnSp>
        <p:nvCxnSpPr>
          <p:cNvPr id="14" name="Straight Arrow Connector 13"/>
          <p:cNvCxnSpPr>
            <a:stCxn id="11" idx="3"/>
            <a:endCxn id="17" idx="1"/>
          </p:cNvCxnSpPr>
          <p:nvPr/>
        </p:nvCxnSpPr>
        <p:spPr>
          <a:xfrm>
            <a:off x="2290763" y="2428875"/>
            <a:ext cx="3254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6278563" y="2428875"/>
            <a:ext cx="4635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09913" y="2689225"/>
            <a:ext cx="2754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Virtual Channel Router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16200" y="2179638"/>
            <a:ext cx="1408113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VC Allocation</a:t>
            </a:r>
          </a:p>
        </p:txBody>
      </p:sp>
      <p:cxnSp>
        <p:nvCxnSpPr>
          <p:cNvPr id="18" name="Straight Arrow Connector 17"/>
          <p:cNvCxnSpPr>
            <a:stCxn id="17" idx="3"/>
            <a:endCxn id="12" idx="1"/>
          </p:cNvCxnSpPr>
          <p:nvPr/>
        </p:nvCxnSpPr>
        <p:spPr>
          <a:xfrm>
            <a:off x="4024313" y="2428875"/>
            <a:ext cx="3905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550988" y="3567113"/>
            <a:ext cx="1835150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Decode + Routing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19513" y="3768725"/>
            <a:ext cx="1863725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Speculative Switch Arbitration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37313" y="3567113"/>
            <a:ext cx="1943100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Crossbar Traversal</a:t>
            </a:r>
          </a:p>
        </p:txBody>
      </p:sp>
      <p:cxnSp>
        <p:nvCxnSpPr>
          <p:cNvPr id="22" name="Straight Arrow Connector 21"/>
          <p:cNvCxnSpPr>
            <a:stCxn id="19" idx="3"/>
            <a:endCxn id="25" idx="1"/>
          </p:cNvCxnSpPr>
          <p:nvPr/>
        </p:nvCxnSpPr>
        <p:spPr>
          <a:xfrm flipV="1">
            <a:off x="3386138" y="3413125"/>
            <a:ext cx="325437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3"/>
            <a:endCxn id="21" idx="1"/>
          </p:cNvCxnSpPr>
          <p:nvPr/>
        </p:nvCxnSpPr>
        <p:spPr>
          <a:xfrm flipV="1">
            <a:off x="5583238" y="3816350"/>
            <a:ext cx="854075" cy="201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71788" y="4267200"/>
            <a:ext cx="340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Speculative Virtual Channel Router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11575" y="3163888"/>
            <a:ext cx="1408113" cy="498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VC Allocation</a:t>
            </a:r>
          </a:p>
        </p:txBody>
      </p:sp>
      <p:cxnSp>
        <p:nvCxnSpPr>
          <p:cNvPr id="26" name="Straight Arrow Connector 25"/>
          <p:cNvCxnSpPr>
            <a:stCxn id="19" idx="3"/>
            <a:endCxn id="20" idx="1"/>
          </p:cNvCxnSpPr>
          <p:nvPr/>
        </p:nvCxnSpPr>
        <p:spPr>
          <a:xfrm>
            <a:off x="3386138" y="3816350"/>
            <a:ext cx="333375" cy="201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3"/>
            <a:endCxn id="21" idx="1"/>
          </p:cNvCxnSpPr>
          <p:nvPr/>
        </p:nvCxnSpPr>
        <p:spPr>
          <a:xfrm>
            <a:off x="5119688" y="3413125"/>
            <a:ext cx="1317625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41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17" grpId="0" animBg="1"/>
      <p:bldP spid="19" grpId="0" animBg="1"/>
      <p:bldP spid="20" grpId="0" animBg="1"/>
      <p:bldP spid="21" grpId="0" animBg="1"/>
      <p:bldP spid="24" grpId="0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sz="3600" smtClean="0">
                <a:ea typeface="ＭＳ Ｐゴシック" panose="020B0600070205080204" pitchFamily="34" charset="-128"/>
              </a:rPr>
              <a:t>Pipeline Optimizations: Lookahead Routing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8955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At current router perform routing computation for next router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Overlap with BW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Precomputing</a:t>
            </a:r>
            <a:r>
              <a:rPr lang="en-US" dirty="0" smtClean="0">
                <a:ea typeface="ＭＳ Ｐゴシック" panose="020B0600070205080204" pitchFamily="34" charset="-128"/>
              </a:rPr>
              <a:t> route allows flits to compete for VCs immediately after BW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RC decodes route header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Routing computation needed at next hop</a:t>
            </a:r>
          </a:p>
          <a:p>
            <a:pPr lvl="2"/>
            <a:r>
              <a:rPr lang="en-US" dirty="0" smtClean="0">
                <a:ea typeface="ＭＳ Ｐゴシック" panose="020B0600070205080204" pitchFamily="34" charset="-128"/>
              </a:rPr>
              <a:t>Can be computed in parallel with VA</a:t>
            </a:r>
          </a:p>
          <a:p>
            <a:pPr lvl="2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err="1" smtClean="0">
                <a:ea typeface="ＭＳ Ｐゴシック" panose="020B0600070205080204" pitchFamily="34" charset="-128"/>
              </a:rPr>
              <a:t>Galles</a:t>
            </a:r>
            <a:r>
              <a:rPr lang="en-US" dirty="0" smtClean="0">
                <a:ea typeface="ＭＳ Ｐゴシック" panose="020B0600070205080204" pitchFamily="34" charset="-128"/>
              </a:rPr>
              <a:t>, “</a:t>
            </a:r>
            <a:r>
              <a:rPr lang="en-US" dirty="0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Spider: A High-Speed Network Interconnect</a:t>
            </a:r>
            <a:r>
              <a:rPr lang="en-US" dirty="0" smtClean="0">
                <a:ea typeface="ＭＳ Ｐゴシック" panose="020B0600070205080204" pitchFamily="34" charset="-128"/>
              </a:rPr>
              <a:t>,” IEEE Micro 1997.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4384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24384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4384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24384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24384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5837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2400" y="36513"/>
            <a:ext cx="8229600" cy="11430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Pipeline Optimizations: Speculation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5297487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Assume that Virtual Channel Allocation stage will be successful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Valid under low to moderate loads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Entire VA and SA in parallel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If VA unsuccessful (no virtual channel returned)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Must repeat VA/SA in next cycle</a:t>
            </a:r>
          </a:p>
          <a:p>
            <a:r>
              <a:rPr lang="en-US" smtClean="0">
                <a:ea typeface="ＭＳ Ｐゴシック" panose="020B0600070205080204" pitchFamily="34" charset="-128"/>
              </a:rPr>
              <a:t>Prioritize non-speculative requests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31242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BW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RC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1242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SA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31242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12420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17172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Pipeline Optimizations: Bypassing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When no flits in input buffer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Speculatively enter ST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On port conflict, speculation aborted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In the first stage, a free VC is allocated, next routing is performed and the crossbar is setup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2438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VA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RC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6600" y="2438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ST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1000" y="24384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26956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Research on </a:t>
            </a:r>
            <a:r>
              <a:rPr lang="en-US" b="1" dirty="0" err="1" smtClean="0">
                <a:ea typeface="ＭＳ Ｐゴシック" panose="020B0600070205080204" pitchFamily="34" charset="-128"/>
              </a:rPr>
              <a:t>NoCs</a:t>
            </a:r>
            <a:endParaRPr lang="en-US" b="1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b="1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7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Packet Scheduling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mtClean="0">
                <a:solidFill>
                  <a:srgbClr val="0000FF"/>
                </a:solidFill>
                <a:ea typeface="ＭＳ Ｐゴシック" panose="020B0600070205080204" pitchFamily="34" charset="-128"/>
              </a:rPr>
              <a:t>Which packet to choose for a given output port?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Router needs to prioritize between competing flits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Which input port?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Which virtual channel?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Which application’s packet?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Common strategies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Round robin across virtual channels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Oldest packet first (or an approximation)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Prioritize some virtual channels over others</a:t>
            </a:r>
          </a:p>
          <a:p>
            <a:pPr lvl="1"/>
            <a:endParaRPr lang="en-US" smtClean="0">
              <a:ea typeface="ＭＳ Ｐゴシック" panose="020B0600070205080204" pitchFamily="34" charset="-128"/>
            </a:endParaRPr>
          </a:p>
          <a:p>
            <a:r>
              <a:rPr lang="en-US" smtClean="0">
                <a:ea typeface="ＭＳ Ｐゴシック" panose="020B0600070205080204" pitchFamily="34" charset="-128"/>
              </a:rPr>
              <a:t>Better policies in a multi-core environment</a:t>
            </a:r>
          </a:p>
          <a:p>
            <a:pPr lvl="1"/>
            <a:r>
              <a:rPr lang="en-US" smtClean="0">
                <a:ea typeface="ＭＳ Ｐゴシック" panose="020B0600070205080204" pitchFamily="34" charset="-128"/>
              </a:rPr>
              <a:t>Use application characteristics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04D661-9643-4B01-9E68-99E680DCEFF2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192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Basic Terminology (review)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sz="2000" b="1" dirty="0" smtClean="0">
                <a:ea typeface="ＭＳ Ｐゴシック" panose="020B0600070205080204" pitchFamily="34" charset="-128"/>
              </a:rPr>
              <a:t>Topology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Specifies way switches are wired</a:t>
            </a:r>
          </a:p>
          <a:p>
            <a:pPr marL="0" indent="0">
              <a:buNone/>
            </a:pPr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Routing (algorithm)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How does a message get from source to destination</a:t>
            </a:r>
          </a:p>
          <a:p>
            <a:pPr marL="0" indent="0">
              <a:buNone/>
            </a:pPr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sz="2000" b="1" dirty="0" smtClean="0">
                <a:ea typeface="ＭＳ Ｐゴシック" panose="020B0600070205080204" pitchFamily="34" charset="-128"/>
              </a:rPr>
              <a:t>Buffering and Flow Control</a:t>
            </a:r>
          </a:p>
          <a:p>
            <a:pPr lvl="1"/>
            <a:r>
              <a:rPr lang="en-US" sz="2000" dirty="0" smtClean="0">
                <a:ea typeface="ＭＳ Ｐゴシック" panose="020B0600070205080204" pitchFamily="34" charset="-128"/>
              </a:rPr>
              <a:t>Managing and communicating buffer space</a:t>
            </a:r>
          </a:p>
          <a:p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Switch/router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Connects </a:t>
            </a:r>
            <a:r>
              <a:rPr lang="en-US" sz="2000" dirty="0" smtClean="0">
                <a:ea typeface="ＭＳ Ｐゴシック" panose="020B0600070205080204" pitchFamily="34" charset="-128"/>
              </a:rPr>
              <a:t>fixed set of inputs to fixed set of outputs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sz="1800" dirty="0">
              <a:ea typeface="ＭＳ Ｐゴシック" panose="020B0600070205080204" pitchFamily="34" charset="-128"/>
            </a:endParaRPr>
          </a:p>
          <a:p>
            <a:r>
              <a:rPr lang="en-US" sz="2000" b="1" dirty="0">
                <a:ea typeface="ＭＳ Ｐゴシック" panose="020B0600070205080204" pitchFamily="34" charset="-128"/>
              </a:rPr>
              <a:t>Channel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A single logical connection between routers/switches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45DDCE-5484-433C-BD7F-CD447EC92C81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71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The Problem: Packet Scheduling</a:t>
            </a:r>
          </a:p>
        </p:txBody>
      </p:sp>
      <p:grpSp>
        <p:nvGrpSpPr>
          <p:cNvPr id="67587" name="Group 129"/>
          <p:cNvGrpSpPr>
            <a:grpSpLocks/>
          </p:cNvGrpSpPr>
          <p:nvPr/>
        </p:nvGrpSpPr>
        <p:grpSpPr bwMode="auto">
          <a:xfrm>
            <a:off x="1033463" y="2481263"/>
            <a:ext cx="7043737" cy="2090737"/>
            <a:chOff x="1033463" y="2099945"/>
            <a:chExt cx="7043737" cy="2091055"/>
          </a:xfrm>
        </p:grpSpPr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1033463" y="2884289"/>
              <a:ext cx="7043737" cy="384233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Network-on-Chip</a:t>
              </a:r>
            </a:p>
          </p:txBody>
        </p:sp>
        <p:sp>
          <p:nvSpPr>
            <p:cNvPr id="38" name="AutoShape 37"/>
            <p:cNvSpPr>
              <a:spLocks noChangeArrowheads="1"/>
            </p:cNvSpPr>
            <p:nvPr/>
          </p:nvSpPr>
          <p:spPr bwMode="auto">
            <a:xfrm>
              <a:off x="1503363" y="3576545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</p:txBody>
        </p:sp>
        <p:sp>
          <p:nvSpPr>
            <p:cNvPr id="39" name="AutoShape 38"/>
            <p:cNvSpPr>
              <a:spLocks noChangeArrowheads="1"/>
            </p:cNvSpPr>
            <p:nvPr/>
          </p:nvSpPr>
          <p:spPr bwMode="auto">
            <a:xfrm>
              <a:off x="1614488" y="3581307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</p:txBody>
        </p:sp>
        <p:sp>
          <p:nvSpPr>
            <p:cNvPr id="40" name="AutoShape 39"/>
            <p:cNvSpPr>
              <a:spLocks noChangeArrowheads="1"/>
            </p:cNvSpPr>
            <p:nvPr/>
          </p:nvSpPr>
          <p:spPr bwMode="auto">
            <a:xfrm>
              <a:off x="1733550" y="3576545"/>
              <a:ext cx="609600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ko-KR" b="1" dirty="0">
                <a:solidFill>
                  <a:prstClr val="white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41" name="AutoShape 40"/>
            <p:cNvSpPr>
              <a:spLocks noChangeArrowheads="1"/>
            </p:cNvSpPr>
            <p:nvPr/>
          </p:nvSpPr>
          <p:spPr bwMode="auto">
            <a:xfrm>
              <a:off x="1844675" y="3576545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Bank</a:t>
              </a:r>
            </a:p>
          </p:txBody>
        </p:sp>
        <p:sp>
          <p:nvSpPr>
            <p:cNvPr id="43" name="AutoShape 42"/>
            <p:cNvSpPr>
              <a:spLocks noChangeArrowheads="1"/>
            </p:cNvSpPr>
            <p:nvPr/>
          </p:nvSpPr>
          <p:spPr bwMode="auto">
            <a:xfrm>
              <a:off x="3681413" y="3576545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 err="1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mem</a:t>
              </a: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/>
              </a:r>
              <a:b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</a:b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cont</a:t>
              </a: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11296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1993900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18780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17637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871913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3756025" y="326852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50" name="AutoShape 42"/>
            <p:cNvSpPr>
              <a:spLocks noChangeArrowheads="1"/>
            </p:cNvSpPr>
            <p:nvPr/>
          </p:nvSpPr>
          <p:spPr bwMode="auto">
            <a:xfrm>
              <a:off x="3833813" y="3578132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rgbClr val="7030A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Memory</a:t>
              </a:r>
              <a:b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</a:b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Controller</a:t>
              </a:r>
            </a:p>
          </p:txBody>
        </p:sp>
        <p:sp>
          <p:nvSpPr>
            <p:cNvPr id="55" name="Oval 54"/>
            <p:cNvSpPr>
              <a:spLocks noChangeAspect="1" noChangeArrowheads="1"/>
            </p:cNvSpPr>
            <p:nvPr/>
          </p:nvSpPr>
          <p:spPr bwMode="auto">
            <a:xfrm>
              <a:off x="1271588" y="2107883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3124200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2566988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1" name="Line 45"/>
            <p:cNvSpPr>
              <a:spLocks noChangeShapeType="1"/>
            </p:cNvSpPr>
            <p:nvPr/>
          </p:nvSpPr>
          <p:spPr bwMode="auto">
            <a:xfrm>
              <a:off x="2046288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2" name="Line 46"/>
            <p:cNvSpPr>
              <a:spLocks noChangeShapeType="1"/>
            </p:cNvSpPr>
            <p:nvPr/>
          </p:nvSpPr>
          <p:spPr bwMode="auto">
            <a:xfrm>
              <a:off x="1524000" y="2565153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>
              <a:off x="5867400" y="3578132"/>
              <a:ext cx="1347788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ko-KR" b="1" dirty="0">
                <a:solidFill>
                  <a:prstClr val="white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65" name="Line 47"/>
            <p:cNvSpPr>
              <a:spLocks noChangeShapeType="1"/>
            </p:cNvSpPr>
            <p:nvPr/>
          </p:nvSpPr>
          <p:spPr bwMode="auto">
            <a:xfrm>
              <a:off x="3997325" y="327328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6" name="Line 47"/>
            <p:cNvSpPr>
              <a:spLocks noChangeShapeType="1"/>
            </p:cNvSpPr>
            <p:nvPr/>
          </p:nvSpPr>
          <p:spPr bwMode="auto">
            <a:xfrm>
              <a:off x="4114800" y="327328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>
              <a:off x="5978525" y="3578132"/>
              <a:ext cx="1347788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en-US" altLang="ko-KR" b="1" dirty="0">
                <a:solidFill>
                  <a:prstClr val="white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68" name="AutoShape 42"/>
            <p:cNvSpPr>
              <a:spLocks noChangeArrowheads="1"/>
            </p:cNvSpPr>
            <p:nvPr/>
          </p:nvSpPr>
          <p:spPr bwMode="auto">
            <a:xfrm>
              <a:off x="6119813" y="3578132"/>
              <a:ext cx="1347787" cy="6096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Accelerator</a:t>
              </a: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632460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70" name="Line 44"/>
            <p:cNvSpPr>
              <a:spLocks noChangeShapeType="1"/>
            </p:cNvSpPr>
            <p:nvPr/>
          </p:nvSpPr>
          <p:spPr bwMode="auto">
            <a:xfrm>
              <a:off x="6205538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71" name="Line 45"/>
            <p:cNvSpPr>
              <a:spLocks noChangeShapeType="1"/>
            </p:cNvSpPr>
            <p:nvPr/>
          </p:nvSpPr>
          <p:spPr bwMode="auto">
            <a:xfrm>
              <a:off x="608965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72" name="Line 46"/>
            <p:cNvSpPr>
              <a:spLocks noChangeShapeType="1"/>
            </p:cNvSpPr>
            <p:nvPr/>
          </p:nvSpPr>
          <p:spPr bwMode="auto">
            <a:xfrm>
              <a:off x="5975350" y="3270110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73" name="AutoShape 40"/>
            <p:cNvSpPr>
              <a:spLocks noChangeArrowheads="1"/>
            </p:cNvSpPr>
            <p:nvPr/>
          </p:nvSpPr>
          <p:spPr bwMode="auto">
            <a:xfrm>
              <a:off x="1973263" y="3578132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Bank</a:t>
              </a:r>
            </a:p>
          </p:txBody>
        </p:sp>
        <p:sp>
          <p:nvSpPr>
            <p:cNvPr id="74" name="AutoShape 40"/>
            <p:cNvSpPr>
              <a:spLocks noChangeArrowheads="1"/>
            </p:cNvSpPr>
            <p:nvPr/>
          </p:nvSpPr>
          <p:spPr bwMode="auto">
            <a:xfrm>
              <a:off x="2114550" y="3578132"/>
              <a:ext cx="1203325" cy="609693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L2$</a:t>
              </a:r>
            </a:p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white"/>
                  </a:solidFill>
                  <a:latin typeface="Perpetua"/>
                  <a:ea typeface="굴림" pitchFamily="50" charset="-127"/>
                  <a:cs typeface="+mn-cs"/>
                </a:rPr>
                <a:t>Bank</a:t>
              </a:r>
            </a:p>
          </p:txBody>
        </p:sp>
        <p:sp>
          <p:nvSpPr>
            <p:cNvPr id="75" name="Oval 74"/>
            <p:cNvSpPr>
              <a:spLocks noChangeAspect="1" noChangeArrowheads="1"/>
            </p:cNvSpPr>
            <p:nvPr/>
          </p:nvSpPr>
          <p:spPr bwMode="auto">
            <a:xfrm>
              <a:off x="1793875" y="2112647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77" name="Oval 76"/>
            <p:cNvSpPr>
              <a:spLocks noChangeAspect="1" noChangeArrowheads="1"/>
            </p:cNvSpPr>
            <p:nvPr/>
          </p:nvSpPr>
          <p:spPr bwMode="auto">
            <a:xfrm>
              <a:off x="2327275" y="2118998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78" name="Oval 77"/>
            <p:cNvSpPr>
              <a:spLocks noChangeAspect="1" noChangeArrowheads="1"/>
            </p:cNvSpPr>
            <p:nvPr/>
          </p:nvSpPr>
          <p:spPr bwMode="auto">
            <a:xfrm>
              <a:off x="2860675" y="2118998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3429000" y="2587381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>
              <a:spLocks noChangeAspect="1" noChangeArrowheads="1"/>
            </p:cNvSpPr>
            <p:nvPr/>
          </p:nvSpPr>
          <p:spPr bwMode="auto">
            <a:xfrm>
              <a:off x="5486400" y="2099945"/>
              <a:ext cx="468313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73390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>
              <a:off x="6781800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>
              <a:off x="62595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>
              <a:off x="5738813" y="2557215"/>
              <a:ext cx="0" cy="3080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87" name="Oval 86"/>
            <p:cNvSpPr>
              <a:spLocks noChangeAspect="1" noChangeArrowheads="1"/>
            </p:cNvSpPr>
            <p:nvPr/>
          </p:nvSpPr>
          <p:spPr bwMode="auto">
            <a:xfrm>
              <a:off x="6008688" y="2106296"/>
              <a:ext cx="468312" cy="468383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88" name="Oval 87"/>
            <p:cNvSpPr>
              <a:spLocks noChangeAspect="1" noChangeArrowheads="1"/>
            </p:cNvSpPr>
            <p:nvPr/>
          </p:nvSpPr>
          <p:spPr bwMode="auto">
            <a:xfrm>
              <a:off x="6542088" y="2111059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>
              <a:off x="7075488" y="2111059"/>
              <a:ext cx="468312" cy="468384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ko-KR" b="1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rPr>
                <a:t>P</a:t>
              </a:r>
            </a:p>
          </p:txBody>
        </p:sp>
      </p:grpSp>
      <p:sp>
        <p:nvSpPr>
          <p:cNvPr id="131" name="AutoShape 20"/>
          <p:cNvSpPr>
            <a:spLocks noChangeArrowheads="1"/>
          </p:cNvSpPr>
          <p:nvPr/>
        </p:nvSpPr>
        <p:spPr bwMode="auto">
          <a:xfrm>
            <a:off x="1033463" y="3265488"/>
            <a:ext cx="7043737" cy="3841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rPr>
              <a:t>Network-on-Chip</a:t>
            </a:r>
          </a:p>
        </p:txBody>
      </p:sp>
      <p:sp>
        <p:nvSpPr>
          <p:cNvPr id="136" name="Title 1"/>
          <p:cNvSpPr txBox="1">
            <a:spLocks/>
          </p:cNvSpPr>
          <p:nvPr/>
        </p:nvSpPr>
        <p:spPr>
          <a:xfrm>
            <a:off x="914400" y="5257800"/>
            <a:ext cx="7772400" cy="914400"/>
          </a:xfrm>
          <a:prstGeom prst="rect">
            <a:avLst/>
          </a:prstGeom>
        </p:spPr>
        <p:txBody>
          <a:bodyPr bIns="9144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23232"/>
                </a:solidFill>
                <a:latin typeface="Perpetua"/>
                <a:cs typeface="+mn-cs"/>
              </a:rPr>
              <a:t>Network-on-Chip is a </a:t>
            </a:r>
            <a:r>
              <a:rPr lang="en-US" sz="2800" b="1" dirty="0">
                <a:solidFill>
                  <a:srgbClr val="FF0000"/>
                </a:solidFill>
                <a:latin typeface="Perpetua"/>
                <a:cs typeface="+mn-cs"/>
              </a:rPr>
              <a:t>critical</a:t>
            </a:r>
            <a:r>
              <a:rPr lang="en-US" sz="2800" b="1" dirty="0">
                <a:solidFill>
                  <a:srgbClr val="323232"/>
                </a:solidFill>
                <a:latin typeface="Perpetua"/>
                <a:cs typeface="+mn-cs"/>
              </a:rPr>
              <a:t> resource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Perpetua"/>
                <a:cs typeface="+mn-cs"/>
              </a:rPr>
              <a:t>shared</a:t>
            </a:r>
            <a:r>
              <a:rPr lang="en-US" sz="2800" b="1" dirty="0">
                <a:solidFill>
                  <a:srgbClr val="323232"/>
                </a:solidFill>
                <a:latin typeface="Perpetua"/>
                <a:cs typeface="+mn-cs"/>
              </a:rPr>
              <a:t> by </a:t>
            </a:r>
            <a:r>
              <a:rPr lang="en-US" sz="2800" b="1" dirty="0">
                <a:solidFill>
                  <a:srgbClr val="FF0000"/>
                </a:solidFill>
                <a:latin typeface="Perpetua"/>
                <a:cs typeface="+mn-cs"/>
              </a:rPr>
              <a:t>multiple</a:t>
            </a:r>
            <a:r>
              <a:rPr lang="en-US" sz="2800" b="1" dirty="0">
                <a:solidFill>
                  <a:srgbClr val="323232"/>
                </a:solidFill>
                <a:latin typeface="Perpetua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Perpetua"/>
                <a:cs typeface="+mn-cs"/>
              </a:rPr>
              <a:t>applications</a:t>
            </a:r>
          </a:p>
        </p:txBody>
      </p: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1155700" y="1644650"/>
            <a:ext cx="6442075" cy="793750"/>
            <a:chOff x="1155700" y="1263650"/>
            <a:chExt cx="6441309" cy="793750"/>
          </a:xfrm>
        </p:grpSpPr>
        <p:grpSp>
          <p:nvGrpSpPr>
            <p:cNvPr id="5" name="Group 128"/>
            <p:cNvGrpSpPr/>
            <p:nvPr/>
          </p:nvGrpSpPr>
          <p:grpSpPr>
            <a:xfrm>
              <a:off x="1242060" y="1600200"/>
              <a:ext cx="6145530" cy="457200"/>
              <a:chOff x="1242060" y="1600200"/>
              <a:chExt cx="6145530" cy="457200"/>
            </a:xfrm>
            <a:solidFill>
              <a:srgbClr val="FFFF00"/>
            </a:solidFill>
          </p:grpSpPr>
          <p:grpSp>
            <p:nvGrpSpPr>
              <p:cNvPr id="6" name="Group 99"/>
              <p:cNvGrpSpPr/>
              <p:nvPr/>
            </p:nvGrpSpPr>
            <p:grpSpPr>
              <a:xfrm>
                <a:off x="12420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" name="Curved Connector 9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Curved Connector 9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00"/>
              <p:cNvGrpSpPr/>
              <p:nvPr/>
            </p:nvGrpSpPr>
            <p:grpSpPr>
              <a:xfrm>
                <a:off x="182880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2" name="Curved Connector 101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Curved Connector 102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04"/>
              <p:cNvGrpSpPr/>
              <p:nvPr/>
            </p:nvGrpSpPr>
            <p:grpSpPr>
              <a:xfrm>
                <a:off x="23088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6" name="Curved Connector 10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urved Connector 10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108"/>
              <p:cNvGrpSpPr/>
              <p:nvPr/>
            </p:nvGrpSpPr>
            <p:grpSpPr>
              <a:xfrm>
                <a:off x="284226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0" name="Curved Connector 109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urved Connector 110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2"/>
              <p:cNvGrpSpPr/>
              <p:nvPr/>
            </p:nvGrpSpPr>
            <p:grpSpPr>
              <a:xfrm>
                <a:off x="54292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4" name="Curved Connector 113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Curved Connector 114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16"/>
              <p:cNvGrpSpPr/>
              <p:nvPr/>
            </p:nvGrpSpPr>
            <p:grpSpPr>
              <a:xfrm>
                <a:off x="601599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18" name="Curved Connector 117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urved Connector 118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20"/>
              <p:cNvGrpSpPr/>
              <p:nvPr/>
            </p:nvGrpSpPr>
            <p:grpSpPr>
              <a:xfrm>
                <a:off x="64960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4" name="Rectangle 123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2" name="Curved Connector 121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urved Connector 122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4"/>
              <p:cNvGrpSpPr/>
              <p:nvPr/>
            </p:nvGrpSpPr>
            <p:grpSpPr>
              <a:xfrm>
                <a:off x="7029450" y="1600200"/>
                <a:ext cx="358140" cy="457200"/>
                <a:chOff x="1211580" y="1600200"/>
                <a:chExt cx="358140" cy="457200"/>
              </a:xfrm>
              <a:grpFill/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1211580" y="1600200"/>
                  <a:ext cx="358140" cy="4572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6" name="Curved Connector 125"/>
                <p:cNvCxnSpPr/>
                <p:nvPr/>
              </p:nvCxnSpPr>
              <p:spPr>
                <a:xfrm rot="16200000" flipH="1">
                  <a:off x="1158240" y="1752600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urved Connector 126"/>
                <p:cNvCxnSpPr/>
                <p:nvPr/>
              </p:nvCxnSpPr>
              <p:spPr>
                <a:xfrm rot="16200000" flipH="1">
                  <a:off x="1230630" y="1737361"/>
                  <a:ext cx="381000" cy="152400"/>
                </a:xfrm>
                <a:prstGeom prst="curvedConnector3">
                  <a:avLst>
                    <a:gd name="adj1" fmla="val 50000"/>
                  </a:avLst>
                </a:prstGeom>
                <a:grpFill/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1" name="TextBox 80"/>
            <p:cNvSpPr txBox="1"/>
            <p:nvPr/>
          </p:nvSpPr>
          <p:spPr>
            <a:xfrm>
              <a:off x="1155700" y="1268413"/>
              <a:ext cx="582544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66815" y="1263650"/>
              <a:ext cx="582543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930338" y="1282700"/>
              <a:ext cx="666671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 N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47794" y="1295400"/>
              <a:ext cx="8460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 N-1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1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220"/>
          <p:cNvSpPr>
            <a:spLocks noChangeArrowheads="1"/>
          </p:cNvSpPr>
          <p:nvPr/>
        </p:nvSpPr>
        <p:spPr bwMode="auto">
          <a:xfrm>
            <a:off x="7010400" y="3962400"/>
            <a:ext cx="1143000" cy="1676400"/>
          </a:xfrm>
          <a:prstGeom prst="rect">
            <a:avLst/>
          </a:prstGeom>
          <a:noFill/>
          <a:ln w="2540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  <a:cs typeface="+mn-cs"/>
            </a:endParaRPr>
          </a:p>
        </p:txBody>
      </p:sp>
      <p:grpSp>
        <p:nvGrpSpPr>
          <p:cNvPr id="3" name="Group 417"/>
          <p:cNvGrpSpPr>
            <a:grpSpLocks/>
          </p:cNvGrpSpPr>
          <p:nvPr/>
        </p:nvGrpSpPr>
        <p:grpSpPr bwMode="auto">
          <a:xfrm>
            <a:off x="4724400" y="2466975"/>
            <a:ext cx="2052638" cy="3781425"/>
            <a:chOff x="4724400" y="2466788"/>
            <a:chExt cx="2052161" cy="3781612"/>
          </a:xfrm>
        </p:grpSpPr>
        <p:sp>
          <p:nvSpPr>
            <p:cNvPr id="228" name="Rectangle 58"/>
            <p:cNvSpPr>
              <a:spLocks noChangeArrowheads="1"/>
            </p:cNvSpPr>
            <p:nvPr/>
          </p:nvSpPr>
          <p:spPr bwMode="auto">
            <a:xfrm>
              <a:off x="4819628" y="2812880"/>
              <a:ext cx="636440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East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63" name="Rectangle 93"/>
            <p:cNvSpPr>
              <a:spLocks noChangeArrowheads="1"/>
            </p:cNvSpPr>
            <p:nvPr/>
          </p:nvSpPr>
          <p:spPr bwMode="auto">
            <a:xfrm>
              <a:off x="4778362" y="3528879"/>
              <a:ext cx="666595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West</a:t>
              </a:r>
              <a:endParaRPr lang="en-US" altLang="ko-KR" sz="14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90" name="Rectangle 120"/>
            <p:cNvSpPr>
              <a:spLocks noChangeArrowheads="1"/>
            </p:cNvSpPr>
            <p:nvPr/>
          </p:nvSpPr>
          <p:spPr bwMode="auto">
            <a:xfrm>
              <a:off x="4745033" y="4251226"/>
              <a:ext cx="771346" cy="185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North</a:t>
              </a:r>
              <a:endParaRPr lang="en-US" altLang="ko-KR" sz="14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19" name="Rectangle 149"/>
            <p:cNvSpPr>
              <a:spLocks noChangeArrowheads="1"/>
            </p:cNvSpPr>
            <p:nvPr/>
          </p:nvSpPr>
          <p:spPr bwMode="auto">
            <a:xfrm>
              <a:off x="4724400" y="4975162"/>
              <a:ext cx="758649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South</a:t>
              </a:r>
              <a:endParaRPr lang="en-US" altLang="ko-KR" sz="14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46" name="Rectangle 176"/>
            <p:cNvSpPr>
              <a:spLocks noChangeArrowheads="1"/>
            </p:cNvSpPr>
            <p:nvPr/>
          </p:nvSpPr>
          <p:spPr bwMode="auto">
            <a:xfrm>
              <a:off x="4908507" y="5697511"/>
              <a:ext cx="539625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PE</a:t>
              </a:r>
              <a:endParaRPr lang="en-US" altLang="ko-KR" sz="14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174" name="Freeform 4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75" name="Freeform 5"/>
            <p:cNvSpPr>
              <a:spLocks/>
            </p:cNvSpPr>
            <p:nvPr/>
          </p:nvSpPr>
          <p:spPr bwMode="auto">
            <a:xfrm>
              <a:off x="5817934" y="2743027"/>
              <a:ext cx="126970" cy="576291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5"/>
                </a:cxn>
                <a:cxn ang="0">
                  <a:pos x="127" y="522"/>
                </a:cxn>
                <a:cxn ang="0">
                  <a:pos x="127" y="0"/>
                </a:cxn>
                <a:cxn ang="0">
                  <a:pos x="0" y="87"/>
                </a:cxn>
              </a:cxnLst>
              <a:rect l="0" t="0" r="r" b="b"/>
              <a:pathLst>
                <a:path w="127" h="522">
                  <a:moveTo>
                    <a:pt x="0" y="87"/>
                  </a:moveTo>
                  <a:lnTo>
                    <a:pt x="0" y="435"/>
                  </a:lnTo>
                  <a:lnTo>
                    <a:pt x="127" y="522"/>
                  </a:lnTo>
                  <a:lnTo>
                    <a:pt x="127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76" name="Freeform 6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77" name="Freeform 7"/>
            <p:cNvSpPr>
              <a:spLocks/>
            </p:cNvSpPr>
            <p:nvPr/>
          </p:nvSpPr>
          <p:spPr bwMode="auto">
            <a:xfrm>
              <a:off x="6589280" y="2743027"/>
              <a:ext cx="130145" cy="576291"/>
            </a:xfrm>
            <a:custGeom>
              <a:avLst/>
              <a:gdLst/>
              <a:ahLst/>
              <a:cxnLst>
                <a:cxn ang="0">
                  <a:pos x="129" y="87"/>
                </a:cxn>
                <a:cxn ang="0">
                  <a:pos x="129" y="435"/>
                </a:cxn>
                <a:cxn ang="0">
                  <a:pos x="0" y="522"/>
                </a:cxn>
                <a:cxn ang="0">
                  <a:pos x="0" y="0"/>
                </a:cxn>
                <a:cxn ang="0">
                  <a:pos x="129" y="87"/>
                </a:cxn>
              </a:cxnLst>
              <a:rect l="0" t="0" r="r" b="b"/>
              <a:pathLst>
                <a:path w="129" h="522">
                  <a:moveTo>
                    <a:pt x="129" y="87"/>
                  </a:moveTo>
                  <a:lnTo>
                    <a:pt x="129" y="435"/>
                  </a:lnTo>
                  <a:lnTo>
                    <a:pt x="0" y="522"/>
                  </a:lnTo>
                  <a:lnTo>
                    <a:pt x="0" y="0"/>
                  </a:lnTo>
                  <a:lnTo>
                    <a:pt x="129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78" name="Rectangle 8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79" name="Rectangle 9"/>
            <p:cNvSpPr>
              <a:spLocks noChangeArrowheads="1"/>
            </p:cNvSpPr>
            <p:nvPr/>
          </p:nvSpPr>
          <p:spPr bwMode="auto">
            <a:xfrm>
              <a:off x="6022673" y="274302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180" name="Rectangle 10"/>
            <p:cNvSpPr>
              <a:spLocks noChangeArrowheads="1"/>
            </p:cNvSpPr>
            <p:nvPr/>
          </p:nvSpPr>
          <p:spPr bwMode="auto">
            <a:xfrm>
              <a:off x="6108378" y="2746202"/>
              <a:ext cx="269812" cy="1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VC 0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182" name="Freeform 12"/>
            <p:cNvSpPr>
              <a:spLocks noEditPoints="1"/>
            </p:cNvSpPr>
            <p:nvPr/>
          </p:nvSpPr>
          <p:spPr bwMode="auto">
            <a:xfrm>
              <a:off x="5476700" y="2466788"/>
              <a:ext cx="1299861" cy="90174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26" y="372"/>
                </a:cxn>
                <a:cxn ang="0">
                  <a:pos x="13" y="538"/>
                </a:cxn>
                <a:cxn ang="0">
                  <a:pos x="0" y="679"/>
                </a:cxn>
                <a:cxn ang="0">
                  <a:pos x="0" y="807"/>
                </a:cxn>
                <a:cxn ang="0">
                  <a:pos x="13" y="948"/>
                </a:cxn>
                <a:cxn ang="0">
                  <a:pos x="26" y="1114"/>
                </a:cxn>
                <a:cxn ang="0">
                  <a:pos x="26" y="1344"/>
                </a:cxn>
                <a:cxn ang="0">
                  <a:pos x="26" y="1524"/>
                </a:cxn>
                <a:cxn ang="0">
                  <a:pos x="13" y="1690"/>
                </a:cxn>
                <a:cxn ang="0">
                  <a:pos x="0" y="1831"/>
                </a:cxn>
                <a:cxn ang="0">
                  <a:pos x="48" y="1937"/>
                </a:cxn>
                <a:cxn ang="0">
                  <a:pos x="188" y="1924"/>
                </a:cxn>
                <a:cxn ang="0">
                  <a:pos x="355" y="1911"/>
                </a:cxn>
                <a:cxn ang="0">
                  <a:pos x="585" y="1911"/>
                </a:cxn>
                <a:cxn ang="0">
                  <a:pos x="764" y="1911"/>
                </a:cxn>
                <a:cxn ang="0">
                  <a:pos x="931" y="1924"/>
                </a:cxn>
                <a:cxn ang="0">
                  <a:pos x="1072" y="1937"/>
                </a:cxn>
                <a:cxn ang="0">
                  <a:pos x="1200" y="1937"/>
                </a:cxn>
                <a:cxn ang="0">
                  <a:pos x="1340" y="1924"/>
                </a:cxn>
                <a:cxn ang="0">
                  <a:pos x="1507" y="1911"/>
                </a:cxn>
                <a:cxn ang="0">
                  <a:pos x="1737" y="1911"/>
                </a:cxn>
                <a:cxn ang="0">
                  <a:pos x="1916" y="1911"/>
                </a:cxn>
                <a:cxn ang="0">
                  <a:pos x="2083" y="1924"/>
                </a:cxn>
                <a:cxn ang="0">
                  <a:pos x="2224" y="1937"/>
                </a:cxn>
                <a:cxn ang="0">
                  <a:pos x="2352" y="1937"/>
                </a:cxn>
                <a:cxn ang="0">
                  <a:pos x="2492" y="1924"/>
                </a:cxn>
                <a:cxn ang="0">
                  <a:pos x="2659" y="1911"/>
                </a:cxn>
                <a:cxn ang="0">
                  <a:pos x="2889" y="1911"/>
                </a:cxn>
                <a:cxn ang="0">
                  <a:pos x="3024" y="1892"/>
                </a:cxn>
                <a:cxn ang="0">
                  <a:pos x="3037" y="1726"/>
                </a:cxn>
                <a:cxn ang="0">
                  <a:pos x="3049" y="1585"/>
                </a:cxn>
                <a:cxn ang="0">
                  <a:pos x="3049" y="1457"/>
                </a:cxn>
                <a:cxn ang="0">
                  <a:pos x="3037" y="1316"/>
                </a:cxn>
                <a:cxn ang="0">
                  <a:pos x="3024" y="1150"/>
                </a:cxn>
                <a:cxn ang="0">
                  <a:pos x="3024" y="920"/>
                </a:cxn>
                <a:cxn ang="0">
                  <a:pos x="3024" y="740"/>
                </a:cxn>
                <a:cxn ang="0">
                  <a:pos x="3037" y="574"/>
                </a:cxn>
                <a:cxn ang="0">
                  <a:pos x="3049" y="433"/>
                </a:cxn>
                <a:cxn ang="0">
                  <a:pos x="3049" y="305"/>
                </a:cxn>
                <a:cxn ang="0">
                  <a:pos x="3037" y="164"/>
                </a:cxn>
                <a:cxn ang="0">
                  <a:pos x="3021" y="26"/>
                </a:cxn>
                <a:cxn ang="0">
                  <a:pos x="2791" y="26"/>
                </a:cxn>
                <a:cxn ang="0">
                  <a:pos x="2612" y="26"/>
                </a:cxn>
                <a:cxn ang="0">
                  <a:pos x="2445" y="13"/>
                </a:cxn>
                <a:cxn ang="0">
                  <a:pos x="2304" y="0"/>
                </a:cxn>
                <a:cxn ang="0">
                  <a:pos x="2176" y="0"/>
                </a:cxn>
                <a:cxn ang="0">
                  <a:pos x="2036" y="13"/>
                </a:cxn>
                <a:cxn ang="0">
                  <a:pos x="1869" y="26"/>
                </a:cxn>
                <a:cxn ang="0">
                  <a:pos x="1639" y="26"/>
                </a:cxn>
                <a:cxn ang="0">
                  <a:pos x="1460" y="26"/>
                </a:cxn>
                <a:cxn ang="0">
                  <a:pos x="1293" y="13"/>
                </a:cxn>
                <a:cxn ang="0">
                  <a:pos x="1152" y="0"/>
                </a:cxn>
                <a:cxn ang="0">
                  <a:pos x="1024" y="0"/>
                </a:cxn>
                <a:cxn ang="0">
                  <a:pos x="884" y="13"/>
                </a:cxn>
                <a:cxn ang="0">
                  <a:pos x="717" y="26"/>
                </a:cxn>
                <a:cxn ang="0">
                  <a:pos x="487" y="26"/>
                </a:cxn>
                <a:cxn ang="0">
                  <a:pos x="308" y="26"/>
                </a:cxn>
                <a:cxn ang="0">
                  <a:pos x="141" y="13"/>
                </a:cxn>
                <a:cxn ang="0">
                  <a:pos x="13" y="0"/>
                </a:cxn>
              </a:cxnLst>
              <a:rect l="0" t="0" r="r" b="b"/>
              <a:pathLst>
                <a:path w="3049" h="1937">
                  <a:moveTo>
                    <a:pt x="26" y="39"/>
                  </a:moveTo>
                  <a:lnTo>
                    <a:pt x="26" y="64"/>
                  </a:lnTo>
                  <a:cubicBezTo>
                    <a:pt x="26" y="72"/>
                    <a:pt x="20" y="77"/>
                    <a:pt x="13" y="77"/>
                  </a:cubicBezTo>
                  <a:cubicBezTo>
                    <a:pt x="6" y="77"/>
                    <a:pt x="0" y="72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9"/>
                    <a:pt x="6" y="103"/>
                    <a:pt x="13" y="103"/>
                  </a:cubicBezTo>
                  <a:cubicBezTo>
                    <a:pt x="20" y="103"/>
                    <a:pt x="26" y="109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6"/>
                    <a:pt x="20" y="461"/>
                    <a:pt x="13" y="461"/>
                  </a:cubicBezTo>
                  <a:cubicBezTo>
                    <a:pt x="6" y="461"/>
                    <a:pt x="0" y="456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3"/>
                    <a:pt x="6" y="487"/>
                    <a:pt x="13" y="487"/>
                  </a:cubicBezTo>
                  <a:cubicBezTo>
                    <a:pt x="20" y="487"/>
                    <a:pt x="26" y="493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40"/>
                    <a:pt x="20" y="845"/>
                    <a:pt x="13" y="845"/>
                  </a:cubicBezTo>
                  <a:cubicBezTo>
                    <a:pt x="6" y="845"/>
                    <a:pt x="0" y="840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7"/>
                    <a:pt x="6" y="871"/>
                    <a:pt x="13" y="871"/>
                  </a:cubicBezTo>
                  <a:cubicBezTo>
                    <a:pt x="20" y="871"/>
                    <a:pt x="26" y="877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4"/>
                    <a:pt x="20" y="1229"/>
                    <a:pt x="13" y="1229"/>
                  </a:cubicBezTo>
                  <a:cubicBezTo>
                    <a:pt x="6" y="1229"/>
                    <a:pt x="0" y="1224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1"/>
                    <a:pt x="6" y="1255"/>
                    <a:pt x="13" y="1255"/>
                  </a:cubicBezTo>
                  <a:cubicBezTo>
                    <a:pt x="20" y="1255"/>
                    <a:pt x="26" y="1261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26" y="1498"/>
                  </a:moveTo>
                  <a:lnTo>
                    <a:pt x="26" y="1524"/>
                  </a:lnTo>
                  <a:cubicBezTo>
                    <a:pt x="26" y="1531"/>
                    <a:pt x="20" y="1536"/>
                    <a:pt x="13" y="1536"/>
                  </a:cubicBezTo>
                  <a:cubicBezTo>
                    <a:pt x="6" y="1536"/>
                    <a:pt x="0" y="1531"/>
                    <a:pt x="0" y="1524"/>
                  </a:cubicBezTo>
                  <a:lnTo>
                    <a:pt x="0" y="1498"/>
                  </a:lnTo>
                  <a:cubicBezTo>
                    <a:pt x="0" y="1491"/>
                    <a:pt x="6" y="1485"/>
                    <a:pt x="13" y="1485"/>
                  </a:cubicBezTo>
                  <a:cubicBezTo>
                    <a:pt x="20" y="1485"/>
                    <a:pt x="26" y="1491"/>
                    <a:pt x="26" y="1498"/>
                  </a:cubicBezTo>
                  <a:close/>
                  <a:moveTo>
                    <a:pt x="26" y="1575"/>
                  </a:moveTo>
                  <a:lnTo>
                    <a:pt x="26" y="1600"/>
                  </a:lnTo>
                  <a:cubicBezTo>
                    <a:pt x="26" y="1608"/>
                    <a:pt x="20" y="1613"/>
                    <a:pt x="13" y="1613"/>
                  </a:cubicBezTo>
                  <a:cubicBezTo>
                    <a:pt x="6" y="1613"/>
                    <a:pt x="0" y="1608"/>
                    <a:pt x="0" y="1600"/>
                  </a:cubicBezTo>
                  <a:lnTo>
                    <a:pt x="0" y="1575"/>
                  </a:lnTo>
                  <a:cubicBezTo>
                    <a:pt x="0" y="1568"/>
                    <a:pt x="6" y="1562"/>
                    <a:pt x="13" y="1562"/>
                  </a:cubicBezTo>
                  <a:cubicBezTo>
                    <a:pt x="20" y="1562"/>
                    <a:pt x="26" y="1568"/>
                    <a:pt x="26" y="1575"/>
                  </a:cubicBezTo>
                  <a:close/>
                  <a:moveTo>
                    <a:pt x="26" y="1652"/>
                  </a:moveTo>
                  <a:lnTo>
                    <a:pt x="26" y="1677"/>
                  </a:lnTo>
                  <a:cubicBezTo>
                    <a:pt x="26" y="1684"/>
                    <a:pt x="20" y="1690"/>
                    <a:pt x="13" y="1690"/>
                  </a:cubicBezTo>
                  <a:cubicBezTo>
                    <a:pt x="6" y="1690"/>
                    <a:pt x="0" y="1684"/>
                    <a:pt x="0" y="1677"/>
                  </a:cubicBezTo>
                  <a:lnTo>
                    <a:pt x="0" y="1652"/>
                  </a:lnTo>
                  <a:cubicBezTo>
                    <a:pt x="0" y="1645"/>
                    <a:pt x="6" y="1639"/>
                    <a:pt x="13" y="1639"/>
                  </a:cubicBezTo>
                  <a:cubicBezTo>
                    <a:pt x="20" y="1639"/>
                    <a:pt x="26" y="1645"/>
                    <a:pt x="26" y="1652"/>
                  </a:cubicBezTo>
                  <a:close/>
                  <a:moveTo>
                    <a:pt x="26" y="1728"/>
                  </a:moveTo>
                  <a:lnTo>
                    <a:pt x="26" y="1754"/>
                  </a:lnTo>
                  <a:cubicBezTo>
                    <a:pt x="26" y="1761"/>
                    <a:pt x="20" y="1767"/>
                    <a:pt x="13" y="1767"/>
                  </a:cubicBezTo>
                  <a:cubicBezTo>
                    <a:pt x="6" y="1767"/>
                    <a:pt x="0" y="1761"/>
                    <a:pt x="0" y="1754"/>
                  </a:cubicBezTo>
                  <a:lnTo>
                    <a:pt x="0" y="1728"/>
                  </a:lnTo>
                  <a:cubicBezTo>
                    <a:pt x="0" y="1721"/>
                    <a:pt x="6" y="1716"/>
                    <a:pt x="13" y="1716"/>
                  </a:cubicBezTo>
                  <a:cubicBezTo>
                    <a:pt x="20" y="1716"/>
                    <a:pt x="26" y="1721"/>
                    <a:pt x="26" y="1728"/>
                  </a:cubicBezTo>
                  <a:close/>
                  <a:moveTo>
                    <a:pt x="26" y="1805"/>
                  </a:moveTo>
                  <a:lnTo>
                    <a:pt x="26" y="1831"/>
                  </a:lnTo>
                  <a:cubicBezTo>
                    <a:pt x="26" y="1838"/>
                    <a:pt x="20" y="1844"/>
                    <a:pt x="13" y="1844"/>
                  </a:cubicBezTo>
                  <a:cubicBezTo>
                    <a:pt x="6" y="1844"/>
                    <a:pt x="0" y="1838"/>
                    <a:pt x="0" y="1831"/>
                  </a:cubicBezTo>
                  <a:lnTo>
                    <a:pt x="0" y="1805"/>
                  </a:lnTo>
                  <a:cubicBezTo>
                    <a:pt x="0" y="1798"/>
                    <a:pt x="6" y="1792"/>
                    <a:pt x="13" y="1792"/>
                  </a:cubicBezTo>
                  <a:cubicBezTo>
                    <a:pt x="20" y="1792"/>
                    <a:pt x="26" y="1798"/>
                    <a:pt x="26" y="1805"/>
                  </a:cubicBezTo>
                  <a:close/>
                  <a:moveTo>
                    <a:pt x="26" y="1882"/>
                  </a:moveTo>
                  <a:lnTo>
                    <a:pt x="26" y="1908"/>
                  </a:lnTo>
                  <a:cubicBezTo>
                    <a:pt x="26" y="1915"/>
                    <a:pt x="20" y="1920"/>
                    <a:pt x="13" y="1920"/>
                  </a:cubicBezTo>
                  <a:cubicBezTo>
                    <a:pt x="6" y="1920"/>
                    <a:pt x="0" y="1915"/>
                    <a:pt x="0" y="1908"/>
                  </a:cubicBezTo>
                  <a:lnTo>
                    <a:pt x="0" y="1882"/>
                  </a:lnTo>
                  <a:cubicBezTo>
                    <a:pt x="0" y="1875"/>
                    <a:pt x="6" y="1869"/>
                    <a:pt x="13" y="1869"/>
                  </a:cubicBezTo>
                  <a:cubicBezTo>
                    <a:pt x="20" y="1869"/>
                    <a:pt x="26" y="1875"/>
                    <a:pt x="26" y="1882"/>
                  </a:cubicBezTo>
                  <a:close/>
                  <a:moveTo>
                    <a:pt x="48" y="1911"/>
                  </a:moveTo>
                  <a:lnTo>
                    <a:pt x="73" y="1911"/>
                  </a:lnTo>
                  <a:cubicBezTo>
                    <a:pt x="80" y="1911"/>
                    <a:pt x="86" y="1917"/>
                    <a:pt x="86" y="1924"/>
                  </a:cubicBezTo>
                  <a:cubicBezTo>
                    <a:pt x="86" y="1931"/>
                    <a:pt x="80" y="1937"/>
                    <a:pt x="73" y="1937"/>
                  </a:cubicBezTo>
                  <a:lnTo>
                    <a:pt x="48" y="1937"/>
                  </a:lnTo>
                  <a:cubicBezTo>
                    <a:pt x="41" y="1937"/>
                    <a:pt x="35" y="1931"/>
                    <a:pt x="35" y="1924"/>
                  </a:cubicBezTo>
                  <a:cubicBezTo>
                    <a:pt x="35" y="1917"/>
                    <a:pt x="41" y="1911"/>
                    <a:pt x="48" y="1911"/>
                  </a:cubicBezTo>
                  <a:close/>
                  <a:moveTo>
                    <a:pt x="124" y="1911"/>
                  </a:moveTo>
                  <a:lnTo>
                    <a:pt x="150" y="1911"/>
                  </a:lnTo>
                  <a:cubicBezTo>
                    <a:pt x="157" y="1911"/>
                    <a:pt x="163" y="1917"/>
                    <a:pt x="163" y="1924"/>
                  </a:cubicBezTo>
                  <a:cubicBezTo>
                    <a:pt x="163" y="1931"/>
                    <a:pt x="157" y="1937"/>
                    <a:pt x="150" y="1937"/>
                  </a:cubicBezTo>
                  <a:lnTo>
                    <a:pt x="124" y="1937"/>
                  </a:lnTo>
                  <a:cubicBezTo>
                    <a:pt x="117" y="1937"/>
                    <a:pt x="112" y="1931"/>
                    <a:pt x="112" y="1924"/>
                  </a:cubicBezTo>
                  <a:cubicBezTo>
                    <a:pt x="112" y="1917"/>
                    <a:pt x="117" y="1911"/>
                    <a:pt x="124" y="1911"/>
                  </a:cubicBezTo>
                  <a:close/>
                  <a:moveTo>
                    <a:pt x="201" y="1911"/>
                  </a:moveTo>
                  <a:lnTo>
                    <a:pt x="227" y="1911"/>
                  </a:lnTo>
                  <a:cubicBezTo>
                    <a:pt x="234" y="1911"/>
                    <a:pt x="240" y="1917"/>
                    <a:pt x="240" y="1924"/>
                  </a:cubicBezTo>
                  <a:cubicBezTo>
                    <a:pt x="240" y="1931"/>
                    <a:pt x="234" y="1937"/>
                    <a:pt x="227" y="1937"/>
                  </a:cubicBezTo>
                  <a:lnTo>
                    <a:pt x="201" y="1937"/>
                  </a:lnTo>
                  <a:cubicBezTo>
                    <a:pt x="194" y="1937"/>
                    <a:pt x="188" y="1931"/>
                    <a:pt x="188" y="1924"/>
                  </a:cubicBezTo>
                  <a:cubicBezTo>
                    <a:pt x="188" y="1917"/>
                    <a:pt x="194" y="1911"/>
                    <a:pt x="201" y="1911"/>
                  </a:cubicBezTo>
                  <a:close/>
                  <a:moveTo>
                    <a:pt x="278" y="1911"/>
                  </a:moveTo>
                  <a:lnTo>
                    <a:pt x="304" y="1911"/>
                  </a:lnTo>
                  <a:cubicBezTo>
                    <a:pt x="311" y="1911"/>
                    <a:pt x="316" y="1917"/>
                    <a:pt x="316" y="1924"/>
                  </a:cubicBezTo>
                  <a:cubicBezTo>
                    <a:pt x="316" y="1931"/>
                    <a:pt x="311" y="1937"/>
                    <a:pt x="304" y="1937"/>
                  </a:cubicBezTo>
                  <a:lnTo>
                    <a:pt x="278" y="1937"/>
                  </a:lnTo>
                  <a:cubicBezTo>
                    <a:pt x="271" y="1937"/>
                    <a:pt x="265" y="1931"/>
                    <a:pt x="265" y="1924"/>
                  </a:cubicBezTo>
                  <a:cubicBezTo>
                    <a:pt x="265" y="1917"/>
                    <a:pt x="271" y="1911"/>
                    <a:pt x="278" y="1911"/>
                  </a:cubicBezTo>
                  <a:close/>
                  <a:moveTo>
                    <a:pt x="355" y="1911"/>
                  </a:moveTo>
                  <a:lnTo>
                    <a:pt x="380" y="1911"/>
                  </a:lnTo>
                  <a:cubicBezTo>
                    <a:pt x="388" y="1911"/>
                    <a:pt x="393" y="1917"/>
                    <a:pt x="393" y="1924"/>
                  </a:cubicBezTo>
                  <a:cubicBezTo>
                    <a:pt x="393" y="1931"/>
                    <a:pt x="388" y="1937"/>
                    <a:pt x="380" y="1937"/>
                  </a:cubicBezTo>
                  <a:lnTo>
                    <a:pt x="355" y="1937"/>
                  </a:lnTo>
                  <a:cubicBezTo>
                    <a:pt x="348" y="1937"/>
                    <a:pt x="342" y="1931"/>
                    <a:pt x="342" y="1924"/>
                  </a:cubicBezTo>
                  <a:cubicBezTo>
                    <a:pt x="342" y="1917"/>
                    <a:pt x="348" y="1911"/>
                    <a:pt x="355" y="1911"/>
                  </a:cubicBezTo>
                  <a:close/>
                  <a:moveTo>
                    <a:pt x="432" y="1911"/>
                  </a:moveTo>
                  <a:lnTo>
                    <a:pt x="457" y="1911"/>
                  </a:lnTo>
                  <a:cubicBezTo>
                    <a:pt x="464" y="1911"/>
                    <a:pt x="470" y="1917"/>
                    <a:pt x="470" y="1924"/>
                  </a:cubicBezTo>
                  <a:cubicBezTo>
                    <a:pt x="470" y="1931"/>
                    <a:pt x="464" y="1937"/>
                    <a:pt x="457" y="1937"/>
                  </a:cubicBezTo>
                  <a:lnTo>
                    <a:pt x="432" y="1937"/>
                  </a:lnTo>
                  <a:cubicBezTo>
                    <a:pt x="425" y="1937"/>
                    <a:pt x="419" y="1931"/>
                    <a:pt x="419" y="1924"/>
                  </a:cubicBezTo>
                  <a:cubicBezTo>
                    <a:pt x="419" y="1917"/>
                    <a:pt x="425" y="1911"/>
                    <a:pt x="432" y="1911"/>
                  </a:cubicBezTo>
                  <a:close/>
                  <a:moveTo>
                    <a:pt x="508" y="1911"/>
                  </a:moveTo>
                  <a:lnTo>
                    <a:pt x="534" y="1911"/>
                  </a:lnTo>
                  <a:cubicBezTo>
                    <a:pt x="541" y="1911"/>
                    <a:pt x="547" y="1917"/>
                    <a:pt x="547" y="1924"/>
                  </a:cubicBezTo>
                  <a:cubicBezTo>
                    <a:pt x="547" y="1931"/>
                    <a:pt x="541" y="1937"/>
                    <a:pt x="534" y="1937"/>
                  </a:cubicBezTo>
                  <a:lnTo>
                    <a:pt x="508" y="1937"/>
                  </a:lnTo>
                  <a:cubicBezTo>
                    <a:pt x="501" y="1937"/>
                    <a:pt x="496" y="1931"/>
                    <a:pt x="496" y="1924"/>
                  </a:cubicBezTo>
                  <a:cubicBezTo>
                    <a:pt x="496" y="1917"/>
                    <a:pt x="501" y="1911"/>
                    <a:pt x="508" y="1911"/>
                  </a:cubicBezTo>
                  <a:close/>
                  <a:moveTo>
                    <a:pt x="585" y="1911"/>
                  </a:moveTo>
                  <a:lnTo>
                    <a:pt x="611" y="1911"/>
                  </a:lnTo>
                  <a:cubicBezTo>
                    <a:pt x="618" y="1911"/>
                    <a:pt x="624" y="1917"/>
                    <a:pt x="624" y="1924"/>
                  </a:cubicBezTo>
                  <a:cubicBezTo>
                    <a:pt x="624" y="1931"/>
                    <a:pt x="618" y="1937"/>
                    <a:pt x="611" y="1937"/>
                  </a:cubicBezTo>
                  <a:lnTo>
                    <a:pt x="585" y="1937"/>
                  </a:lnTo>
                  <a:cubicBezTo>
                    <a:pt x="578" y="1937"/>
                    <a:pt x="572" y="1931"/>
                    <a:pt x="572" y="1924"/>
                  </a:cubicBezTo>
                  <a:cubicBezTo>
                    <a:pt x="572" y="1917"/>
                    <a:pt x="578" y="1911"/>
                    <a:pt x="585" y="1911"/>
                  </a:cubicBezTo>
                  <a:close/>
                  <a:moveTo>
                    <a:pt x="662" y="1911"/>
                  </a:moveTo>
                  <a:lnTo>
                    <a:pt x="688" y="1911"/>
                  </a:lnTo>
                  <a:cubicBezTo>
                    <a:pt x="695" y="1911"/>
                    <a:pt x="700" y="1917"/>
                    <a:pt x="700" y="1924"/>
                  </a:cubicBezTo>
                  <a:cubicBezTo>
                    <a:pt x="700" y="1931"/>
                    <a:pt x="695" y="1937"/>
                    <a:pt x="688" y="1937"/>
                  </a:cubicBezTo>
                  <a:lnTo>
                    <a:pt x="662" y="1937"/>
                  </a:lnTo>
                  <a:cubicBezTo>
                    <a:pt x="655" y="1937"/>
                    <a:pt x="649" y="1931"/>
                    <a:pt x="649" y="1924"/>
                  </a:cubicBezTo>
                  <a:cubicBezTo>
                    <a:pt x="649" y="1917"/>
                    <a:pt x="655" y="1911"/>
                    <a:pt x="662" y="1911"/>
                  </a:cubicBezTo>
                  <a:close/>
                  <a:moveTo>
                    <a:pt x="739" y="1911"/>
                  </a:moveTo>
                  <a:lnTo>
                    <a:pt x="764" y="1911"/>
                  </a:lnTo>
                  <a:cubicBezTo>
                    <a:pt x="772" y="1911"/>
                    <a:pt x="777" y="1917"/>
                    <a:pt x="777" y="1924"/>
                  </a:cubicBezTo>
                  <a:cubicBezTo>
                    <a:pt x="777" y="1931"/>
                    <a:pt x="772" y="1937"/>
                    <a:pt x="764" y="1937"/>
                  </a:cubicBezTo>
                  <a:lnTo>
                    <a:pt x="739" y="1937"/>
                  </a:lnTo>
                  <a:cubicBezTo>
                    <a:pt x="732" y="1937"/>
                    <a:pt x="726" y="1931"/>
                    <a:pt x="726" y="1924"/>
                  </a:cubicBezTo>
                  <a:cubicBezTo>
                    <a:pt x="726" y="1917"/>
                    <a:pt x="732" y="1911"/>
                    <a:pt x="739" y="1911"/>
                  </a:cubicBezTo>
                  <a:close/>
                  <a:moveTo>
                    <a:pt x="816" y="1911"/>
                  </a:moveTo>
                  <a:lnTo>
                    <a:pt x="841" y="1911"/>
                  </a:lnTo>
                  <a:cubicBezTo>
                    <a:pt x="848" y="1911"/>
                    <a:pt x="854" y="1917"/>
                    <a:pt x="854" y="1924"/>
                  </a:cubicBezTo>
                  <a:cubicBezTo>
                    <a:pt x="854" y="1931"/>
                    <a:pt x="848" y="1937"/>
                    <a:pt x="841" y="1937"/>
                  </a:cubicBezTo>
                  <a:lnTo>
                    <a:pt x="816" y="1937"/>
                  </a:lnTo>
                  <a:cubicBezTo>
                    <a:pt x="809" y="1937"/>
                    <a:pt x="803" y="1931"/>
                    <a:pt x="803" y="1924"/>
                  </a:cubicBezTo>
                  <a:cubicBezTo>
                    <a:pt x="803" y="1917"/>
                    <a:pt x="809" y="1911"/>
                    <a:pt x="816" y="1911"/>
                  </a:cubicBezTo>
                  <a:close/>
                  <a:moveTo>
                    <a:pt x="892" y="1911"/>
                  </a:moveTo>
                  <a:lnTo>
                    <a:pt x="918" y="1911"/>
                  </a:lnTo>
                  <a:cubicBezTo>
                    <a:pt x="925" y="1911"/>
                    <a:pt x="931" y="1917"/>
                    <a:pt x="931" y="1924"/>
                  </a:cubicBezTo>
                  <a:cubicBezTo>
                    <a:pt x="931" y="1931"/>
                    <a:pt x="925" y="1937"/>
                    <a:pt x="918" y="1937"/>
                  </a:cubicBezTo>
                  <a:lnTo>
                    <a:pt x="892" y="1937"/>
                  </a:lnTo>
                  <a:cubicBezTo>
                    <a:pt x="885" y="1937"/>
                    <a:pt x="880" y="1931"/>
                    <a:pt x="880" y="1924"/>
                  </a:cubicBezTo>
                  <a:cubicBezTo>
                    <a:pt x="880" y="1917"/>
                    <a:pt x="885" y="1911"/>
                    <a:pt x="892" y="1911"/>
                  </a:cubicBezTo>
                  <a:close/>
                  <a:moveTo>
                    <a:pt x="969" y="1911"/>
                  </a:moveTo>
                  <a:lnTo>
                    <a:pt x="995" y="1911"/>
                  </a:lnTo>
                  <a:cubicBezTo>
                    <a:pt x="1002" y="1911"/>
                    <a:pt x="1008" y="1917"/>
                    <a:pt x="1008" y="1924"/>
                  </a:cubicBezTo>
                  <a:cubicBezTo>
                    <a:pt x="1008" y="1931"/>
                    <a:pt x="1002" y="1937"/>
                    <a:pt x="995" y="1937"/>
                  </a:cubicBezTo>
                  <a:lnTo>
                    <a:pt x="969" y="1937"/>
                  </a:lnTo>
                  <a:cubicBezTo>
                    <a:pt x="962" y="1937"/>
                    <a:pt x="956" y="1931"/>
                    <a:pt x="956" y="1924"/>
                  </a:cubicBezTo>
                  <a:cubicBezTo>
                    <a:pt x="956" y="1917"/>
                    <a:pt x="962" y="1911"/>
                    <a:pt x="969" y="1911"/>
                  </a:cubicBezTo>
                  <a:close/>
                  <a:moveTo>
                    <a:pt x="1046" y="1911"/>
                  </a:moveTo>
                  <a:lnTo>
                    <a:pt x="1072" y="1911"/>
                  </a:lnTo>
                  <a:cubicBezTo>
                    <a:pt x="1079" y="1911"/>
                    <a:pt x="1084" y="1917"/>
                    <a:pt x="1084" y="1924"/>
                  </a:cubicBezTo>
                  <a:cubicBezTo>
                    <a:pt x="1084" y="1931"/>
                    <a:pt x="1079" y="1937"/>
                    <a:pt x="1072" y="1937"/>
                  </a:cubicBezTo>
                  <a:lnTo>
                    <a:pt x="1046" y="1937"/>
                  </a:lnTo>
                  <a:cubicBezTo>
                    <a:pt x="1039" y="1937"/>
                    <a:pt x="1033" y="1931"/>
                    <a:pt x="1033" y="1924"/>
                  </a:cubicBezTo>
                  <a:cubicBezTo>
                    <a:pt x="1033" y="1917"/>
                    <a:pt x="1039" y="1911"/>
                    <a:pt x="1046" y="1911"/>
                  </a:cubicBezTo>
                  <a:close/>
                  <a:moveTo>
                    <a:pt x="1123" y="1911"/>
                  </a:moveTo>
                  <a:lnTo>
                    <a:pt x="1148" y="1911"/>
                  </a:lnTo>
                  <a:cubicBezTo>
                    <a:pt x="1156" y="1911"/>
                    <a:pt x="1161" y="1917"/>
                    <a:pt x="1161" y="1924"/>
                  </a:cubicBezTo>
                  <a:cubicBezTo>
                    <a:pt x="1161" y="1931"/>
                    <a:pt x="1156" y="1937"/>
                    <a:pt x="1148" y="1937"/>
                  </a:cubicBezTo>
                  <a:lnTo>
                    <a:pt x="1123" y="1937"/>
                  </a:lnTo>
                  <a:cubicBezTo>
                    <a:pt x="1116" y="1937"/>
                    <a:pt x="1110" y="1931"/>
                    <a:pt x="1110" y="1924"/>
                  </a:cubicBezTo>
                  <a:cubicBezTo>
                    <a:pt x="1110" y="1917"/>
                    <a:pt x="1116" y="1911"/>
                    <a:pt x="1123" y="1911"/>
                  </a:cubicBezTo>
                  <a:close/>
                  <a:moveTo>
                    <a:pt x="1200" y="1911"/>
                  </a:moveTo>
                  <a:lnTo>
                    <a:pt x="1225" y="1911"/>
                  </a:lnTo>
                  <a:cubicBezTo>
                    <a:pt x="1232" y="1911"/>
                    <a:pt x="1238" y="1917"/>
                    <a:pt x="1238" y="1924"/>
                  </a:cubicBezTo>
                  <a:cubicBezTo>
                    <a:pt x="1238" y="1931"/>
                    <a:pt x="1232" y="1937"/>
                    <a:pt x="1225" y="1937"/>
                  </a:cubicBezTo>
                  <a:lnTo>
                    <a:pt x="1200" y="1937"/>
                  </a:lnTo>
                  <a:cubicBezTo>
                    <a:pt x="1193" y="1937"/>
                    <a:pt x="1187" y="1931"/>
                    <a:pt x="1187" y="1924"/>
                  </a:cubicBezTo>
                  <a:cubicBezTo>
                    <a:pt x="1187" y="1917"/>
                    <a:pt x="1193" y="1911"/>
                    <a:pt x="1200" y="1911"/>
                  </a:cubicBezTo>
                  <a:close/>
                  <a:moveTo>
                    <a:pt x="1276" y="1911"/>
                  </a:moveTo>
                  <a:lnTo>
                    <a:pt x="1302" y="1911"/>
                  </a:lnTo>
                  <a:cubicBezTo>
                    <a:pt x="1309" y="1911"/>
                    <a:pt x="1315" y="1917"/>
                    <a:pt x="1315" y="1924"/>
                  </a:cubicBezTo>
                  <a:cubicBezTo>
                    <a:pt x="1315" y="1931"/>
                    <a:pt x="1309" y="1937"/>
                    <a:pt x="1302" y="1937"/>
                  </a:cubicBezTo>
                  <a:lnTo>
                    <a:pt x="1276" y="1937"/>
                  </a:lnTo>
                  <a:cubicBezTo>
                    <a:pt x="1269" y="1937"/>
                    <a:pt x="1264" y="1931"/>
                    <a:pt x="1264" y="1924"/>
                  </a:cubicBezTo>
                  <a:cubicBezTo>
                    <a:pt x="1264" y="1917"/>
                    <a:pt x="1269" y="1911"/>
                    <a:pt x="1276" y="1911"/>
                  </a:cubicBezTo>
                  <a:close/>
                  <a:moveTo>
                    <a:pt x="1353" y="1911"/>
                  </a:moveTo>
                  <a:lnTo>
                    <a:pt x="1379" y="1911"/>
                  </a:lnTo>
                  <a:cubicBezTo>
                    <a:pt x="1386" y="1911"/>
                    <a:pt x="1392" y="1917"/>
                    <a:pt x="1392" y="1924"/>
                  </a:cubicBezTo>
                  <a:cubicBezTo>
                    <a:pt x="1392" y="1931"/>
                    <a:pt x="1386" y="1937"/>
                    <a:pt x="1379" y="1937"/>
                  </a:cubicBezTo>
                  <a:lnTo>
                    <a:pt x="1353" y="1937"/>
                  </a:lnTo>
                  <a:cubicBezTo>
                    <a:pt x="1346" y="1937"/>
                    <a:pt x="1340" y="1931"/>
                    <a:pt x="1340" y="1924"/>
                  </a:cubicBezTo>
                  <a:cubicBezTo>
                    <a:pt x="1340" y="1917"/>
                    <a:pt x="1346" y="1911"/>
                    <a:pt x="1353" y="1911"/>
                  </a:cubicBezTo>
                  <a:close/>
                  <a:moveTo>
                    <a:pt x="1430" y="1911"/>
                  </a:moveTo>
                  <a:lnTo>
                    <a:pt x="1456" y="1911"/>
                  </a:lnTo>
                  <a:cubicBezTo>
                    <a:pt x="1463" y="1911"/>
                    <a:pt x="1468" y="1917"/>
                    <a:pt x="1468" y="1924"/>
                  </a:cubicBezTo>
                  <a:cubicBezTo>
                    <a:pt x="1468" y="1931"/>
                    <a:pt x="1463" y="1937"/>
                    <a:pt x="1456" y="1937"/>
                  </a:cubicBezTo>
                  <a:lnTo>
                    <a:pt x="1430" y="1937"/>
                  </a:lnTo>
                  <a:cubicBezTo>
                    <a:pt x="1423" y="1937"/>
                    <a:pt x="1417" y="1931"/>
                    <a:pt x="1417" y="1924"/>
                  </a:cubicBezTo>
                  <a:cubicBezTo>
                    <a:pt x="1417" y="1917"/>
                    <a:pt x="1423" y="1911"/>
                    <a:pt x="1430" y="1911"/>
                  </a:cubicBezTo>
                  <a:close/>
                  <a:moveTo>
                    <a:pt x="1507" y="1911"/>
                  </a:moveTo>
                  <a:lnTo>
                    <a:pt x="1532" y="1911"/>
                  </a:lnTo>
                  <a:cubicBezTo>
                    <a:pt x="1540" y="1911"/>
                    <a:pt x="1545" y="1917"/>
                    <a:pt x="1545" y="1924"/>
                  </a:cubicBezTo>
                  <a:cubicBezTo>
                    <a:pt x="1545" y="1931"/>
                    <a:pt x="1540" y="1937"/>
                    <a:pt x="1532" y="1937"/>
                  </a:cubicBezTo>
                  <a:lnTo>
                    <a:pt x="1507" y="1937"/>
                  </a:lnTo>
                  <a:cubicBezTo>
                    <a:pt x="1500" y="1937"/>
                    <a:pt x="1494" y="1931"/>
                    <a:pt x="1494" y="1924"/>
                  </a:cubicBezTo>
                  <a:cubicBezTo>
                    <a:pt x="1494" y="1917"/>
                    <a:pt x="1500" y="1911"/>
                    <a:pt x="1507" y="1911"/>
                  </a:cubicBezTo>
                  <a:close/>
                  <a:moveTo>
                    <a:pt x="1584" y="1911"/>
                  </a:moveTo>
                  <a:lnTo>
                    <a:pt x="1609" y="1911"/>
                  </a:lnTo>
                  <a:cubicBezTo>
                    <a:pt x="1616" y="1911"/>
                    <a:pt x="1622" y="1917"/>
                    <a:pt x="1622" y="1924"/>
                  </a:cubicBezTo>
                  <a:cubicBezTo>
                    <a:pt x="1622" y="1931"/>
                    <a:pt x="1616" y="1937"/>
                    <a:pt x="1609" y="1937"/>
                  </a:cubicBezTo>
                  <a:lnTo>
                    <a:pt x="1584" y="1937"/>
                  </a:lnTo>
                  <a:cubicBezTo>
                    <a:pt x="1577" y="1937"/>
                    <a:pt x="1571" y="1931"/>
                    <a:pt x="1571" y="1924"/>
                  </a:cubicBezTo>
                  <a:cubicBezTo>
                    <a:pt x="1571" y="1917"/>
                    <a:pt x="1577" y="1911"/>
                    <a:pt x="1584" y="1911"/>
                  </a:cubicBezTo>
                  <a:close/>
                  <a:moveTo>
                    <a:pt x="1660" y="1911"/>
                  </a:moveTo>
                  <a:lnTo>
                    <a:pt x="1686" y="1911"/>
                  </a:lnTo>
                  <a:cubicBezTo>
                    <a:pt x="1693" y="1911"/>
                    <a:pt x="1699" y="1917"/>
                    <a:pt x="1699" y="1924"/>
                  </a:cubicBezTo>
                  <a:cubicBezTo>
                    <a:pt x="1699" y="1931"/>
                    <a:pt x="1693" y="1937"/>
                    <a:pt x="1686" y="1937"/>
                  </a:cubicBezTo>
                  <a:lnTo>
                    <a:pt x="1660" y="1937"/>
                  </a:lnTo>
                  <a:cubicBezTo>
                    <a:pt x="1653" y="1937"/>
                    <a:pt x="1648" y="1931"/>
                    <a:pt x="1648" y="1924"/>
                  </a:cubicBezTo>
                  <a:cubicBezTo>
                    <a:pt x="1648" y="1917"/>
                    <a:pt x="1653" y="1911"/>
                    <a:pt x="1660" y="1911"/>
                  </a:cubicBezTo>
                  <a:close/>
                  <a:moveTo>
                    <a:pt x="1737" y="1911"/>
                  </a:moveTo>
                  <a:lnTo>
                    <a:pt x="1763" y="1911"/>
                  </a:lnTo>
                  <a:cubicBezTo>
                    <a:pt x="1770" y="1911"/>
                    <a:pt x="1776" y="1917"/>
                    <a:pt x="1776" y="1924"/>
                  </a:cubicBezTo>
                  <a:cubicBezTo>
                    <a:pt x="1776" y="1931"/>
                    <a:pt x="1770" y="1937"/>
                    <a:pt x="1763" y="1937"/>
                  </a:cubicBezTo>
                  <a:lnTo>
                    <a:pt x="1737" y="1937"/>
                  </a:lnTo>
                  <a:cubicBezTo>
                    <a:pt x="1730" y="1937"/>
                    <a:pt x="1724" y="1931"/>
                    <a:pt x="1724" y="1924"/>
                  </a:cubicBezTo>
                  <a:cubicBezTo>
                    <a:pt x="1724" y="1917"/>
                    <a:pt x="1730" y="1911"/>
                    <a:pt x="1737" y="1911"/>
                  </a:cubicBezTo>
                  <a:close/>
                  <a:moveTo>
                    <a:pt x="1814" y="1911"/>
                  </a:moveTo>
                  <a:lnTo>
                    <a:pt x="1840" y="1911"/>
                  </a:lnTo>
                  <a:cubicBezTo>
                    <a:pt x="1847" y="1911"/>
                    <a:pt x="1852" y="1917"/>
                    <a:pt x="1852" y="1924"/>
                  </a:cubicBezTo>
                  <a:cubicBezTo>
                    <a:pt x="1852" y="1931"/>
                    <a:pt x="1847" y="1937"/>
                    <a:pt x="1840" y="1937"/>
                  </a:cubicBezTo>
                  <a:lnTo>
                    <a:pt x="1814" y="1937"/>
                  </a:lnTo>
                  <a:cubicBezTo>
                    <a:pt x="1807" y="1937"/>
                    <a:pt x="1801" y="1931"/>
                    <a:pt x="1801" y="1924"/>
                  </a:cubicBezTo>
                  <a:cubicBezTo>
                    <a:pt x="1801" y="1917"/>
                    <a:pt x="1807" y="1911"/>
                    <a:pt x="1814" y="1911"/>
                  </a:cubicBezTo>
                  <a:close/>
                  <a:moveTo>
                    <a:pt x="1891" y="1911"/>
                  </a:moveTo>
                  <a:lnTo>
                    <a:pt x="1916" y="1911"/>
                  </a:lnTo>
                  <a:cubicBezTo>
                    <a:pt x="1924" y="1911"/>
                    <a:pt x="1929" y="1917"/>
                    <a:pt x="1929" y="1924"/>
                  </a:cubicBezTo>
                  <a:cubicBezTo>
                    <a:pt x="1929" y="1931"/>
                    <a:pt x="1924" y="1937"/>
                    <a:pt x="1916" y="1937"/>
                  </a:cubicBezTo>
                  <a:lnTo>
                    <a:pt x="1891" y="1937"/>
                  </a:lnTo>
                  <a:cubicBezTo>
                    <a:pt x="1884" y="1937"/>
                    <a:pt x="1878" y="1931"/>
                    <a:pt x="1878" y="1924"/>
                  </a:cubicBezTo>
                  <a:cubicBezTo>
                    <a:pt x="1878" y="1917"/>
                    <a:pt x="1884" y="1911"/>
                    <a:pt x="1891" y="1911"/>
                  </a:cubicBezTo>
                  <a:close/>
                  <a:moveTo>
                    <a:pt x="1968" y="1911"/>
                  </a:moveTo>
                  <a:lnTo>
                    <a:pt x="1993" y="1911"/>
                  </a:lnTo>
                  <a:cubicBezTo>
                    <a:pt x="2000" y="1911"/>
                    <a:pt x="2006" y="1917"/>
                    <a:pt x="2006" y="1924"/>
                  </a:cubicBezTo>
                  <a:cubicBezTo>
                    <a:pt x="2006" y="1931"/>
                    <a:pt x="2000" y="1937"/>
                    <a:pt x="1993" y="1937"/>
                  </a:cubicBezTo>
                  <a:lnTo>
                    <a:pt x="1968" y="1937"/>
                  </a:lnTo>
                  <a:cubicBezTo>
                    <a:pt x="1961" y="1937"/>
                    <a:pt x="1955" y="1931"/>
                    <a:pt x="1955" y="1924"/>
                  </a:cubicBezTo>
                  <a:cubicBezTo>
                    <a:pt x="1955" y="1917"/>
                    <a:pt x="1961" y="1911"/>
                    <a:pt x="1968" y="1911"/>
                  </a:cubicBezTo>
                  <a:close/>
                  <a:moveTo>
                    <a:pt x="2044" y="1911"/>
                  </a:moveTo>
                  <a:lnTo>
                    <a:pt x="2070" y="1911"/>
                  </a:lnTo>
                  <a:cubicBezTo>
                    <a:pt x="2077" y="1911"/>
                    <a:pt x="2083" y="1917"/>
                    <a:pt x="2083" y="1924"/>
                  </a:cubicBezTo>
                  <a:cubicBezTo>
                    <a:pt x="2083" y="1931"/>
                    <a:pt x="2077" y="1937"/>
                    <a:pt x="2070" y="1937"/>
                  </a:cubicBezTo>
                  <a:lnTo>
                    <a:pt x="2044" y="1937"/>
                  </a:lnTo>
                  <a:cubicBezTo>
                    <a:pt x="2037" y="1937"/>
                    <a:pt x="2032" y="1931"/>
                    <a:pt x="2032" y="1924"/>
                  </a:cubicBezTo>
                  <a:cubicBezTo>
                    <a:pt x="2032" y="1917"/>
                    <a:pt x="2037" y="1911"/>
                    <a:pt x="2044" y="1911"/>
                  </a:cubicBezTo>
                  <a:close/>
                  <a:moveTo>
                    <a:pt x="2121" y="1911"/>
                  </a:moveTo>
                  <a:lnTo>
                    <a:pt x="2147" y="1911"/>
                  </a:lnTo>
                  <a:cubicBezTo>
                    <a:pt x="2154" y="1911"/>
                    <a:pt x="2160" y="1917"/>
                    <a:pt x="2160" y="1924"/>
                  </a:cubicBezTo>
                  <a:cubicBezTo>
                    <a:pt x="2160" y="1931"/>
                    <a:pt x="2154" y="1937"/>
                    <a:pt x="2147" y="1937"/>
                  </a:cubicBezTo>
                  <a:lnTo>
                    <a:pt x="2121" y="1937"/>
                  </a:lnTo>
                  <a:cubicBezTo>
                    <a:pt x="2114" y="1937"/>
                    <a:pt x="2108" y="1931"/>
                    <a:pt x="2108" y="1924"/>
                  </a:cubicBezTo>
                  <a:cubicBezTo>
                    <a:pt x="2108" y="1917"/>
                    <a:pt x="2114" y="1911"/>
                    <a:pt x="2121" y="1911"/>
                  </a:cubicBezTo>
                  <a:close/>
                  <a:moveTo>
                    <a:pt x="2198" y="1911"/>
                  </a:moveTo>
                  <a:lnTo>
                    <a:pt x="2224" y="1911"/>
                  </a:lnTo>
                  <a:cubicBezTo>
                    <a:pt x="2231" y="1911"/>
                    <a:pt x="2236" y="1917"/>
                    <a:pt x="2236" y="1924"/>
                  </a:cubicBezTo>
                  <a:cubicBezTo>
                    <a:pt x="2236" y="1931"/>
                    <a:pt x="2231" y="1937"/>
                    <a:pt x="2224" y="1937"/>
                  </a:cubicBezTo>
                  <a:lnTo>
                    <a:pt x="2198" y="1937"/>
                  </a:lnTo>
                  <a:cubicBezTo>
                    <a:pt x="2191" y="1937"/>
                    <a:pt x="2185" y="1931"/>
                    <a:pt x="2185" y="1924"/>
                  </a:cubicBezTo>
                  <a:cubicBezTo>
                    <a:pt x="2185" y="1917"/>
                    <a:pt x="2191" y="1911"/>
                    <a:pt x="2198" y="1911"/>
                  </a:cubicBezTo>
                  <a:close/>
                  <a:moveTo>
                    <a:pt x="2275" y="1911"/>
                  </a:moveTo>
                  <a:lnTo>
                    <a:pt x="2300" y="1911"/>
                  </a:lnTo>
                  <a:cubicBezTo>
                    <a:pt x="2308" y="1911"/>
                    <a:pt x="2313" y="1917"/>
                    <a:pt x="2313" y="1924"/>
                  </a:cubicBezTo>
                  <a:cubicBezTo>
                    <a:pt x="2313" y="1931"/>
                    <a:pt x="2308" y="1937"/>
                    <a:pt x="2300" y="1937"/>
                  </a:cubicBezTo>
                  <a:lnTo>
                    <a:pt x="2275" y="1937"/>
                  </a:lnTo>
                  <a:cubicBezTo>
                    <a:pt x="2268" y="1937"/>
                    <a:pt x="2262" y="1931"/>
                    <a:pt x="2262" y="1924"/>
                  </a:cubicBezTo>
                  <a:cubicBezTo>
                    <a:pt x="2262" y="1917"/>
                    <a:pt x="2268" y="1911"/>
                    <a:pt x="2275" y="1911"/>
                  </a:cubicBezTo>
                  <a:close/>
                  <a:moveTo>
                    <a:pt x="2352" y="1911"/>
                  </a:moveTo>
                  <a:lnTo>
                    <a:pt x="2377" y="1911"/>
                  </a:lnTo>
                  <a:cubicBezTo>
                    <a:pt x="2384" y="1911"/>
                    <a:pt x="2390" y="1917"/>
                    <a:pt x="2390" y="1924"/>
                  </a:cubicBezTo>
                  <a:cubicBezTo>
                    <a:pt x="2390" y="1931"/>
                    <a:pt x="2384" y="1937"/>
                    <a:pt x="2377" y="1937"/>
                  </a:cubicBezTo>
                  <a:lnTo>
                    <a:pt x="2352" y="1937"/>
                  </a:lnTo>
                  <a:cubicBezTo>
                    <a:pt x="2345" y="1937"/>
                    <a:pt x="2339" y="1931"/>
                    <a:pt x="2339" y="1924"/>
                  </a:cubicBezTo>
                  <a:cubicBezTo>
                    <a:pt x="2339" y="1917"/>
                    <a:pt x="2345" y="1911"/>
                    <a:pt x="2352" y="1911"/>
                  </a:cubicBezTo>
                  <a:close/>
                  <a:moveTo>
                    <a:pt x="2428" y="1911"/>
                  </a:moveTo>
                  <a:lnTo>
                    <a:pt x="2454" y="1911"/>
                  </a:lnTo>
                  <a:cubicBezTo>
                    <a:pt x="2461" y="1911"/>
                    <a:pt x="2467" y="1917"/>
                    <a:pt x="2467" y="1924"/>
                  </a:cubicBezTo>
                  <a:cubicBezTo>
                    <a:pt x="2467" y="1931"/>
                    <a:pt x="2461" y="1937"/>
                    <a:pt x="2454" y="1937"/>
                  </a:cubicBezTo>
                  <a:lnTo>
                    <a:pt x="2428" y="1937"/>
                  </a:lnTo>
                  <a:cubicBezTo>
                    <a:pt x="2421" y="1937"/>
                    <a:pt x="2416" y="1931"/>
                    <a:pt x="2416" y="1924"/>
                  </a:cubicBezTo>
                  <a:cubicBezTo>
                    <a:pt x="2416" y="1917"/>
                    <a:pt x="2421" y="1911"/>
                    <a:pt x="2428" y="1911"/>
                  </a:cubicBezTo>
                  <a:close/>
                  <a:moveTo>
                    <a:pt x="2505" y="1911"/>
                  </a:moveTo>
                  <a:lnTo>
                    <a:pt x="2531" y="1911"/>
                  </a:lnTo>
                  <a:cubicBezTo>
                    <a:pt x="2538" y="1911"/>
                    <a:pt x="2544" y="1917"/>
                    <a:pt x="2544" y="1924"/>
                  </a:cubicBezTo>
                  <a:cubicBezTo>
                    <a:pt x="2544" y="1931"/>
                    <a:pt x="2538" y="1937"/>
                    <a:pt x="2531" y="1937"/>
                  </a:cubicBezTo>
                  <a:lnTo>
                    <a:pt x="2505" y="1937"/>
                  </a:lnTo>
                  <a:cubicBezTo>
                    <a:pt x="2498" y="1937"/>
                    <a:pt x="2492" y="1931"/>
                    <a:pt x="2492" y="1924"/>
                  </a:cubicBezTo>
                  <a:cubicBezTo>
                    <a:pt x="2492" y="1917"/>
                    <a:pt x="2498" y="1911"/>
                    <a:pt x="2505" y="1911"/>
                  </a:cubicBezTo>
                  <a:close/>
                  <a:moveTo>
                    <a:pt x="2582" y="1911"/>
                  </a:moveTo>
                  <a:lnTo>
                    <a:pt x="2608" y="1911"/>
                  </a:lnTo>
                  <a:cubicBezTo>
                    <a:pt x="2615" y="1911"/>
                    <a:pt x="2620" y="1917"/>
                    <a:pt x="2620" y="1924"/>
                  </a:cubicBezTo>
                  <a:cubicBezTo>
                    <a:pt x="2620" y="1931"/>
                    <a:pt x="2615" y="1937"/>
                    <a:pt x="2608" y="1937"/>
                  </a:cubicBezTo>
                  <a:lnTo>
                    <a:pt x="2582" y="1937"/>
                  </a:lnTo>
                  <a:cubicBezTo>
                    <a:pt x="2575" y="1937"/>
                    <a:pt x="2569" y="1931"/>
                    <a:pt x="2569" y="1924"/>
                  </a:cubicBezTo>
                  <a:cubicBezTo>
                    <a:pt x="2569" y="1917"/>
                    <a:pt x="2575" y="1911"/>
                    <a:pt x="2582" y="1911"/>
                  </a:cubicBezTo>
                  <a:close/>
                  <a:moveTo>
                    <a:pt x="2659" y="1911"/>
                  </a:moveTo>
                  <a:lnTo>
                    <a:pt x="2684" y="1911"/>
                  </a:lnTo>
                  <a:cubicBezTo>
                    <a:pt x="2692" y="1911"/>
                    <a:pt x="2697" y="1917"/>
                    <a:pt x="2697" y="1924"/>
                  </a:cubicBezTo>
                  <a:cubicBezTo>
                    <a:pt x="2697" y="1931"/>
                    <a:pt x="2692" y="1937"/>
                    <a:pt x="2684" y="1937"/>
                  </a:cubicBezTo>
                  <a:lnTo>
                    <a:pt x="2659" y="1937"/>
                  </a:lnTo>
                  <a:cubicBezTo>
                    <a:pt x="2652" y="1937"/>
                    <a:pt x="2646" y="1931"/>
                    <a:pt x="2646" y="1924"/>
                  </a:cubicBezTo>
                  <a:cubicBezTo>
                    <a:pt x="2646" y="1917"/>
                    <a:pt x="2652" y="1911"/>
                    <a:pt x="2659" y="1911"/>
                  </a:cubicBezTo>
                  <a:close/>
                  <a:moveTo>
                    <a:pt x="2736" y="1911"/>
                  </a:moveTo>
                  <a:lnTo>
                    <a:pt x="2761" y="1911"/>
                  </a:lnTo>
                  <a:cubicBezTo>
                    <a:pt x="2768" y="1911"/>
                    <a:pt x="2774" y="1917"/>
                    <a:pt x="2774" y="1924"/>
                  </a:cubicBezTo>
                  <a:cubicBezTo>
                    <a:pt x="2774" y="1931"/>
                    <a:pt x="2768" y="1937"/>
                    <a:pt x="2761" y="1937"/>
                  </a:cubicBezTo>
                  <a:lnTo>
                    <a:pt x="2736" y="1937"/>
                  </a:lnTo>
                  <a:cubicBezTo>
                    <a:pt x="2729" y="1937"/>
                    <a:pt x="2723" y="1931"/>
                    <a:pt x="2723" y="1924"/>
                  </a:cubicBezTo>
                  <a:cubicBezTo>
                    <a:pt x="2723" y="1917"/>
                    <a:pt x="2729" y="1911"/>
                    <a:pt x="2736" y="1911"/>
                  </a:cubicBezTo>
                  <a:close/>
                  <a:moveTo>
                    <a:pt x="2812" y="1911"/>
                  </a:moveTo>
                  <a:lnTo>
                    <a:pt x="2838" y="1911"/>
                  </a:lnTo>
                  <a:cubicBezTo>
                    <a:pt x="2845" y="1911"/>
                    <a:pt x="2851" y="1917"/>
                    <a:pt x="2851" y="1924"/>
                  </a:cubicBezTo>
                  <a:cubicBezTo>
                    <a:pt x="2851" y="1931"/>
                    <a:pt x="2845" y="1937"/>
                    <a:pt x="2838" y="1937"/>
                  </a:cubicBezTo>
                  <a:lnTo>
                    <a:pt x="2812" y="1937"/>
                  </a:lnTo>
                  <a:cubicBezTo>
                    <a:pt x="2805" y="1937"/>
                    <a:pt x="2800" y="1931"/>
                    <a:pt x="2800" y="1924"/>
                  </a:cubicBezTo>
                  <a:cubicBezTo>
                    <a:pt x="2800" y="1917"/>
                    <a:pt x="2805" y="1911"/>
                    <a:pt x="2812" y="1911"/>
                  </a:cubicBezTo>
                  <a:close/>
                  <a:moveTo>
                    <a:pt x="2889" y="1911"/>
                  </a:moveTo>
                  <a:lnTo>
                    <a:pt x="2915" y="1911"/>
                  </a:lnTo>
                  <a:cubicBezTo>
                    <a:pt x="2922" y="1911"/>
                    <a:pt x="2928" y="1917"/>
                    <a:pt x="2928" y="1924"/>
                  </a:cubicBezTo>
                  <a:cubicBezTo>
                    <a:pt x="2928" y="1931"/>
                    <a:pt x="2922" y="1937"/>
                    <a:pt x="2915" y="1937"/>
                  </a:cubicBezTo>
                  <a:lnTo>
                    <a:pt x="2889" y="1937"/>
                  </a:lnTo>
                  <a:cubicBezTo>
                    <a:pt x="2882" y="1937"/>
                    <a:pt x="2876" y="1931"/>
                    <a:pt x="2876" y="1924"/>
                  </a:cubicBezTo>
                  <a:cubicBezTo>
                    <a:pt x="2876" y="1917"/>
                    <a:pt x="2882" y="1911"/>
                    <a:pt x="2889" y="1911"/>
                  </a:cubicBezTo>
                  <a:close/>
                  <a:moveTo>
                    <a:pt x="2966" y="1911"/>
                  </a:moveTo>
                  <a:lnTo>
                    <a:pt x="2992" y="1911"/>
                  </a:lnTo>
                  <a:cubicBezTo>
                    <a:pt x="2999" y="1911"/>
                    <a:pt x="3004" y="1917"/>
                    <a:pt x="3004" y="1924"/>
                  </a:cubicBezTo>
                  <a:cubicBezTo>
                    <a:pt x="3004" y="1931"/>
                    <a:pt x="2999" y="1937"/>
                    <a:pt x="2992" y="1937"/>
                  </a:cubicBezTo>
                  <a:lnTo>
                    <a:pt x="2966" y="1937"/>
                  </a:lnTo>
                  <a:cubicBezTo>
                    <a:pt x="2959" y="1937"/>
                    <a:pt x="2953" y="1931"/>
                    <a:pt x="2953" y="1924"/>
                  </a:cubicBezTo>
                  <a:cubicBezTo>
                    <a:pt x="2953" y="1917"/>
                    <a:pt x="2959" y="1911"/>
                    <a:pt x="2966" y="1911"/>
                  </a:cubicBezTo>
                  <a:close/>
                  <a:moveTo>
                    <a:pt x="3024" y="1918"/>
                  </a:moveTo>
                  <a:lnTo>
                    <a:pt x="3024" y="1892"/>
                  </a:lnTo>
                  <a:cubicBezTo>
                    <a:pt x="3024" y="1885"/>
                    <a:pt x="3030" y="1880"/>
                    <a:pt x="3037" y="1880"/>
                  </a:cubicBezTo>
                  <a:cubicBezTo>
                    <a:pt x="3044" y="1880"/>
                    <a:pt x="3049" y="1885"/>
                    <a:pt x="3049" y="1892"/>
                  </a:cubicBezTo>
                  <a:lnTo>
                    <a:pt x="3049" y="1918"/>
                  </a:lnTo>
                  <a:cubicBezTo>
                    <a:pt x="3049" y="1925"/>
                    <a:pt x="3044" y="1931"/>
                    <a:pt x="3037" y="1931"/>
                  </a:cubicBezTo>
                  <a:cubicBezTo>
                    <a:pt x="3030" y="1931"/>
                    <a:pt x="3024" y="1925"/>
                    <a:pt x="3024" y="1918"/>
                  </a:cubicBezTo>
                  <a:close/>
                  <a:moveTo>
                    <a:pt x="3024" y="1841"/>
                  </a:moveTo>
                  <a:lnTo>
                    <a:pt x="3024" y="1816"/>
                  </a:lnTo>
                  <a:cubicBezTo>
                    <a:pt x="3024" y="1808"/>
                    <a:pt x="3030" y="1803"/>
                    <a:pt x="3037" y="1803"/>
                  </a:cubicBezTo>
                  <a:cubicBezTo>
                    <a:pt x="3044" y="1803"/>
                    <a:pt x="3049" y="1808"/>
                    <a:pt x="3049" y="1816"/>
                  </a:cubicBezTo>
                  <a:lnTo>
                    <a:pt x="3049" y="1841"/>
                  </a:lnTo>
                  <a:cubicBezTo>
                    <a:pt x="3049" y="1848"/>
                    <a:pt x="3044" y="1854"/>
                    <a:pt x="3037" y="1854"/>
                  </a:cubicBezTo>
                  <a:cubicBezTo>
                    <a:pt x="3030" y="1854"/>
                    <a:pt x="3024" y="1848"/>
                    <a:pt x="3024" y="1841"/>
                  </a:cubicBezTo>
                  <a:close/>
                  <a:moveTo>
                    <a:pt x="3024" y="1764"/>
                  </a:moveTo>
                  <a:lnTo>
                    <a:pt x="3024" y="1739"/>
                  </a:lnTo>
                  <a:cubicBezTo>
                    <a:pt x="3024" y="1732"/>
                    <a:pt x="3030" y="1726"/>
                    <a:pt x="3037" y="1726"/>
                  </a:cubicBezTo>
                  <a:cubicBezTo>
                    <a:pt x="3044" y="1726"/>
                    <a:pt x="3049" y="1732"/>
                    <a:pt x="3049" y="1739"/>
                  </a:cubicBezTo>
                  <a:lnTo>
                    <a:pt x="3049" y="1764"/>
                  </a:lnTo>
                  <a:cubicBezTo>
                    <a:pt x="3049" y="1771"/>
                    <a:pt x="3044" y="1777"/>
                    <a:pt x="3037" y="1777"/>
                  </a:cubicBezTo>
                  <a:cubicBezTo>
                    <a:pt x="3030" y="1777"/>
                    <a:pt x="3024" y="1771"/>
                    <a:pt x="3024" y="1764"/>
                  </a:cubicBezTo>
                  <a:close/>
                  <a:moveTo>
                    <a:pt x="3024" y="1688"/>
                  </a:moveTo>
                  <a:lnTo>
                    <a:pt x="3024" y="1662"/>
                  </a:lnTo>
                  <a:cubicBezTo>
                    <a:pt x="3024" y="1655"/>
                    <a:pt x="3030" y="1649"/>
                    <a:pt x="3037" y="1649"/>
                  </a:cubicBezTo>
                  <a:cubicBezTo>
                    <a:pt x="3044" y="1649"/>
                    <a:pt x="3049" y="1655"/>
                    <a:pt x="3049" y="1662"/>
                  </a:cubicBezTo>
                  <a:lnTo>
                    <a:pt x="3049" y="1688"/>
                  </a:lnTo>
                  <a:cubicBezTo>
                    <a:pt x="3049" y="1695"/>
                    <a:pt x="3044" y="1700"/>
                    <a:pt x="3037" y="1700"/>
                  </a:cubicBezTo>
                  <a:cubicBezTo>
                    <a:pt x="3030" y="1700"/>
                    <a:pt x="3024" y="1695"/>
                    <a:pt x="3024" y="1688"/>
                  </a:cubicBezTo>
                  <a:close/>
                  <a:moveTo>
                    <a:pt x="3024" y="1611"/>
                  </a:moveTo>
                  <a:lnTo>
                    <a:pt x="3024" y="1585"/>
                  </a:lnTo>
                  <a:cubicBezTo>
                    <a:pt x="3024" y="1578"/>
                    <a:pt x="3030" y="1572"/>
                    <a:pt x="3037" y="1572"/>
                  </a:cubicBezTo>
                  <a:cubicBezTo>
                    <a:pt x="3044" y="1572"/>
                    <a:pt x="3049" y="1578"/>
                    <a:pt x="3049" y="1585"/>
                  </a:cubicBezTo>
                  <a:lnTo>
                    <a:pt x="3049" y="1611"/>
                  </a:lnTo>
                  <a:cubicBezTo>
                    <a:pt x="3049" y="1618"/>
                    <a:pt x="3044" y="1624"/>
                    <a:pt x="3037" y="1624"/>
                  </a:cubicBezTo>
                  <a:cubicBezTo>
                    <a:pt x="3030" y="1624"/>
                    <a:pt x="3024" y="1618"/>
                    <a:pt x="3024" y="1611"/>
                  </a:cubicBezTo>
                  <a:close/>
                  <a:moveTo>
                    <a:pt x="3024" y="1534"/>
                  </a:moveTo>
                  <a:lnTo>
                    <a:pt x="3024" y="1508"/>
                  </a:lnTo>
                  <a:cubicBezTo>
                    <a:pt x="3024" y="1501"/>
                    <a:pt x="3030" y="1496"/>
                    <a:pt x="3037" y="1496"/>
                  </a:cubicBezTo>
                  <a:cubicBezTo>
                    <a:pt x="3044" y="1496"/>
                    <a:pt x="3049" y="1501"/>
                    <a:pt x="3049" y="1508"/>
                  </a:cubicBezTo>
                  <a:lnTo>
                    <a:pt x="3049" y="1534"/>
                  </a:lnTo>
                  <a:cubicBezTo>
                    <a:pt x="3049" y="1541"/>
                    <a:pt x="3044" y="1547"/>
                    <a:pt x="3037" y="1547"/>
                  </a:cubicBezTo>
                  <a:cubicBezTo>
                    <a:pt x="3030" y="1547"/>
                    <a:pt x="3024" y="1541"/>
                    <a:pt x="3024" y="1534"/>
                  </a:cubicBezTo>
                  <a:close/>
                  <a:moveTo>
                    <a:pt x="3024" y="1457"/>
                  </a:moveTo>
                  <a:lnTo>
                    <a:pt x="3024" y="1432"/>
                  </a:lnTo>
                  <a:cubicBezTo>
                    <a:pt x="3024" y="1424"/>
                    <a:pt x="3030" y="1419"/>
                    <a:pt x="3037" y="1419"/>
                  </a:cubicBezTo>
                  <a:cubicBezTo>
                    <a:pt x="3044" y="1419"/>
                    <a:pt x="3049" y="1424"/>
                    <a:pt x="3049" y="1432"/>
                  </a:cubicBezTo>
                  <a:lnTo>
                    <a:pt x="3049" y="1457"/>
                  </a:lnTo>
                  <a:cubicBezTo>
                    <a:pt x="3049" y="1464"/>
                    <a:pt x="3044" y="1470"/>
                    <a:pt x="3037" y="1470"/>
                  </a:cubicBezTo>
                  <a:cubicBezTo>
                    <a:pt x="3030" y="1470"/>
                    <a:pt x="3024" y="1464"/>
                    <a:pt x="3024" y="1457"/>
                  </a:cubicBezTo>
                  <a:close/>
                  <a:moveTo>
                    <a:pt x="3024" y="1380"/>
                  </a:moveTo>
                  <a:lnTo>
                    <a:pt x="3024" y="1355"/>
                  </a:lnTo>
                  <a:cubicBezTo>
                    <a:pt x="3024" y="1348"/>
                    <a:pt x="3030" y="1342"/>
                    <a:pt x="3037" y="1342"/>
                  </a:cubicBezTo>
                  <a:cubicBezTo>
                    <a:pt x="3044" y="1342"/>
                    <a:pt x="3049" y="1348"/>
                    <a:pt x="3049" y="1355"/>
                  </a:cubicBezTo>
                  <a:lnTo>
                    <a:pt x="3049" y="1380"/>
                  </a:lnTo>
                  <a:cubicBezTo>
                    <a:pt x="3049" y="1387"/>
                    <a:pt x="3044" y="1393"/>
                    <a:pt x="3037" y="1393"/>
                  </a:cubicBezTo>
                  <a:cubicBezTo>
                    <a:pt x="3030" y="1393"/>
                    <a:pt x="3024" y="1387"/>
                    <a:pt x="3024" y="1380"/>
                  </a:cubicBezTo>
                  <a:close/>
                  <a:moveTo>
                    <a:pt x="3024" y="1304"/>
                  </a:moveTo>
                  <a:lnTo>
                    <a:pt x="3024" y="1278"/>
                  </a:lnTo>
                  <a:cubicBezTo>
                    <a:pt x="3024" y="1271"/>
                    <a:pt x="3030" y="1265"/>
                    <a:pt x="3037" y="1265"/>
                  </a:cubicBezTo>
                  <a:cubicBezTo>
                    <a:pt x="3044" y="1265"/>
                    <a:pt x="3049" y="1271"/>
                    <a:pt x="3049" y="1278"/>
                  </a:cubicBezTo>
                  <a:lnTo>
                    <a:pt x="3049" y="1304"/>
                  </a:lnTo>
                  <a:cubicBezTo>
                    <a:pt x="3049" y="1311"/>
                    <a:pt x="3044" y="1316"/>
                    <a:pt x="3037" y="1316"/>
                  </a:cubicBezTo>
                  <a:cubicBezTo>
                    <a:pt x="3030" y="1316"/>
                    <a:pt x="3024" y="1311"/>
                    <a:pt x="3024" y="1304"/>
                  </a:cubicBezTo>
                  <a:close/>
                  <a:moveTo>
                    <a:pt x="3024" y="1227"/>
                  </a:moveTo>
                  <a:lnTo>
                    <a:pt x="3024" y="1201"/>
                  </a:lnTo>
                  <a:cubicBezTo>
                    <a:pt x="3024" y="1194"/>
                    <a:pt x="3030" y="1188"/>
                    <a:pt x="3037" y="1188"/>
                  </a:cubicBezTo>
                  <a:cubicBezTo>
                    <a:pt x="3044" y="1188"/>
                    <a:pt x="3049" y="1194"/>
                    <a:pt x="3049" y="1201"/>
                  </a:cubicBezTo>
                  <a:lnTo>
                    <a:pt x="3049" y="1227"/>
                  </a:lnTo>
                  <a:cubicBezTo>
                    <a:pt x="3049" y="1234"/>
                    <a:pt x="3044" y="1240"/>
                    <a:pt x="3037" y="1240"/>
                  </a:cubicBezTo>
                  <a:cubicBezTo>
                    <a:pt x="3030" y="1240"/>
                    <a:pt x="3024" y="1234"/>
                    <a:pt x="3024" y="1227"/>
                  </a:cubicBezTo>
                  <a:close/>
                  <a:moveTo>
                    <a:pt x="3024" y="1150"/>
                  </a:moveTo>
                  <a:lnTo>
                    <a:pt x="3024" y="1124"/>
                  </a:lnTo>
                  <a:cubicBezTo>
                    <a:pt x="3024" y="1117"/>
                    <a:pt x="3030" y="1112"/>
                    <a:pt x="3037" y="1112"/>
                  </a:cubicBezTo>
                  <a:cubicBezTo>
                    <a:pt x="3044" y="1112"/>
                    <a:pt x="3049" y="1117"/>
                    <a:pt x="3049" y="1124"/>
                  </a:cubicBezTo>
                  <a:lnTo>
                    <a:pt x="3049" y="1150"/>
                  </a:lnTo>
                  <a:cubicBezTo>
                    <a:pt x="3049" y="1157"/>
                    <a:pt x="3044" y="1163"/>
                    <a:pt x="3037" y="1163"/>
                  </a:cubicBezTo>
                  <a:cubicBezTo>
                    <a:pt x="3030" y="1163"/>
                    <a:pt x="3024" y="1157"/>
                    <a:pt x="3024" y="1150"/>
                  </a:cubicBezTo>
                  <a:close/>
                  <a:moveTo>
                    <a:pt x="3024" y="1073"/>
                  </a:moveTo>
                  <a:lnTo>
                    <a:pt x="3024" y="1048"/>
                  </a:lnTo>
                  <a:cubicBezTo>
                    <a:pt x="3024" y="1040"/>
                    <a:pt x="3030" y="1035"/>
                    <a:pt x="3037" y="1035"/>
                  </a:cubicBezTo>
                  <a:cubicBezTo>
                    <a:pt x="3044" y="1035"/>
                    <a:pt x="3049" y="1040"/>
                    <a:pt x="3049" y="1048"/>
                  </a:cubicBezTo>
                  <a:lnTo>
                    <a:pt x="3049" y="1073"/>
                  </a:lnTo>
                  <a:cubicBezTo>
                    <a:pt x="3049" y="1080"/>
                    <a:pt x="3044" y="1086"/>
                    <a:pt x="3037" y="1086"/>
                  </a:cubicBezTo>
                  <a:cubicBezTo>
                    <a:pt x="3030" y="1086"/>
                    <a:pt x="3024" y="1080"/>
                    <a:pt x="3024" y="1073"/>
                  </a:cubicBezTo>
                  <a:close/>
                  <a:moveTo>
                    <a:pt x="3024" y="996"/>
                  </a:moveTo>
                  <a:lnTo>
                    <a:pt x="3024" y="971"/>
                  </a:lnTo>
                  <a:cubicBezTo>
                    <a:pt x="3024" y="964"/>
                    <a:pt x="3030" y="958"/>
                    <a:pt x="3037" y="958"/>
                  </a:cubicBezTo>
                  <a:cubicBezTo>
                    <a:pt x="3044" y="958"/>
                    <a:pt x="3049" y="964"/>
                    <a:pt x="3049" y="971"/>
                  </a:cubicBezTo>
                  <a:lnTo>
                    <a:pt x="3049" y="996"/>
                  </a:lnTo>
                  <a:cubicBezTo>
                    <a:pt x="3049" y="1003"/>
                    <a:pt x="3044" y="1009"/>
                    <a:pt x="3037" y="1009"/>
                  </a:cubicBezTo>
                  <a:cubicBezTo>
                    <a:pt x="3030" y="1009"/>
                    <a:pt x="3024" y="1003"/>
                    <a:pt x="3024" y="996"/>
                  </a:cubicBezTo>
                  <a:close/>
                  <a:moveTo>
                    <a:pt x="3024" y="920"/>
                  </a:moveTo>
                  <a:lnTo>
                    <a:pt x="3024" y="894"/>
                  </a:lnTo>
                  <a:cubicBezTo>
                    <a:pt x="3024" y="887"/>
                    <a:pt x="3030" y="881"/>
                    <a:pt x="3037" y="881"/>
                  </a:cubicBezTo>
                  <a:cubicBezTo>
                    <a:pt x="3044" y="881"/>
                    <a:pt x="3049" y="887"/>
                    <a:pt x="3049" y="894"/>
                  </a:cubicBezTo>
                  <a:lnTo>
                    <a:pt x="3049" y="920"/>
                  </a:lnTo>
                  <a:cubicBezTo>
                    <a:pt x="3049" y="927"/>
                    <a:pt x="3044" y="932"/>
                    <a:pt x="3037" y="932"/>
                  </a:cubicBezTo>
                  <a:cubicBezTo>
                    <a:pt x="3030" y="932"/>
                    <a:pt x="3024" y="927"/>
                    <a:pt x="3024" y="920"/>
                  </a:cubicBezTo>
                  <a:close/>
                  <a:moveTo>
                    <a:pt x="3024" y="843"/>
                  </a:moveTo>
                  <a:lnTo>
                    <a:pt x="3024" y="817"/>
                  </a:lnTo>
                  <a:cubicBezTo>
                    <a:pt x="3024" y="810"/>
                    <a:pt x="3030" y="804"/>
                    <a:pt x="3037" y="804"/>
                  </a:cubicBezTo>
                  <a:cubicBezTo>
                    <a:pt x="3044" y="804"/>
                    <a:pt x="3049" y="810"/>
                    <a:pt x="3049" y="817"/>
                  </a:cubicBezTo>
                  <a:lnTo>
                    <a:pt x="3049" y="843"/>
                  </a:lnTo>
                  <a:cubicBezTo>
                    <a:pt x="3049" y="850"/>
                    <a:pt x="3044" y="856"/>
                    <a:pt x="3037" y="856"/>
                  </a:cubicBezTo>
                  <a:cubicBezTo>
                    <a:pt x="3030" y="856"/>
                    <a:pt x="3024" y="850"/>
                    <a:pt x="3024" y="843"/>
                  </a:cubicBezTo>
                  <a:close/>
                  <a:moveTo>
                    <a:pt x="3024" y="766"/>
                  </a:moveTo>
                  <a:lnTo>
                    <a:pt x="3024" y="740"/>
                  </a:lnTo>
                  <a:cubicBezTo>
                    <a:pt x="3024" y="733"/>
                    <a:pt x="3030" y="728"/>
                    <a:pt x="3037" y="728"/>
                  </a:cubicBezTo>
                  <a:cubicBezTo>
                    <a:pt x="3044" y="728"/>
                    <a:pt x="3049" y="733"/>
                    <a:pt x="3049" y="740"/>
                  </a:cubicBezTo>
                  <a:lnTo>
                    <a:pt x="3049" y="766"/>
                  </a:lnTo>
                  <a:cubicBezTo>
                    <a:pt x="3049" y="773"/>
                    <a:pt x="3044" y="779"/>
                    <a:pt x="3037" y="779"/>
                  </a:cubicBezTo>
                  <a:cubicBezTo>
                    <a:pt x="3030" y="779"/>
                    <a:pt x="3024" y="773"/>
                    <a:pt x="3024" y="766"/>
                  </a:cubicBezTo>
                  <a:close/>
                  <a:moveTo>
                    <a:pt x="3024" y="689"/>
                  </a:moveTo>
                  <a:lnTo>
                    <a:pt x="3024" y="664"/>
                  </a:lnTo>
                  <a:cubicBezTo>
                    <a:pt x="3024" y="656"/>
                    <a:pt x="3030" y="651"/>
                    <a:pt x="3037" y="651"/>
                  </a:cubicBezTo>
                  <a:cubicBezTo>
                    <a:pt x="3044" y="651"/>
                    <a:pt x="3049" y="656"/>
                    <a:pt x="3049" y="664"/>
                  </a:cubicBezTo>
                  <a:lnTo>
                    <a:pt x="3049" y="689"/>
                  </a:lnTo>
                  <a:cubicBezTo>
                    <a:pt x="3049" y="696"/>
                    <a:pt x="3044" y="702"/>
                    <a:pt x="3037" y="702"/>
                  </a:cubicBezTo>
                  <a:cubicBezTo>
                    <a:pt x="3030" y="702"/>
                    <a:pt x="3024" y="696"/>
                    <a:pt x="3024" y="689"/>
                  </a:cubicBezTo>
                  <a:close/>
                  <a:moveTo>
                    <a:pt x="3024" y="612"/>
                  </a:moveTo>
                  <a:lnTo>
                    <a:pt x="3024" y="587"/>
                  </a:lnTo>
                  <a:cubicBezTo>
                    <a:pt x="3024" y="580"/>
                    <a:pt x="3030" y="574"/>
                    <a:pt x="3037" y="574"/>
                  </a:cubicBezTo>
                  <a:cubicBezTo>
                    <a:pt x="3044" y="574"/>
                    <a:pt x="3049" y="580"/>
                    <a:pt x="3049" y="587"/>
                  </a:cubicBezTo>
                  <a:lnTo>
                    <a:pt x="3049" y="612"/>
                  </a:lnTo>
                  <a:cubicBezTo>
                    <a:pt x="3049" y="619"/>
                    <a:pt x="3044" y="625"/>
                    <a:pt x="3037" y="625"/>
                  </a:cubicBezTo>
                  <a:cubicBezTo>
                    <a:pt x="3030" y="625"/>
                    <a:pt x="3024" y="619"/>
                    <a:pt x="3024" y="612"/>
                  </a:cubicBezTo>
                  <a:close/>
                  <a:moveTo>
                    <a:pt x="3024" y="536"/>
                  </a:moveTo>
                  <a:lnTo>
                    <a:pt x="3024" y="510"/>
                  </a:lnTo>
                  <a:cubicBezTo>
                    <a:pt x="3024" y="503"/>
                    <a:pt x="3030" y="497"/>
                    <a:pt x="3037" y="497"/>
                  </a:cubicBezTo>
                  <a:cubicBezTo>
                    <a:pt x="3044" y="497"/>
                    <a:pt x="3049" y="503"/>
                    <a:pt x="3049" y="510"/>
                  </a:cubicBezTo>
                  <a:lnTo>
                    <a:pt x="3049" y="536"/>
                  </a:lnTo>
                  <a:cubicBezTo>
                    <a:pt x="3049" y="543"/>
                    <a:pt x="3044" y="548"/>
                    <a:pt x="3037" y="548"/>
                  </a:cubicBezTo>
                  <a:cubicBezTo>
                    <a:pt x="3030" y="548"/>
                    <a:pt x="3024" y="543"/>
                    <a:pt x="3024" y="536"/>
                  </a:cubicBezTo>
                  <a:close/>
                  <a:moveTo>
                    <a:pt x="3024" y="459"/>
                  </a:moveTo>
                  <a:lnTo>
                    <a:pt x="3024" y="433"/>
                  </a:lnTo>
                  <a:cubicBezTo>
                    <a:pt x="3024" y="426"/>
                    <a:pt x="3030" y="420"/>
                    <a:pt x="3037" y="420"/>
                  </a:cubicBezTo>
                  <a:cubicBezTo>
                    <a:pt x="3044" y="420"/>
                    <a:pt x="3049" y="426"/>
                    <a:pt x="3049" y="433"/>
                  </a:cubicBezTo>
                  <a:lnTo>
                    <a:pt x="3049" y="459"/>
                  </a:lnTo>
                  <a:cubicBezTo>
                    <a:pt x="3049" y="466"/>
                    <a:pt x="3044" y="472"/>
                    <a:pt x="3037" y="472"/>
                  </a:cubicBezTo>
                  <a:cubicBezTo>
                    <a:pt x="3030" y="472"/>
                    <a:pt x="3024" y="466"/>
                    <a:pt x="3024" y="459"/>
                  </a:cubicBezTo>
                  <a:close/>
                  <a:moveTo>
                    <a:pt x="3024" y="382"/>
                  </a:moveTo>
                  <a:lnTo>
                    <a:pt x="3024" y="356"/>
                  </a:lnTo>
                  <a:cubicBezTo>
                    <a:pt x="3024" y="349"/>
                    <a:pt x="3030" y="344"/>
                    <a:pt x="3037" y="344"/>
                  </a:cubicBezTo>
                  <a:cubicBezTo>
                    <a:pt x="3044" y="344"/>
                    <a:pt x="3049" y="349"/>
                    <a:pt x="3049" y="356"/>
                  </a:cubicBezTo>
                  <a:lnTo>
                    <a:pt x="3049" y="382"/>
                  </a:lnTo>
                  <a:cubicBezTo>
                    <a:pt x="3049" y="389"/>
                    <a:pt x="3044" y="395"/>
                    <a:pt x="3037" y="395"/>
                  </a:cubicBezTo>
                  <a:cubicBezTo>
                    <a:pt x="3030" y="395"/>
                    <a:pt x="3024" y="389"/>
                    <a:pt x="3024" y="382"/>
                  </a:cubicBezTo>
                  <a:close/>
                  <a:moveTo>
                    <a:pt x="3024" y="305"/>
                  </a:moveTo>
                  <a:lnTo>
                    <a:pt x="3024" y="280"/>
                  </a:lnTo>
                  <a:cubicBezTo>
                    <a:pt x="3024" y="272"/>
                    <a:pt x="3030" y="267"/>
                    <a:pt x="3037" y="267"/>
                  </a:cubicBezTo>
                  <a:cubicBezTo>
                    <a:pt x="3044" y="267"/>
                    <a:pt x="3049" y="272"/>
                    <a:pt x="3049" y="280"/>
                  </a:cubicBezTo>
                  <a:lnTo>
                    <a:pt x="3049" y="305"/>
                  </a:lnTo>
                  <a:cubicBezTo>
                    <a:pt x="3049" y="312"/>
                    <a:pt x="3044" y="318"/>
                    <a:pt x="3037" y="318"/>
                  </a:cubicBezTo>
                  <a:cubicBezTo>
                    <a:pt x="3030" y="318"/>
                    <a:pt x="3024" y="312"/>
                    <a:pt x="3024" y="305"/>
                  </a:cubicBezTo>
                  <a:close/>
                  <a:moveTo>
                    <a:pt x="3024" y="228"/>
                  </a:moveTo>
                  <a:lnTo>
                    <a:pt x="3024" y="203"/>
                  </a:lnTo>
                  <a:cubicBezTo>
                    <a:pt x="3024" y="196"/>
                    <a:pt x="3030" y="190"/>
                    <a:pt x="3037" y="190"/>
                  </a:cubicBezTo>
                  <a:cubicBezTo>
                    <a:pt x="3044" y="190"/>
                    <a:pt x="3049" y="196"/>
                    <a:pt x="3049" y="203"/>
                  </a:cubicBezTo>
                  <a:lnTo>
                    <a:pt x="3049" y="228"/>
                  </a:lnTo>
                  <a:cubicBezTo>
                    <a:pt x="3049" y="235"/>
                    <a:pt x="3044" y="241"/>
                    <a:pt x="3037" y="241"/>
                  </a:cubicBezTo>
                  <a:cubicBezTo>
                    <a:pt x="3030" y="241"/>
                    <a:pt x="3024" y="235"/>
                    <a:pt x="3024" y="228"/>
                  </a:cubicBezTo>
                  <a:close/>
                  <a:moveTo>
                    <a:pt x="3024" y="152"/>
                  </a:moveTo>
                  <a:lnTo>
                    <a:pt x="3024" y="126"/>
                  </a:lnTo>
                  <a:cubicBezTo>
                    <a:pt x="3024" y="119"/>
                    <a:pt x="3030" y="113"/>
                    <a:pt x="3037" y="113"/>
                  </a:cubicBezTo>
                  <a:cubicBezTo>
                    <a:pt x="3044" y="113"/>
                    <a:pt x="3049" y="119"/>
                    <a:pt x="3049" y="126"/>
                  </a:cubicBezTo>
                  <a:lnTo>
                    <a:pt x="3049" y="152"/>
                  </a:lnTo>
                  <a:cubicBezTo>
                    <a:pt x="3049" y="159"/>
                    <a:pt x="3044" y="164"/>
                    <a:pt x="3037" y="164"/>
                  </a:cubicBezTo>
                  <a:cubicBezTo>
                    <a:pt x="3030" y="164"/>
                    <a:pt x="3024" y="159"/>
                    <a:pt x="3024" y="152"/>
                  </a:cubicBezTo>
                  <a:close/>
                  <a:moveTo>
                    <a:pt x="3024" y="75"/>
                  </a:moveTo>
                  <a:lnTo>
                    <a:pt x="3024" y="49"/>
                  </a:lnTo>
                  <a:cubicBezTo>
                    <a:pt x="3024" y="42"/>
                    <a:pt x="3030" y="36"/>
                    <a:pt x="3037" y="36"/>
                  </a:cubicBezTo>
                  <a:cubicBezTo>
                    <a:pt x="3044" y="36"/>
                    <a:pt x="3049" y="42"/>
                    <a:pt x="3049" y="49"/>
                  </a:cubicBezTo>
                  <a:lnTo>
                    <a:pt x="3049" y="75"/>
                  </a:lnTo>
                  <a:cubicBezTo>
                    <a:pt x="3049" y="82"/>
                    <a:pt x="3044" y="88"/>
                    <a:pt x="3037" y="88"/>
                  </a:cubicBezTo>
                  <a:cubicBezTo>
                    <a:pt x="3030" y="88"/>
                    <a:pt x="3024" y="82"/>
                    <a:pt x="3024" y="75"/>
                  </a:cubicBezTo>
                  <a:close/>
                  <a:moveTo>
                    <a:pt x="3021" y="26"/>
                  </a:moveTo>
                  <a:lnTo>
                    <a:pt x="2996" y="26"/>
                  </a:lnTo>
                  <a:cubicBezTo>
                    <a:pt x="2989" y="26"/>
                    <a:pt x="2983" y="20"/>
                    <a:pt x="2983" y="13"/>
                  </a:cubicBezTo>
                  <a:cubicBezTo>
                    <a:pt x="2983" y="6"/>
                    <a:pt x="2989" y="0"/>
                    <a:pt x="2996" y="0"/>
                  </a:cubicBezTo>
                  <a:lnTo>
                    <a:pt x="3021" y="0"/>
                  </a:lnTo>
                  <a:cubicBezTo>
                    <a:pt x="3028" y="0"/>
                    <a:pt x="3034" y="6"/>
                    <a:pt x="3034" y="13"/>
                  </a:cubicBezTo>
                  <a:cubicBezTo>
                    <a:pt x="3034" y="20"/>
                    <a:pt x="3028" y="26"/>
                    <a:pt x="3021" y="26"/>
                  </a:cubicBezTo>
                  <a:close/>
                  <a:moveTo>
                    <a:pt x="2944" y="26"/>
                  </a:moveTo>
                  <a:lnTo>
                    <a:pt x="2919" y="26"/>
                  </a:lnTo>
                  <a:cubicBezTo>
                    <a:pt x="2912" y="26"/>
                    <a:pt x="2906" y="20"/>
                    <a:pt x="2906" y="13"/>
                  </a:cubicBezTo>
                  <a:cubicBezTo>
                    <a:pt x="2906" y="6"/>
                    <a:pt x="2912" y="0"/>
                    <a:pt x="2919" y="0"/>
                  </a:cubicBezTo>
                  <a:lnTo>
                    <a:pt x="2944" y="0"/>
                  </a:lnTo>
                  <a:cubicBezTo>
                    <a:pt x="2952" y="0"/>
                    <a:pt x="2957" y="6"/>
                    <a:pt x="2957" y="13"/>
                  </a:cubicBezTo>
                  <a:cubicBezTo>
                    <a:pt x="2957" y="20"/>
                    <a:pt x="2952" y="26"/>
                    <a:pt x="2944" y="26"/>
                  </a:cubicBezTo>
                  <a:close/>
                  <a:moveTo>
                    <a:pt x="2868" y="26"/>
                  </a:moveTo>
                  <a:lnTo>
                    <a:pt x="2842" y="26"/>
                  </a:lnTo>
                  <a:cubicBezTo>
                    <a:pt x="2835" y="26"/>
                    <a:pt x="2829" y="20"/>
                    <a:pt x="2829" y="13"/>
                  </a:cubicBezTo>
                  <a:cubicBezTo>
                    <a:pt x="2829" y="6"/>
                    <a:pt x="2835" y="0"/>
                    <a:pt x="2842" y="0"/>
                  </a:cubicBezTo>
                  <a:lnTo>
                    <a:pt x="2868" y="0"/>
                  </a:lnTo>
                  <a:cubicBezTo>
                    <a:pt x="2875" y="0"/>
                    <a:pt x="2880" y="6"/>
                    <a:pt x="2880" y="13"/>
                  </a:cubicBezTo>
                  <a:cubicBezTo>
                    <a:pt x="2880" y="20"/>
                    <a:pt x="2875" y="26"/>
                    <a:pt x="2868" y="26"/>
                  </a:cubicBezTo>
                  <a:close/>
                  <a:moveTo>
                    <a:pt x="2791" y="26"/>
                  </a:moveTo>
                  <a:lnTo>
                    <a:pt x="2765" y="26"/>
                  </a:lnTo>
                  <a:cubicBezTo>
                    <a:pt x="2758" y="26"/>
                    <a:pt x="2752" y="20"/>
                    <a:pt x="2752" y="13"/>
                  </a:cubicBezTo>
                  <a:cubicBezTo>
                    <a:pt x="2752" y="6"/>
                    <a:pt x="2758" y="0"/>
                    <a:pt x="2765" y="0"/>
                  </a:cubicBezTo>
                  <a:lnTo>
                    <a:pt x="2791" y="0"/>
                  </a:lnTo>
                  <a:cubicBezTo>
                    <a:pt x="2798" y="0"/>
                    <a:pt x="2804" y="6"/>
                    <a:pt x="2804" y="13"/>
                  </a:cubicBezTo>
                  <a:cubicBezTo>
                    <a:pt x="2804" y="20"/>
                    <a:pt x="2798" y="26"/>
                    <a:pt x="2791" y="26"/>
                  </a:cubicBezTo>
                  <a:close/>
                  <a:moveTo>
                    <a:pt x="2714" y="26"/>
                  </a:moveTo>
                  <a:lnTo>
                    <a:pt x="2688" y="26"/>
                  </a:lnTo>
                  <a:cubicBezTo>
                    <a:pt x="2681" y="26"/>
                    <a:pt x="2676" y="20"/>
                    <a:pt x="2676" y="13"/>
                  </a:cubicBezTo>
                  <a:cubicBezTo>
                    <a:pt x="2676" y="6"/>
                    <a:pt x="2681" y="0"/>
                    <a:pt x="2688" y="0"/>
                  </a:cubicBezTo>
                  <a:lnTo>
                    <a:pt x="2714" y="0"/>
                  </a:lnTo>
                  <a:cubicBezTo>
                    <a:pt x="2721" y="0"/>
                    <a:pt x="2727" y="6"/>
                    <a:pt x="2727" y="13"/>
                  </a:cubicBezTo>
                  <a:cubicBezTo>
                    <a:pt x="2727" y="20"/>
                    <a:pt x="2721" y="26"/>
                    <a:pt x="2714" y="26"/>
                  </a:cubicBezTo>
                  <a:close/>
                  <a:moveTo>
                    <a:pt x="2637" y="26"/>
                  </a:moveTo>
                  <a:lnTo>
                    <a:pt x="2612" y="26"/>
                  </a:lnTo>
                  <a:cubicBezTo>
                    <a:pt x="2605" y="26"/>
                    <a:pt x="2599" y="20"/>
                    <a:pt x="2599" y="13"/>
                  </a:cubicBezTo>
                  <a:cubicBezTo>
                    <a:pt x="2599" y="6"/>
                    <a:pt x="2605" y="0"/>
                    <a:pt x="2612" y="0"/>
                  </a:cubicBezTo>
                  <a:lnTo>
                    <a:pt x="2637" y="0"/>
                  </a:lnTo>
                  <a:cubicBezTo>
                    <a:pt x="2644" y="0"/>
                    <a:pt x="2650" y="6"/>
                    <a:pt x="2650" y="13"/>
                  </a:cubicBezTo>
                  <a:cubicBezTo>
                    <a:pt x="2650" y="20"/>
                    <a:pt x="2644" y="26"/>
                    <a:pt x="2637" y="26"/>
                  </a:cubicBezTo>
                  <a:close/>
                  <a:moveTo>
                    <a:pt x="2560" y="26"/>
                  </a:moveTo>
                  <a:lnTo>
                    <a:pt x="2535" y="26"/>
                  </a:lnTo>
                  <a:cubicBezTo>
                    <a:pt x="2528" y="26"/>
                    <a:pt x="2522" y="20"/>
                    <a:pt x="2522" y="13"/>
                  </a:cubicBezTo>
                  <a:cubicBezTo>
                    <a:pt x="2522" y="6"/>
                    <a:pt x="2528" y="0"/>
                    <a:pt x="2535" y="0"/>
                  </a:cubicBezTo>
                  <a:lnTo>
                    <a:pt x="2560" y="0"/>
                  </a:lnTo>
                  <a:cubicBezTo>
                    <a:pt x="2568" y="0"/>
                    <a:pt x="2573" y="6"/>
                    <a:pt x="2573" y="13"/>
                  </a:cubicBezTo>
                  <a:cubicBezTo>
                    <a:pt x="2573" y="20"/>
                    <a:pt x="2568" y="26"/>
                    <a:pt x="2560" y="26"/>
                  </a:cubicBezTo>
                  <a:close/>
                  <a:moveTo>
                    <a:pt x="2484" y="26"/>
                  </a:moveTo>
                  <a:lnTo>
                    <a:pt x="2458" y="26"/>
                  </a:lnTo>
                  <a:cubicBezTo>
                    <a:pt x="2451" y="26"/>
                    <a:pt x="2445" y="20"/>
                    <a:pt x="2445" y="13"/>
                  </a:cubicBezTo>
                  <a:cubicBezTo>
                    <a:pt x="2445" y="6"/>
                    <a:pt x="2451" y="0"/>
                    <a:pt x="2458" y="0"/>
                  </a:cubicBezTo>
                  <a:lnTo>
                    <a:pt x="2484" y="0"/>
                  </a:lnTo>
                  <a:cubicBezTo>
                    <a:pt x="2491" y="0"/>
                    <a:pt x="2496" y="6"/>
                    <a:pt x="2496" y="13"/>
                  </a:cubicBezTo>
                  <a:cubicBezTo>
                    <a:pt x="2496" y="20"/>
                    <a:pt x="2491" y="26"/>
                    <a:pt x="2484" y="26"/>
                  </a:cubicBezTo>
                  <a:close/>
                  <a:moveTo>
                    <a:pt x="2407" y="26"/>
                  </a:moveTo>
                  <a:lnTo>
                    <a:pt x="2381" y="26"/>
                  </a:lnTo>
                  <a:cubicBezTo>
                    <a:pt x="2374" y="26"/>
                    <a:pt x="2368" y="20"/>
                    <a:pt x="2368" y="13"/>
                  </a:cubicBezTo>
                  <a:cubicBezTo>
                    <a:pt x="2368" y="6"/>
                    <a:pt x="2374" y="0"/>
                    <a:pt x="2381" y="0"/>
                  </a:cubicBezTo>
                  <a:lnTo>
                    <a:pt x="2407" y="0"/>
                  </a:lnTo>
                  <a:cubicBezTo>
                    <a:pt x="2414" y="0"/>
                    <a:pt x="2420" y="6"/>
                    <a:pt x="2420" y="13"/>
                  </a:cubicBezTo>
                  <a:cubicBezTo>
                    <a:pt x="2420" y="20"/>
                    <a:pt x="2414" y="26"/>
                    <a:pt x="2407" y="26"/>
                  </a:cubicBezTo>
                  <a:close/>
                  <a:moveTo>
                    <a:pt x="2330" y="26"/>
                  </a:moveTo>
                  <a:lnTo>
                    <a:pt x="2304" y="26"/>
                  </a:lnTo>
                  <a:cubicBezTo>
                    <a:pt x="2297" y="26"/>
                    <a:pt x="2292" y="20"/>
                    <a:pt x="2292" y="13"/>
                  </a:cubicBezTo>
                  <a:cubicBezTo>
                    <a:pt x="2292" y="6"/>
                    <a:pt x="2297" y="0"/>
                    <a:pt x="2304" y="0"/>
                  </a:cubicBezTo>
                  <a:lnTo>
                    <a:pt x="2330" y="0"/>
                  </a:lnTo>
                  <a:cubicBezTo>
                    <a:pt x="2337" y="0"/>
                    <a:pt x="2343" y="6"/>
                    <a:pt x="2343" y="13"/>
                  </a:cubicBezTo>
                  <a:cubicBezTo>
                    <a:pt x="2343" y="20"/>
                    <a:pt x="2337" y="26"/>
                    <a:pt x="2330" y="26"/>
                  </a:cubicBezTo>
                  <a:close/>
                  <a:moveTo>
                    <a:pt x="2253" y="26"/>
                  </a:moveTo>
                  <a:lnTo>
                    <a:pt x="2228" y="26"/>
                  </a:lnTo>
                  <a:cubicBezTo>
                    <a:pt x="2221" y="26"/>
                    <a:pt x="2215" y="20"/>
                    <a:pt x="2215" y="13"/>
                  </a:cubicBezTo>
                  <a:cubicBezTo>
                    <a:pt x="2215" y="6"/>
                    <a:pt x="2221" y="0"/>
                    <a:pt x="2228" y="0"/>
                  </a:cubicBezTo>
                  <a:lnTo>
                    <a:pt x="2253" y="0"/>
                  </a:lnTo>
                  <a:cubicBezTo>
                    <a:pt x="2260" y="0"/>
                    <a:pt x="2266" y="6"/>
                    <a:pt x="2266" y="13"/>
                  </a:cubicBezTo>
                  <a:cubicBezTo>
                    <a:pt x="2266" y="20"/>
                    <a:pt x="2260" y="26"/>
                    <a:pt x="2253" y="26"/>
                  </a:cubicBezTo>
                  <a:close/>
                  <a:moveTo>
                    <a:pt x="2176" y="26"/>
                  </a:moveTo>
                  <a:lnTo>
                    <a:pt x="2151" y="26"/>
                  </a:lnTo>
                  <a:cubicBezTo>
                    <a:pt x="2144" y="26"/>
                    <a:pt x="2138" y="20"/>
                    <a:pt x="2138" y="13"/>
                  </a:cubicBezTo>
                  <a:cubicBezTo>
                    <a:pt x="2138" y="6"/>
                    <a:pt x="2144" y="0"/>
                    <a:pt x="2151" y="0"/>
                  </a:cubicBezTo>
                  <a:lnTo>
                    <a:pt x="2176" y="0"/>
                  </a:lnTo>
                  <a:cubicBezTo>
                    <a:pt x="2184" y="0"/>
                    <a:pt x="2189" y="6"/>
                    <a:pt x="2189" y="13"/>
                  </a:cubicBezTo>
                  <a:cubicBezTo>
                    <a:pt x="2189" y="20"/>
                    <a:pt x="2184" y="26"/>
                    <a:pt x="2176" y="26"/>
                  </a:cubicBezTo>
                  <a:close/>
                  <a:moveTo>
                    <a:pt x="2100" y="26"/>
                  </a:moveTo>
                  <a:lnTo>
                    <a:pt x="2074" y="26"/>
                  </a:lnTo>
                  <a:cubicBezTo>
                    <a:pt x="2067" y="26"/>
                    <a:pt x="2061" y="20"/>
                    <a:pt x="2061" y="13"/>
                  </a:cubicBezTo>
                  <a:cubicBezTo>
                    <a:pt x="2061" y="6"/>
                    <a:pt x="2067" y="0"/>
                    <a:pt x="2074" y="0"/>
                  </a:cubicBezTo>
                  <a:lnTo>
                    <a:pt x="2100" y="0"/>
                  </a:lnTo>
                  <a:cubicBezTo>
                    <a:pt x="2107" y="0"/>
                    <a:pt x="2112" y="6"/>
                    <a:pt x="2112" y="13"/>
                  </a:cubicBezTo>
                  <a:cubicBezTo>
                    <a:pt x="2112" y="20"/>
                    <a:pt x="2107" y="26"/>
                    <a:pt x="2100" y="26"/>
                  </a:cubicBezTo>
                  <a:close/>
                  <a:moveTo>
                    <a:pt x="2023" y="26"/>
                  </a:moveTo>
                  <a:lnTo>
                    <a:pt x="1997" y="26"/>
                  </a:lnTo>
                  <a:cubicBezTo>
                    <a:pt x="1990" y="26"/>
                    <a:pt x="1984" y="20"/>
                    <a:pt x="1984" y="13"/>
                  </a:cubicBezTo>
                  <a:cubicBezTo>
                    <a:pt x="1984" y="6"/>
                    <a:pt x="1990" y="0"/>
                    <a:pt x="1997" y="0"/>
                  </a:cubicBezTo>
                  <a:lnTo>
                    <a:pt x="2023" y="0"/>
                  </a:lnTo>
                  <a:cubicBezTo>
                    <a:pt x="2030" y="0"/>
                    <a:pt x="2036" y="6"/>
                    <a:pt x="2036" y="13"/>
                  </a:cubicBezTo>
                  <a:cubicBezTo>
                    <a:pt x="2036" y="20"/>
                    <a:pt x="2030" y="26"/>
                    <a:pt x="2023" y="26"/>
                  </a:cubicBezTo>
                  <a:close/>
                  <a:moveTo>
                    <a:pt x="1946" y="26"/>
                  </a:moveTo>
                  <a:lnTo>
                    <a:pt x="1920" y="26"/>
                  </a:lnTo>
                  <a:cubicBezTo>
                    <a:pt x="1913" y="26"/>
                    <a:pt x="1908" y="20"/>
                    <a:pt x="1908" y="13"/>
                  </a:cubicBezTo>
                  <a:cubicBezTo>
                    <a:pt x="1908" y="6"/>
                    <a:pt x="1913" y="0"/>
                    <a:pt x="1920" y="0"/>
                  </a:cubicBezTo>
                  <a:lnTo>
                    <a:pt x="1946" y="0"/>
                  </a:lnTo>
                  <a:cubicBezTo>
                    <a:pt x="1953" y="0"/>
                    <a:pt x="1959" y="6"/>
                    <a:pt x="1959" y="13"/>
                  </a:cubicBezTo>
                  <a:cubicBezTo>
                    <a:pt x="1959" y="20"/>
                    <a:pt x="1953" y="26"/>
                    <a:pt x="1946" y="26"/>
                  </a:cubicBezTo>
                  <a:close/>
                  <a:moveTo>
                    <a:pt x="1869" y="26"/>
                  </a:moveTo>
                  <a:lnTo>
                    <a:pt x="1844" y="26"/>
                  </a:lnTo>
                  <a:cubicBezTo>
                    <a:pt x="1837" y="26"/>
                    <a:pt x="1831" y="20"/>
                    <a:pt x="1831" y="13"/>
                  </a:cubicBezTo>
                  <a:cubicBezTo>
                    <a:pt x="1831" y="6"/>
                    <a:pt x="1837" y="0"/>
                    <a:pt x="1844" y="0"/>
                  </a:cubicBezTo>
                  <a:lnTo>
                    <a:pt x="1869" y="0"/>
                  </a:lnTo>
                  <a:cubicBezTo>
                    <a:pt x="1876" y="0"/>
                    <a:pt x="1882" y="6"/>
                    <a:pt x="1882" y="13"/>
                  </a:cubicBezTo>
                  <a:cubicBezTo>
                    <a:pt x="1882" y="20"/>
                    <a:pt x="1876" y="26"/>
                    <a:pt x="1869" y="26"/>
                  </a:cubicBezTo>
                  <a:close/>
                  <a:moveTo>
                    <a:pt x="1792" y="26"/>
                  </a:moveTo>
                  <a:lnTo>
                    <a:pt x="1767" y="26"/>
                  </a:lnTo>
                  <a:cubicBezTo>
                    <a:pt x="1760" y="26"/>
                    <a:pt x="1754" y="20"/>
                    <a:pt x="1754" y="13"/>
                  </a:cubicBezTo>
                  <a:cubicBezTo>
                    <a:pt x="1754" y="6"/>
                    <a:pt x="1760" y="0"/>
                    <a:pt x="1767" y="0"/>
                  </a:cubicBezTo>
                  <a:lnTo>
                    <a:pt x="1792" y="0"/>
                  </a:lnTo>
                  <a:cubicBezTo>
                    <a:pt x="1800" y="0"/>
                    <a:pt x="1805" y="6"/>
                    <a:pt x="1805" y="13"/>
                  </a:cubicBezTo>
                  <a:cubicBezTo>
                    <a:pt x="1805" y="20"/>
                    <a:pt x="1800" y="26"/>
                    <a:pt x="1792" y="26"/>
                  </a:cubicBezTo>
                  <a:close/>
                  <a:moveTo>
                    <a:pt x="1716" y="26"/>
                  </a:moveTo>
                  <a:lnTo>
                    <a:pt x="1690" y="26"/>
                  </a:lnTo>
                  <a:cubicBezTo>
                    <a:pt x="1683" y="26"/>
                    <a:pt x="1677" y="20"/>
                    <a:pt x="1677" y="13"/>
                  </a:cubicBezTo>
                  <a:cubicBezTo>
                    <a:pt x="1677" y="6"/>
                    <a:pt x="1683" y="0"/>
                    <a:pt x="1690" y="0"/>
                  </a:cubicBezTo>
                  <a:lnTo>
                    <a:pt x="1716" y="0"/>
                  </a:lnTo>
                  <a:cubicBezTo>
                    <a:pt x="1723" y="0"/>
                    <a:pt x="1728" y="6"/>
                    <a:pt x="1728" y="13"/>
                  </a:cubicBezTo>
                  <a:cubicBezTo>
                    <a:pt x="1728" y="20"/>
                    <a:pt x="1723" y="26"/>
                    <a:pt x="1716" y="26"/>
                  </a:cubicBezTo>
                  <a:close/>
                  <a:moveTo>
                    <a:pt x="1639" y="26"/>
                  </a:moveTo>
                  <a:lnTo>
                    <a:pt x="1613" y="26"/>
                  </a:lnTo>
                  <a:cubicBezTo>
                    <a:pt x="1606" y="26"/>
                    <a:pt x="1600" y="20"/>
                    <a:pt x="1600" y="13"/>
                  </a:cubicBezTo>
                  <a:cubicBezTo>
                    <a:pt x="1600" y="6"/>
                    <a:pt x="1606" y="0"/>
                    <a:pt x="1613" y="0"/>
                  </a:cubicBezTo>
                  <a:lnTo>
                    <a:pt x="1639" y="0"/>
                  </a:lnTo>
                  <a:cubicBezTo>
                    <a:pt x="1646" y="0"/>
                    <a:pt x="1652" y="6"/>
                    <a:pt x="1652" y="13"/>
                  </a:cubicBezTo>
                  <a:cubicBezTo>
                    <a:pt x="1652" y="20"/>
                    <a:pt x="1646" y="26"/>
                    <a:pt x="1639" y="26"/>
                  </a:cubicBezTo>
                  <a:close/>
                  <a:moveTo>
                    <a:pt x="1562" y="26"/>
                  </a:moveTo>
                  <a:lnTo>
                    <a:pt x="1536" y="26"/>
                  </a:lnTo>
                  <a:cubicBezTo>
                    <a:pt x="1529" y="26"/>
                    <a:pt x="1524" y="20"/>
                    <a:pt x="1524" y="13"/>
                  </a:cubicBezTo>
                  <a:cubicBezTo>
                    <a:pt x="1524" y="6"/>
                    <a:pt x="1529" y="0"/>
                    <a:pt x="1536" y="0"/>
                  </a:cubicBezTo>
                  <a:lnTo>
                    <a:pt x="1562" y="0"/>
                  </a:lnTo>
                  <a:cubicBezTo>
                    <a:pt x="1569" y="0"/>
                    <a:pt x="1575" y="6"/>
                    <a:pt x="1575" y="13"/>
                  </a:cubicBezTo>
                  <a:cubicBezTo>
                    <a:pt x="1575" y="20"/>
                    <a:pt x="1569" y="26"/>
                    <a:pt x="1562" y="26"/>
                  </a:cubicBezTo>
                  <a:close/>
                  <a:moveTo>
                    <a:pt x="1485" y="26"/>
                  </a:moveTo>
                  <a:lnTo>
                    <a:pt x="1460" y="26"/>
                  </a:lnTo>
                  <a:cubicBezTo>
                    <a:pt x="1453" y="26"/>
                    <a:pt x="1447" y="20"/>
                    <a:pt x="1447" y="13"/>
                  </a:cubicBezTo>
                  <a:cubicBezTo>
                    <a:pt x="1447" y="6"/>
                    <a:pt x="1453" y="0"/>
                    <a:pt x="1460" y="0"/>
                  </a:cubicBezTo>
                  <a:lnTo>
                    <a:pt x="1485" y="0"/>
                  </a:lnTo>
                  <a:cubicBezTo>
                    <a:pt x="1492" y="0"/>
                    <a:pt x="1498" y="6"/>
                    <a:pt x="1498" y="13"/>
                  </a:cubicBezTo>
                  <a:cubicBezTo>
                    <a:pt x="1498" y="20"/>
                    <a:pt x="1492" y="26"/>
                    <a:pt x="1485" y="26"/>
                  </a:cubicBezTo>
                  <a:close/>
                  <a:moveTo>
                    <a:pt x="1408" y="26"/>
                  </a:moveTo>
                  <a:lnTo>
                    <a:pt x="1383" y="26"/>
                  </a:lnTo>
                  <a:cubicBezTo>
                    <a:pt x="1376" y="26"/>
                    <a:pt x="1370" y="20"/>
                    <a:pt x="1370" y="13"/>
                  </a:cubicBezTo>
                  <a:cubicBezTo>
                    <a:pt x="1370" y="6"/>
                    <a:pt x="1376" y="0"/>
                    <a:pt x="1383" y="0"/>
                  </a:cubicBezTo>
                  <a:lnTo>
                    <a:pt x="1408" y="0"/>
                  </a:lnTo>
                  <a:cubicBezTo>
                    <a:pt x="1416" y="0"/>
                    <a:pt x="1421" y="6"/>
                    <a:pt x="1421" y="13"/>
                  </a:cubicBezTo>
                  <a:cubicBezTo>
                    <a:pt x="1421" y="20"/>
                    <a:pt x="1416" y="26"/>
                    <a:pt x="1408" y="26"/>
                  </a:cubicBezTo>
                  <a:close/>
                  <a:moveTo>
                    <a:pt x="1332" y="26"/>
                  </a:moveTo>
                  <a:lnTo>
                    <a:pt x="1306" y="26"/>
                  </a:lnTo>
                  <a:cubicBezTo>
                    <a:pt x="1299" y="26"/>
                    <a:pt x="1293" y="20"/>
                    <a:pt x="1293" y="13"/>
                  </a:cubicBezTo>
                  <a:cubicBezTo>
                    <a:pt x="1293" y="6"/>
                    <a:pt x="1299" y="0"/>
                    <a:pt x="1306" y="0"/>
                  </a:cubicBezTo>
                  <a:lnTo>
                    <a:pt x="1332" y="0"/>
                  </a:lnTo>
                  <a:cubicBezTo>
                    <a:pt x="1339" y="0"/>
                    <a:pt x="1344" y="6"/>
                    <a:pt x="1344" y="13"/>
                  </a:cubicBezTo>
                  <a:cubicBezTo>
                    <a:pt x="1344" y="20"/>
                    <a:pt x="1339" y="26"/>
                    <a:pt x="1332" y="26"/>
                  </a:cubicBezTo>
                  <a:close/>
                  <a:moveTo>
                    <a:pt x="1255" y="26"/>
                  </a:moveTo>
                  <a:lnTo>
                    <a:pt x="1229" y="26"/>
                  </a:lnTo>
                  <a:cubicBezTo>
                    <a:pt x="1222" y="26"/>
                    <a:pt x="1216" y="20"/>
                    <a:pt x="1216" y="13"/>
                  </a:cubicBezTo>
                  <a:cubicBezTo>
                    <a:pt x="1216" y="6"/>
                    <a:pt x="1222" y="0"/>
                    <a:pt x="1229" y="0"/>
                  </a:cubicBezTo>
                  <a:lnTo>
                    <a:pt x="1255" y="0"/>
                  </a:lnTo>
                  <a:cubicBezTo>
                    <a:pt x="1262" y="0"/>
                    <a:pt x="1268" y="6"/>
                    <a:pt x="1268" y="13"/>
                  </a:cubicBezTo>
                  <a:cubicBezTo>
                    <a:pt x="1268" y="20"/>
                    <a:pt x="1262" y="26"/>
                    <a:pt x="1255" y="26"/>
                  </a:cubicBezTo>
                  <a:close/>
                  <a:moveTo>
                    <a:pt x="1178" y="26"/>
                  </a:moveTo>
                  <a:lnTo>
                    <a:pt x="1152" y="26"/>
                  </a:lnTo>
                  <a:cubicBezTo>
                    <a:pt x="1145" y="26"/>
                    <a:pt x="1140" y="20"/>
                    <a:pt x="1140" y="13"/>
                  </a:cubicBezTo>
                  <a:cubicBezTo>
                    <a:pt x="1140" y="6"/>
                    <a:pt x="1145" y="0"/>
                    <a:pt x="1152" y="0"/>
                  </a:cubicBezTo>
                  <a:lnTo>
                    <a:pt x="1178" y="0"/>
                  </a:lnTo>
                  <a:cubicBezTo>
                    <a:pt x="1185" y="0"/>
                    <a:pt x="1191" y="6"/>
                    <a:pt x="1191" y="13"/>
                  </a:cubicBezTo>
                  <a:cubicBezTo>
                    <a:pt x="1191" y="20"/>
                    <a:pt x="1185" y="26"/>
                    <a:pt x="1178" y="26"/>
                  </a:cubicBezTo>
                  <a:close/>
                  <a:moveTo>
                    <a:pt x="1101" y="26"/>
                  </a:moveTo>
                  <a:lnTo>
                    <a:pt x="1076" y="26"/>
                  </a:lnTo>
                  <a:cubicBezTo>
                    <a:pt x="1069" y="26"/>
                    <a:pt x="1063" y="20"/>
                    <a:pt x="1063" y="13"/>
                  </a:cubicBezTo>
                  <a:cubicBezTo>
                    <a:pt x="1063" y="6"/>
                    <a:pt x="1069" y="0"/>
                    <a:pt x="1076" y="0"/>
                  </a:cubicBezTo>
                  <a:lnTo>
                    <a:pt x="1101" y="0"/>
                  </a:lnTo>
                  <a:cubicBezTo>
                    <a:pt x="1108" y="0"/>
                    <a:pt x="1114" y="6"/>
                    <a:pt x="1114" y="13"/>
                  </a:cubicBezTo>
                  <a:cubicBezTo>
                    <a:pt x="1114" y="20"/>
                    <a:pt x="1108" y="26"/>
                    <a:pt x="1101" y="26"/>
                  </a:cubicBezTo>
                  <a:close/>
                  <a:moveTo>
                    <a:pt x="1024" y="26"/>
                  </a:moveTo>
                  <a:lnTo>
                    <a:pt x="999" y="26"/>
                  </a:lnTo>
                  <a:cubicBezTo>
                    <a:pt x="992" y="26"/>
                    <a:pt x="986" y="20"/>
                    <a:pt x="986" y="13"/>
                  </a:cubicBezTo>
                  <a:cubicBezTo>
                    <a:pt x="986" y="6"/>
                    <a:pt x="992" y="0"/>
                    <a:pt x="999" y="0"/>
                  </a:cubicBezTo>
                  <a:lnTo>
                    <a:pt x="1024" y="0"/>
                  </a:lnTo>
                  <a:cubicBezTo>
                    <a:pt x="1032" y="0"/>
                    <a:pt x="1037" y="6"/>
                    <a:pt x="1037" y="13"/>
                  </a:cubicBezTo>
                  <a:cubicBezTo>
                    <a:pt x="1037" y="20"/>
                    <a:pt x="1032" y="26"/>
                    <a:pt x="1024" y="26"/>
                  </a:cubicBezTo>
                  <a:close/>
                  <a:moveTo>
                    <a:pt x="948" y="26"/>
                  </a:moveTo>
                  <a:lnTo>
                    <a:pt x="922" y="26"/>
                  </a:lnTo>
                  <a:cubicBezTo>
                    <a:pt x="915" y="26"/>
                    <a:pt x="909" y="20"/>
                    <a:pt x="909" y="13"/>
                  </a:cubicBezTo>
                  <a:cubicBezTo>
                    <a:pt x="909" y="6"/>
                    <a:pt x="915" y="0"/>
                    <a:pt x="922" y="0"/>
                  </a:cubicBezTo>
                  <a:lnTo>
                    <a:pt x="948" y="0"/>
                  </a:lnTo>
                  <a:cubicBezTo>
                    <a:pt x="955" y="0"/>
                    <a:pt x="960" y="6"/>
                    <a:pt x="960" y="13"/>
                  </a:cubicBezTo>
                  <a:cubicBezTo>
                    <a:pt x="960" y="20"/>
                    <a:pt x="955" y="26"/>
                    <a:pt x="948" y="26"/>
                  </a:cubicBezTo>
                  <a:close/>
                  <a:moveTo>
                    <a:pt x="871" y="26"/>
                  </a:moveTo>
                  <a:lnTo>
                    <a:pt x="845" y="26"/>
                  </a:lnTo>
                  <a:cubicBezTo>
                    <a:pt x="838" y="26"/>
                    <a:pt x="832" y="20"/>
                    <a:pt x="832" y="13"/>
                  </a:cubicBezTo>
                  <a:cubicBezTo>
                    <a:pt x="832" y="6"/>
                    <a:pt x="838" y="0"/>
                    <a:pt x="845" y="0"/>
                  </a:cubicBezTo>
                  <a:lnTo>
                    <a:pt x="871" y="0"/>
                  </a:lnTo>
                  <a:cubicBezTo>
                    <a:pt x="878" y="0"/>
                    <a:pt x="884" y="6"/>
                    <a:pt x="884" y="13"/>
                  </a:cubicBezTo>
                  <a:cubicBezTo>
                    <a:pt x="884" y="20"/>
                    <a:pt x="878" y="26"/>
                    <a:pt x="871" y="26"/>
                  </a:cubicBezTo>
                  <a:close/>
                  <a:moveTo>
                    <a:pt x="794" y="26"/>
                  </a:moveTo>
                  <a:lnTo>
                    <a:pt x="768" y="26"/>
                  </a:lnTo>
                  <a:cubicBezTo>
                    <a:pt x="761" y="26"/>
                    <a:pt x="756" y="20"/>
                    <a:pt x="756" y="13"/>
                  </a:cubicBezTo>
                  <a:cubicBezTo>
                    <a:pt x="756" y="6"/>
                    <a:pt x="761" y="0"/>
                    <a:pt x="768" y="0"/>
                  </a:cubicBezTo>
                  <a:lnTo>
                    <a:pt x="794" y="0"/>
                  </a:lnTo>
                  <a:cubicBezTo>
                    <a:pt x="801" y="0"/>
                    <a:pt x="807" y="6"/>
                    <a:pt x="807" y="13"/>
                  </a:cubicBezTo>
                  <a:cubicBezTo>
                    <a:pt x="807" y="20"/>
                    <a:pt x="801" y="26"/>
                    <a:pt x="794" y="26"/>
                  </a:cubicBezTo>
                  <a:close/>
                  <a:moveTo>
                    <a:pt x="717" y="26"/>
                  </a:moveTo>
                  <a:lnTo>
                    <a:pt x="692" y="26"/>
                  </a:lnTo>
                  <a:cubicBezTo>
                    <a:pt x="685" y="26"/>
                    <a:pt x="679" y="20"/>
                    <a:pt x="679" y="13"/>
                  </a:cubicBezTo>
                  <a:cubicBezTo>
                    <a:pt x="679" y="6"/>
                    <a:pt x="685" y="0"/>
                    <a:pt x="692" y="0"/>
                  </a:cubicBezTo>
                  <a:lnTo>
                    <a:pt x="717" y="0"/>
                  </a:lnTo>
                  <a:cubicBezTo>
                    <a:pt x="724" y="0"/>
                    <a:pt x="730" y="6"/>
                    <a:pt x="730" y="13"/>
                  </a:cubicBezTo>
                  <a:cubicBezTo>
                    <a:pt x="730" y="20"/>
                    <a:pt x="724" y="26"/>
                    <a:pt x="717" y="26"/>
                  </a:cubicBezTo>
                  <a:close/>
                  <a:moveTo>
                    <a:pt x="640" y="26"/>
                  </a:moveTo>
                  <a:lnTo>
                    <a:pt x="615" y="26"/>
                  </a:lnTo>
                  <a:cubicBezTo>
                    <a:pt x="608" y="26"/>
                    <a:pt x="602" y="20"/>
                    <a:pt x="602" y="13"/>
                  </a:cubicBezTo>
                  <a:cubicBezTo>
                    <a:pt x="602" y="6"/>
                    <a:pt x="608" y="0"/>
                    <a:pt x="615" y="0"/>
                  </a:cubicBezTo>
                  <a:lnTo>
                    <a:pt x="640" y="0"/>
                  </a:lnTo>
                  <a:cubicBezTo>
                    <a:pt x="648" y="0"/>
                    <a:pt x="653" y="6"/>
                    <a:pt x="653" y="13"/>
                  </a:cubicBezTo>
                  <a:cubicBezTo>
                    <a:pt x="653" y="20"/>
                    <a:pt x="648" y="26"/>
                    <a:pt x="640" y="26"/>
                  </a:cubicBezTo>
                  <a:close/>
                  <a:moveTo>
                    <a:pt x="564" y="26"/>
                  </a:moveTo>
                  <a:lnTo>
                    <a:pt x="538" y="26"/>
                  </a:lnTo>
                  <a:cubicBezTo>
                    <a:pt x="531" y="26"/>
                    <a:pt x="525" y="20"/>
                    <a:pt x="525" y="13"/>
                  </a:cubicBezTo>
                  <a:cubicBezTo>
                    <a:pt x="525" y="6"/>
                    <a:pt x="531" y="0"/>
                    <a:pt x="538" y="0"/>
                  </a:cubicBezTo>
                  <a:lnTo>
                    <a:pt x="564" y="0"/>
                  </a:lnTo>
                  <a:cubicBezTo>
                    <a:pt x="571" y="0"/>
                    <a:pt x="576" y="6"/>
                    <a:pt x="576" y="13"/>
                  </a:cubicBezTo>
                  <a:cubicBezTo>
                    <a:pt x="576" y="20"/>
                    <a:pt x="571" y="26"/>
                    <a:pt x="564" y="26"/>
                  </a:cubicBezTo>
                  <a:close/>
                  <a:moveTo>
                    <a:pt x="487" y="26"/>
                  </a:moveTo>
                  <a:lnTo>
                    <a:pt x="461" y="26"/>
                  </a:lnTo>
                  <a:cubicBezTo>
                    <a:pt x="454" y="26"/>
                    <a:pt x="448" y="20"/>
                    <a:pt x="448" y="13"/>
                  </a:cubicBezTo>
                  <a:cubicBezTo>
                    <a:pt x="448" y="6"/>
                    <a:pt x="454" y="0"/>
                    <a:pt x="461" y="0"/>
                  </a:cubicBezTo>
                  <a:lnTo>
                    <a:pt x="487" y="0"/>
                  </a:lnTo>
                  <a:cubicBezTo>
                    <a:pt x="494" y="0"/>
                    <a:pt x="500" y="6"/>
                    <a:pt x="500" y="13"/>
                  </a:cubicBezTo>
                  <a:cubicBezTo>
                    <a:pt x="500" y="20"/>
                    <a:pt x="494" y="26"/>
                    <a:pt x="487" y="26"/>
                  </a:cubicBezTo>
                  <a:close/>
                  <a:moveTo>
                    <a:pt x="410" y="26"/>
                  </a:moveTo>
                  <a:lnTo>
                    <a:pt x="384" y="26"/>
                  </a:lnTo>
                  <a:cubicBezTo>
                    <a:pt x="377" y="26"/>
                    <a:pt x="372" y="20"/>
                    <a:pt x="372" y="13"/>
                  </a:cubicBezTo>
                  <a:cubicBezTo>
                    <a:pt x="372" y="6"/>
                    <a:pt x="377" y="0"/>
                    <a:pt x="384" y="0"/>
                  </a:cubicBezTo>
                  <a:lnTo>
                    <a:pt x="410" y="0"/>
                  </a:lnTo>
                  <a:cubicBezTo>
                    <a:pt x="417" y="0"/>
                    <a:pt x="423" y="6"/>
                    <a:pt x="423" y="13"/>
                  </a:cubicBezTo>
                  <a:cubicBezTo>
                    <a:pt x="423" y="20"/>
                    <a:pt x="417" y="26"/>
                    <a:pt x="410" y="26"/>
                  </a:cubicBezTo>
                  <a:close/>
                  <a:moveTo>
                    <a:pt x="333" y="26"/>
                  </a:moveTo>
                  <a:lnTo>
                    <a:pt x="308" y="26"/>
                  </a:lnTo>
                  <a:cubicBezTo>
                    <a:pt x="301" y="26"/>
                    <a:pt x="295" y="20"/>
                    <a:pt x="295" y="13"/>
                  </a:cubicBezTo>
                  <a:cubicBezTo>
                    <a:pt x="295" y="6"/>
                    <a:pt x="301" y="0"/>
                    <a:pt x="308" y="0"/>
                  </a:cubicBezTo>
                  <a:lnTo>
                    <a:pt x="333" y="0"/>
                  </a:lnTo>
                  <a:cubicBezTo>
                    <a:pt x="340" y="0"/>
                    <a:pt x="346" y="6"/>
                    <a:pt x="346" y="13"/>
                  </a:cubicBezTo>
                  <a:cubicBezTo>
                    <a:pt x="346" y="20"/>
                    <a:pt x="340" y="26"/>
                    <a:pt x="333" y="26"/>
                  </a:cubicBezTo>
                  <a:close/>
                  <a:moveTo>
                    <a:pt x="256" y="26"/>
                  </a:moveTo>
                  <a:lnTo>
                    <a:pt x="231" y="26"/>
                  </a:lnTo>
                  <a:cubicBezTo>
                    <a:pt x="224" y="26"/>
                    <a:pt x="218" y="20"/>
                    <a:pt x="218" y="13"/>
                  </a:cubicBezTo>
                  <a:cubicBezTo>
                    <a:pt x="218" y="6"/>
                    <a:pt x="224" y="0"/>
                    <a:pt x="231" y="0"/>
                  </a:cubicBezTo>
                  <a:lnTo>
                    <a:pt x="256" y="0"/>
                  </a:lnTo>
                  <a:cubicBezTo>
                    <a:pt x="264" y="0"/>
                    <a:pt x="269" y="6"/>
                    <a:pt x="269" y="13"/>
                  </a:cubicBezTo>
                  <a:cubicBezTo>
                    <a:pt x="269" y="20"/>
                    <a:pt x="264" y="26"/>
                    <a:pt x="256" y="26"/>
                  </a:cubicBezTo>
                  <a:close/>
                  <a:moveTo>
                    <a:pt x="180" y="26"/>
                  </a:moveTo>
                  <a:lnTo>
                    <a:pt x="154" y="26"/>
                  </a:lnTo>
                  <a:cubicBezTo>
                    <a:pt x="147" y="26"/>
                    <a:pt x="141" y="20"/>
                    <a:pt x="141" y="13"/>
                  </a:cubicBezTo>
                  <a:cubicBezTo>
                    <a:pt x="141" y="6"/>
                    <a:pt x="147" y="0"/>
                    <a:pt x="154" y="0"/>
                  </a:cubicBezTo>
                  <a:lnTo>
                    <a:pt x="180" y="0"/>
                  </a:lnTo>
                  <a:cubicBezTo>
                    <a:pt x="187" y="0"/>
                    <a:pt x="192" y="6"/>
                    <a:pt x="192" y="13"/>
                  </a:cubicBezTo>
                  <a:cubicBezTo>
                    <a:pt x="192" y="20"/>
                    <a:pt x="187" y="26"/>
                    <a:pt x="180" y="26"/>
                  </a:cubicBezTo>
                  <a:close/>
                  <a:moveTo>
                    <a:pt x="103" y="26"/>
                  </a:moveTo>
                  <a:lnTo>
                    <a:pt x="77" y="26"/>
                  </a:lnTo>
                  <a:cubicBezTo>
                    <a:pt x="70" y="26"/>
                    <a:pt x="64" y="20"/>
                    <a:pt x="64" y="13"/>
                  </a:cubicBezTo>
                  <a:cubicBezTo>
                    <a:pt x="64" y="6"/>
                    <a:pt x="70" y="0"/>
                    <a:pt x="77" y="0"/>
                  </a:cubicBezTo>
                  <a:lnTo>
                    <a:pt x="103" y="0"/>
                  </a:lnTo>
                  <a:cubicBezTo>
                    <a:pt x="110" y="0"/>
                    <a:pt x="116" y="6"/>
                    <a:pt x="116" y="13"/>
                  </a:cubicBezTo>
                  <a:cubicBezTo>
                    <a:pt x="116" y="20"/>
                    <a:pt x="110" y="26"/>
                    <a:pt x="103" y="26"/>
                  </a:cubicBezTo>
                  <a:close/>
                  <a:moveTo>
                    <a:pt x="26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6" y="0"/>
                  </a:lnTo>
                  <a:cubicBezTo>
                    <a:pt x="33" y="0"/>
                    <a:pt x="39" y="6"/>
                    <a:pt x="39" y="13"/>
                  </a:cubicBezTo>
                  <a:cubicBezTo>
                    <a:pt x="39" y="20"/>
                    <a:pt x="33" y="26"/>
                    <a:pt x="26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21" name="Line 51"/>
            <p:cNvSpPr>
              <a:spLocks noChangeShapeType="1"/>
            </p:cNvSpPr>
            <p:nvPr/>
          </p:nvSpPr>
          <p:spPr bwMode="auto">
            <a:xfrm>
              <a:off x="5224347" y="3030379"/>
              <a:ext cx="533276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22" name="Freeform 52"/>
            <p:cNvSpPr>
              <a:spLocks/>
            </p:cNvSpPr>
            <p:nvPr/>
          </p:nvSpPr>
          <p:spPr bwMode="auto">
            <a:xfrm>
              <a:off x="574968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23" name="Freeform 53"/>
            <p:cNvSpPr>
              <a:spLocks/>
            </p:cNvSpPr>
            <p:nvPr/>
          </p:nvSpPr>
          <p:spPr bwMode="auto">
            <a:xfrm>
              <a:off x="5687789" y="2681112"/>
              <a:ext cx="180933" cy="344504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0"/>
                </a:cxn>
                <a:cxn ang="0">
                  <a:pos x="179" y="0"/>
                </a:cxn>
                <a:cxn ang="0">
                  <a:pos x="179" y="53"/>
                </a:cxn>
              </a:cxnLst>
              <a:rect l="0" t="0" r="r" b="b"/>
              <a:pathLst>
                <a:path w="179" h="312">
                  <a:moveTo>
                    <a:pt x="0" y="312"/>
                  </a:moveTo>
                  <a:lnTo>
                    <a:pt x="0" y="0"/>
                  </a:lnTo>
                  <a:lnTo>
                    <a:pt x="179" y="0"/>
                  </a:lnTo>
                  <a:lnTo>
                    <a:pt x="179" y="53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24" name="Freeform 54"/>
            <p:cNvSpPr>
              <a:spLocks/>
            </p:cNvSpPr>
            <p:nvPr/>
          </p:nvSpPr>
          <p:spPr bwMode="auto">
            <a:xfrm>
              <a:off x="5835392" y="2722389"/>
              <a:ext cx="66660" cy="74616"/>
            </a:xfrm>
            <a:custGeom>
              <a:avLst/>
              <a:gdLst/>
              <a:ahLst/>
              <a:cxnLst>
                <a:cxn ang="0">
                  <a:pos x="79" y="159"/>
                </a:cxn>
                <a:cxn ang="0">
                  <a:pos x="0" y="0"/>
                </a:cxn>
                <a:cxn ang="0">
                  <a:pos x="159" y="1"/>
                </a:cxn>
                <a:cxn ang="0">
                  <a:pos x="159" y="1"/>
                </a:cxn>
                <a:cxn ang="0">
                  <a:pos x="79" y="159"/>
                </a:cxn>
              </a:cxnLst>
              <a:rect l="0" t="0" r="r" b="b"/>
              <a:pathLst>
                <a:path w="159" h="159">
                  <a:moveTo>
                    <a:pt x="79" y="159"/>
                  </a:moveTo>
                  <a:lnTo>
                    <a:pt x="0" y="0"/>
                  </a:lnTo>
                  <a:cubicBezTo>
                    <a:pt x="50" y="25"/>
                    <a:pt x="109" y="26"/>
                    <a:pt x="159" y="1"/>
                  </a:cubicBezTo>
                  <a:lnTo>
                    <a:pt x="159" y="1"/>
                  </a:lnTo>
                  <a:lnTo>
                    <a:pt x="7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27" name="Rectangle 57"/>
            <p:cNvSpPr>
              <a:spLocks noChangeArrowheads="1"/>
            </p:cNvSpPr>
            <p:nvPr/>
          </p:nvSpPr>
          <p:spPr bwMode="auto">
            <a:xfrm>
              <a:off x="5535424" y="2477902"/>
              <a:ext cx="852289" cy="18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VC Identifier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31" name="Line 61"/>
            <p:cNvSpPr>
              <a:spLocks noChangeShapeType="1"/>
            </p:cNvSpPr>
            <p:nvPr/>
          </p:nvSpPr>
          <p:spPr bwMode="auto">
            <a:xfrm>
              <a:off x="5944904" y="2819230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2" name="Line 62"/>
            <p:cNvSpPr>
              <a:spLocks noChangeShapeType="1"/>
            </p:cNvSpPr>
            <p:nvPr/>
          </p:nvSpPr>
          <p:spPr bwMode="auto">
            <a:xfrm>
              <a:off x="6435327" y="2819230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3" name="Freeform 63"/>
            <p:cNvSpPr>
              <a:spLocks/>
            </p:cNvSpPr>
            <p:nvPr/>
          </p:nvSpPr>
          <p:spPr bwMode="auto">
            <a:xfrm>
              <a:off x="6524207" y="2782717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4" name="Line 64"/>
            <p:cNvSpPr>
              <a:spLocks noChangeShapeType="1"/>
            </p:cNvSpPr>
            <p:nvPr/>
          </p:nvSpPr>
          <p:spPr bwMode="auto">
            <a:xfrm>
              <a:off x="5944904" y="3244701"/>
              <a:ext cx="77769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5" name="Line 65"/>
            <p:cNvSpPr>
              <a:spLocks noChangeShapeType="1"/>
            </p:cNvSpPr>
            <p:nvPr/>
          </p:nvSpPr>
          <p:spPr bwMode="auto">
            <a:xfrm>
              <a:off x="6435327" y="3244701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6" name="Freeform 66"/>
            <p:cNvSpPr>
              <a:spLocks/>
            </p:cNvSpPr>
            <p:nvPr/>
          </p:nvSpPr>
          <p:spPr bwMode="auto">
            <a:xfrm>
              <a:off x="6524207" y="3208188"/>
              <a:ext cx="65073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6" h="67">
                  <a:moveTo>
                    <a:pt x="0" y="0"/>
                  </a:moveTo>
                  <a:lnTo>
                    <a:pt x="66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7" name="Line 67"/>
            <p:cNvSpPr>
              <a:spLocks noChangeShapeType="1"/>
            </p:cNvSpPr>
            <p:nvPr/>
          </p:nvSpPr>
          <p:spPr bwMode="auto">
            <a:xfrm>
              <a:off x="5948079" y="3030379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8" name="Line 68"/>
            <p:cNvSpPr>
              <a:spLocks noChangeShapeType="1"/>
            </p:cNvSpPr>
            <p:nvPr/>
          </p:nvSpPr>
          <p:spPr bwMode="auto">
            <a:xfrm>
              <a:off x="6438502" y="303037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39" name="Freeform 69"/>
            <p:cNvSpPr>
              <a:spLocks/>
            </p:cNvSpPr>
            <p:nvPr/>
          </p:nvSpPr>
          <p:spPr bwMode="auto">
            <a:xfrm>
              <a:off x="6524207" y="2993864"/>
              <a:ext cx="68247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68" h="68">
                  <a:moveTo>
                    <a:pt x="0" y="0"/>
                  </a:moveTo>
                  <a:lnTo>
                    <a:pt x="68" y="34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44" name="Rectangle 74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45" name="Rectangle 75"/>
            <p:cNvSpPr>
              <a:spLocks noChangeArrowheads="1"/>
            </p:cNvSpPr>
            <p:nvPr/>
          </p:nvSpPr>
          <p:spPr bwMode="auto">
            <a:xfrm>
              <a:off x="6022673" y="2951000"/>
              <a:ext cx="412654" cy="153995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46" name="Rectangle 76"/>
            <p:cNvSpPr>
              <a:spLocks noChangeArrowheads="1"/>
            </p:cNvSpPr>
            <p:nvPr/>
          </p:nvSpPr>
          <p:spPr bwMode="auto">
            <a:xfrm>
              <a:off x="6108378" y="2955762"/>
              <a:ext cx="301555" cy="169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VC 1 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48" name="Rectangle 78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49" name="Rectangle 79"/>
            <p:cNvSpPr>
              <a:spLocks noChangeArrowheads="1"/>
            </p:cNvSpPr>
            <p:nvPr/>
          </p:nvSpPr>
          <p:spPr bwMode="auto">
            <a:xfrm>
              <a:off x="6022673" y="316691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0" name="Rectangle 80"/>
            <p:cNvSpPr>
              <a:spLocks noChangeArrowheads="1"/>
            </p:cNvSpPr>
            <p:nvPr/>
          </p:nvSpPr>
          <p:spPr bwMode="auto">
            <a:xfrm>
              <a:off x="6108378" y="3163735"/>
              <a:ext cx="301555" cy="1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VC 2 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52" name="Freeform 82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3" name="Freeform 83"/>
            <p:cNvSpPr>
              <a:spLocks/>
            </p:cNvSpPr>
            <p:nvPr/>
          </p:nvSpPr>
          <p:spPr bwMode="auto">
            <a:xfrm>
              <a:off x="5813172" y="3459025"/>
              <a:ext cx="130145" cy="57470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4" name="Freeform 84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5" name="Freeform 85"/>
            <p:cNvSpPr>
              <a:spLocks/>
            </p:cNvSpPr>
            <p:nvPr/>
          </p:nvSpPr>
          <p:spPr bwMode="auto">
            <a:xfrm>
              <a:off x="6587692" y="3459025"/>
              <a:ext cx="128558" cy="574703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6" name="Rectangle 86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57" name="Rectangle 87"/>
            <p:cNvSpPr>
              <a:spLocks noChangeArrowheads="1"/>
            </p:cNvSpPr>
            <p:nvPr/>
          </p:nvSpPr>
          <p:spPr bwMode="auto">
            <a:xfrm>
              <a:off x="6019499" y="3459025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0" name="Freeform 90"/>
            <p:cNvSpPr>
              <a:spLocks noEditPoints="1"/>
            </p:cNvSpPr>
            <p:nvPr/>
          </p:nvSpPr>
          <p:spPr bwMode="auto">
            <a:xfrm>
              <a:off x="5471939" y="3397109"/>
              <a:ext cx="1299860" cy="687422"/>
            </a:xfrm>
            <a:custGeom>
              <a:avLst/>
              <a:gdLst/>
              <a:ahLst/>
              <a:cxnLst>
                <a:cxn ang="0">
                  <a:pos x="13" y="102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4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6"/>
                </a:cxn>
                <a:cxn ang="0">
                  <a:pos x="162" y="1464"/>
                </a:cxn>
                <a:cxn ang="0">
                  <a:pos x="303" y="1451"/>
                </a:cxn>
                <a:cxn ang="0">
                  <a:pos x="431" y="1451"/>
                </a:cxn>
                <a:cxn ang="0">
                  <a:pos x="508" y="1451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300" y="1451"/>
                </a:cxn>
                <a:cxn ang="0">
                  <a:pos x="2428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2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8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6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4" y="26"/>
                </a:cxn>
                <a:cxn ang="0">
                  <a:pos x="106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8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8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8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2"/>
                    <a:pt x="13" y="102"/>
                  </a:cubicBezTo>
                  <a:cubicBezTo>
                    <a:pt x="20" y="102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0"/>
                    <a:pt x="13" y="230"/>
                  </a:cubicBezTo>
                  <a:cubicBezTo>
                    <a:pt x="6" y="230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4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4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2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2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2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6"/>
                    <a:pt x="13" y="486"/>
                  </a:cubicBezTo>
                  <a:cubicBezTo>
                    <a:pt x="20" y="486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4"/>
                    <a:pt x="13" y="614"/>
                  </a:cubicBezTo>
                  <a:cubicBezTo>
                    <a:pt x="6" y="614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8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8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6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6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6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0"/>
                    <a:pt x="13" y="870"/>
                  </a:cubicBezTo>
                  <a:cubicBezTo>
                    <a:pt x="20" y="870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8"/>
                    <a:pt x="13" y="998"/>
                  </a:cubicBezTo>
                  <a:cubicBezTo>
                    <a:pt x="6" y="998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2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2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0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0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0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4"/>
                    <a:pt x="13" y="1254"/>
                  </a:cubicBezTo>
                  <a:cubicBezTo>
                    <a:pt x="20" y="1254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2"/>
                    <a:pt x="13" y="1382"/>
                  </a:cubicBezTo>
                  <a:cubicBezTo>
                    <a:pt x="6" y="1382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6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6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1"/>
                    <a:pt x="47" y="1451"/>
                  </a:cubicBezTo>
                  <a:close/>
                  <a:moveTo>
                    <a:pt x="124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4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1"/>
                    <a:pt x="124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8" y="1471"/>
                    <a:pt x="188" y="1464"/>
                  </a:cubicBezTo>
                  <a:cubicBezTo>
                    <a:pt x="188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3" y="1451"/>
                  </a:lnTo>
                  <a:cubicBezTo>
                    <a:pt x="310" y="1451"/>
                    <a:pt x="316" y="1457"/>
                    <a:pt x="316" y="1464"/>
                  </a:cubicBezTo>
                  <a:cubicBezTo>
                    <a:pt x="316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80" y="1451"/>
                  </a:lnTo>
                  <a:cubicBezTo>
                    <a:pt x="387" y="1451"/>
                    <a:pt x="392" y="1457"/>
                    <a:pt x="392" y="1464"/>
                  </a:cubicBezTo>
                  <a:cubicBezTo>
                    <a:pt x="392" y="1471"/>
                    <a:pt x="387" y="1477"/>
                    <a:pt x="380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1"/>
                    <a:pt x="354" y="1451"/>
                  </a:cubicBezTo>
                  <a:close/>
                  <a:moveTo>
                    <a:pt x="431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1"/>
                    <a:pt x="431" y="1451"/>
                  </a:cubicBezTo>
                  <a:close/>
                  <a:moveTo>
                    <a:pt x="508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8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1"/>
                    <a:pt x="508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2" y="1471"/>
                    <a:pt x="572" y="1464"/>
                  </a:cubicBezTo>
                  <a:cubicBezTo>
                    <a:pt x="572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7" y="1451"/>
                  </a:lnTo>
                  <a:cubicBezTo>
                    <a:pt x="694" y="1451"/>
                    <a:pt x="700" y="1457"/>
                    <a:pt x="700" y="1464"/>
                  </a:cubicBezTo>
                  <a:cubicBezTo>
                    <a:pt x="700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4" y="1451"/>
                  </a:lnTo>
                  <a:cubicBezTo>
                    <a:pt x="771" y="1451"/>
                    <a:pt x="776" y="1457"/>
                    <a:pt x="776" y="1464"/>
                  </a:cubicBezTo>
                  <a:cubicBezTo>
                    <a:pt x="776" y="1471"/>
                    <a:pt x="771" y="1477"/>
                    <a:pt x="764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1"/>
                    <a:pt x="738" y="1451"/>
                  </a:cubicBezTo>
                  <a:close/>
                  <a:moveTo>
                    <a:pt x="815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1"/>
                    <a:pt x="815" y="1451"/>
                  </a:cubicBezTo>
                  <a:close/>
                  <a:moveTo>
                    <a:pt x="892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2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1"/>
                    <a:pt x="892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6" y="1471"/>
                    <a:pt x="956" y="1464"/>
                  </a:cubicBezTo>
                  <a:cubicBezTo>
                    <a:pt x="956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1" y="1451"/>
                  </a:lnTo>
                  <a:cubicBezTo>
                    <a:pt x="1078" y="1451"/>
                    <a:pt x="1084" y="1457"/>
                    <a:pt x="1084" y="1464"/>
                  </a:cubicBezTo>
                  <a:cubicBezTo>
                    <a:pt x="1084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8" y="1451"/>
                  </a:lnTo>
                  <a:cubicBezTo>
                    <a:pt x="1155" y="1451"/>
                    <a:pt x="1160" y="1457"/>
                    <a:pt x="1160" y="1464"/>
                  </a:cubicBezTo>
                  <a:cubicBezTo>
                    <a:pt x="1160" y="1471"/>
                    <a:pt x="1155" y="1477"/>
                    <a:pt x="1148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1"/>
                    <a:pt x="1122" y="1451"/>
                  </a:cubicBezTo>
                  <a:close/>
                  <a:moveTo>
                    <a:pt x="1199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1"/>
                    <a:pt x="1199" y="1451"/>
                  </a:cubicBezTo>
                  <a:close/>
                  <a:moveTo>
                    <a:pt x="1276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6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1"/>
                    <a:pt x="1276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40" y="1471"/>
                    <a:pt x="1340" y="1464"/>
                  </a:cubicBezTo>
                  <a:cubicBezTo>
                    <a:pt x="1340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5" y="1451"/>
                  </a:lnTo>
                  <a:cubicBezTo>
                    <a:pt x="1462" y="1451"/>
                    <a:pt x="1468" y="1457"/>
                    <a:pt x="1468" y="1464"/>
                  </a:cubicBezTo>
                  <a:cubicBezTo>
                    <a:pt x="1468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2" y="1451"/>
                  </a:lnTo>
                  <a:cubicBezTo>
                    <a:pt x="1539" y="1451"/>
                    <a:pt x="1544" y="1457"/>
                    <a:pt x="1544" y="1464"/>
                  </a:cubicBezTo>
                  <a:cubicBezTo>
                    <a:pt x="1544" y="1471"/>
                    <a:pt x="1539" y="1477"/>
                    <a:pt x="1532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1"/>
                    <a:pt x="1506" y="1451"/>
                  </a:cubicBezTo>
                  <a:close/>
                  <a:moveTo>
                    <a:pt x="1583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1"/>
                    <a:pt x="1583" y="1451"/>
                  </a:cubicBezTo>
                  <a:close/>
                  <a:moveTo>
                    <a:pt x="1660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60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1"/>
                    <a:pt x="1660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4" y="1471"/>
                    <a:pt x="1724" y="1464"/>
                  </a:cubicBezTo>
                  <a:cubicBezTo>
                    <a:pt x="1724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9" y="1451"/>
                  </a:lnTo>
                  <a:cubicBezTo>
                    <a:pt x="1846" y="1451"/>
                    <a:pt x="1852" y="1457"/>
                    <a:pt x="1852" y="1464"/>
                  </a:cubicBezTo>
                  <a:cubicBezTo>
                    <a:pt x="1852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6" y="1451"/>
                  </a:lnTo>
                  <a:cubicBezTo>
                    <a:pt x="1923" y="1451"/>
                    <a:pt x="1928" y="1457"/>
                    <a:pt x="1928" y="1464"/>
                  </a:cubicBezTo>
                  <a:cubicBezTo>
                    <a:pt x="1928" y="1471"/>
                    <a:pt x="1923" y="1477"/>
                    <a:pt x="1916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1"/>
                    <a:pt x="1890" y="1451"/>
                  </a:cubicBezTo>
                  <a:close/>
                  <a:moveTo>
                    <a:pt x="1967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1"/>
                    <a:pt x="1967" y="1451"/>
                  </a:cubicBezTo>
                  <a:close/>
                  <a:moveTo>
                    <a:pt x="2044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4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1"/>
                    <a:pt x="2044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8" y="1471"/>
                    <a:pt x="2108" y="1464"/>
                  </a:cubicBezTo>
                  <a:cubicBezTo>
                    <a:pt x="2108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3" y="1451"/>
                  </a:lnTo>
                  <a:cubicBezTo>
                    <a:pt x="2230" y="1451"/>
                    <a:pt x="2236" y="1457"/>
                    <a:pt x="2236" y="1464"/>
                  </a:cubicBezTo>
                  <a:cubicBezTo>
                    <a:pt x="2236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300" y="1451"/>
                  </a:lnTo>
                  <a:cubicBezTo>
                    <a:pt x="2307" y="1451"/>
                    <a:pt x="2312" y="1457"/>
                    <a:pt x="2312" y="1464"/>
                  </a:cubicBezTo>
                  <a:cubicBezTo>
                    <a:pt x="2312" y="1471"/>
                    <a:pt x="2307" y="1477"/>
                    <a:pt x="2300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1"/>
                    <a:pt x="2274" y="1451"/>
                  </a:cubicBezTo>
                  <a:close/>
                  <a:moveTo>
                    <a:pt x="2351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1"/>
                    <a:pt x="2351" y="1451"/>
                  </a:cubicBezTo>
                  <a:close/>
                  <a:moveTo>
                    <a:pt x="2428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8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1"/>
                    <a:pt x="2428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2" y="1471"/>
                    <a:pt x="2492" y="1464"/>
                  </a:cubicBezTo>
                  <a:cubicBezTo>
                    <a:pt x="2492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7" y="1451"/>
                  </a:lnTo>
                  <a:cubicBezTo>
                    <a:pt x="2614" y="1451"/>
                    <a:pt x="2620" y="1457"/>
                    <a:pt x="2620" y="1464"/>
                  </a:cubicBezTo>
                  <a:cubicBezTo>
                    <a:pt x="2620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4" y="1451"/>
                  </a:lnTo>
                  <a:cubicBezTo>
                    <a:pt x="2691" y="1451"/>
                    <a:pt x="2696" y="1457"/>
                    <a:pt x="2696" y="1464"/>
                  </a:cubicBezTo>
                  <a:cubicBezTo>
                    <a:pt x="2696" y="1471"/>
                    <a:pt x="2691" y="1477"/>
                    <a:pt x="2684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1"/>
                    <a:pt x="2658" y="1451"/>
                  </a:cubicBezTo>
                  <a:close/>
                  <a:moveTo>
                    <a:pt x="2735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1"/>
                    <a:pt x="2735" y="1451"/>
                  </a:cubicBezTo>
                  <a:close/>
                  <a:moveTo>
                    <a:pt x="2812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2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1"/>
                    <a:pt x="2812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6" y="1471"/>
                    <a:pt x="2876" y="1464"/>
                  </a:cubicBezTo>
                  <a:cubicBezTo>
                    <a:pt x="2876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1" y="1451"/>
                  </a:lnTo>
                  <a:cubicBezTo>
                    <a:pt x="2998" y="1451"/>
                    <a:pt x="3004" y="1457"/>
                    <a:pt x="3004" y="1464"/>
                  </a:cubicBezTo>
                  <a:cubicBezTo>
                    <a:pt x="3004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6"/>
                    <a:pt x="3030" y="1421"/>
                    <a:pt x="3037" y="1421"/>
                  </a:cubicBezTo>
                  <a:cubicBezTo>
                    <a:pt x="3044" y="1421"/>
                    <a:pt x="3050" y="1426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2"/>
                  </a:lnTo>
                  <a:cubicBezTo>
                    <a:pt x="3050" y="1389"/>
                    <a:pt x="3044" y="1395"/>
                    <a:pt x="3037" y="1395"/>
                  </a:cubicBezTo>
                  <a:cubicBezTo>
                    <a:pt x="3030" y="1395"/>
                    <a:pt x="3024" y="1389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8"/>
                    <a:pt x="3037" y="1318"/>
                  </a:cubicBezTo>
                  <a:cubicBezTo>
                    <a:pt x="3030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0"/>
                    <a:pt x="3037" y="1190"/>
                  </a:cubicBezTo>
                  <a:cubicBezTo>
                    <a:pt x="3044" y="1190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6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2"/>
                    <a:pt x="3030" y="1037"/>
                    <a:pt x="3037" y="1037"/>
                  </a:cubicBezTo>
                  <a:cubicBezTo>
                    <a:pt x="3044" y="1037"/>
                    <a:pt x="3050" y="1042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8"/>
                  </a:lnTo>
                  <a:cubicBezTo>
                    <a:pt x="3050" y="1005"/>
                    <a:pt x="3044" y="1011"/>
                    <a:pt x="3037" y="1011"/>
                  </a:cubicBezTo>
                  <a:cubicBezTo>
                    <a:pt x="3030" y="1011"/>
                    <a:pt x="3024" y="1005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4"/>
                    <a:pt x="3037" y="934"/>
                  </a:cubicBezTo>
                  <a:cubicBezTo>
                    <a:pt x="3030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6"/>
                    <a:pt x="3037" y="806"/>
                  </a:cubicBezTo>
                  <a:cubicBezTo>
                    <a:pt x="3044" y="806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2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8"/>
                    <a:pt x="3030" y="653"/>
                    <a:pt x="3037" y="653"/>
                  </a:cubicBezTo>
                  <a:cubicBezTo>
                    <a:pt x="3044" y="653"/>
                    <a:pt x="3050" y="658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4"/>
                  </a:lnTo>
                  <a:cubicBezTo>
                    <a:pt x="3050" y="621"/>
                    <a:pt x="3044" y="627"/>
                    <a:pt x="3037" y="627"/>
                  </a:cubicBezTo>
                  <a:cubicBezTo>
                    <a:pt x="3030" y="627"/>
                    <a:pt x="3024" y="621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0"/>
                    <a:pt x="3037" y="550"/>
                  </a:cubicBezTo>
                  <a:cubicBezTo>
                    <a:pt x="3030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2"/>
                    <a:pt x="3037" y="422"/>
                  </a:cubicBezTo>
                  <a:cubicBezTo>
                    <a:pt x="3044" y="422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8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4"/>
                    <a:pt x="3030" y="269"/>
                    <a:pt x="3037" y="269"/>
                  </a:cubicBezTo>
                  <a:cubicBezTo>
                    <a:pt x="3044" y="269"/>
                    <a:pt x="3050" y="274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0"/>
                  </a:lnTo>
                  <a:cubicBezTo>
                    <a:pt x="3050" y="237"/>
                    <a:pt x="3044" y="243"/>
                    <a:pt x="3037" y="243"/>
                  </a:cubicBezTo>
                  <a:cubicBezTo>
                    <a:pt x="3030" y="243"/>
                    <a:pt x="3024" y="237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6"/>
                    <a:pt x="3037" y="166"/>
                  </a:cubicBezTo>
                  <a:cubicBezTo>
                    <a:pt x="3030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8"/>
                    <a:pt x="3037" y="38"/>
                  </a:cubicBezTo>
                  <a:cubicBezTo>
                    <a:pt x="3044" y="38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6" y="20"/>
                    <a:pt x="2986" y="13"/>
                  </a:cubicBezTo>
                  <a:cubicBezTo>
                    <a:pt x="2986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2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2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4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4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4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30" y="6"/>
                    <a:pt x="2730" y="13"/>
                  </a:cubicBezTo>
                  <a:cubicBezTo>
                    <a:pt x="2730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2" y="20"/>
                    <a:pt x="2602" y="13"/>
                  </a:cubicBezTo>
                  <a:cubicBezTo>
                    <a:pt x="2602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8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8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10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10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10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6" y="6"/>
                    <a:pt x="2346" y="13"/>
                  </a:cubicBezTo>
                  <a:cubicBezTo>
                    <a:pt x="2346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8" y="20"/>
                    <a:pt x="2218" y="13"/>
                  </a:cubicBezTo>
                  <a:cubicBezTo>
                    <a:pt x="2218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4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4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6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6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6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2" y="6"/>
                    <a:pt x="1962" y="13"/>
                  </a:cubicBezTo>
                  <a:cubicBezTo>
                    <a:pt x="1962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4" y="20"/>
                    <a:pt x="1834" y="13"/>
                  </a:cubicBezTo>
                  <a:cubicBezTo>
                    <a:pt x="1834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70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70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2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2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2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8" y="6"/>
                    <a:pt x="1578" y="13"/>
                  </a:cubicBezTo>
                  <a:cubicBezTo>
                    <a:pt x="1578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50" y="20"/>
                    <a:pt x="1450" y="13"/>
                  </a:cubicBezTo>
                  <a:cubicBezTo>
                    <a:pt x="1450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6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6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8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8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8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4" y="6"/>
                    <a:pt x="1194" y="13"/>
                  </a:cubicBezTo>
                  <a:cubicBezTo>
                    <a:pt x="1194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6" y="20"/>
                    <a:pt x="1066" y="13"/>
                  </a:cubicBezTo>
                  <a:cubicBezTo>
                    <a:pt x="1066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2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2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4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4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4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10" y="6"/>
                    <a:pt x="810" y="13"/>
                  </a:cubicBezTo>
                  <a:cubicBezTo>
                    <a:pt x="810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2" y="20"/>
                    <a:pt x="682" y="13"/>
                  </a:cubicBezTo>
                  <a:cubicBezTo>
                    <a:pt x="682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8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8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90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90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90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6" y="6"/>
                    <a:pt x="426" y="13"/>
                  </a:cubicBezTo>
                  <a:cubicBezTo>
                    <a:pt x="426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8" y="20"/>
                    <a:pt x="298" y="13"/>
                  </a:cubicBezTo>
                  <a:cubicBezTo>
                    <a:pt x="298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4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4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6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6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6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2" y="6"/>
                    <a:pt x="42" y="13"/>
                  </a:cubicBezTo>
                  <a:cubicBezTo>
                    <a:pt x="42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1" name="Line 91"/>
            <p:cNvSpPr>
              <a:spLocks noChangeShapeType="1"/>
            </p:cNvSpPr>
            <p:nvPr/>
          </p:nvSpPr>
          <p:spPr bwMode="auto">
            <a:xfrm>
              <a:off x="5221173" y="3746376"/>
              <a:ext cx="533276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2" name="Freeform 92"/>
            <p:cNvSpPr>
              <a:spLocks/>
            </p:cNvSpPr>
            <p:nvPr/>
          </p:nvSpPr>
          <p:spPr bwMode="auto">
            <a:xfrm>
              <a:off x="5746512" y="3709862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4" name="Line 94"/>
            <p:cNvSpPr>
              <a:spLocks noChangeShapeType="1"/>
            </p:cNvSpPr>
            <p:nvPr/>
          </p:nvSpPr>
          <p:spPr bwMode="auto">
            <a:xfrm>
              <a:off x="5943317" y="3535229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5" name="Line 95"/>
            <p:cNvSpPr>
              <a:spLocks noChangeShapeType="1"/>
            </p:cNvSpPr>
            <p:nvPr/>
          </p:nvSpPr>
          <p:spPr bwMode="auto">
            <a:xfrm>
              <a:off x="6432153" y="353522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6" name="Freeform 96"/>
            <p:cNvSpPr>
              <a:spLocks/>
            </p:cNvSpPr>
            <p:nvPr/>
          </p:nvSpPr>
          <p:spPr bwMode="auto">
            <a:xfrm>
              <a:off x="6519446" y="3498714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7" name="Line 97"/>
            <p:cNvSpPr>
              <a:spLocks noChangeShapeType="1"/>
            </p:cNvSpPr>
            <p:nvPr/>
          </p:nvSpPr>
          <p:spPr bwMode="auto">
            <a:xfrm>
              <a:off x="5943317" y="3960700"/>
              <a:ext cx="76182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8" name="Line 98"/>
            <p:cNvSpPr>
              <a:spLocks noChangeShapeType="1"/>
            </p:cNvSpPr>
            <p:nvPr/>
          </p:nvSpPr>
          <p:spPr bwMode="auto">
            <a:xfrm>
              <a:off x="6432153" y="3960700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69" name="Freeform 99"/>
            <p:cNvSpPr>
              <a:spLocks/>
            </p:cNvSpPr>
            <p:nvPr/>
          </p:nvSpPr>
          <p:spPr bwMode="auto">
            <a:xfrm>
              <a:off x="6519446" y="3924185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0" name="Line 100"/>
            <p:cNvSpPr>
              <a:spLocks noChangeShapeType="1"/>
            </p:cNvSpPr>
            <p:nvPr/>
          </p:nvSpPr>
          <p:spPr bwMode="auto">
            <a:xfrm>
              <a:off x="5944904" y="3746376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1" name="Line 101"/>
            <p:cNvSpPr>
              <a:spLocks noChangeShapeType="1"/>
            </p:cNvSpPr>
            <p:nvPr/>
          </p:nvSpPr>
          <p:spPr bwMode="auto">
            <a:xfrm>
              <a:off x="6433741" y="3746376"/>
              <a:ext cx="95228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2" name="Freeform 102"/>
            <p:cNvSpPr>
              <a:spLocks/>
            </p:cNvSpPr>
            <p:nvPr/>
          </p:nvSpPr>
          <p:spPr bwMode="auto">
            <a:xfrm>
              <a:off x="6521032" y="3709862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3" name="Rectangle 103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4" name="Rectangle 104"/>
            <p:cNvSpPr>
              <a:spLocks noChangeArrowheads="1"/>
            </p:cNvSpPr>
            <p:nvPr/>
          </p:nvSpPr>
          <p:spPr bwMode="auto">
            <a:xfrm>
              <a:off x="6019499" y="3668585"/>
              <a:ext cx="412654" cy="1508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7" name="Rectangle 107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8" name="Rectangle 108"/>
            <p:cNvSpPr>
              <a:spLocks noChangeArrowheads="1"/>
            </p:cNvSpPr>
            <p:nvPr/>
          </p:nvSpPr>
          <p:spPr bwMode="auto">
            <a:xfrm>
              <a:off x="6019499" y="3881321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79" name="Freeform 109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0" name="Freeform 110"/>
            <p:cNvSpPr>
              <a:spLocks/>
            </p:cNvSpPr>
            <p:nvPr/>
          </p:nvSpPr>
          <p:spPr bwMode="auto">
            <a:xfrm>
              <a:off x="5811585" y="4181373"/>
              <a:ext cx="128557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1" name="Freeform 111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2" name="Freeform 112"/>
            <p:cNvSpPr>
              <a:spLocks/>
            </p:cNvSpPr>
            <p:nvPr/>
          </p:nvSpPr>
          <p:spPr bwMode="auto">
            <a:xfrm>
              <a:off x="6584518" y="4181373"/>
              <a:ext cx="130145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3" name="Rectangle 113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4" name="Rectangle 114"/>
            <p:cNvSpPr>
              <a:spLocks noChangeArrowheads="1"/>
            </p:cNvSpPr>
            <p:nvPr/>
          </p:nvSpPr>
          <p:spPr bwMode="auto">
            <a:xfrm>
              <a:off x="6017912" y="4179786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7" name="Freeform 117"/>
            <p:cNvSpPr>
              <a:spLocks noEditPoints="1"/>
            </p:cNvSpPr>
            <p:nvPr/>
          </p:nvSpPr>
          <p:spPr bwMode="auto">
            <a:xfrm>
              <a:off x="5471939" y="4117870"/>
              <a:ext cx="1299860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2" y="1451"/>
                </a:cxn>
                <a:cxn ang="0">
                  <a:pos x="430" y="1451"/>
                </a:cxn>
                <a:cxn ang="0">
                  <a:pos x="507" y="1451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1"/>
                </a:cxn>
                <a:cxn ang="0">
                  <a:pos x="1429" y="1451"/>
                </a:cxn>
                <a:cxn ang="0">
                  <a:pos x="1506" y="1451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1"/>
                </a:cxn>
                <a:cxn ang="0">
                  <a:pos x="2427" y="1451"/>
                </a:cxn>
                <a:cxn ang="0">
                  <a:pos x="2504" y="1451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8"/>
                </a:cxn>
                <a:cxn ang="0">
                  <a:pos x="3037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1"/>
                    <a:pt x="6" y="26"/>
                    <a:pt x="13" y="26"/>
                  </a:cubicBezTo>
                  <a:cubicBezTo>
                    <a:pt x="20" y="26"/>
                    <a:pt x="26" y="31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8"/>
                    <a:pt x="20" y="384"/>
                    <a:pt x="13" y="384"/>
                  </a:cubicBezTo>
                  <a:cubicBezTo>
                    <a:pt x="6" y="384"/>
                    <a:pt x="0" y="378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5"/>
                    <a:pt x="6" y="410"/>
                    <a:pt x="13" y="410"/>
                  </a:cubicBezTo>
                  <a:cubicBezTo>
                    <a:pt x="20" y="410"/>
                    <a:pt x="26" y="415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2"/>
                    <a:pt x="20" y="768"/>
                    <a:pt x="13" y="768"/>
                  </a:cubicBezTo>
                  <a:cubicBezTo>
                    <a:pt x="6" y="768"/>
                    <a:pt x="0" y="762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799"/>
                    <a:pt x="6" y="794"/>
                    <a:pt x="13" y="794"/>
                  </a:cubicBezTo>
                  <a:cubicBezTo>
                    <a:pt x="20" y="794"/>
                    <a:pt x="26" y="799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6"/>
                    <a:pt x="20" y="1152"/>
                    <a:pt x="13" y="1152"/>
                  </a:cubicBezTo>
                  <a:cubicBezTo>
                    <a:pt x="6" y="1152"/>
                    <a:pt x="0" y="1146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3"/>
                    <a:pt x="6" y="1178"/>
                    <a:pt x="13" y="1178"/>
                  </a:cubicBezTo>
                  <a:cubicBezTo>
                    <a:pt x="20" y="1178"/>
                    <a:pt x="26" y="1183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1"/>
                  </a:moveTo>
                  <a:lnTo>
                    <a:pt x="72" y="1451"/>
                  </a:lnTo>
                  <a:cubicBezTo>
                    <a:pt x="79" y="1451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4" y="1471"/>
                    <a:pt x="34" y="1464"/>
                  </a:cubicBezTo>
                  <a:cubicBezTo>
                    <a:pt x="34" y="1457"/>
                    <a:pt x="39" y="1451"/>
                    <a:pt x="46" y="1451"/>
                  </a:cubicBezTo>
                  <a:close/>
                  <a:moveTo>
                    <a:pt x="123" y="1451"/>
                  </a:moveTo>
                  <a:lnTo>
                    <a:pt x="149" y="1451"/>
                  </a:lnTo>
                  <a:cubicBezTo>
                    <a:pt x="156" y="1451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1"/>
                    <a:pt x="110" y="1464"/>
                  </a:cubicBezTo>
                  <a:cubicBezTo>
                    <a:pt x="110" y="1457"/>
                    <a:pt x="116" y="1451"/>
                    <a:pt x="123" y="1451"/>
                  </a:cubicBezTo>
                  <a:close/>
                  <a:moveTo>
                    <a:pt x="200" y="1451"/>
                  </a:moveTo>
                  <a:lnTo>
                    <a:pt x="226" y="1451"/>
                  </a:lnTo>
                  <a:cubicBezTo>
                    <a:pt x="233" y="1451"/>
                    <a:pt x="238" y="1457"/>
                    <a:pt x="238" y="1464"/>
                  </a:cubicBezTo>
                  <a:cubicBezTo>
                    <a:pt x="238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1"/>
                    <a:pt x="200" y="1451"/>
                  </a:cubicBezTo>
                  <a:close/>
                  <a:moveTo>
                    <a:pt x="277" y="1451"/>
                  </a:moveTo>
                  <a:lnTo>
                    <a:pt x="302" y="1451"/>
                  </a:lnTo>
                  <a:cubicBezTo>
                    <a:pt x="309" y="1451"/>
                    <a:pt x="315" y="1457"/>
                    <a:pt x="315" y="1464"/>
                  </a:cubicBezTo>
                  <a:cubicBezTo>
                    <a:pt x="315" y="1471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1"/>
                    <a:pt x="277" y="1451"/>
                  </a:cubicBezTo>
                  <a:close/>
                  <a:moveTo>
                    <a:pt x="354" y="1451"/>
                  </a:moveTo>
                  <a:lnTo>
                    <a:pt x="379" y="1451"/>
                  </a:lnTo>
                  <a:cubicBezTo>
                    <a:pt x="386" y="1451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6" y="1477"/>
                    <a:pt x="341" y="1471"/>
                    <a:pt x="341" y="1464"/>
                  </a:cubicBezTo>
                  <a:cubicBezTo>
                    <a:pt x="341" y="1457"/>
                    <a:pt x="346" y="1451"/>
                    <a:pt x="354" y="1451"/>
                  </a:cubicBezTo>
                  <a:close/>
                  <a:moveTo>
                    <a:pt x="430" y="1451"/>
                  </a:moveTo>
                  <a:lnTo>
                    <a:pt x="456" y="1451"/>
                  </a:lnTo>
                  <a:cubicBezTo>
                    <a:pt x="463" y="1451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8" y="1471"/>
                    <a:pt x="418" y="1464"/>
                  </a:cubicBezTo>
                  <a:cubicBezTo>
                    <a:pt x="418" y="1457"/>
                    <a:pt x="423" y="1451"/>
                    <a:pt x="430" y="1451"/>
                  </a:cubicBezTo>
                  <a:close/>
                  <a:moveTo>
                    <a:pt x="507" y="1451"/>
                  </a:moveTo>
                  <a:lnTo>
                    <a:pt x="533" y="1451"/>
                  </a:lnTo>
                  <a:cubicBezTo>
                    <a:pt x="540" y="1451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1"/>
                    <a:pt x="494" y="1464"/>
                  </a:cubicBezTo>
                  <a:cubicBezTo>
                    <a:pt x="494" y="1457"/>
                    <a:pt x="500" y="1451"/>
                    <a:pt x="507" y="1451"/>
                  </a:cubicBezTo>
                  <a:close/>
                  <a:moveTo>
                    <a:pt x="584" y="1451"/>
                  </a:moveTo>
                  <a:lnTo>
                    <a:pt x="610" y="1451"/>
                  </a:lnTo>
                  <a:cubicBezTo>
                    <a:pt x="617" y="1451"/>
                    <a:pt x="622" y="1457"/>
                    <a:pt x="622" y="1464"/>
                  </a:cubicBezTo>
                  <a:cubicBezTo>
                    <a:pt x="622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1"/>
                    <a:pt x="584" y="1451"/>
                  </a:cubicBezTo>
                  <a:close/>
                  <a:moveTo>
                    <a:pt x="661" y="1451"/>
                  </a:moveTo>
                  <a:lnTo>
                    <a:pt x="686" y="1451"/>
                  </a:lnTo>
                  <a:cubicBezTo>
                    <a:pt x="693" y="1451"/>
                    <a:pt x="699" y="1457"/>
                    <a:pt x="699" y="1464"/>
                  </a:cubicBezTo>
                  <a:cubicBezTo>
                    <a:pt x="699" y="1471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1"/>
                    <a:pt x="661" y="1451"/>
                  </a:cubicBezTo>
                  <a:close/>
                  <a:moveTo>
                    <a:pt x="738" y="1451"/>
                  </a:moveTo>
                  <a:lnTo>
                    <a:pt x="763" y="1451"/>
                  </a:lnTo>
                  <a:cubicBezTo>
                    <a:pt x="770" y="1451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0" y="1477"/>
                    <a:pt x="725" y="1471"/>
                    <a:pt x="725" y="1464"/>
                  </a:cubicBezTo>
                  <a:cubicBezTo>
                    <a:pt x="725" y="1457"/>
                    <a:pt x="730" y="1451"/>
                    <a:pt x="738" y="1451"/>
                  </a:cubicBezTo>
                  <a:close/>
                  <a:moveTo>
                    <a:pt x="814" y="1451"/>
                  </a:moveTo>
                  <a:lnTo>
                    <a:pt x="840" y="1451"/>
                  </a:lnTo>
                  <a:cubicBezTo>
                    <a:pt x="847" y="1451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2" y="1471"/>
                    <a:pt x="802" y="1464"/>
                  </a:cubicBezTo>
                  <a:cubicBezTo>
                    <a:pt x="802" y="1457"/>
                    <a:pt x="807" y="1451"/>
                    <a:pt x="814" y="1451"/>
                  </a:cubicBezTo>
                  <a:close/>
                  <a:moveTo>
                    <a:pt x="891" y="1451"/>
                  </a:moveTo>
                  <a:lnTo>
                    <a:pt x="917" y="1451"/>
                  </a:lnTo>
                  <a:cubicBezTo>
                    <a:pt x="924" y="1451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1"/>
                    <a:pt x="878" y="1464"/>
                  </a:cubicBezTo>
                  <a:cubicBezTo>
                    <a:pt x="878" y="1457"/>
                    <a:pt x="884" y="1451"/>
                    <a:pt x="891" y="1451"/>
                  </a:cubicBezTo>
                  <a:close/>
                  <a:moveTo>
                    <a:pt x="968" y="1451"/>
                  </a:moveTo>
                  <a:lnTo>
                    <a:pt x="994" y="1451"/>
                  </a:lnTo>
                  <a:cubicBezTo>
                    <a:pt x="1001" y="1451"/>
                    <a:pt x="1006" y="1457"/>
                    <a:pt x="1006" y="1464"/>
                  </a:cubicBezTo>
                  <a:cubicBezTo>
                    <a:pt x="1006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1"/>
                    <a:pt x="968" y="1451"/>
                  </a:cubicBezTo>
                  <a:close/>
                  <a:moveTo>
                    <a:pt x="1045" y="1451"/>
                  </a:moveTo>
                  <a:lnTo>
                    <a:pt x="1070" y="1451"/>
                  </a:lnTo>
                  <a:cubicBezTo>
                    <a:pt x="1077" y="1451"/>
                    <a:pt x="1083" y="1457"/>
                    <a:pt x="1083" y="1464"/>
                  </a:cubicBezTo>
                  <a:cubicBezTo>
                    <a:pt x="1083" y="1471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1"/>
                    <a:pt x="1045" y="1451"/>
                  </a:cubicBezTo>
                  <a:close/>
                  <a:moveTo>
                    <a:pt x="1122" y="1451"/>
                  </a:moveTo>
                  <a:lnTo>
                    <a:pt x="1147" y="1451"/>
                  </a:lnTo>
                  <a:cubicBezTo>
                    <a:pt x="1154" y="1451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4" y="1477"/>
                    <a:pt x="1109" y="1471"/>
                    <a:pt x="1109" y="1464"/>
                  </a:cubicBezTo>
                  <a:cubicBezTo>
                    <a:pt x="1109" y="1457"/>
                    <a:pt x="1114" y="1451"/>
                    <a:pt x="1122" y="1451"/>
                  </a:cubicBezTo>
                  <a:close/>
                  <a:moveTo>
                    <a:pt x="1198" y="1451"/>
                  </a:moveTo>
                  <a:lnTo>
                    <a:pt x="1224" y="1451"/>
                  </a:lnTo>
                  <a:cubicBezTo>
                    <a:pt x="1231" y="1451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6" y="1471"/>
                    <a:pt x="1186" y="1464"/>
                  </a:cubicBezTo>
                  <a:cubicBezTo>
                    <a:pt x="1186" y="1457"/>
                    <a:pt x="1191" y="1451"/>
                    <a:pt x="1198" y="1451"/>
                  </a:cubicBezTo>
                  <a:close/>
                  <a:moveTo>
                    <a:pt x="1275" y="1451"/>
                  </a:moveTo>
                  <a:lnTo>
                    <a:pt x="1301" y="1451"/>
                  </a:lnTo>
                  <a:cubicBezTo>
                    <a:pt x="1308" y="1451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1"/>
                    <a:pt x="1262" y="1464"/>
                  </a:cubicBezTo>
                  <a:cubicBezTo>
                    <a:pt x="1262" y="1457"/>
                    <a:pt x="1268" y="1451"/>
                    <a:pt x="1275" y="1451"/>
                  </a:cubicBezTo>
                  <a:close/>
                  <a:moveTo>
                    <a:pt x="1352" y="1451"/>
                  </a:moveTo>
                  <a:lnTo>
                    <a:pt x="1378" y="1451"/>
                  </a:lnTo>
                  <a:cubicBezTo>
                    <a:pt x="1385" y="1451"/>
                    <a:pt x="1390" y="1457"/>
                    <a:pt x="1390" y="1464"/>
                  </a:cubicBezTo>
                  <a:cubicBezTo>
                    <a:pt x="1390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1"/>
                    <a:pt x="1352" y="1451"/>
                  </a:cubicBezTo>
                  <a:close/>
                  <a:moveTo>
                    <a:pt x="1429" y="1451"/>
                  </a:moveTo>
                  <a:lnTo>
                    <a:pt x="1454" y="1451"/>
                  </a:lnTo>
                  <a:cubicBezTo>
                    <a:pt x="1461" y="1451"/>
                    <a:pt x="1467" y="1457"/>
                    <a:pt x="1467" y="1464"/>
                  </a:cubicBezTo>
                  <a:cubicBezTo>
                    <a:pt x="1467" y="1471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1"/>
                    <a:pt x="1429" y="1451"/>
                  </a:cubicBezTo>
                  <a:close/>
                  <a:moveTo>
                    <a:pt x="1506" y="1451"/>
                  </a:moveTo>
                  <a:lnTo>
                    <a:pt x="1531" y="1451"/>
                  </a:lnTo>
                  <a:cubicBezTo>
                    <a:pt x="1538" y="1451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8" y="1477"/>
                    <a:pt x="1493" y="1471"/>
                    <a:pt x="1493" y="1464"/>
                  </a:cubicBezTo>
                  <a:cubicBezTo>
                    <a:pt x="1493" y="1457"/>
                    <a:pt x="1498" y="1451"/>
                    <a:pt x="1506" y="1451"/>
                  </a:cubicBezTo>
                  <a:close/>
                  <a:moveTo>
                    <a:pt x="1582" y="1451"/>
                  </a:moveTo>
                  <a:lnTo>
                    <a:pt x="1608" y="1451"/>
                  </a:lnTo>
                  <a:cubicBezTo>
                    <a:pt x="1615" y="1451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70" y="1471"/>
                    <a:pt x="1570" y="1464"/>
                  </a:cubicBezTo>
                  <a:cubicBezTo>
                    <a:pt x="1570" y="1457"/>
                    <a:pt x="1575" y="1451"/>
                    <a:pt x="1582" y="1451"/>
                  </a:cubicBezTo>
                  <a:close/>
                  <a:moveTo>
                    <a:pt x="1659" y="1451"/>
                  </a:moveTo>
                  <a:lnTo>
                    <a:pt x="1685" y="1451"/>
                  </a:lnTo>
                  <a:cubicBezTo>
                    <a:pt x="1692" y="1451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1"/>
                    <a:pt x="1646" y="1464"/>
                  </a:cubicBezTo>
                  <a:cubicBezTo>
                    <a:pt x="1646" y="1457"/>
                    <a:pt x="1652" y="1451"/>
                    <a:pt x="1659" y="1451"/>
                  </a:cubicBezTo>
                  <a:close/>
                  <a:moveTo>
                    <a:pt x="1736" y="1451"/>
                  </a:moveTo>
                  <a:lnTo>
                    <a:pt x="1762" y="1451"/>
                  </a:lnTo>
                  <a:cubicBezTo>
                    <a:pt x="1769" y="1451"/>
                    <a:pt x="1774" y="1457"/>
                    <a:pt x="1774" y="1464"/>
                  </a:cubicBezTo>
                  <a:cubicBezTo>
                    <a:pt x="1774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1"/>
                    <a:pt x="1736" y="1451"/>
                  </a:cubicBezTo>
                  <a:close/>
                  <a:moveTo>
                    <a:pt x="1813" y="1451"/>
                  </a:moveTo>
                  <a:lnTo>
                    <a:pt x="1838" y="1451"/>
                  </a:lnTo>
                  <a:cubicBezTo>
                    <a:pt x="1845" y="1451"/>
                    <a:pt x="1851" y="1457"/>
                    <a:pt x="1851" y="1464"/>
                  </a:cubicBezTo>
                  <a:cubicBezTo>
                    <a:pt x="1851" y="1471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1"/>
                    <a:pt x="1813" y="1451"/>
                  </a:cubicBezTo>
                  <a:close/>
                  <a:moveTo>
                    <a:pt x="1890" y="1451"/>
                  </a:moveTo>
                  <a:lnTo>
                    <a:pt x="1915" y="1451"/>
                  </a:lnTo>
                  <a:cubicBezTo>
                    <a:pt x="1922" y="1451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2" y="1477"/>
                    <a:pt x="1877" y="1471"/>
                    <a:pt x="1877" y="1464"/>
                  </a:cubicBezTo>
                  <a:cubicBezTo>
                    <a:pt x="1877" y="1457"/>
                    <a:pt x="1882" y="1451"/>
                    <a:pt x="1890" y="1451"/>
                  </a:cubicBezTo>
                  <a:close/>
                  <a:moveTo>
                    <a:pt x="1966" y="1451"/>
                  </a:moveTo>
                  <a:lnTo>
                    <a:pt x="1992" y="1451"/>
                  </a:lnTo>
                  <a:cubicBezTo>
                    <a:pt x="1999" y="1451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4" y="1471"/>
                    <a:pt x="1954" y="1464"/>
                  </a:cubicBezTo>
                  <a:cubicBezTo>
                    <a:pt x="1954" y="1457"/>
                    <a:pt x="1959" y="1451"/>
                    <a:pt x="1966" y="1451"/>
                  </a:cubicBezTo>
                  <a:close/>
                  <a:moveTo>
                    <a:pt x="2043" y="1451"/>
                  </a:moveTo>
                  <a:lnTo>
                    <a:pt x="2069" y="1451"/>
                  </a:lnTo>
                  <a:cubicBezTo>
                    <a:pt x="2076" y="1451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1"/>
                    <a:pt x="2030" y="1464"/>
                  </a:cubicBezTo>
                  <a:cubicBezTo>
                    <a:pt x="2030" y="1457"/>
                    <a:pt x="2036" y="1451"/>
                    <a:pt x="2043" y="1451"/>
                  </a:cubicBezTo>
                  <a:close/>
                  <a:moveTo>
                    <a:pt x="2120" y="1451"/>
                  </a:moveTo>
                  <a:lnTo>
                    <a:pt x="2146" y="1451"/>
                  </a:lnTo>
                  <a:cubicBezTo>
                    <a:pt x="2153" y="1451"/>
                    <a:pt x="2158" y="1457"/>
                    <a:pt x="2158" y="1464"/>
                  </a:cubicBezTo>
                  <a:cubicBezTo>
                    <a:pt x="2158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1"/>
                    <a:pt x="2120" y="1451"/>
                  </a:cubicBezTo>
                  <a:close/>
                  <a:moveTo>
                    <a:pt x="2197" y="1451"/>
                  </a:moveTo>
                  <a:lnTo>
                    <a:pt x="2222" y="1451"/>
                  </a:lnTo>
                  <a:cubicBezTo>
                    <a:pt x="2229" y="1451"/>
                    <a:pt x="2235" y="1457"/>
                    <a:pt x="2235" y="1464"/>
                  </a:cubicBezTo>
                  <a:cubicBezTo>
                    <a:pt x="2235" y="1471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1"/>
                    <a:pt x="2197" y="1451"/>
                  </a:cubicBezTo>
                  <a:close/>
                  <a:moveTo>
                    <a:pt x="2274" y="1451"/>
                  </a:moveTo>
                  <a:lnTo>
                    <a:pt x="2299" y="1451"/>
                  </a:lnTo>
                  <a:cubicBezTo>
                    <a:pt x="2306" y="1451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6" y="1477"/>
                    <a:pt x="2261" y="1471"/>
                    <a:pt x="2261" y="1464"/>
                  </a:cubicBezTo>
                  <a:cubicBezTo>
                    <a:pt x="2261" y="1457"/>
                    <a:pt x="2266" y="1451"/>
                    <a:pt x="2274" y="1451"/>
                  </a:cubicBezTo>
                  <a:close/>
                  <a:moveTo>
                    <a:pt x="2350" y="1451"/>
                  </a:moveTo>
                  <a:lnTo>
                    <a:pt x="2376" y="1451"/>
                  </a:lnTo>
                  <a:cubicBezTo>
                    <a:pt x="2383" y="1451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8" y="1471"/>
                    <a:pt x="2338" y="1464"/>
                  </a:cubicBezTo>
                  <a:cubicBezTo>
                    <a:pt x="2338" y="1457"/>
                    <a:pt x="2343" y="1451"/>
                    <a:pt x="2350" y="1451"/>
                  </a:cubicBezTo>
                  <a:close/>
                  <a:moveTo>
                    <a:pt x="2427" y="1451"/>
                  </a:moveTo>
                  <a:lnTo>
                    <a:pt x="2453" y="1451"/>
                  </a:lnTo>
                  <a:cubicBezTo>
                    <a:pt x="2460" y="1451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1"/>
                    <a:pt x="2414" y="1464"/>
                  </a:cubicBezTo>
                  <a:cubicBezTo>
                    <a:pt x="2414" y="1457"/>
                    <a:pt x="2420" y="1451"/>
                    <a:pt x="2427" y="1451"/>
                  </a:cubicBezTo>
                  <a:close/>
                  <a:moveTo>
                    <a:pt x="2504" y="1451"/>
                  </a:moveTo>
                  <a:lnTo>
                    <a:pt x="2530" y="1451"/>
                  </a:lnTo>
                  <a:cubicBezTo>
                    <a:pt x="2537" y="1451"/>
                    <a:pt x="2542" y="1457"/>
                    <a:pt x="2542" y="1464"/>
                  </a:cubicBezTo>
                  <a:cubicBezTo>
                    <a:pt x="2542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1"/>
                    <a:pt x="2504" y="1451"/>
                  </a:cubicBezTo>
                  <a:close/>
                  <a:moveTo>
                    <a:pt x="2581" y="1451"/>
                  </a:moveTo>
                  <a:lnTo>
                    <a:pt x="2606" y="1451"/>
                  </a:lnTo>
                  <a:cubicBezTo>
                    <a:pt x="2613" y="1451"/>
                    <a:pt x="2619" y="1457"/>
                    <a:pt x="2619" y="1464"/>
                  </a:cubicBezTo>
                  <a:cubicBezTo>
                    <a:pt x="2619" y="1471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1"/>
                    <a:pt x="2581" y="1451"/>
                  </a:cubicBezTo>
                  <a:close/>
                  <a:moveTo>
                    <a:pt x="2658" y="1451"/>
                  </a:moveTo>
                  <a:lnTo>
                    <a:pt x="2683" y="1451"/>
                  </a:lnTo>
                  <a:cubicBezTo>
                    <a:pt x="2690" y="1451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0" y="1477"/>
                    <a:pt x="2645" y="1471"/>
                    <a:pt x="2645" y="1464"/>
                  </a:cubicBezTo>
                  <a:cubicBezTo>
                    <a:pt x="2645" y="1457"/>
                    <a:pt x="2650" y="1451"/>
                    <a:pt x="2658" y="1451"/>
                  </a:cubicBezTo>
                  <a:close/>
                  <a:moveTo>
                    <a:pt x="2734" y="1451"/>
                  </a:moveTo>
                  <a:lnTo>
                    <a:pt x="2760" y="1451"/>
                  </a:lnTo>
                  <a:cubicBezTo>
                    <a:pt x="2767" y="1451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2" y="1471"/>
                    <a:pt x="2722" y="1464"/>
                  </a:cubicBezTo>
                  <a:cubicBezTo>
                    <a:pt x="2722" y="1457"/>
                    <a:pt x="2727" y="1451"/>
                    <a:pt x="2734" y="1451"/>
                  </a:cubicBezTo>
                  <a:close/>
                  <a:moveTo>
                    <a:pt x="2811" y="1451"/>
                  </a:moveTo>
                  <a:lnTo>
                    <a:pt x="2837" y="1451"/>
                  </a:lnTo>
                  <a:cubicBezTo>
                    <a:pt x="2844" y="1451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1"/>
                    <a:pt x="2798" y="1464"/>
                  </a:cubicBezTo>
                  <a:cubicBezTo>
                    <a:pt x="2798" y="1457"/>
                    <a:pt x="2804" y="1451"/>
                    <a:pt x="2811" y="1451"/>
                  </a:cubicBezTo>
                  <a:close/>
                  <a:moveTo>
                    <a:pt x="2888" y="1451"/>
                  </a:moveTo>
                  <a:lnTo>
                    <a:pt x="2914" y="1451"/>
                  </a:lnTo>
                  <a:cubicBezTo>
                    <a:pt x="2921" y="1451"/>
                    <a:pt x="2926" y="1457"/>
                    <a:pt x="2926" y="1464"/>
                  </a:cubicBezTo>
                  <a:cubicBezTo>
                    <a:pt x="2926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1"/>
                    <a:pt x="2888" y="1451"/>
                  </a:cubicBezTo>
                  <a:close/>
                  <a:moveTo>
                    <a:pt x="2965" y="1451"/>
                  </a:moveTo>
                  <a:lnTo>
                    <a:pt x="2990" y="1451"/>
                  </a:lnTo>
                  <a:cubicBezTo>
                    <a:pt x="2997" y="1451"/>
                    <a:pt x="3003" y="1457"/>
                    <a:pt x="3003" y="1464"/>
                  </a:cubicBezTo>
                  <a:cubicBezTo>
                    <a:pt x="3003" y="1471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1"/>
                    <a:pt x="2965" y="1451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7" y="1421"/>
                  </a:cubicBezTo>
                  <a:cubicBezTo>
                    <a:pt x="3044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6"/>
                    <a:pt x="3044" y="1472"/>
                    <a:pt x="3037" y="1472"/>
                  </a:cubicBezTo>
                  <a:cubicBezTo>
                    <a:pt x="3029" y="1472"/>
                    <a:pt x="3024" y="1466"/>
                    <a:pt x="3024" y="1459"/>
                  </a:cubicBezTo>
                  <a:close/>
                  <a:moveTo>
                    <a:pt x="3024" y="1382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7" y="1344"/>
                  </a:cubicBezTo>
                  <a:cubicBezTo>
                    <a:pt x="3044" y="1344"/>
                    <a:pt x="3049" y="1350"/>
                    <a:pt x="3049" y="1357"/>
                  </a:cubicBezTo>
                  <a:lnTo>
                    <a:pt x="3049" y="1382"/>
                  </a:lnTo>
                  <a:cubicBezTo>
                    <a:pt x="3049" y="1390"/>
                    <a:pt x="3044" y="1395"/>
                    <a:pt x="3037" y="1395"/>
                  </a:cubicBezTo>
                  <a:cubicBezTo>
                    <a:pt x="3029" y="1395"/>
                    <a:pt x="3024" y="1390"/>
                    <a:pt x="3024" y="1382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7" y="1267"/>
                  </a:cubicBezTo>
                  <a:cubicBezTo>
                    <a:pt x="3044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4" y="1318"/>
                    <a:pt x="3037" y="1318"/>
                  </a:cubicBezTo>
                  <a:cubicBezTo>
                    <a:pt x="3029" y="1318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0"/>
                    <a:pt x="3037" y="1190"/>
                  </a:cubicBezTo>
                  <a:cubicBezTo>
                    <a:pt x="3044" y="1190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4" y="1242"/>
                    <a:pt x="3037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6"/>
                  </a:lnTo>
                  <a:cubicBezTo>
                    <a:pt x="3024" y="1119"/>
                    <a:pt x="3029" y="1114"/>
                    <a:pt x="3037" y="1114"/>
                  </a:cubicBezTo>
                  <a:cubicBezTo>
                    <a:pt x="3044" y="1114"/>
                    <a:pt x="3049" y="1119"/>
                    <a:pt x="3049" y="1126"/>
                  </a:cubicBezTo>
                  <a:lnTo>
                    <a:pt x="3049" y="1152"/>
                  </a:lnTo>
                  <a:cubicBezTo>
                    <a:pt x="3049" y="1159"/>
                    <a:pt x="3044" y="1165"/>
                    <a:pt x="3037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7" y="1037"/>
                  </a:cubicBezTo>
                  <a:cubicBezTo>
                    <a:pt x="3044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2"/>
                    <a:pt x="3044" y="1088"/>
                    <a:pt x="3037" y="1088"/>
                  </a:cubicBezTo>
                  <a:cubicBezTo>
                    <a:pt x="3029" y="1088"/>
                    <a:pt x="3024" y="1082"/>
                    <a:pt x="3024" y="1075"/>
                  </a:cubicBezTo>
                  <a:close/>
                  <a:moveTo>
                    <a:pt x="3024" y="998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7" y="960"/>
                  </a:cubicBezTo>
                  <a:cubicBezTo>
                    <a:pt x="3044" y="960"/>
                    <a:pt x="3049" y="966"/>
                    <a:pt x="3049" y="973"/>
                  </a:cubicBezTo>
                  <a:lnTo>
                    <a:pt x="3049" y="998"/>
                  </a:lnTo>
                  <a:cubicBezTo>
                    <a:pt x="3049" y="1006"/>
                    <a:pt x="3044" y="1011"/>
                    <a:pt x="3037" y="1011"/>
                  </a:cubicBezTo>
                  <a:cubicBezTo>
                    <a:pt x="3029" y="1011"/>
                    <a:pt x="3024" y="1006"/>
                    <a:pt x="3024" y="998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7" y="883"/>
                  </a:cubicBezTo>
                  <a:cubicBezTo>
                    <a:pt x="3044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4" y="934"/>
                    <a:pt x="3037" y="934"/>
                  </a:cubicBezTo>
                  <a:cubicBezTo>
                    <a:pt x="3029" y="934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6"/>
                    <a:pt x="3037" y="806"/>
                  </a:cubicBezTo>
                  <a:cubicBezTo>
                    <a:pt x="3044" y="806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4" y="858"/>
                    <a:pt x="3037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2"/>
                  </a:lnTo>
                  <a:cubicBezTo>
                    <a:pt x="3024" y="735"/>
                    <a:pt x="3029" y="730"/>
                    <a:pt x="3037" y="730"/>
                  </a:cubicBezTo>
                  <a:cubicBezTo>
                    <a:pt x="3044" y="730"/>
                    <a:pt x="3049" y="735"/>
                    <a:pt x="3049" y="742"/>
                  </a:cubicBezTo>
                  <a:lnTo>
                    <a:pt x="3049" y="768"/>
                  </a:lnTo>
                  <a:cubicBezTo>
                    <a:pt x="3049" y="775"/>
                    <a:pt x="3044" y="781"/>
                    <a:pt x="3037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7" y="653"/>
                  </a:cubicBezTo>
                  <a:cubicBezTo>
                    <a:pt x="3044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8"/>
                    <a:pt x="3044" y="704"/>
                    <a:pt x="3037" y="704"/>
                  </a:cubicBezTo>
                  <a:cubicBezTo>
                    <a:pt x="3029" y="704"/>
                    <a:pt x="3024" y="698"/>
                    <a:pt x="3024" y="691"/>
                  </a:cubicBezTo>
                  <a:close/>
                  <a:moveTo>
                    <a:pt x="3024" y="614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7" y="576"/>
                  </a:cubicBezTo>
                  <a:cubicBezTo>
                    <a:pt x="3044" y="576"/>
                    <a:pt x="3049" y="582"/>
                    <a:pt x="3049" y="589"/>
                  </a:cubicBezTo>
                  <a:lnTo>
                    <a:pt x="3049" y="614"/>
                  </a:lnTo>
                  <a:cubicBezTo>
                    <a:pt x="3049" y="622"/>
                    <a:pt x="3044" y="627"/>
                    <a:pt x="3037" y="627"/>
                  </a:cubicBezTo>
                  <a:cubicBezTo>
                    <a:pt x="3029" y="627"/>
                    <a:pt x="3024" y="622"/>
                    <a:pt x="3024" y="614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7" y="499"/>
                  </a:cubicBezTo>
                  <a:cubicBezTo>
                    <a:pt x="3044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4" y="550"/>
                    <a:pt x="3037" y="550"/>
                  </a:cubicBezTo>
                  <a:cubicBezTo>
                    <a:pt x="3029" y="550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2"/>
                    <a:pt x="3037" y="422"/>
                  </a:cubicBezTo>
                  <a:cubicBezTo>
                    <a:pt x="3044" y="422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4" y="474"/>
                    <a:pt x="3037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8"/>
                  </a:lnTo>
                  <a:cubicBezTo>
                    <a:pt x="3024" y="351"/>
                    <a:pt x="3029" y="346"/>
                    <a:pt x="3037" y="346"/>
                  </a:cubicBezTo>
                  <a:cubicBezTo>
                    <a:pt x="3044" y="346"/>
                    <a:pt x="3049" y="351"/>
                    <a:pt x="3049" y="358"/>
                  </a:cubicBezTo>
                  <a:lnTo>
                    <a:pt x="3049" y="384"/>
                  </a:lnTo>
                  <a:cubicBezTo>
                    <a:pt x="3049" y="391"/>
                    <a:pt x="3044" y="397"/>
                    <a:pt x="3037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7" y="269"/>
                  </a:cubicBezTo>
                  <a:cubicBezTo>
                    <a:pt x="3044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4" y="320"/>
                    <a:pt x="3037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0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7" y="192"/>
                  </a:cubicBezTo>
                  <a:cubicBezTo>
                    <a:pt x="3044" y="192"/>
                    <a:pt x="3049" y="198"/>
                    <a:pt x="3049" y="205"/>
                  </a:cubicBezTo>
                  <a:lnTo>
                    <a:pt x="3049" y="230"/>
                  </a:lnTo>
                  <a:cubicBezTo>
                    <a:pt x="3049" y="238"/>
                    <a:pt x="3044" y="243"/>
                    <a:pt x="3037" y="243"/>
                  </a:cubicBezTo>
                  <a:cubicBezTo>
                    <a:pt x="3029" y="243"/>
                    <a:pt x="3024" y="238"/>
                    <a:pt x="3024" y="230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7" y="115"/>
                  </a:cubicBezTo>
                  <a:cubicBezTo>
                    <a:pt x="3044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4" y="166"/>
                    <a:pt x="3037" y="166"/>
                  </a:cubicBezTo>
                  <a:cubicBezTo>
                    <a:pt x="3029" y="166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8"/>
                    <a:pt x="3037" y="38"/>
                  </a:cubicBezTo>
                  <a:cubicBezTo>
                    <a:pt x="3044" y="38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4" y="90"/>
                    <a:pt x="3037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8" name="Line 118"/>
            <p:cNvSpPr>
              <a:spLocks noChangeShapeType="1"/>
            </p:cNvSpPr>
            <p:nvPr/>
          </p:nvSpPr>
          <p:spPr bwMode="auto">
            <a:xfrm>
              <a:off x="5217998" y="4467137"/>
              <a:ext cx="534863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89" name="Freeform 119"/>
            <p:cNvSpPr>
              <a:spLocks/>
            </p:cNvSpPr>
            <p:nvPr/>
          </p:nvSpPr>
          <p:spPr bwMode="auto">
            <a:xfrm>
              <a:off x="5743338" y="4430623"/>
              <a:ext cx="68247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1" name="Line 121"/>
            <p:cNvSpPr>
              <a:spLocks noChangeShapeType="1"/>
            </p:cNvSpPr>
            <p:nvPr/>
          </p:nvSpPr>
          <p:spPr bwMode="auto">
            <a:xfrm>
              <a:off x="5940142" y="4255989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2" name="Line 122"/>
            <p:cNvSpPr>
              <a:spLocks noChangeShapeType="1"/>
            </p:cNvSpPr>
            <p:nvPr/>
          </p:nvSpPr>
          <p:spPr bwMode="auto">
            <a:xfrm>
              <a:off x="6430566" y="4255989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3" name="Freeform 123"/>
            <p:cNvSpPr>
              <a:spLocks/>
            </p:cNvSpPr>
            <p:nvPr/>
          </p:nvSpPr>
          <p:spPr bwMode="auto">
            <a:xfrm>
              <a:off x="6517858" y="421947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4" name="Line 124"/>
            <p:cNvSpPr>
              <a:spLocks noChangeShapeType="1"/>
            </p:cNvSpPr>
            <p:nvPr/>
          </p:nvSpPr>
          <p:spPr bwMode="auto">
            <a:xfrm>
              <a:off x="5940142" y="4681461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5" name="Line 125"/>
            <p:cNvSpPr>
              <a:spLocks noChangeShapeType="1"/>
            </p:cNvSpPr>
            <p:nvPr/>
          </p:nvSpPr>
          <p:spPr bwMode="auto">
            <a:xfrm>
              <a:off x="6430566" y="4681461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6" name="Freeform 126"/>
            <p:cNvSpPr>
              <a:spLocks/>
            </p:cNvSpPr>
            <p:nvPr/>
          </p:nvSpPr>
          <p:spPr bwMode="auto">
            <a:xfrm>
              <a:off x="6517858" y="464494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7" name="Line 127"/>
            <p:cNvSpPr>
              <a:spLocks noChangeShapeType="1"/>
            </p:cNvSpPr>
            <p:nvPr/>
          </p:nvSpPr>
          <p:spPr bwMode="auto">
            <a:xfrm>
              <a:off x="5943317" y="4467137"/>
              <a:ext cx="76182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8" name="Line 128"/>
            <p:cNvSpPr>
              <a:spLocks noChangeShapeType="1"/>
            </p:cNvSpPr>
            <p:nvPr/>
          </p:nvSpPr>
          <p:spPr bwMode="auto">
            <a:xfrm>
              <a:off x="6432153" y="4467137"/>
              <a:ext cx="96815" cy="1588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299" name="Freeform 129"/>
            <p:cNvSpPr>
              <a:spLocks/>
            </p:cNvSpPr>
            <p:nvPr/>
          </p:nvSpPr>
          <p:spPr bwMode="auto">
            <a:xfrm>
              <a:off x="6519446" y="4430623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0" name="Rectangle 130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1" name="Rectangle 131"/>
            <p:cNvSpPr>
              <a:spLocks noChangeArrowheads="1"/>
            </p:cNvSpPr>
            <p:nvPr/>
          </p:nvSpPr>
          <p:spPr bwMode="auto">
            <a:xfrm>
              <a:off x="6017912" y="4387758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4" name="Rectangle 134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5" name="Rectangle 135"/>
            <p:cNvSpPr>
              <a:spLocks noChangeArrowheads="1"/>
            </p:cNvSpPr>
            <p:nvPr/>
          </p:nvSpPr>
          <p:spPr bwMode="auto">
            <a:xfrm>
              <a:off x="6017912" y="4603669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8" name="Freeform 138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09" name="Freeform 139"/>
            <p:cNvSpPr>
              <a:spLocks/>
            </p:cNvSpPr>
            <p:nvPr/>
          </p:nvSpPr>
          <p:spPr bwMode="auto">
            <a:xfrm>
              <a:off x="5808411" y="4902133"/>
              <a:ext cx="128557" cy="573116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7"/>
                </a:cxn>
              </a:cxnLst>
              <a:rect l="0" t="0" r="r" b="b"/>
              <a:pathLst>
                <a:path w="128" h="521">
                  <a:moveTo>
                    <a:pt x="0" y="87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0" name="Freeform 140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1" name="Freeform 141"/>
            <p:cNvSpPr>
              <a:spLocks/>
            </p:cNvSpPr>
            <p:nvPr/>
          </p:nvSpPr>
          <p:spPr bwMode="auto">
            <a:xfrm>
              <a:off x="6581343" y="4902133"/>
              <a:ext cx="130145" cy="573116"/>
            </a:xfrm>
            <a:custGeom>
              <a:avLst/>
              <a:gdLst/>
              <a:ahLst/>
              <a:cxnLst>
                <a:cxn ang="0">
                  <a:pos x="128" y="87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7"/>
                </a:cxn>
              </a:cxnLst>
              <a:rect l="0" t="0" r="r" b="b"/>
              <a:pathLst>
                <a:path w="128" h="521">
                  <a:moveTo>
                    <a:pt x="128" y="87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7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2" name="Rectangle 142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3" name="Rectangle 143"/>
            <p:cNvSpPr>
              <a:spLocks noChangeArrowheads="1"/>
            </p:cNvSpPr>
            <p:nvPr/>
          </p:nvSpPr>
          <p:spPr bwMode="auto">
            <a:xfrm>
              <a:off x="6014738" y="4902133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6" name="Freeform 146"/>
            <p:cNvSpPr>
              <a:spLocks noEditPoints="1"/>
            </p:cNvSpPr>
            <p:nvPr/>
          </p:nvSpPr>
          <p:spPr bwMode="auto">
            <a:xfrm>
              <a:off x="5467177" y="4838630"/>
              <a:ext cx="1299861" cy="687422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5"/>
                </a:cxn>
                <a:cxn ang="0">
                  <a:pos x="26" y="883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7"/>
                </a:cxn>
                <a:cxn ang="0">
                  <a:pos x="0" y="1447"/>
                </a:cxn>
                <a:cxn ang="0">
                  <a:pos x="162" y="1464"/>
                </a:cxn>
                <a:cxn ang="0">
                  <a:pos x="303" y="1452"/>
                </a:cxn>
                <a:cxn ang="0">
                  <a:pos x="431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5" y="1477"/>
                </a:cxn>
                <a:cxn ang="0">
                  <a:pos x="994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6" y="1452"/>
                </a:cxn>
                <a:cxn ang="0">
                  <a:pos x="1647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9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1" y="1477"/>
                </a:cxn>
                <a:cxn ang="0">
                  <a:pos x="3037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7" y="858"/>
                </a:cxn>
                <a:cxn ang="0">
                  <a:pos x="3050" y="691"/>
                </a:cxn>
                <a:cxn ang="0">
                  <a:pos x="3050" y="512"/>
                </a:cxn>
                <a:cxn ang="0">
                  <a:pos x="3037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7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5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3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1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9" y="26"/>
                </a:cxn>
              </a:cxnLst>
              <a:rect l="0" t="0" r="r" b="b"/>
              <a:pathLst>
                <a:path w="3050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5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5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5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79"/>
                    <a:pt x="13" y="179"/>
                  </a:cubicBezTo>
                  <a:cubicBezTo>
                    <a:pt x="20" y="179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7"/>
                    <a:pt x="13" y="307"/>
                  </a:cubicBezTo>
                  <a:cubicBezTo>
                    <a:pt x="6" y="307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1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1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499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499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499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3"/>
                    <a:pt x="13" y="563"/>
                  </a:cubicBezTo>
                  <a:cubicBezTo>
                    <a:pt x="20" y="563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1"/>
                    <a:pt x="13" y="691"/>
                  </a:cubicBezTo>
                  <a:cubicBezTo>
                    <a:pt x="6" y="691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5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5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3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3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3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7"/>
                    <a:pt x="13" y="947"/>
                  </a:cubicBezTo>
                  <a:cubicBezTo>
                    <a:pt x="20" y="947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5"/>
                    <a:pt x="13" y="1075"/>
                  </a:cubicBezTo>
                  <a:cubicBezTo>
                    <a:pt x="6" y="1075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39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39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7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7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7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1"/>
                    <a:pt x="13" y="1331"/>
                  </a:cubicBezTo>
                  <a:cubicBezTo>
                    <a:pt x="20" y="1331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59"/>
                    <a:pt x="13" y="1459"/>
                  </a:cubicBezTo>
                  <a:cubicBezTo>
                    <a:pt x="6" y="1459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7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1"/>
                    <a:pt x="79" y="1477"/>
                    <a:pt x="72" y="1477"/>
                  </a:cubicBezTo>
                  <a:lnTo>
                    <a:pt x="47" y="1477"/>
                  </a:lnTo>
                  <a:cubicBezTo>
                    <a:pt x="40" y="1477"/>
                    <a:pt x="34" y="1471"/>
                    <a:pt x="34" y="1464"/>
                  </a:cubicBezTo>
                  <a:cubicBezTo>
                    <a:pt x="34" y="1457"/>
                    <a:pt x="40" y="1452"/>
                    <a:pt x="47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2" y="1457"/>
                    <a:pt x="162" y="1464"/>
                  </a:cubicBezTo>
                  <a:cubicBezTo>
                    <a:pt x="162" y="1471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1" y="1471"/>
                    <a:pt x="111" y="1464"/>
                  </a:cubicBezTo>
                  <a:cubicBezTo>
                    <a:pt x="111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6" y="1452"/>
                  </a:lnTo>
                  <a:cubicBezTo>
                    <a:pt x="233" y="1452"/>
                    <a:pt x="239" y="1457"/>
                    <a:pt x="239" y="1464"/>
                  </a:cubicBezTo>
                  <a:cubicBezTo>
                    <a:pt x="239" y="1471"/>
                    <a:pt x="233" y="1477"/>
                    <a:pt x="226" y="1477"/>
                  </a:cubicBezTo>
                  <a:lnTo>
                    <a:pt x="200" y="1477"/>
                  </a:lnTo>
                  <a:cubicBezTo>
                    <a:pt x="193" y="1477"/>
                    <a:pt x="187" y="1471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3" y="1452"/>
                  </a:lnTo>
                  <a:cubicBezTo>
                    <a:pt x="310" y="1452"/>
                    <a:pt x="315" y="1457"/>
                    <a:pt x="315" y="1464"/>
                  </a:cubicBezTo>
                  <a:cubicBezTo>
                    <a:pt x="315" y="1471"/>
                    <a:pt x="310" y="1477"/>
                    <a:pt x="303" y="1477"/>
                  </a:cubicBezTo>
                  <a:lnTo>
                    <a:pt x="277" y="1477"/>
                  </a:lnTo>
                  <a:cubicBezTo>
                    <a:pt x="270" y="1477"/>
                    <a:pt x="264" y="1471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4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1"/>
                    <a:pt x="386" y="1477"/>
                    <a:pt x="379" y="1477"/>
                  </a:cubicBezTo>
                  <a:lnTo>
                    <a:pt x="354" y="1477"/>
                  </a:lnTo>
                  <a:cubicBezTo>
                    <a:pt x="347" y="1477"/>
                    <a:pt x="341" y="1471"/>
                    <a:pt x="341" y="1464"/>
                  </a:cubicBezTo>
                  <a:cubicBezTo>
                    <a:pt x="341" y="1457"/>
                    <a:pt x="347" y="1452"/>
                    <a:pt x="354" y="1452"/>
                  </a:cubicBezTo>
                  <a:close/>
                  <a:moveTo>
                    <a:pt x="431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1"/>
                    <a:pt x="463" y="1477"/>
                    <a:pt x="456" y="1477"/>
                  </a:cubicBezTo>
                  <a:lnTo>
                    <a:pt x="431" y="1477"/>
                  </a:lnTo>
                  <a:cubicBezTo>
                    <a:pt x="424" y="1477"/>
                    <a:pt x="418" y="1471"/>
                    <a:pt x="418" y="1464"/>
                  </a:cubicBezTo>
                  <a:cubicBezTo>
                    <a:pt x="418" y="1457"/>
                    <a:pt x="424" y="1452"/>
                    <a:pt x="431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6" y="1457"/>
                    <a:pt x="546" y="1464"/>
                  </a:cubicBezTo>
                  <a:cubicBezTo>
                    <a:pt x="546" y="1471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5" y="1471"/>
                    <a:pt x="495" y="1464"/>
                  </a:cubicBezTo>
                  <a:cubicBezTo>
                    <a:pt x="495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10" y="1452"/>
                  </a:lnTo>
                  <a:cubicBezTo>
                    <a:pt x="617" y="1452"/>
                    <a:pt x="623" y="1457"/>
                    <a:pt x="623" y="1464"/>
                  </a:cubicBezTo>
                  <a:cubicBezTo>
                    <a:pt x="623" y="1471"/>
                    <a:pt x="617" y="1477"/>
                    <a:pt x="610" y="1477"/>
                  </a:cubicBezTo>
                  <a:lnTo>
                    <a:pt x="584" y="1477"/>
                  </a:lnTo>
                  <a:cubicBezTo>
                    <a:pt x="577" y="1477"/>
                    <a:pt x="571" y="1471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7" y="1452"/>
                  </a:lnTo>
                  <a:cubicBezTo>
                    <a:pt x="694" y="1452"/>
                    <a:pt x="699" y="1457"/>
                    <a:pt x="699" y="1464"/>
                  </a:cubicBezTo>
                  <a:cubicBezTo>
                    <a:pt x="699" y="1471"/>
                    <a:pt x="694" y="1477"/>
                    <a:pt x="687" y="1477"/>
                  </a:cubicBezTo>
                  <a:lnTo>
                    <a:pt x="661" y="1477"/>
                  </a:lnTo>
                  <a:cubicBezTo>
                    <a:pt x="654" y="1477"/>
                    <a:pt x="648" y="1471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8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1"/>
                    <a:pt x="770" y="1477"/>
                    <a:pt x="763" y="1477"/>
                  </a:cubicBezTo>
                  <a:lnTo>
                    <a:pt x="738" y="1477"/>
                  </a:lnTo>
                  <a:cubicBezTo>
                    <a:pt x="731" y="1477"/>
                    <a:pt x="725" y="1471"/>
                    <a:pt x="725" y="1464"/>
                  </a:cubicBezTo>
                  <a:cubicBezTo>
                    <a:pt x="725" y="1457"/>
                    <a:pt x="731" y="1452"/>
                    <a:pt x="738" y="1452"/>
                  </a:cubicBezTo>
                  <a:close/>
                  <a:moveTo>
                    <a:pt x="815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1"/>
                    <a:pt x="847" y="1477"/>
                    <a:pt x="840" y="1477"/>
                  </a:cubicBezTo>
                  <a:lnTo>
                    <a:pt x="815" y="1477"/>
                  </a:lnTo>
                  <a:cubicBezTo>
                    <a:pt x="808" y="1477"/>
                    <a:pt x="802" y="1471"/>
                    <a:pt x="802" y="1464"/>
                  </a:cubicBezTo>
                  <a:cubicBezTo>
                    <a:pt x="802" y="1457"/>
                    <a:pt x="808" y="1452"/>
                    <a:pt x="815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30" y="1457"/>
                    <a:pt x="930" y="1464"/>
                  </a:cubicBezTo>
                  <a:cubicBezTo>
                    <a:pt x="930" y="1471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9" y="1471"/>
                    <a:pt x="879" y="1464"/>
                  </a:cubicBezTo>
                  <a:cubicBezTo>
                    <a:pt x="879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4" y="1452"/>
                  </a:lnTo>
                  <a:cubicBezTo>
                    <a:pt x="1001" y="1452"/>
                    <a:pt x="1007" y="1457"/>
                    <a:pt x="1007" y="1464"/>
                  </a:cubicBezTo>
                  <a:cubicBezTo>
                    <a:pt x="1007" y="1471"/>
                    <a:pt x="1001" y="1477"/>
                    <a:pt x="994" y="1477"/>
                  </a:cubicBezTo>
                  <a:lnTo>
                    <a:pt x="968" y="1477"/>
                  </a:lnTo>
                  <a:cubicBezTo>
                    <a:pt x="961" y="1477"/>
                    <a:pt x="955" y="1471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1" y="1452"/>
                  </a:lnTo>
                  <a:cubicBezTo>
                    <a:pt x="1078" y="1452"/>
                    <a:pt x="1083" y="1457"/>
                    <a:pt x="1083" y="1464"/>
                  </a:cubicBezTo>
                  <a:cubicBezTo>
                    <a:pt x="1083" y="1471"/>
                    <a:pt x="1078" y="1477"/>
                    <a:pt x="1071" y="1477"/>
                  </a:cubicBezTo>
                  <a:lnTo>
                    <a:pt x="1045" y="1477"/>
                  </a:lnTo>
                  <a:cubicBezTo>
                    <a:pt x="1038" y="1477"/>
                    <a:pt x="1032" y="1471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2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1"/>
                    <a:pt x="1154" y="1477"/>
                    <a:pt x="1147" y="1477"/>
                  </a:cubicBezTo>
                  <a:lnTo>
                    <a:pt x="1122" y="1477"/>
                  </a:lnTo>
                  <a:cubicBezTo>
                    <a:pt x="1115" y="1477"/>
                    <a:pt x="1109" y="1471"/>
                    <a:pt x="1109" y="1464"/>
                  </a:cubicBezTo>
                  <a:cubicBezTo>
                    <a:pt x="1109" y="1457"/>
                    <a:pt x="1115" y="1452"/>
                    <a:pt x="1122" y="1452"/>
                  </a:cubicBezTo>
                  <a:close/>
                  <a:moveTo>
                    <a:pt x="1199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1"/>
                    <a:pt x="1231" y="1477"/>
                    <a:pt x="1224" y="1477"/>
                  </a:cubicBezTo>
                  <a:lnTo>
                    <a:pt x="1199" y="1477"/>
                  </a:lnTo>
                  <a:cubicBezTo>
                    <a:pt x="1192" y="1477"/>
                    <a:pt x="1186" y="1471"/>
                    <a:pt x="1186" y="1464"/>
                  </a:cubicBezTo>
                  <a:cubicBezTo>
                    <a:pt x="1186" y="1457"/>
                    <a:pt x="1192" y="1452"/>
                    <a:pt x="1199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4" y="1457"/>
                    <a:pt x="1314" y="1464"/>
                  </a:cubicBezTo>
                  <a:cubicBezTo>
                    <a:pt x="1314" y="1471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3" y="1471"/>
                    <a:pt x="1263" y="1464"/>
                  </a:cubicBezTo>
                  <a:cubicBezTo>
                    <a:pt x="1263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8" y="1452"/>
                  </a:lnTo>
                  <a:cubicBezTo>
                    <a:pt x="1385" y="1452"/>
                    <a:pt x="1391" y="1457"/>
                    <a:pt x="1391" y="1464"/>
                  </a:cubicBezTo>
                  <a:cubicBezTo>
                    <a:pt x="1391" y="1471"/>
                    <a:pt x="1385" y="1477"/>
                    <a:pt x="1378" y="1477"/>
                  </a:cubicBezTo>
                  <a:lnTo>
                    <a:pt x="1352" y="1477"/>
                  </a:lnTo>
                  <a:cubicBezTo>
                    <a:pt x="1345" y="1477"/>
                    <a:pt x="1339" y="1471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5" y="1452"/>
                  </a:lnTo>
                  <a:cubicBezTo>
                    <a:pt x="1462" y="1452"/>
                    <a:pt x="1467" y="1457"/>
                    <a:pt x="1467" y="1464"/>
                  </a:cubicBezTo>
                  <a:cubicBezTo>
                    <a:pt x="1467" y="1471"/>
                    <a:pt x="1462" y="1477"/>
                    <a:pt x="1455" y="1477"/>
                  </a:cubicBezTo>
                  <a:lnTo>
                    <a:pt x="1429" y="1477"/>
                  </a:lnTo>
                  <a:cubicBezTo>
                    <a:pt x="1422" y="1477"/>
                    <a:pt x="1416" y="1471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6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1"/>
                    <a:pt x="1538" y="1477"/>
                    <a:pt x="1531" y="1477"/>
                  </a:cubicBezTo>
                  <a:lnTo>
                    <a:pt x="1506" y="1477"/>
                  </a:lnTo>
                  <a:cubicBezTo>
                    <a:pt x="1499" y="1477"/>
                    <a:pt x="1493" y="1471"/>
                    <a:pt x="1493" y="1464"/>
                  </a:cubicBezTo>
                  <a:cubicBezTo>
                    <a:pt x="1493" y="1457"/>
                    <a:pt x="1499" y="1452"/>
                    <a:pt x="1506" y="1452"/>
                  </a:cubicBezTo>
                  <a:close/>
                  <a:moveTo>
                    <a:pt x="1583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1"/>
                    <a:pt x="1615" y="1477"/>
                    <a:pt x="1608" y="1477"/>
                  </a:cubicBezTo>
                  <a:lnTo>
                    <a:pt x="1583" y="1477"/>
                  </a:lnTo>
                  <a:cubicBezTo>
                    <a:pt x="1576" y="1477"/>
                    <a:pt x="1570" y="1471"/>
                    <a:pt x="1570" y="1464"/>
                  </a:cubicBezTo>
                  <a:cubicBezTo>
                    <a:pt x="1570" y="1457"/>
                    <a:pt x="1576" y="1452"/>
                    <a:pt x="1583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8" y="1457"/>
                    <a:pt x="1698" y="1464"/>
                  </a:cubicBezTo>
                  <a:cubicBezTo>
                    <a:pt x="1698" y="1471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7" y="1471"/>
                    <a:pt x="1647" y="1464"/>
                  </a:cubicBezTo>
                  <a:cubicBezTo>
                    <a:pt x="1647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2" y="1452"/>
                  </a:lnTo>
                  <a:cubicBezTo>
                    <a:pt x="1769" y="1452"/>
                    <a:pt x="1775" y="1457"/>
                    <a:pt x="1775" y="1464"/>
                  </a:cubicBezTo>
                  <a:cubicBezTo>
                    <a:pt x="1775" y="1471"/>
                    <a:pt x="1769" y="1477"/>
                    <a:pt x="1762" y="1477"/>
                  </a:cubicBezTo>
                  <a:lnTo>
                    <a:pt x="1736" y="1477"/>
                  </a:lnTo>
                  <a:cubicBezTo>
                    <a:pt x="1729" y="1477"/>
                    <a:pt x="1723" y="1471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9" y="1452"/>
                  </a:lnTo>
                  <a:cubicBezTo>
                    <a:pt x="1846" y="1452"/>
                    <a:pt x="1851" y="1457"/>
                    <a:pt x="1851" y="1464"/>
                  </a:cubicBezTo>
                  <a:cubicBezTo>
                    <a:pt x="1851" y="1471"/>
                    <a:pt x="1846" y="1477"/>
                    <a:pt x="1839" y="1477"/>
                  </a:cubicBezTo>
                  <a:lnTo>
                    <a:pt x="1813" y="1477"/>
                  </a:lnTo>
                  <a:cubicBezTo>
                    <a:pt x="1806" y="1477"/>
                    <a:pt x="1800" y="1471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90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1"/>
                    <a:pt x="1922" y="1477"/>
                    <a:pt x="1915" y="1477"/>
                  </a:cubicBezTo>
                  <a:lnTo>
                    <a:pt x="1890" y="1477"/>
                  </a:lnTo>
                  <a:cubicBezTo>
                    <a:pt x="1883" y="1477"/>
                    <a:pt x="1877" y="1471"/>
                    <a:pt x="1877" y="1464"/>
                  </a:cubicBezTo>
                  <a:cubicBezTo>
                    <a:pt x="1877" y="1457"/>
                    <a:pt x="1883" y="1452"/>
                    <a:pt x="1890" y="1452"/>
                  </a:cubicBezTo>
                  <a:close/>
                  <a:moveTo>
                    <a:pt x="1967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1"/>
                    <a:pt x="1999" y="1477"/>
                    <a:pt x="1992" y="1477"/>
                  </a:cubicBezTo>
                  <a:lnTo>
                    <a:pt x="1967" y="1477"/>
                  </a:lnTo>
                  <a:cubicBezTo>
                    <a:pt x="1960" y="1477"/>
                    <a:pt x="1954" y="1471"/>
                    <a:pt x="1954" y="1464"/>
                  </a:cubicBezTo>
                  <a:cubicBezTo>
                    <a:pt x="1954" y="1457"/>
                    <a:pt x="1960" y="1452"/>
                    <a:pt x="1967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2" y="1457"/>
                    <a:pt x="2082" y="1464"/>
                  </a:cubicBezTo>
                  <a:cubicBezTo>
                    <a:pt x="2082" y="1471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1" y="1471"/>
                    <a:pt x="2031" y="1464"/>
                  </a:cubicBezTo>
                  <a:cubicBezTo>
                    <a:pt x="2031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6" y="1452"/>
                  </a:lnTo>
                  <a:cubicBezTo>
                    <a:pt x="2153" y="1452"/>
                    <a:pt x="2159" y="1457"/>
                    <a:pt x="2159" y="1464"/>
                  </a:cubicBezTo>
                  <a:cubicBezTo>
                    <a:pt x="2159" y="1471"/>
                    <a:pt x="2153" y="1477"/>
                    <a:pt x="2146" y="1477"/>
                  </a:cubicBezTo>
                  <a:lnTo>
                    <a:pt x="2120" y="1477"/>
                  </a:lnTo>
                  <a:cubicBezTo>
                    <a:pt x="2113" y="1477"/>
                    <a:pt x="2107" y="1471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3" y="1452"/>
                  </a:lnTo>
                  <a:cubicBezTo>
                    <a:pt x="2230" y="1452"/>
                    <a:pt x="2235" y="1457"/>
                    <a:pt x="2235" y="1464"/>
                  </a:cubicBezTo>
                  <a:cubicBezTo>
                    <a:pt x="2235" y="1471"/>
                    <a:pt x="2230" y="1477"/>
                    <a:pt x="2223" y="1477"/>
                  </a:cubicBezTo>
                  <a:lnTo>
                    <a:pt x="2197" y="1477"/>
                  </a:lnTo>
                  <a:cubicBezTo>
                    <a:pt x="2190" y="1477"/>
                    <a:pt x="2184" y="1471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4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1"/>
                    <a:pt x="2306" y="1477"/>
                    <a:pt x="2299" y="1477"/>
                  </a:cubicBezTo>
                  <a:lnTo>
                    <a:pt x="2274" y="1477"/>
                  </a:lnTo>
                  <a:cubicBezTo>
                    <a:pt x="2267" y="1477"/>
                    <a:pt x="2261" y="1471"/>
                    <a:pt x="2261" y="1464"/>
                  </a:cubicBezTo>
                  <a:cubicBezTo>
                    <a:pt x="2261" y="1457"/>
                    <a:pt x="2267" y="1452"/>
                    <a:pt x="2274" y="1452"/>
                  </a:cubicBezTo>
                  <a:close/>
                  <a:moveTo>
                    <a:pt x="2351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1"/>
                    <a:pt x="2383" y="1477"/>
                    <a:pt x="2376" y="1477"/>
                  </a:cubicBezTo>
                  <a:lnTo>
                    <a:pt x="2351" y="1477"/>
                  </a:lnTo>
                  <a:cubicBezTo>
                    <a:pt x="2344" y="1477"/>
                    <a:pt x="2338" y="1471"/>
                    <a:pt x="2338" y="1464"/>
                  </a:cubicBezTo>
                  <a:cubicBezTo>
                    <a:pt x="2338" y="1457"/>
                    <a:pt x="2344" y="1452"/>
                    <a:pt x="2351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6" y="1457"/>
                    <a:pt x="2466" y="1464"/>
                  </a:cubicBezTo>
                  <a:cubicBezTo>
                    <a:pt x="2466" y="1471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5" y="1471"/>
                    <a:pt x="2415" y="1464"/>
                  </a:cubicBezTo>
                  <a:cubicBezTo>
                    <a:pt x="2415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30" y="1452"/>
                  </a:lnTo>
                  <a:cubicBezTo>
                    <a:pt x="2537" y="1452"/>
                    <a:pt x="2543" y="1457"/>
                    <a:pt x="2543" y="1464"/>
                  </a:cubicBezTo>
                  <a:cubicBezTo>
                    <a:pt x="2543" y="1471"/>
                    <a:pt x="2537" y="1477"/>
                    <a:pt x="2530" y="1477"/>
                  </a:cubicBezTo>
                  <a:lnTo>
                    <a:pt x="2504" y="1477"/>
                  </a:lnTo>
                  <a:cubicBezTo>
                    <a:pt x="2497" y="1477"/>
                    <a:pt x="2491" y="1471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7" y="1452"/>
                  </a:lnTo>
                  <a:cubicBezTo>
                    <a:pt x="2614" y="1452"/>
                    <a:pt x="2619" y="1457"/>
                    <a:pt x="2619" y="1464"/>
                  </a:cubicBezTo>
                  <a:cubicBezTo>
                    <a:pt x="2619" y="1471"/>
                    <a:pt x="2614" y="1477"/>
                    <a:pt x="2607" y="1477"/>
                  </a:cubicBezTo>
                  <a:lnTo>
                    <a:pt x="2581" y="1477"/>
                  </a:lnTo>
                  <a:cubicBezTo>
                    <a:pt x="2574" y="1477"/>
                    <a:pt x="2568" y="1471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8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1"/>
                    <a:pt x="2690" y="1477"/>
                    <a:pt x="2683" y="1477"/>
                  </a:cubicBezTo>
                  <a:lnTo>
                    <a:pt x="2658" y="1477"/>
                  </a:lnTo>
                  <a:cubicBezTo>
                    <a:pt x="2651" y="1477"/>
                    <a:pt x="2645" y="1471"/>
                    <a:pt x="2645" y="1464"/>
                  </a:cubicBezTo>
                  <a:cubicBezTo>
                    <a:pt x="2645" y="1457"/>
                    <a:pt x="2651" y="1452"/>
                    <a:pt x="2658" y="1452"/>
                  </a:cubicBezTo>
                  <a:close/>
                  <a:moveTo>
                    <a:pt x="2735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1"/>
                    <a:pt x="2767" y="1477"/>
                    <a:pt x="2760" y="1477"/>
                  </a:cubicBezTo>
                  <a:lnTo>
                    <a:pt x="2735" y="1477"/>
                  </a:lnTo>
                  <a:cubicBezTo>
                    <a:pt x="2728" y="1477"/>
                    <a:pt x="2722" y="1471"/>
                    <a:pt x="2722" y="1464"/>
                  </a:cubicBezTo>
                  <a:cubicBezTo>
                    <a:pt x="2722" y="1457"/>
                    <a:pt x="2728" y="1452"/>
                    <a:pt x="2735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50" y="1457"/>
                    <a:pt x="2850" y="1464"/>
                  </a:cubicBezTo>
                  <a:cubicBezTo>
                    <a:pt x="2850" y="1471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9" y="1471"/>
                    <a:pt x="2799" y="1464"/>
                  </a:cubicBezTo>
                  <a:cubicBezTo>
                    <a:pt x="2799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4" y="1452"/>
                  </a:lnTo>
                  <a:cubicBezTo>
                    <a:pt x="2921" y="1452"/>
                    <a:pt x="2927" y="1457"/>
                    <a:pt x="2927" y="1464"/>
                  </a:cubicBezTo>
                  <a:cubicBezTo>
                    <a:pt x="2927" y="1471"/>
                    <a:pt x="2921" y="1477"/>
                    <a:pt x="2914" y="1477"/>
                  </a:cubicBezTo>
                  <a:lnTo>
                    <a:pt x="2888" y="1477"/>
                  </a:lnTo>
                  <a:cubicBezTo>
                    <a:pt x="2881" y="1477"/>
                    <a:pt x="2875" y="1471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1" y="1452"/>
                  </a:lnTo>
                  <a:cubicBezTo>
                    <a:pt x="2998" y="1452"/>
                    <a:pt x="3003" y="1457"/>
                    <a:pt x="3003" y="1464"/>
                  </a:cubicBezTo>
                  <a:cubicBezTo>
                    <a:pt x="3003" y="1471"/>
                    <a:pt x="2998" y="1477"/>
                    <a:pt x="2991" y="1477"/>
                  </a:cubicBezTo>
                  <a:lnTo>
                    <a:pt x="2965" y="1477"/>
                  </a:lnTo>
                  <a:cubicBezTo>
                    <a:pt x="2958" y="1477"/>
                    <a:pt x="2952" y="1471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30" y="1421"/>
                    <a:pt x="3037" y="1421"/>
                  </a:cubicBezTo>
                  <a:cubicBezTo>
                    <a:pt x="3044" y="1421"/>
                    <a:pt x="3050" y="1427"/>
                    <a:pt x="3050" y="1434"/>
                  </a:cubicBezTo>
                  <a:lnTo>
                    <a:pt x="3050" y="1459"/>
                  </a:lnTo>
                  <a:cubicBezTo>
                    <a:pt x="3050" y="1466"/>
                    <a:pt x="3044" y="1472"/>
                    <a:pt x="3037" y="1472"/>
                  </a:cubicBezTo>
                  <a:cubicBezTo>
                    <a:pt x="3030" y="1472"/>
                    <a:pt x="3024" y="1466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30" y="1344"/>
                    <a:pt x="3037" y="1344"/>
                  </a:cubicBezTo>
                  <a:cubicBezTo>
                    <a:pt x="3044" y="1344"/>
                    <a:pt x="3050" y="1350"/>
                    <a:pt x="3050" y="1357"/>
                  </a:cubicBezTo>
                  <a:lnTo>
                    <a:pt x="3050" y="1383"/>
                  </a:lnTo>
                  <a:cubicBezTo>
                    <a:pt x="3050" y="1390"/>
                    <a:pt x="3044" y="1395"/>
                    <a:pt x="3037" y="1395"/>
                  </a:cubicBezTo>
                  <a:cubicBezTo>
                    <a:pt x="3030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30" y="1267"/>
                    <a:pt x="3037" y="1267"/>
                  </a:cubicBezTo>
                  <a:cubicBezTo>
                    <a:pt x="3044" y="1267"/>
                    <a:pt x="3050" y="1273"/>
                    <a:pt x="3050" y="1280"/>
                  </a:cubicBezTo>
                  <a:lnTo>
                    <a:pt x="3050" y="1306"/>
                  </a:lnTo>
                  <a:cubicBezTo>
                    <a:pt x="3050" y="1313"/>
                    <a:pt x="3044" y="1319"/>
                    <a:pt x="3037" y="1319"/>
                  </a:cubicBezTo>
                  <a:cubicBezTo>
                    <a:pt x="3030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30" y="1191"/>
                    <a:pt x="3037" y="1191"/>
                  </a:cubicBezTo>
                  <a:cubicBezTo>
                    <a:pt x="3044" y="1191"/>
                    <a:pt x="3050" y="1196"/>
                    <a:pt x="3050" y="1203"/>
                  </a:cubicBezTo>
                  <a:lnTo>
                    <a:pt x="3050" y="1229"/>
                  </a:lnTo>
                  <a:cubicBezTo>
                    <a:pt x="3050" y="1236"/>
                    <a:pt x="3044" y="1242"/>
                    <a:pt x="3037" y="1242"/>
                  </a:cubicBezTo>
                  <a:cubicBezTo>
                    <a:pt x="3030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19"/>
                    <a:pt x="3030" y="1114"/>
                    <a:pt x="3037" y="1114"/>
                  </a:cubicBezTo>
                  <a:cubicBezTo>
                    <a:pt x="3044" y="1114"/>
                    <a:pt x="3050" y="1119"/>
                    <a:pt x="3050" y="1127"/>
                  </a:cubicBezTo>
                  <a:lnTo>
                    <a:pt x="3050" y="1152"/>
                  </a:lnTo>
                  <a:cubicBezTo>
                    <a:pt x="3050" y="1159"/>
                    <a:pt x="3044" y="1165"/>
                    <a:pt x="3037" y="1165"/>
                  </a:cubicBezTo>
                  <a:cubicBezTo>
                    <a:pt x="3030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30" y="1037"/>
                    <a:pt x="3037" y="1037"/>
                  </a:cubicBezTo>
                  <a:cubicBezTo>
                    <a:pt x="3044" y="1037"/>
                    <a:pt x="3050" y="1043"/>
                    <a:pt x="3050" y="1050"/>
                  </a:cubicBezTo>
                  <a:lnTo>
                    <a:pt x="3050" y="1075"/>
                  </a:lnTo>
                  <a:cubicBezTo>
                    <a:pt x="3050" y="1082"/>
                    <a:pt x="3044" y="1088"/>
                    <a:pt x="3037" y="1088"/>
                  </a:cubicBezTo>
                  <a:cubicBezTo>
                    <a:pt x="3030" y="1088"/>
                    <a:pt x="3024" y="1082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30" y="960"/>
                    <a:pt x="3037" y="960"/>
                  </a:cubicBezTo>
                  <a:cubicBezTo>
                    <a:pt x="3044" y="960"/>
                    <a:pt x="3050" y="966"/>
                    <a:pt x="3050" y="973"/>
                  </a:cubicBezTo>
                  <a:lnTo>
                    <a:pt x="3050" y="999"/>
                  </a:lnTo>
                  <a:cubicBezTo>
                    <a:pt x="3050" y="1006"/>
                    <a:pt x="3044" y="1011"/>
                    <a:pt x="3037" y="1011"/>
                  </a:cubicBezTo>
                  <a:cubicBezTo>
                    <a:pt x="3030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30" y="883"/>
                    <a:pt x="3037" y="883"/>
                  </a:cubicBezTo>
                  <a:cubicBezTo>
                    <a:pt x="3044" y="883"/>
                    <a:pt x="3050" y="889"/>
                    <a:pt x="3050" y="896"/>
                  </a:cubicBezTo>
                  <a:lnTo>
                    <a:pt x="3050" y="922"/>
                  </a:lnTo>
                  <a:cubicBezTo>
                    <a:pt x="3050" y="929"/>
                    <a:pt x="3044" y="935"/>
                    <a:pt x="3037" y="935"/>
                  </a:cubicBezTo>
                  <a:cubicBezTo>
                    <a:pt x="3030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30" y="807"/>
                    <a:pt x="3037" y="807"/>
                  </a:cubicBezTo>
                  <a:cubicBezTo>
                    <a:pt x="3044" y="807"/>
                    <a:pt x="3050" y="812"/>
                    <a:pt x="3050" y="819"/>
                  </a:cubicBezTo>
                  <a:lnTo>
                    <a:pt x="3050" y="845"/>
                  </a:lnTo>
                  <a:cubicBezTo>
                    <a:pt x="3050" y="852"/>
                    <a:pt x="3044" y="858"/>
                    <a:pt x="3037" y="858"/>
                  </a:cubicBezTo>
                  <a:cubicBezTo>
                    <a:pt x="3030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5"/>
                    <a:pt x="3030" y="730"/>
                    <a:pt x="3037" y="730"/>
                  </a:cubicBezTo>
                  <a:cubicBezTo>
                    <a:pt x="3044" y="730"/>
                    <a:pt x="3050" y="735"/>
                    <a:pt x="3050" y="743"/>
                  </a:cubicBezTo>
                  <a:lnTo>
                    <a:pt x="3050" y="768"/>
                  </a:lnTo>
                  <a:cubicBezTo>
                    <a:pt x="3050" y="775"/>
                    <a:pt x="3044" y="781"/>
                    <a:pt x="3037" y="781"/>
                  </a:cubicBezTo>
                  <a:cubicBezTo>
                    <a:pt x="3030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30" y="653"/>
                    <a:pt x="3037" y="653"/>
                  </a:cubicBezTo>
                  <a:cubicBezTo>
                    <a:pt x="3044" y="653"/>
                    <a:pt x="3050" y="659"/>
                    <a:pt x="3050" y="666"/>
                  </a:cubicBezTo>
                  <a:lnTo>
                    <a:pt x="3050" y="691"/>
                  </a:lnTo>
                  <a:cubicBezTo>
                    <a:pt x="3050" y="698"/>
                    <a:pt x="3044" y="704"/>
                    <a:pt x="3037" y="704"/>
                  </a:cubicBezTo>
                  <a:cubicBezTo>
                    <a:pt x="3030" y="704"/>
                    <a:pt x="3024" y="698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30" y="576"/>
                    <a:pt x="3037" y="576"/>
                  </a:cubicBezTo>
                  <a:cubicBezTo>
                    <a:pt x="3044" y="576"/>
                    <a:pt x="3050" y="582"/>
                    <a:pt x="3050" y="589"/>
                  </a:cubicBezTo>
                  <a:lnTo>
                    <a:pt x="3050" y="615"/>
                  </a:lnTo>
                  <a:cubicBezTo>
                    <a:pt x="3050" y="622"/>
                    <a:pt x="3044" y="627"/>
                    <a:pt x="3037" y="627"/>
                  </a:cubicBezTo>
                  <a:cubicBezTo>
                    <a:pt x="3030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30" y="499"/>
                    <a:pt x="3037" y="499"/>
                  </a:cubicBezTo>
                  <a:cubicBezTo>
                    <a:pt x="3044" y="499"/>
                    <a:pt x="3050" y="505"/>
                    <a:pt x="3050" y="512"/>
                  </a:cubicBezTo>
                  <a:lnTo>
                    <a:pt x="3050" y="538"/>
                  </a:lnTo>
                  <a:cubicBezTo>
                    <a:pt x="3050" y="545"/>
                    <a:pt x="3044" y="551"/>
                    <a:pt x="3037" y="551"/>
                  </a:cubicBezTo>
                  <a:cubicBezTo>
                    <a:pt x="3030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30" y="423"/>
                    <a:pt x="3037" y="423"/>
                  </a:cubicBezTo>
                  <a:cubicBezTo>
                    <a:pt x="3044" y="423"/>
                    <a:pt x="3050" y="428"/>
                    <a:pt x="3050" y="435"/>
                  </a:cubicBezTo>
                  <a:lnTo>
                    <a:pt x="3050" y="461"/>
                  </a:lnTo>
                  <a:cubicBezTo>
                    <a:pt x="3050" y="468"/>
                    <a:pt x="3044" y="474"/>
                    <a:pt x="3037" y="474"/>
                  </a:cubicBezTo>
                  <a:cubicBezTo>
                    <a:pt x="3030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1"/>
                    <a:pt x="3030" y="346"/>
                    <a:pt x="3037" y="346"/>
                  </a:cubicBezTo>
                  <a:cubicBezTo>
                    <a:pt x="3044" y="346"/>
                    <a:pt x="3050" y="351"/>
                    <a:pt x="3050" y="359"/>
                  </a:cubicBezTo>
                  <a:lnTo>
                    <a:pt x="3050" y="384"/>
                  </a:lnTo>
                  <a:cubicBezTo>
                    <a:pt x="3050" y="391"/>
                    <a:pt x="3044" y="397"/>
                    <a:pt x="3037" y="397"/>
                  </a:cubicBezTo>
                  <a:cubicBezTo>
                    <a:pt x="3030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30" y="269"/>
                    <a:pt x="3037" y="269"/>
                  </a:cubicBezTo>
                  <a:cubicBezTo>
                    <a:pt x="3044" y="269"/>
                    <a:pt x="3050" y="275"/>
                    <a:pt x="3050" y="282"/>
                  </a:cubicBezTo>
                  <a:lnTo>
                    <a:pt x="3050" y="307"/>
                  </a:lnTo>
                  <a:cubicBezTo>
                    <a:pt x="3050" y="314"/>
                    <a:pt x="3044" y="320"/>
                    <a:pt x="3037" y="320"/>
                  </a:cubicBezTo>
                  <a:cubicBezTo>
                    <a:pt x="3030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30" y="192"/>
                    <a:pt x="3037" y="192"/>
                  </a:cubicBezTo>
                  <a:cubicBezTo>
                    <a:pt x="3044" y="192"/>
                    <a:pt x="3050" y="198"/>
                    <a:pt x="3050" y="205"/>
                  </a:cubicBezTo>
                  <a:lnTo>
                    <a:pt x="3050" y="231"/>
                  </a:lnTo>
                  <a:cubicBezTo>
                    <a:pt x="3050" y="238"/>
                    <a:pt x="3044" y="243"/>
                    <a:pt x="3037" y="243"/>
                  </a:cubicBezTo>
                  <a:cubicBezTo>
                    <a:pt x="3030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30" y="115"/>
                    <a:pt x="3037" y="115"/>
                  </a:cubicBezTo>
                  <a:cubicBezTo>
                    <a:pt x="3044" y="115"/>
                    <a:pt x="3050" y="121"/>
                    <a:pt x="3050" y="128"/>
                  </a:cubicBezTo>
                  <a:lnTo>
                    <a:pt x="3050" y="154"/>
                  </a:lnTo>
                  <a:cubicBezTo>
                    <a:pt x="3050" y="161"/>
                    <a:pt x="3044" y="167"/>
                    <a:pt x="3037" y="167"/>
                  </a:cubicBezTo>
                  <a:cubicBezTo>
                    <a:pt x="3030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30" y="39"/>
                    <a:pt x="3037" y="39"/>
                  </a:cubicBezTo>
                  <a:cubicBezTo>
                    <a:pt x="3044" y="39"/>
                    <a:pt x="3050" y="44"/>
                    <a:pt x="3050" y="51"/>
                  </a:cubicBezTo>
                  <a:lnTo>
                    <a:pt x="3050" y="77"/>
                  </a:lnTo>
                  <a:cubicBezTo>
                    <a:pt x="3050" y="84"/>
                    <a:pt x="3044" y="90"/>
                    <a:pt x="3037" y="90"/>
                  </a:cubicBezTo>
                  <a:cubicBezTo>
                    <a:pt x="3030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7" y="6"/>
                    <a:pt x="3037" y="13"/>
                  </a:cubicBezTo>
                  <a:cubicBezTo>
                    <a:pt x="3037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9" y="20"/>
                    <a:pt x="2909" y="13"/>
                  </a:cubicBezTo>
                  <a:cubicBezTo>
                    <a:pt x="2909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5" y="26"/>
                  </a:lnTo>
                  <a:cubicBezTo>
                    <a:pt x="2838" y="26"/>
                    <a:pt x="2832" y="20"/>
                    <a:pt x="2832" y="13"/>
                  </a:cubicBezTo>
                  <a:cubicBezTo>
                    <a:pt x="2832" y="6"/>
                    <a:pt x="2838" y="0"/>
                    <a:pt x="2845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1" y="26"/>
                    <a:pt x="2755" y="20"/>
                    <a:pt x="2755" y="13"/>
                  </a:cubicBezTo>
                  <a:cubicBezTo>
                    <a:pt x="2755" y="6"/>
                    <a:pt x="2761" y="0"/>
                    <a:pt x="2768" y="0"/>
                  </a:cubicBezTo>
                  <a:lnTo>
                    <a:pt x="2793" y="0"/>
                  </a:lnTo>
                  <a:cubicBezTo>
                    <a:pt x="2801" y="0"/>
                    <a:pt x="2806" y="6"/>
                    <a:pt x="2806" y="13"/>
                  </a:cubicBezTo>
                  <a:cubicBezTo>
                    <a:pt x="2806" y="20"/>
                    <a:pt x="2801" y="26"/>
                    <a:pt x="2793" y="26"/>
                  </a:cubicBezTo>
                  <a:close/>
                  <a:moveTo>
                    <a:pt x="2717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7" y="0"/>
                  </a:lnTo>
                  <a:cubicBezTo>
                    <a:pt x="2724" y="0"/>
                    <a:pt x="2729" y="6"/>
                    <a:pt x="2729" y="13"/>
                  </a:cubicBezTo>
                  <a:cubicBezTo>
                    <a:pt x="2729" y="20"/>
                    <a:pt x="2724" y="26"/>
                    <a:pt x="2717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3" y="6"/>
                    <a:pt x="2653" y="13"/>
                  </a:cubicBezTo>
                  <a:cubicBezTo>
                    <a:pt x="2653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5" y="20"/>
                    <a:pt x="2525" y="13"/>
                  </a:cubicBezTo>
                  <a:cubicBezTo>
                    <a:pt x="2525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1" y="26"/>
                  </a:lnTo>
                  <a:cubicBezTo>
                    <a:pt x="2454" y="26"/>
                    <a:pt x="2448" y="20"/>
                    <a:pt x="2448" y="13"/>
                  </a:cubicBezTo>
                  <a:cubicBezTo>
                    <a:pt x="2448" y="6"/>
                    <a:pt x="2454" y="0"/>
                    <a:pt x="2461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7" y="26"/>
                    <a:pt x="2371" y="20"/>
                    <a:pt x="2371" y="13"/>
                  </a:cubicBezTo>
                  <a:cubicBezTo>
                    <a:pt x="2371" y="6"/>
                    <a:pt x="2377" y="0"/>
                    <a:pt x="2384" y="0"/>
                  </a:cubicBezTo>
                  <a:lnTo>
                    <a:pt x="2409" y="0"/>
                  </a:lnTo>
                  <a:cubicBezTo>
                    <a:pt x="2417" y="0"/>
                    <a:pt x="2422" y="6"/>
                    <a:pt x="2422" y="13"/>
                  </a:cubicBezTo>
                  <a:cubicBezTo>
                    <a:pt x="2422" y="20"/>
                    <a:pt x="2417" y="26"/>
                    <a:pt x="2409" y="26"/>
                  </a:cubicBezTo>
                  <a:close/>
                  <a:moveTo>
                    <a:pt x="2333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3" y="0"/>
                  </a:lnTo>
                  <a:cubicBezTo>
                    <a:pt x="2340" y="0"/>
                    <a:pt x="2345" y="6"/>
                    <a:pt x="2345" y="13"/>
                  </a:cubicBezTo>
                  <a:cubicBezTo>
                    <a:pt x="2345" y="20"/>
                    <a:pt x="2340" y="26"/>
                    <a:pt x="2333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9" y="6"/>
                    <a:pt x="2269" y="13"/>
                  </a:cubicBezTo>
                  <a:cubicBezTo>
                    <a:pt x="2269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1" y="20"/>
                    <a:pt x="2141" y="13"/>
                  </a:cubicBezTo>
                  <a:cubicBezTo>
                    <a:pt x="2141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7" y="26"/>
                  </a:lnTo>
                  <a:cubicBezTo>
                    <a:pt x="2070" y="26"/>
                    <a:pt x="2064" y="20"/>
                    <a:pt x="2064" y="13"/>
                  </a:cubicBezTo>
                  <a:cubicBezTo>
                    <a:pt x="2064" y="6"/>
                    <a:pt x="2070" y="0"/>
                    <a:pt x="2077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3" y="26"/>
                    <a:pt x="1987" y="20"/>
                    <a:pt x="1987" y="13"/>
                  </a:cubicBezTo>
                  <a:cubicBezTo>
                    <a:pt x="1987" y="6"/>
                    <a:pt x="1993" y="0"/>
                    <a:pt x="2000" y="0"/>
                  </a:cubicBezTo>
                  <a:lnTo>
                    <a:pt x="2025" y="0"/>
                  </a:lnTo>
                  <a:cubicBezTo>
                    <a:pt x="2033" y="0"/>
                    <a:pt x="2038" y="6"/>
                    <a:pt x="2038" y="13"/>
                  </a:cubicBezTo>
                  <a:cubicBezTo>
                    <a:pt x="2038" y="20"/>
                    <a:pt x="2033" y="26"/>
                    <a:pt x="2025" y="26"/>
                  </a:cubicBezTo>
                  <a:close/>
                  <a:moveTo>
                    <a:pt x="1949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9" y="0"/>
                  </a:lnTo>
                  <a:cubicBezTo>
                    <a:pt x="1956" y="0"/>
                    <a:pt x="1961" y="6"/>
                    <a:pt x="1961" y="13"/>
                  </a:cubicBezTo>
                  <a:cubicBezTo>
                    <a:pt x="1961" y="20"/>
                    <a:pt x="1956" y="26"/>
                    <a:pt x="1949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5" y="6"/>
                    <a:pt x="1885" y="13"/>
                  </a:cubicBezTo>
                  <a:cubicBezTo>
                    <a:pt x="1885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7" y="20"/>
                    <a:pt x="1757" y="13"/>
                  </a:cubicBezTo>
                  <a:cubicBezTo>
                    <a:pt x="1757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3" y="26"/>
                  </a:lnTo>
                  <a:cubicBezTo>
                    <a:pt x="1686" y="26"/>
                    <a:pt x="1680" y="20"/>
                    <a:pt x="1680" y="13"/>
                  </a:cubicBezTo>
                  <a:cubicBezTo>
                    <a:pt x="1680" y="6"/>
                    <a:pt x="1686" y="0"/>
                    <a:pt x="1693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9" y="26"/>
                    <a:pt x="1603" y="20"/>
                    <a:pt x="1603" y="13"/>
                  </a:cubicBezTo>
                  <a:cubicBezTo>
                    <a:pt x="1603" y="6"/>
                    <a:pt x="1609" y="0"/>
                    <a:pt x="1616" y="0"/>
                  </a:cubicBezTo>
                  <a:lnTo>
                    <a:pt x="1641" y="0"/>
                  </a:lnTo>
                  <a:cubicBezTo>
                    <a:pt x="1649" y="0"/>
                    <a:pt x="1654" y="6"/>
                    <a:pt x="1654" y="13"/>
                  </a:cubicBezTo>
                  <a:cubicBezTo>
                    <a:pt x="1654" y="20"/>
                    <a:pt x="1649" y="26"/>
                    <a:pt x="1641" y="26"/>
                  </a:cubicBezTo>
                  <a:close/>
                  <a:moveTo>
                    <a:pt x="1565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5" y="0"/>
                  </a:lnTo>
                  <a:cubicBezTo>
                    <a:pt x="1572" y="0"/>
                    <a:pt x="1577" y="6"/>
                    <a:pt x="1577" y="13"/>
                  </a:cubicBezTo>
                  <a:cubicBezTo>
                    <a:pt x="1577" y="20"/>
                    <a:pt x="1572" y="26"/>
                    <a:pt x="1565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1" y="6"/>
                    <a:pt x="1501" y="13"/>
                  </a:cubicBezTo>
                  <a:cubicBezTo>
                    <a:pt x="1501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3" y="20"/>
                    <a:pt x="1373" y="13"/>
                  </a:cubicBezTo>
                  <a:cubicBezTo>
                    <a:pt x="1373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9" y="26"/>
                  </a:lnTo>
                  <a:cubicBezTo>
                    <a:pt x="1302" y="26"/>
                    <a:pt x="1296" y="20"/>
                    <a:pt x="1296" y="13"/>
                  </a:cubicBezTo>
                  <a:cubicBezTo>
                    <a:pt x="1296" y="6"/>
                    <a:pt x="1302" y="0"/>
                    <a:pt x="1309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5" y="26"/>
                    <a:pt x="1219" y="20"/>
                    <a:pt x="1219" y="13"/>
                  </a:cubicBezTo>
                  <a:cubicBezTo>
                    <a:pt x="1219" y="6"/>
                    <a:pt x="1225" y="0"/>
                    <a:pt x="1232" y="0"/>
                  </a:cubicBezTo>
                  <a:lnTo>
                    <a:pt x="1257" y="0"/>
                  </a:lnTo>
                  <a:cubicBezTo>
                    <a:pt x="1265" y="0"/>
                    <a:pt x="1270" y="6"/>
                    <a:pt x="1270" y="13"/>
                  </a:cubicBezTo>
                  <a:cubicBezTo>
                    <a:pt x="1270" y="20"/>
                    <a:pt x="1265" y="26"/>
                    <a:pt x="1257" y="26"/>
                  </a:cubicBezTo>
                  <a:close/>
                  <a:moveTo>
                    <a:pt x="1181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1" y="0"/>
                  </a:lnTo>
                  <a:cubicBezTo>
                    <a:pt x="1188" y="0"/>
                    <a:pt x="1193" y="6"/>
                    <a:pt x="1193" y="13"/>
                  </a:cubicBezTo>
                  <a:cubicBezTo>
                    <a:pt x="1193" y="20"/>
                    <a:pt x="1188" y="26"/>
                    <a:pt x="1181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7" y="6"/>
                    <a:pt x="1117" y="13"/>
                  </a:cubicBezTo>
                  <a:cubicBezTo>
                    <a:pt x="1117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9" y="20"/>
                    <a:pt x="989" y="13"/>
                  </a:cubicBezTo>
                  <a:cubicBezTo>
                    <a:pt x="989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5" y="26"/>
                  </a:lnTo>
                  <a:cubicBezTo>
                    <a:pt x="918" y="26"/>
                    <a:pt x="912" y="20"/>
                    <a:pt x="912" y="13"/>
                  </a:cubicBezTo>
                  <a:cubicBezTo>
                    <a:pt x="912" y="6"/>
                    <a:pt x="918" y="0"/>
                    <a:pt x="925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1" y="26"/>
                    <a:pt x="835" y="20"/>
                    <a:pt x="835" y="13"/>
                  </a:cubicBezTo>
                  <a:cubicBezTo>
                    <a:pt x="835" y="6"/>
                    <a:pt x="841" y="0"/>
                    <a:pt x="848" y="0"/>
                  </a:cubicBezTo>
                  <a:lnTo>
                    <a:pt x="873" y="0"/>
                  </a:lnTo>
                  <a:cubicBezTo>
                    <a:pt x="881" y="0"/>
                    <a:pt x="886" y="6"/>
                    <a:pt x="886" y="13"/>
                  </a:cubicBezTo>
                  <a:cubicBezTo>
                    <a:pt x="886" y="20"/>
                    <a:pt x="881" y="26"/>
                    <a:pt x="873" y="26"/>
                  </a:cubicBezTo>
                  <a:close/>
                  <a:moveTo>
                    <a:pt x="797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7" y="0"/>
                  </a:lnTo>
                  <a:cubicBezTo>
                    <a:pt x="804" y="0"/>
                    <a:pt x="809" y="6"/>
                    <a:pt x="809" y="13"/>
                  </a:cubicBezTo>
                  <a:cubicBezTo>
                    <a:pt x="809" y="20"/>
                    <a:pt x="804" y="26"/>
                    <a:pt x="797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3" y="6"/>
                    <a:pt x="733" y="13"/>
                  </a:cubicBezTo>
                  <a:cubicBezTo>
                    <a:pt x="733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5" y="20"/>
                    <a:pt x="605" y="13"/>
                  </a:cubicBezTo>
                  <a:cubicBezTo>
                    <a:pt x="605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1" y="26"/>
                  </a:lnTo>
                  <a:cubicBezTo>
                    <a:pt x="534" y="26"/>
                    <a:pt x="528" y="20"/>
                    <a:pt x="528" y="13"/>
                  </a:cubicBezTo>
                  <a:cubicBezTo>
                    <a:pt x="528" y="6"/>
                    <a:pt x="534" y="0"/>
                    <a:pt x="541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7" y="26"/>
                    <a:pt x="451" y="20"/>
                    <a:pt x="451" y="13"/>
                  </a:cubicBezTo>
                  <a:cubicBezTo>
                    <a:pt x="451" y="6"/>
                    <a:pt x="457" y="0"/>
                    <a:pt x="464" y="0"/>
                  </a:cubicBezTo>
                  <a:lnTo>
                    <a:pt x="489" y="0"/>
                  </a:lnTo>
                  <a:cubicBezTo>
                    <a:pt x="497" y="0"/>
                    <a:pt x="502" y="6"/>
                    <a:pt x="502" y="13"/>
                  </a:cubicBezTo>
                  <a:cubicBezTo>
                    <a:pt x="502" y="20"/>
                    <a:pt x="497" y="26"/>
                    <a:pt x="489" y="26"/>
                  </a:cubicBezTo>
                  <a:close/>
                  <a:moveTo>
                    <a:pt x="413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3" y="0"/>
                  </a:lnTo>
                  <a:cubicBezTo>
                    <a:pt x="420" y="0"/>
                    <a:pt x="425" y="6"/>
                    <a:pt x="425" y="13"/>
                  </a:cubicBezTo>
                  <a:cubicBezTo>
                    <a:pt x="425" y="20"/>
                    <a:pt x="420" y="26"/>
                    <a:pt x="413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9" y="6"/>
                    <a:pt x="349" y="13"/>
                  </a:cubicBezTo>
                  <a:cubicBezTo>
                    <a:pt x="349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1" y="20"/>
                    <a:pt x="221" y="13"/>
                  </a:cubicBezTo>
                  <a:cubicBezTo>
                    <a:pt x="221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7" y="26"/>
                  </a:lnTo>
                  <a:cubicBezTo>
                    <a:pt x="150" y="26"/>
                    <a:pt x="144" y="20"/>
                    <a:pt x="144" y="13"/>
                  </a:cubicBezTo>
                  <a:cubicBezTo>
                    <a:pt x="144" y="6"/>
                    <a:pt x="150" y="0"/>
                    <a:pt x="157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3" y="26"/>
                    <a:pt x="67" y="20"/>
                    <a:pt x="67" y="13"/>
                  </a:cubicBezTo>
                  <a:cubicBezTo>
                    <a:pt x="67" y="6"/>
                    <a:pt x="73" y="0"/>
                    <a:pt x="80" y="0"/>
                  </a:cubicBezTo>
                  <a:lnTo>
                    <a:pt x="105" y="0"/>
                  </a:lnTo>
                  <a:cubicBezTo>
                    <a:pt x="113" y="0"/>
                    <a:pt x="118" y="6"/>
                    <a:pt x="118" y="13"/>
                  </a:cubicBezTo>
                  <a:cubicBezTo>
                    <a:pt x="118" y="20"/>
                    <a:pt x="113" y="26"/>
                    <a:pt x="105" y="26"/>
                  </a:cubicBezTo>
                  <a:close/>
                  <a:moveTo>
                    <a:pt x="29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9" y="0"/>
                  </a:lnTo>
                  <a:cubicBezTo>
                    <a:pt x="36" y="0"/>
                    <a:pt x="41" y="6"/>
                    <a:pt x="41" y="13"/>
                  </a:cubicBezTo>
                  <a:cubicBezTo>
                    <a:pt x="41" y="20"/>
                    <a:pt x="36" y="26"/>
                    <a:pt x="29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7" name="Line 147"/>
            <p:cNvSpPr>
              <a:spLocks noChangeShapeType="1"/>
            </p:cNvSpPr>
            <p:nvPr/>
          </p:nvSpPr>
          <p:spPr bwMode="auto">
            <a:xfrm>
              <a:off x="5214824" y="5189486"/>
              <a:ext cx="534863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18" name="Freeform 148"/>
            <p:cNvSpPr>
              <a:spLocks/>
            </p:cNvSpPr>
            <p:nvPr/>
          </p:nvSpPr>
          <p:spPr bwMode="auto">
            <a:xfrm>
              <a:off x="5740164" y="5151384"/>
              <a:ext cx="68247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0" name="Line 150"/>
            <p:cNvSpPr>
              <a:spLocks noChangeShapeType="1"/>
            </p:cNvSpPr>
            <p:nvPr/>
          </p:nvSpPr>
          <p:spPr bwMode="auto">
            <a:xfrm>
              <a:off x="5936968" y="4978337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1" name="Line 151"/>
            <p:cNvSpPr>
              <a:spLocks noChangeShapeType="1"/>
            </p:cNvSpPr>
            <p:nvPr/>
          </p:nvSpPr>
          <p:spPr bwMode="auto">
            <a:xfrm>
              <a:off x="6427392" y="4978337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2" name="Freeform 152"/>
            <p:cNvSpPr>
              <a:spLocks/>
            </p:cNvSpPr>
            <p:nvPr/>
          </p:nvSpPr>
          <p:spPr bwMode="auto">
            <a:xfrm>
              <a:off x="6514684" y="4940235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3" name="Line 153"/>
            <p:cNvSpPr>
              <a:spLocks noChangeShapeType="1"/>
            </p:cNvSpPr>
            <p:nvPr/>
          </p:nvSpPr>
          <p:spPr bwMode="auto">
            <a:xfrm>
              <a:off x="5936968" y="5403808"/>
              <a:ext cx="7777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4" name="Line 154"/>
            <p:cNvSpPr>
              <a:spLocks noChangeShapeType="1"/>
            </p:cNvSpPr>
            <p:nvPr/>
          </p:nvSpPr>
          <p:spPr bwMode="auto">
            <a:xfrm>
              <a:off x="6427392" y="540380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5" name="Freeform 155"/>
            <p:cNvSpPr>
              <a:spLocks/>
            </p:cNvSpPr>
            <p:nvPr/>
          </p:nvSpPr>
          <p:spPr bwMode="auto">
            <a:xfrm>
              <a:off x="6514684" y="5365706"/>
              <a:ext cx="66660" cy="74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6" name="Line 156"/>
            <p:cNvSpPr>
              <a:spLocks noChangeShapeType="1"/>
            </p:cNvSpPr>
            <p:nvPr/>
          </p:nvSpPr>
          <p:spPr bwMode="auto">
            <a:xfrm>
              <a:off x="5938556" y="5189486"/>
              <a:ext cx="77769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7" name="Line 157"/>
            <p:cNvSpPr>
              <a:spLocks noChangeShapeType="1"/>
            </p:cNvSpPr>
            <p:nvPr/>
          </p:nvSpPr>
          <p:spPr bwMode="auto">
            <a:xfrm>
              <a:off x="6428979" y="5189486"/>
              <a:ext cx="95228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8" name="Freeform 158"/>
            <p:cNvSpPr>
              <a:spLocks/>
            </p:cNvSpPr>
            <p:nvPr/>
          </p:nvSpPr>
          <p:spPr bwMode="auto">
            <a:xfrm>
              <a:off x="6514684" y="5151384"/>
              <a:ext cx="69834" cy="7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8" y="34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68" y="34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29" name="Rectangle 159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0" name="Rectangle 160"/>
            <p:cNvSpPr>
              <a:spLocks noChangeArrowheads="1"/>
            </p:cNvSpPr>
            <p:nvPr/>
          </p:nvSpPr>
          <p:spPr bwMode="auto">
            <a:xfrm>
              <a:off x="6014738" y="5110107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3" name="Rectangle 163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4" name="Rectangle 164"/>
            <p:cNvSpPr>
              <a:spLocks noChangeArrowheads="1"/>
            </p:cNvSpPr>
            <p:nvPr/>
          </p:nvSpPr>
          <p:spPr bwMode="auto">
            <a:xfrm>
              <a:off x="6014738" y="5324429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5" name="Freeform 165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6" name="Freeform 166"/>
            <p:cNvSpPr>
              <a:spLocks/>
            </p:cNvSpPr>
            <p:nvPr/>
          </p:nvSpPr>
          <p:spPr bwMode="auto">
            <a:xfrm>
              <a:off x="5806823" y="5622894"/>
              <a:ext cx="128558" cy="57470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434"/>
                </a:cxn>
                <a:cxn ang="0">
                  <a:pos x="128" y="521"/>
                </a:cxn>
                <a:cxn ang="0">
                  <a:pos x="128" y="0"/>
                </a:cxn>
                <a:cxn ang="0">
                  <a:pos x="0" y="86"/>
                </a:cxn>
              </a:cxnLst>
              <a:rect l="0" t="0" r="r" b="b"/>
              <a:pathLst>
                <a:path w="128" h="521">
                  <a:moveTo>
                    <a:pt x="0" y="86"/>
                  </a:moveTo>
                  <a:lnTo>
                    <a:pt x="0" y="434"/>
                  </a:lnTo>
                  <a:lnTo>
                    <a:pt x="128" y="521"/>
                  </a:lnTo>
                  <a:lnTo>
                    <a:pt x="128" y="0"/>
                  </a:lnTo>
                  <a:lnTo>
                    <a:pt x="0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7" name="Freeform 167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8" name="Freeform 168"/>
            <p:cNvSpPr>
              <a:spLocks/>
            </p:cNvSpPr>
            <p:nvPr/>
          </p:nvSpPr>
          <p:spPr bwMode="auto">
            <a:xfrm>
              <a:off x="6579757" y="5622894"/>
              <a:ext cx="128557" cy="574703"/>
            </a:xfrm>
            <a:custGeom>
              <a:avLst/>
              <a:gdLst/>
              <a:ahLst/>
              <a:cxnLst>
                <a:cxn ang="0">
                  <a:pos x="128" y="86"/>
                </a:cxn>
                <a:cxn ang="0">
                  <a:pos x="128" y="434"/>
                </a:cxn>
                <a:cxn ang="0">
                  <a:pos x="0" y="521"/>
                </a:cxn>
                <a:cxn ang="0">
                  <a:pos x="0" y="0"/>
                </a:cxn>
                <a:cxn ang="0">
                  <a:pos x="128" y="86"/>
                </a:cxn>
              </a:cxnLst>
              <a:rect l="0" t="0" r="r" b="b"/>
              <a:pathLst>
                <a:path w="128" h="521">
                  <a:moveTo>
                    <a:pt x="128" y="86"/>
                  </a:moveTo>
                  <a:lnTo>
                    <a:pt x="128" y="434"/>
                  </a:lnTo>
                  <a:lnTo>
                    <a:pt x="0" y="521"/>
                  </a:lnTo>
                  <a:lnTo>
                    <a:pt x="0" y="0"/>
                  </a:lnTo>
                  <a:lnTo>
                    <a:pt x="128" y="86"/>
                  </a:lnTo>
                  <a:close/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39" name="Rectangle 169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0" name="Rectangle 170"/>
            <p:cNvSpPr>
              <a:spLocks noChangeArrowheads="1"/>
            </p:cNvSpPr>
            <p:nvPr/>
          </p:nvSpPr>
          <p:spPr bwMode="auto">
            <a:xfrm>
              <a:off x="6013150" y="5622894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3" name="Freeform 173"/>
            <p:cNvSpPr>
              <a:spLocks noEditPoints="1"/>
            </p:cNvSpPr>
            <p:nvPr/>
          </p:nvSpPr>
          <p:spPr bwMode="auto">
            <a:xfrm>
              <a:off x="5467177" y="5559391"/>
              <a:ext cx="1299861" cy="689009"/>
            </a:xfrm>
            <a:custGeom>
              <a:avLst/>
              <a:gdLst/>
              <a:ahLst/>
              <a:cxnLst>
                <a:cxn ang="0">
                  <a:pos x="13" y="103"/>
                </a:cxn>
                <a:cxn ang="0">
                  <a:pos x="0" y="269"/>
                </a:cxn>
                <a:cxn ang="0">
                  <a:pos x="0" y="448"/>
                </a:cxn>
                <a:cxn ang="0">
                  <a:pos x="13" y="615"/>
                </a:cxn>
                <a:cxn ang="0">
                  <a:pos x="26" y="756"/>
                </a:cxn>
                <a:cxn ang="0">
                  <a:pos x="26" y="884"/>
                </a:cxn>
                <a:cxn ang="0">
                  <a:pos x="26" y="960"/>
                </a:cxn>
                <a:cxn ang="0">
                  <a:pos x="13" y="1101"/>
                </a:cxn>
                <a:cxn ang="0">
                  <a:pos x="0" y="1268"/>
                </a:cxn>
                <a:cxn ang="0">
                  <a:pos x="0" y="1447"/>
                </a:cxn>
                <a:cxn ang="0">
                  <a:pos x="161" y="1464"/>
                </a:cxn>
                <a:cxn ang="0">
                  <a:pos x="302" y="1452"/>
                </a:cxn>
                <a:cxn ang="0">
                  <a:pos x="430" y="1452"/>
                </a:cxn>
                <a:cxn ang="0">
                  <a:pos x="507" y="1452"/>
                </a:cxn>
                <a:cxn ang="0">
                  <a:pos x="648" y="1464"/>
                </a:cxn>
                <a:cxn ang="0">
                  <a:pos x="814" y="1477"/>
                </a:cxn>
                <a:cxn ang="0">
                  <a:pos x="993" y="1477"/>
                </a:cxn>
                <a:cxn ang="0">
                  <a:pos x="1160" y="1464"/>
                </a:cxn>
                <a:cxn ang="0">
                  <a:pos x="1301" y="1452"/>
                </a:cxn>
                <a:cxn ang="0">
                  <a:pos x="1429" y="1452"/>
                </a:cxn>
                <a:cxn ang="0">
                  <a:pos x="1505" y="1452"/>
                </a:cxn>
                <a:cxn ang="0">
                  <a:pos x="1646" y="1464"/>
                </a:cxn>
                <a:cxn ang="0">
                  <a:pos x="1813" y="1477"/>
                </a:cxn>
                <a:cxn ang="0">
                  <a:pos x="1992" y="1477"/>
                </a:cxn>
                <a:cxn ang="0">
                  <a:pos x="2158" y="1464"/>
                </a:cxn>
                <a:cxn ang="0">
                  <a:pos x="2299" y="1452"/>
                </a:cxn>
                <a:cxn ang="0">
                  <a:pos x="2427" y="1452"/>
                </a:cxn>
                <a:cxn ang="0">
                  <a:pos x="2504" y="1452"/>
                </a:cxn>
                <a:cxn ang="0">
                  <a:pos x="2645" y="1464"/>
                </a:cxn>
                <a:cxn ang="0">
                  <a:pos x="2811" y="1477"/>
                </a:cxn>
                <a:cxn ang="0">
                  <a:pos x="2990" y="1477"/>
                </a:cxn>
                <a:cxn ang="0">
                  <a:pos x="3036" y="1344"/>
                </a:cxn>
                <a:cxn ang="0">
                  <a:pos x="3024" y="1203"/>
                </a:cxn>
                <a:cxn ang="0">
                  <a:pos x="3024" y="1075"/>
                </a:cxn>
                <a:cxn ang="0">
                  <a:pos x="3024" y="999"/>
                </a:cxn>
                <a:cxn ang="0">
                  <a:pos x="3036" y="858"/>
                </a:cxn>
                <a:cxn ang="0">
                  <a:pos x="3049" y="691"/>
                </a:cxn>
                <a:cxn ang="0">
                  <a:pos x="3049" y="512"/>
                </a:cxn>
                <a:cxn ang="0">
                  <a:pos x="3036" y="346"/>
                </a:cxn>
                <a:cxn ang="0">
                  <a:pos x="3024" y="205"/>
                </a:cxn>
                <a:cxn ang="0">
                  <a:pos x="3024" y="77"/>
                </a:cxn>
                <a:cxn ang="0">
                  <a:pos x="3024" y="26"/>
                </a:cxn>
                <a:cxn ang="0">
                  <a:pos x="2883" y="13"/>
                </a:cxn>
                <a:cxn ang="0">
                  <a:pos x="2716" y="0"/>
                </a:cxn>
                <a:cxn ang="0">
                  <a:pos x="2537" y="0"/>
                </a:cxn>
                <a:cxn ang="0">
                  <a:pos x="2371" y="13"/>
                </a:cxn>
                <a:cxn ang="0">
                  <a:pos x="2230" y="26"/>
                </a:cxn>
                <a:cxn ang="0">
                  <a:pos x="2102" y="26"/>
                </a:cxn>
                <a:cxn ang="0">
                  <a:pos x="2025" y="26"/>
                </a:cxn>
                <a:cxn ang="0">
                  <a:pos x="1884" y="13"/>
                </a:cxn>
                <a:cxn ang="0">
                  <a:pos x="1718" y="0"/>
                </a:cxn>
                <a:cxn ang="0">
                  <a:pos x="1539" y="0"/>
                </a:cxn>
                <a:cxn ang="0">
                  <a:pos x="1372" y="13"/>
                </a:cxn>
                <a:cxn ang="0">
                  <a:pos x="1232" y="26"/>
                </a:cxn>
                <a:cxn ang="0">
                  <a:pos x="1104" y="26"/>
                </a:cxn>
                <a:cxn ang="0">
                  <a:pos x="1027" y="26"/>
                </a:cxn>
                <a:cxn ang="0">
                  <a:pos x="886" y="13"/>
                </a:cxn>
                <a:cxn ang="0">
                  <a:pos x="720" y="0"/>
                </a:cxn>
                <a:cxn ang="0">
                  <a:pos x="540" y="0"/>
                </a:cxn>
                <a:cxn ang="0">
                  <a:pos x="374" y="13"/>
                </a:cxn>
                <a:cxn ang="0">
                  <a:pos x="233" y="26"/>
                </a:cxn>
                <a:cxn ang="0">
                  <a:pos x="105" y="26"/>
                </a:cxn>
                <a:cxn ang="0">
                  <a:pos x="28" y="26"/>
                </a:cxn>
              </a:cxnLst>
              <a:rect l="0" t="0" r="r" b="b"/>
              <a:pathLst>
                <a:path w="3049" h="1477">
                  <a:moveTo>
                    <a:pt x="26" y="39"/>
                  </a:moveTo>
                  <a:lnTo>
                    <a:pt x="26" y="64"/>
                  </a:lnTo>
                  <a:cubicBezTo>
                    <a:pt x="26" y="71"/>
                    <a:pt x="20" y="77"/>
                    <a:pt x="13" y="77"/>
                  </a:cubicBezTo>
                  <a:cubicBezTo>
                    <a:pt x="6" y="77"/>
                    <a:pt x="0" y="71"/>
                    <a:pt x="0" y="64"/>
                  </a:cubicBezTo>
                  <a:lnTo>
                    <a:pt x="0" y="39"/>
                  </a:lnTo>
                  <a:cubicBezTo>
                    <a:pt x="0" y="32"/>
                    <a:pt x="6" y="26"/>
                    <a:pt x="13" y="26"/>
                  </a:cubicBezTo>
                  <a:cubicBezTo>
                    <a:pt x="20" y="26"/>
                    <a:pt x="26" y="32"/>
                    <a:pt x="26" y="39"/>
                  </a:cubicBezTo>
                  <a:close/>
                  <a:moveTo>
                    <a:pt x="26" y="116"/>
                  </a:moveTo>
                  <a:lnTo>
                    <a:pt x="26" y="141"/>
                  </a:lnTo>
                  <a:cubicBezTo>
                    <a:pt x="26" y="148"/>
                    <a:pt x="20" y="154"/>
                    <a:pt x="13" y="154"/>
                  </a:cubicBezTo>
                  <a:cubicBezTo>
                    <a:pt x="6" y="154"/>
                    <a:pt x="0" y="148"/>
                    <a:pt x="0" y="141"/>
                  </a:cubicBezTo>
                  <a:lnTo>
                    <a:pt x="0" y="116"/>
                  </a:lnTo>
                  <a:cubicBezTo>
                    <a:pt x="0" y="108"/>
                    <a:pt x="6" y="103"/>
                    <a:pt x="13" y="103"/>
                  </a:cubicBezTo>
                  <a:cubicBezTo>
                    <a:pt x="20" y="103"/>
                    <a:pt x="26" y="108"/>
                    <a:pt x="26" y="116"/>
                  </a:cubicBezTo>
                  <a:close/>
                  <a:moveTo>
                    <a:pt x="26" y="192"/>
                  </a:moveTo>
                  <a:lnTo>
                    <a:pt x="26" y="218"/>
                  </a:lnTo>
                  <a:cubicBezTo>
                    <a:pt x="26" y="225"/>
                    <a:pt x="20" y="231"/>
                    <a:pt x="13" y="231"/>
                  </a:cubicBezTo>
                  <a:cubicBezTo>
                    <a:pt x="6" y="231"/>
                    <a:pt x="0" y="225"/>
                    <a:pt x="0" y="218"/>
                  </a:cubicBezTo>
                  <a:lnTo>
                    <a:pt x="0" y="192"/>
                  </a:lnTo>
                  <a:cubicBezTo>
                    <a:pt x="0" y="185"/>
                    <a:pt x="6" y="180"/>
                    <a:pt x="13" y="180"/>
                  </a:cubicBezTo>
                  <a:cubicBezTo>
                    <a:pt x="20" y="180"/>
                    <a:pt x="26" y="185"/>
                    <a:pt x="26" y="192"/>
                  </a:cubicBezTo>
                  <a:close/>
                  <a:moveTo>
                    <a:pt x="26" y="269"/>
                  </a:moveTo>
                  <a:lnTo>
                    <a:pt x="26" y="295"/>
                  </a:lnTo>
                  <a:cubicBezTo>
                    <a:pt x="26" y="302"/>
                    <a:pt x="20" y="308"/>
                    <a:pt x="13" y="308"/>
                  </a:cubicBezTo>
                  <a:cubicBezTo>
                    <a:pt x="6" y="308"/>
                    <a:pt x="0" y="302"/>
                    <a:pt x="0" y="295"/>
                  </a:cubicBezTo>
                  <a:lnTo>
                    <a:pt x="0" y="269"/>
                  </a:lnTo>
                  <a:cubicBezTo>
                    <a:pt x="0" y="262"/>
                    <a:pt x="6" y="256"/>
                    <a:pt x="13" y="256"/>
                  </a:cubicBezTo>
                  <a:cubicBezTo>
                    <a:pt x="20" y="256"/>
                    <a:pt x="26" y="262"/>
                    <a:pt x="26" y="269"/>
                  </a:cubicBezTo>
                  <a:close/>
                  <a:moveTo>
                    <a:pt x="26" y="346"/>
                  </a:moveTo>
                  <a:lnTo>
                    <a:pt x="26" y="372"/>
                  </a:lnTo>
                  <a:cubicBezTo>
                    <a:pt x="26" y="379"/>
                    <a:pt x="20" y="384"/>
                    <a:pt x="13" y="384"/>
                  </a:cubicBezTo>
                  <a:cubicBezTo>
                    <a:pt x="6" y="384"/>
                    <a:pt x="0" y="379"/>
                    <a:pt x="0" y="372"/>
                  </a:cubicBezTo>
                  <a:lnTo>
                    <a:pt x="0" y="346"/>
                  </a:lnTo>
                  <a:cubicBezTo>
                    <a:pt x="0" y="339"/>
                    <a:pt x="6" y="333"/>
                    <a:pt x="13" y="333"/>
                  </a:cubicBezTo>
                  <a:cubicBezTo>
                    <a:pt x="20" y="333"/>
                    <a:pt x="26" y="339"/>
                    <a:pt x="26" y="346"/>
                  </a:cubicBezTo>
                  <a:close/>
                  <a:moveTo>
                    <a:pt x="26" y="423"/>
                  </a:moveTo>
                  <a:lnTo>
                    <a:pt x="26" y="448"/>
                  </a:lnTo>
                  <a:cubicBezTo>
                    <a:pt x="26" y="455"/>
                    <a:pt x="20" y="461"/>
                    <a:pt x="13" y="461"/>
                  </a:cubicBezTo>
                  <a:cubicBezTo>
                    <a:pt x="6" y="461"/>
                    <a:pt x="0" y="455"/>
                    <a:pt x="0" y="448"/>
                  </a:cubicBezTo>
                  <a:lnTo>
                    <a:pt x="0" y="423"/>
                  </a:lnTo>
                  <a:cubicBezTo>
                    <a:pt x="0" y="416"/>
                    <a:pt x="6" y="410"/>
                    <a:pt x="13" y="410"/>
                  </a:cubicBezTo>
                  <a:cubicBezTo>
                    <a:pt x="20" y="410"/>
                    <a:pt x="26" y="416"/>
                    <a:pt x="26" y="423"/>
                  </a:cubicBezTo>
                  <a:close/>
                  <a:moveTo>
                    <a:pt x="26" y="500"/>
                  </a:moveTo>
                  <a:lnTo>
                    <a:pt x="26" y="525"/>
                  </a:lnTo>
                  <a:cubicBezTo>
                    <a:pt x="26" y="532"/>
                    <a:pt x="20" y="538"/>
                    <a:pt x="13" y="538"/>
                  </a:cubicBezTo>
                  <a:cubicBezTo>
                    <a:pt x="6" y="538"/>
                    <a:pt x="0" y="532"/>
                    <a:pt x="0" y="525"/>
                  </a:cubicBezTo>
                  <a:lnTo>
                    <a:pt x="0" y="500"/>
                  </a:lnTo>
                  <a:cubicBezTo>
                    <a:pt x="0" y="492"/>
                    <a:pt x="6" y="487"/>
                    <a:pt x="13" y="487"/>
                  </a:cubicBezTo>
                  <a:cubicBezTo>
                    <a:pt x="20" y="487"/>
                    <a:pt x="26" y="492"/>
                    <a:pt x="26" y="500"/>
                  </a:cubicBezTo>
                  <a:close/>
                  <a:moveTo>
                    <a:pt x="26" y="576"/>
                  </a:moveTo>
                  <a:lnTo>
                    <a:pt x="26" y="602"/>
                  </a:lnTo>
                  <a:cubicBezTo>
                    <a:pt x="26" y="609"/>
                    <a:pt x="20" y="615"/>
                    <a:pt x="13" y="615"/>
                  </a:cubicBezTo>
                  <a:cubicBezTo>
                    <a:pt x="6" y="615"/>
                    <a:pt x="0" y="609"/>
                    <a:pt x="0" y="602"/>
                  </a:cubicBezTo>
                  <a:lnTo>
                    <a:pt x="0" y="576"/>
                  </a:lnTo>
                  <a:cubicBezTo>
                    <a:pt x="0" y="569"/>
                    <a:pt x="6" y="564"/>
                    <a:pt x="13" y="564"/>
                  </a:cubicBezTo>
                  <a:cubicBezTo>
                    <a:pt x="20" y="564"/>
                    <a:pt x="26" y="569"/>
                    <a:pt x="26" y="576"/>
                  </a:cubicBezTo>
                  <a:close/>
                  <a:moveTo>
                    <a:pt x="26" y="653"/>
                  </a:moveTo>
                  <a:lnTo>
                    <a:pt x="26" y="679"/>
                  </a:lnTo>
                  <a:cubicBezTo>
                    <a:pt x="26" y="686"/>
                    <a:pt x="20" y="692"/>
                    <a:pt x="13" y="692"/>
                  </a:cubicBezTo>
                  <a:cubicBezTo>
                    <a:pt x="6" y="692"/>
                    <a:pt x="0" y="686"/>
                    <a:pt x="0" y="679"/>
                  </a:cubicBezTo>
                  <a:lnTo>
                    <a:pt x="0" y="653"/>
                  </a:lnTo>
                  <a:cubicBezTo>
                    <a:pt x="0" y="646"/>
                    <a:pt x="6" y="640"/>
                    <a:pt x="13" y="640"/>
                  </a:cubicBezTo>
                  <a:cubicBezTo>
                    <a:pt x="20" y="640"/>
                    <a:pt x="26" y="646"/>
                    <a:pt x="26" y="653"/>
                  </a:cubicBezTo>
                  <a:close/>
                  <a:moveTo>
                    <a:pt x="26" y="730"/>
                  </a:moveTo>
                  <a:lnTo>
                    <a:pt x="26" y="756"/>
                  </a:lnTo>
                  <a:cubicBezTo>
                    <a:pt x="26" y="763"/>
                    <a:pt x="20" y="768"/>
                    <a:pt x="13" y="768"/>
                  </a:cubicBezTo>
                  <a:cubicBezTo>
                    <a:pt x="6" y="768"/>
                    <a:pt x="0" y="763"/>
                    <a:pt x="0" y="756"/>
                  </a:cubicBezTo>
                  <a:lnTo>
                    <a:pt x="0" y="730"/>
                  </a:lnTo>
                  <a:cubicBezTo>
                    <a:pt x="0" y="723"/>
                    <a:pt x="6" y="717"/>
                    <a:pt x="13" y="717"/>
                  </a:cubicBezTo>
                  <a:cubicBezTo>
                    <a:pt x="20" y="717"/>
                    <a:pt x="26" y="723"/>
                    <a:pt x="26" y="730"/>
                  </a:cubicBezTo>
                  <a:close/>
                  <a:moveTo>
                    <a:pt x="26" y="807"/>
                  </a:moveTo>
                  <a:lnTo>
                    <a:pt x="26" y="832"/>
                  </a:lnTo>
                  <a:cubicBezTo>
                    <a:pt x="26" y="839"/>
                    <a:pt x="20" y="845"/>
                    <a:pt x="13" y="845"/>
                  </a:cubicBezTo>
                  <a:cubicBezTo>
                    <a:pt x="6" y="845"/>
                    <a:pt x="0" y="839"/>
                    <a:pt x="0" y="832"/>
                  </a:cubicBezTo>
                  <a:lnTo>
                    <a:pt x="0" y="807"/>
                  </a:lnTo>
                  <a:cubicBezTo>
                    <a:pt x="0" y="800"/>
                    <a:pt x="6" y="794"/>
                    <a:pt x="13" y="794"/>
                  </a:cubicBezTo>
                  <a:cubicBezTo>
                    <a:pt x="20" y="794"/>
                    <a:pt x="26" y="800"/>
                    <a:pt x="26" y="807"/>
                  </a:cubicBezTo>
                  <a:close/>
                  <a:moveTo>
                    <a:pt x="26" y="884"/>
                  </a:moveTo>
                  <a:lnTo>
                    <a:pt x="26" y="909"/>
                  </a:lnTo>
                  <a:cubicBezTo>
                    <a:pt x="26" y="916"/>
                    <a:pt x="20" y="922"/>
                    <a:pt x="13" y="922"/>
                  </a:cubicBezTo>
                  <a:cubicBezTo>
                    <a:pt x="6" y="922"/>
                    <a:pt x="0" y="916"/>
                    <a:pt x="0" y="909"/>
                  </a:cubicBezTo>
                  <a:lnTo>
                    <a:pt x="0" y="884"/>
                  </a:lnTo>
                  <a:cubicBezTo>
                    <a:pt x="0" y="876"/>
                    <a:pt x="6" y="871"/>
                    <a:pt x="13" y="871"/>
                  </a:cubicBezTo>
                  <a:cubicBezTo>
                    <a:pt x="20" y="871"/>
                    <a:pt x="26" y="876"/>
                    <a:pt x="26" y="884"/>
                  </a:cubicBezTo>
                  <a:close/>
                  <a:moveTo>
                    <a:pt x="26" y="960"/>
                  </a:moveTo>
                  <a:lnTo>
                    <a:pt x="26" y="986"/>
                  </a:lnTo>
                  <a:cubicBezTo>
                    <a:pt x="26" y="993"/>
                    <a:pt x="20" y="999"/>
                    <a:pt x="13" y="999"/>
                  </a:cubicBezTo>
                  <a:cubicBezTo>
                    <a:pt x="6" y="999"/>
                    <a:pt x="0" y="993"/>
                    <a:pt x="0" y="986"/>
                  </a:cubicBezTo>
                  <a:lnTo>
                    <a:pt x="0" y="960"/>
                  </a:lnTo>
                  <a:cubicBezTo>
                    <a:pt x="0" y="953"/>
                    <a:pt x="6" y="948"/>
                    <a:pt x="13" y="948"/>
                  </a:cubicBezTo>
                  <a:cubicBezTo>
                    <a:pt x="20" y="948"/>
                    <a:pt x="26" y="953"/>
                    <a:pt x="26" y="960"/>
                  </a:cubicBezTo>
                  <a:close/>
                  <a:moveTo>
                    <a:pt x="26" y="1037"/>
                  </a:moveTo>
                  <a:lnTo>
                    <a:pt x="26" y="1063"/>
                  </a:lnTo>
                  <a:cubicBezTo>
                    <a:pt x="26" y="1070"/>
                    <a:pt x="20" y="1076"/>
                    <a:pt x="13" y="1076"/>
                  </a:cubicBezTo>
                  <a:cubicBezTo>
                    <a:pt x="6" y="1076"/>
                    <a:pt x="0" y="1070"/>
                    <a:pt x="0" y="1063"/>
                  </a:cubicBezTo>
                  <a:lnTo>
                    <a:pt x="0" y="1037"/>
                  </a:lnTo>
                  <a:cubicBezTo>
                    <a:pt x="0" y="1030"/>
                    <a:pt x="6" y="1024"/>
                    <a:pt x="13" y="1024"/>
                  </a:cubicBezTo>
                  <a:cubicBezTo>
                    <a:pt x="20" y="1024"/>
                    <a:pt x="26" y="1030"/>
                    <a:pt x="26" y="1037"/>
                  </a:cubicBezTo>
                  <a:close/>
                  <a:moveTo>
                    <a:pt x="26" y="1114"/>
                  </a:moveTo>
                  <a:lnTo>
                    <a:pt x="26" y="1140"/>
                  </a:lnTo>
                  <a:cubicBezTo>
                    <a:pt x="26" y="1147"/>
                    <a:pt x="20" y="1152"/>
                    <a:pt x="13" y="1152"/>
                  </a:cubicBezTo>
                  <a:cubicBezTo>
                    <a:pt x="6" y="1152"/>
                    <a:pt x="0" y="1147"/>
                    <a:pt x="0" y="1140"/>
                  </a:cubicBezTo>
                  <a:lnTo>
                    <a:pt x="0" y="1114"/>
                  </a:lnTo>
                  <a:cubicBezTo>
                    <a:pt x="0" y="1107"/>
                    <a:pt x="6" y="1101"/>
                    <a:pt x="13" y="1101"/>
                  </a:cubicBezTo>
                  <a:cubicBezTo>
                    <a:pt x="20" y="1101"/>
                    <a:pt x="26" y="1107"/>
                    <a:pt x="26" y="1114"/>
                  </a:cubicBezTo>
                  <a:close/>
                  <a:moveTo>
                    <a:pt x="26" y="1191"/>
                  </a:moveTo>
                  <a:lnTo>
                    <a:pt x="26" y="1216"/>
                  </a:lnTo>
                  <a:cubicBezTo>
                    <a:pt x="26" y="1223"/>
                    <a:pt x="20" y="1229"/>
                    <a:pt x="13" y="1229"/>
                  </a:cubicBezTo>
                  <a:cubicBezTo>
                    <a:pt x="6" y="1229"/>
                    <a:pt x="0" y="1223"/>
                    <a:pt x="0" y="1216"/>
                  </a:cubicBezTo>
                  <a:lnTo>
                    <a:pt x="0" y="1191"/>
                  </a:lnTo>
                  <a:cubicBezTo>
                    <a:pt x="0" y="1184"/>
                    <a:pt x="6" y="1178"/>
                    <a:pt x="13" y="1178"/>
                  </a:cubicBezTo>
                  <a:cubicBezTo>
                    <a:pt x="20" y="1178"/>
                    <a:pt x="26" y="1184"/>
                    <a:pt x="26" y="1191"/>
                  </a:cubicBezTo>
                  <a:close/>
                  <a:moveTo>
                    <a:pt x="26" y="1268"/>
                  </a:moveTo>
                  <a:lnTo>
                    <a:pt x="26" y="1293"/>
                  </a:lnTo>
                  <a:cubicBezTo>
                    <a:pt x="26" y="1300"/>
                    <a:pt x="20" y="1306"/>
                    <a:pt x="13" y="1306"/>
                  </a:cubicBezTo>
                  <a:cubicBezTo>
                    <a:pt x="6" y="1306"/>
                    <a:pt x="0" y="1300"/>
                    <a:pt x="0" y="1293"/>
                  </a:cubicBezTo>
                  <a:lnTo>
                    <a:pt x="0" y="1268"/>
                  </a:lnTo>
                  <a:cubicBezTo>
                    <a:pt x="0" y="1260"/>
                    <a:pt x="6" y="1255"/>
                    <a:pt x="13" y="1255"/>
                  </a:cubicBezTo>
                  <a:cubicBezTo>
                    <a:pt x="20" y="1255"/>
                    <a:pt x="26" y="1260"/>
                    <a:pt x="26" y="1268"/>
                  </a:cubicBezTo>
                  <a:close/>
                  <a:moveTo>
                    <a:pt x="26" y="1344"/>
                  </a:moveTo>
                  <a:lnTo>
                    <a:pt x="26" y="1370"/>
                  </a:lnTo>
                  <a:cubicBezTo>
                    <a:pt x="26" y="1377"/>
                    <a:pt x="20" y="1383"/>
                    <a:pt x="13" y="1383"/>
                  </a:cubicBezTo>
                  <a:cubicBezTo>
                    <a:pt x="6" y="1383"/>
                    <a:pt x="0" y="1377"/>
                    <a:pt x="0" y="1370"/>
                  </a:cubicBezTo>
                  <a:lnTo>
                    <a:pt x="0" y="1344"/>
                  </a:lnTo>
                  <a:cubicBezTo>
                    <a:pt x="0" y="1337"/>
                    <a:pt x="6" y="1332"/>
                    <a:pt x="13" y="1332"/>
                  </a:cubicBezTo>
                  <a:cubicBezTo>
                    <a:pt x="20" y="1332"/>
                    <a:pt x="26" y="1337"/>
                    <a:pt x="26" y="1344"/>
                  </a:cubicBezTo>
                  <a:close/>
                  <a:moveTo>
                    <a:pt x="26" y="1421"/>
                  </a:moveTo>
                  <a:lnTo>
                    <a:pt x="26" y="1447"/>
                  </a:lnTo>
                  <a:cubicBezTo>
                    <a:pt x="26" y="1454"/>
                    <a:pt x="20" y="1460"/>
                    <a:pt x="13" y="1460"/>
                  </a:cubicBezTo>
                  <a:cubicBezTo>
                    <a:pt x="6" y="1460"/>
                    <a:pt x="0" y="1454"/>
                    <a:pt x="0" y="1447"/>
                  </a:cubicBezTo>
                  <a:lnTo>
                    <a:pt x="0" y="1421"/>
                  </a:lnTo>
                  <a:cubicBezTo>
                    <a:pt x="0" y="1414"/>
                    <a:pt x="6" y="1408"/>
                    <a:pt x="13" y="1408"/>
                  </a:cubicBezTo>
                  <a:cubicBezTo>
                    <a:pt x="20" y="1408"/>
                    <a:pt x="26" y="1414"/>
                    <a:pt x="26" y="1421"/>
                  </a:cubicBezTo>
                  <a:close/>
                  <a:moveTo>
                    <a:pt x="46" y="1452"/>
                  </a:moveTo>
                  <a:lnTo>
                    <a:pt x="72" y="1452"/>
                  </a:lnTo>
                  <a:cubicBezTo>
                    <a:pt x="79" y="1452"/>
                    <a:pt x="85" y="1457"/>
                    <a:pt x="85" y="1464"/>
                  </a:cubicBezTo>
                  <a:cubicBezTo>
                    <a:pt x="85" y="1472"/>
                    <a:pt x="79" y="1477"/>
                    <a:pt x="72" y="1477"/>
                  </a:cubicBezTo>
                  <a:lnTo>
                    <a:pt x="46" y="1477"/>
                  </a:lnTo>
                  <a:cubicBezTo>
                    <a:pt x="39" y="1477"/>
                    <a:pt x="33" y="1472"/>
                    <a:pt x="33" y="1464"/>
                  </a:cubicBezTo>
                  <a:cubicBezTo>
                    <a:pt x="33" y="1457"/>
                    <a:pt x="39" y="1452"/>
                    <a:pt x="46" y="1452"/>
                  </a:cubicBezTo>
                  <a:close/>
                  <a:moveTo>
                    <a:pt x="123" y="1452"/>
                  </a:moveTo>
                  <a:lnTo>
                    <a:pt x="149" y="1452"/>
                  </a:lnTo>
                  <a:cubicBezTo>
                    <a:pt x="156" y="1452"/>
                    <a:pt x="161" y="1457"/>
                    <a:pt x="161" y="1464"/>
                  </a:cubicBezTo>
                  <a:cubicBezTo>
                    <a:pt x="161" y="1472"/>
                    <a:pt x="156" y="1477"/>
                    <a:pt x="149" y="1477"/>
                  </a:cubicBezTo>
                  <a:lnTo>
                    <a:pt x="123" y="1477"/>
                  </a:lnTo>
                  <a:cubicBezTo>
                    <a:pt x="116" y="1477"/>
                    <a:pt x="110" y="1472"/>
                    <a:pt x="110" y="1464"/>
                  </a:cubicBezTo>
                  <a:cubicBezTo>
                    <a:pt x="110" y="1457"/>
                    <a:pt x="116" y="1452"/>
                    <a:pt x="123" y="1452"/>
                  </a:cubicBezTo>
                  <a:close/>
                  <a:moveTo>
                    <a:pt x="200" y="1452"/>
                  </a:moveTo>
                  <a:lnTo>
                    <a:pt x="225" y="1452"/>
                  </a:lnTo>
                  <a:cubicBezTo>
                    <a:pt x="233" y="1452"/>
                    <a:pt x="238" y="1457"/>
                    <a:pt x="238" y="1464"/>
                  </a:cubicBezTo>
                  <a:cubicBezTo>
                    <a:pt x="238" y="1472"/>
                    <a:pt x="233" y="1477"/>
                    <a:pt x="225" y="1477"/>
                  </a:cubicBezTo>
                  <a:lnTo>
                    <a:pt x="200" y="1477"/>
                  </a:lnTo>
                  <a:cubicBezTo>
                    <a:pt x="193" y="1477"/>
                    <a:pt x="187" y="1472"/>
                    <a:pt x="187" y="1464"/>
                  </a:cubicBezTo>
                  <a:cubicBezTo>
                    <a:pt x="187" y="1457"/>
                    <a:pt x="193" y="1452"/>
                    <a:pt x="200" y="1452"/>
                  </a:cubicBezTo>
                  <a:close/>
                  <a:moveTo>
                    <a:pt x="277" y="1452"/>
                  </a:moveTo>
                  <a:lnTo>
                    <a:pt x="302" y="1452"/>
                  </a:lnTo>
                  <a:cubicBezTo>
                    <a:pt x="309" y="1452"/>
                    <a:pt x="315" y="1457"/>
                    <a:pt x="315" y="1464"/>
                  </a:cubicBezTo>
                  <a:cubicBezTo>
                    <a:pt x="315" y="1472"/>
                    <a:pt x="309" y="1477"/>
                    <a:pt x="302" y="1477"/>
                  </a:cubicBezTo>
                  <a:lnTo>
                    <a:pt x="277" y="1477"/>
                  </a:lnTo>
                  <a:cubicBezTo>
                    <a:pt x="270" y="1477"/>
                    <a:pt x="264" y="1472"/>
                    <a:pt x="264" y="1464"/>
                  </a:cubicBezTo>
                  <a:cubicBezTo>
                    <a:pt x="264" y="1457"/>
                    <a:pt x="270" y="1452"/>
                    <a:pt x="277" y="1452"/>
                  </a:cubicBezTo>
                  <a:close/>
                  <a:moveTo>
                    <a:pt x="353" y="1452"/>
                  </a:moveTo>
                  <a:lnTo>
                    <a:pt x="379" y="1452"/>
                  </a:lnTo>
                  <a:cubicBezTo>
                    <a:pt x="386" y="1452"/>
                    <a:pt x="392" y="1457"/>
                    <a:pt x="392" y="1464"/>
                  </a:cubicBezTo>
                  <a:cubicBezTo>
                    <a:pt x="392" y="1472"/>
                    <a:pt x="386" y="1477"/>
                    <a:pt x="379" y="1477"/>
                  </a:cubicBezTo>
                  <a:lnTo>
                    <a:pt x="353" y="1477"/>
                  </a:lnTo>
                  <a:cubicBezTo>
                    <a:pt x="346" y="1477"/>
                    <a:pt x="341" y="1472"/>
                    <a:pt x="341" y="1464"/>
                  </a:cubicBezTo>
                  <a:cubicBezTo>
                    <a:pt x="341" y="1457"/>
                    <a:pt x="346" y="1452"/>
                    <a:pt x="353" y="1452"/>
                  </a:cubicBezTo>
                  <a:close/>
                  <a:moveTo>
                    <a:pt x="430" y="1452"/>
                  </a:moveTo>
                  <a:lnTo>
                    <a:pt x="456" y="1452"/>
                  </a:lnTo>
                  <a:cubicBezTo>
                    <a:pt x="463" y="1452"/>
                    <a:pt x="469" y="1457"/>
                    <a:pt x="469" y="1464"/>
                  </a:cubicBezTo>
                  <a:cubicBezTo>
                    <a:pt x="469" y="1472"/>
                    <a:pt x="463" y="1477"/>
                    <a:pt x="456" y="1477"/>
                  </a:cubicBezTo>
                  <a:lnTo>
                    <a:pt x="430" y="1477"/>
                  </a:lnTo>
                  <a:cubicBezTo>
                    <a:pt x="423" y="1477"/>
                    <a:pt x="417" y="1472"/>
                    <a:pt x="417" y="1464"/>
                  </a:cubicBezTo>
                  <a:cubicBezTo>
                    <a:pt x="417" y="1457"/>
                    <a:pt x="423" y="1452"/>
                    <a:pt x="430" y="1452"/>
                  </a:cubicBezTo>
                  <a:close/>
                  <a:moveTo>
                    <a:pt x="507" y="1452"/>
                  </a:moveTo>
                  <a:lnTo>
                    <a:pt x="533" y="1452"/>
                  </a:lnTo>
                  <a:cubicBezTo>
                    <a:pt x="540" y="1452"/>
                    <a:pt x="545" y="1457"/>
                    <a:pt x="545" y="1464"/>
                  </a:cubicBezTo>
                  <a:cubicBezTo>
                    <a:pt x="545" y="1472"/>
                    <a:pt x="540" y="1477"/>
                    <a:pt x="533" y="1477"/>
                  </a:cubicBezTo>
                  <a:lnTo>
                    <a:pt x="507" y="1477"/>
                  </a:lnTo>
                  <a:cubicBezTo>
                    <a:pt x="500" y="1477"/>
                    <a:pt x="494" y="1472"/>
                    <a:pt x="494" y="1464"/>
                  </a:cubicBezTo>
                  <a:cubicBezTo>
                    <a:pt x="494" y="1457"/>
                    <a:pt x="500" y="1452"/>
                    <a:pt x="507" y="1452"/>
                  </a:cubicBezTo>
                  <a:close/>
                  <a:moveTo>
                    <a:pt x="584" y="1452"/>
                  </a:moveTo>
                  <a:lnTo>
                    <a:pt x="609" y="1452"/>
                  </a:lnTo>
                  <a:cubicBezTo>
                    <a:pt x="617" y="1452"/>
                    <a:pt x="622" y="1457"/>
                    <a:pt x="622" y="1464"/>
                  </a:cubicBezTo>
                  <a:cubicBezTo>
                    <a:pt x="622" y="1472"/>
                    <a:pt x="617" y="1477"/>
                    <a:pt x="609" y="1477"/>
                  </a:cubicBezTo>
                  <a:lnTo>
                    <a:pt x="584" y="1477"/>
                  </a:lnTo>
                  <a:cubicBezTo>
                    <a:pt x="577" y="1477"/>
                    <a:pt x="571" y="1472"/>
                    <a:pt x="571" y="1464"/>
                  </a:cubicBezTo>
                  <a:cubicBezTo>
                    <a:pt x="571" y="1457"/>
                    <a:pt x="577" y="1452"/>
                    <a:pt x="584" y="1452"/>
                  </a:cubicBezTo>
                  <a:close/>
                  <a:moveTo>
                    <a:pt x="661" y="1452"/>
                  </a:moveTo>
                  <a:lnTo>
                    <a:pt x="686" y="1452"/>
                  </a:lnTo>
                  <a:cubicBezTo>
                    <a:pt x="693" y="1452"/>
                    <a:pt x="699" y="1457"/>
                    <a:pt x="699" y="1464"/>
                  </a:cubicBezTo>
                  <a:cubicBezTo>
                    <a:pt x="699" y="1472"/>
                    <a:pt x="693" y="1477"/>
                    <a:pt x="686" y="1477"/>
                  </a:cubicBezTo>
                  <a:lnTo>
                    <a:pt x="661" y="1477"/>
                  </a:lnTo>
                  <a:cubicBezTo>
                    <a:pt x="654" y="1477"/>
                    <a:pt x="648" y="1472"/>
                    <a:pt x="648" y="1464"/>
                  </a:cubicBezTo>
                  <a:cubicBezTo>
                    <a:pt x="648" y="1457"/>
                    <a:pt x="654" y="1452"/>
                    <a:pt x="661" y="1452"/>
                  </a:cubicBezTo>
                  <a:close/>
                  <a:moveTo>
                    <a:pt x="737" y="1452"/>
                  </a:moveTo>
                  <a:lnTo>
                    <a:pt x="763" y="1452"/>
                  </a:lnTo>
                  <a:cubicBezTo>
                    <a:pt x="770" y="1452"/>
                    <a:pt x="776" y="1457"/>
                    <a:pt x="776" y="1464"/>
                  </a:cubicBezTo>
                  <a:cubicBezTo>
                    <a:pt x="776" y="1472"/>
                    <a:pt x="770" y="1477"/>
                    <a:pt x="763" y="1477"/>
                  </a:cubicBezTo>
                  <a:lnTo>
                    <a:pt x="737" y="1477"/>
                  </a:lnTo>
                  <a:cubicBezTo>
                    <a:pt x="730" y="1477"/>
                    <a:pt x="725" y="1472"/>
                    <a:pt x="725" y="1464"/>
                  </a:cubicBezTo>
                  <a:cubicBezTo>
                    <a:pt x="725" y="1457"/>
                    <a:pt x="730" y="1452"/>
                    <a:pt x="737" y="1452"/>
                  </a:cubicBezTo>
                  <a:close/>
                  <a:moveTo>
                    <a:pt x="814" y="1452"/>
                  </a:moveTo>
                  <a:lnTo>
                    <a:pt x="840" y="1452"/>
                  </a:lnTo>
                  <a:cubicBezTo>
                    <a:pt x="847" y="1452"/>
                    <a:pt x="853" y="1457"/>
                    <a:pt x="853" y="1464"/>
                  </a:cubicBezTo>
                  <a:cubicBezTo>
                    <a:pt x="853" y="1472"/>
                    <a:pt x="847" y="1477"/>
                    <a:pt x="840" y="1477"/>
                  </a:cubicBezTo>
                  <a:lnTo>
                    <a:pt x="814" y="1477"/>
                  </a:lnTo>
                  <a:cubicBezTo>
                    <a:pt x="807" y="1477"/>
                    <a:pt x="801" y="1472"/>
                    <a:pt x="801" y="1464"/>
                  </a:cubicBezTo>
                  <a:cubicBezTo>
                    <a:pt x="801" y="1457"/>
                    <a:pt x="807" y="1452"/>
                    <a:pt x="814" y="1452"/>
                  </a:cubicBezTo>
                  <a:close/>
                  <a:moveTo>
                    <a:pt x="891" y="1452"/>
                  </a:moveTo>
                  <a:lnTo>
                    <a:pt x="917" y="1452"/>
                  </a:lnTo>
                  <a:cubicBezTo>
                    <a:pt x="924" y="1452"/>
                    <a:pt x="929" y="1457"/>
                    <a:pt x="929" y="1464"/>
                  </a:cubicBezTo>
                  <a:cubicBezTo>
                    <a:pt x="929" y="1472"/>
                    <a:pt x="924" y="1477"/>
                    <a:pt x="917" y="1477"/>
                  </a:cubicBezTo>
                  <a:lnTo>
                    <a:pt x="891" y="1477"/>
                  </a:lnTo>
                  <a:cubicBezTo>
                    <a:pt x="884" y="1477"/>
                    <a:pt x="878" y="1472"/>
                    <a:pt x="878" y="1464"/>
                  </a:cubicBezTo>
                  <a:cubicBezTo>
                    <a:pt x="878" y="1457"/>
                    <a:pt x="884" y="1452"/>
                    <a:pt x="891" y="1452"/>
                  </a:cubicBezTo>
                  <a:close/>
                  <a:moveTo>
                    <a:pt x="968" y="1452"/>
                  </a:moveTo>
                  <a:lnTo>
                    <a:pt x="993" y="1452"/>
                  </a:lnTo>
                  <a:cubicBezTo>
                    <a:pt x="1001" y="1452"/>
                    <a:pt x="1006" y="1457"/>
                    <a:pt x="1006" y="1464"/>
                  </a:cubicBezTo>
                  <a:cubicBezTo>
                    <a:pt x="1006" y="1472"/>
                    <a:pt x="1001" y="1477"/>
                    <a:pt x="993" y="1477"/>
                  </a:cubicBezTo>
                  <a:lnTo>
                    <a:pt x="968" y="1477"/>
                  </a:lnTo>
                  <a:cubicBezTo>
                    <a:pt x="961" y="1477"/>
                    <a:pt x="955" y="1472"/>
                    <a:pt x="955" y="1464"/>
                  </a:cubicBezTo>
                  <a:cubicBezTo>
                    <a:pt x="955" y="1457"/>
                    <a:pt x="961" y="1452"/>
                    <a:pt x="968" y="1452"/>
                  </a:cubicBezTo>
                  <a:close/>
                  <a:moveTo>
                    <a:pt x="1045" y="1452"/>
                  </a:moveTo>
                  <a:lnTo>
                    <a:pt x="1070" y="1452"/>
                  </a:lnTo>
                  <a:cubicBezTo>
                    <a:pt x="1077" y="1452"/>
                    <a:pt x="1083" y="1457"/>
                    <a:pt x="1083" y="1464"/>
                  </a:cubicBezTo>
                  <a:cubicBezTo>
                    <a:pt x="1083" y="1472"/>
                    <a:pt x="1077" y="1477"/>
                    <a:pt x="1070" y="1477"/>
                  </a:cubicBezTo>
                  <a:lnTo>
                    <a:pt x="1045" y="1477"/>
                  </a:lnTo>
                  <a:cubicBezTo>
                    <a:pt x="1038" y="1477"/>
                    <a:pt x="1032" y="1472"/>
                    <a:pt x="1032" y="1464"/>
                  </a:cubicBezTo>
                  <a:cubicBezTo>
                    <a:pt x="1032" y="1457"/>
                    <a:pt x="1038" y="1452"/>
                    <a:pt x="1045" y="1452"/>
                  </a:cubicBezTo>
                  <a:close/>
                  <a:moveTo>
                    <a:pt x="1121" y="1452"/>
                  </a:moveTo>
                  <a:lnTo>
                    <a:pt x="1147" y="1452"/>
                  </a:lnTo>
                  <a:cubicBezTo>
                    <a:pt x="1154" y="1452"/>
                    <a:pt x="1160" y="1457"/>
                    <a:pt x="1160" y="1464"/>
                  </a:cubicBezTo>
                  <a:cubicBezTo>
                    <a:pt x="1160" y="1472"/>
                    <a:pt x="1154" y="1477"/>
                    <a:pt x="1147" y="1477"/>
                  </a:cubicBezTo>
                  <a:lnTo>
                    <a:pt x="1121" y="1477"/>
                  </a:lnTo>
                  <a:cubicBezTo>
                    <a:pt x="1114" y="1477"/>
                    <a:pt x="1109" y="1472"/>
                    <a:pt x="1109" y="1464"/>
                  </a:cubicBezTo>
                  <a:cubicBezTo>
                    <a:pt x="1109" y="1457"/>
                    <a:pt x="1114" y="1452"/>
                    <a:pt x="1121" y="1452"/>
                  </a:cubicBezTo>
                  <a:close/>
                  <a:moveTo>
                    <a:pt x="1198" y="1452"/>
                  </a:moveTo>
                  <a:lnTo>
                    <a:pt x="1224" y="1452"/>
                  </a:lnTo>
                  <a:cubicBezTo>
                    <a:pt x="1231" y="1452"/>
                    <a:pt x="1237" y="1457"/>
                    <a:pt x="1237" y="1464"/>
                  </a:cubicBezTo>
                  <a:cubicBezTo>
                    <a:pt x="1237" y="1472"/>
                    <a:pt x="1231" y="1477"/>
                    <a:pt x="1224" y="1477"/>
                  </a:cubicBezTo>
                  <a:lnTo>
                    <a:pt x="1198" y="1477"/>
                  </a:lnTo>
                  <a:cubicBezTo>
                    <a:pt x="1191" y="1477"/>
                    <a:pt x="1185" y="1472"/>
                    <a:pt x="1185" y="1464"/>
                  </a:cubicBezTo>
                  <a:cubicBezTo>
                    <a:pt x="1185" y="1457"/>
                    <a:pt x="1191" y="1452"/>
                    <a:pt x="1198" y="1452"/>
                  </a:cubicBezTo>
                  <a:close/>
                  <a:moveTo>
                    <a:pt x="1275" y="1452"/>
                  </a:moveTo>
                  <a:lnTo>
                    <a:pt x="1301" y="1452"/>
                  </a:lnTo>
                  <a:cubicBezTo>
                    <a:pt x="1308" y="1452"/>
                    <a:pt x="1313" y="1457"/>
                    <a:pt x="1313" y="1464"/>
                  </a:cubicBezTo>
                  <a:cubicBezTo>
                    <a:pt x="1313" y="1472"/>
                    <a:pt x="1308" y="1477"/>
                    <a:pt x="1301" y="1477"/>
                  </a:cubicBezTo>
                  <a:lnTo>
                    <a:pt x="1275" y="1477"/>
                  </a:lnTo>
                  <a:cubicBezTo>
                    <a:pt x="1268" y="1477"/>
                    <a:pt x="1262" y="1472"/>
                    <a:pt x="1262" y="1464"/>
                  </a:cubicBezTo>
                  <a:cubicBezTo>
                    <a:pt x="1262" y="1457"/>
                    <a:pt x="1268" y="1452"/>
                    <a:pt x="1275" y="1452"/>
                  </a:cubicBezTo>
                  <a:close/>
                  <a:moveTo>
                    <a:pt x="1352" y="1452"/>
                  </a:moveTo>
                  <a:lnTo>
                    <a:pt x="1377" y="1452"/>
                  </a:lnTo>
                  <a:cubicBezTo>
                    <a:pt x="1385" y="1452"/>
                    <a:pt x="1390" y="1457"/>
                    <a:pt x="1390" y="1464"/>
                  </a:cubicBezTo>
                  <a:cubicBezTo>
                    <a:pt x="1390" y="1472"/>
                    <a:pt x="1385" y="1477"/>
                    <a:pt x="1377" y="1477"/>
                  </a:cubicBezTo>
                  <a:lnTo>
                    <a:pt x="1352" y="1477"/>
                  </a:lnTo>
                  <a:cubicBezTo>
                    <a:pt x="1345" y="1477"/>
                    <a:pt x="1339" y="1472"/>
                    <a:pt x="1339" y="1464"/>
                  </a:cubicBezTo>
                  <a:cubicBezTo>
                    <a:pt x="1339" y="1457"/>
                    <a:pt x="1345" y="1452"/>
                    <a:pt x="1352" y="1452"/>
                  </a:cubicBezTo>
                  <a:close/>
                  <a:moveTo>
                    <a:pt x="1429" y="1452"/>
                  </a:moveTo>
                  <a:lnTo>
                    <a:pt x="1454" y="1452"/>
                  </a:lnTo>
                  <a:cubicBezTo>
                    <a:pt x="1461" y="1452"/>
                    <a:pt x="1467" y="1457"/>
                    <a:pt x="1467" y="1464"/>
                  </a:cubicBezTo>
                  <a:cubicBezTo>
                    <a:pt x="1467" y="1472"/>
                    <a:pt x="1461" y="1477"/>
                    <a:pt x="1454" y="1477"/>
                  </a:cubicBezTo>
                  <a:lnTo>
                    <a:pt x="1429" y="1477"/>
                  </a:lnTo>
                  <a:cubicBezTo>
                    <a:pt x="1422" y="1477"/>
                    <a:pt x="1416" y="1472"/>
                    <a:pt x="1416" y="1464"/>
                  </a:cubicBezTo>
                  <a:cubicBezTo>
                    <a:pt x="1416" y="1457"/>
                    <a:pt x="1422" y="1452"/>
                    <a:pt x="1429" y="1452"/>
                  </a:cubicBezTo>
                  <a:close/>
                  <a:moveTo>
                    <a:pt x="1505" y="1452"/>
                  </a:moveTo>
                  <a:lnTo>
                    <a:pt x="1531" y="1452"/>
                  </a:lnTo>
                  <a:cubicBezTo>
                    <a:pt x="1538" y="1452"/>
                    <a:pt x="1544" y="1457"/>
                    <a:pt x="1544" y="1464"/>
                  </a:cubicBezTo>
                  <a:cubicBezTo>
                    <a:pt x="1544" y="1472"/>
                    <a:pt x="1538" y="1477"/>
                    <a:pt x="1531" y="1477"/>
                  </a:cubicBezTo>
                  <a:lnTo>
                    <a:pt x="1505" y="1477"/>
                  </a:lnTo>
                  <a:cubicBezTo>
                    <a:pt x="1498" y="1477"/>
                    <a:pt x="1493" y="1472"/>
                    <a:pt x="1493" y="1464"/>
                  </a:cubicBezTo>
                  <a:cubicBezTo>
                    <a:pt x="1493" y="1457"/>
                    <a:pt x="1498" y="1452"/>
                    <a:pt x="1505" y="1452"/>
                  </a:cubicBezTo>
                  <a:close/>
                  <a:moveTo>
                    <a:pt x="1582" y="1452"/>
                  </a:moveTo>
                  <a:lnTo>
                    <a:pt x="1608" y="1452"/>
                  </a:lnTo>
                  <a:cubicBezTo>
                    <a:pt x="1615" y="1452"/>
                    <a:pt x="1621" y="1457"/>
                    <a:pt x="1621" y="1464"/>
                  </a:cubicBezTo>
                  <a:cubicBezTo>
                    <a:pt x="1621" y="1472"/>
                    <a:pt x="1615" y="1477"/>
                    <a:pt x="1608" y="1477"/>
                  </a:cubicBezTo>
                  <a:lnTo>
                    <a:pt x="1582" y="1477"/>
                  </a:lnTo>
                  <a:cubicBezTo>
                    <a:pt x="1575" y="1477"/>
                    <a:pt x="1569" y="1472"/>
                    <a:pt x="1569" y="1464"/>
                  </a:cubicBezTo>
                  <a:cubicBezTo>
                    <a:pt x="1569" y="1457"/>
                    <a:pt x="1575" y="1452"/>
                    <a:pt x="1582" y="1452"/>
                  </a:cubicBezTo>
                  <a:close/>
                  <a:moveTo>
                    <a:pt x="1659" y="1452"/>
                  </a:moveTo>
                  <a:lnTo>
                    <a:pt x="1685" y="1452"/>
                  </a:lnTo>
                  <a:cubicBezTo>
                    <a:pt x="1692" y="1452"/>
                    <a:pt x="1697" y="1457"/>
                    <a:pt x="1697" y="1464"/>
                  </a:cubicBezTo>
                  <a:cubicBezTo>
                    <a:pt x="1697" y="1472"/>
                    <a:pt x="1692" y="1477"/>
                    <a:pt x="1685" y="1477"/>
                  </a:cubicBezTo>
                  <a:lnTo>
                    <a:pt x="1659" y="1477"/>
                  </a:lnTo>
                  <a:cubicBezTo>
                    <a:pt x="1652" y="1477"/>
                    <a:pt x="1646" y="1472"/>
                    <a:pt x="1646" y="1464"/>
                  </a:cubicBezTo>
                  <a:cubicBezTo>
                    <a:pt x="1646" y="1457"/>
                    <a:pt x="1652" y="1452"/>
                    <a:pt x="1659" y="1452"/>
                  </a:cubicBezTo>
                  <a:close/>
                  <a:moveTo>
                    <a:pt x="1736" y="1452"/>
                  </a:moveTo>
                  <a:lnTo>
                    <a:pt x="1761" y="1452"/>
                  </a:lnTo>
                  <a:cubicBezTo>
                    <a:pt x="1769" y="1452"/>
                    <a:pt x="1774" y="1457"/>
                    <a:pt x="1774" y="1464"/>
                  </a:cubicBezTo>
                  <a:cubicBezTo>
                    <a:pt x="1774" y="1472"/>
                    <a:pt x="1769" y="1477"/>
                    <a:pt x="1761" y="1477"/>
                  </a:cubicBezTo>
                  <a:lnTo>
                    <a:pt x="1736" y="1477"/>
                  </a:lnTo>
                  <a:cubicBezTo>
                    <a:pt x="1729" y="1477"/>
                    <a:pt x="1723" y="1472"/>
                    <a:pt x="1723" y="1464"/>
                  </a:cubicBezTo>
                  <a:cubicBezTo>
                    <a:pt x="1723" y="1457"/>
                    <a:pt x="1729" y="1452"/>
                    <a:pt x="1736" y="1452"/>
                  </a:cubicBezTo>
                  <a:close/>
                  <a:moveTo>
                    <a:pt x="1813" y="1452"/>
                  </a:moveTo>
                  <a:lnTo>
                    <a:pt x="1838" y="1452"/>
                  </a:lnTo>
                  <a:cubicBezTo>
                    <a:pt x="1845" y="1452"/>
                    <a:pt x="1851" y="1457"/>
                    <a:pt x="1851" y="1464"/>
                  </a:cubicBezTo>
                  <a:cubicBezTo>
                    <a:pt x="1851" y="1472"/>
                    <a:pt x="1845" y="1477"/>
                    <a:pt x="1838" y="1477"/>
                  </a:cubicBezTo>
                  <a:lnTo>
                    <a:pt x="1813" y="1477"/>
                  </a:lnTo>
                  <a:cubicBezTo>
                    <a:pt x="1806" y="1477"/>
                    <a:pt x="1800" y="1472"/>
                    <a:pt x="1800" y="1464"/>
                  </a:cubicBezTo>
                  <a:cubicBezTo>
                    <a:pt x="1800" y="1457"/>
                    <a:pt x="1806" y="1452"/>
                    <a:pt x="1813" y="1452"/>
                  </a:cubicBezTo>
                  <a:close/>
                  <a:moveTo>
                    <a:pt x="1889" y="1452"/>
                  </a:moveTo>
                  <a:lnTo>
                    <a:pt x="1915" y="1452"/>
                  </a:lnTo>
                  <a:cubicBezTo>
                    <a:pt x="1922" y="1452"/>
                    <a:pt x="1928" y="1457"/>
                    <a:pt x="1928" y="1464"/>
                  </a:cubicBezTo>
                  <a:cubicBezTo>
                    <a:pt x="1928" y="1472"/>
                    <a:pt x="1922" y="1477"/>
                    <a:pt x="1915" y="1477"/>
                  </a:cubicBezTo>
                  <a:lnTo>
                    <a:pt x="1889" y="1477"/>
                  </a:lnTo>
                  <a:cubicBezTo>
                    <a:pt x="1882" y="1477"/>
                    <a:pt x="1877" y="1472"/>
                    <a:pt x="1877" y="1464"/>
                  </a:cubicBezTo>
                  <a:cubicBezTo>
                    <a:pt x="1877" y="1457"/>
                    <a:pt x="1882" y="1452"/>
                    <a:pt x="1889" y="1452"/>
                  </a:cubicBezTo>
                  <a:close/>
                  <a:moveTo>
                    <a:pt x="1966" y="1452"/>
                  </a:moveTo>
                  <a:lnTo>
                    <a:pt x="1992" y="1452"/>
                  </a:lnTo>
                  <a:cubicBezTo>
                    <a:pt x="1999" y="1452"/>
                    <a:pt x="2005" y="1457"/>
                    <a:pt x="2005" y="1464"/>
                  </a:cubicBezTo>
                  <a:cubicBezTo>
                    <a:pt x="2005" y="1472"/>
                    <a:pt x="1999" y="1477"/>
                    <a:pt x="1992" y="1477"/>
                  </a:cubicBezTo>
                  <a:lnTo>
                    <a:pt x="1966" y="1477"/>
                  </a:lnTo>
                  <a:cubicBezTo>
                    <a:pt x="1959" y="1477"/>
                    <a:pt x="1953" y="1472"/>
                    <a:pt x="1953" y="1464"/>
                  </a:cubicBezTo>
                  <a:cubicBezTo>
                    <a:pt x="1953" y="1457"/>
                    <a:pt x="1959" y="1452"/>
                    <a:pt x="1966" y="1452"/>
                  </a:cubicBezTo>
                  <a:close/>
                  <a:moveTo>
                    <a:pt x="2043" y="1452"/>
                  </a:moveTo>
                  <a:lnTo>
                    <a:pt x="2069" y="1452"/>
                  </a:lnTo>
                  <a:cubicBezTo>
                    <a:pt x="2076" y="1452"/>
                    <a:pt x="2081" y="1457"/>
                    <a:pt x="2081" y="1464"/>
                  </a:cubicBezTo>
                  <a:cubicBezTo>
                    <a:pt x="2081" y="1472"/>
                    <a:pt x="2076" y="1477"/>
                    <a:pt x="2069" y="1477"/>
                  </a:cubicBezTo>
                  <a:lnTo>
                    <a:pt x="2043" y="1477"/>
                  </a:lnTo>
                  <a:cubicBezTo>
                    <a:pt x="2036" y="1477"/>
                    <a:pt x="2030" y="1472"/>
                    <a:pt x="2030" y="1464"/>
                  </a:cubicBezTo>
                  <a:cubicBezTo>
                    <a:pt x="2030" y="1457"/>
                    <a:pt x="2036" y="1452"/>
                    <a:pt x="2043" y="1452"/>
                  </a:cubicBezTo>
                  <a:close/>
                  <a:moveTo>
                    <a:pt x="2120" y="1452"/>
                  </a:moveTo>
                  <a:lnTo>
                    <a:pt x="2145" y="1452"/>
                  </a:lnTo>
                  <a:cubicBezTo>
                    <a:pt x="2153" y="1452"/>
                    <a:pt x="2158" y="1457"/>
                    <a:pt x="2158" y="1464"/>
                  </a:cubicBezTo>
                  <a:cubicBezTo>
                    <a:pt x="2158" y="1472"/>
                    <a:pt x="2153" y="1477"/>
                    <a:pt x="2145" y="1477"/>
                  </a:cubicBezTo>
                  <a:lnTo>
                    <a:pt x="2120" y="1477"/>
                  </a:lnTo>
                  <a:cubicBezTo>
                    <a:pt x="2113" y="1477"/>
                    <a:pt x="2107" y="1472"/>
                    <a:pt x="2107" y="1464"/>
                  </a:cubicBezTo>
                  <a:cubicBezTo>
                    <a:pt x="2107" y="1457"/>
                    <a:pt x="2113" y="1452"/>
                    <a:pt x="2120" y="1452"/>
                  </a:cubicBezTo>
                  <a:close/>
                  <a:moveTo>
                    <a:pt x="2197" y="1452"/>
                  </a:moveTo>
                  <a:lnTo>
                    <a:pt x="2222" y="1452"/>
                  </a:lnTo>
                  <a:cubicBezTo>
                    <a:pt x="2229" y="1452"/>
                    <a:pt x="2235" y="1457"/>
                    <a:pt x="2235" y="1464"/>
                  </a:cubicBezTo>
                  <a:cubicBezTo>
                    <a:pt x="2235" y="1472"/>
                    <a:pt x="2229" y="1477"/>
                    <a:pt x="2222" y="1477"/>
                  </a:cubicBezTo>
                  <a:lnTo>
                    <a:pt x="2197" y="1477"/>
                  </a:lnTo>
                  <a:cubicBezTo>
                    <a:pt x="2190" y="1477"/>
                    <a:pt x="2184" y="1472"/>
                    <a:pt x="2184" y="1464"/>
                  </a:cubicBezTo>
                  <a:cubicBezTo>
                    <a:pt x="2184" y="1457"/>
                    <a:pt x="2190" y="1452"/>
                    <a:pt x="2197" y="1452"/>
                  </a:cubicBezTo>
                  <a:close/>
                  <a:moveTo>
                    <a:pt x="2273" y="1452"/>
                  </a:moveTo>
                  <a:lnTo>
                    <a:pt x="2299" y="1452"/>
                  </a:lnTo>
                  <a:cubicBezTo>
                    <a:pt x="2306" y="1452"/>
                    <a:pt x="2312" y="1457"/>
                    <a:pt x="2312" y="1464"/>
                  </a:cubicBezTo>
                  <a:cubicBezTo>
                    <a:pt x="2312" y="1472"/>
                    <a:pt x="2306" y="1477"/>
                    <a:pt x="2299" y="1477"/>
                  </a:cubicBezTo>
                  <a:lnTo>
                    <a:pt x="2273" y="1477"/>
                  </a:lnTo>
                  <a:cubicBezTo>
                    <a:pt x="2266" y="1477"/>
                    <a:pt x="2261" y="1472"/>
                    <a:pt x="2261" y="1464"/>
                  </a:cubicBezTo>
                  <a:cubicBezTo>
                    <a:pt x="2261" y="1457"/>
                    <a:pt x="2266" y="1452"/>
                    <a:pt x="2273" y="1452"/>
                  </a:cubicBezTo>
                  <a:close/>
                  <a:moveTo>
                    <a:pt x="2350" y="1452"/>
                  </a:moveTo>
                  <a:lnTo>
                    <a:pt x="2376" y="1452"/>
                  </a:lnTo>
                  <a:cubicBezTo>
                    <a:pt x="2383" y="1452"/>
                    <a:pt x="2389" y="1457"/>
                    <a:pt x="2389" y="1464"/>
                  </a:cubicBezTo>
                  <a:cubicBezTo>
                    <a:pt x="2389" y="1472"/>
                    <a:pt x="2383" y="1477"/>
                    <a:pt x="2376" y="1477"/>
                  </a:cubicBezTo>
                  <a:lnTo>
                    <a:pt x="2350" y="1477"/>
                  </a:lnTo>
                  <a:cubicBezTo>
                    <a:pt x="2343" y="1477"/>
                    <a:pt x="2337" y="1472"/>
                    <a:pt x="2337" y="1464"/>
                  </a:cubicBezTo>
                  <a:cubicBezTo>
                    <a:pt x="2337" y="1457"/>
                    <a:pt x="2343" y="1452"/>
                    <a:pt x="2350" y="1452"/>
                  </a:cubicBezTo>
                  <a:close/>
                  <a:moveTo>
                    <a:pt x="2427" y="1452"/>
                  </a:moveTo>
                  <a:lnTo>
                    <a:pt x="2453" y="1452"/>
                  </a:lnTo>
                  <a:cubicBezTo>
                    <a:pt x="2460" y="1452"/>
                    <a:pt x="2465" y="1457"/>
                    <a:pt x="2465" y="1464"/>
                  </a:cubicBezTo>
                  <a:cubicBezTo>
                    <a:pt x="2465" y="1472"/>
                    <a:pt x="2460" y="1477"/>
                    <a:pt x="2453" y="1477"/>
                  </a:cubicBezTo>
                  <a:lnTo>
                    <a:pt x="2427" y="1477"/>
                  </a:lnTo>
                  <a:cubicBezTo>
                    <a:pt x="2420" y="1477"/>
                    <a:pt x="2414" y="1472"/>
                    <a:pt x="2414" y="1464"/>
                  </a:cubicBezTo>
                  <a:cubicBezTo>
                    <a:pt x="2414" y="1457"/>
                    <a:pt x="2420" y="1452"/>
                    <a:pt x="2427" y="1452"/>
                  </a:cubicBezTo>
                  <a:close/>
                  <a:moveTo>
                    <a:pt x="2504" y="1452"/>
                  </a:moveTo>
                  <a:lnTo>
                    <a:pt x="2529" y="1452"/>
                  </a:lnTo>
                  <a:cubicBezTo>
                    <a:pt x="2537" y="1452"/>
                    <a:pt x="2542" y="1457"/>
                    <a:pt x="2542" y="1464"/>
                  </a:cubicBezTo>
                  <a:cubicBezTo>
                    <a:pt x="2542" y="1472"/>
                    <a:pt x="2537" y="1477"/>
                    <a:pt x="2529" y="1477"/>
                  </a:cubicBezTo>
                  <a:lnTo>
                    <a:pt x="2504" y="1477"/>
                  </a:lnTo>
                  <a:cubicBezTo>
                    <a:pt x="2497" y="1477"/>
                    <a:pt x="2491" y="1472"/>
                    <a:pt x="2491" y="1464"/>
                  </a:cubicBezTo>
                  <a:cubicBezTo>
                    <a:pt x="2491" y="1457"/>
                    <a:pt x="2497" y="1452"/>
                    <a:pt x="2504" y="1452"/>
                  </a:cubicBezTo>
                  <a:close/>
                  <a:moveTo>
                    <a:pt x="2581" y="1452"/>
                  </a:moveTo>
                  <a:lnTo>
                    <a:pt x="2606" y="1452"/>
                  </a:lnTo>
                  <a:cubicBezTo>
                    <a:pt x="2613" y="1452"/>
                    <a:pt x="2619" y="1457"/>
                    <a:pt x="2619" y="1464"/>
                  </a:cubicBezTo>
                  <a:cubicBezTo>
                    <a:pt x="2619" y="1472"/>
                    <a:pt x="2613" y="1477"/>
                    <a:pt x="2606" y="1477"/>
                  </a:cubicBezTo>
                  <a:lnTo>
                    <a:pt x="2581" y="1477"/>
                  </a:lnTo>
                  <a:cubicBezTo>
                    <a:pt x="2574" y="1477"/>
                    <a:pt x="2568" y="1472"/>
                    <a:pt x="2568" y="1464"/>
                  </a:cubicBezTo>
                  <a:cubicBezTo>
                    <a:pt x="2568" y="1457"/>
                    <a:pt x="2574" y="1452"/>
                    <a:pt x="2581" y="1452"/>
                  </a:cubicBezTo>
                  <a:close/>
                  <a:moveTo>
                    <a:pt x="2657" y="1452"/>
                  </a:moveTo>
                  <a:lnTo>
                    <a:pt x="2683" y="1452"/>
                  </a:lnTo>
                  <a:cubicBezTo>
                    <a:pt x="2690" y="1452"/>
                    <a:pt x="2696" y="1457"/>
                    <a:pt x="2696" y="1464"/>
                  </a:cubicBezTo>
                  <a:cubicBezTo>
                    <a:pt x="2696" y="1472"/>
                    <a:pt x="2690" y="1477"/>
                    <a:pt x="2683" y="1477"/>
                  </a:cubicBezTo>
                  <a:lnTo>
                    <a:pt x="2657" y="1477"/>
                  </a:lnTo>
                  <a:cubicBezTo>
                    <a:pt x="2650" y="1477"/>
                    <a:pt x="2645" y="1472"/>
                    <a:pt x="2645" y="1464"/>
                  </a:cubicBezTo>
                  <a:cubicBezTo>
                    <a:pt x="2645" y="1457"/>
                    <a:pt x="2650" y="1452"/>
                    <a:pt x="2657" y="1452"/>
                  </a:cubicBezTo>
                  <a:close/>
                  <a:moveTo>
                    <a:pt x="2734" y="1452"/>
                  </a:moveTo>
                  <a:lnTo>
                    <a:pt x="2760" y="1452"/>
                  </a:lnTo>
                  <a:cubicBezTo>
                    <a:pt x="2767" y="1452"/>
                    <a:pt x="2773" y="1457"/>
                    <a:pt x="2773" y="1464"/>
                  </a:cubicBezTo>
                  <a:cubicBezTo>
                    <a:pt x="2773" y="1472"/>
                    <a:pt x="2767" y="1477"/>
                    <a:pt x="2760" y="1477"/>
                  </a:cubicBezTo>
                  <a:lnTo>
                    <a:pt x="2734" y="1477"/>
                  </a:lnTo>
                  <a:cubicBezTo>
                    <a:pt x="2727" y="1477"/>
                    <a:pt x="2721" y="1472"/>
                    <a:pt x="2721" y="1464"/>
                  </a:cubicBezTo>
                  <a:cubicBezTo>
                    <a:pt x="2721" y="1457"/>
                    <a:pt x="2727" y="1452"/>
                    <a:pt x="2734" y="1452"/>
                  </a:cubicBezTo>
                  <a:close/>
                  <a:moveTo>
                    <a:pt x="2811" y="1452"/>
                  </a:moveTo>
                  <a:lnTo>
                    <a:pt x="2837" y="1452"/>
                  </a:lnTo>
                  <a:cubicBezTo>
                    <a:pt x="2844" y="1452"/>
                    <a:pt x="2849" y="1457"/>
                    <a:pt x="2849" y="1464"/>
                  </a:cubicBezTo>
                  <a:cubicBezTo>
                    <a:pt x="2849" y="1472"/>
                    <a:pt x="2844" y="1477"/>
                    <a:pt x="2837" y="1477"/>
                  </a:cubicBezTo>
                  <a:lnTo>
                    <a:pt x="2811" y="1477"/>
                  </a:lnTo>
                  <a:cubicBezTo>
                    <a:pt x="2804" y="1477"/>
                    <a:pt x="2798" y="1472"/>
                    <a:pt x="2798" y="1464"/>
                  </a:cubicBezTo>
                  <a:cubicBezTo>
                    <a:pt x="2798" y="1457"/>
                    <a:pt x="2804" y="1452"/>
                    <a:pt x="2811" y="1452"/>
                  </a:cubicBezTo>
                  <a:close/>
                  <a:moveTo>
                    <a:pt x="2888" y="1452"/>
                  </a:moveTo>
                  <a:lnTo>
                    <a:pt x="2913" y="1452"/>
                  </a:lnTo>
                  <a:cubicBezTo>
                    <a:pt x="2921" y="1452"/>
                    <a:pt x="2926" y="1457"/>
                    <a:pt x="2926" y="1464"/>
                  </a:cubicBezTo>
                  <a:cubicBezTo>
                    <a:pt x="2926" y="1472"/>
                    <a:pt x="2921" y="1477"/>
                    <a:pt x="2913" y="1477"/>
                  </a:cubicBezTo>
                  <a:lnTo>
                    <a:pt x="2888" y="1477"/>
                  </a:lnTo>
                  <a:cubicBezTo>
                    <a:pt x="2881" y="1477"/>
                    <a:pt x="2875" y="1472"/>
                    <a:pt x="2875" y="1464"/>
                  </a:cubicBezTo>
                  <a:cubicBezTo>
                    <a:pt x="2875" y="1457"/>
                    <a:pt x="2881" y="1452"/>
                    <a:pt x="2888" y="1452"/>
                  </a:cubicBezTo>
                  <a:close/>
                  <a:moveTo>
                    <a:pt x="2965" y="1452"/>
                  </a:moveTo>
                  <a:lnTo>
                    <a:pt x="2990" y="1452"/>
                  </a:lnTo>
                  <a:cubicBezTo>
                    <a:pt x="2997" y="1452"/>
                    <a:pt x="3003" y="1457"/>
                    <a:pt x="3003" y="1464"/>
                  </a:cubicBezTo>
                  <a:cubicBezTo>
                    <a:pt x="3003" y="1472"/>
                    <a:pt x="2997" y="1477"/>
                    <a:pt x="2990" y="1477"/>
                  </a:cubicBezTo>
                  <a:lnTo>
                    <a:pt x="2965" y="1477"/>
                  </a:lnTo>
                  <a:cubicBezTo>
                    <a:pt x="2958" y="1477"/>
                    <a:pt x="2952" y="1472"/>
                    <a:pt x="2952" y="1464"/>
                  </a:cubicBezTo>
                  <a:cubicBezTo>
                    <a:pt x="2952" y="1457"/>
                    <a:pt x="2958" y="1452"/>
                    <a:pt x="2965" y="1452"/>
                  </a:cubicBezTo>
                  <a:close/>
                  <a:moveTo>
                    <a:pt x="3024" y="1459"/>
                  </a:moveTo>
                  <a:lnTo>
                    <a:pt x="3024" y="1434"/>
                  </a:lnTo>
                  <a:cubicBezTo>
                    <a:pt x="3024" y="1427"/>
                    <a:pt x="3029" y="1421"/>
                    <a:pt x="3036" y="1421"/>
                  </a:cubicBezTo>
                  <a:cubicBezTo>
                    <a:pt x="3043" y="1421"/>
                    <a:pt x="3049" y="1427"/>
                    <a:pt x="3049" y="1434"/>
                  </a:cubicBezTo>
                  <a:lnTo>
                    <a:pt x="3049" y="1459"/>
                  </a:lnTo>
                  <a:cubicBezTo>
                    <a:pt x="3049" y="1467"/>
                    <a:pt x="3043" y="1472"/>
                    <a:pt x="3036" y="1472"/>
                  </a:cubicBezTo>
                  <a:cubicBezTo>
                    <a:pt x="3029" y="1472"/>
                    <a:pt x="3024" y="1467"/>
                    <a:pt x="3024" y="1459"/>
                  </a:cubicBezTo>
                  <a:close/>
                  <a:moveTo>
                    <a:pt x="3024" y="1383"/>
                  </a:moveTo>
                  <a:lnTo>
                    <a:pt x="3024" y="1357"/>
                  </a:lnTo>
                  <a:cubicBezTo>
                    <a:pt x="3024" y="1350"/>
                    <a:pt x="3029" y="1344"/>
                    <a:pt x="3036" y="1344"/>
                  </a:cubicBezTo>
                  <a:cubicBezTo>
                    <a:pt x="3043" y="1344"/>
                    <a:pt x="3049" y="1350"/>
                    <a:pt x="3049" y="1357"/>
                  </a:cubicBezTo>
                  <a:lnTo>
                    <a:pt x="3049" y="1383"/>
                  </a:lnTo>
                  <a:cubicBezTo>
                    <a:pt x="3049" y="1390"/>
                    <a:pt x="3043" y="1395"/>
                    <a:pt x="3036" y="1395"/>
                  </a:cubicBezTo>
                  <a:cubicBezTo>
                    <a:pt x="3029" y="1395"/>
                    <a:pt x="3024" y="1390"/>
                    <a:pt x="3024" y="1383"/>
                  </a:cubicBezTo>
                  <a:close/>
                  <a:moveTo>
                    <a:pt x="3024" y="1306"/>
                  </a:moveTo>
                  <a:lnTo>
                    <a:pt x="3024" y="1280"/>
                  </a:lnTo>
                  <a:cubicBezTo>
                    <a:pt x="3024" y="1273"/>
                    <a:pt x="3029" y="1267"/>
                    <a:pt x="3036" y="1267"/>
                  </a:cubicBezTo>
                  <a:cubicBezTo>
                    <a:pt x="3043" y="1267"/>
                    <a:pt x="3049" y="1273"/>
                    <a:pt x="3049" y="1280"/>
                  </a:cubicBezTo>
                  <a:lnTo>
                    <a:pt x="3049" y="1306"/>
                  </a:lnTo>
                  <a:cubicBezTo>
                    <a:pt x="3049" y="1313"/>
                    <a:pt x="3043" y="1319"/>
                    <a:pt x="3036" y="1319"/>
                  </a:cubicBezTo>
                  <a:cubicBezTo>
                    <a:pt x="3029" y="1319"/>
                    <a:pt x="3024" y="1313"/>
                    <a:pt x="3024" y="1306"/>
                  </a:cubicBezTo>
                  <a:close/>
                  <a:moveTo>
                    <a:pt x="3024" y="1229"/>
                  </a:moveTo>
                  <a:lnTo>
                    <a:pt x="3024" y="1203"/>
                  </a:lnTo>
                  <a:cubicBezTo>
                    <a:pt x="3024" y="1196"/>
                    <a:pt x="3029" y="1191"/>
                    <a:pt x="3036" y="1191"/>
                  </a:cubicBezTo>
                  <a:cubicBezTo>
                    <a:pt x="3043" y="1191"/>
                    <a:pt x="3049" y="1196"/>
                    <a:pt x="3049" y="1203"/>
                  </a:cubicBezTo>
                  <a:lnTo>
                    <a:pt x="3049" y="1229"/>
                  </a:lnTo>
                  <a:cubicBezTo>
                    <a:pt x="3049" y="1236"/>
                    <a:pt x="3043" y="1242"/>
                    <a:pt x="3036" y="1242"/>
                  </a:cubicBezTo>
                  <a:cubicBezTo>
                    <a:pt x="3029" y="1242"/>
                    <a:pt x="3024" y="1236"/>
                    <a:pt x="3024" y="1229"/>
                  </a:cubicBezTo>
                  <a:close/>
                  <a:moveTo>
                    <a:pt x="3024" y="1152"/>
                  </a:moveTo>
                  <a:lnTo>
                    <a:pt x="3024" y="1127"/>
                  </a:lnTo>
                  <a:cubicBezTo>
                    <a:pt x="3024" y="1120"/>
                    <a:pt x="3029" y="1114"/>
                    <a:pt x="3036" y="1114"/>
                  </a:cubicBezTo>
                  <a:cubicBezTo>
                    <a:pt x="3043" y="1114"/>
                    <a:pt x="3049" y="1120"/>
                    <a:pt x="3049" y="1127"/>
                  </a:cubicBezTo>
                  <a:lnTo>
                    <a:pt x="3049" y="1152"/>
                  </a:lnTo>
                  <a:cubicBezTo>
                    <a:pt x="3049" y="1159"/>
                    <a:pt x="3043" y="1165"/>
                    <a:pt x="3036" y="1165"/>
                  </a:cubicBezTo>
                  <a:cubicBezTo>
                    <a:pt x="3029" y="1165"/>
                    <a:pt x="3024" y="1159"/>
                    <a:pt x="3024" y="1152"/>
                  </a:cubicBezTo>
                  <a:close/>
                  <a:moveTo>
                    <a:pt x="3024" y="1075"/>
                  </a:moveTo>
                  <a:lnTo>
                    <a:pt x="3024" y="1050"/>
                  </a:lnTo>
                  <a:cubicBezTo>
                    <a:pt x="3024" y="1043"/>
                    <a:pt x="3029" y="1037"/>
                    <a:pt x="3036" y="1037"/>
                  </a:cubicBezTo>
                  <a:cubicBezTo>
                    <a:pt x="3043" y="1037"/>
                    <a:pt x="3049" y="1043"/>
                    <a:pt x="3049" y="1050"/>
                  </a:cubicBezTo>
                  <a:lnTo>
                    <a:pt x="3049" y="1075"/>
                  </a:lnTo>
                  <a:cubicBezTo>
                    <a:pt x="3049" y="1083"/>
                    <a:pt x="3043" y="1088"/>
                    <a:pt x="3036" y="1088"/>
                  </a:cubicBezTo>
                  <a:cubicBezTo>
                    <a:pt x="3029" y="1088"/>
                    <a:pt x="3024" y="1083"/>
                    <a:pt x="3024" y="1075"/>
                  </a:cubicBezTo>
                  <a:close/>
                  <a:moveTo>
                    <a:pt x="3024" y="999"/>
                  </a:moveTo>
                  <a:lnTo>
                    <a:pt x="3024" y="973"/>
                  </a:lnTo>
                  <a:cubicBezTo>
                    <a:pt x="3024" y="966"/>
                    <a:pt x="3029" y="960"/>
                    <a:pt x="3036" y="960"/>
                  </a:cubicBezTo>
                  <a:cubicBezTo>
                    <a:pt x="3043" y="960"/>
                    <a:pt x="3049" y="966"/>
                    <a:pt x="3049" y="973"/>
                  </a:cubicBezTo>
                  <a:lnTo>
                    <a:pt x="3049" y="999"/>
                  </a:lnTo>
                  <a:cubicBezTo>
                    <a:pt x="3049" y="1006"/>
                    <a:pt x="3043" y="1011"/>
                    <a:pt x="3036" y="1011"/>
                  </a:cubicBezTo>
                  <a:cubicBezTo>
                    <a:pt x="3029" y="1011"/>
                    <a:pt x="3024" y="1006"/>
                    <a:pt x="3024" y="999"/>
                  </a:cubicBezTo>
                  <a:close/>
                  <a:moveTo>
                    <a:pt x="3024" y="922"/>
                  </a:moveTo>
                  <a:lnTo>
                    <a:pt x="3024" y="896"/>
                  </a:lnTo>
                  <a:cubicBezTo>
                    <a:pt x="3024" y="889"/>
                    <a:pt x="3029" y="883"/>
                    <a:pt x="3036" y="883"/>
                  </a:cubicBezTo>
                  <a:cubicBezTo>
                    <a:pt x="3043" y="883"/>
                    <a:pt x="3049" y="889"/>
                    <a:pt x="3049" y="896"/>
                  </a:cubicBezTo>
                  <a:lnTo>
                    <a:pt x="3049" y="922"/>
                  </a:lnTo>
                  <a:cubicBezTo>
                    <a:pt x="3049" y="929"/>
                    <a:pt x="3043" y="935"/>
                    <a:pt x="3036" y="935"/>
                  </a:cubicBezTo>
                  <a:cubicBezTo>
                    <a:pt x="3029" y="935"/>
                    <a:pt x="3024" y="929"/>
                    <a:pt x="3024" y="922"/>
                  </a:cubicBezTo>
                  <a:close/>
                  <a:moveTo>
                    <a:pt x="3024" y="845"/>
                  </a:moveTo>
                  <a:lnTo>
                    <a:pt x="3024" y="819"/>
                  </a:lnTo>
                  <a:cubicBezTo>
                    <a:pt x="3024" y="812"/>
                    <a:pt x="3029" y="807"/>
                    <a:pt x="3036" y="807"/>
                  </a:cubicBezTo>
                  <a:cubicBezTo>
                    <a:pt x="3043" y="807"/>
                    <a:pt x="3049" y="812"/>
                    <a:pt x="3049" y="819"/>
                  </a:cubicBezTo>
                  <a:lnTo>
                    <a:pt x="3049" y="845"/>
                  </a:lnTo>
                  <a:cubicBezTo>
                    <a:pt x="3049" y="852"/>
                    <a:pt x="3043" y="858"/>
                    <a:pt x="3036" y="858"/>
                  </a:cubicBezTo>
                  <a:cubicBezTo>
                    <a:pt x="3029" y="858"/>
                    <a:pt x="3024" y="852"/>
                    <a:pt x="3024" y="845"/>
                  </a:cubicBezTo>
                  <a:close/>
                  <a:moveTo>
                    <a:pt x="3024" y="768"/>
                  </a:moveTo>
                  <a:lnTo>
                    <a:pt x="3024" y="743"/>
                  </a:lnTo>
                  <a:cubicBezTo>
                    <a:pt x="3024" y="736"/>
                    <a:pt x="3029" y="730"/>
                    <a:pt x="3036" y="730"/>
                  </a:cubicBezTo>
                  <a:cubicBezTo>
                    <a:pt x="3043" y="730"/>
                    <a:pt x="3049" y="736"/>
                    <a:pt x="3049" y="743"/>
                  </a:cubicBezTo>
                  <a:lnTo>
                    <a:pt x="3049" y="768"/>
                  </a:lnTo>
                  <a:cubicBezTo>
                    <a:pt x="3049" y="775"/>
                    <a:pt x="3043" y="781"/>
                    <a:pt x="3036" y="781"/>
                  </a:cubicBezTo>
                  <a:cubicBezTo>
                    <a:pt x="3029" y="781"/>
                    <a:pt x="3024" y="775"/>
                    <a:pt x="3024" y="768"/>
                  </a:cubicBezTo>
                  <a:close/>
                  <a:moveTo>
                    <a:pt x="3024" y="691"/>
                  </a:moveTo>
                  <a:lnTo>
                    <a:pt x="3024" y="666"/>
                  </a:lnTo>
                  <a:cubicBezTo>
                    <a:pt x="3024" y="659"/>
                    <a:pt x="3029" y="653"/>
                    <a:pt x="3036" y="653"/>
                  </a:cubicBezTo>
                  <a:cubicBezTo>
                    <a:pt x="3043" y="653"/>
                    <a:pt x="3049" y="659"/>
                    <a:pt x="3049" y="666"/>
                  </a:cubicBezTo>
                  <a:lnTo>
                    <a:pt x="3049" y="691"/>
                  </a:lnTo>
                  <a:cubicBezTo>
                    <a:pt x="3049" y="699"/>
                    <a:pt x="3043" y="704"/>
                    <a:pt x="3036" y="704"/>
                  </a:cubicBezTo>
                  <a:cubicBezTo>
                    <a:pt x="3029" y="704"/>
                    <a:pt x="3024" y="699"/>
                    <a:pt x="3024" y="691"/>
                  </a:cubicBezTo>
                  <a:close/>
                  <a:moveTo>
                    <a:pt x="3024" y="615"/>
                  </a:moveTo>
                  <a:lnTo>
                    <a:pt x="3024" y="589"/>
                  </a:lnTo>
                  <a:cubicBezTo>
                    <a:pt x="3024" y="582"/>
                    <a:pt x="3029" y="576"/>
                    <a:pt x="3036" y="576"/>
                  </a:cubicBezTo>
                  <a:cubicBezTo>
                    <a:pt x="3043" y="576"/>
                    <a:pt x="3049" y="582"/>
                    <a:pt x="3049" y="589"/>
                  </a:cubicBezTo>
                  <a:lnTo>
                    <a:pt x="3049" y="615"/>
                  </a:lnTo>
                  <a:cubicBezTo>
                    <a:pt x="3049" y="622"/>
                    <a:pt x="3043" y="627"/>
                    <a:pt x="3036" y="627"/>
                  </a:cubicBezTo>
                  <a:cubicBezTo>
                    <a:pt x="3029" y="627"/>
                    <a:pt x="3024" y="622"/>
                    <a:pt x="3024" y="615"/>
                  </a:cubicBezTo>
                  <a:close/>
                  <a:moveTo>
                    <a:pt x="3024" y="538"/>
                  </a:moveTo>
                  <a:lnTo>
                    <a:pt x="3024" y="512"/>
                  </a:lnTo>
                  <a:cubicBezTo>
                    <a:pt x="3024" y="505"/>
                    <a:pt x="3029" y="499"/>
                    <a:pt x="3036" y="499"/>
                  </a:cubicBezTo>
                  <a:cubicBezTo>
                    <a:pt x="3043" y="499"/>
                    <a:pt x="3049" y="505"/>
                    <a:pt x="3049" y="512"/>
                  </a:cubicBezTo>
                  <a:lnTo>
                    <a:pt x="3049" y="538"/>
                  </a:lnTo>
                  <a:cubicBezTo>
                    <a:pt x="3049" y="545"/>
                    <a:pt x="3043" y="551"/>
                    <a:pt x="3036" y="551"/>
                  </a:cubicBezTo>
                  <a:cubicBezTo>
                    <a:pt x="3029" y="551"/>
                    <a:pt x="3024" y="545"/>
                    <a:pt x="3024" y="538"/>
                  </a:cubicBezTo>
                  <a:close/>
                  <a:moveTo>
                    <a:pt x="3024" y="461"/>
                  </a:moveTo>
                  <a:lnTo>
                    <a:pt x="3024" y="435"/>
                  </a:lnTo>
                  <a:cubicBezTo>
                    <a:pt x="3024" y="428"/>
                    <a:pt x="3029" y="423"/>
                    <a:pt x="3036" y="423"/>
                  </a:cubicBezTo>
                  <a:cubicBezTo>
                    <a:pt x="3043" y="423"/>
                    <a:pt x="3049" y="428"/>
                    <a:pt x="3049" y="435"/>
                  </a:cubicBezTo>
                  <a:lnTo>
                    <a:pt x="3049" y="461"/>
                  </a:lnTo>
                  <a:cubicBezTo>
                    <a:pt x="3049" y="468"/>
                    <a:pt x="3043" y="474"/>
                    <a:pt x="3036" y="474"/>
                  </a:cubicBezTo>
                  <a:cubicBezTo>
                    <a:pt x="3029" y="474"/>
                    <a:pt x="3024" y="468"/>
                    <a:pt x="3024" y="461"/>
                  </a:cubicBezTo>
                  <a:close/>
                  <a:moveTo>
                    <a:pt x="3024" y="384"/>
                  </a:moveTo>
                  <a:lnTo>
                    <a:pt x="3024" y="359"/>
                  </a:lnTo>
                  <a:cubicBezTo>
                    <a:pt x="3024" y="352"/>
                    <a:pt x="3029" y="346"/>
                    <a:pt x="3036" y="346"/>
                  </a:cubicBezTo>
                  <a:cubicBezTo>
                    <a:pt x="3043" y="346"/>
                    <a:pt x="3049" y="352"/>
                    <a:pt x="3049" y="359"/>
                  </a:cubicBezTo>
                  <a:lnTo>
                    <a:pt x="3049" y="384"/>
                  </a:lnTo>
                  <a:cubicBezTo>
                    <a:pt x="3049" y="391"/>
                    <a:pt x="3043" y="397"/>
                    <a:pt x="3036" y="397"/>
                  </a:cubicBezTo>
                  <a:cubicBezTo>
                    <a:pt x="3029" y="397"/>
                    <a:pt x="3024" y="391"/>
                    <a:pt x="3024" y="384"/>
                  </a:cubicBezTo>
                  <a:close/>
                  <a:moveTo>
                    <a:pt x="3024" y="307"/>
                  </a:moveTo>
                  <a:lnTo>
                    <a:pt x="3024" y="282"/>
                  </a:lnTo>
                  <a:cubicBezTo>
                    <a:pt x="3024" y="275"/>
                    <a:pt x="3029" y="269"/>
                    <a:pt x="3036" y="269"/>
                  </a:cubicBezTo>
                  <a:cubicBezTo>
                    <a:pt x="3043" y="269"/>
                    <a:pt x="3049" y="275"/>
                    <a:pt x="3049" y="282"/>
                  </a:cubicBezTo>
                  <a:lnTo>
                    <a:pt x="3049" y="307"/>
                  </a:lnTo>
                  <a:cubicBezTo>
                    <a:pt x="3049" y="314"/>
                    <a:pt x="3043" y="320"/>
                    <a:pt x="3036" y="320"/>
                  </a:cubicBezTo>
                  <a:cubicBezTo>
                    <a:pt x="3029" y="320"/>
                    <a:pt x="3024" y="314"/>
                    <a:pt x="3024" y="307"/>
                  </a:cubicBezTo>
                  <a:close/>
                  <a:moveTo>
                    <a:pt x="3024" y="231"/>
                  </a:moveTo>
                  <a:lnTo>
                    <a:pt x="3024" y="205"/>
                  </a:lnTo>
                  <a:cubicBezTo>
                    <a:pt x="3024" y="198"/>
                    <a:pt x="3029" y="192"/>
                    <a:pt x="3036" y="192"/>
                  </a:cubicBezTo>
                  <a:cubicBezTo>
                    <a:pt x="3043" y="192"/>
                    <a:pt x="3049" y="198"/>
                    <a:pt x="3049" y="205"/>
                  </a:cubicBezTo>
                  <a:lnTo>
                    <a:pt x="3049" y="231"/>
                  </a:lnTo>
                  <a:cubicBezTo>
                    <a:pt x="3049" y="238"/>
                    <a:pt x="3043" y="243"/>
                    <a:pt x="3036" y="243"/>
                  </a:cubicBezTo>
                  <a:cubicBezTo>
                    <a:pt x="3029" y="243"/>
                    <a:pt x="3024" y="238"/>
                    <a:pt x="3024" y="231"/>
                  </a:cubicBezTo>
                  <a:close/>
                  <a:moveTo>
                    <a:pt x="3024" y="154"/>
                  </a:moveTo>
                  <a:lnTo>
                    <a:pt x="3024" y="128"/>
                  </a:lnTo>
                  <a:cubicBezTo>
                    <a:pt x="3024" y="121"/>
                    <a:pt x="3029" y="115"/>
                    <a:pt x="3036" y="115"/>
                  </a:cubicBezTo>
                  <a:cubicBezTo>
                    <a:pt x="3043" y="115"/>
                    <a:pt x="3049" y="121"/>
                    <a:pt x="3049" y="128"/>
                  </a:cubicBezTo>
                  <a:lnTo>
                    <a:pt x="3049" y="154"/>
                  </a:lnTo>
                  <a:cubicBezTo>
                    <a:pt x="3049" y="161"/>
                    <a:pt x="3043" y="167"/>
                    <a:pt x="3036" y="167"/>
                  </a:cubicBezTo>
                  <a:cubicBezTo>
                    <a:pt x="3029" y="167"/>
                    <a:pt x="3024" y="161"/>
                    <a:pt x="3024" y="154"/>
                  </a:cubicBezTo>
                  <a:close/>
                  <a:moveTo>
                    <a:pt x="3024" y="77"/>
                  </a:moveTo>
                  <a:lnTo>
                    <a:pt x="3024" y="51"/>
                  </a:lnTo>
                  <a:cubicBezTo>
                    <a:pt x="3024" y="44"/>
                    <a:pt x="3029" y="39"/>
                    <a:pt x="3036" y="39"/>
                  </a:cubicBezTo>
                  <a:cubicBezTo>
                    <a:pt x="3043" y="39"/>
                    <a:pt x="3049" y="44"/>
                    <a:pt x="3049" y="51"/>
                  </a:cubicBezTo>
                  <a:lnTo>
                    <a:pt x="3049" y="77"/>
                  </a:lnTo>
                  <a:cubicBezTo>
                    <a:pt x="3049" y="84"/>
                    <a:pt x="3043" y="90"/>
                    <a:pt x="3036" y="90"/>
                  </a:cubicBezTo>
                  <a:cubicBezTo>
                    <a:pt x="3029" y="90"/>
                    <a:pt x="3024" y="84"/>
                    <a:pt x="3024" y="77"/>
                  </a:cubicBezTo>
                  <a:close/>
                  <a:moveTo>
                    <a:pt x="3024" y="26"/>
                  </a:moveTo>
                  <a:lnTo>
                    <a:pt x="2998" y="26"/>
                  </a:lnTo>
                  <a:cubicBezTo>
                    <a:pt x="2991" y="26"/>
                    <a:pt x="2985" y="20"/>
                    <a:pt x="2985" y="13"/>
                  </a:cubicBezTo>
                  <a:cubicBezTo>
                    <a:pt x="2985" y="6"/>
                    <a:pt x="2991" y="0"/>
                    <a:pt x="2998" y="0"/>
                  </a:cubicBezTo>
                  <a:lnTo>
                    <a:pt x="3024" y="0"/>
                  </a:lnTo>
                  <a:cubicBezTo>
                    <a:pt x="3031" y="0"/>
                    <a:pt x="3036" y="6"/>
                    <a:pt x="3036" y="13"/>
                  </a:cubicBezTo>
                  <a:cubicBezTo>
                    <a:pt x="3036" y="20"/>
                    <a:pt x="3031" y="26"/>
                    <a:pt x="3024" y="26"/>
                  </a:cubicBezTo>
                  <a:close/>
                  <a:moveTo>
                    <a:pt x="2947" y="26"/>
                  </a:moveTo>
                  <a:lnTo>
                    <a:pt x="2921" y="26"/>
                  </a:lnTo>
                  <a:cubicBezTo>
                    <a:pt x="2914" y="26"/>
                    <a:pt x="2908" y="20"/>
                    <a:pt x="2908" y="13"/>
                  </a:cubicBezTo>
                  <a:cubicBezTo>
                    <a:pt x="2908" y="6"/>
                    <a:pt x="2914" y="0"/>
                    <a:pt x="2921" y="0"/>
                  </a:cubicBezTo>
                  <a:lnTo>
                    <a:pt x="2947" y="0"/>
                  </a:lnTo>
                  <a:cubicBezTo>
                    <a:pt x="2954" y="0"/>
                    <a:pt x="2960" y="6"/>
                    <a:pt x="2960" y="13"/>
                  </a:cubicBezTo>
                  <a:cubicBezTo>
                    <a:pt x="2960" y="20"/>
                    <a:pt x="2954" y="26"/>
                    <a:pt x="2947" y="26"/>
                  </a:cubicBezTo>
                  <a:close/>
                  <a:moveTo>
                    <a:pt x="2870" y="26"/>
                  </a:moveTo>
                  <a:lnTo>
                    <a:pt x="2844" y="26"/>
                  </a:lnTo>
                  <a:cubicBezTo>
                    <a:pt x="2837" y="26"/>
                    <a:pt x="2832" y="20"/>
                    <a:pt x="2832" y="13"/>
                  </a:cubicBezTo>
                  <a:cubicBezTo>
                    <a:pt x="2832" y="6"/>
                    <a:pt x="2837" y="0"/>
                    <a:pt x="2844" y="0"/>
                  </a:cubicBezTo>
                  <a:lnTo>
                    <a:pt x="2870" y="0"/>
                  </a:lnTo>
                  <a:cubicBezTo>
                    <a:pt x="2877" y="0"/>
                    <a:pt x="2883" y="6"/>
                    <a:pt x="2883" y="13"/>
                  </a:cubicBezTo>
                  <a:cubicBezTo>
                    <a:pt x="2883" y="20"/>
                    <a:pt x="2877" y="26"/>
                    <a:pt x="2870" y="26"/>
                  </a:cubicBezTo>
                  <a:close/>
                  <a:moveTo>
                    <a:pt x="2793" y="26"/>
                  </a:moveTo>
                  <a:lnTo>
                    <a:pt x="2768" y="26"/>
                  </a:lnTo>
                  <a:cubicBezTo>
                    <a:pt x="2760" y="26"/>
                    <a:pt x="2755" y="20"/>
                    <a:pt x="2755" y="13"/>
                  </a:cubicBezTo>
                  <a:cubicBezTo>
                    <a:pt x="2755" y="6"/>
                    <a:pt x="2760" y="0"/>
                    <a:pt x="2768" y="0"/>
                  </a:cubicBezTo>
                  <a:lnTo>
                    <a:pt x="2793" y="0"/>
                  </a:lnTo>
                  <a:cubicBezTo>
                    <a:pt x="2800" y="0"/>
                    <a:pt x="2806" y="6"/>
                    <a:pt x="2806" y="13"/>
                  </a:cubicBezTo>
                  <a:cubicBezTo>
                    <a:pt x="2806" y="20"/>
                    <a:pt x="2800" y="26"/>
                    <a:pt x="2793" y="26"/>
                  </a:cubicBezTo>
                  <a:close/>
                  <a:moveTo>
                    <a:pt x="2716" y="26"/>
                  </a:moveTo>
                  <a:lnTo>
                    <a:pt x="2691" y="26"/>
                  </a:lnTo>
                  <a:cubicBezTo>
                    <a:pt x="2684" y="26"/>
                    <a:pt x="2678" y="20"/>
                    <a:pt x="2678" y="13"/>
                  </a:cubicBezTo>
                  <a:cubicBezTo>
                    <a:pt x="2678" y="6"/>
                    <a:pt x="2684" y="0"/>
                    <a:pt x="2691" y="0"/>
                  </a:cubicBezTo>
                  <a:lnTo>
                    <a:pt x="2716" y="0"/>
                  </a:lnTo>
                  <a:cubicBezTo>
                    <a:pt x="2723" y="0"/>
                    <a:pt x="2729" y="6"/>
                    <a:pt x="2729" y="13"/>
                  </a:cubicBezTo>
                  <a:cubicBezTo>
                    <a:pt x="2729" y="20"/>
                    <a:pt x="2723" y="26"/>
                    <a:pt x="2716" y="26"/>
                  </a:cubicBezTo>
                  <a:close/>
                  <a:moveTo>
                    <a:pt x="2640" y="26"/>
                  </a:moveTo>
                  <a:lnTo>
                    <a:pt x="2614" y="26"/>
                  </a:lnTo>
                  <a:cubicBezTo>
                    <a:pt x="2607" y="26"/>
                    <a:pt x="2601" y="20"/>
                    <a:pt x="2601" y="13"/>
                  </a:cubicBezTo>
                  <a:cubicBezTo>
                    <a:pt x="2601" y="6"/>
                    <a:pt x="2607" y="0"/>
                    <a:pt x="2614" y="0"/>
                  </a:cubicBezTo>
                  <a:lnTo>
                    <a:pt x="2640" y="0"/>
                  </a:lnTo>
                  <a:cubicBezTo>
                    <a:pt x="2647" y="0"/>
                    <a:pt x="2652" y="6"/>
                    <a:pt x="2652" y="13"/>
                  </a:cubicBezTo>
                  <a:cubicBezTo>
                    <a:pt x="2652" y="20"/>
                    <a:pt x="2647" y="26"/>
                    <a:pt x="2640" y="26"/>
                  </a:cubicBezTo>
                  <a:close/>
                  <a:moveTo>
                    <a:pt x="2563" y="26"/>
                  </a:moveTo>
                  <a:lnTo>
                    <a:pt x="2537" y="26"/>
                  </a:lnTo>
                  <a:cubicBezTo>
                    <a:pt x="2530" y="26"/>
                    <a:pt x="2524" y="20"/>
                    <a:pt x="2524" y="13"/>
                  </a:cubicBezTo>
                  <a:cubicBezTo>
                    <a:pt x="2524" y="6"/>
                    <a:pt x="2530" y="0"/>
                    <a:pt x="2537" y="0"/>
                  </a:cubicBezTo>
                  <a:lnTo>
                    <a:pt x="2563" y="0"/>
                  </a:lnTo>
                  <a:cubicBezTo>
                    <a:pt x="2570" y="0"/>
                    <a:pt x="2576" y="6"/>
                    <a:pt x="2576" y="13"/>
                  </a:cubicBezTo>
                  <a:cubicBezTo>
                    <a:pt x="2576" y="20"/>
                    <a:pt x="2570" y="26"/>
                    <a:pt x="2563" y="26"/>
                  </a:cubicBezTo>
                  <a:close/>
                  <a:moveTo>
                    <a:pt x="2486" y="26"/>
                  </a:moveTo>
                  <a:lnTo>
                    <a:pt x="2460" y="26"/>
                  </a:lnTo>
                  <a:cubicBezTo>
                    <a:pt x="2453" y="26"/>
                    <a:pt x="2448" y="20"/>
                    <a:pt x="2448" y="13"/>
                  </a:cubicBezTo>
                  <a:cubicBezTo>
                    <a:pt x="2448" y="6"/>
                    <a:pt x="2453" y="0"/>
                    <a:pt x="2460" y="0"/>
                  </a:cubicBezTo>
                  <a:lnTo>
                    <a:pt x="2486" y="0"/>
                  </a:lnTo>
                  <a:cubicBezTo>
                    <a:pt x="2493" y="0"/>
                    <a:pt x="2499" y="6"/>
                    <a:pt x="2499" y="13"/>
                  </a:cubicBezTo>
                  <a:cubicBezTo>
                    <a:pt x="2499" y="20"/>
                    <a:pt x="2493" y="26"/>
                    <a:pt x="2486" y="26"/>
                  </a:cubicBezTo>
                  <a:close/>
                  <a:moveTo>
                    <a:pt x="2409" y="26"/>
                  </a:moveTo>
                  <a:lnTo>
                    <a:pt x="2384" y="26"/>
                  </a:lnTo>
                  <a:cubicBezTo>
                    <a:pt x="2376" y="26"/>
                    <a:pt x="2371" y="20"/>
                    <a:pt x="2371" y="13"/>
                  </a:cubicBezTo>
                  <a:cubicBezTo>
                    <a:pt x="2371" y="6"/>
                    <a:pt x="2376" y="0"/>
                    <a:pt x="2384" y="0"/>
                  </a:cubicBezTo>
                  <a:lnTo>
                    <a:pt x="2409" y="0"/>
                  </a:lnTo>
                  <a:cubicBezTo>
                    <a:pt x="2416" y="0"/>
                    <a:pt x="2422" y="6"/>
                    <a:pt x="2422" y="13"/>
                  </a:cubicBezTo>
                  <a:cubicBezTo>
                    <a:pt x="2422" y="20"/>
                    <a:pt x="2416" y="26"/>
                    <a:pt x="2409" y="26"/>
                  </a:cubicBezTo>
                  <a:close/>
                  <a:moveTo>
                    <a:pt x="2332" y="26"/>
                  </a:moveTo>
                  <a:lnTo>
                    <a:pt x="2307" y="26"/>
                  </a:lnTo>
                  <a:cubicBezTo>
                    <a:pt x="2300" y="26"/>
                    <a:pt x="2294" y="20"/>
                    <a:pt x="2294" y="13"/>
                  </a:cubicBezTo>
                  <a:cubicBezTo>
                    <a:pt x="2294" y="6"/>
                    <a:pt x="2300" y="0"/>
                    <a:pt x="2307" y="0"/>
                  </a:cubicBezTo>
                  <a:lnTo>
                    <a:pt x="2332" y="0"/>
                  </a:lnTo>
                  <a:cubicBezTo>
                    <a:pt x="2339" y="0"/>
                    <a:pt x="2345" y="6"/>
                    <a:pt x="2345" y="13"/>
                  </a:cubicBezTo>
                  <a:cubicBezTo>
                    <a:pt x="2345" y="20"/>
                    <a:pt x="2339" y="26"/>
                    <a:pt x="2332" y="26"/>
                  </a:cubicBezTo>
                  <a:close/>
                  <a:moveTo>
                    <a:pt x="2256" y="26"/>
                  </a:moveTo>
                  <a:lnTo>
                    <a:pt x="2230" y="26"/>
                  </a:lnTo>
                  <a:cubicBezTo>
                    <a:pt x="2223" y="26"/>
                    <a:pt x="2217" y="20"/>
                    <a:pt x="2217" y="13"/>
                  </a:cubicBezTo>
                  <a:cubicBezTo>
                    <a:pt x="2217" y="6"/>
                    <a:pt x="2223" y="0"/>
                    <a:pt x="2230" y="0"/>
                  </a:cubicBezTo>
                  <a:lnTo>
                    <a:pt x="2256" y="0"/>
                  </a:lnTo>
                  <a:cubicBezTo>
                    <a:pt x="2263" y="0"/>
                    <a:pt x="2268" y="6"/>
                    <a:pt x="2268" y="13"/>
                  </a:cubicBezTo>
                  <a:cubicBezTo>
                    <a:pt x="2268" y="20"/>
                    <a:pt x="2263" y="26"/>
                    <a:pt x="2256" y="26"/>
                  </a:cubicBezTo>
                  <a:close/>
                  <a:moveTo>
                    <a:pt x="2179" y="26"/>
                  </a:moveTo>
                  <a:lnTo>
                    <a:pt x="2153" y="26"/>
                  </a:lnTo>
                  <a:cubicBezTo>
                    <a:pt x="2146" y="26"/>
                    <a:pt x="2140" y="20"/>
                    <a:pt x="2140" y="13"/>
                  </a:cubicBezTo>
                  <a:cubicBezTo>
                    <a:pt x="2140" y="6"/>
                    <a:pt x="2146" y="0"/>
                    <a:pt x="2153" y="0"/>
                  </a:cubicBezTo>
                  <a:lnTo>
                    <a:pt x="2179" y="0"/>
                  </a:lnTo>
                  <a:cubicBezTo>
                    <a:pt x="2186" y="0"/>
                    <a:pt x="2192" y="6"/>
                    <a:pt x="2192" y="13"/>
                  </a:cubicBezTo>
                  <a:cubicBezTo>
                    <a:pt x="2192" y="20"/>
                    <a:pt x="2186" y="26"/>
                    <a:pt x="2179" y="26"/>
                  </a:cubicBezTo>
                  <a:close/>
                  <a:moveTo>
                    <a:pt x="2102" y="26"/>
                  </a:moveTo>
                  <a:lnTo>
                    <a:pt x="2076" y="26"/>
                  </a:lnTo>
                  <a:cubicBezTo>
                    <a:pt x="2069" y="26"/>
                    <a:pt x="2064" y="20"/>
                    <a:pt x="2064" y="13"/>
                  </a:cubicBezTo>
                  <a:cubicBezTo>
                    <a:pt x="2064" y="6"/>
                    <a:pt x="2069" y="0"/>
                    <a:pt x="2076" y="0"/>
                  </a:cubicBezTo>
                  <a:lnTo>
                    <a:pt x="2102" y="0"/>
                  </a:lnTo>
                  <a:cubicBezTo>
                    <a:pt x="2109" y="0"/>
                    <a:pt x="2115" y="6"/>
                    <a:pt x="2115" y="13"/>
                  </a:cubicBezTo>
                  <a:cubicBezTo>
                    <a:pt x="2115" y="20"/>
                    <a:pt x="2109" y="26"/>
                    <a:pt x="2102" y="26"/>
                  </a:cubicBezTo>
                  <a:close/>
                  <a:moveTo>
                    <a:pt x="2025" y="26"/>
                  </a:moveTo>
                  <a:lnTo>
                    <a:pt x="2000" y="26"/>
                  </a:lnTo>
                  <a:cubicBezTo>
                    <a:pt x="1992" y="26"/>
                    <a:pt x="1987" y="20"/>
                    <a:pt x="1987" y="13"/>
                  </a:cubicBezTo>
                  <a:cubicBezTo>
                    <a:pt x="1987" y="6"/>
                    <a:pt x="1992" y="0"/>
                    <a:pt x="2000" y="0"/>
                  </a:cubicBezTo>
                  <a:lnTo>
                    <a:pt x="2025" y="0"/>
                  </a:lnTo>
                  <a:cubicBezTo>
                    <a:pt x="2032" y="0"/>
                    <a:pt x="2038" y="6"/>
                    <a:pt x="2038" y="13"/>
                  </a:cubicBezTo>
                  <a:cubicBezTo>
                    <a:pt x="2038" y="20"/>
                    <a:pt x="2032" y="26"/>
                    <a:pt x="2025" y="26"/>
                  </a:cubicBezTo>
                  <a:close/>
                  <a:moveTo>
                    <a:pt x="1948" y="26"/>
                  </a:moveTo>
                  <a:lnTo>
                    <a:pt x="1923" y="26"/>
                  </a:lnTo>
                  <a:cubicBezTo>
                    <a:pt x="1916" y="26"/>
                    <a:pt x="1910" y="20"/>
                    <a:pt x="1910" y="13"/>
                  </a:cubicBezTo>
                  <a:cubicBezTo>
                    <a:pt x="1910" y="6"/>
                    <a:pt x="1916" y="0"/>
                    <a:pt x="1923" y="0"/>
                  </a:cubicBezTo>
                  <a:lnTo>
                    <a:pt x="1948" y="0"/>
                  </a:lnTo>
                  <a:cubicBezTo>
                    <a:pt x="1955" y="0"/>
                    <a:pt x="1961" y="6"/>
                    <a:pt x="1961" y="13"/>
                  </a:cubicBezTo>
                  <a:cubicBezTo>
                    <a:pt x="1961" y="20"/>
                    <a:pt x="1955" y="26"/>
                    <a:pt x="1948" y="26"/>
                  </a:cubicBezTo>
                  <a:close/>
                  <a:moveTo>
                    <a:pt x="1872" y="26"/>
                  </a:moveTo>
                  <a:lnTo>
                    <a:pt x="1846" y="26"/>
                  </a:lnTo>
                  <a:cubicBezTo>
                    <a:pt x="1839" y="26"/>
                    <a:pt x="1833" y="20"/>
                    <a:pt x="1833" y="13"/>
                  </a:cubicBezTo>
                  <a:cubicBezTo>
                    <a:pt x="1833" y="6"/>
                    <a:pt x="1839" y="0"/>
                    <a:pt x="1846" y="0"/>
                  </a:cubicBezTo>
                  <a:lnTo>
                    <a:pt x="1872" y="0"/>
                  </a:lnTo>
                  <a:cubicBezTo>
                    <a:pt x="1879" y="0"/>
                    <a:pt x="1884" y="6"/>
                    <a:pt x="1884" y="13"/>
                  </a:cubicBezTo>
                  <a:cubicBezTo>
                    <a:pt x="1884" y="20"/>
                    <a:pt x="1879" y="26"/>
                    <a:pt x="1872" y="26"/>
                  </a:cubicBezTo>
                  <a:close/>
                  <a:moveTo>
                    <a:pt x="1795" y="26"/>
                  </a:moveTo>
                  <a:lnTo>
                    <a:pt x="1769" y="26"/>
                  </a:lnTo>
                  <a:cubicBezTo>
                    <a:pt x="1762" y="26"/>
                    <a:pt x="1756" y="20"/>
                    <a:pt x="1756" y="13"/>
                  </a:cubicBezTo>
                  <a:cubicBezTo>
                    <a:pt x="1756" y="6"/>
                    <a:pt x="1762" y="0"/>
                    <a:pt x="1769" y="0"/>
                  </a:cubicBezTo>
                  <a:lnTo>
                    <a:pt x="1795" y="0"/>
                  </a:lnTo>
                  <a:cubicBezTo>
                    <a:pt x="1802" y="0"/>
                    <a:pt x="1808" y="6"/>
                    <a:pt x="1808" y="13"/>
                  </a:cubicBezTo>
                  <a:cubicBezTo>
                    <a:pt x="1808" y="20"/>
                    <a:pt x="1802" y="26"/>
                    <a:pt x="1795" y="26"/>
                  </a:cubicBezTo>
                  <a:close/>
                  <a:moveTo>
                    <a:pt x="1718" y="26"/>
                  </a:moveTo>
                  <a:lnTo>
                    <a:pt x="1692" y="26"/>
                  </a:lnTo>
                  <a:cubicBezTo>
                    <a:pt x="1685" y="26"/>
                    <a:pt x="1680" y="20"/>
                    <a:pt x="1680" y="13"/>
                  </a:cubicBezTo>
                  <a:cubicBezTo>
                    <a:pt x="1680" y="6"/>
                    <a:pt x="1685" y="0"/>
                    <a:pt x="1692" y="0"/>
                  </a:cubicBezTo>
                  <a:lnTo>
                    <a:pt x="1718" y="0"/>
                  </a:lnTo>
                  <a:cubicBezTo>
                    <a:pt x="1725" y="0"/>
                    <a:pt x="1731" y="6"/>
                    <a:pt x="1731" y="13"/>
                  </a:cubicBezTo>
                  <a:cubicBezTo>
                    <a:pt x="1731" y="20"/>
                    <a:pt x="1725" y="26"/>
                    <a:pt x="1718" y="26"/>
                  </a:cubicBezTo>
                  <a:close/>
                  <a:moveTo>
                    <a:pt x="1641" y="26"/>
                  </a:moveTo>
                  <a:lnTo>
                    <a:pt x="1616" y="26"/>
                  </a:lnTo>
                  <a:cubicBezTo>
                    <a:pt x="1608" y="26"/>
                    <a:pt x="1603" y="20"/>
                    <a:pt x="1603" y="13"/>
                  </a:cubicBezTo>
                  <a:cubicBezTo>
                    <a:pt x="1603" y="6"/>
                    <a:pt x="1608" y="0"/>
                    <a:pt x="1616" y="0"/>
                  </a:cubicBezTo>
                  <a:lnTo>
                    <a:pt x="1641" y="0"/>
                  </a:lnTo>
                  <a:cubicBezTo>
                    <a:pt x="1648" y="0"/>
                    <a:pt x="1654" y="6"/>
                    <a:pt x="1654" y="13"/>
                  </a:cubicBezTo>
                  <a:cubicBezTo>
                    <a:pt x="1654" y="20"/>
                    <a:pt x="1648" y="26"/>
                    <a:pt x="1641" y="26"/>
                  </a:cubicBezTo>
                  <a:close/>
                  <a:moveTo>
                    <a:pt x="1564" y="26"/>
                  </a:moveTo>
                  <a:lnTo>
                    <a:pt x="1539" y="26"/>
                  </a:lnTo>
                  <a:cubicBezTo>
                    <a:pt x="1532" y="26"/>
                    <a:pt x="1526" y="20"/>
                    <a:pt x="1526" y="13"/>
                  </a:cubicBezTo>
                  <a:cubicBezTo>
                    <a:pt x="1526" y="6"/>
                    <a:pt x="1532" y="0"/>
                    <a:pt x="1539" y="0"/>
                  </a:cubicBezTo>
                  <a:lnTo>
                    <a:pt x="1564" y="0"/>
                  </a:lnTo>
                  <a:cubicBezTo>
                    <a:pt x="1571" y="0"/>
                    <a:pt x="1577" y="6"/>
                    <a:pt x="1577" y="13"/>
                  </a:cubicBezTo>
                  <a:cubicBezTo>
                    <a:pt x="1577" y="20"/>
                    <a:pt x="1571" y="26"/>
                    <a:pt x="1564" y="26"/>
                  </a:cubicBezTo>
                  <a:close/>
                  <a:moveTo>
                    <a:pt x="1488" y="26"/>
                  </a:moveTo>
                  <a:lnTo>
                    <a:pt x="1462" y="26"/>
                  </a:lnTo>
                  <a:cubicBezTo>
                    <a:pt x="1455" y="26"/>
                    <a:pt x="1449" y="20"/>
                    <a:pt x="1449" y="13"/>
                  </a:cubicBezTo>
                  <a:cubicBezTo>
                    <a:pt x="1449" y="6"/>
                    <a:pt x="1455" y="0"/>
                    <a:pt x="1462" y="0"/>
                  </a:cubicBezTo>
                  <a:lnTo>
                    <a:pt x="1488" y="0"/>
                  </a:lnTo>
                  <a:cubicBezTo>
                    <a:pt x="1495" y="0"/>
                    <a:pt x="1500" y="6"/>
                    <a:pt x="1500" y="13"/>
                  </a:cubicBezTo>
                  <a:cubicBezTo>
                    <a:pt x="1500" y="20"/>
                    <a:pt x="1495" y="26"/>
                    <a:pt x="1488" y="26"/>
                  </a:cubicBezTo>
                  <a:close/>
                  <a:moveTo>
                    <a:pt x="1411" y="26"/>
                  </a:moveTo>
                  <a:lnTo>
                    <a:pt x="1385" y="26"/>
                  </a:lnTo>
                  <a:cubicBezTo>
                    <a:pt x="1378" y="26"/>
                    <a:pt x="1372" y="20"/>
                    <a:pt x="1372" y="13"/>
                  </a:cubicBezTo>
                  <a:cubicBezTo>
                    <a:pt x="1372" y="6"/>
                    <a:pt x="1378" y="0"/>
                    <a:pt x="1385" y="0"/>
                  </a:cubicBezTo>
                  <a:lnTo>
                    <a:pt x="1411" y="0"/>
                  </a:lnTo>
                  <a:cubicBezTo>
                    <a:pt x="1418" y="0"/>
                    <a:pt x="1424" y="6"/>
                    <a:pt x="1424" y="13"/>
                  </a:cubicBezTo>
                  <a:cubicBezTo>
                    <a:pt x="1424" y="20"/>
                    <a:pt x="1418" y="26"/>
                    <a:pt x="1411" y="26"/>
                  </a:cubicBezTo>
                  <a:close/>
                  <a:moveTo>
                    <a:pt x="1334" y="26"/>
                  </a:moveTo>
                  <a:lnTo>
                    <a:pt x="1308" y="26"/>
                  </a:lnTo>
                  <a:cubicBezTo>
                    <a:pt x="1301" y="26"/>
                    <a:pt x="1296" y="20"/>
                    <a:pt x="1296" y="13"/>
                  </a:cubicBezTo>
                  <a:cubicBezTo>
                    <a:pt x="1296" y="6"/>
                    <a:pt x="1301" y="0"/>
                    <a:pt x="1308" y="0"/>
                  </a:cubicBezTo>
                  <a:lnTo>
                    <a:pt x="1334" y="0"/>
                  </a:lnTo>
                  <a:cubicBezTo>
                    <a:pt x="1341" y="0"/>
                    <a:pt x="1347" y="6"/>
                    <a:pt x="1347" y="13"/>
                  </a:cubicBezTo>
                  <a:cubicBezTo>
                    <a:pt x="1347" y="20"/>
                    <a:pt x="1341" y="26"/>
                    <a:pt x="1334" y="26"/>
                  </a:cubicBezTo>
                  <a:close/>
                  <a:moveTo>
                    <a:pt x="1257" y="26"/>
                  </a:moveTo>
                  <a:lnTo>
                    <a:pt x="1232" y="26"/>
                  </a:lnTo>
                  <a:cubicBezTo>
                    <a:pt x="1224" y="26"/>
                    <a:pt x="1219" y="20"/>
                    <a:pt x="1219" y="13"/>
                  </a:cubicBezTo>
                  <a:cubicBezTo>
                    <a:pt x="1219" y="6"/>
                    <a:pt x="1224" y="0"/>
                    <a:pt x="1232" y="0"/>
                  </a:cubicBezTo>
                  <a:lnTo>
                    <a:pt x="1257" y="0"/>
                  </a:lnTo>
                  <a:cubicBezTo>
                    <a:pt x="1264" y="0"/>
                    <a:pt x="1270" y="6"/>
                    <a:pt x="1270" y="13"/>
                  </a:cubicBezTo>
                  <a:cubicBezTo>
                    <a:pt x="1270" y="20"/>
                    <a:pt x="1264" y="26"/>
                    <a:pt x="1257" y="26"/>
                  </a:cubicBezTo>
                  <a:close/>
                  <a:moveTo>
                    <a:pt x="1180" y="26"/>
                  </a:moveTo>
                  <a:lnTo>
                    <a:pt x="1155" y="26"/>
                  </a:lnTo>
                  <a:cubicBezTo>
                    <a:pt x="1148" y="26"/>
                    <a:pt x="1142" y="20"/>
                    <a:pt x="1142" y="13"/>
                  </a:cubicBezTo>
                  <a:cubicBezTo>
                    <a:pt x="1142" y="6"/>
                    <a:pt x="1148" y="0"/>
                    <a:pt x="1155" y="0"/>
                  </a:cubicBezTo>
                  <a:lnTo>
                    <a:pt x="1180" y="0"/>
                  </a:lnTo>
                  <a:cubicBezTo>
                    <a:pt x="1187" y="0"/>
                    <a:pt x="1193" y="6"/>
                    <a:pt x="1193" y="13"/>
                  </a:cubicBezTo>
                  <a:cubicBezTo>
                    <a:pt x="1193" y="20"/>
                    <a:pt x="1187" y="26"/>
                    <a:pt x="1180" y="26"/>
                  </a:cubicBezTo>
                  <a:close/>
                  <a:moveTo>
                    <a:pt x="1104" y="26"/>
                  </a:moveTo>
                  <a:lnTo>
                    <a:pt x="1078" y="26"/>
                  </a:lnTo>
                  <a:cubicBezTo>
                    <a:pt x="1071" y="26"/>
                    <a:pt x="1065" y="20"/>
                    <a:pt x="1065" y="13"/>
                  </a:cubicBezTo>
                  <a:cubicBezTo>
                    <a:pt x="1065" y="6"/>
                    <a:pt x="1071" y="0"/>
                    <a:pt x="1078" y="0"/>
                  </a:cubicBezTo>
                  <a:lnTo>
                    <a:pt x="1104" y="0"/>
                  </a:lnTo>
                  <a:cubicBezTo>
                    <a:pt x="1111" y="0"/>
                    <a:pt x="1116" y="6"/>
                    <a:pt x="1116" y="13"/>
                  </a:cubicBezTo>
                  <a:cubicBezTo>
                    <a:pt x="1116" y="20"/>
                    <a:pt x="1111" y="26"/>
                    <a:pt x="1104" y="26"/>
                  </a:cubicBezTo>
                  <a:close/>
                  <a:moveTo>
                    <a:pt x="1027" y="26"/>
                  </a:moveTo>
                  <a:lnTo>
                    <a:pt x="1001" y="26"/>
                  </a:lnTo>
                  <a:cubicBezTo>
                    <a:pt x="994" y="26"/>
                    <a:pt x="988" y="20"/>
                    <a:pt x="988" y="13"/>
                  </a:cubicBezTo>
                  <a:cubicBezTo>
                    <a:pt x="988" y="6"/>
                    <a:pt x="994" y="0"/>
                    <a:pt x="1001" y="0"/>
                  </a:cubicBezTo>
                  <a:lnTo>
                    <a:pt x="1027" y="0"/>
                  </a:lnTo>
                  <a:cubicBezTo>
                    <a:pt x="1034" y="0"/>
                    <a:pt x="1040" y="6"/>
                    <a:pt x="1040" y="13"/>
                  </a:cubicBezTo>
                  <a:cubicBezTo>
                    <a:pt x="1040" y="20"/>
                    <a:pt x="1034" y="26"/>
                    <a:pt x="1027" y="26"/>
                  </a:cubicBezTo>
                  <a:close/>
                  <a:moveTo>
                    <a:pt x="950" y="26"/>
                  </a:moveTo>
                  <a:lnTo>
                    <a:pt x="924" y="26"/>
                  </a:lnTo>
                  <a:cubicBezTo>
                    <a:pt x="917" y="26"/>
                    <a:pt x="912" y="20"/>
                    <a:pt x="912" y="13"/>
                  </a:cubicBezTo>
                  <a:cubicBezTo>
                    <a:pt x="912" y="6"/>
                    <a:pt x="917" y="0"/>
                    <a:pt x="924" y="0"/>
                  </a:cubicBezTo>
                  <a:lnTo>
                    <a:pt x="950" y="0"/>
                  </a:lnTo>
                  <a:cubicBezTo>
                    <a:pt x="957" y="0"/>
                    <a:pt x="963" y="6"/>
                    <a:pt x="963" y="13"/>
                  </a:cubicBezTo>
                  <a:cubicBezTo>
                    <a:pt x="963" y="20"/>
                    <a:pt x="957" y="26"/>
                    <a:pt x="950" y="26"/>
                  </a:cubicBezTo>
                  <a:close/>
                  <a:moveTo>
                    <a:pt x="873" y="26"/>
                  </a:moveTo>
                  <a:lnTo>
                    <a:pt x="848" y="26"/>
                  </a:lnTo>
                  <a:cubicBezTo>
                    <a:pt x="840" y="26"/>
                    <a:pt x="835" y="20"/>
                    <a:pt x="835" y="13"/>
                  </a:cubicBezTo>
                  <a:cubicBezTo>
                    <a:pt x="835" y="6"/>
                    <a:pt x="840" y="0"/>
                    <a:pt x="848" y="0"/>
                  </a:cubicBezTo>
                  <a:lnTo>
                    <a:pt x="873" y="0"/>
                  </a:lnTo>
                  <a:cubicBezTo>
                    <a:pt x="880" y="0"/>
                    <a:pt x="886" y="6"/>
                    <a:pt x="886" y="13"/>
                  </a:cubicBezTo>
                  <a:cubicBezTo>
                    <a:pt x="886" y="20"/>
                    <a:pt x="880" y="26"/>
                    <a:pt x="873" y="26"/>
                  </a:cubicBezTo>
                  <a:close/>
                  <a:moveTo>
                    <a:pt x="796" y="26"/>
                  </a:moveTo>
                  <a:lnTo>
                    <a:pt x="771" y="26"/>
                  </a:lnTo>
                  <a:cubicBezTo>
                    <a:pt x="764" y="26"/>
                    <a:pt x="758" y="20"/>
                    <a:pt x="758" y="13"/>
                  </a:cubicBezTo>
                  <a:cubicBezTo>
                    <a:pt x="758" y="6"/>
                    <a:pt x="764" y="0"/>
                    <a:pt x="771" y="0"/>
                  </a:cubicBezTo>
                  <a:lnTo>
                    <a:pt x="796" y="0"/>
                  </a:lnTo>
                  <a:cubicBezTo>
                    <a:pt x="803" y="0"/>
                    <a:pt x="809" y="6"/>
                    <a:pt x="809" y="13"/>
                  </a:cubicBezTo>
                  <a:cubicBezTo>
                    <a:pt x="809" y="20"/>
                    <a:pt x="803" y="26"/>
                    <a:pt x="796" y="26"/>
                  </a:cubicBezTo>
                  <a:close/>
                  <a:moveTo>
                    <a:pt x="720" y="26"/>
                  </a:moveTo>
                  <a:lnTo>
                    <a:pt x="694" y="26"/>
                  </a:lnTo>
                  <a:cubicBezTo>
                    <a:pt x="687" y="26"/>
                    <a:pt x="681" y="20"/>
                    <a:pt x="681" y="13"/>
                  </a:cubicBezTo>
                  <a:cubicBezTo>
                    <a:pt x="681" y="6"/>
                    <a:pt x="687" y="0"/>
                    <a:pt x="694" y="0"/>
                  </a:cubicBezTo>
                  <a:lnTo>
                    <a:pt x="720" y="0"/>
                  </a:lnTo>
                  <a:cubicBezTo>
                    <a:pt x="727" y="0"/>
                    <a:pt x="732" y="6"/>
                    <a:pt x="732" y="13"/>
                  </a:cubicBezTo>
                  <a:cubicBezTo>
                    <a:pt x="732" y="20"/>
                    <a:pt x="727" y="26"/>
                    <a:pt x="720" y="26"/>
                  </a:cubicBezTo>
                  <a:close/>
                  <a:moveTo>
                    <a:pt x="643" y="26"/>
                  </a:moveTo>
                  <a:lnTo>
                    <a:pt x="617" y="26"/>
                  </a:lnTo>
                  <a:cubicBezTo>
                    <a:pt x="610" y="26"/>
                    <a:pt x="604" y="20"/>
                    <a:pt x="604" y="13"/>
                  </a:cubicBezTo>
                  <a:cubicBezTo>
                    <a:pt x="604" y="6"/>
                    <a:pt x="610" y="0"/>
                    <a:pt x="617" y="0"/>
                  </a:cubicBezTo>
                  <a:lnTo>
                    <a:pt x="643" y="0"/>
                  </a:lnTo>
                  <a:cubicBezTo>
                    <a:pt x="650" y="0"/>
                    <a:pt x="656" y="6"/>
                    <a:pt x="656" y="13"/>
                  </a:cubicBezTo>
                  <a:cubicBezTo>
                    <a:pt x="656" y="20"/>
                    <a:pt x="650" y="26"/>
                    <a:pt x="643" y="26"/>
                  </a:cubicBezTo>
                  <a:close/>
                  <a:moveTo>
                    <a:pt x="566" y="26"/>
                  </a:moveTo>
                  <a:lnTo>
                    <a:pt x="540" y="26"/>
                  </a:lnTo>
                  <a:cubicBezTo>
                    <a:pt x="533" y="26"/>
                    <a:pt x="528" y="20"/>
                    <a:pt x="528" y="13"/>
                  </a:cubicBezTo>
                  <a:cubicBezTo>
                    <a:pt x="528" y="6"/>
                    <a:pt x="533" y="0"/>
                    <a:pt x="540" y="0"/>
                  </a:cubicBezTo>
                  <a:lnTo>
                    <a:pt x="566" y="0"/>
                  </a:lnTo>
                  <a:cubicBezTo>
                    <a:pt x="573" y="0"/>
                    <a:pt x="579" y="6"/>
                    <a:pt x="579" y="13"/>
                  </a:cubicBezTo>
                  <a:cubicBezTo>
                    <a:pt x="579" y="20"/>
                    <a:pt x="573" y="26"/>
                    <a:pt x="566" y="26"/>
                  </a:cubicBezTo>
                  <a:close/>
                  <a:moveTo>
                    <a:pt x="489" y="26"/>
                  </a:moveTo>
                  <a:lnTo>
                    <a:pt x="464" y="26"/>
                  </a:lnTo>
                  <a:cubicBezTo>
                    <a:pt x="456" y="26"/>
                    <a:pt x="451" y="20"/>
                    <a:pt x="451" y="13"/>
                  </a:cubicBezTo>
                  <a:cubicBezTo>
                    <a:pt x="451" y="6"/>
                    <a:pt x="456" y="0"/>
                    <a:pt x="464" y="0"/>
                  </a:cubicBezTo>
                  <a:lnTo>
                    <a:pt x="489" y="0"/>
                  </a:lnTo>
                  <a:cubicBezTo>
                    <a:pt x="496" y="0"/>
                    <a:pt x="502" y="6"/>
                    <a:pt x="502" y="13"/>
                  </a:cubicBezTo>
                  <a:cubicBezTo>
                    <a:pt x="502" y="20"/>
                    <a:pt x="496" y="26"/>
                    <a:pt x="489" y="26"/>
                  </a:cubicBezTo>
                  <a:close/>
                  <a:moveTo>
                    <a:pt x="412" y="26"/>
                  </a:moveTo>
                  <a:lnTo>
                    <a:pt x="387" y="26"/>
                  </a:lnTo>
                  <a:cubicBezTo>
                    <a:pt x="380" y="26"/>
                    <a:pt x="374" y="20"/>
                    <a:pt x="374" y="13"/>
                  </a:cubicBezTo>
                  <a:cubicBezTo>
                    <a:pt x="374" y="6"/>
                    <a:pt x="380" y="0"/>
                    <a:pt x="387" y="0"/>
                  </a:cubicBezTo>
                  <a:lnTo>
                    <a:pt x="412" y="0"/>
                  </a:lnTo>
                  <a:cubicBezTo>
                    <a:pt x="419" y="0"/>
                    <a:pt x="425" y="6"/>
                    <a:pt x="425" y="13"/>
                  </a:cubicBezTo>
                  <a:cubicBezTo>
                    <a:pt x="425" y="20"/>
                    <a:pt x="419" y="26"/>
                    <a:pt x="412" y="26"/>
                  </a:cubicBezTo>
                  <a:close/>
                  <a:moveTo>
                    <a:pt x="336" y="26"/>
                  </a:moveTo>
                  <a:lnTo>
                    <a:pt x="310" y="26"/>
                  </a:lnTo>
                  <a:cubicBezTo>
                    <a:pt x="303" y="26"/>
                    <a:pt x="297" y="20"/>
                    <a:pt x="297" y="13"/>
                  </a:cubicBezTo>
                  <a:cubicBezTo>
                    <a:pt x="297" y="6"/>
                    <a:pt x="303" y="0"/>
                    <a:pt x="310" y="0"/>
                  </a:cubicBezTo>
                  <a:lnTo>
                    <a:pt x="336" y="0"/>
                  </a:lnTo>
                  <a:cubicBezTo>
                    <a:pt x="343" y="0"/>
                    <a:pt x="348" y="6"/>
                    <a:pt x="348" y="13"/>
                  </a:cubicBezTo>
                  <a:cubicBezTo>
                    <a:pt x="348" y="20"/>
                    <a:pt x="343" y="26"/>
                    <a:pt x="336" y="26"/>
                  </a:cubicBezTo>
                  <a:close/>
                  <a:moveTo>
                    <a:pt x="259" y="26"/>
                  </a:moveTo>
                  <a:lnTo>
                    <a:pt x="233" y="26"/>
                  </a:lnTo>
                  <a:cubicBezTo>
                    <a:pt x="226" y="26"/>
                    <a:pt x="220" y="20"/>
                    <a:pt x="220" y="13"/>
                  </a:cubicBezTo>
                  <a:cubicBezTo>
                    <a:pt x="220" y="6"/>
                    <a:pt x="226" y="0"/>
                    <a:pt x="233" y="0"/>
                  </a:cubicBezTo>
                  <a:lnTo>
                    <a:pt x="259" y="0"/>
                  </a:lnTo>
                  <a:cubicBezTo>
                    <a:pt x="266" y="0"/>
                    <a:pt x="272" y="6"/>
                    <a:pt x="272" y="13"/>
                  </a:cubicBezTo>
                  <a:cubicBezTo>
                    <a:pt x="272" y="20"/>
                    <a:pt x="266" y="26"/>
                    <a:pt x="259" y="26"/>
                  </a:cubicBezTo>
                  <a:close/>
                  <a:moveTo>
                    <a:pt x="182" y="26"/>
                  </a:moveTo>
                  <a:lnTo>
                    <a:pt x="156" y="26"/>
                  </a:lnTo>
                  <a:cubicBezTo>
                    <a:pt x="149" y="26"/>
                    <a:pt x="144" y="20"/>
                    <a:pt x="144" y="13"/>
                  </a:cubicBezTo>
                  <a:cubicBezTo>
                    <a:pt x="144" y="6"/>
                    <a:pt x="149" y="0"/>
                    <a:pt x="156" y="0"/>
                  </a:cubicBezTo>
                  <a:lnTo>
                    <a:pt x="182" y="0"/>
                  </a:lnTo>
                  <a:cubicBezTo>
                    <a:pt x="189" y="0"/>
                    <a:pt x="195" y="6"/>
                    <a:pt x="195" y="13"/>
                  </a:cubicBezTo>
                  <a:cubicBezTo>
                    <a:pt x="195" y="20"/>
                    <a:pt x="189" y="26"/>
                    <a:pt x="182" y="26"/>
                  </a:cubicBezTo>
                  <a:close/>
                  <a:moveTo>
                    <a:pt x="105" y="26"/>
                  </a:moveTo>
                  <a:lnTo>
                    <a:pt x="80" y="26"/>
                  </a:lnTo>
                  <a:cubicBezTo>
                    <a:pt x="72" y="26"/>
                    <a:pt x="67" y="20"/>
                    <a:pt x="67" y="13"/>
                  </a:cubicBezTo>
                  <a:cubicBezTo>
                    <a:pt x="67" y="6"/>
                    <a:pt x="72" y="0"/>
                    <a:pt x="80" y="0"/>
                  </a:cubicBezTo>
                  <a:lnTo>
                    <a:pt x="105" y="0"/>
                  </a:lnTo>
                  <a:cubicBezTo>
                    <a:pt x="112" y="0"/>
                    <a:pt x="118" y="6"/>
                    <a:pt x="118" y="13"/>
                  </a:cubicBezTo>
                  <a:cubicBezTo>
                    <a:pt x="118" y="20"/>
                    <a:pt x="112" y="26"/>
                    <a:pt x="105" y="26"/>
                  </a:cubicBezTo>
                  <a:close/>
                  <a:moveTo>
                    <a:pt x="28" y="26"/>
                  </a:move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lnTo>
                    <a:pt x="28" y="0"/>
                  </a:lnTo>
                  <a:cubicBezTo>
                    <a:pt x="35" y="0"/>
                    <a:pt x="41" y="6"/>
                    <a:pt x="41" y="13"/>
                  </a:cubicBezTo>
                  <a:cubicBezTo>
                    <a:pt x="41" y="20"/>
                    <a:pt x="35" y="26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4" name="Line 174"/>
            <p:cNvSpPr>
              <a:spLocks noChangeShapeType="1"/>
            </p:cNvSpPr>
            <p:nvPr/>
          </p:nvSpPr>
          <p:spPr bwMode="auto">
            <a:xfrm>
              <a:off x="5213236" y="5910246"/>
              <a:ext cx="53486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5" name="Freeform 175"/>
            <p:cNvSpPr>
              <a:spLocks/>
            </p:cNvSpPr>
            <p:nvPr/>
          </p:nvSpPr>
          <p:spPr bwMode="auto">
            <a:xfrm>
              <a:off x="5738577" y="5873731"/>
              <a:ext cx="68246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7" name="Line 177"/>
            <p:cNvSpPr>
              <a:spLocks noChangeShapeType="1"/>
            </p:cNvSpPr>
            <p:nvPr/>
          </p:nvSpPr>
          <p:spPr bwMode="auto">
            <a:xfrm>
              <a:off x="5935382" y="5699098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8" name="Line 178"/>
            <p:cNvSpPr>
              <a:spLocks noChangeShapeType="1"/>
            </p:cNvSpPr>
            <p:nvPr/>
          </p:nvSpPr>
          <p:spPr bwMode="auto">
            <a:xfrm>
              <a:off x="6425805" y="5699098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49" name="Freeform 179"/>
            <p:cNvSpPr>
              <a:spLocks/>
            </p:cNvSpPr>
            <p:nvPr/>
          </p:nvSpPr>
          <p:spPr bwMode="auto">
            <a:xfrm>
              <a:off x="6513097" y="5662584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0" name="Line 180"/>
            <p:cNvSpPr>
              <a:spLocks noChangeShapeType="1"/>
            </p:cNvSpPr>
            <p:nvPr/>
          </p:nvSpPr>
          <p:spPr bwMode="auto">
            <a:xfrm>
              <a:off x="5935382" y="6124569"/>
              <a:ext cx="77769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1" name="Line 181"/>
            <p:cNvSpPr>
              <a:spLocks noChangeShapeType="1"/>
            </p:cNvSpPr>
            <p:nvPr/>
          </p:nvSpPr>
          <p:spPr bwMode="auto">
            <a:xfrm>
              <a:off x="6425805" y="6124569"/>
              <a:ext cx="95228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2" name="Freeform 182"/>
            <p:cNvSpPr>
              <a:spLocks/>
            </p:cNvSpPr>
            <p:nvPr/>
          </p:nvSpPr>
          <p:spPr bwMode="auto">
            <a:xfrm>
              <a:off x="6513097" y="6088055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7"/>
                </a:cxn>
                <a:cxn ang="0">
                  <a:pos x="0" y="0"/>
                </a:cxn>
              </a:cxnLst>
              <a:rect l="0" t="0" r="r" b="b"/>
              <a:pathLst>
                <a:path w="67" h="67">
                  <a:moveTo>
                    <a:pt x="0" y="0"/>
                  </a:moveTo>
                  <a:lnTo>
                    <a:pt x="67" y="33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3" name="Line 183"/>
            <p:cNvSpPr>
              <a:spLocks noChangeShapeType="1"/>
            </p:cNvSpPr>
            <p:nvPr/>
          </p:nvSpPr>
          <p:spPr bwMode="auto">
            <a:xfrm>
              <a:off x="5936968" y="5910246"/>
              <a:ext cx="77770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4" name="Line 184"/>
            <p:cNvSpPr>
              <a:spLocks noChangeShapeType="1"/>
            </p:cNvSpPr>
            <p:nvPr/>
          </p:nvSpPr>
          <p:spPr bwMode="auto">
            <a:xfrm>
              <a:off x="6427392" y="5910246"/>
              <a:ext cx="96814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5" name="Freeform 185"/>
            <p:cNvSpPr>
              <a:spLocks/>
            </p:cNvSpPr>
            <p:nvPr/>
          </p:nvSpPr>
          <p:spPr bwMode="auto">
            <a:xfrm>
              <a:off x="6514684" y="5873731"/>
              <a:ext cx="66660" cy="730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33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67" h="66">
                  <a:moveTo>
                    <a:pt x="0" y="0"/>
                  </a:moveTo>
                  <a:lnTo>
                    <a:pt x="67" y="33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6" name="Rectangle 186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57" name="Rectangle 187"/>
            <p:cNvSpPr>
              <a:spLocks noChangeArrowheads="1"/>
            </p:cNvSpPr>
            <p:nvPr/>
          </p:nvSpPr>
          <p:spPr bwMode="auto">
            <a:xfrm>
              <a:off x="6013150" y="5832454"/>
              <a:ext cx="412654" cy="150820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60" name="Rectangle 190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61" name="Rectangle 191"/>
            <p:cNvSpPr>
              <a:spLocks noChangeArrowheads="1"/>
            </p:cNvSpPr>
            <p:nvPr/>
          </p:nvSpPr>
          <p:spPr bwMode="auto">
            <a:xfrm>
              <a:off x="6013150" y="6045190"/>
              <a:ext cx="412654" cy="152408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  <p:sp>
          <p:nvSpPr>
            <p:cNvPr id="369" name="Line 199"/>
            <p:cNvSpPr>
              <a:spLocks noChangeShapeType="1"/>
            </p:cNvSpPr>
            <p:nvPr/>
          </p:nvSpPr>
          <p:spPr bwMode="auto">
            <a:xfrm flipH="1">
              <a:off x="6708314" y="5910246"/>
              <a:ext cx="63485" cy="158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6350" y="2149475"/>
          <a:ext cx="2974974" cy="2411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1658"/>
                <a:gridCol w="991658"/>
                <a:gridCol w="991658"/>
              </a:tblGrid>
              <a:tr h="8038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80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380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35" marB="4573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8630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The Problem: Packet Scheduling</a:t>
            </a:r>
          </a:p>
        </p:txBody>
      </p:sp>
      <p:grpSp>
        <p:nvGrpSpPr>
          <p:cNvPr id="68631" name="Group 105"/>
          <p:cNvGrpSpPr>
            <a:grpSpLocks/>
          </p:cNvGrpSpPr>
          <p:nvPr/>
        </p:nvGrpSpPr>
        <p:grpSpPr bwMode="auto">
          <a:xfrm>
            <a:off x="1657350" y="2365375"/>
            <a:ext cx="838200" cy="717550"/>
            <a:chOff x="5715000" y="2286000"/>
            <a:chExt cx="838200" cy="717187"/>
          </a:xfrm>
        </p:grpSpPr>
        <p:sp>
          <p:nvSpPr>
            <p:cNvPr id="32" name="Oval 3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05" name="Straight Connector 104"/>
            <p:cNvCxnSpPr>
              <a:endCxn id="3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2" name="Group 106"/>
          <p:cNvGrpSpPr>
            <a:grpSpLocks/>
          </p:cNvGrpSpPr>
          <p:nvPr/>
        </p:nvGrpSpPr>
        <p:grpSpPr bwMode="auto">
          <a:xfrm>
            <a:off x="652463" y="2368550"/>
            <a:ext cx="838200" cy="715963"/>
            <a:chOff x="5715000" y="2286000"/>
            <a:chExt cx="838200" cy="717187"/>
          </a:xfrm>
        </p:grpSpPr>
        <p:sp>
          <p:nvSpPr>
            <p:cNvPr id="108" name="Oval 107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10" name="Straight Connector 109"/>
            <p:cNvCxnSpPr>
              <a:endCxn id="108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3" name="Group 110"/>
          <p:cNvGrpSpPr>
            <a:grpSpLocks/>
          </p:cNvGrpSpPr>
          <p:nvPr/>
        </p:nvGrpSpPr>
        <p:grpSpPr bwMode="auto">
          <a:xfrm>
            <a:off x="2647950" y="2389188"/>
            <a:ext cx="838200" cy="717550"/>
            <a:chOff x="5715000" y="2286000"/>
            <a:chExt cx="838200" cy="717187"/>
          </a:xfrm>
        </p:grpSpPr>
        <p:sp>
          <p:nvSpPr>
            <p:cNvPr id="112" name="Oval 111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14" name="Straight Connector 113"/>
            <p:cNvCxnSpPr>
              <a:endCxn id="112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4" name="Group 114"/>
          <p:cNvGrpSpPr>
            <a:grpSpLocks/>
          </p:cNvGrpSpPr>
          <p:nvPr/>
        </p:nvGrpSpPr>
        <p:grpSpPr bwMode="auto">
          <a:xfrm>
            <a:off x="3609975" y="2403475"/>
            <a:ext cx="838200" cy="717550"/>
            <a:chOff x="5715000" y="2286000"/>
            <a:chExt cx="838200" cy="717187"/>
          </a:xfrm>
        </p:grpSpPr>
        <p:sp>
          <p:nvSpPr>
            <p:cNvPr id="116" name="Oval 115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18" name="Straight Connector 117"/>
            <p:cNvCxnSpPr>
              <a:endCxn id="11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5" name="Group 118"/>
          <p:cNvGrpSpPr>
            <a:grpSpLocks/>
          </p:cNvGrpSpPr>
          <p:nvPr/>
        </p:nvGrpSpPr>
        <p:grpSpPr bwMode="auto">
          <a:xfrm>
            <a:off x="1643063" y="1611313"/>
            <a:ext cx="838200" cy="715962"/>
            <a:chOff x="5715000" y="2286000"/>
            <a:chExt cx="838200" cy="717187"/>
          </a:xfrm>
        </p:grpSpPr>
        <p:sp>
          <p:nvSpPr>
            <p:cNvPr id="120" name="Oval 119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22" name="Straight Connector 121"/>
            <p:cNvCxnSpPr>
              <a:endCxn id="120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6" name="Group 122"/>
          <p:cNvGrpSpPr>
            <a:grpSpLocks/>
          </p:cNvGrpSpPr>
          <p:nvPr/>
        </p:nvGrpSpPr>
        <p:grpSpPr bwMode="auto">
          <a:xfrm>
            <a:off x="638175" y="1612900"/>
            <a:ext cx="838200" cy="717550"/>
            <a:chOff x="5715000" y="2286000"/>
            <a:chExt cx="838200" cy="717187"/>
          </a:xfrm>
        </p:grpSpPr>
        <p:sp>
          <p:nvSpPr>
            <p:cNvPr id="124" name="Oval 123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26" name="Straight Connector 125"/>
            <p:cNvCxnSpPr>
              <a:endCxn id="12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7" name="Group 126"/>
          <p:cNvGrpSpPr>
            <a:grpSpLocks/>
          </p:cNvGrpSpPr>
          <p:nvPr/>
        </p:nvGrpSpPr>
        <p:grpSpPr bwMode="auto">
          <a:xfrm>
            <a:off x="2633663" y="1635125"/>
            <a:ext cx="838200" cy="715963"/>
            <a:chOff x="5715000" y="2286000"/>
            <a:chExt cx="838200" cy="717187"/>
          </a:xfrm>
        </p:grpSpPr>
        <p:sp>
          <p:nvSpPr>
            <p:cNvPr id="128" name="Oval 127"/>
            <p:cNvSpPr/>
            <p:nvPr/>
          </p:nvSpPr>
          <p:spPr>
            <a:xfrm>
              <a:off x="6167437" y="2667651"/>
              <a:ext cx="385763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30" name="Straight Connector 129"/>
            <p:cNvCxnSpPr>
              <a:endCxn id="128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8" name="Group 130"/>
          <p:cNvGrpSpPr>
            <a:grpSpLocks/>
          </p:cNvGrpSpPr>
          <p:nvPr/>
        </p:nvGrpSpPr>
        <p:grpSpPr bwMode="auto">
          <a:xfrm>
            <a:off x="3595688" y="1649413"/>
            <a:ext cx="838200" cy="715962"/>
            <a:chOff x="5715000" y="2286000"/>
            <a:chExt cx="838200" cy="717187"/>
          </a:xfrm>
        </p:grpSpPr>
        <p:sp>
          <p:nvSpPr>
            <p:cNvPr id="132" name="Oval 131"/>
            <p:cNvSpPr/>
            <p:nvPr/>
          </p:nvSpPr>
          <p:spPr>
            <a:xfrm>
              <a:off x="6167437" y="2667652"/>
              <a:ext cx="385763" cy="335535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715000" y="2286000"/>
              <a:ext cx="457200" cy="38165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34" name="Straight Connector 133"/>
            <p:cNvCxnSpPr>
              <a:endCxn id="132" idx="1"/>
            </p:cNvCxnSpPr>
            <p:nvPr/>
          </p:nvCxnSpPr>
          <p:spPr>
            <a:xfrm>
              <a:off x="6172200" y="2667652"/>
              <a:ext cx="50800" cy="49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39" name="Group 134"/>
          <p:cNvGrpSpPr>
            <a:grpSpLocks/>
          </p:cNvGrpSpPr>
          <p:nvPr/>
        </p:nvGrpSpPr>
        <p:grpSpPr bwMode="auto">
          <a:xfrm>
            <a:off x="1639888" y="3927475"/>
            <a:ext cx="838200" cy="717550"/>
            <a:chOff x="5715000" y="2286000"/>
            <a:chExt cx="838200" cy="717187"/>
          </a:xfrm>
        </p:grpSpPr>
        <p:sp>
          <p:nvSpPr>
            <p:cNvPr id="136" name="Oval 135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38" name="Straight Connector 137"/>
            <p:cNvCxnSpPr>
              <a:endCxn id="136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0" name="Group 138"/>
          <p:cNvGrpSpPr>
            <a:grpSpLocks/>
          </p:cNvGrpSpPr>
          <p:nvPr/>
        </p:nvGrpSpPr>
        <p:grpSpPr bwMode="auto">
          <a:xfrm>
            <a:off x="635000" y="3929063"/>
            <a:ext cx="838200" cy="717550"/>
            <a:chOff x="5715000" y="2286000"/>
            <a:chExt cx="838200" cy="717187"/>
          </a:xfrm>
        </p:grpSpPr>
        <p:sp>
          <p:nvSpPr>
            <p:cNvPr id="140" name="Oval 139"/>
            <p:cNvSpPr/>
            <p:nvPr/>
          </p:nvSpPr>
          <p:spPr>
            <a:xfrm>
              <a:off x="6167438" y="2666807"/>
              <a:ext cx="385762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42" name="Straight Connector 141"/>
            <p:cNvCxnSpPr>
              <a:endCxn id="140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1" name="Group 142"/>
          <p:cNvGrpSpPr>
            <a:grpSpLocks/>
          </p:cNvGrpSpPr>
          <p:nvPr/>
        </p:nvGrpSpPr>
        <p:grpSpPr bwMode="auto">
          <a:xfrm>
            <a:off x="2630488" y="3951288"/>
            <a:ext cx="838200" cy="717550"/>
            <a:chOff x="5715000" y="2286000"/>
            <a:chExt cx="838200" cy="717187"/>
          </a:xfrm>
        </p:grpSpPr>
        <p:sp>
          <p:nvSpPr>
            <p:cNvPr id="144" name="Oval 14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46" name="Straight Connector 145"/>
            <p:cNvCxnSpPr>
              <a:endCxn id="144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2" name="Group 146"/>
          <p:cNvGrpSpPr>
            <a:grpSpLocks/>
          </p:cNvGrpSpPr>
          <p:nvPr/>
        </p:nvGrpSpPr>
        <p:grpSpPr bwMode="auto">
          <a:xfrm>
            <a:off x="3592513" y="3965575"/>
            <a:ext cx="838200" cy="717550"/>
            <a:chOff x="5715000" y="2286000"/>
            <a:chExt cx="838200" cy="717187"/>
          </a:xfrm>
        </p:grpSpPr>
        <p:sp>
          <p:nvSpPr>
            <p:cNvPr id="148" name="Oval 147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50" name="Straight Connector 149"/>
            <p:cNvCxnSpPr>
              <a:endCxn id="148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3" name="Group 150"/>
          <p:cNvGrpSpPr>
            <a:grpSpLocks/>
          </p:cNvGrpSpPr>
          <p:nvPr/>
        </p:nvGrpSpPr>
        <p:grpSpPr bwMode="auto">
          <a:xfrm>
            <a:off x="1614488" y="3136900"/>
            <a:ext cx="838200" cy="717550"/>
            <a:chOff x="5715000" y="2286000"/>
            <a:chExt cx="838200" cy="717187"/>
          </a:xfrm>
        </p:grpSpPr>
        <p:sp>
          <p:nvSpPr>
            <p:cNvPr id="152" name="Oval 151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54" name="Straight Connector 153"/>
            <p:cNvCxnSpPr>
              <a:endCxn id="152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4" name="Group 154"/>
          <p:cNvGrpSpPr>
            <a:grpSpLocks/>
          </p:cNvGrpSpPr>
          <p:nvPr/>
        </p:nvGrpSpPr>
        <p:grpSpPr bwMode="auto">
          <a:xfrm>
            <a:off x="609600" y="3140075"/>
            <a:ext cx="838200" cy="715963"/>
            <a:chOff x="5715000" y="2286000"/>
            <a:chExt cx="838200" cy="717187"/>
          </a:xfrm>
        </p:grpSpPr>
        <p:sp>
          <p:nvSpPr>
            <p:cNvPr id="156" name="Oval 155"/>
            <p:cNvSpPr/>
            <p:nvPr/>
          </p:nvSpPr>
          <p:spPr>
            <a:xfrm>
              <a:off x="6167438" y="2667651"/>
              <a:ext cx="385762" cy="335536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5715000" y="2286000"/>
              <a:ext cx="457200" cy="38165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58" name="Straight Connector 157"/>
            <p:cNvCxnSpPr>
              <a:endCxn id="156" idx="1"/>
            </p:cNvCxnSpPr>
            <p:nvPr/>
          </p:nvCxnSpPr>
          <p:spPr>
            <a:xfrm>
              <a:off x="6172200" y="2667651"/>
              <a:ext cx="50800" cy="4929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5" name="Group 158"/>
          <p:cNvGrpSpPr>
            <a:grpSpLocks/>
          </p:cNvGrpSpPr>
          <p:nvPr/>
        </p:nvGrpSpPr>
        <p:grpSpPr bwMode="auto">
          <a:xfrm>
            <a:off x="2605088" y="3160713"/>
            <a:ext cx="838200" cy="717550"/>
            <a:chOff x="5715000" y="2286000"/>
            <a:chExt cx="838200" cy="717187"/>
          </a:xfrm>
        </p:grpSpPr>
        <p:sp>
          <p:nvSpPr>
            <p:cNvPr id="160" name="Oval 159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62" name="Straight Connector 161"/>
            <p:cNvCxnSpPr>
              <a:endCxn id="160" idx="1"/>
            </p:cNvCxnSpPr>
            <p:nvPr/>
          </p:nvCxnSpPr>
          <p:spPr>
            <a:xfrm>
              <a:off x="6172200" y="2666807"/>
              <a:ext cx="50800" cy="49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46" name="Group 162"/>
          <p:cNvGrpSpPr>
            <a:grpSpLocks/>
          </p:cNvGrpSpPr>
          <p:nvPr/>
        </p:nvGrpSpPr>
        <p:grpSpPr bwMode="auto">
          <a:xfrm>
            <a:off x="3567113" y="3175000"/>
            <a:ext cx="838200" cy="717550"/>
            <a:chOff x="5715000" y="2286000"/>
            <a:chExt cx="838200" cy="717187"/>
          </a:xfrm>
        </p:grpSpPr>
        <p:sp>
          <p:nvSpPr>
            <p:cNvPr id="164" name="Oval 163"/>
            <p:cNvSpPr/>
            <p:nvPr/>
          </p:nvSpPr>
          <p:spPr>
            <a:xfrm>
              <a:off x="6167437" y="2666807"/>
              <a:ext cx="385763" cy="33638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r>
                <a:rPr kumimoji="1" lang="en-US" altLang="ko-KR" sz="1600" b="1" dirty="0">
                  <a:solidFill>
                    <a:prstClr val="black"/>
                  </a:solidFill>
                  <a:latin typeface="FrutigerNextLT Regular" pitchFamily="18" charset="0"/>
                  <a:ea typeface="굴림" pitchFamily="50" charset="-127"/>
                  <a:cs typeface="+mn-cs"/>
                </a:rPr>
                <a:t>R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715000" y="2286000"/>
              <a:ext cx="457200" cy="38080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PE</a:t>
              </a:r>
            </a:p>
          </p:txBody>
        </p:sp>
        <p:cxnSp>
          <p:nvCxnSpPr>
            <p:cNvPr id="166" name="Straight Connector 165"/>
            <p:cNvCxnSpPr>
              <a:endCxn id="164" idx="1"/>
            </p:cNvCxnSpPr>
            <p:nvPr/>
          </p:nvCxnSpPr>
          <p:spPr>
            <a:xfrm>
              <a:off x="6172200" y="2666807"/>
              <a:ext cx="50800" cy="49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Arrow Connector 166"/>
          <p:cNvCxnSpPr>
            <a:stCxn id="32" idx="4"/>
          </p:cNvCxnSpPr>
          <p:nvPr/>
        </p:nvCxnSpPr>
        <p:spPr>
          <a:xfrm rot="16200000" flipH="1">
            <a:off x="1892300" y="3492500"/>
            <a:ext cx="32416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32" idx="0"/>
          </p:cNvCxnSpPr>
          <p:nvPr/>
        </p:nvCxnSpPr>
        <p:spPr>
          <a:xfrm rot="5400000" flipH="1" flipV="1">
            <a:off x="3092450" y="1114425"/>
            <a:ext cx="841375" cy="242252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421"/>
          <p:cNvGrpSpPr>
            <a:grpSpLocks/>
          </p:cNvGrpSpPr>
          <p:nvPr/>
        </p:nvGrpSpPr>
        <p:grpSpPr bwMode="auto">
          <a:xfrm>
            <a:off x="6710363" y="3025775"/>
            <a:ext cx="2282825" cy="2884488"/>
            <a:chOff x="6711012" y="3025435"/>
            <a:chExt cx="2281600" cy="2884692"/>
          </a:xfrm>
        </p:grpSpPr>
        <p:grpSp>
          <p:nvGrpSpPr>
            <p:cNvPr id="68682" name="Group 419"/>
            <p:cNvGrpSpPr>
              <a:grpSpLocks/>
            </p:cNvGrpSpPr>
            <p:nvPr/>
          </p:nvGrpSpPr>
          <p:grpSpPr bwMode="auto">
            <a:xfrm>
              <a:off x="6711012" y="3025435"/>
              <a:ext cx="2175930" cy="2884692"/>
              <a:chOff x="6711012" y="3025435"/>
              <a:chExt cx="2175930" cy="2884692"/>
            </a:xfrm>
          </p:grpSpPr>
          <p:sp>
            <p:nvSpPr>
              <p:cNvPr id="367" name="Line 197"/>
              <p:cNvSpPr>
                <a:spLocks noChangeShapeType="1"/>
              </p:cNvSpPr>
              <p:nvPr/>
            </p:nvSpPr>
            <p:spPr bwMode="auto">
              <a:xfrm flipH="1">
                <a:off x="6720532" y="3025435"/>
                <a:ext cx="14279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grpSp>
            <p:nvGrpSpPr>
              <p:cNvPr id="68686" name="Group 418"/>
              <p:cNvGrpSpPr>
                <a:grpSpLocks/>
              </p:cNvGrpSpPr>
              <p:nvPr/>
            </p:nvGrpSpPr>
            <p:grpSpPr bwMode="auto">
              <a:xfrm>
                <a:off x="6711012" y="3025435"/>
                <a:ext cx="2175930" cy="2884692"/>
                <a:chOff x="6711012" y="3025435"/>
                <a:chExt cx="2175930" cy="2884692"/>
              </a:xfrm>
            </p:grpSpPr>
            <p:sp>
              <p:nvSpPr>
                <p:cNvPr id="364" name="Freeform 194"/>
                <p:cNvSpPr>
                  <a:spLocks/>
                </p:cNvSpPr>
                <p:nvPr/>
              </p:nvSpPr>
              <p:spPr bwMode="auto">
                <a:xfrm>
                  <a:off x="6715771" y="3739861"/>
                  <a:ext cx="184051" cy="76046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2" y="0"/>
                    </a:cxn>
                    <a:cxn ang="0">
                      <a:pos x="182" y="690"/>
                    </a:cxn>
                  </a:cxnLst>
                  <a:rect l="0" t="0" r="r" b="b"/>
                  <a:pathLst>
                    <a:path w="182" h="690">
                      <a:moveTo>
                        <a:pt x="0" y="0"/>
                      </a:moveTo>
                      <a:lnTo>
                        <a:pt x="182" y="0"/>
                      </a:lnTo>
                      <a:lnTo>
                        <a:pt x="182" y="69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68" name="Freeform 198"/>
                <p:cNvSpPr>
                  <a:spLocks/>
                </p:cNvSpPr>
                <p:nvPr/>
              </p:nvSpPr>
              <p:spPr bwMode="auto">
                <a:xfrm>
                  <a:off x="6714185" y="4473337"/>
                  <a:ext cx="133278" cy="24290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3" y="0"/>
                    </a:cxn>
                    <a:cxn ang="0">
                      <a:pos x="133" y="220"/>
                    </a:cxn>
                  </a:cxnLst>
                  <a:rect l="0" t="0" r="r" b="b"/>
                  <a:pathLst>
                    <a:path w="133" h="220">
                      <a:moveTo>
                        <a:pt x="0" y="0"/>
                      </a:moveTo>
                      <a:lnTo>
                        <a:pt x="133" y="0"/>
                      </a:lnTo>
                      <a:lnTo>
                        <a:pt x="133" y="22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0" name="Line 200"/>
                <p:cNvSpPr>
                  <a:spLocks noChangeShapeType="1"/>
                </p:cNvSpPr>
                <p:nvPr/>
              </p:nvSpPr>
              <p:spPr bwMode="auto">
                <a:xfrm>
                  <a:off x="6711012" y="5206814"/>
                  <a:ext cx="136452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240" name="Line 70"/>
                <p:cNvSpPr>
                  <a:spLocks noChangeShapeType="1"/>
                </p:cNvSpPr>
                <p:nvPr/>
              </p:nvSpPr>
              <p:spPr bwMode="auto">
                <a:xfrm>
                  <a:off x="6847464" y="4716243"/>
                  <a:ext cx="147558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3" name="Rectangle 13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solidFill>
                  <a:srgbClr val="E6E6E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4" name="Rectangle 14"/>
                <p:cNvSpPr>
                  <a:spLocks noChangeArrowheads="1"/>
                </p:cNvSpPr>
                <p:nvPr/>
              </p:nvSpPr>
              <p:spPr bwMode="auto">
                <a:xfrm>
                  <a:off x="7055314" y="4011343"/>
                  <a:ext cx="1031321" cy="1408212"/>
                </a:xfrm>
                <a:prstGeom prst="rect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5" name="Freeform 15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3" y="0"/>
                    </a:cxn>
                    <a:cxn ang="0">
                      <a:pos x="613" y="843"/>
                    </a:cxn>
                    <a:cxn ang="0">
                      <a:pos x="766" y="843"/>
                    </a:cxn>
                  </a:cxnLst>
                  <a:rect l="0" t="0" r="r" b="b"/>
                  <a:pathLst>
                    <a:path w="766" h="843">
                      <a:moveTo>
                        <a:pt x="0" y="0"/>
                      </a:moveTo>
                      <a:lnTo>
                        <a:pt x="153" y="0"/>
                      </a:lnTo>
                      <a:lnTo>
                        <a:pt x="613" y="843"/>
                      </a:lnTo>
                      <a:lnTo>
                        <a:pt x="766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6" name="Freeform 16"/>
                <p:cNvSpPr>
                  <a:spLocks/>
                </p:cNvSpPr>
                <p:nvPr/>
              </p:nvSpPr>
              <p:spPr bwMode="auto">
                <a:xfrm>
                  <a:off x="7183833" y="4247896"/>
                  <a:ext cx="772697" cy="928754"/>
                </a:xfrm>
                <a:custGeom>
                  <a:avLst/>
                  <a:gdLst/>
                  <a:ahLst/>
                  <a:cxnLst>
                    <a:cxn ang="0">
                      <a:pos x="766" y="0"/>
                    </a:cxn>
                    <a:cxn ang="0">
                      <a:pos x="613" y="0"/>
                    </a:cxn>
                    <a:cxn ang="0">
                      <a:pos x="153" y="843"/>
                    </a:cxn>
                    <a:cxn ang="0">
                      <a:pos x="0" y="843"/>
                    </a:cxn>
                  </a:cxnLst>
                  <a:rect l="0" t="0" r="r" b="b"/>
                  <a:pathLst>
                    <a:path w="766" h="843">
                      <a:moveTo>
                        <a:pt x="766" y="0"/>
                      </a:moveTo>
                      <a:lnTo>
                        <a:pt x="613" y="0"/>
                      </a:lnTo>
                      <a:lnTo>
                        <a:pt x="153" y="843"/>
                      </a:lnTo>
                      <a:lnTo>
                        <a:pt x="0" y="843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7" name="Line 17"/>
                <p:cNvSpPr>
                  <a:spLocks noChangeShapeType="1"/>
                </p:cNvSpPr>
                <p:nvPr/>
              </p:nvSpPr>
              <p:spPr bwMode="auto">
                <a:xfrm>
                  <a:off x="8086636" y="425107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8" name="Freeform 18"/>
                <p:cNvSpPr>
                  <a:spLocks/>
                </p:cNvSpPr>
                <p:nvPr/>
              </p:nvSpPr>
              <p:spPr bwMode="auto">
                <a:xfrm>
                  <a:off x="8327806" y="421455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89" name="Line 19"/>
                <p:cNvSpPr>
                  <a:spLocks noChangeShapeType="1"/>
                </p:cNvSpPr>
                <p:nvPr/>
              </p:nvSpPr>
              <p:spPr bwMode="auto">
                <a:xfrm>
                  <a:off x="8086636" y="5181412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90" name="Freeform 20"/>
                <p:cNvSpPr>
                  <a:spLocks/>
                </p:cNvSpPr>
                <p:nvPr/>
              </p:nvSpPr>
              <p:spPr bwMode="auto">
                <a:xfrm>
                  <a:off x="8327806" y="5144898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191" name="Rectangle 21"/>
                <p:cNvSpPr>
                  <a:spLocks noChangeArrowheads="1"/>
                </p:cNvSpPr>
                <p:nvPr/>
              </p:nvSpPr>
              <p:spPr bwMode="auto">
                <a:xfrm>
                  <a:off x="7091808" y="5429080"/>
                  <a:ext cx="604513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Crossbar 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92" name="Rectangle 22"/>
                <p:cNvSpPr>
                  <a:spLocks noChangeArrowheads="1"/>
                </p:cNvSpPr>
                <p:nvPr/>
              </p:nvSpPr>
              <p:spPr bwMode="auto">
                <a:xfrm>
                  <a:off x="7683627" y="5429080"/>
                  <a:ext cx="57119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(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93" name="Rectangle 23"/>
                <p:cNvSpPr>
                  <a:spLocks noChangeArrowheads="1"/>
                </p:cNvSpPr>
                <p:nvPr/>
              </p:nvSpPr>
              <p:spPr bwMode="auto">
                <a:xfrm>
                  <a:off x="7724880" y="5429080"/>
                  <a:ext cx="106306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5 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94" name="Rectangle 24"/>
                <p:cNvSpPr>
                  <a:spLocks noChangeArrowheads="1"/>
                </p:cNvSpPr>
                <p:nvPr/>
              </p:nvSpPr>
              <p:spPr bwMode="auto">
                <a:xfrm>
                  <a:off x="7834359" y="5429080"/>
                  <a:ext cx="120585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x 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95" name="Rectangle 25"/>
                <p:cNvSpPr>
                  <a:spLocks noChangeArrowheads="1"/>
                </p:cNvSpPr>
                <p:nvPr/>
              </p:nvSpPr>
              <p:spPr bwMode="auto">
                <a:xfrm>
                  <a:off x="7937491" y="5429080"/>
                  <a:ext cx="69813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5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96" name="Rectangle 26"/>
                <p:cNvSpPr>
                  <a:spLocks noChangeArrowheads="1"/>
                </p:cNvSpPr>
                <p:nvPr/>
              </p:nvSpPr>
              <p:spPr bwMode="auto">
                <a:xfrm>
                  <a:off x="8012064" y="5429080"/>
                  <a:ext cx="55532" cy="185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)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225" name="Freeform 55"/>
                <p:cNvSpPr>
                  <a:spLocks/>
                </p:cNvSpPr>
                <p:nvPr/>
              </p:nvSpPr>
              <p:spPr bwMode="auto">
                <a:xfrm>
                  <a:off x="6863330" y="3025435"/>
                  <a:ext cx="131691" cy="12256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8" y="0"/>
                    </a:cxn>
                    <a:cxn ang="0">
                      <a:pos x="88" y="1112"/>
                    </a:cxn>
                    <a:cxn ang="0">
                      <a:pos x="131" y="1112"/>
                    </a:cxn>
                  </a:cxnLst>
                  <a:rect l="0" t="0" r="r" b="b"/>
                  <a:pathLst>
                    <a:path w="131" h="1112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1112"/>
                      </a:lnTo>
                      <a:lnTo>
                        <a:pt x="131" y="1112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226" name="Freeform 56"/>
                <p:cNvSpPr>
                  <a:spLocks/>
                </p:cNvSpPr>
                <p:nvPr/>
              </p:nvSpPr>
              <p:spPr bwMode="auto">
                <a:xfrm>
                  <a:off x="6987089" y="421455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229" name="Rectangle 59"/>
                <p:cNvSpPr>
                  <a:spLocks noChangeArrowheads="1"/>
                </p:cNvSpPr>
                <p:nvPr/>
              </p:nvSpPr>
              <p:spPr bwMode="auto">
                <a:xfrm>
                  <a:off x="8407139" y="4154228"/>
                  <a:ext cx="449022" cy="1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dirty="0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To East</a:t>
                  </a:r>
                  <a:endParaRPr lang="en-US" altLang="ko-KR" sz="1400" dirty="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230" name="Rectangle 60"/>
                <p:cNvSpPr>
                  <a:spLocks noChangeArrowheads="1"/>
                </p:cNvSpPr>
                <p:nvPr/>
              </p:nvSpPr>
              <p:spPr bwMode="auto">
                <a:xfrm>
                  <a:off x="8407139" y="5087744"/>
                  <a:ext cx="353823" cy="184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To PE</a:t>
                  </a:r>
                  <a:endParaRPr lang="en-US" altLang="ko-KR" sz="140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241" name="Freeform 71"/>
                <p:cNvSpPr>
                  <a:spLocks/>
                </p:cNvSpPr>
                <p:nvPr/>
              </p:nvSpPr>
              <p:spPr bwMode="auto">
                <a:xfrm>
                  <a:off x="6987089" y="4679727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242" name="Freeform 72"/>
                <p:cNvSpPr>
                  <a:spLocks/>
                </p:cNvSpPr>
                <p:nvPr/>
              </p:nvSpPr>
              <p:spPr bwMode="auto">
                <a:xfrm>
                  <a:off x="6771305" y="5176650"/>
                  <a:ext cx="223717" cy="733477"/>
                </a:xfrm>
                <a:custGeom>
                  <a:avLst/>
                  <a:gdLst/>
                  <a:ahLst/>
                  <a:cxnLst>
                    <a:cxn ang="0">
                      <a:pos x="0" y="665"/>
                    </a:cxn>
                    <a:cxn ang="0">
                      <a:pos x="129" y="665"/>
                    </a:cxn>
                    <a:cxn ang="0">
                      <a:pos x="129" y="0"/>
                    </a:cxn>
                    <a:cxn ang="0">
                      <a:pos x="222" y="0"/>
                    </a:cxn>
                  </a:cxnLst>
                  <a:rect l="0" t="0" r="r" b="b"/>
                  <a:pathLst>
                    <a:path w="222" h="665">
                      <a:moveTo>
                        <a:pt x="0" y="665"/>
                      </a:moveTo>
                      <a:lnTo>
                        <a:pt x="129" y="665"/>
                      </a:lnTo>
                      <a:lnTo>
                        <a:pt x="129" y="0"/>
                      </a:lnTo>
                      <a:lnTo>
                        <a:pt x="222" y="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243" name="Freeform 73"/>
                <p:cNvSpPr>
                  <a:spLocks/>
                </p:cNvSpPr>
                <p:nvPr/>
              </p:nvSpPr>
              <p:spPr bwMode="auto">
                <a:xfrm>
                  <a:off x="6987089" y="5141723"/>
                  <a:ext cx="68225" cy="73030"/>
                </a:xfrm>
                <a:custGeom>
                  <a:avLst/>
                  <a:gdLst/>
                  <a:ahLst/>
                  <a:cxnLst>
                    <a:cxn ang="0">
                      <a:pos x="0" y="67"/>
                    </a:cxn>
                    <a:cxn ang="0">
                      <a:pos x="67" y="33"/>
                    </a:cxn>
                    <a:cxn ang="0">
                      <a:pos x="0" y="0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67" h="67">
                      <a:moveTo>
                        <a:pt x="0" y="67"/>
                      </a:moveTo>
                      <a:lnTo>
                        <a:pt x="67" y="33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65" name="Line 195"/>
                <p:cNvSpPr>
                  <a:spLocks noChangeShapeType="1"/>
                </p:cNvSpPr>
                <p:nvPr/>
              </p:nvSpPr>
              <p:spPr bwMode="auto">
                <a:xfrm>
                  <a:off x="6899823" y="4500327"/>
                  <a:ext cx="95199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66" name="Freeform 196"/>
                <p:cNvSpPr>
                  <a:spLocks/>
                </p:cNvSpPr>
                <p:nvPr/>
              </p:nvSpPr>
              <p:spPr bwMode="auto">
                <a:xfrm>
                  <a:off x="6987089" y="4463812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1" name="Freeform 201"/>
                <p:cNvSpPr>
                  <a:spLocks/>
                </p:cNvSpPr>
                <p:nvPr/>
              </p:nvSpPr>
              <p:spPr bwMode="auto">
                <a:xfrm>
                  <a:off x="6847464" y="4952796"/>
                  <a:ext cx="147558" cy="254018"/>
                </a:xfrm>
                <a:custGeom>
                  <a:avLst/>
                  <a:gdLst/>
                  <a:ahLst/>
                  <a:cxnLst>
                    <a:cxn ang="0">
                      <a:pos x="146" y="0"/>
                    </a:cxn>
                    <a:cxn ang="0">
                      <a:pos x="0" y="0"/>
                    </a:cxn>
                    <a:cxn ang="0">
                      <a:pos x="0" y="230"/>
                    </a:cxn>
                  </a:cxnLst>
                  <a:rect l="0" t="0" r="r" b="b"/>
                  <a:pathLst>
                    <a:path w="146" h="230">
                      <a:moveTo>
                        <a:pt x="146" y="0"/>
                      </a:moveTo>
                      <a:lnTo>
                        <a:pt x="0" y="0"/>
                      </a:lnTo>
                      <a:lnTo>
                        <a:pt x="0" y="230"/>
                      </a:ln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2" name="Freeform 202"/>
                <p:cNvSpPr>
                  <a:spLocks/>
                </p:cNvSpPr>
                <p:nvPr/>
              </p:nvSpPr>
              <p:spPr bwMode="auto">
                <a:xfrm>
                  <a:off x="6987089" y="4914694"/>
                  <a:ext cx="68225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3" name="Line 203"/>
                <p:cNvSpPr>
                  <a:spLocks noChangeShapeType="1"/>
                </p:cNvSpPr>
                <p:nvPr/>
              </p:nvSpPr>
              <p:spPr bwMode="auto">
                <a:xfrm>
                  <a:off x="8086636" y="4500327"/>
                  <a:ext cx="249104" cy="1587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4" name="Freeform 204"/>
                <p:cNvSpPr>
                  <a:spLocks/>
                </p:cNvSpPr>
                <p:nvPr/>
              </p:nvSpPr>
              <p:spPr bwMode="auto">
                <a:xfrm>
                  <a:off x="8327806" y="4463812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5" name="Line 205"/>
                <p:cNvSpPr>
                  <a:spLocks noChangeShapeType="1"/>
                </p:cNvSpPr>
                <p:nvPr/>
              </p:nvSpPr>
              <p:spPr bwMode="auto">
                <a:xfrm>
                  <a:off x="8086636" y="4716243"/>
                  <a:ext cx="249104" cy="0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6" name="Freeform 206"/>
                <p:cNvSpPr>
                  <a:spLocks/>
                </p:cNvSpPr>
                <p:nvPr/>
              </p:nvSpPr>
              <p:spPr bwMode="auto">
                <a:xfrm>
                  <a:off x="8327806" y="4679727"/>
                  <a:ext cx="66639" cy="730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3"/>
                    </a:cxn>
                    <a:cxn ang="0">
                      <a:pos x="0" y="6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6">
                      <a:moveTo>
                        <a:pt x="0" y="0"/>
                      </a:moveTo>
                      <a:lnTo>
                        <a:pt x="67" y="33"/>
                      </a:lnTo>
                      <a:lnTo>
                        <a:pt x="0" y="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7" name="Line 207"/>
                <p:cNvSpPr>
                  <a:spLocks noChangeShapeType="1"/>
                </p:cNvSpPr>
                <p:nvPr/>
              </p:nvSpPr>
              <p:spPr bwMode="auto">
                <a:xfrm>
                  <a:off x="8086636" y="4952796"/>
                  <a:ext cx="249104" cy="1588"/>
                </a:xfrm>
                <a:prstGeom prst="line">
                  <a:avLst/>
                </a:prstGeom>
                <a:noFill/>
                <a:ln w="1746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8" name="Freeform 208"/>
                <p:cNvSpPr>
                  <a:spLocks/>
                </p:cNvSpPr>
                <p:nvPr/>
              </p:nvSpPr>
              <p:spPr bwMode="auto">
                <a:xfrm>
                  <a:off x="8327806" y="4914694"/>
                  <a:ext cx="66639" cy="746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7" y="34"/>
                    </a:cxn>
                    <a:cxn ang="0">
                      <a:pos x="0" y="6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7" h="67">
                      <a:moveTo>
                        <a:pt x="0" y="0"/>
                      </a:moveTo>
                      <a:lnTo>
                        <a:pt x="67" y="34"/>
                      </a:lnTo>
                      <a:lnTo>
                        <a:pt x="0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>
                    <a:solidFill>
                      <a:prstClr val="black"/>
                    </a:solidFill>
                    <a:latin typeface="Perpetua"/>
                    <a:cs typeface="+mn-cs"/>
                  </a:endParaRPr>
                </a:p>
              </p:txBody>
            </p:sp>
            <p:sp>
              <p:nvSpPr>
                <p:cNvPr id="379" name="Rectangle 209"/>
                <p:cNvSpPr>
                  <a:spLocks noChangeArrowheads="1"/>
                </p:cNvSpPr>
                <p:nvPr/>
              </p:nvSpPr>
              <p:spPr bwMode="auto">
                <a:xfrm>
                  <a:off x="8407139" y="4408246"/>
                  <a:ext cx="479168" cy="184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1200" b="1" dirty="0">
                      <a:solidFill>
                        <a:srgbClr val="000000"/>
                      </a:solidFill>
                      <a:latin typeface="Perpetua"/>
                      <a:ea typeface="굴림" pitchFamily="50" charset="-127"/>
                      <a:cs typeface="+mn-cs"/>
                    </a:rPr>
                    <a:t>To West</a:t>
                  </a:r>
                  <a:endParaRPr lang="en-US" altLang="ko-KR" sz="1400" dirty="0">
                    <a:solidFill>
                      <a:prstClr val="black"/>
                    </a:solidFill>
                    <a:latin typeface="Perpetua"/>
                    <a:ea typeface="굴림" pitchFamily="50" charset="-127"/>
                    <a:cs typeface="+mn-cs"/>
                  </a:endParaRPr>
                </a:p>
              </p:txBody>
            </p:sp>
          </p:grpSp>
        </p:grpSp>
        <p:sp>
          <p:nvSpPr>
            <p:cNvPr id="380" name="Rectangle 210"/>
            <p:cNvSpPr>
              <a:spLocks noChangeArrowheads="1"/>
            </p:cNvSpPr>
            <p:nvPr/>
          </p:nvSpPr>
          <p:spPr bwMode="auto">
            <a:xfrm>
              <a:off x="8407138" y="4624161"/>
              <a:ext cx="585474" cy="1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To North</a:t>
              </a:r>
              <a:endParaRPr lang="en-US" altLang="ko-KR" sz="14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81" name="Rectangle 211"/>
            <p:cNvSpPr>
              <a:spLocks noChangeArrowheads="1"/>
            </p:cNvSpPr>
            <p:nvPr/>
          </p:nvSpPr>
          <p:spPr bwMode="auto">
            <a:xfrm>
              <a:off x="8407138" y="4863890"/>
              <a:ext cx="572780" cy="1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To South</a:t>
              </a:r>
              <a:endParaRPr lang="en-US" altLang="ko-KR" sz="14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</p:grpSp>
      <p:sp>
        <p:nvSpPr>
          <p:cNvPr id="393" name="Rectangle 216"/>
          <p:cNvSpPr>
            <a:spLocks noChangeArrowheads="1"/>
          </p:cNvSpPr>
          <p:nvPr/>
        </p:nvSpPr>
        <p:spPr bwMode="auto">
          <a:xfrm>
            <a:off x="5435600" y="2438400"/>
            <a:ext cx="1371600" cy="9969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  <a:latin typeface="Perpetua"/>
              <a:cs typeface="+mn-cs"/>
            </a:endParaRPr>
          </a:p>
        </p:txBody>
      </p:sp>
      <p:sp>
        <p:nvSpPr>
          <p:cNvPr id="394" name="Text Box 217"/>
          <p:cNvSpPr txBox="1">
            <a:spLocks noChangeArrowheads="1"/>
          </p:cNvSpPr>
          <p:nvPr/>
        </p:nvSpPr>
        <p:spPr bwMode="auto">
          <a:xfrm>
            <a:off x="5257800" y="2057400"/>
            <a:ext cx="2646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FF0000"/>
                </a:solidFill>
                <a:latin typeface="Perpetua"/>
                <a:ea typeface="굴림" pitchFamily="50" charset="-127"/>
                <a:cs typeface="+mn-cs"/>
              </a:rPr>
              <a:t>Input Port with Buffers</a:t>
            </a:r>
          </a:p>
        </p:txBody>
      </p:sp>
      <p:sp>
        <p:nvSpPr>
          <p:cNvPr id="396" name="Text Box 219"/>
          <p:cNvSpPr txBox="1">
            <a:spLocks noChangeArrowheads="1"/>
          </p:cNvSpPr>
          <p:nvPr/>
        </p:nvSpPr>
        <p:spPr bwMode="auto">
          <a:xfrm>
            <a:off x="7018338" y="2438400"/>
            <a:ext cx="1820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0000FF"/>
                </a:solidFill>
                <a:latin typeface="Perpetua"/>
                <a:ea typeface="굴림" pitchFamily="50" charset="-127"/>
                <a:cs typeface="+mn-cs"/>
              </a:rPr>
              <a:t>Control Logic</a:t>
            </a:r>
          </a:p>
        </p:txBody>
      </p:sp>
      <p:sp>
        <p:nvSpPr>
          <p:cNvPr id="398" name="Text Box 221"/>
          <p:cNvSpPr txBox="1">
            <a:spLocks noChangeArrowheads="1"/>
          </p:cNvSpPr>
          <p:nvPr/>
        </p:nvSpPr>
        <p:spPr bwMode="auto">
          <a:xfrm>
            <a:off x="7162800" y="5715000"/>
            <a:ext cx="1035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>
                <a:solidFill>
                  <a:srgbClr val="99CC00"/>
                </a:solidFill>
                <a:latin typeface="Perpetua"/>
                <a:ea typeface="굴림" pitchFamily="50" charset="-127"/>
                <a:cs typeface="+mn-cs"/>
              </a:rPr>
              <a:t>Crossbar</a:t>
            </a:r>
          </a:p>
        </p:txBody>
      </p:sp>
      <p:sp>
        <p:nvSpPr>
          <p:cNvPr id="402" name="Rectangle 401"/>
          <p:cNvSpPr/>
          <p:nvPr/>
        </p:nvSpPr>
        <p:spPr>
          <a:xfrm>
            <a:off x="4724400" y="1905000"/>
            <a:ext cx="4343400" cy="4419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5" name="Oval 404"/>
          <p:cNvSpPr/>
          <p:nvPr/>
        </p:nvSpPr>
        <p:spPr>
          <a:xfrm>
            <a:off x="228600" y="5257800"/>
            <a:ext cx="385763" cy="336550"/>
          </a:xfrm>
          <a:prstGeom prst="ellipse">
            <a:avLst/>
          </a:prstGeom>
          <a:solidFill>
            <a:srgbClr val="FF99CC"/>
          </a:solidFill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latinLnBrk="1">
              <a:defRPr/>
            </a:pPr>
            <a:r>
              <a:rPr kumimoji="1" lang="en-US" altLang="ko-KR" sz="1600" b="1" dirty="0">
                <a:solidFill>
                  <a:prstClr val="black"/>
                </a:solidFill>
                <a:latin typeface="FrutigerNextLT Regular" pitchFamily="18" charset="0"/>
                <a:ea typeface="굴림" pitchFamily="50" charset="-127"/>
                <a:cs typeface="+mn-cs"/>
              </a:rPr>
              <a:t>R</a:t>
            </a:r>
          </a:p>
        </p:txBody>
      </p:sp>
      <p:sp>
        <p:nvSpPr>
          <p:cNvPr id="406" name="TextBox 405"/>
          <p:cNvSpPr txBox="1"/>
          <p:nvPr/>
        </p:nvSpPr>
        <p:spPr>
          <a:xfrm>
            <a:off x="762000" y="5257800"/>
            <a:ext cx="8509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Routers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228600" y="5715000"/>
            <a:ext cx="457200" cy="381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PE</a:t>
            </a:r>
          </a:p>
        </p:txBody>
      </p:sp>
      <p:sp>
        <p:nvSpPr>
          <p:cNvPr id="408" name="TextBox 407"/>
          <p:cNvSpPr txBox="1"/>
          <p:nvPr/>
        </p:nvSpPr>
        <p:spPr>
          <a:xfrm>
            <a:off x="838200" y="5726113"/>
            <a:ext cx="2916238" cy="615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Processing Element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prstClr val="black"/>
                </a:solidFill>
                <a:latin typeface="Perpetua"/>
                <a:cs typeface="+mn-cs"/>
              </a:rPr>
              <a:t>(Cores, L2 Banks, Memory Controllers etc)</a:t>
            </a:r>
          </a:p>
        </p:txBody>
      </p:sp>
      <p:grpSp>
        <p:nvGrpSpPr>
          <p:cNvPr id="24" name="Group 423"/>
          <p:cNvGrpSpPr>
            <a:grpSpLocks/>
          </p:cNvGrpSpPr>
          <p:nvPr/>
        </p:nvGrpSpPr>
        <p:grpSpPr bwMode="auto">
          <a:xfrm>
            <a:off x="6665913" y="2676525"/>
            <a:ext cx="1525587" cy="1341438"/>
            <a:chOff x="6666491" y="2677160"/>
            <a:chExt cx="1525063" cy="1341014"/>
          </a:xfrm>
        </p:grpSpPr>
        <p:grpSp>
          <p:nvGrpSpPr>
            <p:cNvPr id="68661" name="Group 420"/>
            <p:cNvGrpSpPr>
              <a:grpSpLocks/>
            </p:cNvGrpSpPr>
            <p:nvPr/>
          </p:nvGrpSpPr>
          <p:grpSpPr bwMode="auto">
            <a:xfrm>
              <a:off x="6667650" y="2681652"/>
              <a:ext cx="1523904" cy="1336522"/>
              <a:chOff x="6667650" y="2681652"/>
              <a:chExt cx="1523904" cy="1336522"/>
            </a:xfrm>
          </p:grpSpPr>
          <p:sp>
            <p:nvSpPr>
              <p:cNvPr id="197" name="Rectangle 27"/>
              <p:cNvSpPr>
                <a:spLocks noChangeArrowheads="1"/>
              </p:cNvSpPr>
              <p:nvPr/>
            </p:nvSpPr>
            <p:spPr bwMode="auto">
              <a:xfrm>
                <a:off x="7131469" y="2815230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8" name="Rectangle 28"/>
              <p:cNvSpPr>
                <a:spLocks noChangeArrowheads="1"/>
              </p:cNvSpPr>
              <p:nvPr/>
            </p:nvSpPr>
            <p:spPr bwMode="auto">
              <a:xfrm>
                <a:off x="7131469" y="2815230"/>
                <a:ext cx="1007716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9" name="Rectangle 29"/>
              <p:cNvSpPr>
                <a:spLocks noChangeArrowheads="1"/>
              </p:cNvSpPr>
              <p:nvPr/>
            </p:nvSpPr>
            <p:spPr bwMode="auto">
              <a:xfrm>
                <a:off x="7240969" y="2821578"/>
                <a:ext cx="950585" cy="17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Routing Unit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0" name="Rectangle 30"/>
              <p:cNvSpPr>
                <a:spLocks noChangeArrowheads="1"/>
              </p:cNvSpPr>
              <p:nvPr/>
            </p:nvSpPr>
            <p:spPr bwMode="auto">
              <a:xfrm>
                <a:off x="7452033" y="2962820"/>
                <a:ext cx="58718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1" name="Rectangle 31"/>
              <p:cNvSpPr>
                <a:spLocks noChangeArrowheads="1"/>
              </p:cNvSpPr>
              <p:nvPr/>
            </p:nvSpPr>
            <p:spPr bwMode="auto">
              <a:xfrm>
                <a:off x="7493294" y="2962820"/>
                <a:ext cx="206304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RC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2" name="Rectangle 32"/>
              <p:cNvSpPr>
                <a:spLocks noChangeArrowheads="1"/>
              </p:cNvSpPr>
              <p:nvPr/>
            </p:nvSpPr>
            <p:spPr bwMode="auto">
              <a:xfrm>
                <a:off x="7650403" y="2962820"/>
                <a:ext cx="58717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3" name="Rectangle 33"/>
              <p:cNvSpPr>
                <a:spLocks noChangeArrowheads="1"/>
              </p:cNvSpPr>
              <p:nvPr/>
            </p:nvSpPr>
            <p:spPr bwMode="auto">
              <a:xfrm>
                <a:off x="7131469" y="3124694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04" name="Rectangle 34"/>
              <p:cNvSpPr>
                <a:spLocks noChangeArrowheads="1"/>
              </p:cNvSpPr>
              <p:nvPr/>
            </p:nvSpPr>
            <p:spPr bwMode="auto">
              <a:xfrm>
                <a:off x="7131469" y="3124694"/>
                <a:ext cx="1007716" cy="317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05" name="Rectangle 35"/>
              <p:cNvSpPr>
                <a:spLocks noChangeArrowheads="1"/>
              </p:cNvSpPr>
              <p:nvPr/>
            </p:nvSpPr>
            <p:spPr bwMode="auto">
              <a:xfrm>
                <a:off x="7240969" y="3134216"/>
                <a:ext cx="888694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Allocator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6" name="Rectangle 36"/>
              <p:cNvSpPr>
                <a:spLocks noChangeArrowheads="1"/>
              </p:cNvSpPr>
              <p:nvPr/>
            </p:nvSpPr>
            <p:spPr bwMode="auto">
              <a:xfrm>
                <a:off x="7459969" y="3277046"/>
                <a:ext cx="58717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7" name="Rectangle 37"/>
              <p:cNvSpPr>
                <a:spLocks noChangeArrowheads="1"/>
              </p:cNvSpPr>
              <p:nvPr/>
            </p:nvSpPr>
            <p:spPr bwMode="auto">
              <a:xfrm>
                <a:off x="7493294" y="3277046"/>
                <a:ext cx="207892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VA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8" name="Rectangle 38"/>
              <p:cNvSpPr>
                <a:spLocks noChangeArrowheads="1"/>
              </p:cNvSpPr>
              <p:nvPr/>
            </p:nvSpPr>
            <p:spPr bwMode="auto">
              <a:xfrm>
                <a:off x="7644055" y="3277046"/>
                <a:ext cx="58717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9" name="Rectangle 39"/>
              <p:cNvSpPr>
                <a:spLocks noChangeArrowheads="1"/>
              </p:cNvSpPr>
              <p:nvPr/>
            </p:nvSpPr>
            <p:spPr bwMode="auto">
              <a:xfrm>
                <a:off x="7131469" y="3434159"/>
                <a:ext cx="1007716" cy="3174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0" name="Rectangle 40"/>
              <p:cNvSpPr>
                <a:spLocks noChangeArrowheads="1"/>
              </p:cNvSpPr>
              <p:nvPr/>
            </p:nvSpPr>
            <p:spPr bwMode="auto">
              <a:xfrm>
                <a:off x="7131469" y="3434159"/>
                <a:ext cx="1007716" cy="317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1" name="Rectangle 41"/>
              <p:cNvSpPr>
                <a:spLocks noChangeArrowheads="1"/>
              </p:cNvSpPr>
              <p:nvPr/>
            </p:nvSpPr>
            <p:spPr bwMode="auto">
              <a:xfrm>
                <a:off x="7390143" y="3440507"/>
                <a:ext cx="504651" cy="1729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Switch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2" name="Rectangle 42"/>
              <p:cNvSpPr>
                <a:spLocks noChangeArrowheads="1"/>
              </p:cNvSpPr>
              <p:nvPr/>
            </p:nvSpPr>
            <p:spPr bwMode="auto">
              <a:xfrm>
                <a:off x="7221925" y="3581749"/>
                <a:ext cx="688738" cy="172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Allocator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4" name="Rectangle 44"/>
              <p:cNvSpPr>
                <a:spLocks noChangeArrowheads="1"/>
              </p:cNvSpPr>
              <p:nvPr/>
            </p:nvSpPr>
            <p:spPr bwMode="auto">
              <a:xfrm>
                <a:off x="7834490" y="3546835"/>
                <a:ext cx="228521" cy="168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(SA)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6" name="Freeform 46"/>
              <p:cNvSpPr>
                <a:spLocks/>
              </p:cNvSpPr>
              <p:nvPr/>
            </p:nvSpPr>
            <p:spPr bwMode="auto">
              <a:xfrm>
                <a:off x="6668078" y="2681922"/>
                <a:ext cx="463391" cy="907763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9" name="Line 49"/>
              <p:cNvSpPr>
                <a:spLocks noChangeShapeType="1"/>
              </p:cNvSpPr>
              <p:nvPr/>
            </p:nvSpPr>
            <p:spPr bwMode="auto">
              <a:xfrm>
                <a:off x="7571055" y="3743623"/>
                <a:ext cx="0" cy="274551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</p:grpSp>
        <p:sp>
          <p:nvSpPr>
            <p:cNvPr id="423" name="Line 49"/>
            <p:cNvSpPr>
              <a:spLocks noChangeShapeType="1"/>
            </p:cNvSpPr>
            <p:nvPr/>
          </p:nvSpPr>
          <p:spPr bwMode="auto">
            <a:xfrm>
              <a:off x="6666491" y="2677160"/>
              <a:ext cx="1586" cy="13648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black"/>
                </a:solidFill>
                <a:latin typeface="Perpetua"/>
                <a:cs typeface="+mn-cs"/>
              </a:endParaRPr>
            </a:p>
          </p:txBody>
        </p:sp>
      </p:grpSp>
      <p:sp>
        <p:nvSpPr>
          <p:cNvPr id="425" name="Rectangle 218"/>
          <p:cNvSpPr>
            <a:spLocks noChangeArrowheads="1"/>
          </p:cNvSpPr>
          <p:nvPr/>
        </p:nvSpPr>
        <p:spPr bwMode="auto">
          <a:xfrm>
            <a:off x="7085013" y="2786063"/>
            <a:ext cx="1096962" cy="100488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black"/>
              </a:solidFill>
              <a:latin typeface="Perpetu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8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3" grpId="0" animBg="1"/>
      <p:bldP spid="394" grpId="0"/>
      <p:bldP spid="396" grpId="0"/>
      <p:bldP spid="398" grpId="0"/>
      <p:bldP spid="402" grpId="0" animBg="1"/>
      <p:bldP spid="4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Box 482"/>
          <p:cNvSpPr txBox="1"/>
          <p:nvPr/>
        </p:nvSpPr>
        <p:spPr>
          <a:xfrm>
            <a:off x="5181600" y="12954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Perpetua"/>
              <a:cs typeface="+mn-cs"/>
            </a:endParaRPr>
          </a:p>
        </p:txBody>
      </p:sp>
      <p:grpSp>
        <p:nvGrpSpPr>
          <p:cNvPr id="69635" name="Group 223"/>
          <p:cNvGrpSpPr>
            <a:grpSpLocks/>
          </p:cNvGrpSpPr>
          <p:nvPr/>
        </p:nvGrpSpPr>
        <p:grpSpPr bwMode="auto">
          <a:xfrm>
            <a:off x="133350" y="1966913"/>
            <a:ext cx="3505200" cy="3516312"/>
            <a:chOff x="133350" y="1738864"/>
            <a:chExt cx="3505455" cy="3516063"/>
          </a:xfrm>
        </p:grpSpPr>
        <p:grpSp>
          <p:nvGrpSpPr>
            <p:cNvPr id="69639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174" name="Freeform 4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75" name="Freeform 5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76" name="Freeform 6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77" name="Freeform 7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78" name="Rectangle 8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79" name="Rectangle 9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0" name="Rectangle 10"/>
              <p:cNvSpPr>
                <a:spLocks noChangeArrowheads="1"/>
              </p:cNvSpPr>
              <p:nvPr/>
            </p:nvSpPr>
            <p:spPr bwMode="auto">
              <a:xfrm>
                <a:off x="1352639" y="1803946"/>
                <a:ext cx="204803" cy="169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81" name="Rectangle 11"/>
              <p:cNvSpPr>
                <a:spLocks noChangeArrowheads="1"/>
              </p:cNvSpPr>
              <p:nvPr/>
            </p:nvSpPr>
            <p:spPr bwMode="auto">
              <a:xfrm>
                <a:off x="1536802" y="1803946"/>
                <a:ext cx="63505" cy="169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0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183" name="Rectangle 13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4" name="Rectangle 14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5" name="Freeform 15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613" y="843"/>
                  </a:cxn>
                  <a:cxn ang="0">
                    <a:pos x="766" y="843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6" name="Freeform 16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/>
                <a:ahLst/>
                <a:cxnLst>
                  <a:cxn ang="0">
                    <a:pos x="766" y="0"/>
                  </a:cxn>
                  <a:cxn ang="0">
                    <a:pos x="613" y="0"/>
                  </a:cxn>
                  <a:cxn ang="0">
                    <a:pos x="153" y="843"/>
                  </a:cxn>
                  <a:cxn ang="0">
                    <a:pos x="0" y="843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7" name="Line 17"/>
              <p:cNvSpPr>
                <a:spLocks noChangeShapeType="1"/>
              </p:cNvSpPr>
              <p:nvPr/>
            </p:nvSpPr>
            <p:spPr bwMode="auto">
              <a:xfrm>
                <a:off x="3330808" y="3307203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8" name="Freeform 18"/>
              <p:cNvSpPr>
                <a:spLocks/>
              </p:cNvSpPr>
              <p:nvPr/>
            </p:nvSpPr>
            <p:spPr bwMode="auto">
              <a:xfrm>
                <a:off x="3570538" y="327228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89" name="Line 19"/>
              <p:cNvSpPr>
                <a:spLocks noChangeShapeType="1"/>
              </p:cNvSpPr>
              <p:nvPr/>
            </p:nvSpPr>
            <p:spPr bwMode="auto">
              <a:xfrm>
                <a:off x="3330808" y="4237412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0" name="Freeform 20"/>
              <p:cNvSpPr>
                <a:spLocks/>
              </p:cNvSpPr>
              <p:nvPr/>
            </p:nvSpPr>
            <p:spPr bwMode="auto">
              <a:xfrm>
                <a:off x="3570538" y="4200902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7" name="Rectangle 27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8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199" name="Rectangle 29"/>
              <p:cNvSpPr>
                <a:spLocks noChangeArrowheads="1"/>
              </p:cNvSpPr>
              <p:nvPr/>
            </p:nvSpPr>
            <p:spPr bwMode="auto">
              <a:xfrm>
                <a:off x="2484609" y="1878554"/>
                <a:ext cx="950981" cy="1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Routing Unit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0" name="Rectangle 30"/>
              <p:cNvSpPr>
                <a:spLocks noChangeArrowheads="1"/>
              </p:cNvSpPr>
              <p:nvPr/>
            </p:nvSpPr>
            <p:spPr bwMode="auto">
              <a:xfrm>
                <a:off x="2695762" y="2019831"/>
                <a:ext cx="58742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1" name="Rectangle 31"/>
              <p:cNvSpPr>
                <a:spLocks noChangeArrowheads="1"/>
              </p:cNvSpPr>
              <p:nvPr/>
            </p:nvSpPr>
            <p:spPr bwMode="auto">
              <a:xfrm>
                <a:off x="2737040" y="2019831"/>
                <a:ext cx="206390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RC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2" name="Rectangle 32"/>
              <p:cNvSpPr>
                <a:spLocks noChangeArrowheads="1"/>
              </p:cNvSpPr>
              <p:nvPr/>
            </p:nvSpPr>
            <p:spPr bwMode="auto">
              <a:xfrm>
                <a:off x="2894214" y="2019831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3" name="Rectangle 33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04" name="Rectangle 34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05" name="Rectangle 35"/>
              <p:cNvSpPr>
                <a:spLocks noChangeArrowheads="1"/>
              </p:cNvSpPr>
              <p:nvPr/>
            </p:nvSpPr>
            <p:spPr bwMode="auto">
              <a:xfrm>
                <a:off x="2484609" y="2191269"/>
                <a:ext cx="887476" cy="185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Allocator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6" name="Rectangle 36"/>
              <p:cNvSpPr>
                <a:spLocks noChangeArrowheads="1"/>
              </p:cNvSpPr>
              <p:nvPr/>
            </p:nvSpPr>
            <p:spPr bwMode="auto">
              <a:xfrm>
                <a:off x="2703700" y="2334134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7" name="Rectangle 37"/>
              <p:cNvSpPr>
                <a:spLocks noChangeArrowheads="1"/>
              </p:cNvSpPr>
              <p:nvPr/>
            </p:nvSpPr>
            <p:spPr bwMode="auto">
              <a:xfrm>
                <a:off x="2737040" y="2334134"/>
                <a:ext cx="207978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VA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8" name="Rectangle 38"/>
              <p:cNvSpPr>
                <a:spLocks noChangeArrowheads="1"/>
              </p:cNvSpPr>
              <p:nvPr/>
            </p:nvSpPr>
            <p:spPr bwMode="auto">
              <a:xfrm>
                <a:off x="2887863" y="2334134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09" name="Rectangle 39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0" name="Rectangle 40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1" name="Rectangle 41"/>
              <p:cNvSpPr>
                <a:spLocks noChangeArrowheads="1"/>
              </p:cNvSpPr>
              <p:nvPr/>
            </p:nvSpPr>
            <p:spPr bwMode="auto">
              <a:xfrm>
                <a:off x="2633845" y="2497635"/>
                <a:ext cx="504862" cy="18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Switch</a:t>
                </a: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2" name="Rectangle 42"/>
              <p:cNvSpPr>
                <a:spLocks noChangeArrowheads="1"/>
              </p:cNvSpPr>
              <p:nvPr/>
            </p:nvSpPr>
            <p:spPr bwMode="auto">
              <a:xfrm>
                <a:off x="2465558" y="2591291"/>
                <a:ext cx="689025" cy="18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Allocator 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4" name="Rectangle 44"/>
              <p:cNvSpPr>
                <a:spLocks noChangeArrowheads="1"/>
              </p:cNvSpPr>
              <p:nvPr/>
            </p:nvSpPr>
            <p:spPr bwMode="auto">
              <a:xfrm>
                <a:off x="3078377" y="2603990"/>
                <a:ext cx="228617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(SA)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16" name="Freeform 46"/>
              <p:cNvSpPr>
                <a:spLocks/>
              </p:cNvSpPr>
              <p:nvPr/>
            </p:nvSpPr>
            <p:spPr bwMode="auto">
              <a:xfrm>
                <a:off x="1911480" y="1738864"/>
                <a:ext cx="463584" cy="907986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7" name="Line 47"/>
              <p:cNvSpPr>
                <a:spLocks noChangeShapeType="1"/>
              </p:cNvSpPr>
              <p:nvPr/>
            </p:nvSpPr>
            <p:spPr bwMode="auto">
              <a:xfrm>
                <a:off x="1911480" y="1738864"/>
                <a:ext cx="1588" cy="6349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8" name="Freeform 48"/>
              <p:cNvSpPr>
                <a:spLocks/>
              </p:cNvSpPr>
              <p:nvPr/>
            </p:nvSpPr>
            <p:spPr bwMode="auto">
              <a:xfrm>
                <a:off x="1878140" y="1783311"/>
                <a:ext cx="68267" cy="73020"/>
              </a:xfrm>
              <a:custGeom>
                <a:avLst/>
                <a:gdLst/>
                <a:ahLst/>
                <a:cxnLst>
                  <a:cxn ang="0">
                    <a:pos x="80" y="159"/>
                  </a:cxn>
                  <a:cxn ang="0">
                    <a:pos x="0" y="0"/>
                  </a:cxn>
                  <a:cxn ang="0">
                    <a:pos x="159" y="0"/>
                  </a:cxn>
                  <a:cxn ang="0">
                    <a:pos x="80" y="159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19" name="Line 49"/>
              <p:cNvSpPr>
                <a:spLocks noChangeShapeType="1"/>
              </p:cNvSpPr>
              <p:nvPr/>
            </p:nvSpPr>
            <p:spPr bwMode="auto">
              <a:xfrm>
                <a:off x="2813245" y="2800826"/>
                <a:ext cx="1588" cy="20318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20" name="Freeform 50"/>
              <p:cNvSpPr>
                <a:spLocks/>
              </p:cNvSpPr>
              <p:nvPr/>
            </p:nvSpPr>
            <p:spPr bwMode="auto">
              <a:xfrm>
                <a:off x="2779906" y="2994487"/>
                <a:ext cx="68267" cy="74608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33" y="67"/>
                  </a:cxn>
                  <a:cxn ang="0">
                    <a:pos x="0" y="0"/>
                  </a:cxn>
                  <a:cxn ang="0">
                    <a:pos x="67" y="0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21" name="Line 51"/>
              <p:cNvSpPr>
                <a:spLocks noChangeShapeType="1"/>
              </p:cNvSpPr>
              <p:nvPr/>
            </p:nvSpPr>
            <p:spPr bwMode="auto">
              <a:xfrm>
                <a:off x="466750" y="2088089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22" name="Freeform 52"/>
              <p:cNvSpPr>
                <a:spLocks/>
              </p:cNvSpPr>
              <p:nvPr/>
            </p:nvSpPr>
            <p:spPr bwMode="auto">
              <a:xfrm>
                <a:off x="992251" y="2049992"/>
                <a:ext cx="68267" cy="76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25" name="Freeform 55"/>
              <p:cNvSpPr>
                <a:spLocks/>
              </p:cNvSpPr>
              <p:nvPr/>
            </p:nvSpPr>
            <p:spPr bwMode="auto">
              <a:xfrm>
                <a:off x="2106757" y="2083327"/>
                <a:ext cx="131772" cy="12238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1112"/>
                  </a:cxn>
                  <a:cxn ang="0">
                    <a:pos x="131" y="1112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26" name="Freeform 56"/>
              <p:cNvSpPr>
                <a:spLocks/>
              </p:cNvSpPr>
              <p:nvPr/>
            </p:nvSpPr>
            <p:spPr bwMode="auto">
              <a:xfrm>
                <a:off x="2230591" y="327228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1" name="Line 61"/>
              <p:cNvSpPr>
                <a:spLocks noChangeShapeType="1"/>
              </p:cNvSpPr>
              <p:nvPr/>
            </p:nvSpPr>
            <p:spPr bwMode="auto">
              <a:xfrm>
                <a:off x="1189115" y="187696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2" name="Line 62"/>
              <p:cNvSpPr>
                <a:spLocks noChangeShapeType="1"/>
              </p:cNvSpPr>
              <p:nvPr/>
            </p:nvSpPr>
            <p:spPr bwMode="auto">
              <a:xfrm>
                <a:off x="1679688" y="187696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3" name="Freeform 63"/>
              <p:cNvSpPr>
                <a:spLocks/>
              </p:cNvSpPr>
              <p:nvPr/>
            </p:nvSpPr>
            <p:spPr bwMode="auto">
              <a:xfrm>
                <a:off x="1767007" y="1840457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4" name="Line 64"/>
              <p:cNvSpPr>
                <a:spLocks noChangeShapeType="1"/>
              </p:cNvSpPr>
              <p:nvPr/>
            </p:nvSpPr>
            <p:spPr bwMode="auto">
              <a:xfrm>
                <a:off x="1189115" y="230238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5" name="Line 65"/>
              <p:cNvSpPr>
                <a:spLocks noChangeShapeType="1"/>
              </p:cNvSpPr>
              <p:nvPr/>
            </p:nvSpPr>
            <p:spPr bwMode="auto">
              <a:xfrm>
                <a:off x="1679688" y="230238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6" name="Freeform 66"/>
              <p:cNvSpPr>
                <a:spLocks/>
              </p:cNvSpPr>
              <p:nvPr/>
            </p:nvSpPr>
            <p:spPr bwMode="auto">
              <a:xfrm>
                <a:off x="1767007" y="2265877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7" name="Line 67"/>
              <p:cNvSpPr>
                <a:spLocks noChangeShapeType="1"/>
              </p:cNvSpPr>
              <p:nvPr/>
            </p:nvSpPr>
            <p:spPr bwMode="auto">
              <a:xfrm>
                <a:off x="1190702" y="2088089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8" name="Line 68"/>
              <p:cNvSpPr>
                <a:spLocks noChangeShapeType="1"/>
              </p:cNvSpPr>
              <p:nvPr/>
            </p:nvSpPr>
            <p:spPr bwMode="auto">
              <a:xfrm>
                <a:off x="1681276" y="208808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39" name="Freeform 69"/>
              <p:cNvSpPr>
                <a:spLocks/>
              </p:cNvSpPr>
              <p:nvPr/>
            </p:nvSpPr>
            <p:spPr bwMode="auto">
              <a:xfrm>
                <a:off x="1768594" y="2049992"/>
                <a:ext cx="68268" cy="76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0" name="Line 70"/>
              <p:cNvSpPr>
                <a:spLocks noChangeShapeType="1"/>
              </p:cNvSpPr>
              <p:nvPr/>
            </p:nvSpPr>
            <p:spPr bwMode="auto">
              <a:xfrm>
                <a:off x="2092468" y="3772307"/>
                <a:ext cx="146061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1" name="Freeform 71"/>
              <p:cNvSpPr>
                <a:spLocks/>
              </p:cNvSpPr>
              <p:nvPr/>
            </p:nvSpPr>
            <p:spPr bwMode="auto">
              <a:xfrm>
                <a:off x="2230591" y="3735798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2" name="Freeform 72"/>
              <p:cNvSpPr>
                <a:spLocks/>
              </p:cNvSpPr>
              <p:nvPr/>
            </p:nvSpPr>
            <p:spPr bwMode="auto">
              <a:xfrm>
                <a:off x="2014675" y="4234237"/>
                <a:ext cx="223853" cy="733373"/>
              </a:xfrm>
              <a:custGeom>
                <a:avLst/>
                <a:gdLst/>
                <a:ahLst/>
                <a:cxnLst>
                  <a:cxn ang="0">
                    <a:pos x="0" y="665"/>
                  </a:cxn>
                  <a:cxn ang="0">
                    <a:pos x="129" y="665"/>
                  </a:cxn>
                  <a:cxn ang="0">
                    <a:pos x="129" y="0"/>
                  </a:cxn>
                  <a:cxn ang="0">
                    <a:pos x="222" y="0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3" name="Freeform 73"/>
              <p:cNvSpPr>
                <a:spLocks/>
              </p:cNvSpPr>
              <p:nvPr/>
            </p:nvSpPr>
            <p:spPr bwMode="auto">
              <a:xfrm>
                <a:off x="2230591" y="4197727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67" y="33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4" name="Rectangle 74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5" name="Rectangle 75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6" name="Rectangle 76"/>
              <p:cNvSpPr>
                <a:spLocks noChangeArrowheads="1"/>
              </p:cNvSpPr>
              <p:nvPr/>
            </p:nvSpPr>
            <p:spPr bwMode="auto">
              <a:xfrm>
                <a:off x="1352639" y="2013482"/>
                <a:ext cx="204803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47" name="Rectangle 77"/>
              <p:cNvSpPr>
                <a:spLocks noChangeArrowheads="1"/>
              </p:cNvSpPr>
              <p:nvPr/>
            </p:nvSpPr>
            <p:spPr bwMode="auto">
              <a:xfrm>
                <a:off x="1536802" y="2013482"/>
                <a:ext cx="63505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1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48" name="Rectangle 78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49" name="Rectangle 79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0" name="Rectangle 80"/>
              <p:cNvSpPr>
                <a:spLocks noChangeArrowheads="1"/>
              </p:cNvSpPr>
              <p:nvPr/>
            </p:nvSpPr>
            <p:spPr bwMode="auto">
              <a:xfrm>
                <a:off x="1352639" y="2221430"/>
                <a:ext cx="204803" cy="16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51" name="Rectangle 81"/>
              <p:cNvSpPr>
                <a:spLocks noChangeArrowheads="1"/>
              </p:cNvSpPr>
              <p:nvPr/>
            </p:nvSpPr>
            <p:spPr bwMode="auto">
              <a:xfrm>
                <a:off x="1536802" y="2221430"/>
                <a:ext cx="63505" cy="16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2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52" name="Freeform 82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3" name="Freeform 83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4" name="Freeform 84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5" name="Freeform 85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7" name="Rectangle 87"/>
              <p:cNvSpPr>
                <a:spLocks noChangeArrowheads="1"/>
              </p:cNvSpPr>
              <p:nvPr/>
            </p:nvSpPr>
            <p:spPr bwMode="auto">
              <a:xfrm>
                <a:off x="1263733" y="2516684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1" name="Line 91"/>
              <p:cNvSpPr>
                <a:spLocks noChangeShapeType="1"/>
              </p:cNvSpPr>
              <p:nvPr/>
            </p:nvSpPr>
            <p:spPr bwMode="auto">
              <a:xfrm>
                <a:off x="463574" y="2804001"/>
                <a:ext cx="533439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2" name="Freeform 92"/>
              <p:cNvSpPr>
                <a:spLocks/>
              </p:cNvSpPr>
              <p:nvPr/>
            </p:nvSpPr>
            <p:spPr bwMode="auto">
              <a:xfrm>
                <a:off x="989076" y="2767491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4" name="Line 94"/>
              <p:cNvSpPr>
                <a:spLocks noChangeShapeType="1"/>
              </p:cNvSpPr>
              <p:nvPr/>
            </p:nvSpPr>
            <p:spPr bwMode="auto">
              <a:xfrm>
                <a:off x="1185940" y="2592879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5" name="Line 95"/>
              <p:cNvSpPr>
                <a:spLocks noChangeShapeType="1"/>
              </p:cNvSpPr>
              <p:nvPr/>
            </p:nvSpPr>
            <p:spPr bwMode="auto">
              <a:xfrm>
                <a:off x="1676513" y="259287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6" name="Freeform 96"/>
              <p:cNvSpPr>
                <a:spLocks/>
              </p:cNvSpPr>
              <p:nvPr/>
            </p:nvSpPr>
            <p:spPr bwMode="auto">
              <a:xfrm>
                <a:off x="1763832" y="2554781"/>
                <a:ext cx="66680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7" name="Line 97"/>
              <p:cNvSpPr>
                <a:spLocks noChangeShapeType="1"/>
              </p:cNvSpPr>
              <p:nvPr/>
            </p:nvSpPr>
            <p:spPr bwMode="auto">
              <a:xfrm>
                <a:off x="1185940" y="3018298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8" name="Line 98"/>
              <p:cNvSpPr>
                <a:spLocks noChangeShapeType="1"/>
              </p:cNvSpPr>
              <p:nvPr/>
            </p:nvSpPr>
            <p:spPr bwMode="auto">
              <a:xfrm>
                <a:off x="1676513" y="3018298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9" name="Freeform 99"/>
              <p:cNvSpPr>
                <a:spLocks/>
              </p:cNvSpPr>
              <p:nvPr/>
            </p:nvSpPr>
            <p:spPr bwMode="auto">
              <a:xfrm>
                <a:off x="1763832" y="2980201"/>
                <a:ext cx="66680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0" name="Line 100"/>
              <p:cNvSpPr>
                <a:spLocks noChangeShapeType="1"/>
              </p:cNvSpPr>
              <p:nvPr/>
            </p:nvSpPr>
            <p:spPr bwMode="auto">
              <a:xfrm>
                <a:off x="1189115" y="2804001"/>
                <a:ext cx="7620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1" name="Line 101"/>
              <p:cNvSpPr>
                <a:spLocks noChangeShapeType="1"/>
              </p:cNvSpPr>
              <p:nvPr/>
            </p:nvSpPr>
            <p:spPr bwMode="auto">
              <a:xfrm>
                <a:off x="1678101" y="2804001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2" name="Freeform 102"/>
              <p:cNvSpPr>
                <a:spLocks/>
              </p:cNvSpPr>
              <p:nvPr/>
            </p:nvSpPr>
            <p:spPr bwMode="auto">
              <a:xfrm>
                <a:off x="1765419" y="2767491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3" name="Rectangle 103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4" name="Rectangle 104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7" name="Rectangle 107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8" name="Rectangle 108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9" name="Freeform 109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0" name="Freeform 110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1" name="Freeform 111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2" name="Freeform 112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3" name="Rectangle 113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4" name="Rectangle 114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8" name="Line 118"/>
              <p:cNvSpPr>
                <a:spLocks noChangeShapeType="1"/>
              </p:cNvSpPr>
              <p:nvPr/>
            </p:nvSpPr>
            <p:spPr bwMode="auto">
              <a:xfrm>
                <a:off x="461987" y="3524675"/>
                <a:ext cx="53502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9" name="Freeform 119"/>
              <p:cNvSpPr>
                <a:spLocks/>
              </p:cNvSpPr>
              <p:nvPr/>
            </p:nvSpPr>
            <p:spPr bwMode="auto">
              <a:xfrm>
                <a:off x="987488" y="3488165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1" name="Line 121"/>
              <p:cNvSpPr>
                <a:spLocks noChangeShapeType="1"/>
              </p:cNvSpPr>
              <p:nvPr/>
            </p:nvSpPr>
            <p:spPr bwMode="auto">
              <a:xfrm>
                <a:off x="1184352" y="331355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2" name="Line 122"/>
              <p:cNvSpPr>
                <a:spLocks noChangeShapeType="1"/>
              </p:cNvSpPr>
              <p:nvPr/>
            </p:nvSpPr>
            <p:spPr bwMode="auto">
              <a:xfrm>
                <a:off x="1674925" y="331355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3" name="Freeform 123"/>
              <p:cNvSpPr>
                <a:spLocks/>
              </p:cNvSpPr>
              <p:nvPr/>
            </p:nvSpPr>
            <p:spPr bwMode="auto">
              <a:xfrm>
                <a:off x="1760657" y="3277042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4" name="Line 124"/>
              <p:cNvSpPr>
                <a:spLocks noChangeShapeType="1"/>
              </p:cNvSpPr>
              <p:nvPr/>
            </p:nvSpPr>
            <p:spPr bwMode="auto">
              <a:xfrm>
                <a:off x="1184352" y="373897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5" name="Line 125"/>
              <p:cNvSpPr>
                <a:spLocks noChangeShapeType="1"/>
              </p:cNvSpPr>
              <p:nvPr/>
            </p:nvSpPr>
            <p:spPr bwMode="auto">
              <a:xfrm>
                <a:off x="1674925" y="373897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6" name="Freeform 126"/>
              <p:cNvSpPr>
                <a:spLocks/>
              </p:cNvSpPr>
              <p:nvPr/>
            </p:nvSpPr>
            <p:spPr bwMode="auto">
              <a:xfrm>
                <a:off x="1760657" y="3702462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7" name="Line 127"/>
              <p:cNvSpPr>
                <a:spLocks noChangeShapeType="1"/>
              </p:cNvSpPr>
              <p:nvPr/>
            </p:nvSpPr>
            <p:spPr bwMode="auto">
              <a:xfrm>
                <a:off x="1185940" y="3524675"/>
                <a:ext cx="77793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8" name="Line 128"/>
              <p:cNvSpPr>
                <a:spLocks noChangeShapeType="1"/>
              </p:cNvSpPr>
              <p:nvPr/>
            </p:nvSpPr>
            <p:spPr bwMode="auto">
              <a:xfrm>
                <a:off x="1676513" y="3524675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9" name="Freeform 129"/>
              <p:cNvSpPr>
                <a:spLocks/>
              </p:cNvSpPr>
              <p:nvPr/>
            </p:nvSpPr>
            <p:spPr bwMode="auto">
              <a:xfrm>
                <a:off x="1763832" y="3488165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0" name="Rectangle 130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1" name="Rectangle 131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4" name="Rectangle 134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5" name="Rectangle 135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8" name="Freeform 138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9" name="Freeform 139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0" name="Freeform 140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1" name="Freeform 141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2" name="Rectangle 142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3" name="Rectangle 143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7" name="Line 147"/>
              <p:cNvSpPr>
                <a:spLocks noChangeShapeType="1"/>
              </p:cNvSpPr>
              <p:nvPr/>
            </p:nvSpPr>
            <p:spPr bwMode="auto">
              <a:xfrm>
                <a:off x="458812" y="4246936"/>
                <a:ext cx="533439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8" name="Freeform 148"/>
              <p:cNvSpPr>
                <a:spLocks/>
              </p:cNvSpPr>
              <p:nvPr/>
            </p:nvSpPr>
            <p:spPr bwMode="auto">
              <a:xfrm>
                <a:off x="984312" y="4208839"/>
                <a:ext cx="68268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0" name="Line 150"/>
              <p:cNvSpPr>
                <a:spLocks noChangeShapeType="1"/>
              </p:cNvSpPr>
              <p:nvPr/>
            </p:nvSpPr>
            <p:spPr bwMode="auto">
              <a:xfrm>
                <a:off x="1181177" y="403581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1" name="Line 151"/>
              <p:cNvSpPr>
                <a:spLocks noChangeShapeType="1"/>
              </p:cNvSpPr>
              <p:nvPr/>
            </p:nvSpPr>
            <p:spPr bwMode="auto">
              <a:xfrm>
                <a:off x="1671750" y="403581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2" name="Freeform 152"/>
              <p:cNvSpPr>
                <a:spLocks/>
              </p:cNvSpPr>
              <p:nvPr/>
            </p:nvSpPr>
            <p:spPr bwMode="auto">
              <a:xfrm>
                <a:off x="1757481" y="3997716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3" name="Line 153"/>
              <p:cNvSpPr>
                <a:spLocks noChangeShapeType="1"/>
              </p:cNvSpPr>
              <p:nvPr/>
            </p:nvSpPr>
            <p:spPr bwMode="auto">
              <a:xfrm>
                <a:off x="1181177" y="446123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4" name="Line 154"/>
              <p:cNvSpPr>
                <a:spLocks noChangeShapeType="1"/>
              </p:cNvSpPr>
              <p:nvPr/>
            </p:nvSpPr>
            <p:spPr bwMode="auto">
              <a:xfrm>
                <a:off x="1671750" y="446123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5" name="Freeform 155"/>
              <p:cNvSpPr>
                <a:spLocks/>
              </p:cNvSpPr>
              <p:nvPr/>
            </p:nvSpPr>
            <p:spPr bwMode="auto">
              <a:xfrm>
                <a:off x="1757481" y="4423136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6" name="Line 156"/>
              <p:cNvSpPr>
                <a:spLocks noChangeShapeType="1"/>
              </p:cNvSpPr>
              <p:nvPr/>
            </p:nvSpPr>
            <p:spPr bwMode="auto">
              <a:xfrm>
                <a:off x="1182765" y="4246936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7" name="Line 157"/>
              <p:cNvSpPr>
                <a:spLocks noChangeShapeType="1"/>
              </p:cNvSpPr>
              <p:nvPr/>
            </p:nvSpPr>
            <p:spPr bwMode="auto">
              <a:xfrm>
                <a:off x="1671750" y="4246936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8" name="Freeform 158"/>
              <p:cNvSpPr>
                <a:spLocks/>
              </p:cNvSpPr>
              <p:nvPr/>
            </p:nvSpPr>
            <p:spPr bwMode="auto">
              <a:xfrm>
                <a:off x="1759069" y="4208839"/>
                <a:ext cx="68268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9" name="Rectangle 159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0" name="Rectangle 160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3" name="Rectangle 163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4" name="Rectangle 164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5" name="Freeform 165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6" name="Freeform 166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7" name="Freeform 167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8" name="Freeform 168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9" name="Rectangle 169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0" name="Rectangle 170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4" name="Line 174"/>
              <p:cNvSpPr>
                <a:spLocks noChangeShapeType="1"/>
              </p:cNvSpPr>
              <p:nvPr/>
            </p:nvSpPr>
            <p:spPr bwMode="auto">
              <a:xfrm>
                <a:off x="457224" y="4967610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5" name="Freeform 175"/>
              <p:cNvSpPr>
                <a:spLocks/>
              </p:cNvSpPr>
              <p:nvPr/>
            </p:nvSpPr>
            <p:spPr bwMode="auto">
              <a:xfrm>
                <a:off x="982725" y="4931100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7" name="Line 177"/>
              <p:cNvSpPr>
                <a:spLocks noChangeShapeType="1"/>
              </p:cNvSpPr>
              <p:nvPr/>
            </p:nvSpPr>
            <p:spPr bwMode="auto">
              <a:xfrm>
                <a:off x="1179589" y="4756487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8" name="Line 178"/>
              <p:cNvSpPr>
                <a:spLocks noChangeShapeType="1"/>
              </p:cNvSpPr>
              <p:nvPr/>
            </p:nvSpPr>
            <p:spPr bwMode="auto">
              <a:xfrm>
                <a:off x="1668575" y="4756487"/>
                <a:ext cx="96844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9" name="Freeform 179"/>
              <p:cNvSpPr>
                <a:spLocks/>
              </p:cNvSpPr>
              <p:nvPr/>
            </p:nvSpPr>
            <p:spPr bwMode="auto">
              <a:xfrm>
                <a:off x="1755893" y="4719978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0" name="Line 180"/>
              <p:cNvSpPr>
                <a:spLocks noChangeShapeType="1"/>
              </p:cNvSpPr>
              <p:nvPr/>
            </p:nvSpPr>
            <p:spPr bwMode="auto">
              <a:xfrm>
                <a:off x="1179589" y="5180320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1" name="Line 181"/>
              <p:cNvSpPr>
                <a:spLocks noChangeShapeType="1"/>
              </p:cNvSpPr>
              <p:nvPr/>
            </p:nvSpPr>
            <p:spPr bwMode="auto">
              <a:xfrm>
                <a:off x="1668575" y="5180320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2" name="Freeform 182"/>
              <p:cNvSpPr>
                <a:spLocks/>
              </p:cNvSpPr>
              <p:nvPr/>
            </p:nvSpPr>
            <p:spPr bwMode="auto">
              <a:xfrm>
                <a:off x="1755893" y="5145398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3" name="Line 183"/>
              <p:cNvSpPr>
                <a:spLocks noChangeShapeType="1"/>
              </p:cNvSpPr>
              <p:nvPr/>
            </p:nvSpPr>
            <p:spPr bwMode="auto">
              <a:xfrm>
                <a:off x="1181177" y="4967610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4" name="Line 184"/>
              <p:cNvSpPr>
                <a:spLocks noChangeShapeType="1"/>
              </p:cNvSpPr>
              <p:nvPr/>
            </p:nvSpPr>
            <p:spPr bwMode="auto">
              <a:xfrm>
                <a:off x="1671750" y="49676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5" name="Freeform 185"/>
              <p:cNvSpPr>
                <a:spLocks/>
              </p:cNvSpPr>
              <p:nvPr/>
            </p:nvSpPr>
            <p:spPr bwMode="auto">
              <a:xfrm>
                <a:off x="1757481" y="493110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6" name="Rectangle 186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7" name="Rectangle 187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0" name="Rectangle 190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1" name="Rectangle 191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4" name="Freeform 194"/>
              <p:cNvSpPr>
                <a:spLocks/>
              </p:cNvSpPr>
              <p:nvPr/>
            </p:nvSpPr>
            <p:spPr bwMode="auto">
              <a:xfrm>
                <a:off x="1959108" y="2797651"/>
                <a:ext cx="184163" cy="7603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690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5" name="Line 195"/>
              <p:cNvSpPr>
                <a:spLocks noChangeShapeType="1"/>
              </p:cNvSpPr>
              <p:nvPr/>
            </p:nvSpPr>
            <p:spPr bwMode="auto">
              <a:xfrm>
                <a:off x="2143271" y="35580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6" name="Freeform 196"/>
              <p:cNvSpPr>
                <a:spLocks/>
              </p:cNvSpPr>
              <p:nvPr/>
            </p:nvSpPr>
            <p:spPr bwMode="auto">
              <a:xfrm>
                <a:off x="2230591" y="3521500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7" name="Line 197"/>
              <p:cNvSpPr>
                <a:spLocks noChangeShapeType="1"/>
              </p:cNvSpPr>
              <p:nvPr/>
            </p:nvSpPr>
            <p:spPr bwMode="auto">
              <a:xfrm flipH="1">
                <a:off x="1963871" y="2083327"/>
                <a:ext cx="14288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8" name="Freeform 198"/>
              <p:cNvSpPr>
                <a:spLocks/>
              </p:cNvSpPr>
              <p:nvPr/>
            </p:nvSpPr>
            <p:spPr bwMode="auto">
              <a:xfrm>
                <a:off x="1957521" y="3531024"/>
                <a:ext cx="134947" cy="241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220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9" name="Line 199"/>
              <p:cNvSpPr>
                <a:spLocks noChangeShapeType="1"/>
              </p:cNvSpPr>
              <p:nvPr/>
            </p:nvSpPr>
            <p:spPr bwMode="auto">
              <a:xfrm flipH="1">
                <a:off x="1952758" y="4967610"/>
                <a:ext cx="6191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0" name="Line 200"/>
              <p:cNvSpPr>
                <a:spLocks noChangeShapeType="1"/>
              </p:cNvSpPr>
              <p:nvPr/>
            </p:nvSpPr>
            <p:spPr bwMode="auto">
              <a:xfrm>
                <a:off x="1954346" y="4262810"/>
                <a:ext cx="13812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1" name="Freeform 201"/>
              <p:cNvSpPr>
                <a:spLocks/>
              </p:cNvSpPr>
              <p:nvPr/>
            </p:nvSpPr>
            <p:spPr bwMode="auto">
              <a:xfrm>
                <a:off x="2092468" y="4010415"/>
                <a:ext cx="146061" cy="252395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0"/>
                  </a:cxn>
                  <a:cxn ang="0">
                    <a:pos x="0" y="230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2" name="Freeform 202"/>
              <p:cNvSpPr>
                <a:spLocks/>
              </p:cNvSpPr>
              <p:nvPr/>
            </p:nvSpPr>
            <p:spPr bwMode="auto">
              <a:xfrm>
                <a:off x="2230591" y="3972318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3" name="Line 203"/>
              <p:cNvSpPr>
                <a:spLocks noChangeShapeType="1"/>
              </p:cNvSpPr>
              <p:nvPr/>
            </p:nvSpPr>
            <p:spPr bwMode="auto">
              <a:xfrm>
                <a:off x="3330808" y="3558010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4" name="Freeform 204"/>
              <p:cNvSpPr>
                <a:spLocks/>
              </p:cNvSpPr>
              <p:nvPr/>
            </p:nvSpPr>
            <p:spPr bwMode="auto">
              <a:xfrm>
                <a:off x="3570538" y="3521500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5" name="Line 205"/>
              <p:cNvSpPr>
                <a:spLocks noChangeShapeType="1"/>
              </p:cNvSpPr>
              <p:nvPr/>
            </p:nvSpPr>
            <p:spPr bwMode="auto">
              <a:xfrm>
                <a:off x="3330808" y="3772307"/>
                <a:ext cx="24925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6" name="Freeform 206"/>
              <p:cNvSpPr>
                <a:spLocks/>
              </p:cNvSpPr>
              <p:nvPr/>
            </p:nvSpPr>
            <p:spPr bwMode="auto">
              <a:xfrm>
                <a:off x="3570538" y="3735798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7" name="Line 207"/>
              <p:cNvSpPr>
                <a:spLocks noChangeShapeType="1"/>
              </p:cNvSpPr>
              <p:nvPr/>
            </p:nvSpPr>
            <p:spPr bwMode="auto">
              <a:xfrm>
                <a:off x="3330808" y="4010415"/>
                <a:ext cx="24925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8" name="Freeform 208"/>
              <p:cNvSpPr>
                <a:spLocks/>
              </p:cNvSpPr>
              <p:nvPr/>
            </p:nvSpPr>
            <p:spPr bwMode="auto">
              <a:xfrm>
                <a:off x="3570538" y="3972318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</p:grpSp>
        <p:sp>
          <p:nvSpPr>
            <p:cNvPr id="195" name="Rectangle 58"/>
            <p:cNvSpPr>
              <a:spLocks noChangeArrowheads="1"/>
            </p:cNvSpPr>
            <p:nvPr/>
          </p:nvSpPr>
          <p:spPr bwMode="auto">
            <a:xfrm>
              <a:off x="228607" y="1905539"/>
              <a:ext cx="741417" cy="21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East</a:t>
              </a:r>
              <a:endParaRPr lang="en-US" altLang="ko-KR" sz="16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196" name="Rectangle 93"/>
            <p:cNvSpPr>
              <a:spLocks noChangeArrowheads="1"/>
            </p:cNvSpPr>
            <p:nvPr/>
          </p:nvSpPr>
          <p:spPr bwMode="auto">
            <a:xfrm>
              <a:off x="187329" y="2621451"/>
              <a:ext cx="779520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West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13" name="Rectangle 120"/>
            <p:cNvSpPr>
              <a:spLocks noChangeArrowheads="1"/>
            </p:cNvSpPr>
            <p:nvPr/>
          </p:nvSpPr>
          <p:spPr bwMode="auto">
            <a:xfrm>
              <a:off x="153990" y="3343712"/>
              <a:ext cx="900177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North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15" name="Rectangle 149"/>
            <p:cNvSpPr>
              <a:spLocks noChangeArrowheads="1"/>
            </p:cNvSpPr>
            <p:nvPr/>
          </p:nvSpPr>
          <p:spPr bwMode="auto">
            <a:xfrm>
              <a:off x="133350" y="4067561"/>
              <a:ext cx="884302" cy="21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South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23" name="Rectangle 176"/>
            <p:cNvSpPr>
              <a:spLocks noChangeArrowheads="1"/>
            </p:cNvSpPr>
            <p:nvPr/>
          </p:nvSpPr>
          <p:spPr bwMode="auto">
            <a:xfrm>
              <a:off x="317513" y="4789823"/>
              <a:ext cx="628696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PE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</p:grpSp>
      <p:sp>
        <p:nvSpPr>
          <p:cNvPr id="227" name="Rectangle 216"/>
          <p:cNvSpPr>
            <a:spLocks noChangeArrowheads="1"/>
          </p:cNvSpPr>
          <p:nvPr/>
        </p:nvSpPr>
        <p:spPr bwMode="auto">
          <a:xfrm>
            <a:off x="2254250" y="23622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  <a:cs typeface="+mn-cs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152400" y="1828800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638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The Problem: Packet Scheduling</a:t>
            </a:r>
          </a:p>
        </p:txBody>
      </p:sp>
    </p:spTree>
    <p:extLst>
      <p:ext uri="{BB962C8B-B14F-4D97-AF65-F5344CB8AC3E}">
        <p14:creationId xmlns:p14="http://schemas.microsoft.com/office/powerpoint/2010/main" val="284667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4" name="Straight Connector 463"/>
          <p:cNvCxnSpPr/>
          <p:nvPr/>
        </p:nvCxnSpPr>
        <p:spPr>
          <a:xfrm>
            <a:off x="5494338" y="18224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TextBox 482"/>
          <p:cNvSpPr txBox="1"/>
          <p:nvPr/>
        </p:nvSpPr>
        <p:spPr>
          <a:xfrm>
            <a:off x="5181600" y="15621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Perpetua"/>
              <a:cs typeface="+mn-cs"/>
            </a:endParaRPr>
          </a:p>
        </p:txBody>
      </p:sp>
      <p:grpSp>
        <p:nvGrpSpPr>
          <p:cNvPr id="70660" name="Group 244"/>
          <p:cNvGrpSpPr>
            <a:grpSpLocks/>
          </p:cNvGrpSpPr>
          <p:nvPr/>
        </p:nvGrpSpPr>
        <p:grpSpPr bwMode="auto">
          <a:xfrm>
            <a:off x="3886200" y="1676400"/>
            <a:ext cx="4419600" cy="4229100"/>
            <a:chOff x="3886200" y="1676400"/>
            <a:chExt cx="4419600" cy="4229100"/>
          </a:xfrm>
        </p:grpSpPr>
        <p:sp>
          <p:nvSpPr>
            <p:cNvPr id="484" name="Rectangle 483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0895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229" name="Right Arrow 228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886200" y="2830513"/>
                <a:ext cx="1314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+mn-cs"/>
                  </a:rPr>
                  <a:t>Conceptual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4184650" y="3440113"/>
                <a:ext cx="67627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+mn-cs"/>
                  </a:rPr>
                  <a:t>View</a:t>
                </a:r>
              </a:p>
            </p:txBody>
          </p:sp>
        </p:grpSp>
      </p:grpSp>
      <p:cxnSp>
        <p:nvCxnSpPr>
          <p:cNvPr id="588" name="Straight Connector 587"/>
          <p:cNvCxnSpPr/>
          <p:nvPr/>
        </p:nvCxnSpPr>
        <p:spPr>
          <a:xfrm>
            <a:off x="5507038" y="25654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5508625" y="34036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>
            <a:off x="5514975" y="42418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5546725" y="50228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" name="Rectangle 58"/>
          <p:cNvSpPr>
            <a:spLocks noChangeArrowheads="1"/>
          </p:cNvSpPr>
          <p:nvPr/>
        </p:nvSpPr>
        <p:spPr bwMode="auto">
          <a:xfrm>
            <a:off x="5429250" y="2074863"/>
            <a:ext cx="741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East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4" name="Rectangle 93"/>
          <p:cNvSpPr>
            <a:spLocks noChangeArrowheads="1"/>
          </p:cNvSpPr>
          <p:nvPr/>
        </p:nvSpPr>
        <p:spPr bwMode="auto">
          <a:xfrm>
            <a:off x="5387975" y="2790825"/>
            <a:ext cx="779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West</a:t>
            </a:r>
            <a:endParaRPr lang="en-US" altLang="ko-KR" sz="160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5" name="Rectangle 120"/>
          <p:cNvSpPr>
            <a:spLocks noChangeArrowheads="1"/>
          </p:cNvSpPr>
          <p:nvPr/>
        </p:nvSpPr>
        <p:spPr bwMode="auto">
          <a:xfrm>
            <a:off x="5354638" y="3513138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North</a:t>
            </a:r>
            <a:endParaRPr lang="en-US" altLang="ko-KR" sz="160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6" name="Rectangle 149"/>
          <p:cNvSpPr>
            <a:spLocks noChangeArrowheads="1"/>
          </p:cNvSpPr>
          <p:nvPr/>
        </p:nvSpPr>
        <p:spPr bwMode="auto">
          <a:xfrm>
            <a:off x="5413375" y="4425950"/>
            <a:ext cx="88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South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7" name="Rectangle 176"/>
          <p:cNvSpPr>
            <a:spLocks noChangeArrowheads="1"/>
          </p:cNvSpPr>
          <p:nvPr/>
        </p:nvSpPr>
        <p:spPr bwMode="auto">
          <a:xfrm>
            <a:off x="5518150" y="5264150"/>
            <a:ext cx="628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PE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8" name="Rectangle 10"/>
          <p:cNvSpPr>
            <a:spLocks noChangeArrowheads="1"/>
          </p:cNvSpPr>
          <p:nvPr/>
        </p:nvSpPr>
        <p:spPr bwMode="auto">
          <a:xfrm>
            <a:off x="6781800" y="1828800"/>
            <a:ext cx="3016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0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9" name="Rectangle 10"/>
          <p:cNvSpPr>
            <a:spLocks noChangeArrowheads="1"/>
          </p:cNvSpPr>
          <p:nvPr/>
        </p:nvSpPr>
        <p:spPr bwMode="auto">
          <a:xfrm>
            <a:off x="6794500" y="2078038"/>
            <a:ext cx="301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1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10" name="Rectangle 10"/>
          <p:cNvSpPr>
            <a:spLocks noChangeArrowheads="1"/>
          </p:cNvSpPr>
          <p:nvPr/>
        </p:nvSpPr>
        <p:spPr bwMode="auto">
          <a:xfrm>
            <a:off x="6810375" y="2306638"/>
            <a:ext cx="301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2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grpSp>
        <p:nvGrpSpPr>
          <p:cNvPr id="4" name="Group 628"/>
          <p:cNvGrpSpPr>
            <a:grpSpLocks/>
          </p:cNvGrpSpPr>
          <p:nvPr/>
        </p:nvGrpSpPr>
        <p:grpSpPr bwMode="auto">
          <a:xfrm>
            <a:off x="5211763" y="5905500"/>
            <a:ext cx="3108325" cy="609600"/>
            <a:chOff x="5211751" y="5715000"/>
            <a:chExt cx="3108348" cy="609600"/>
          </a:xfrm>
        </p:grpSpPr>
        <p:sp>
          <p:nvSpPr>
            <p:cNvPr id="611" name="Rounded Rectangle 610"/>
            <p:cNvSpPr/>
            <p:nvPr/>
          </p:nvSpPr>
          <p:spPr>
            <a:xfrm>
              <a:off x="5211751" y="5797550"/>
              <a:ext cx="198438" cy="18415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5410189" y="5715000"/>
              <a:ext cx="58261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App1</a:t>
              </a:r>
            </a:p>
          </p:txBody>
        </p:sp>
        <p:sp>
          <p:nvSpPr>
            <p:cNvPr id="613" name="Rounded Rectangle 612"/>
            <p:cNvSpPr/>
            <p:nvPr/>
          </p:nvSpPr>
          <p:spPr>
            <a:xfrm>
              <a:off x="5924543" y="5797550"/>
              <a:ext cx="198439" cy="1841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6122983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App2</a:t>
              </a:r>
            </a:p>
          </p:txBody>
        </p:sp>
        <p:sp>
          <p:nvSpPr>
            <p:cNvPr id="615" name="Rounded Rectangle 614"/>
            <p:cNvSpPr/>
            <p:nvPr/>
          </p:nvSpPr>
          <p:spPr>
            <a:xfrm>
              <a:off x="6705599" y="5797550"/>
              <a:ext cx="198439" cy="18415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6" name="TextBox 615"/>
            <p:cNvSpPr txBox="1"/>
            <p:nvPr/>
          </p:nvSpPr>
          <p:spPr>
            <a:xfrm>
              <a:off x="6904039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App3</a:t>
              </a: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7524755" y="5797550"/>
              <a:ext cx="198439" cy="1841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7723195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App4</a:t>
              </a:r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5226038" y="6037263"/>
              <a:ext cx="198439" cy="185737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5424478" y="5954713"/>
              <a:ext cx="582616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App5</a:t>
              </a:r>
            </a:p>
          </p:txBody>
        </p:sp>
        <p:sp>
          <p:nvSpPr>
            <p:cNvPr id="621" name="Rounded Rectangle 620"/>
            <p:cNvSpPr/>
            <p:nvPr/>
          </p:nvSpPr>
          <p:spPr>
            <a:xfrm>
              <a:off x="5938831" y="6037263"/>
              <a:ext cx="198438" cy="1857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6137270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App6</a:t>
              </a:r>
            </a:p>
          </p:txBody>
        </p:sp>
        <p:sp>
          <p:nvSpPr>
            <p:cNvPr id="623" name="Rounded Rectangle 622"/>
            <p:cNvSpPr/>
            <p:nvPr/>
          </p:nvSpPr>
          <p:spPr>
            <a:xfrm>
              <a:off x="6719887" y="6037263"/>
              <a:ext cx="198438" cy="1857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6918326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App7</a:t>
              </a:r>
            </a:p>
          </p:txBody>
        </p:sp>
        <p:sp>
          <p:nvSpPr>
            <p:cNvPr id="625" name="Rounded Rectangle 624"/>
            <p:cNvSpPr/>
            <p:nvPr/>
          </p:nvSpPr>
          <p:spPr>
            <a:xfrm>
              <a:off x="7539043" y="6037263"/>
              <a:ext cx="198438" cy="18573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737482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App8</a:t>
              </a:r>
            </a:p>
          </p:txBody>
        </p:sp>
      </p:grpSp>
      <p:grpSp>
        <p:nvGrpSpPr>
          <p:cNvPr id="5" name="Group 245"/>
          <p:cNvGrpSpPr>
            <a:grpSpLocks/>
          </p:cNvGrpSpPr>
          <p:nvPr/>
        </p:nvGrpSpPr>
        <p:grpSpPr bwMode="auto">
          <a:xfrm>
            <a:off x="5730875" y="1866900"/>
            <a:ext cx="1016000" cy="3897313"/>
            <a:chOff x="5731521" y="1866900"/>
            <a:chExt cx="1015449" cy="3898054"/>
          </a:xfrm>
        </p:grpSpPr>
        <p:sp>
          <p:nvSpPr>
            <p:cNvPr id="449" name="Rounded Rectangle 448"/>
            <p:cNvSpPr/>
            <p:nvPr/>
          </p:nvSpPr>
          <p:spPr>
            <a:xfrm>
              <a:off x="6497868" y="2317836"/>
              <a:ext cx="198329" cy="18418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0" name="Rounded Rectangle 449"/>
            <p:cNvSpPr/>
            <p:nvPr/>
          </p:nvSpPr>
          <p:spPr>
            <a:xfrm>
              <a:off x="6245592" y="2317836"/>
              <a:ext cx="198330" cy="184185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1" name="Rounded Rectangle 450"/>
            <p:cNvSpPr/>
            <p:nvPr/>
          </p:nvSpPr>
          <p:spPr>
            <a:xfrm>
              <a:off x="6507388" y="2095543"/>
              <a:ext cx="198329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3" name="Rounded Rectangle 452"/>
            <p:cNvSpPr/>
            <p:nvPr/>
          </p:nvSpPr>
          <p:spPr>
            <a:xfrm>
              <a:off x="6497868" y="2875155"/>
              <a:ext cx="198329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4" name="Rounded Rectangle 453"/>
            <p:cNvSpPr/>
            <p:nvPr/>
          </p:nvSpPr>
          <p:spPr>
            <a:xfrm>
              <a:off x="6245592" y="2875155"/>
              <a:ext cx="198330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5" name="Rounded Rectangle 454"/>
            <p:cNvSpPr/>
            <p:nvPr/>
          </p:nvSpPr>
          <p:spPr>
            <a:xfrm>
              <a:off x="6497868" y="2629045"/>
              <a:ext cx="198329" cy="1841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7" name="Rounded Rectangle 456"/>
            <p:cNvSpPr/>
            <p:nvPr/>
          </p:nvSpPr>
          <p:spPr>
            <a:xfrm>
              <a:off x="6497868" y="3713514"/>
              <a:ext cx="198329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8" name="Rounded Rectangle 457"/>
            <p:cNvSpPr/>
            <p:nvPr/>
          </p:nvSpPr>
          <p:spPr>
            <a:xfrm>
              <a:off x="6245592" y="3467404"/>
              <a:ext cx="198330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9" name="Rounded Rectangle 458"/>
            <p:cNvSpPr/>
            <p:nvPr/>
          </p:nvSpPr>
          <p:spPr>
            <a:xfrm>
              <a:off x="6497868" y="3467404"/>
              <a:ext cx="198329" cy="184185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1" name="Rounded Rectangle 460"/>
            <p:cNvSpPr/>
            <p:nvPr/>
          </p:nvSpPr>
          <p:spPr>
            <a:xfrm>
              <a:off x="6497868" y="4558225"/>
              <a:ext cx="198329" cy="184185"/>
            </a:xfrm>
            <a:prstGeom prst="roundRect">
              <a:avLst/>
            </a:prstGeom>
            <a:solidFill>
              <a:srgbClr val="5EFA2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2" name="Rounded Rectangle 461"/>
            <p:cNvSpPr/>
            <p:nvPr/>
          </p:nvSpPr>
          <p:spPr>
            <a:xfrm>
              <a:off x="6497868" y="431211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5" name="Rounded Rectangle 464"/>
            <p:cNvSpPr/>
            <p:nvPr/>
          </p:nvSpPr>
          <p:spPr>
            <a:xfrm>
              <a:off x="6491522" y="1866900"/>
              <a:ext cx="198329" cy="18418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6" name="Rounded Rectangle 465"/>
            <p:cNvSpPr/>
            <p:nvPr/>
          </p:nvSpPr>
          <p:spPr>
            <a:xfrm>
              <a:off x="6245592" y="1866900"/>
              <a:ext cx="199917" cy="184185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7" name="Rounded Rectangle 466"/>
            <p:cNvSpPr/>
            <p:nvPr/>
          </p:nvSpPr>
          <p:spPr>
            <a:xfrm>
              <a:off x="6261458" y="4769402"/>
              <a:ext cx="198330" cy="184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8" name="Rounded Rectangle 467"/>
            <p:cNvSpPr/>
            <p:nvPr/>
          </p:nvSpPr>
          <p:spPr>
            <a:xfrm>
              <a:off x="6513735" y="4769402"/>
              <a:ext cx="198329" cy="184185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9" name="Rounded Rectangle 468"/>
            <p:cNvSpPr/>
            <p:nvPr/>
          </p:nvSpPr>
          <p:spPr>
            <a:xfrm>
              <a:off x="6475655" y="3988203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0" name="Rounded Rectangle 469"/>
            <p:cNvSpPr/>
            <p:nvPr/>
          </p:nvSpPr>
          <p:spPr>
            <a:xfrm>
              <a:off x="6486761" y="3141905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1" name="Rounded Rectangle 470"/>
            <p:cNvSpPr/>
            <p:nvPr/>
          </p:nvSpPr>
          <p:spPr>
            <a:xfrm>
              <a:off x="6234486" y="314190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2" name="Rounded Rectangle 471"/>
            <p:cNvSpPr/>
            <p:nvPr/>
          </p:nvSpPr>
          <p:spPr>
            <a:xfrm>
              <a:off x="5983797" y="3141905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3" name="Rounded Rectangle 472"/>
            <p:cNvSpPr/>
            <p:nvPr/>
          </p:nvSpPr>
          <p:spPr>
            <a:xfrm>
              <a:off x="5731521" y="3141905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4" name="Rounded Rectangle 473"/>
            <p:cNvSpPr/>
            <p:nvPr/>
          </p:nvSpPr>
          <p:spPr>
            <a:xfrm>
              <a:off x="6256699" y="3716690"/>
              <a:ext cx="199917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5" name="Rounded Rectangle 474"/>
            <p:cNvSpPr/>
            <p:nvPr/>
          </p:nvSpPr>
          <p:spPr>
            <a:xfrm>
              <a:off x="6006010" y="3716690"/>
              <a:ext cx="198329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6" name="Rounded Rectangle 475"/>
            <p:cNvSpPr/>
            <p:nvPr/>
          </p:nvSpPr>
          <p:spPr>
            <a:xfrm>
              <a:off x="5753734" y="3716690"/>
              <a:ext cx="199917" cy="1841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2" name="Rounded Rectangle 591"/>
            <p:cNvSpPr/>
            <p:nvPr/>
          </p:nvSpPr>
          <p:spPr>
            <a:xfrm>
              <a:off x="6548641" y="5314018"/>
              <a:ext cx="198329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3" name="Rounded Rectangle 592"/>
            <p:cNvSpPr/>
            <p:nvPr/>
          </p:nvSpPr>
          <p:spPr>
            <a:xfrm>
              <a:off x="6296365" y="5314018"/>
              <a:ext cx="198330" cy="18418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4" name="Rounded Rectangle 593"/>
            <p:cNvSpPr/>
            <p:nvPr/>
          </p:nvSpPr>
          <p:spPr>
            <a:xfrm>
              <a:off x="6529601" y="5067908"/>
              <a:ext cx="198329" cy="18418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5" name="Rounded Rectangle 594"/>
            <p:cNvSpPr/>
            <p:nvPr/>
          </p:nvSpPr>
          <p:spPr>
            <a:xfrm>
              <a:off x="6537534" y="5580769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6" name="Rounded Rectangle 595"/>
            <p:cNvSpPr/>
            <p:nvPr/>
          </p:nvSpPr>
          <p:spPr>
            <a:xfrm>
              <a:off x="6285259" y="5580769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7" name="Rounded Rectangle 596"/>
            <p:cNvSpPr/>
            <p:nvPr/>
          </p:nvSpPr>
          <p:spPr>
            <a:xfrm>
              <a:off x="6034570" y="5580769"/>
              <a:ext cx="198329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8" name="Rounded Rectangle 597"/>
            <p:cNvSpPr/>
            <p:nvPr/>
          </p:nvSpPr>
          <p:spPr>
            <a:xfrm>
              <a:off x="5782293" y="5580769"/>
              <a:ext cx="198330" cy="18418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7" name="Rounded Rectangle 626"/>
            <p:cNvSpPr/>
            <p:nvPr/>
          </p:nvSpPr>
          <p:spPr>
            <a:xfrm>
              <a:off x="6280498" y="5067908"/>
              <a:ext cx="198330" cy="184185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630" name="Straight Connector 629"/>
          <p:cNvCxnSpPr/>
          <p:nvPr/>
        </p:nvCxnSpPr>
        <p:spPr>
          <a:xfrm>
            <a:off x="5559425" y="58420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76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smtClean="0"/>
              <a:t>The Problem: Packet Scheduling</a:t>
            </a:r>
          </a:p>
        </p:txBody>
      </p:sp>
      <p:grpSp>
        <p:nvGrpSpPr>
          <p:cNvPr id="70677" name="Group 243"/>
          <p:cNvGrpSpPr>
            <a:grpSpLocks/>
          </p:cNvGrpSpPr>
          <p:nvPr/>
        </p:nvGrpSpPr>
        <p:grpSpPr bwMode="auto">
          <a:xfrm>
            <a:off x="133350" y="1966913"/>
            <a:ext cx="3505200" cy="3516312"/>
            <a:chOff x="133350" y="1738864"/>
            <a:chExt cx="3505455" cy="3516063"/>
          </a:xfrm>
        </p:grpSpPr>
        <p:grpSp>
          <p:nvGrpSpPr>
            <p:cNvPr id="70682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254" name="Freeform 4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5" name="Freeform 5"/>
              <p:cNvSpPr>
                <a:spLocks/>
              </p:cNvSpPr>
              <p:nvPr/>
            </p:nvSpPr>
            <p:spPr bwMode="auto">
              <a:xfrm>
                <a:off x="1060518" y="1800772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1833687" y="1800772"/>
                <a:ext cx="130184" cy="574634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8" name="Rectangle 8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59" name="Rectangle 9"/>
              <p:cNvSpPr>
                <a:spLocks noChangeArrowheads="1"/>
              </p:cNvSpPr>
              <p:nvPr/>
            </p:nvSpPr>
            <p:spPr bwMode="auto">
              <a:xfrm>
                <a:off x="1266908" y="1800772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1" name="Rectangle 10"/>
              <p:cNvSpPr>
                <a:spLocks noChangeArrowheads="1"/>
              </p:cNvSpPr>
              <p:nvPr/>
            </p:nvSpPr>
            <p:spPr bwMode="auto">
              <a:xfrm>
                <a:off x="1352639" y="1803946"/>
                <a:ext cx="204803" cy="169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62" name="Rectangle 11"/>
              <p:cNvSpPr>
                <a:spLocks noChangeArrowheads="1"/>
              </p:cNvSpPr>
              <p:nvPr/>
            </p:nvSpPr>
            <p:spPr bwMode="auto">
              <a:xfrm>
                <a:off x="1536802" y="1803946"/>
                <a:ext cx="63505" cy="169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0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64" name="Rectangle 13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5" name="Rectangle 14"/>
              <p:cNvSpPr>
                <a:spLocks noChangeArrowheads="1"/>
              </p:cNvSpPr>
              <p:nvPr/>
            </p:nvSpPr>
            <p:spPr bwMode="auto">
              <a:xfrm>
                <a:off x="2298858" y="3069095"/>
                <a:ext cx="1031950" cy="14080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6" name="Freeform 15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613" y="843"/>
                  </a:cxn>
                  <a:cxn ang="0">
                    <a:pos x="766" y="843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7" name="Freeform 16"/>
              <p:cNvSpPr>
                <a:spLocks/>
              </p:cNvSpPr>
              <p:nvPr/>
            </p:nvSpPr>
            <p:spPr bwMode="auto">
              <a:xfrm>
                <a:off x="2427455" y="3305615"/>
                <a:ext cx="773168" cy="928622"/>
              </a:xfrm>
              <a:custGeom>
                <a:avLst/>
                <a:gdLst/>
                <a:ahLst/>
                <a:cxnLst>
                  <a:cxn ang="0">
                    <a:pos x="766" y="0"/>
                  </a:cxn>
                  <a:cxn ang="0">
                    <a:pos x="613" y="0"/>
                  </a:cxn>
                  <a:cxn ang="0">
                    <a:pos x="153" y="843"/>
                  </a:cxn>
                  <a:cxn ang="0">
                    <a:pos x="0" y="843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8" name="Line 17"/>
              <p:cNvSpPr>
                <a:spLocks noChangeShapeType="1"/>
              </p:cNvSpPr>
              <p:nvPr/>
            </p:nvSpPr>
            <p:spPr bwMode="auto">
              <a:xfrm>
                <a:off x="3330808" y="3307203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69" name="Freeform 18"/>
              <p:cNvSpPr>
                <a:spLocks/>
              </p:cNvSpPr>
              <p:nvPr/>
            </p:nvSpPr>
            <p:spPr bwMode="auto">
              <a:xfrm>
                <a:off x="3570538" y="327228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0" name="Line 19"/>
              <p:cNvSpPr>
                <a:spLocks noChangeShapeType="1"/>
              </p:cNvSpPr>
              <p:nvPr/>
            </p:nvSpPr>
            <p:spPr bwMode="auto">
              <a:xfrm>
                <a:off x="3330808" y="4237412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1" name="Freeform 20"/>
              <p:cNvSpPr>
                <a:spLocks/>
              </p:cNvSpPr>
              <p:nvPr/>
            </p:nvSpPr>
            <p:spPr bwMode="auto">
              <a:xfrm>
                <a:off x="3570538" y="4200902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2" name="Rectangle 27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3" name="Rectangle 28"/>
              <p:cNvSpPr>
                <a:spLocks noChangeArrowheads="1"/>
              </p:cNvSpPr>
              <p:nvPr/>
            </p:nvSpPr>
            <p:spPr bwMode="auto">
              <a:xfrm>
                <a:off x="2375063" y="1872205"/>
                <a:ext cx="1008136" cy="3174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4" name="Rectangle 29"/>
              <p:cNvSpPr>
                <a:spLocks noChangeArrowheads="1"/>
              </p:cNvSpPr>
              <p:nvPr/>
            </p:nvSpPr>
            <p:spPr bwMode="auto">
              <a:xfrm>
                <a:off x="2484609" y="1878554"/>
                <a:ext cx="950981" cy="173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Routing Unit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75" name="Rectangle 30"/>
              <p:cNvSpPr>
                <a:spLocks noChangeArrowheads="1"/>
              </p:cNvSpPr>
              <p:nvPr/>
            </p:nvSpPr>
            <p:spPr bwMode="auto">
              <a:xfrm>
                <a:off x="2695762" y="2019831"/>
                <a:ext cx="58742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76" name="Rectangle 31"/>
              <p:cNvSpPr>
                <a:spLocks noChangeArrowheads="1"/>
              </p:cNvSpPr>
              <p:nvPr/>
            </p:nvSpPr>
            <p:spPr bwMode="auto">
              <a:xfrm>
                <a:off x="2737040" y="2019831"/>
                <a:ext cx="206390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RC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77" name="Rectangle 32"/>
              <p:cNvSpPr>
                <a:spLocks noChangeArrowheads="1"/>
              </p:cNvSpPr>
              <p:nvPr/>
            </p:nvSpPr>
            <p:spPr bwMode="auto">
              <a:xfrm>
                <a:off x="2894214" y="2019831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78" name="Rectangle 33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79" name="Rectangle 34"/>
              <p:cNvSpPr>
                <a:spLocks noChangeArrowheads="1"/>
              </p:cNvSpPr>
              <p:nvPr/>
            </p:nvSpPr>
            <p:spPr bwMode="auto">
              <a:xfrm>
                <a:off x="2375063" y="2181745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0" name="Rectangle 35"/>
              <p:cNvSpPr>
                <a:spLocks noChangeArrowheads="1"/>
              </p:cNvSpPr>
              <p:nvPr/>
            </p:nvSpPr>
            <p:spPr bwMode="auto">
              <a:xfrm>
                <a:off x="2484609" y="2191269"/>
                <a:ext cx="887476" cy="185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Allocator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81" name="Rectangle 36"/>
              <p:cNvSpPr>
                <a:spLocks noChangeArrowheads="1"/>
              </p:cNvSpPr>
              <p:nvPr/>
            </p:nvSpPr>
            <p:spPr bwMode="auto">
              <a:xfrm>
                <a:off x="2703700" y="2334134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82" name="Rectangle 37"/>
              <p:cNvSpPr>
                <a:spLocks noChangeArrowheads="1"/>
              </p:cNvSpPr>
              <p:nvPr/>
            </p:nvSpPr>
            <p:spPr bwMode="auto">
              <a:xfrm>
                <a:off x="2737040" y="2334134"/>
                <a:ext cx="207978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VA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83" name="Rectangle 38"/>
              <p:cNvSpPr>
                <a:spLocks noChangeArrowheads="1"/>
              </p:cNvSpPr>
              <p:nvPr/>
            </p:nvSpPr>
            <p:spPr bwMode="auto">
              <a:xfrm>
                <a:off x="2887863" y="2334134"/>
                <a:ext cx="58741" cy="173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84" name="Rectangle 39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5" name="Rectangle 40"/>
              <p:cNvSpPr>
                <a:spLocks noChangeArrowheads="1"/>
              </p:cNvSpPr>
              <p:nvPr/>
            </p:nvSpPr>
            <p:spPr bwMode="auto">
              <a:xfrm>
                <a:off x="2375063" y="2491286"/>
                <a:ext cx="1008136" cy="317478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86" name="Rectangle 41"/>
              <p:cNvSpPr>
                <a:spLocks noChangeArrowheads="1"/>
              </p:cNvSpPr>
              <p:nvPr/>
            </p:nvSpPr>
            <p:spPr bwMode="auto">
              <a:xfrm>
                <a:off x="2633845" y="2497635"/>
                <a:ext cx="504862" cy="184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Switch</a:t>
                </a: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290" name="Freeform 46"/>
              <p:cNvSpPr>
                <a:spLocks/>
              </p:cNvSpPr>
              <p:nvPr/>
            </p:nvSpPr>
            <p:spPr bwMode="auto">
              <a:xfrm>
                <a:off x="1911480" y="1738864"/>
                <a:ext cx="463584" cy="907986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1" name="Line 47"/>
              <p:cNvSpPr>
                <a:spLocks noChangeShapeType="1"/>
              </p:cNvSpPr>
              <p:nvPr/>
            </p:nvSpPr>
            <p:spPr bwMode="auto">
              <a:xfrm>
                <a:off x="1911480" y="1738864"/>
                <a:ext cx="1588" cy="6349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2" name="Freeform 48"/>
              <p:cNvSpPr>
                <a:spLocks/>
              </p:cNvSpPr>
              <p:nvPr/>
            </p:nvSpPr>
            <p:spPr bwMode="auto">
              <a:xfrm>
                <a:off x="1878140" y="1783311"/>
                <a:ext cx="68267" cy="73020"/>
              </a:xfrm>
              <a:custGeom>
                <a:avLst/>
                <a:gdLst/>
                <a:ahLst/>
                <a:cxnLst>
                  <a:cxn ang="0">
                    <a:pos x="80" y="159"/>
                  </a:cxn>
                  <a:cxn ang="0">
                    <a:pos x="0" y="0"/>
                  </a:cxn>
                  <a:cxn ang="0">
                    <a:pos x="159" y="0"/>
                  </a:cxn>
                  <a:cxn ang="0">
                    <a:pos x="80" y="159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3" name="Line 49"/>
              <p:cNvSpPr>
                <a:spLocks noChangeShapeType="1"/>
              </p:cNvSpPr>
              <p:nvPr/>
            </p:nvSpPr>
            <p:spPr bwMode="auto">
              <a:xfrm>
                <a:off x="2813245" y="2800826"/>
                <a:ext cx="1588" cy="203186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4" name="Freeform 50"/>
              <p:cNvSpPr>
                <a:spLocks/>
              </p:cNvSpPr>
              <p:nvPr/>
            </p:nvSpPr>
            <p:spPr bwMode="auto">
              <a:xfrm>
                <a:off x="2779906" y="2994487"/>
                <a:ext cx="68267" cy="74608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33" y="67"/>
                  </a:cxn>
                  <a:cxn ang="0">
                    <a:pos x="0" y="0"/>
                  </a:cxn>
                  <a:cxn ang="0">
                    <a:pos x="67" y="0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5" name="Line 51"/>
              <p:cNvSpPr>
                <a:spLocks noChangeShapeType="1"/>
              </p:cNvSpPr>
              <p:nvPr/>
            </p:nvSpPr>
            <p:spPr bwMode="auto">
              <a:xfrm>
                <a:off x="466750" y="2088089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6" name="Freeform 52"/>
              <p:cNvSpPr>
                <a:spLocks/>
              </p:cNvSpPr>
              <p:nvPr/>
            </p:nvSpPr>
            <p:spPr bwMode="auto">
              <a:xfrm>
                <a:off x="992251" y="2049992"/>
                <a:ext cx="68267" cy="76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7" name="Freeform 55"/>
              <p:cNvSpPr>
                <a:spLocks/>
              </p:cNvSpPr>
              <p:nvPr/>
            </p:nvSpPr>
            <p:spPr bwMode="auto">
              <a:xfrm>
                <a:off x="2106757" y="2083327"/>
                <a:ext cx="131772" cy="12238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1112"/>
                  </a:cxn>
                  <a:cxn ang="0">
                    <a:pos x="131" y="1112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8" name="Freeform 56"/>
              <p:cNvSpPr>
                <a:spLocks/>
              </p:cNvSpPr>
              <p:nvPr/>
            </p:nvSpPr>
            <p:spPr bwMode="auto">
              <a:xfrm>
                <a:off x="2230591" y="327228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299" name="Line 61"/>
              <p:cNvSpPr>
                <a:spLocks noChangeShapeType="1"/>
              </p:cNvSpPr>
              <p:nvPr/>
            </p:nvSpPr>
            <p:spPr bwMode="auto">
              <a:xfrm>
                <a:off x="1189115" y="187696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0" name="Line 62"/>
              <p:cNvSpPr>
                <a:spLocks noChangeShapeType="1"/>
              </p:cNvSpPr>
              <p:nvPr/>
            </p:nvSpPr>
            <p:spPr bwMode="auto">
              <a:xfrm>
                <a:off x="1679688" y="187696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1" name="Freeform 63"/>
              <p:cNvSpPr>
                <a:spLocks/>
              </p:cNvSpPr>
              <p:nvPr/>
            </p:nvSpPr>
            <p:spPr bwMode="auto">
              <a:xfrm>
                <a:off x="1767007" y="1840457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2" name="Line 64"/>
              <p:cNvSpPr>
                <a:spLocks noChangeShapeType="1"/>
              </p:cNvSpPr>
              <p:nvPr/>
            </p:nvSpPr>
            <p:spPr bwMode="auto">
              <a:xfrm>
                <a:off x="1189115" y="2302386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3" name="Line 65"/>
              <p:cNvSpPr>
                <a:spLocks noChangeShapeType="1"/>
              </p:cNvSpPr>
              <p:nvPr/>
            </p:nvSpPr>
            <p:spPr bwMode="auto">
              <a:xfrm>
                <a:off x="1679688" y="2302386"/>
                <a:ext cx="9525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4" name="Freeform 66"/>
              <p:cNvSpPr>
                <a:spLocks/>
              </p:cNvSpPr>
              <p:nvPr/>
            </p:nvSpPr>
            <p:spPr bwMode="auto">
              <a:xfrm>
                <a:off x="1767007" y="2265877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5" name="Line 67"/>
              <p:cNvSpPr>
                <a:spLocks noChangeShapeType="1"/>
              </p:cNvSpPr>
              <p:nvPr/>
            </p:nvSpPr>
            <p:spPr bwMode="auto">
              <a:xfrm>
                <a:off x="1190702" y="2088089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6" name="Line 68"/>
              <p:cNvSpPr>
                <a:spLocks noChangeShapeType="1"/>
              </p:cNvSpPr>
              <p:nvPr/>
            </p:nvSpPr>
            <p:spPr bwMode="auto">
              <a:xfrm>
                <a:off x="1681276" y="208808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7" name="Freeform 69"/>
              <p:cNvSpPr>
                <a:spLocks/>
              </p:cNvSpPr>
              <p:nvPr/>
            </p:nvSpPr>
            <p:spPr bwMode="auto">
              <a:xfrm>
                <a:off x="1768594" y="2049992"/>
                <a:ext cx="68268" cy="76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8" name="Line 70"/>
              <p:cNvSpPr>
                <a:spLocks noChangeShapeType="1"/>
              </p:cNvSpPr>
              <p:nvPr/>
            </p:nvSpPr>
            <p:spPr bwMode="auto">
              <a:xfrm>
                <a:off x="2092468" y="3772307"/>
                <a:ext cx="146061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09" name="Freeform 71"/>
              <p:cNvSpPr>
                <a:spLocks/>
              </p:cNvSpPr>
              <p:nvPr/>
            </p:nvSpPr>
            <p:spPr bwMode="auto">
              <a:xfrm>
                <a:off x="2230591" y="3735798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0" name="Freeform 72"/>
              <p:cNvSpPr>
                <a:spLocks/>
              </p:cNvSpPr>
              <p:nvPr/>
            </p:nvSpPr>
            <p:spPr bwMode="auto">
              <a:xfrm>
                <a:off x="2014675" y="4234237"/>
                <a:ext cx="223853" cy="733373"/>
              </a:xfrm>
              <a:custGeom>
                <a:avLst/>
                <a:gdLst/>
                <a:ahLst/>
                <a:cxnLst>
                  <a:cxn ang="0">
                    <a:pos x="0" y="665"/>
                  </a:cxn>
                  <a:cxn ang="0">
                    <a:pos x="129" y="665"/>
                  </a:cxn>
                  <a:cxn ang="0">
                    <a:pos x="129" y="0"/>
                  </a:cxn>
                  <a:cxn ang="0">
                    <a:pos x="222" y="0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1" name="Freeform 73"/>
              <p:cNvSpPr>
                <a:spLocks/>
              </p:cNvSpPr>
              <p:nvPr/>
            </p:nvSpPr>
            <p:spPr bwMode="auto">
              <a:xfrm>
                <a:off x="2230591" y="4197727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67" y="33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2" name="Rectangle 74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3" name="Rectangle 75"/>
              <p:cNvSpPr>
                <a:spLocks noChangeArrowheads="1"/>
              </p:cNvSpPr>
              <p:nvPr/>
            </p:nvSpPr>
            <p:spPr bwMode="auto">
              <a:xfrm>
                <a:off x="1266908" y="2008720"/>
                <a:ext cx="412780" cy="153976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4" name="Rectangle 76"/>
              <p:cNvSpPr>
                <a:spLocks noChangeArrowheads="1"/>
              </p:cNvSpPr>
              <p:nvPr/>
            </p:nvSpPr>
            <p:spPr bwMode="auto">
              <a:xfrm>
                <a:off x="1352639" y="2013482"/>
                <a:ext cx="204803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15" name="Rectangle 77"/>
              <p:cNvSpPr>
                <a:spLocks noChangeArrowheads="1"/>
              </p:cNvSpPr>
              <p:nvPr/>
            </p:nvSpPr>
            <p:spPr bwMode="auto">
              <a:xfrm>
                <a:off x="1536802" y="2013482"/>
                <a:ext cx="63505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1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17" name="Rectangle 78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8" name="Rectangle 79"/>
              <p:cNvSpPr>
                <a:spLocks noChangeArrowheads="1"/>
              </p:cNvSpPr>
              <p:nvPr/>
            </p:nvSpPr>
            <p:spPr bwMode="auto">
              <a:xfrm>
                <a:off x="1266908" y="2223017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19" name="Rectangle 80"/>
              <p:cNvSpPr>
                <a:spLocks noChangeArrowheads="1"/>
              </p:cNvSpPr>
              <p:nvPr/>
            </p:nvSpPr>
            <p:spPr bwMode="auto">
              <a:xfrm>
                <a:off x="1352639" y="2221430"/>
                <a:ext cx="204803" cy="16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20" name="Rectangle 81"/>
              <p:cNvSpPr>
                <a:spLocks noChangeArrowheads="1"/>
              </p:cNvSpPr>
              <p:nvPr/>
            </p:nvSpPr>
            <p:spPr bwMode="auto">
              <a:xfrm>
                <a:off x="1536802" y="2221430"/>
                <a:ext cx="63505" cy="169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2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21" name="Freeform 82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2" name="Freeform 83"/>
              <p:cNvSpPr>
                <a:spLocks/>
              </p:cNvSpPr>
              <p:nvPr/>
            </p:nvSpPr>
            <p:spPr bwMode="auto">
              <a:xfrm>
                <a:off x="1057343" y="2516684"/>
                <a:ext cx="128597" cy="574634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3" name="Freeform 84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4" name="Freeform 85"/>
              <p:cNvSpPr>
                <a:spLocks/>
              </p:cNvSpPr>
              <p:nvPr/>
            </p:nvSpPr>
            <p:spPr bwMode="auto">
              <a:xfrm>
                <a:off x="1830512" y="2516684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5" name="Rectangle 87"/>
              <p:cNvSpPr>
                <a:spLocks noChangeArrowheads="1"/>
              </p:cNvSpPr>
              <p:nvPr/>
            </p:nvSpPr>
            <p:spPr bwMode="auto">
              <a:xfrm>
                <a:off x="1263733" y="2516684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6" name="Line 91"/>
              <p:cNvSpPr>
                <a:spLocks noChangeShapeType="1"/>
              </p:cNvSpPr>
              <p:nvPr/>
            </p:nvSpPr>
            <p:spPr bwMode="auto">
              <a:xfrm>
                <a:off x="463574" y="2804001"/>
                <a:ext cx="533439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7" name="Freeform 92"/>
              <p:cNvSpPr>
                <a:spLocks/>
              </p:cNvSpPr>
              <p:nvPr/>
            </p:nvSpPr>
            <p:spPr bwMode="auto">
              <a:xfrm>
                <a:off x="989076" y="2767491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8" name="Line 94"/>
              <p:cNvSpPr>
                <a:spLocks noChangeShapeType="1"/>
              </p:cNvSpPr>
              <p:nvPr/>
            </p:nvSpPr>
            <p:spPr bwMode="auto">
              <a:xfrm>
                <a:off x="1185940" y="2592879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29" name="Line 95"/>
              <p:cNvSpPr>
                <a:spLocks noChangeShapeType="1"/>
              </p:cNvSpPr>
              <p:nvPr/>
            </p:nvSpPr>
            <p:spPr bwMode="auto">
              <a:xfrm>
                <a:off x="1676513" y="2592879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0" name="Freeform 96"/>
              <p:cNvSpPr>
                <a:spLocks/>
              </p:cNvSpPr>
              <p:nvPr/>
            </p:nvSpPr>
            <p:spPr bwMode="auto">
              <a:xfrm>
                <a:off x="1763832" y="2554781"/>
                <a:ext cx="66680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1" name="Line 97"/>
              <p:cNvSpPr>
                <a:spLocks noChangeShapeType="1"/>
              </p:cNvSpPr>
              <p:nvPr/>
            </p:nvSpPr>
            <p:spPr bwMode="auto">
              <a:xfrm>
                <a:off x="1185940" y="3018298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2" name="Line 98"/>
              <p:cNvSpPr>
                <a:spLocks noChangeShapeType="1"/>
              </p:cNvSpPr>
              <p:nvPr/>
            </p:nvSpPr>
            <p:spPr bwMode="auto">
              <a:xfrm>
                <a:off x="1676513" y="3018298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3" name="Freeform 99"/>
              <p:cNvSpPr>
                <a:spLocks/>
              </p:cNvSpPr>
              <p:nvPr/>
            </p:nvSpPr>
            <p:spPr bwMode="auto">
              <a:xfrm>
                <a:off x="1763832" y="2980201"/>
                <a:ext cx="66680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4" name="Line 100"/>
              <p:cNvSpPr>
                <a:spLocks noChangeShapeType="1"/>
              </p:cNvSpPr>
              <p:nvPr/>
            </p:nvSpPr>
            <p:spPr bwMode="auto">
              <a:xfrm>
                <a:off x="1189115" y="2804001"/>
                <a:ext cx="7620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5" name="Line 101"/>
              <p:cNvSpPr>
                <a:spLocks noChangeShapeType="1"/>
              </p:cNvSpPr>
              <p:nvPr/>
            </p:nvSpPr>
            <p:spPr bwMode="auto">
              <a:xfrm>
                <a:off x="1678101" y="2804001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6" name="Freeform 102"/>
              <p:cNvSpPr>
                <a:spLocks/>
              </p:cNvSpPr>
              <p:nvPr/>
            </p:nvSpPr>
            <p:spPr bwMode="auto">
              <a:xfrm>
                <a:off x="1765419" y="2767491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7" name="Rectangle 103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8" name="Rectangle 104"/>
              <p:cNvSpPr>
                <a:spLocks noChangeArrowheads="1"/>
              </p:cNvSpPr>
              <p:nvPr/>
            </p:nvSpPr>
            <p:spPr bwMode="auto">
              <a:xfrm>
                <a:off x="1263733" y="2724631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39" name="Rectangle 107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0" name="Rectangle 108"/>
              <p:cNvSpPr>
                <a:spLocks noChangeArrowheads="1"/>
              </p:cNvSpPr>
              <p:nvPr/>
            </p:nvSpPr>
            <p:spPr bwMode="auto">
              <a:xfrm>
                <a:off x="1263733" y="2938929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1" name="Freeform 109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2" name="Freeform 110"/>
              <p:cNvSpPr>
                <a:spLocks/>
              </p:cNvSpPr>
              <p:nvPr/>
            </p:nvSpPr>
            <p:spPr bwMode="auto">
              <a:xfrm>
                <a:off x="1055755" y="3238945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4" name="Freeform 111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5" name="Freeform 112"/>
              <p:cNvSpPr>
                <a:spLocks/>
              </p:cNvSpPr>
              <p:nvPr/>
            </p:nvSpPr>
            <p:spPr bwMode="auto">
              <a:xfrm>
                <a:off x="1828924" y="3238945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7" name="Rectangle 113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8" name="Rectangle 114"/>
              <p:cNvSpPr>
                <a:spLocks noChangeArrowheads="1"/>
              </p:cNvSpPr>
              <p:nvPr/>
            </p:nvSpPr>
            <p:spPr bwMode="auto">
              <a:xfrm>
                <a:off x="1262145" y="3237358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49" name="Line 118"/>
              <p:cNvSpPr>
                <a:spLocks noChangeShapeType="1"/>
              </p:cNvSpPr>
              <p:nvPr/>
            </p:nvSpPr>
            <p:spPr bwMode="auto">
              <a:xfrm>
                <a:off x="461987" y="3524675"/>
                <a:ext cx="53502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0" name="Freeform 119"/>
              <p:cNvSpPr>
                <a:spLocks/>
              </p:cNvSpPr>
              <p:nvPr/>
            </p:nvSpPr>
            <p:spPr bwMode="auto">
              <a:xfrm>
                <a:off x="987488" y="3488165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1" name="Line 121"/>
              <p:cNvSpPr>
                <a:spLocks noChangeShapeType="1"/>
              </p:cNvSpPr>
              <p:nvPr/>
            </p:nvSpPr>
            <p:spPr bwMode="auto">
              <a:xfrm>
                <a:off x="1184352" y="331355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2" name="Line 122"/>
              <p:cNvSpPr>
                <a:spLocks noChangeShapeType="1"/>
              </p:cNvSpPr>
              <p:nvPr/>
            </p:nvSpPr>
            <p:spPr bwMode="auto">
              <a:xfrm>
                <a:off x="1674925" y="331355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3" name="Freeform 123"/>
              <p:cNvSpPr>
                <a:spLocks/>
              </p:cNvSpPr>
              <p:nvPr/>
            </p:nvSpPr>
            <p:spPr bwMode="auto">
              <a:xfrm>
                <a:off x="1760657" y="3277042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4" name="Line 124"/>
              <p:cNvSpPr>
                <a:spLocks noChangeShapeType="1"/>
              </p:cNvSpPr>
              <p:nvPr/>
            </p:nvSpPr>
            <p:spPr bwMode="auto">
              <a:xfrm>
                <a:off x="1184352" y="3738972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5" name="Line 125"/>
              <p:cNvSpPr>
                <a:spLocks noChangeShapeType="1"/>
              </p:cNvSpPr>
              <p:nvPr/>
            </p:nvSpPr>
            <p:spPr bwMode="auto">
              <a:xfrm>
                <a:off x="1674925" y="3738972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6" name="Freeform 126"/>
              <p:cNvSpPr>
                <a:spLocks/>
              </p:cNvSpPr>
              <p:nvPr/>
            </p:nvSpPr>
            <p:spPr bwMode="auto">
              <a:xfrm>
                <a:off x="1760657" y="3702462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7" name="Line 127"/>
              <p:cNvSpPr>
                <a:spLocks noChangeShapeType="1"/>
              </p:cNvSpPr>
              <p:nvPr/>
            </p:nvSpPr>
            <p:spPr bwMode="auto">
              <a:xfrm>
                <a:off x="1185940" y="3524675"/>
                <a:ext cx="77793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8" name="Line 128"/>
              <p:cNvSpPr>
                <a:spLocks noChangeShapeType="1"/>
              </p:cNvSpPr>
              <p:nvPr/>
            </p:nvSpPr>
            <p:spPr bwMode="auto">
              <a:xfrm>
                <a:off x="1676513" y="3524675"/>
                <a:ext cx="9525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59" name="Freeform 129"/>
              <p:cNvSpPr>
                <a:spLocks/>
              </p:cNvSpPr>
              <p:nvPr/>
            </p:nvSpPr>
            <p:spPr bwMode="auto">
              <a:xfrm>
                <a:off x="1763832" y="3488165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0" name="Rectangle 130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1" name="Rectangle 131"/>
              <p:cNvSpPr>
                <a:spLocks noChangeArrowheads="1"/>
              </p:cNvSpPr>
              <p:nvPr/>
            </p:nvSpPr>
            <p:spPr bwMode="auto">
              <a:xfrm>
                <a:off x="1262145" y="3445305"/>
                <a:ext cx="412780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2" name="Rectangle 134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3" name="Rectangle 135"/>
              <p:cNvSpPr>
                <a:spLocks noChangeArrowheads="1"/>
              </p:cNvSpPr>
              <p:nvPr/>
            </p:nvSpPr>
            <p:spPr bwMode="auto">
              <a:xfrm>
                <a:off x="1262145" y="3661190"/>
                <a:ext cx="412780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4" name="Freeform 138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5" name="Freeform 139"/>
              <p:cNvSpPr>
                <a:spLocks/>
              </p:cNvSpPr>
              <p:nvPr/>
            </p:nvSpPr>
            <p:spPr bwMode="auto">
              <a:xfrm>
                <a:off x="1052580" y="3959619"/>
                <a:ext cx="128596" cy="57304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6" name="Freeform 140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7" name="Freeform 141"/>
              <p:cNvSpPr>
                <a:spLocks/>
              </p:cNvSpPr>
              <p:nvPr/>
            </p:nvSpPr>
            <p:spPr bwMode="auto">
              <a:xfrm>
                <a:off x="1825748" y="3959619"/>
                <a:ext cx="128597" cy="573047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8" name="Rectangle 142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69" name="Rectangle 143"/>
              <p:cNvSpPr>
                <a:spLocks noChangeArrowheads="1"/>
              </p:cNvSpPr>
              <p:nvPr/>
            </p:nvSpPr>
            <p:spPr bwMode="auto">
              <a:xfrm>
                <a:off x="1257382" y="3959619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0" name="Line 147"/>
              <p:cNvSpPr>
                <a:spLocks noChangeShapeType="1"/>
              </p:cNvSpPr>
              <p:nvPr/>
            </p:nvSpPr>
            <p:spPr bwMode="auto">
              <a:xfrm>
                <a:off x="458812" y="4246936"/>
                <a:ext cx="533439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1" name="Freeform 148"/>
              <p:cNvSpPr>
                <a:spLocks/>
              </p:cNvSpPr>
              <p:nvPr/>
            </p:nvSpPr>
            <p:spPr bwMode="auto">
              <a:xfrm>
                <a:off x="984312" y="4208839"/>
                <a:ext cx="68268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2" name="Line 150"/>
              <p:cNvSpPr>
                <a:spLocks noChangeShapeType="1"/>
              </p:cNvSpPr>
              <p:nvPr/>
            </p:nvSpPr>
            <p:spPr bwMode="auto">
              <a:xfrm>
                <a:off x="1181177" y="403581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3" name="Line 151"/>
              <p:cNvSpPr>
                <a:spLocks noChangeShapeType="1"/>
              </p:cNvSpPr>
              <p:nvPr/>
            </p:nvSpPr>
            <p:spPr bwMode="auto">
              <a:xfrm>
                <a:off x="1671750" y="403581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4" name="Freeform 152"/>
              <p:cNvSpPr>
                <a:spLocks/>
              </p:cNvSpPr>
              <p:nvPr/>
            </p:nvSpPr>
            <p:spPr bwMode="auto">
              <a:xfrm>
                <a:off x="1757481" y="3997716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5" name="Line 153"/>
              <p:cNvSpPr>
                <a:spLocks noChangeShapeType="1"/>
              </p:cNvSpPr>
              <p:nvPr/>
            </p:nvSpPr>
            <p:spPr bwMode="auto">
              <a:xfrm>
                <a:off x="1181177" y="4461233"/>
                <a:ext cx="7620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6" name="Line 154"/>
              <p:cNvSpPr>
                <a:spLocks noChangeShapeType="1"/>
              </p:cNvSpPr>
              <p:nvPr/>
            </p:nvSpPr>
            <p:spPr bwMode="auto">
              <a:xfrm>
                <a:off x="1671750" y="4461233"/>
                <a:ext cx="93669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7" name="Freeform 155"/>
              <p:cNvSpPr>
                <a:spLocks/>
              </p:cNvSpPr>
              <p:nvPr/>
            </p:nvSpPr>
            <p:spPr bwMode="auto">
              <a:xfrm>
                <a:off x="1757481" y="4423136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8" name="Line 156"/>
              <p:cNvSpPr>
                <a:spLocks noChangeShapeType="1"/>
              </p:cNvSpPr>
              <p:nvPr/>
            </p:nvSpPr>
            <p:spPr bwMode="auto">
              <a:xfrm>
                <a:off x="1182765" y="4246936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79" name="Line 157"/>
              <p:cNvSpPr>
                <a:spLocks noChangeShapeType="1"/>
              </p:cNvSpPr>
              <p:nvPr/>
            </p:nvSpPr>
            <p:spPr bwMode="auto">
              <a:xfrm>
                <a:off x="1671750" y="4246936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82" name="Freeform 158"/>
              <p:cNvSpPr>
                <a:spLocks/>
              </p:cNvSpPr>
              <p:nvPr/>
            </p:nvSpPr>
            <p:spPr bwMode="auto">
              <a:xfrm>
                <a:off x="1759069" y="4208839"/>
                <a:ext cx="68268" cy="746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83" name="Rectangle 159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84" name="Rectangle 160"/>
              <p:cNvSpPr>
                <a:spLocks noChangeArrowheads="1"/>
              </p:cNvSpPr>
              <p:nvPr/>
            </p:nvSpPr>
            <p:spPr bwMode="auto">
              <a:xfrm>
                <a:off x="1257382" y="4167567"/>
                <a:ext cx="414368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85" name="Rectangle 163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7" name="Rectangle 164"/>
              <p:cNvSpPr>
                <a:spLocks noChangeArrowheads="1"/>
              </p:cNvSpPr>
              <p:nvPr/>
            </p:nvSpPr>
            <p:spPr bwMode="auto">
              <a:xfrm>
                <a:off x="1257382" y="4381864"/>
                <a:ext cx="414368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3" name="Freeform 165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5" name="Freeform 166"/>
              <p:cNvSpPr>
                <a:spLocks/>
              </p:cNvSpPr>
              <p:nvPr/>
            </p:nvSpPr>
            <p:spPr bwMode="auto">
              <a:xfrm>
                <a:off x="1049405" y="4680293"/>
                <a:ext cx="130184" cy="57463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52" name="Freeform 167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56" name="Freeform 168"/>
              <p:cNvSpPr>
                <a:spLocks/>
              </p:cNvSpPr>
              <p:nvPr/>
            </p:nvSpPr>
            <p:spPr bwMode="auto">
              <a:xfrm>
                <a:off x="1824161" y="4680293"/>
                <a:ext cx="128596" cy="574634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60" name="Rectangle 169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63" name="Rectangle 170"/>
              <p:cNvSpPr>
                <a:spLocks noChangeArrowheads="1"/>
              </p:cNvSpPr>
              <p:nvPr/>
            </p:nvSpPr>
            <p:spPr bwMode="auto">
              <a:xfrm>
                <a:off x="1257382" y="4680293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1" name="Line 174"/>
              <p:cNvSpPr>
                <a:spLocks noChangeShapeType="1"/>
              </p:cNvSpPr>
              <p:nvPr/>
            </p:nvSpPr>
            <p:spPr bwMode="auto">
              <a:xfrm>
                <a:off x="457224" y="4967610"/>
                <a:ext cx="53502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5" name="Freeform 175"/>
              <p:cNvSpPr>
                <a:spLocks/>
              </p:cNvSpPr>
              <p:nvPr/>
            </p:nvSpPr>
            <p:spPr bwMode="auto">
              <a:xfrm>
                <a:off x="982725" y="4931100"/>
                <a:ext cx="66680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6" name="Line 177"/>
              <p:cNvSpPr>
                <a:spLocks noChangeShapeType="1"/>
              </p:cNvSpPr>
              <p:nvPr/>
            </p:nvSpPr>
            <p:spPr bwMode="auto">
              <a:xfrm>
                <a:off x="1179589" y="4756487"/>
                <a:ext cx="77793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7" name="Line 178"/>
              <p:cNvSpPr>
                <a:spLocks noChangeShapeType="1"/>
              </p:cNvSpPr>
              <p:nvPr/>
            </p:nvSpPr>
            <p:spPr bwMode="auto">
              <a:xfrm>
                <a:off x="1668575" y="4756487"/>
                <a:ext cx="96844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7" name="Freeform 179"/>
              <p:cNvSpPr>
                <a:spLocks/>
              </p:cNvSpPr>
              <p:nvPr/>
            </p:nvSpPr>
            <p:spPr bwMode="auto">
              <a:xfrm>
                <a:off x="1755893" y="4719978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99" name="Line 180"/>
              <p:cNvSpPr>
                <a:spLocks noChangeShapeType="1"/>
              </p:cNvSpPr>
              <p:nvPr/>
            </p:nvSpPr>
            <p:spPr bwMode="auto">
              <a:xfrm>
                <a:off x="1179589" y="5180320"/>
                <a:ext cx="7779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00" name="Line 181"/>
              <p:cNvSpPr>
                <a:spLocks noChangeShapeType="1"/>
              </p:cNvSpPr>
              <p:nvPr/>
            </p:nvSpPr>
            <p:spPr bwMode="auto">
              <a:xfrm>
                <a:off x="1668575" y="5180320"/>
                <a:ext cx="9684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01" name="Freeform 182"/>
              <p:cNvSpPr>
                <a:spLocks/>
              </p:cNvSpPr>
              <p:nvPr/>
            </p:nvSpPr>
            <p:spPr bwMode="auto">
              <a:xfrm>
                <a:off x="1755893" y="5145398"/>
                <a:ext cx="68268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02" name="Line 183"/>
              <p:cNvSpPr>
                <a:spLocks noChangeShapeType="1"/>
              </p:cNvSpPr>
              <p:nvPr/>
            </p:nvSpPr>
            <p:spPr bwMode="auto">
              <a:xfrm>
                <a:off x="1181177" y="4967610"/>
                <a:ext cx="77794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1" name="Line 184"/>
              <p:cNvSpPr>
                <a:spLocks noChangeShapeType="1"/>
              </p:cNvSpPr>
              <p:nvPr/>
            </p:nvSpPr>
            <p:spPr bwMode="auto">
              <a:xfrm>
                <a:off x="1671750" y="49676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2" name="Freeform 185"/>
              <p:cNvSpPr>
                <a:spLocks/>
              </p:cNvSpPr>
              <p:nvPr/>
            </p:nvSpPr>
            <p:spPr bwMode="auto">
              <a:xfrm>
                <a:off x="1757481" y="4931100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3" name="Rectangle 186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4" name="Rectangle 187"/>
              <p:cNvSpPr>
                <a:spLocks noChangeArrowheads="1"/>
              </p:cNvSpPr>
              <p:nvPr/>
            </p:nvSpPr>
            <p:spPr bwMode="auto">
              <a:xfrm>
                <a:off x="1257382" y="4889828"/>
                <a:ext cx="411193" cy="15080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5" name="Rectangle 190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6" name="Rectangle 191"/>
              <p:cNvSpPr>
                <a:spLocks noChangeArrowheads="1"/>
              </p:cNvSpPr>
              <p:nvPr/>
            </p:nvSpPr>
            <p:spPr bwMode="auto">
              <a:xfrm>
                <a:off x="1257382" y="5102538"/>
                <a:ext cx="411193" cy="152389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7" name="Freeform 194"/>
              <p:cNvSpPr>
                <a:spLocks/>
              </p:cNvSpPr>
              <p:nvPr/>
            </p:nvSpPr>
            <p:spPr bwMode="auto">
              <a:xfrm>
                <a:off x="1959108" y="2797651"/>
                <a:ext cx="184163" cy="7603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690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8" name="Line 195"/>
              <p:cNvSpPr>
                <a:spLocks noChangeShapeType="1"/>
              </p:cNvSpPr>
              <p:nvPr/>
            </p:nvSpPr>
            <p:spPr bwMode="auto">
              <a:xfrm>
                <a:off x="2143271" y="3558010"/>
                <a:ext cx="9525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39" name="Freeform 196"/>
              <p:cNvSpPr>
                <a:spLocks/>
              </p:cNvSpPr>
              <p:nvPr/>
            </p:nvSpPr>
            <p:spPr bwMode="auto">
              <a:xfrm>
                <a:off x="2230591" y="3521500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0" name="Line 197"/>
              <p:cNvSpPr>
                <a:spLocks noChangeShapeType="1"/>
              </p:cNvSpPr>
              <p:nvPr/>
            </p:nvSpPr>
            <p:spPr bwMode="auto">
              <a:xfrm flipH="1">
                <a:off x="1963871" y="2083327"/>
                <a:ext cx="14288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1" name="Freeform 198"/>
              <p:cNvSpPr>
                <a:spLocks/>
              </p:cNvSpPr>
              <p:nvPr/>
            </p:nvSpPr>
            <p:spPr bwMode="auto">
              <a:xfrm>
                <a:off x="1957521" y="3531024"/>
                <a:ext cx="134947" cy="2412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220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2" name="Line 199"/>
              <p:cNvSpPr>
                <a:spLocks noChangeShapeType="1"/>
              </p:cNvSpPr>
              <p:nvPr/>
            </p:nvSpPr>
            <p:spPr bwMode="auto">
              <a:xfrm flipH="1">
                <a:off x="1952758" y="4967610"/>
                <a:ext cx="6191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3" name="Line 200"/>
              <p:cNvSpPr>
                <a:spLocks noChangeShapeType="1"/>
              </p:cNvSpPr>
              <p:nvPr/>
            </p:nvSpPr>
            <p:spPr bwMode="auto">
              <a:xfrm>
                <a:off x="1954346" y="4262810"/>
                <a:ext cx="13812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4" name="Freeform 201"/>
              <p:cNvSpPr>
                <a:spLocks/>
              </p:cNvSpPr>
              <p:nvPr/>
            </p:nvSpPr>
            <p:spPr bwMode="auto">
              <a:xfrm>
                <a:off x="2092468" y="4010415"/>
                <a:ext cx="146061" cy="252395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0"/>
                  </a:cxn>
                  <a:cxn ang="0">
                    <a:pos x="0" y="230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5" name="Freeform 202"/>
              <p:cNvSpPr>
                <a:spLocks/>
              </p:cNvSpPr>
              <p:nvPr/>
            </p:nvSpPr>
            <p:spPr bwMode="auto">
              <a:xfrm>
                <a:off x="2230591" y="3972318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6" name="Line 203"/>
              <p:cNvSpPr>
                <a:spLocks noChangeShapeType="1"/>
              </p:cNvSpPr>
              <p:nvPr/>
            </p:nvSpPr>
            <p:spPr bwMode="auto">
              <a:xfrm>
                <a:off x="3330808" y="3558010"/>
                <a:ext cx="249256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7" name="Freeform 204"/>
              <p:cNvSpPr>
                <a:spLocks/>
              </p:cNvSpPr>
              <p:nvPr/>
            </p:nvSpPr>
            <p:spPr bwMode="auto">
              <a:xfrm>
                <a:off x="3570538" y="3521500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8" name="Line 205"/>
              <p:cNvSpPr>
                <a:spLocks noChangeShapeType="1"/>
              </p:cNvSpPr>
              <p:nvPr/>
            </p:nvSpPr>
            <p:spPr bwMode="auto">
              <a:xfrm>
                <a:off x="3330808" y="3772307"/>
                <a:ext cx="249256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49" name="Freeform 206"/>
              <p:cNvSpPr>
                <a:spLocks/>
              </p:cNvSpPr>
              <p:nvPr/>
            </p:nvSpPr>
            <p:spPr bwMode="auto">
              <a:xfrm>
                <a:off x="3570538" y="3735798"/>
                <a:ext cx="68267" cy="730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50" name="Line 207"/>
              <p:cNvSpPr>
                <a:spLocks noChangeShapeType="1"/>
              </p:cNvSpPr>
              <p:nvPr/>
            </p:nvSpPr>
            <p:spPr bwMode="auto">
              <a:xfrm>
                <a:off x="3330808" y="4010415"/>
                <a:ext cx="249256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651" name="Freeform 208"/>
              <p:cNvSpPr>
                <a:spLocks/>
              </p:cNvSpPr>
              <p:nvPr/>
            </p:nvSpPr>
            <p:spPr bwMode="auto">
              <a:xfrm>
                <a:off x="3570538" y="3972318"/>
                <a:ext cx="68267" cy="746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</p:grpSp>
        <p:sp>
          <p:nvSpPr>
            <p:cNvPr id="248" name="Rectangle 58"/>
            <p:cNvSpPr>
              <a:spLocks noChangeArrowheads="1"/>
            </p:cNvSpPr>
            <p:nvPr/>
          </p:nvSpPr>
          <p:spPr bwMode="auto">
            <a:xfrm>
              <a:off x="228607" y="1905539"/>
              <a:ext cx="741417" cy="21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East</a:t>
              </a:r>
              <a:endParaRPr lang="en-US" altLang="ko-KR" sz="16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50" name="Rectangle 93"/>
            <p:cNvSpPr>
              <a:spLocks noChangeArrowheads="1"/>
            </p:cNvSpPr>
            <p:nvPr/>
          </p:nvSpPr>
          <p:spPr bwMode="auto">
            <a:xfrm>
              <a:off x="187329" y="2621451"/>
              <a:ext cx="779520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West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51" name="Rectangle 120"/>
            <p:cNvSpPr>
              <a:spLocks noChangeArrowheads="1"/>
            </p:cNvSpPr>
            <p:nvPr/>
          </p:nvSpPr>
          <p:spPr bwMode="auto">
            <a:xfrm>
              <a:off x="153990" y="3343712"/>
              <a:ext cx="900177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North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52" name="Rectangle 149"/>
            <p:cNvSpPr>
              <a:spLocks noChangeArrowheads="1"/>
            </p:cNvSpPr>
            <p:nvPr/>
          </p:nvSpPr>
          <p:spPr bwMode="auto">
            <a:xfrm>
              <a:off x="133350" y="4067561"/>
              <a:ext cx="884302" cy="214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South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253" name="Rectangle 176"/>
            <p:cNvSpPr>
              <a:spLocks noChangeArrowheads="1"/>
            </p:cNvSpPr>
            <p:nvPr/>
          </p:nvSpPr>
          <p:spPr bwMode="auto">
            <a:xfrm>
              <a:off x="317513" y="4789823"/>
              <a:ext cx="628696" cy="21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PE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</p:grpSp>
      <p:sp>
        <p:nvSpPr>
          <p:cNvPr id="652" name="Rectangle 216"/>
          <p:cNvSpPr>
            <a:spLocks noChangeArrowheads="1"/>
          </p:cNvSpPr>
          <p:nvPr/>
        </p:nvSpPr>
        <p:spPr bwMode="auto">
          <a:xfrm>
            <a:off x="2254250" y="23622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  <a:cs typeface="+mn-cs"/>
            </a:endParaRPr>
          </a:p>
        </p:txBody>
      </p:sp>
      <p:sp>
        <p:nvSpPr>
          <p:cNvPr id="653" name="Rectangle 652"/>
          <p:cNvSpPr/>
          <p:nvPr/>
        </p:nvSpPr>
        <p:spPr>
          <a:xfrm>
            <a:off x="152400" y="1828800"/>
            <a:ext cx="3581400" cy="38100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4" name="Rectangle 42"/>
          <p:cNvSpPr>
            <a:spLocks noChangeArrowheads="1"/>
          </p:cNvSpPr>
          <p:nvPr/>
        </p:nvSpPr>
        <p:spPr bwMode="auto">
          <a:xfrm>
            <a:off x="2465388" y="2819400"/>
            <a:ext cx="688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Allocator 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55" name="Rectangle 44"/>
          <p:cNvSpPr>
            <a:spLocks noChangeArrowheads="1"/>
          </p:cNvSpPr>
          <p:nvPr/>
        </p:nvSpPr>
        <p:spPr bwMode="auto">
          <a:xfrm>
            <a:off x="3078163" y="2832100"/>
            <a:ext cx="274637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(SA)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Oval 422"/>
          <p:cNvSpPr/>
          <p:nvPr/>
        </p:nvSpPr>
        <p:spPr>
          <a:xfrm>
            <a:off x="7315200" y="17907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7315200" y="2825511"/>
            <a:ext cx="553998" cy="1403589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Scheduler</a:t>
            </a:r>
          </a:p>
        </p:txBody>
      </p:sp>
      <p:cxnSp>
        <p:nvCxnSpPr>
          <p:cNvPr id="425" name="Straight Arrow Connector 424"/>
          <p:cNvCxnSpPr>
            <a:endCxn id="423" idx="2"/>
          </p:cNvCxnSpPr>
          <p:nvPr/>
        </p:nvCxnSpPr>
        <p:spPr>
          <a:xfrm rot="5400000">
            <a:off x="7258051" y="36004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ounded Rectangle 448"/>
          <p:cNvSpPr/>
          <p:nvPr/>
        </p:nvSpPr>
        <p:spPr>
          <a:xfrm>
            <a:off x="6497638" y="2317750"/>
            <a:ext cx="198437" cy="18415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0" name="Rounded Rectangle 449"/>
          <p:cNvSpPr/>
          <p:nvPr/>
        </p:nvSpPr>
        <p:spPr>
          <a:xfrm>
            <a:off x="6246813" y="2317750"/>
            <a:ext cx="198437" cy="18415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1" name="Rounded Rectangle 450"/>
          <p:cNvSpPr/>
          <p:nvPr/>
        </p:nvSpPr>
        <p:spPr>
          <a:xfrm>
            <a:off x="6507163" y="20955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3" name="Rounded Rectangle 452"/>
          <p:cNvSpPr/>
          <p:nvPr/>
        </p:nvSpPr>
        <p:spPr>
          <a:xfrm>
            <a:off x="6497638" y="28749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4" name="Rounded Rectangle 453"/>
          <p:cNvSpPr/>
          <p:nvPr/>
        </p:nvSpPr>
        <p:spPr>
          <a:xfrm>
            <a:off x="6246813" y="28749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5" name="Rounded Rectangle 454"/>
          <p:cNvSpPr/>
          <p:nvPr/>
        </p:nvSpPr>
        <p:spPr>
          <a:xfrm>
            <a:off x="6497638" y="2628900"/>
            <a:ext cx="198437" cy="1841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6497638" y="3713163"/>
            <a:ext cx="198437" cy="18573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8" name="Rounded Rectangle 457"/>
          <p:cNvSpPr/>
          <p:nvPr/>
        </p:nvSpPr>
        <p:spPr>
          <a:xfrm>
            <a:off x="6246813" y="34671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9" name="Rounded Rectangle 458"/>
          <p:cNvSpPr/>
          <p:nvPr/>
        </p:nvSpPr>
        <p:spPr>
          <a:xfrm>
            <a:off x="6497638" y="3467100"/>
            <a:ext cx="198437" cy="1841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1" name="Rounded Rectangle 460"/>
          <p:cNvSpPr/>
          <p:nvPr/>
        </p:nvSpPr>
        <p:spPr>
          <a:xfrm>
            <a:off x="6497638" y="4557713"/>
            <a:ext cx="198437" cy="185737"/>
          </a:xfrm>
          <a:prstGeom prst="roundRect">
            <a:avLst/>
          </a:prstGeom>
          <a:solidFill>
            <a:srgbClr val="5EFA2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6497638" y="4311650"/>
            <a:ext cx="198437" cy="18415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64" name="Straight Connector 463"/>
          <p:cNvCxnSpPr/>
          <p:nvPr/>
        </p:nvCxnSpPr>
        <p:spPr>
          <a:xfrm>
            <a:off x="5494338" y="182245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Rounded Rectangle 464"/>
          <p:cNvSpPr/>
          <p:nvPr/>
        </p:nvSpPr>
        <p:spPr>
          <a:xfrm>
            <a:off x="6491288" y="1866900"/>
            <a:ext cx="198437" cy="1841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6" name="Rounded Rectangle 465"/>
          <p:cNvSpPr/>
          <p:nvPr/>
        </p:nvSpPr>
        <p:spPr>
          <a:xfrm>
            <a:off x="6246813" y="1866900"/>
            <a:ext cx="198437" cy="18415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7" name="Rounded Rectangle 466"/>
          <p:cNvSpPr/>
          <p:nvPr/>
        </p:nvSpPr>
        <p:spPr>
          <a:xfrm>
            <a:off x="6261100" y="4768850"/>
            <a:ext cx="198438" cy="1841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8" name="Rounded Rectangle 467"/>
          <p:cNvSpPr/>
          <p:nvPr/>
        </p:nvSpPr>
        <p:spPr>
          <a:xfrm>
            <a:off x="6513513" y="4768850"/>
            <a:ext cx="198437" cy="18415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9" name="Rounded Rectangle 468"/>
          <p:cNvSpPr/>
          <p:nvPr/>
        </p:nvSpPr>
        <p:spPr>
          <a:xfrm>
            <a:off x="6475413" y="3987800"/>
            <a:ext cx="198437" cy="18573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0" name="Rounded Rectangle 469"/>
          <p:cNvSpPr/>
          <p:nvPr/>
        </p:nvSpPr>
        <p:spPr>
          <a:xfrm>
            <a:off x="6486525" y="31416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" name="Rounded Rectangle 470"/>
          <p:cNvSpPr/>
          <p:nvPr/>
        </p:nvSpPr>
        <p:spPr>
          <a:xfrm>
            <a:off x="6234113" y="31416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2" name="Rounded Rectangle 471"/>
          <p:cNvSpPr/>
          <p:nvPr/>
        </p:nvSpPr>
        <p:spPr>
          <a:xfrm>
            <a:off x="5983288" y="31416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3" name="Rounded Rectangle 472"/>
          <p:cNvSpPr/>
          <p:nvPr/>
        </p:nvSpPr>
        <p:spPr>
          <a:xfrm>
            <a:off x="5730875" y="31416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4" name="Rounded Rectangle 473"/>
          <p:cNvSpPr/>
          <p:nvPr/>
        </p:nvSpPr>
        <p:spPr>
          <a:xfrm>
            <a:off x="6257925" y="3716338"/>
            <a:ext cx="198438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6005513" y="3716338"/>
            <a:ext cx="198437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6" name="Rounded Rectangle 475"/>
          <p:cNvSpPr/>
          <p:nvPr/>
        </p:nvSpPr>
        <p:spPr>
          <a:xfrm>
            <a:off x="5754688" y="3716338"/>
            <a:ext cx="198437" cy="1841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5181600" y="15621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Perpetua"/>
              <a:cs typeface="+mn-cs"/>
            </a:endParaRPr>
          </a:p>
        </p:txBody>
      </p:sp>
      <p:grpSp>
        <p:nvGrpSpPr>
          <p:cNvPr id="71710" name="Group 244"/>
          <p:cNvGrpSpPr>
            <a:grpSpLocks/>
          </p:cNvGrpSpPr>
          <p:nvPr/>
        </p:nvGrpSpPr>
        <p:grpSpPr bwMode="auto">
          <a:xfrm>
            <a:off x="3886200" y="1676400"/>
            <a:ext cx="4419600" cy="4229100"/>
            <a:chOff x="3886200" y="1676400"/>
            <a:chExt cx="4419600" cy="4229100"/>
          </a:xfrm>
        </p:grpSpPr>
        <p:sp>
          <p:nvSpPr>
            <p:cNvPr id="484" name="Rectangle 483"/>
            <p:cNvSpPr/>
            <p:nvPr/>
          </p:nvSpPr>
          <p:spPr>
            <a:xfrm>
              <a:off x="5181600" y="1676400"/>
              <a:ext cx="3124200" cy="42291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71922" name="Group 286"/>
            <p:cNvGrpSpPr>
              <a:grpSpLocks/>
            </p:cNvGrpSpPr>
            <p:nvPr/>
          </p:nvGrpSpPr>
          <p:grpSpPr bwMode="auto">
            <a:xfrm>
              <a:off x="3886200" y="3021568"/>
              <a:ext cx="1314784" cy="978932"/>
              <a:chOff x="3886200" y="2831068"/>
              <a:chExt cx="1314784" cy="978932"/>
            </a:xfrm>
          </p:grpSpPr>
          <p:sp>
            <p:nvSpPr>
              <p:cNvPr id="229" name="Right Arrow 228"/>
              <p:cNvSpPr/>
              <p:nvPr/>
            </p:nvSpPr>
            <p:spPr>
              <a:xfrm>
                <a:off x="4038600" y="3124200"/>
                <a:ext cx="9906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3886200" y="2830513"/>
                <a:ext cx="1314450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+mn-cs"/>
                  </a:rPr>
                  <a:t>Conceptual</a:t>
                </a:r>
              </a:p>
            </p:txBody>
          </p:sp>
          <p:sp>
            <p:nvSpPr>
              <p:cNvPr id="263" name="TextBox 262"/>
              <p:cNvSpPr txBox="1"/>
              <p:nvPr/>
            </p:nvSpPr>
            <p:spPr>
              <a:xfrm>
                <a:off x="4184650" y="3440113"/>
                <a:ext cx="67627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prstClr val="black"/>
                    </a:solidFill>
                    <a:latin typeface="Perpetua"/>
                    <a:cs typeface="+mn-cs"/>
                  </a:rPr>
                  <a:t>View</a:t>
                </a:r>
              </a:p>
            </p:txBody>
          </p:sp>
        </p:grpSp>
      </p:grpSp>
      <p:grpSp>
        <p:nvGrpSpPr>
          <p:cNvPr id="71711" name="Group 315"/>
          <p:cNvGrpSpPr>
            <a:grpSpLocks/>
          </p:cNvGrpSpPr>
          <p:nvPr/>
        </p:nvGrpSpPr>
        <p:grpSpPr bwMode="auto">
          <a:xfrm>
            <a:off x="152400" y="1828800"/>
            <a:ext cx="3581400" cy="3810000"/>
            <a:chOff x="152400" y="1638300"/>
            <a:chExt cx="3581400" cy="3810000"/>
          </a:xfrm>
        </p:grpSpPr>
        <p:grpSp>
          <p:nvGrpSpPr>
            <p:cNvPr id="71753" name="Group 477"/>
            <p:cNvGrpSpPr>
              <a:grpSpLocks/>
            </p:cNvGrpSpPr>
            <p:nvPr/>
          </p:nvGrpSpPr>
          <p:grpSpPr bwMode="auto">
            <a:xfrm>
              <a:off x="457200" y="1738864"/>
              <a:ext cx="3181605" cy="3516063"/>
              <a:chOff x="457200" y="1738864"/>
              <a:chExt cx="3181605" cy="3516063"/>
            </a:xfrm>
          </p:grpSpPr>
          <p:sp>
            <p:nvSpPr>
              <p:cNvPr id="389" name="Freeform 4"/>
              <p:cNvSpPr>
                <a:spLocks/>
              </p:cNvSpPr>
              <p:nvPr/>
            </p:nvSpPr>
            <p:spPr bwMode="auto">
              <a:xfrm>
                <a:off x="1060450" y="1800225"/>
                <a:ext cx="128588" cy="574675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0" name="Freeform 5"/>
              <p:cNvSpPr>
                <a:spLocks/>
              </p:cNvSpPr>
              <p:nvPr/>
            </p:nvSpPr>
            <p:spPr bwMode="auto">
              <a:xfrm>
                <a:off x="1060450" y="1800225"/>
                <a:ext cx="128588" cy="574675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5"/>
                  </a:cxn>
                  <a:cxn ang="0">
                    <a:pos x="127" y="522"/>
                  </a:cxn>
                  <a:cxn ang="0">
                    <a:pos x="127" y="0"/>
                  </a:cxn>
                  <a:cxn ang="0">
                    <a:pos x="0" y="87"/>
                  </a:cxn>
                </a:cxnLst>
                <a:rect l="0" t="0" r="r" b="b"/>
                <a:pathLst>
                  <a:path w="127" h="522">
                    <a:moveTo>
                      <a:pt x="0" y="87"/>
                    </a:moveTo>
                    <a:lnTo>
                      <a:pt x="0" y="435"/>
                    </a:lnTo>
                    <a:lnTo>
                      <a:pt x="127" y="522"/>
                    </a:lnTo>
                    <a:lnTo>
                      <a:pt x="127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1" name="Freeform 6"/>
              <p:cNvSpPr>
                <a:spLocks/>
              </p:cNvSpPr>
              <p:nvPr/>
            </p:nvSpPr>
            <p:spPr bwMode="auto">
              <a:xfrm>
                <a:off x="1833563" y="1800225"/>
                <a:ext cx="130175" cy="574675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2" name="Freeform 7"/>
              <p:cNvSpPr>
                <a:spLocks/>
              </p:cNvSpPr>
              <p:nvPr/>
            </p:nvSpPr>
            <p:spPr bwMode="auto">
              <a:xfrm>
                <a:off x="1833563" y="1800225"/>
                <a:ext cx="130175" cy="574675"/>
              </a:xfrm>
              <a:custGeom>
                <a:avLst/>
                <a:gdLst/>
                <a:ahLst/>
                <a:cxnLst>
                  <a:cxn ang="0">
                    <a:pos x="129" y="87"/>
                  </a:cxn>
                  <a:cxn ang="0">
                    <a:pos x="129" y="435"/>
                  </a:cxn>
                  <a:cxn ang="0">
                    <a:pos x="0" y="522"/>
                  </a:cxn>
                  <a:cxn ang="0">
                    <a:pos x="0" y="0"/>
                  </a:cxn>
                  <a:cxn ang="0">
                    <a:pos x="129" y="87"/>
                  </a:cxn>
                </a:cxnLst>
                <a:rect l="0" t="0" r="r" b="b"/>
                <a:pathLst>
                  <a:path w="129" h="522">
                    <a:moveTo>
                      <a:pt x="129" y="87"/>
                    </a:moveTo>
                    <a:lnTo>
                      <a:pt x="129" y="435"/>
                    </a:lnTo>
                    <a:lnTo>
                      <a:pt x="0" y="522"/>
                    </a:lnTo>
                    <a:lnTo>
                      <a:pt x="0" y="0"/>
                    </a:lnTo>
                    <a:lnTo>
                      <a:pt x="129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3" name="Rectangle 8"/>
              <p:cNvSpPr>
                <a:spLocks noChangeArrowheads="1"/>
              </p:cNvSpPr>
              <p:nvPr/>
            </p:nvSpPr>
            <p:spPr bwMode="auto">
              <a:xfrm>
                <a:off x="1266825" y="1800225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4" name="Rectangle 9"/>
              <p:cNvSpPr>
                <a:spLocks noChangeArrowheads="1"/>
              </p:cNvSpPr>
              <p:nvPr/>
            </p:nvSpPr>
            <p:spPr bwMode="auto">
              <a:xfrm>
                <a:off x="1266825" y="1800225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5" name="Rectangle 10"/>
              <p:cNvSpPr>
                <a:spLocks noChangeArrowheads="1"/>
              </p:cNvSpPr>
              <p:nvPr/>
            </p:nvSpPr>
            <p:spPr bwMode="auto">
              <a:xfrm>
                <a:off x="1352550" y="1803400"/>
                <a:ext cx="204788" cy="16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96" name="Rectangle 11"/>
              <p:cNvSpPr>
                <a:spLocks noChangeArrowheads="1"/>
              </p:cNvSpPr>
              <p:nvPr/>
            </p:nvSpPr>
            <p:spPr bwMode="auto">
              <a:xfrm>
                <a:off x="1536700" y="1803400"/>
                <a:ext cx="63500" cy="169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0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398" name="Rectangle 13"/>
              <p:cNvSpPr>
                <a:spLocks noChangeArrowheads="1"/>
              </p:cNvSpPr>
              <p:nvPr/>
            </p:nvSpPr>
            <p:spPr bwMode="auto">
              <a:xfrm>
                <a:off x="2298700" y="3068638"/>
                <a:ext cx="1031875" cy="1408112"/>
              </a:xfrm>
              <a:prstGeom prst="rect">
                <a:avLst/>
              </a:prstGeom>
              <a:solidFill>
                <a:srgbClr val="E6E6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399" name="Rectangle 14"/>
              <p:cNvSpPr>
                <a:spLocks noChangeArrowheads="1"/>
              </p:cNvSpPr>
              <p:nvPr/>
            </p:nvSpPr>
            <p:spPr bwMode="auto">
              <a:xfrm>
                <a:off x="2298700" y="3068638"/>
                <a:ext cx="1031875" cy="1408112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0" name="Freeform 15"/>
              <p:cNvSpPr>
                <a:spLocks/>
              </p:cNvSpPr>
              <p:nvPr/>
            </p:nvSpPr>
            <p:spPr bwMode="auto">
              <a:xfrm>
                <a:off x="2427288" y="3305175"/>
                <a:ext cx="773112" cy="9286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3" y="0"/>
                  </a:cxn>
                  <a:cxn ang="0">
                    <a:pos x="613" y="843"/>
                  </a:cxn>
                  <a:cxn ang="0">
                    <a:pos x="766" y="843"/>
                  </a:cxn>
                </a:cxnLst>
                <a:rect l="0" t="0" r="r" b="b"/>
                <a:pathLst>
                  <a:path w="766" h="843">
                    <a:moveTo>
                      <a:pt x="0" y="0"/>
                    </a:moveTo>
                    <a:lnTo>
                      <a:pt x="153" y="0"/>
                    </a:lnTo>
                    <a:lnTo>
                      <a:pt x="613" y="843"/>
                    </a:lnTo>
                    <a:lnTo>
                      <a:pt x="766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1" name="Freeform 16"/>
              <p:cNvSpPr>
                <a:spLocks/>
              </p:cNvSpPr>
              <p:nvPr/>
            </p:nvSpPr>
            <p:spPr bwMode="auto">
              <a:xfrm>
                <a:off x="2427288" y="3305175"/>
                <a:ext cx="773112" cy="928688"/>
              </a:xfrm>
              <a:custGeom>
                <a:avLst/>
                <a:gdLst/>
                <a:ahLst/>
                <a:cxnLst>
                  <a:cxn ang="0">
                    <a:pos x="766" y="0"/>
                  </a:cxn>
                  <a:cxn ang="0">
                    <a:pos x="613" y="0"/>
                  </a:cxn>
                  <a:cxn ang="0">
                    <a:pos x="153" y="843"/>
                  </a:cxn>
                  <a:cxn ang="0">
                    <a:pos x="0" y="843"/>
                  </a:cxn>
                </a:cxnLst>
                <a:rect l="0" t="0" r="r" b="b"/>
                <a:pathLst>
                  <a:path w="766" h="843">
                    <a:moveTo>
                      <a:pt x="766" y="0"/>
                    </a:moveTo>
                    <a:lnTo>
                      <a:pt x="613" y="0"/>
                    </a:lnTo>
                    <a:lnTo>
                      <a:pt x="153" y="843"/>
                    </a:lnTo>
                    <a:lnTo>
                      <a:pt x="0" y="843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2" name="Line 17"/>
              <p:cNvSpPr>
                <a:spLocks noChangeShapeType="1"/>
              </p:cNvSpPr>
              <p:nvPr/>
            </p:nvSpPr>
            <p:spPr bwMode="auto">
              <a:xfrm>
                <a:off x="3330575" y="3306763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3" name="Freeform 18"/>
              <p:cNvSpPr>
                <a:spLocks/>
              </p:cNvSpPr>
              <p:nvPr/>
            </p:nvSpPr>
            <p:spPr bwMode="auto">
              <a:xfrm>
                <a:off x="3570288" y="3271838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4" name="Line 19"/>
              <p:cNvSpPr>
                <a:spLocks noChangeShapeType="1"/>
              </p:cNvSpPr>
              <p:nvPr/>
            </p:nvSpPr>
            <p:spPr bwMode="auto">
              <a:xfrm>
                <a:off x="3330575" y="4237038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5" name="Freeform 20"/>
              <p:cNvSpPr>
                <a:spLocks/>
              </p:cNvSpPr>
              <p:nvPr/>
            </p:nvSpPr>
            <p:spPr bwMode="auto">
              <a:xfrm>
                <a:off x="3570288" y="4200525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6" name="Rectangle 27"/>
              <p:cNvSpPr>
                <a:spLocks noChangeArrowheads="1"/>
              </p:cNvSpPr>
              <p:nvPr/>
            </p:nvSpPr>
            <p:spPr bwMode="auto">
              <a:xfrm>
                <a:off x="2374900" y="1871663"/>
                <a:ext cx="1008063" cy="3175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7" name="Rectangle 28"/>
              <p:cNvSpPr>
                <a:spLocks noChangeArrowheads="1"/>
              </p:cNvSpPr>
              <p:nvPr/>
            </p:nvSpPr>
            <p:spPr bwMode="auto">
              <a:xfrm>
                <a:off x="2374900" y="1871663"/>
                <a:ext cx="1008063" cy="3175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08" name="Rectangle 29"/>
              <p:cNvSpPr>
                <a:spLocks noChangeArrowheads="1"/>
              </p:cNvSpPr>
              <p:nvPr/>
            </p:nvSpPr>
            <p:spPr bwMode="auto">
              <a:xfrm>
                <a:off x="2484438" y="1878013"/>
                <a:ext cx="950912" cy="1730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Routing Unit 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09" name="Rectangle 30"/>
              <p:cNvSpPr>
                <a:spLocks noChangeArrowheads="1"/>
              </p:cNvSpPr>
              <p:nvPr/>
            </p:nvSpPr>
            <p:spPr bwMode="auto">
              <a:xfrm>
                <a:off x="2695575" y="2019300"/>
                <a:ext cx="58738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0" name="Rectangle 31"/>
              <p:cNvSpPr>
                <a:spLocks noChangeArrowheads="1"/>
              </p:cNvSpPr>
              <p:nvPr/>
            </p:nvSpPr>
            <p:spPr bwMode="auto">
              <a:xfrm>
                <a:off x="2736850" y="2019300"/>
                <a:ext cx="206375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RC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1" name="Rectangle 32"/>
              <p:cNvSpPr>
                <a:spLocks noChangeArrowheads="1"/>
              </p:cNvSpPr>
              <p:nvPr/>
            </p:nvSpPr>
            <p:spPr bwMode="auto">
              <a:xfrm>
                <a:off x="2894013" y="2019300"/>
                <a:ext cx="58737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2" name="Rectangle 33"/>
              <p:cNvSpPr>
                <a:spLocks noChangeArrowheads="1"/>
              </p:cNvSpPr>
              <p:nvPr/>
            </p:nvSpPr>
            <p:spPr bwMode="auto">
              <a:xfrm>
                <a:off x="2374900" y="2181225"/>
                <a:ext cx="1008063" cy="317500"/>
              </a:xfrm>
              <a:prstGeom prst="rect">
                <a:avLst/>
              </a:prstGeom>
              <a:solidFill>
                <a:srgbClr val="00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13" name="Rectangle 34"/>
              <p:cNvSpPr>
                <a:spLocks noChangeArrowheads="1"/>
              </p:cNvSpPr>
              <p:nvPr/>
            </p:nvSpPr>
            <p:spPr bwMode="auto">
              <a:xfrm>
                <a:off x="2374900" y="2181225"/>
                <a:ext cx="1008063" cy="317500"/>
              </a:xfrm>
              <a:prstGeom prst="rect">
                <a:avLst/>
              </a:prstGeom>
              <a:solidFill>
                <a:srgbClr val="FF0000"/>
              </a:solidFill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14" name="Rectangle 35"/>
              <p:cNvSpPr>
                <a:spLocks noChangeArrowheads="1"/>
              </p:cNvSpPr>
              <p:nvPr/>
            </p:nvSpPr>
            <p:spPr bwMode="auto">
              <a:xfrm>
                <a:off x="2484438" y="2190750"/>
                <a:ext cx="887412" cy="185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Allocator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5" name="Rectangle 36"/>
              <p:cNvSpPr>
                <a:spLocks noChangeArrowheads="1"/>
              </p:cNvSpPr>
              <p:nvPr/>
            </p:nvSpPr>
            <p:spPr bwMode="auto">
              <a:xfrm>
                <a:off x="2703513" y="2333625"/>
                <a:ext cx="58737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6" name="Rectangle 37"/>
              <p:cNvSpPr>
                <a:spLocks noChangeArrowheads="1"/>
              </p:cNvSpPr>
              <p:nvPr/>
            </p:nvSpPr>
            <p:spPr bwMode="auto">
              <a:xfrm>
                <a:off x="2736850" y="2333625"/>
                <a:ext cx="207963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VA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7" name="Rectangle 38"/>
              <p:cNvSpPr>
                <a:spLocks noChangeArrowheads="1"/>
              </p:cNvSpPr>
              <p:nvPr/>
            </p:nvSpPr>
            <p:spPr bwMode="auto">
              <a:xfrm>
                <a:off x="2887663" y="2333625"/>
                <a:ext cx="58737" cy="173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18" name="Rectangle 39"/>
              <p:cNvSpPr>
                <a:spLocks noChangeArrowheads="1"/>
              </p:cNvSpPr>
              <p:nvPr/>
            </p:nvSpPr>
            <p:spPr bwMode="auto">
              <a:xfrm>
                <a:off x="2374900" y="2490788"/>
                <a:ext cx="1008063" cy="31750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19" name="Rectangle 40"/>
              <p:cNvSpPr>
                <a:spLocks noChangeArrowheads="1"/>
              </p:cNvSpPr>
              <p:nvPr/>
            </p:nvSpPr>
            <p:spPr bwMode="auto">
              <a:xfrm>
                <a:off x="2374900" y="2490788"/>
                <a:ext cx="1008063" cy="3175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0" name="Rectangle 41"/>
              <p:cNvSpPr>
                <a:spLocks noChangeArrowheads="1"/>
              </p:cNvSpPr>
              <p:nvPr/>
            </p:nvSpPr>
            <p:spPr bwMode="auto">
              <a:xfrm>
                <a:off x="2633663" y="2497138"/>
                <a:ext cx="50482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Switch 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21" name="Rectangle 42"/>
              <p:cNvSpPr>
                <a:spLocks noChangeArrowheads="1"/>
              </p:cNvSpPr>
              <p:nvPr/>
            </p:nvSpPr>
            <p:spPr bwMode="auto">
              <a:xfrm>
                <a:off x="2465388" y="2590800"/>
                <a:ext cx="6889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Allocator </a:t>
                </a:r>
                <a:endParaRPr lang="en-US" altLang="ko-KR" sz="16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22" name="Rectangle 44"/>
              <p:cNvSpPr>
                <a:spLocks noChangeArrowheads="1"/>
              </p:cNvSpPr>
              <p:nvPr/>
            </p:nvSpPr>
            <p:spPr bwMode="auto">
              <a:xfrm>
                <a:off x="3078163" y="2603500"/>
                <a:ext cx="274637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 dirty="0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(SA)</a:t>
                </a:r>
                <a:endParaRPr lang="en-US" altLang="ko-KR" sz="1400" dirty="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24" name="Freeform 46"/>
              <p:cNvSpPr>
                <a:spLocks/>
              </p:cNvSpPr>
              <p:nvPr/>
            </p:nvSpPr>
            <p:spPr bwMode="auto">
              <a:xfrm>
                <a:off x="1911350" y="1738313"/>
                <a:ext cx="463550" cy="908050"/>
              </a:xfrm>
              <a:custGeom>
                <a:avLst/>
                <a:gdLst/>
                <a:ahLst/>
                <a:cxnLst>
                  <a:cxn ang="0">
                    <a:pos x="460" y="824"/>
                  </a:cxn>
                  <a:cxn ang="0">
                    <a:pos x="373" y="824"/>
                  </a:cxn>
                  <a:cxn ang="0">
                    <a:pos x="373" y="0"/>
                  </a:cxn>
                  <a:cxn ang="0">
                    <a:pos x="0" y="0"/>
                  </a:cxn>
                </a:cxnLst>
                <a:rect l="0" t="0" r="r" b="b"/>
                <a:pathLst>
                  <a:path w="460" h="824">
                    <a:moveTo>
                      <a:pt x="460" y="824"/>
                    </a:moveTo>
                    <a:lnTo>
                      <a:pt x="373" y="824"/>
                    </a:lnTo>
                    <a:lnTo>
                      <a:pt x="373" y="0"/>
                    </a:lnTo>
                    <a:lnTo>
                      <a:pt x="0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6" name="Line 47"/>
              <p:cNvSpPr>
                <a:spLocks noChangeShapeType="1"/>
              </p:cNvSpPr>
              <p:nvPr/>
            </p:nvSpPr>
            <p:spPr bwMode="auto">
              <a:xfrm>
                <a:off x="1911350" y="1738313"/>
                <a:ext cx="1588" cy="6350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7" name="Freeform 48"/>
              <p:cNvSpPr>
                <a:spLocks/>
              </p:cNvSpPr>
              <p:nvPr/>
            </p:nvSpPr>
            <p:spPr bwMode="auto">
              <a:xfrm>
                <a:off x="1878013" y="1782763"/>
                <a:ext cx="68262" cy="73025"/>
              </a:xfrm>
              <a:custGeom>
                <a:avLst/>
                <a:gdLst/>
                <a:ahLst/>
                <a:cxnLst>
                  <a:cxn ang="0">
                    <a:pos x="80" y="159"/>
                  </a:cxn>
                  <a:cxn ang="0">
                    <a:pos x="0" y="0"/>
                  </a:cxn>
                  <a:cxn ang="0">
                    <a:pos x="159" y="0"/>
                  </a:cxn>
                  <a:cxn ang="0">
                    <a:pos x="80" y="159"/>
                  </a:cxn>
                </a:cxnLst>
                <a:rect l="0" t="0" r="r" b="b"/>
                <a:pathLst>
                  <a:path w="159" h="159">
                    <a:moveTo>
                      <a:pt x="80" y="159"/>
                    </a:moveTo>
                    <a:lnTo>
                      <a:pt x="0" y="0"/>
                    </a:lnTo>
                    <a:cubicBezTo>
                      <a:pt x="50" y="25"/>
                      <a:pt x="109" y="25"/>
                      <a:pt x="159" y="0"/>
                    </a:cubicBez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8" name="Line 49"/>
              <p:cNvSpPr>
                <a:spLocks noChangeShapeType="1"/>
              </p:cNvSpPr>
              <p:nvPr/>
            </p:nvSpPr>
            <p:spPr bwMode="auto">
              <a:xfrm>
                <a:off x="2813050" y="2800350"/>
                <a:ext cx="1588" cy="20320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29" name="Freeform 50"/>
              <p:cNvSpPr>
                <a:spLocks/>
              </p:cNvSpPr>
              <p:nvPr/>
            </p:nvSpPr>
            <p:spPr bwMode="auto">
              <a:xfrm>
                <a:off x="2779713" y="2994025"/>
                <a:ext cx="68262" cy="74613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33" y="67"/>
                  </a:cxn>
                  <a:cxn ang="0">
                    <a:pos x="0" y="0"/>
                  </a:cxn>
                  <a:cxn ang="0">
                    <a:pos x="67" y="0"/>
                  </a:cxn>
                </a:cxnLst>
                <a:rect l="0" t="0" r="r" b="b"/>
                <a:pathLst>
                  <a:path w="67" h="67">
                    <a:moveTo>
                      <a:pt x="67" y="0"/>
                    </a:moveTo>
                    <a:lnTo>
                      <a:pt x="33" y="67"/>
                    </a:lnTo>
                    <a:lnTo>
                      <a:pt x="0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0" name="Line 51"/>
              <p:cNvSpPr>
                <a:spLocks noChangeShapeType="1"/>
              </p:cNvSpPr>
              <p:nvPr/>
            </p:nvSpPr>
            <p:spPr bwMode="auto">
              <a:xfrm>
                <a:off x="466725" y="2087563"/>
                <a:ext cx="5349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1" name="Freeform 52"/>
              <p:cNvSpPr>
                <a:spLocks/>
              </p:cNvSpPr>
              <p:nvPr/>
            </p:nvSpPr>
            <p:spPr bwMode="auto">
              <a:xfrm>
                <a:off x="992188" y="2049463"/>
                <a:ext cx="68262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2" name="Freeform 55"/>
              <p:cNvSpPr>
                <a:spLocks/>
              </p:cNvSpPr>
              <p:nvPr/>
            </p:nvSpPr>
            <p:spPr bwMode="auto">
              <a:xfrm>
                <a:off x="2106613" y="2082800"/>
                <a:ext cx="131762" cy="12239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0"/>
                  </a:cxn>
                  <a:cxn ang="0">
                    <a:pos x="88" y="1112"/>
                  </a:cxn>
                  <a:cxn ang="0">
                    <a:pos x="131" y="1112"/>
                  </a:cxn>
                </a:cxnLst>
                <a:rect l="0" t="0" r="r" b="b"/>
                <a:pathLst>
                  <a:path w="131" h="1112">
                    <a:moveTo>
                      <a:pt x="0" y="0"/>
                    </a:moveTo>
                    <a:lnTo>
                      <a:pt x="88" y="0"/>
                    </a:lnTo>
                    <a:lnTo>
                      <a:pt x="88" y="1112"/>
                    </a:lnTo>
                    <a:lnTo>
                      <a:pt x="131" y="1112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3" name="Freeform 56"/>
              <p:cNvSpPr>
                <a:spLocks/>
              </p:cNvSpPr>
              <p:nvPr/>
            </p:nvSpPr>
            <p:spPr bwMode="auto">
              <a:xfrm>
                <a:off x="2230438" y="3271838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4" name="Line 61"/>
              <p:cNvSpPr>
                <a:spLocks noChangeShapeType="1"/>
              </p:cNvSpPr>
              <p:nvPr/>
            </p:nvSpPr>
            <p:spPr bwMode="auto">
              <a:xfrm>
                <a:off x="1189038" y="1876425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5" name="Line 62"/>
              <p:cNvSpPr>
                <a:spLocks noChangeShapeType="1"/>
              </p:cNvSpPr>
              <p:nvPr/>
            </p:nvSpPr>
            <p:spPr bwMode="auto">
              <a:xfrm>
                <a:off x="1679575" y="1876425"/>
                <a:ext cx="9525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6" name="Freeform 63"/>
              <p:cNvSpPr>
                <a:spLocks/>
              </p:cNvSpPr>
              <p:nvPr/>
            </p:nvSpPr>
            <p:spPr bwMode="auto">
              <a:xfrm>
                <a:off x="1766888" y="1839913"/>
                <a:ext cx="66675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7" name="Line 64"/>
              <p:cNvSpPr>
                <a:spLocks noChangeShapeType="1"/>
              </p:cNvSpPr>
              <p:nvPr/>
            </p:nvSpPr>
            <p:spPr bwMode="auto">
              <a:xfrm>
                <a:off x="1189038" y="2301875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8" name="Line 65"/>
              <p:cNvSpPr>
                <a:spLocks noChangeShapeType="1"/>
              </p:cNvSpPr>
              <p:nvPr/>
            </p:nvSpPr>
            <p:spPr bwMode="auto">
              <a:xfrm>
                <a:off x="1679575" y="2301875"/>
                <a:ext cx="9525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39" name="Freeform 66"/>
              <p:cNvSpPr>
                <a:spLocks/>
              </p:cNvSpPr>
              <p:nvPr/>
            </p:nvSpPr>
            <p:spPr bwMode="auto">
              <a:xfrm>
                <a:off x="1766888" y="2265363"/>
                <a:ext cx="66675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6" h="67">
                    <a:moveTo>
                      <a:pt x="0" y="0"/>
                    </a:moveTo>
                    <a:lnTo>
                      <a:pt x="66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0" name="Line 67"/>
              <p:cNvSpPr>
                <a:spLocks noChangeShapeType="1"/>
              </p:cNvSpPr>
              <p:nvPr/>
            </p:nvSpPr>
            <p:spPr bwMode="auto">
              <a:xfrm>
                <a:off x="1190625" y="208756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1" name="Line 68"/>
              <p:cNvSpPr>
                <a:spLocks noChangeShapeType="1"/>
              </p:cNvSpPr>
              <p:nvPr/>
            </p:nvSpPr>
            <p:spPr bwMode="auto">
              <a:xfrm>
                <a:off x="1681163" y="208756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2" name="Freeform 69"/>
              <p:cNvSpPr>
                <a:spLocks/>
              </p:cNvSpPr>
              <p:nvPr/>
            </p:nvSpPr>
            <p:spPr bwMode="auto">
              <a:xfrm>
                <a:off x="1768475" y="2049463"/>
                <a:ext cx="68263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8"/>
                  </a:cxn>
                  <a:cxn ang="0">
                    <a:pos x="0" y="0"/>
                  </a:cxn>
                </a:cxnLst>
                <a:rect l="0" t="0" r="r" b="b"/>
                <a:pathLst>
                  <a:path w="68" h="68">
                    <a:moveTo>
                      <a:pt x="0" y="0"/>
                    </a:moveTo>
                    <a:lnTo>
                      <a:pt x="68" y="34"/>
                    </a:lnTo>
                    <a:lnTo>
                      <a:pt x="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3" name="Line 70"/>
              <p:cNvSpPr>
                <a:spLocks noChangeShapeType="1"/>
              </p:cNvSpPr>
              <p:nvPr/>
            </p:nvSpPr>
            <p:spPr bwMode="auto">
              <a:xfrm>
                <a:off x="2092325" y="3771900"/>
                <a:ext cx="1460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4" name="Freeform 71"/>
              <p:cNvSpPr>
                <a:spLocks/>
              </p:cNvSpPr>
              <p:nvPr/>
            </p:nvSpPr>
            <p:spPr bwMode="auto">
              <a:xfrm>
                <a:off x="2230438" y="3735388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5" name="Freeform 72"/>
              <p:cNvSpPr>
                <a:spLocks/>
              </p:cNvSpPr>
              <p:nvPr/>
            </p:nvSpPr>
            <p:spPr bwMode="auto">
              <a:xfrm>
                <a:off x="2014538" y="4233863"/>
                <a:ext cx="223837" cy="733425"/>
              </a:xfrm>
              <a:custGeom>
                <a:avLst/>
                <a:gdLst/>
                <a:ahLst/>
                <a:cxnLst>
                  <a:cxn ang="0">
                    <a:pos x="0" y="665"/>
                  </a:cxn>
                  <a:cxn ang="0">
                    <a:pos x="129" y="665"/>
                  </a:cxn>
                  <a:cxn ang="0">
                    <a:pos x="129" y="0"/>
                  </a:cxn>
                  <a:cxn ang="0">
                    <a:pos x="222" y="0"/>
                  </a:cxn>
                </a:cxnLst>
                <a:rect l="0" t="0" r="r" b="b"/>
                <a:pathLst>
                  <a:path w="222" h="665">
                    <a:moveTo>
                      <a:pt x="0" y="665"/>
                    </a:moveTo>
                    <a:lnTo>
                      <a:pt x="129" y="665"/>
                    </a:lnTo>
                    <a:lnTo>
                      <a:pt x="129" y="0"/>
                    </a:lnTo>
                    <a:lnTo>
                      <a:pt x="222" y="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6" name="Freeform 73"/>
              <p:cNvSpPr>
                <a:spLocks/>
              </p:cNvSpPr>
              <p:nvPr/>
            </p:nvSpPr>
            <p:spPr bwMode="auto">
              <a:xfrm>
                <a:off x="2230438" y="4197350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67" y="33"/>
                  </a:cxn>
                  <a:cxn ang="0">
                    <a:pos x="0" y="0"/>
                  </a:cxn>
                  <a:cxn ang="0">
                    <a:pos x="0" y="67"/>
                  </a:cxn>
                </a:cxnLst>
                <a:rect l="0" t="0" r="r" b="b"/>
                <a:pathLst>
                  <a:path w="67" h="67">
                    <a:moveTo>
                      <a:pt x="0" y="67"/>
                    </a:moveTo>
                    <a:lnTo>
                      <a:pt x="67" y="33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7" name="Rectangle 74"/>
              <p:cNvSpPr>
                <a:spLocks noChangeArrowheads="1"/>
              </p:cNvSpPr>
              <p:nvPr/>
            </p:nvSpPr>
            <p:spPr bwMode="auto">
              <a:xfrm>
                <a:off x="1266825" y="2008188"/>
                <a:ext cx="412750" cy="1539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48" name="Rectangle 75"/>
              <p:cNvSpPr>
                <a:spLocks noChangeArrowheads="1"/>
              </p:cNvSpPr>
              <p:nvPr/>
            </p:nvSpPr>
            <p:spPr bwMode="auto">
              <a:xfrm>
                <a:off x="1266825" y="2008188"/>
                <a:ext cx="412750" cy="153987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77" name="Rectangle 76"/>
              <p:cNvSpPr>
                <a:spLocks noChangeArrowheads="1"/>
              </p:cNvSpPr>
              <p:nvPr/>
            </p:nvSpPr>
            <p:spPr bwMode="auto">
              <a:xfrm>
                <a:off x="1352550" y="2012950"/>
                <a:ext cx="204788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78" name="Rectangle 77"/>
              <p:cNvSpPr>
                <a:spLocks noChangeArrowheads="1"/>
              </p:cNvSpPr>
              <p:nvPr/>
            </p:nvSpPr>
            <p:spPr bwMode="auto">
              <a:xfrm>
                <a:off x="1536700" y="2012950"/>
                <a:ext cx="63500" cy="168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1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79" name="Rectangle 78"/>
              <p:cNvSpPr>
                <a:spLocks noChangeArrowheads="1"/>
              </p:cNvSpPr>
              <p:nvPr/>
            </p:nvSpPr>
            <p:spPr bwMode="auto">
              <a:xfrm>
                <a:off x="1266825" y="2222500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0" name="Rectangle 79"/>
              <p:cNvSpPr>
                <a:spLocks noChangeArrowheads="1"/>
              </p:cNvSpPr>
              <p:nvPr/>
            </p:nvSpPr>
            <p:spPr bwMode="auto">
              <a:xfrm>
                <a:off x="1266825" y="2222500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82" name="Rectangle 80"/>
              <p:cNvSpPr>
                <a:spLocks noChangeArrowheads="1"/>
              </p:cNvSpPr>
              <p:nvPr/>
            </p:nvSpPr>
            <p:spPr bwMode="auto">
              <a:xfrm>
                <a:off x="1352550" y="2220913"/>
                <a:ext cx="204788" cy="16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VC 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88" name="Rectangle 81"/>
              <p:cNvSpPr>
                <a:spLocks noChangeArrowheads="1"/>
              </p:cNvSpPr>
              <p:nvPr/>
            </p:nvSpPr>
            <p:spPr bwMode="auto">
              <a:xfrm>
                <a:off x="1536700" y="2220913"/>
                <a:ext cx="63500" cy="16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100" b="1">
                    <a:solidFill>
                      <a:srgbClr val="000000"/>
                    </a:solidFill>
                    <a:latin typeface="Perpetua"/>
                    <a:ea typeface="굴림" pitchFamily="50" charset="-127"/>
                    <a:cs typeface="+mn-cs"/>
                  </a:rPr>
                  <a:t>2</a:t>
                </a:r>
                <a:endParaRPr lang="en-US" altLang="ko-KR" sz="1400">
                  <a:solidFill>
                    <a:prstClr val="black"/>
                  </a:solidFill>
                  <a:latin typeface="Perpetua"/>
                  <a:ea typeface="굴림" pitchFamily="50" charset="-127"/>
                  <a:cs typeface="+mn-cs"/>
                </a:endParaRPr>
              </a:p>
            </p:txBody>
          </p:sp>
          <p:sp>
            <p:nvSpPr>
              <p:cNvPr id="489" name="Freeform 82"/>
              <p:cNvSpPr>
                <a:spLocks/>
              </p:cNvSpPr>
              <p:nvPr/>
            </p:nvSpPr>
            <p:spPr bwMode="auto">
              <a:xfrm>
                <a:off x="1057275" y="2516188"/>
                <a:ext cx="128588" cy="574675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0" name="Freeform 83"/>
              <p:cNvSpPr>
                <a:spLocks/>
              </p:cNvSpPr>
              <p:nvPr/>
            </p:nvSpPr>
            <p:spPr bwMode="auto">
              <a:xfrm>
                <a:off x="1057275" y="2516188"/>
                <a:ext cx="128588" cy="574675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1" name="Freeform 84"/>
              <p:cNvSpPr>
                <a:spLocks/>
              </p:cNvSpPr>
              <p:nvPr/>
            </p:nvSpPr>
            <p:spPr bwMode="auto">
              <a:xfrm>
                <a:off x="1830388" y="2516188"/>
                <a:ext cx="128587" cy="574675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2" name="Freeform 85"/>
              <p:cNvSpPr>
                <a:spLocks/>
              </p:cNvSpPr>
              <p:nvPr/>
            </p:nvSpPr>
            <p:spPr bwMode="auto">
              <a:xfrm>
                <a:off x="1830388" y="2516188"/>
                <a:ext cx="128587" cy="574675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3" name="Rectangle 87"/>
              <p:cNvSpPr>
                <a:spLocks noChangeArrowheads="1"/>
              </p:cNvSpPr>
              <p:nvPr/>
            </p:nvSpPr>
            <p:spPr bwMode="auto">
              <a:xfrm>
                <a:off x="1263650" y="2516188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4" name="Line 91"/>
              <p:cNvSpPr>
                <a:spLocks noChangeShapeType="1"/>
              </p:cNvSpPr>
              <p:nvPr/>
            </p:nvSpPr>
            <p:spPr bwMode="auto">
              <a:xfrm>
                <a:off x="463550" y="2803525"/>
                <a:ext cx="53340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5" name="Freeform 92"/>
              <p:cNvSpPr>
                <a:spLocks/>
              </p:cNvSpPr>
              <p:nvPr/>
            </p:nvSpPr>
            <p:spPr bwMode="auto">
              <a:xfrm>
                <a:off x="989013" y="2767013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6" name="Line 94"/>
              <p:cNvSpPr>
                <a:spLocks noChangeShapeType="1"/>
              </p:cNvSpPr>
              <p:nvPr/>
            </p:nvSpPr>
            <p:spPr bwMode="auto">
              <a:xfrm>
                <a:off x="1185863" y="2592388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7" name="Line 95"/>
              <p:cNvSpPr>
                <a:spLocks noChangeShapeType="1"/>
              </p:cNvSpPr>
              <p:nvPr/>
            </p:nvSpPr>
            <p:spPr bwMode="auto">
              <a:xfrm>
                <a:off x="1676400" y="25923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8" name="Freeform 96"/>
              <p:cNvSpPr>
                <a:spLocks/>
              </p:cNvSpPr>
              <p:nvPr/>
            </p:nvSpPr>
            <p:spPr bwMode="auto">
              <a:xfrm>
                <a:off x="1763713" y="2554288"/>
                <a:ext cx="66675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499" name="Line 97"/>
              <p:cNvSpPr>
                <a:spLocks noChangeShapeType="1"/>
              </p:cNvSpPr>
              <p:nvPr/>
            </p:nvSpPr>
            <p:spPr bwMode="auto">
              <a:xfrm>
                <a:off x="1185863" y="3017838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0" name="Line 98"/>
              <p:cNvSpPr>
                <a:spLocks noChangeShapeType="1"/>
              </p:cNvSpPr>
              <p:nvPr/>
            </p:nvSpPr>
            <p:spPr bwMode="auto">
              <a:xfrm>
                <a:off x="1676400" y="301783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1" name="Freeform 99"/>
              <p:cNvSpPr>
                <a:spLocks/>
              </p:cNvSpPr>
              <p:nvPr/>
            </p:nvSpPr>
            <p:spPr bwMode="auto">
              <a:xfrm>
                <a:off x="1763713" y="2979738"/>
                <a:ext cx="66675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2" name="Line 100"/>
              <p:cNvSpPr>
                <a:spLocks noChangeShapeType="1"/>
              </p:cNvSpPr>
              <p:nvPr/>
            </p:nvSpPr>
            <p:spPr bwMode="auto">
              <a:xfrm>
                <a:off x="1189038" y="2803525"/>
                <a:ext cx="7620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3" name="Line 101"/>
              <p:cNvSpPr>
                <a:spLocks noChangeShapeType="1"/>
              </p:cNvSpPr>
              <p:nvPr/>
            </p:nvSpPr>
            <p:spPr bwMode="auto">
              <a:xfrm>
                <a:off x="1677988" y="2803525"/>
                <a:ext cx="952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4" name="Freeform 102"/>
              <p:cNvSpPr>
                <a:spLocks/>
              </p:cNvSpPr>
              <p:nvPr/>
            </p:nvSpPr>
            <p:spPr bwMode="auto">
              <a:xfrm>
                <a:off x="1765300" y="2767013"/>
                <a:ext cx="66675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5" name="Rectangle 103"/>
              <p:cNvSpPr>
                <a:spLocks noChangeArrowheads="1"/>
              </p:cNvSpPr>
              <p:nvPr/>
            </p:nvSpPr>
            <p:spPr bwMode="auto">
              <a:xfrm>
                <a:off x="1263650" y="2724150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6" name="Rectangle 104"/>
              <p:cNvSpPr>
                <a:spLocks noChangeArrowheads="1"/>
              </p:cNvSpPr>
              <p:nvPr/>
            </p:nvSpPr>
            <p:spPr bwMode="auto">
              <a:xfrm>
                <a:off x="1263650" y="2724150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7" name="Rectangle 107"/>
              <p:cNvSpPr>
                <a:spLocks noChangeArrowheads="1"/>
              </p:cNvSpPr>
              <p:nvPr/>
            </p:nvSpPr>
            <p:spPr bwMode="auto">
              <a:xfrm>
                <a:off x="1263650" y="2938463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8" name="Rectangle 108"/>
              <p:cNvSpPr>
                <a:spLocks noChangeArrowheads="1"/>
              </p:cNvSpPr>
              <p:nvPr/>
            </p:nvSpPr>
            <p:spPr bwMode="auto">
              <a:xfrm>
                <a:off x="1263650" y="2938463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09" name="Freeform 109"/>
              <p:cNvSpPr>
                <a:spLocks/>
              </p:cNvSpPr>
              <p:nvPr/>
            </p:nvSpPr>
            <p:spPr bwMode="auto">
              <a:xfrm>
                <a:off x="1055688" y="3238500"/>
                <a:ext cx="128587" cy="573088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0" name="Freeform 110"/>
              <p:cNvSpPr>
                <a:spLocks/>
              </p:cNvSpPr>
              <p:nvPr/>
            </p:nvSpPr>
            <p:spPr bwMode="auto">
              <a:xfrm>
                <a:off x="1055688" y="3238500"/>
                <a:ext cx="128587" cy="573088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1" name="Freeform 111"/>
              <p:cNvSpPr>
                <a:spLocks/>
              </p:cNvSpPr>
              <p:nvPr/>
            </p:nvSpPr>
            <p:spPr bwMode="auto">
              <a:xfrm>
                <a:off x="1828800" y="3238500"/>
                <a:ext cx="128588" cy="573088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2" name="Freeform 112"/>
              <p:cNvSpPr>
                <a:spLocks/>
              </p:cNvSpPr>
              <p:nvPr/>
            </p:nvSpPr>
            <p:spPr bwMode="auto">
              <a:xfrm>
                <a:off x="1828800" y="3238500"/>
                <a:ext cx="128588" cy="573088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3" name="Rectangle 113"/>
              <p:cNvSpPr>
                <a:spLocks noChangeArrowheads="1"/>
              </p:cNvSpPr>
              <p:nvPr/>
            </p:nvSpPr>
            <p:spPr bwMode="auto">
              <a:xfrm>
                <a:off x="1262063" y="3236913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4" name="Rectangle 114"/>
              <p:cNvSpPr>
                <a:spLocks noChangeArrowheads="1"/>
              </p:cNvSpPr>
              <p:nvPr/>
            </p:nvSpPr>
            <p:spPr bwMode="auto">
              <a:xfrm>
                <a:off x="1262063" y="3236913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5" name="Line 118"/>
              <p:cNvSpPr>
                <a:spLocks noChangeShapeType="1"/>
              </p:cNvSpPr>
              <p:nvPr/>
            </p:nvSpPr>
            <p:spPr bwMode="auto">
              <a:xfrm>
                <a:off x="461963" y="3524250"/>
                <a:ext cx="53498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6" name="Freeform 119"/>
              <p:cNvSpPr>
                <a:spLocks/>
              </p:cNvSpPr>
              <p:nvPr/>
            </p:nvSpPr>
            <p:spPr bwMode="auto">
              <a:xfrm>
                <a:off x="987425" y="3487738"/>
                <a:ext cx="68263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7" name="Line 121"/>
              <p:cNvSpPr>
                <a:spLocks noChangeShapeType="1"/>
              </p:cNvSpPr>
              <p:nvPr/>
            </p:nvSpPr>
            <p:spPr bwMode="auto">
              <a:xfrm>
                <a:off x="1184275" y="331311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8" name="Line 122"/>
              <p:cNvSpPr>
                <a:spLocks noChangeShapeType="1"/>
              </p:cNvSpPr>
              <p:nvPr/>
            </p:nvSpPr>
            <p:spPr bwMode="auto">
              <a:xfrm>
                <a:off x="1674813" y="331311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19" name="Freeform 123"/>
              <p:cNvSpPr>
                <a:spLocks/>
              </p:cNvSpPr>
              <p:nvPr/>
            </p:nvSpPr>
            <p:spPr bwMode="auto">
              <a:xfrm>
                <a:off x="1760538" y="3276600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0" name="Line 124"/>
              <p:cNvSpPr>
                <a:spLocks noChangeShapeType="1"/>
              </p:cNvSpPr>
              <p:nvPr/>
            </p:nvSpPr>
            <p:spPr bwMode="auto">
              <a:xfrm>
                <a:off x="1184275" y="3738563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1" name="Line 125"/>
              <p:cNvSpPr>
                <a:spLocks noChangeShapeType="1"/>
              </p:cNvSpPr>
              <p:nvPr/>
            </p:nvSpPr>
            <p:spPr bwMode="auto">
              <a:xfrm>
                <a:off x="1674813" y="3738563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2" name="Freeform 126"/>
              <p:cNvSpPr>
                <a:spLocks/>
              </p:cNvSpPr>
              <p:nvPr/>
            </p:nvSpPr>
            <p:spPr bwMode="auto">
              <a:xfrm>
                <a:off x="1760538" y="3702050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3" name="Line 127"/>
              <p:cNvSpPr>
                <a:spLocks noChangeShapeType="1"/>
              </p:cNvSpPr>
              <p:nvPr/>
            </p:nvSpPr>
            <p:spPr bwMode="auto">
              <a:xfrm>
                <a:off x="1185863" y="3524250"/>
                <a:ext cx="77787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4" name="Line 128"/>
              <p:cNvSpPr>
                <a:spLocks noChangeShapeType="1"/>
              </p:cNvSpPr>
              <p:nvPr/>
            </p:nvSpPr>
            <p:spPr bwMode="auto">
              <a:xfrm>
                <a:off x="1676400" y="3524250"/>
                <a:ext cx="95250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5" name="Freeform 129"/>
              <p:cNvSpPr>
                <a:spLocks/>
              </p:cNvSpPr>
              <p:nvPr/>
            </p:nvSpPr>
            <p:spPr bwMode="auto">
              <a:xfrm>
                <a:off x="1763713" y="3487738"/>
                <a:ext cx="66675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6" name="Rectangle 130"/>
              <p:cNvSpPr>
                <a:spLocks noChangeArrowheads="1"/>
              </p:cNvSpPr>
              <p:nvPr/>
            </p:nvSpPr>
            <p:spPr bwMode="auto">
              <a:xfrm>
                <a:off x="1262063" y="3444875"/>
                <a:ext cx="412750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7" name="Rectangle 131"/>
              <p:cNvSpPr>
                <a:spLocks noChangeArrowheads="1"/>
              </p:cNvSpPr>
              <p:nvPr/>
            </p:nvSpPr>
            <p:spPr bwMode="auto">
              <a:xfrm>
                <a:off x="1262063" y="3444875"/>
                <a:ext cx="412750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8" name="Rectangle 134"/>
              <p:cNvSpPr>
                <a:spLocks noChangeArrowheads="1"/>
              </p:cNvSpPr>
              <p:nvPr/>
            </p:nvSpPr>
            <p:spPr bwMode="auto">
              <a:xfrm>
                <a:off x="1262063" y="3660775"/>
                <a:ext cx="412750" cy="150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29" name="Rectangle 135"/>
              <p:cNvSpPr>
                <a:spLocks noChangeArrowheads="1"/>
              </p:cNvSpPr>
              <p:nvPr/>
            </p:nvSpPr>
            <p:spPr bwMode="auto">
              <a:xfrm>
                <a:off x="1262063" y="3660775"/>
                <a:ext cx="412750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0" name="Freeform 138"/>
              <p:cNvSpPr>
                <a:spLocks/>
              </p:cNvSpPr>
              <p:nvPr/>
            </p:nvSpPr>
            <p:spPr bwMode="auto">
              <a:xfrm>
                <a:off x="1052513" y="3959225"/>
                <a:ext cx="128587" cy="5730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1" name="Freeform 139"/>
              <p:cNvSpPr>
                <a:spLocks/>
              </p:cNvSpPr>
              <p:nvPr/>
            </p:nvSpPr>
            <p:spPr bwMode="auto">
              <a:xfrm>
                <a:off x="1052513" y="3959225"/>
                <a:ext cx="128587" cy="5730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7"/>
                  </a:cxn>
                </a:cxnLst>
                <a:rect l="0" t="0" r="r" b="b"/>
                <a:pathLst>
                  <a:path w="128" h="521">
                    <a:moveTo>
                      <a:pt x="0" y="87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2" name="Freeform 140"/>
              <p:cNvSpPr>
                <a:spLocks/>
              </p:cNvSpPr>
              <p:nvPr/>
            </p:nvSpPr>
            <p:spPr bwMode="auto">
              <a:xfrm>
                <a:off x="1825625" y="3959225"/>
                <a:ext cx="128588" cy="573088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3" name="Freeform 141"/>
              <p:cNvSpPr>
                <a:spLocks/>
              </p:cNvSpPr>
              <p:nvPr/>
            </p:nvSpPr>
            <p:spPr bwMode="auto">
              <a:xfrm>
                <a:off x="1825625" y="3959225"/>
                <a:ext cx="128588" cy="573088"/>
              </a:xfrm>
              <a:custGeom>
                <a:avLst/>
                <a:gdLst/>
                <a:ahLst/>
                <a:cxnLst>
                  <a:cxn ang="0">
                    <a:pos x="128" y="87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7"/>
                  </a:cxn>
                </a:cxnLst>
                <a:rect l="0" t="0" r="r" b="b"/>
                <a:pathLst>
                  <a:path w="128" h="521">
                    <a:moveTo>
                      <a:pt x="128" y="87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7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4" name="Rectangle 142"/>
              <p:cNvSpPr>
                <a:spLocks noChangeArrowheads="1"/>
              </p:cNvSpPr>
              <p:nvPr/>
            </p:nvSpPr>
            <p:spPr bwMode="auto">
              <a:xfrm>
                <a:off x="1257300" y="3959225"/>
                <a:ext cx="414338" cy="150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5" name="Rectangle 143"/>
              <p:cNvSpPr>
                <a:spLocks noChangeArrowheads="1"/>
              </p:cNvSpPr>
              <p:nvPr/>
            </p:nvSpPr>
            <p:spPr bwMode="auto">
              <a:xfrm>
                <a:off x="1257300" y="3959225"/>
                <a:ext cx="414338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6" name="Line 147"/>
              <p:cNvSpPr>
                <a:spLocks noChangeShapeType="1"/>
              </p:cNvSpPr>
              <p:nvPr/>
            </p:nvSpPr>
            <p:spPr bwMode="auto">
              <a:xfrm>
                <a:off x="458788" y="4246563"/>
                <a:ext cx="53340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7" name="Freeform 148"/>
              <p:cNvSpPr>
                <a:spLocks/>
              </p:cNvSpPr>
              <p:nvPr/>
            </p:nvSpPr>
            <p:spPr bwMode="auto">
              <a:xfrm>
                <a:off x="984250" y="4208463"/>
                <a:ext cx="68263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8" name="Line 150"/>
              <p:cNvSpPr>
                <a:spLocks noChangeShapeType="1"/>
              </p:cNvSpPr>
              <p:nvPr/>
            </p:nvSpPr>
            <p:spPr bwMode="auto">
              <a:xfrm>
                <a:off x="1181100" y="4035425"/>
                <a:ext cx="7620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39" name="Line 151"/>
              <p:cNvSpPr>
                <a:spLocks noChangeShapeType="1"/>
              </p:cNvSpPr>
              <p:nvPr/>
            </p:nvSpPr>
            <p:spPr bwMode="auto">
              <a:xfrm>
                <a:off x="1671638" y="4035425"/>
                <a:ext cx="93662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0" name="Freeform 152"/>
              <p:cNvSpPr>
                <a:spLocks/>
              </p:cNvSpPr>
              <p:nvPr/>
            </p:nvSpPr>
            <p:spPr bwMode="auto">
              <a:xfrm>
                <a:off x="1757363" y="3997325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1" name="Line 153"/>
              <p:cNvSpPr>
                <a:spLocks noChangeShapeType="1"/>
              </p:cNvSpPr>
              <p:nvPr/>
            </p:nvSpPr>
            <p:spPr bwMode="auto">
              <a:xfrm>
                <a:off x="1181100" y="4460875"/>
                <a:ext cx="76200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2" name="Line 154"/>
              <p:cNvSpPr>
                <a:spLocks noChangeShapeType="1"/>
              </p:cNvSpPr>
              <p:nvPr/>
            </p:nvSpPr>
            <p:spPr bwMode="auto">
              <a:xfrm>
                <a:off x="1671638" y="4460875"/>
                <a:ext cx="93662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3" name="Freeform 155"/>
              <p:cNvSpPr>
                <a:spLocks/>
              </p:cNvSpPr>
              <p:nvPr/>
            </p:nvSpPr>
            <p:spPr bwMode="auto">
              <a:xfrm>
                <a:off x="1757363" y="4422775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4" name="Line 156"/>
              <p:cNvSpPr>
                <a:spLocks noChangeShapeType="1"/>
              </p:cNvSpPr>
              <p:nvPr/>
            </p:nvSpPr>
            <p:spPr bwMode="auto">
              <a:xfrm>
                <a:off x="1182688" y="4246563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5" name="Line 157"/>
              <p:cNvSpPr>
                <a:spLocks noChangeShapeType="1"/>
              </p:cNvSpPr>
              <p:nvPr/>
            </p:nvSpPr>
            <p:spPr bwMode="auto">
              <a:xfrm>
                <a:off x="1671638" y="4246563"/>
                <a:ext cx="9683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6" name="Freeform 158"/>
              <p:cNvSpPr>
                <a:spLocks/>
              </p:cNvSpPr>
              <p:nvPr/>
            </p:nvSpPr>
            <p:spPr bwMode="auto">
              <a:xfrm>
                <a:off x="1758950" y="4208463"/>
                <a:ext cx="68263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8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8" h="67">
                    <a:moveTo>
                      <a:pt x="0" y="0"/>
                    </a:moveTo>
                    <a:lnTo>
                      <a:pt x="68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7" name="Rectangle 159"/>
              <p:cNvSpPr>
                <a:spLocks noChangeArrowheads="1"/>
              </p:cNvSpPr>
              <p:nvPr/>
            </p:nvSpPr>
            <p:spPr bwMode="auto">
              <a:xfrm>
                <a:off x="1257300" y="4167188"/>
                <a:ext cx="414338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8" name="Rectangle 160"/>
              <p:cNvSpPr>
                <a:spLocks noChangeArrowheads="1"/>
              </p:cNvSpPr>
              <p:nvPr/>
            </p:nvSpPr>
            <p:spPr bwMode="auto">
              <a:xfrm>
                <a:off x="1257300" y="4167188"/>
                <a:ext cx="414338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49" name="Rectangle 163"/>
              <p:cNvSpPr>
                <a:spLocks noChangeArrowheads="1"/>
              </p:cNvSpPr>
              <p:nvPr/>
            </p:nvSpPr>
            <p:spPr bwMode="auto">
              <a:xfrm>
                <a:off x="1257300" y="4381500"/>
                <a:ext cx="414338" cy="150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0" name="Rectangle 164"/>
              <p:cNvSpPr>
                <a:spLocks noChangeArrowheads="1"/>
              </p:cNvSpPr>
              <p:nvPr/>
            </p:nvSpPr>
            <p:spPr bwMode="auto">
              <a:xfrm>
                <a:off x="1257300" y="4381500"/>
                <a:ext cx="414338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1" name="Freeform 165"/>
              <p:cNvSpPr>
                <a:spLocks/>
              </p:cNvSpPr>
              <p:nvPr/>
            </p:nvSpPr>
            <p:spPr bwMode="auto">
              <a:xfrm>
                <a:off x="1049338" y="4679950"/>
                <a:ext cx="130175" cy="574675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2" name="Freeform 166"/>
              <p:cNvSpPr>
                <a:spLocks/>
              </p:cNvSpPr>
              <p:nvPr/>
            </p:nvSpPr>
            <p:spPr bwMode="auto">
              <a:xfrm>
                <a:off x="1049338" y="4679950"/>
                <a:ext cx="130175" cy="574675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0" y="434"/>
                  </a:cxn>
                  <a:cxn ang="0">
                    <a:pos x="128" y="521"/>
                  </a:cxn>
                  <a:cxn ang="0">
                    <a:pos x="128" y="0"/>
                  </a:cxn>
                  <a:cxn ang="0">
                    <a:pos x="0" y="86"/>
                  </a:cxn>
                </a:cxnLst>
                <a:rect l="0" t="0" r="r" b="b"/>
                <a:pathLst>
                  <a:path w="128" h="521">
                    <a:moveTo>
                      <a:pt x="0" y="86"/>
                    </a:moveTo>
                    <a:lnTo>
                      <a:pt x="0" y="434"/>
                    </a:lnTo>
                    <a:lnTo>
                      <a:pt x="128" y="521"/>
                    </a:lnTo>
                    <a:lnTo>
                      <a:pt x="128" y="0"/>
                    </a:lnTo>
                    <a:lnTo>
                      <a:pt x="0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3" name="Freeform 167"/>
              <p:cNvSpPr>
                <a:spLocks/>
              </p:cNvSpPr>
              <p:nvPr/>
            </p:nvSpPr>
            <p:spPr bwMode="auto">
              <a:xfrm>
                <a:off x="1824038" y="4679950"/>
                <a:ext cx="128587" cy="574675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4" name="Freeform 168"/>
              <p:cNvSpPr>
                <a:spLocks/>
              </p:cNvSpPr>
              <p:nvPr/>
            </p:nvSpPr>
            <p:spPr bwMode="auto">
              <a:xfrm>
                <a:off x="1824038" y="4679950"/>
                <a:ext cx="128587" cy="574675"/>
              </a:xfrm>
              <a:custGeom>
                <a:avLst/>
                <a:gdLst/>
                <a:ahLst/>
                <a:cxnLst>
                  <a:cxn ang="0">
                    <a:pos x="128" y="86"/>
                  </a:cxn>
                  <a:cxn ang="0">
                    <a:pos x="128" y="434"/>
                  </a:cxn>
                  <a:cxn ang="0">
                    <a:pos x="0" y="521"/>
                  </a:cxn>
                  <a:cxn ang="0">
                    <a:pos x="0" y="0"/>
                  </a:cxn>
                  <a:cxn ang="0">
                    <a:pos x="128" y="86"/>
                  </a:cxn>
                </a:cxnLst>
                <a:rect l="0" t="0" r="r" b="b"/>
                <a:pathLst>
                  <a:path w="128" h="521">
                    <a:moveTo>
                      <a:pt x="128" y="86"/>
                    </a:moveTo>
                    <a:lnTo>
                      <a:pt x="128" y="434"/>
                    </a:lnTo>
                    <a:lnTo>
                      <a:pt x="0" y="521"/>
                    </a:lnTo>
                    <a:lnTo>
                      <a:pt x="0" y="0"/>
                    </a:lnTo>
                    <a:lnTo>
                      <a:pt x="128" y="86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5" name="Rectangle 169"/>
              <p:cNvSpPr>
                <a:spLocks noChangeArrowheads="1"/>
              </p:cNvSpPr>
              <p:nvPr/>
            </p:nvSpPr>
            <p:spPr bwMode="auto">
              <a:xfrm>
                <a:off x="1257300" y="4679950"/>
                <a:ext cx="411163" cy="150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6" name="Rectangle 170"/>
              <p:cNvSpPr>
                <a:spLocks noChangeArrowheads="1"/>
              </p:cNvSpPr>
              <p:nvPr/>
            </p:nvSpPr>
            <p:spPr bwMode="auto">
              <a:xfrm>
                <a:off x="1257300" y="4679950"/>
                <a:ext cx="411163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7" name="Line 174"/>
              <p:cNvSpPr>
                <a:spLocks noChangeShapeType="1"/>
              </p:cNvSpPr>
              <p:nvPr/>
            </p:nvSpPr>
            <p:spPr bwMode="auto">
              <a:xfrm>
                <a:off x="457200" y="4967288"/>
                <a:ext cx="5349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8" name="Freeform 175"/>
              <p:cNvSpPr>
                <a:spLocks/>
              </p:cNvSpPr>
              <p:nvPr/>
            </p:nvSpPr>
            <p:spPr bwMode="auto">
              <a:xfrm>
                <a:off x="982663" y="4930775"/>
                <a:ext cx="66675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59" name="Line 177"/>
              <p:cNvSpPr>
                <a:spLocks noChangeShapeType="1"/>
              </p:cNvSpPr>
              <p:nvPr/>
            </p:nvSpPr>
            <p:spPr bwMode="auto">
              <a:xfrm>
                <a:off x="1179513" y="4756150"/>
                <a:ext cx="7778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0" name="Line 178"/>
              <p:cNvSpPr>
                <a:spLocks noChangeShapeType="1"/>
              </p:cNvSpPr>
              <p:nvPr/>
            </p:nvSpPr>
            <p:spPr bwMode="auto">
              <a:xfrm>
                <a:off x="1668463" y="4756150"/>
                <a:ext cx="96837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1" name="Freeform 179"/>
              <p:cNvSpPr>
                <a:spLocks/>
              </p:cNvSpPr>
              <p:nvPr/>
            </p:nvSpPr>
            <p:spPr bwMode="auto">
              <a:xfrm>
                <a:off x="1755775" y="4719638"/>
                <a:ext cx="68263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2" name="Line 180"/>
              <p:cNvSpPr>
                <a:spLocks noChangeShapeType="1"/>
              </p:cNvSpPr>
              <p:nvPr/>
            </p:nvSpPr>
            <p:spPr bwMode="auto">
              <a:xfrm>
                <a:off x="1179513" y="5180013"/>
                <a:ext cx="7778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3" name="Line 181"/>
              <p:cNvSpPr>
                <a:spLocks noChangeShapeType="1"/>
              </p:cNvSpPr>
              <p:nvPr/>
            </p:nvSpPr>
            <p:spPr bwMode="auto">
              <a:xfrm>
                <a:off x="1668463" y="5180013"/>
                <a:ext cx="96837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4" name="Freeform 182"/>
              <p:cNvSpPr>
                <a:spLocks/>
              </p:cNvSpPr>
              <p:nvPr/>
            </p:nvSpPr>
            <p:spPr bwMode="auto">
              <a:xfrm>
                <a:off x="1755775" y="5145088"/>
                <a:ext cx="68263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5" name="Line 183"/>
              <p:cNvSpPr>
                <a:spLocks noChangeShapeType="1"/>
              </p:cNvSpPr>
              <p:nvPr/>
            </p:nvSpPr>
            <p:spPr bwMode="auto">
              <a:xfrm>
                <a:off x="1181100" y="4967288"/>
                <a:ext cx="7778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6" name="Line 184"/>
              <p:cNvSpPr>
                <a:spLocks noChangeShapeType="1"/>
              </p:cNvSpPr>
              <p:nvPr/>
            </p:nvSpPr>
            <p:spPr bwMode="auto">
              <a:xfrm>
                <a:off x="1671638" y="49672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7" name="Freeform 185"/>
              <p:cNvSpPr>
                <a:spLocks/>
              </p:cNvSpPr>
              <p:nvPr/>
            </p:nvSpPr>
            <p:spPr bwMode="auto">
              <a:xfrm>
                <a:off x="1757363" y="4930775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8" name="Rectangle 186"/>
              <p:cNvSpPr>
                <a:spLocks noChangeArrowheads="1"/>
              </p:cNvSpPr>
              <p:nvPr/>
            </p:nvSpPr>
            <p:spPr bwMode="auto">
              <a:xfrm>
                <a:off x="1257300" y="4889500"/>
                <a:ext cx="411163" cy="1508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69" name="Rectangle 187"/>
              <p:cNvSpPr>
                <a:spLocks noChangeArrowheads="1"/>
              </p:cNvSpPr>
              <p:nvPr/>
            </p:nvSpPr>
            <p:spPr bwMode="auto">
              <a:xfrm>
                <a:off x="1257300" y="4889500"/>
                <a:ext cx="411163" cy="1508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0" name="Rectangle 190"/>
              <p:cNvSpPr>
                <a:spLocks noChangeArrowheads="1"/>
              </p:cNvSpPr>
              <p:nvPr/>
            </p:nvSpPr>
            <p:spPr bwMode="auto">
              <a:xfrm>
                <a:off x="1257300" y="5102225"/>
                <a:ext cx="411163" cy="152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1" name="Rectangle 191"/>
              <p:cNvSpPr>
                <a:spLocks noChangeArrowheads="1"/>
              </p:cNvSpPr>
              <p:nvPr/>
            </p:nvSpPr>
            <p:spPr bwMode="auto">
              <a:xfrm>
                <a:off x="1257300" y="5102225"/>
                <a:ext cx="411163" cy="1524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2" name="Freeform 194"/>
              <p:cNvSpPr>
                <a:spLocks/>
              </p:cNvSpPr>
              <p:nvPr/>
            </p:nvSpPr>
            <p:spPr bwMode="auto">
              <a:xfrm>
                <a:off x="1958975" y="2797175"/>
                <a:ext cx="184150" cy="760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0"/>
                  </a:cxn>
                  <a:cxn ang="0">
                    <a:pos x="182" y="690"/>
                  </a:cxn>
                </a:cxnLst>
                <a:rect l="0" t="0" r="r" b="b"/>
                <a:pathLst>
                  <a:path w="182" h="690">
                    <a:moveTo>
                      <a:pt x="0" y="0"/>
                    </a:moveTo>
                    <a:lnTo>
                      <a:pt x="182" y="0"/>
                    </a:lnTo>
                    <a:lnTo>
                      <a:pt x="182" y="69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3" name="Line 195"/>
              <p:cNvSpPr>
                <a:spLocks noChangeShapeType="1"/>
              </p:cNvSpPr>
              <p:nvPr/>
            </p:nvSpPr>
            <p:spPr bwMode="auto">
              <a:xfrm>
                <a:off x="2143125" y="3557588"/>
                <a:ext cx="95250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4" name="Freeform 196"/>
              <p:cNvSpPr>
                <a:spLocks/>
              </p:cNvSpPr>
              <p:nvPr/>
            </p:nvSpPr>
            <p:spPr bwMode="auto">
              <a:xfrm>
                <a:off x="2230438" y="3521075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5" name="Line 197"/>
              <p:cNvSpPr>
                <a:spLocks noChangeShapeType="1"/>
              </p:cNvSpPr>
              <p:nvPr/>
            </p:nvSpPr>
            <p:spPr bwMode="auto">
              <a:xfrm flipH="1">
                <a:off x="1963738" y="2082800"/>
                <a:ext cx="142875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6" name="Freeform 198"/>
              <p:cNvSpPr>
                <a:spLocks/>
              </p:cNvSpPr>
              <p:nvPr/>
            </p:nvSpPr>
            <p:spPr bwMode="auto">
              <a:xfrm>
                <a:off x="1957388" y="3530600"/>
                <a:ext cx="134937" cy="241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3" y="0"/>
                  </a:cxn>
                  <a:cxn ang="0">
                    <a:pos x="133" y="220"/>
                  </a:cxn>
                </a:cxnLst>
                <a:rect l="0" t="0" r="r" b="b"/>
                <a:pathLst>
                  <a:path w="133" h="220">
                    <a:moveTo>
                      <a:pt x="0" y="0"/>
                    </a:moveTo>
                    <a:lnTo>
                      <a:pt x="133" y="0"/>
                    </a:lnTo>
                    <a:lnTo>
                      <a:pt x="133" y="22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7" name="Line 199"/>
              <p:cNvSpPr>
                <a:spLocks noChangeShapeType="1"/>
              </p:cNvSpPr>
              <p:nvPr/>
            </p:nvSpPr>
            <p:spPr bwMode="auto">
              <a:xfrm flipH="1">
                <a:off x="1952625" y="4967288"/>
                <a:ext cx="61913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8" name="Line 200"/>
              <p:cNvSpPr>
                <a:spLocks noChangeShapeType="1"/>
              </p:cNvSpPr>
              <p:nvPr/>
            </p:nvSpPr>
            <p:spPr bwMode="auto">
              <a:xfrm>
                <a:off x="1954213" y="4262438"/>
                <a:ext cx="138112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79" name="Freeform 201"/>
              <p:cNvSpPr>
                <a:spLocks/>
              </p:cNvSpPr>
              <p:nvPr/>
            </p:nvSpPr>
            <p:spPr bwMode="auto">
              <a:xfrm>
                <a:off x="2092325" y="4010025"/>
                <a:ext cx="146050" cy="252413"/>
              </a:xfrm>
              <a:custGeom>
                <a:avLst/>
                <a:gdLst/>
                <a:ahLst/>
                <a:cxnLst>
                  <a:cxn ang="0">
                    <a:pos x="146" y="0"/>
                  </a:cxn>
                  <a:cxn ang="0">
                    <a:pos x="0" y="0"/>
                  </a:cxn>
                  <a:cxn ang="0">
                    <a:pos x="0" y="230"/>
                  </a:cxn>
                </a:cxnLst>
                <a:rect l="0" t="0" r="r" b="b"/>
                <a:pathLst>
                  <a:path w="146" h="230">
                    <a:moveTo>
                      <a:pt x="146" y="0"/>
                    </a:moveTo>
                    <a:lnTo>
                      <a:pt x="0" y="0"/>
                    </a:lnTo>
                    <a:lnTo>
                      <a:pt x="0" y="230"/>
                    </a:lnTo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0" name="Freeform 202"/>
              <p:cNvSpPr>
                <a:spLocks/>
              </p:cNvSpPr>
              <p:nvPr/>
            </p:nvSpPr>
            <p:spPr bwMode="auto">
              <a:xfrm>
                <a:off x="2230438" y="3971925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1" name="Line 203"/>
              <p:cNvSpPr>
                <a:spLocks noChangeShapeType="1"/>
              </p:cNvSpPr>
              <p:nvPr/>
            </p:nvSpPr>
            <p:spPr bwMode="auto">
              <a:xfrm>
                <a:off x="3330575" y="3557588"/>
                <a:ext cx="249238" cy="1587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2" name="Freeform 204"/>
              <p:cNvSpPr>
                <a:spLocks/>
              </p:cNvSpPr>
              <p:nvPr/>
            </p:nvSpPr>
            <p:spPr bwMode="auto">
              <a:xfrm>
                <a:off x="3570288" y="3521075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3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3" name="Line 205"/>
              <p:cNvSpPr>
                <a:spLocks noChangeShapeType="1"/>
              </p:cNvSpPr>
              <p:nvPr/>
            </p:nvSpPr>
            <p:spPr bwMode="auto">
              <a:xfrm>
                <a:off x="3330575" y="3771900"/>
                <a:ext cx="249238" cy="1588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4" name="Freeform 206"/>
              <p:cNvSpPr>
                <a:spLocks/>
              </p:cNvSpPr>
              <p:nvPr/>
            </p:nvSpPr>
            <p:spPr bwMode="auto">
              <a:xfrm>
                <a:off x="3570288" y="3735388"/>
                <a:ext cx="68262" cy="73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3"/>
                  </a:cxn>
                  <a:cxn ang="0">
                    <a:pos x="0" y="66"/>
                  </a:cxn>
                  <a:cxn ang="0">
                    <a:pos x="0" y="0"/>
                  </a:cxn>
                </a:cxnLst>
                <a:rect l="0" t="0" r="r" b="b"/>
                <a:pathLst>
                  <a:path w="67" h="66">
                    <a:moveTo>
                      <a:pt x="0" y="0"/>
                    </a:moveTo>
                    <a:lnTo>
                      <a:pt x="67" y="33"/>
                    </a:lnTo>
                    <a:lnTo>
                      <a:pt x="0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5" name="Line 207"/>
              <p:cNvSpPr>
                <a:spLocks noChangeShapeType="1"/>
              </p:cNvSpPr>
              <p:nvPr/>
            </p:nvSpPr>
            <p:spPr bwMode="auto">
              <a:xfrm>
                <a:off x="3330575" y="4010025"/>
                <a:ext cx="249238" cy="0"/>
              </a:xfrm>
              <a:prstGeom prst="line">
                <a:avLst/>
              </a:prstGeom>
              <a:noFill/>
              <a:ln w="1746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  <p:sp>
            <p:nvSpPr>
              <p:cNvPr id="586" name="Freeform 208"/>
              <p:cNvSpPr>
                <a:spLocks/>
              </p:cNvSpPr>
              <p:nvPr/>
            </p:nvSpPr>
            <p:spPr bwMode="auto">
              <a:xfrm>
                <a:off x="3570288" y="3971925"/>
                <a:ext cx="68262" cy="746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" y="34"/>
                  </a:cxn>
                  <a:cxn ang="0">
                    <a:pos x="0" y="67"/>
                  </a:cxn>
                  <a:cxn ang="0">
                    <a:pos x="0" y="0"/>
                  </a:cxn>
                </a:cxnLst>
                <a:rect l="0" t="0" r="r" b="b"/>
                <a:pathLst>
                  <a:path w="67" h="67">
                    <a:moveTo>
                      <a:pt x="0" y="0"/>
                    </a:moveTo>
                    <a:lnTo>
                      <a:pt x="67" y="34"/>
                    </a:ln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prstClr val="black"/>
                  </a:solidFill>
                  <a:latin typeface="Perpetua"/>
                  <a:cs typeface="+mn-cs"/>
                </a:endParaRPr>
              </a:p>
            </p:txBody>
          </p:sp>
        </p:grpSp>
        <p:sp>
          <p:nvSpPr>
            <p:cNvPr id="346" name="Rectangle 345"/>
            <p:cNvSpPr/>
            <p:nvPr/>
          </p:nvSpPr>
          <p:spPr>
            <a:xfrm>
              <a:off x="152400" y="1638300"/>
              <a:ext cx="3581400" cy="3810000"/>
            </a:xfrm>
            <a:prstGeom prst="rect">
              <a:avLst/>
            </a:prstGeom>
            <a:noFill/>
            <a:ln w="2222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0" name="Rectangle 58"/>
            <p:cNvSpPr>
              <a:spLocks noChangeArrowheads="1"/>
            </p:cNvSpPr>
            <p:nvPr/>
          </p:nvSpPr>
          <p:spPr bwMode="auto">
            <a:xfrm>
              <a:off x="190500" y="1905000"/>
              <a:ext cx="7429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East</a:t>
              </a:r>
              <a:endParaRPr lang="en-US" altLang="ko-KR" sz="16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81" name="Rectangle 93"/>
            <p:cNvSpPr>
              <a:spLocks noChangeArrowheads="1"/>
            </p:cNvSpPr>
            <p:nvPr/>
          </p:nvSpPr>
          <p:spPr bwMode="auto">
            <a:xfrm>
              <a:off x="212725" y="2620963"/>
              <a:ext cx="779463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West</a:t>
              </a:r>
              <a:endParaRPr lang="en-US" altLang="ko-KR" sz="1600" dirty="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86" name="Rectangle 120"/>
            <p:cNvSpPr>
              <a:spLocks noChangeArrowheads="1"/>
            </p:cNvSpPr>
            <p:nvPr/>
          </p:nvSpPr>
          <p:spPr bwMode="auto">
            <a:xfrm>
              <a:off x="179388" y="3343275"/>
              <a:ext cx="900112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North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87" name="Rectangle 149"/>
            <p:cNvSpPr>
              <a:spLocks noChangeArrowheads="1"/>
            </p:cNvSpPr>
            <p:nvPr/>
          </p:nvSpPr>
          <p:spPr bwMode="auto">
            <a:xfrm>
              <a:off x="158750" y="4067175"/>
              <a:ext cx="884238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South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  <p:sp>
          <p:nvSpPr>
            <p:cNvPr id="388" name="Rectangle 176"/>
            <p:cNvSpPr>
              <a:spLocks noChangeArrowheads="1"/>
            </p:cNvSpPr>
            <p:nvPr/>
          </p:nvSpPr>
          <p:spPr bwMode="auto">
            <a:xfrm>
              <a:off x="342900" y="4789488"/>
              <a:ext cx="6286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b="1">
                  <a:solidFill>
                    <a:srgbClr val="000000"/>
                  </a:solidFill>
                  <a:latin typeface="Perpetua"/>
                  <a:ea typeface="굴림" pitchFamily="50" charset="-127"/>
                  <a:cs typeface="+mn-cs"/>
                </a:rPr>
                <a:t>From PE</a:t>
              </a:r>
              <a:endParaRPr lang="en-US" altLang="ko-KR" sz="1600">
                <a:solidFill>
                  <a:prstClr val="black"/>
                </a:solidFill>
                <a:latin typeface="Perpetua"/>
                <a:ea typeface="굴림" pitchFamily="50" charset="-127"/>
                <a:cs typeface="+mn-cs"/>
              </a:endParaRPr>
            </a:p>
          </p:txBody>
        </p:sp>
      </p:grpSp>
      <p:cxnSp>
        <p:nvCxnSpPr>
          <p:cNvPr id="588" name="Straight Connector 587"/>
          <p:cNvCxnSpPr/>
          <p:nvPr/>
        </p:nvCxnSpPr>
        <p:spPr>
          <a:xfrm>
            <a:off x="5507038" y="25654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/>
          <p:nvPr/>
        </p:nvCxnSpPr>
        <p:spPr>
          <a:xfrm>
            <a:off x="5508625" y="34036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Connector 589"/>
          <p:cNvCxnSpPr/>
          <p:nvPr/>
        </p:nvCxnSpPr>
        <p:spPr>
          <a:xfrm>
            <a:off x="5514975" y="424180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Connector 590"/>
          <p:cNvCxnSpPr/>
          <p:nvPr/>
        </p:nvCxnSpPr>
        <p:spPr>
          <a:xfrm>
            <a:off x="5546725" y="5022850"/>
            <a:ext cx="123983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Rounded Rectangle 591"/>
          <p:cNvSpPr/>
          <p:nvPr/>
        </p:nvSpPr>
        <p:spPr>
          <a:xfrm>
            <a:off x="6548438" y="53133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3" name="Rounded Rectangle 592"/>
          <p:cNvSpPr/>
          <p:nvPr/>
        </p:nvSpPr>
        <p:spPr>
          <a:xfrm>
            <a:off x="6297613" y="5313363"/>
            <a:ext cx="198437" cy="185737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4" name="Rounded Rectangle 593"/>
          <p:cNvSpPr/>
          <p:nvPr/>
        </p:nvSpPr>
        <p:spPr>
          <a:xfrm>
            <a:off x="6529388" y="5067300"/>
            <a:ext cx="198437" cy="18415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5" name="Rounded Rectangle 594"/>
          <p:cNvSpPr/>
          <p:nvPr/>
        </p:nvSpPr>
        <p:spPr>
          <a:xfrm>
            <a:off x="6537325" y="55800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6" name="Rounded Rectangle 595"/>
          <p:cNvSpPr/>
          <p:nvPr/>
        </p:nvSpPr>
        <p:spPr>
          <a:xfrm>
            <a:off x="6284913" y="55800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7" name="Rounded Rectangle 596"/>
          <p:cNvSpPr/>
          <p:nvPr/>
        </p:nvSpPr>
        <p:spPr>
          <a:xfrm>
            <a:off x="6034088" y="5580063"/>
            <a:ext cx="198437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98" name="Rounded Rectangle 597"/>
          <p:cNvSpPr/>
          <p:nvPr/>
        </p:nvSpPr>
        <p:spPr>
          <a:xfrm>
            <a:off x="5781675" y="5580063"/>
            <a:ext cx="198438" cy="1841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03" name="Rectangle 58"/>
          <p:cNvSpPr>
            <a:spLocks noChangeArrowheads="1"/>
          </p:cNvSpPr>
          <p:nvPr/>
        </p:nvSpPr>
        <p:spPr bwMode="auto">
          <a:xfrm>
            <a:off x="5429250" y="2074863"/>
            <a:ext cx="741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East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4" name="Rectangle 93"/>
          <p:cNvSpPr>
            <a:spLocks noChangeArrowheads="1"/>
          </p:cNvSpPr>
          <p:nvPr/>
        </p:nvSpPr>
        <p:spPr bwMode="auto">
          <a:xfrm>
            <a:off x="5387975" y="2790825"/>
            <a:ext cx="7794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West</a:t>
            </a:r>
            <a:endParaRPr lang="en-US" altLang="ko-KR" sz="160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5" name="Rectangle 120"/>
          <p:cNvSpPr>
            <a:spLocks noChangeArrowheads="1"/>
          </p:cNvSpPr>
          <p:nvPr/>
        </p:nvSpPr>
        <p:spPr bwMode="auto">
          <a:xfrm>
            <a:off x="5354638" y="3513138"/>
            <a:ext cx="900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North</a:t>
            </a:r>
            <a:endParaRPr lang="en-US" altLang="ko-KR" sz="160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6" name="Rectangle 149"/>
          <p:cNvSpPr>
            <a:spLocks noChangeArrowheads="1"/>
          </p:cNvSpPr>
          <p:nvPr/>
        </p:nvSpPr>
        <p:spPr bwMode="auto">
          <a:xfrm>
            <a:off x="5413375" y="4425950"/>
            <a:ext cx="88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South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7" name="Rectangle 176"/>
          <p:cNvSpPr>
            <a:spLocks noChangeArrowheads="1"/>
          </p:cNvSpPr>
          <p:nvPr/>
        </p:nvSpPr>
        <p:spPr bwMode="auto">
          <a:xfrm>
            <a:off x="5518150" y="5264150"/>
            <a:ext cx="6286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From PE</a:t>
            </a:r>
            <a:endParaRPr lang="en-US" altLang="ko-KR" sz="16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8" name="Rectangle 10"/>
          <p:cNvSpPr>
            <a:spLocks noChangeArrowheads="1"/>
          </p:cNvSpPr>
          <p:nvPr/>
        </p:nvSpPr>
        <p:spPr bwMode="auto">
          <a:xfrm>
            <a:off x="6781800" y="1828800"/>
            <a:ext cx="3016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0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09" name="Rectangle 10"/>
          <p:cNvSpPr>
            <a:spLocks noChangeArrowheads="1"/>
          </p:cNvSpPr>
          <p:nvPr/>
        </p:nvSpPr>
        <p:spPr bwMode="auto">
          <a:xfrm>
            <a:off x="6794500" y="2078038"/>
            <a:ext cx="301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1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sp>
        <p:nvSpPr>
          <p:cNvPr id="610" name="Rectangle 10"/>
          <p:cNvSpPr>
            <a:spLocks noChangeArrowheads="1"/>
          </p:cNvSpPr>
          <p:nvPr/>
        </p:nvSpPr>
        <p:spPr bwMode="auto">
          <a:xfrm>
            <a:off x="6810375" y="2306638"/>
            <a:ext cx="301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rgbClr val="000000"/>
                </a:solidFill>
                <a:latin typeface="Perpetua"/>
                <a:ea typeface="굴림" pitchFamily="50" charset="-127"/>
                <a:cs typeface="+mn-cs"/>
              </a:rPr>
              <a:t>VC 2 </a:t>
            </a:r>
            <a:endParaRPr lang="en-US" altLang="ko-KR" sz="1400" dirty="0">
              <a:solidFill>
                <a:prstClr val="black"/>
              </a:solidFill>
              <a:latin typeface="Perpetua"/>
              <a:ea typeface="굴림" pitchFamily="50" charset="-127"/>
              <a:cs typeface="+mn-cs"/>
            </a:endParaRPr>
          </a:p>
        </p:txBody>
      </p:sp>
      <p:grpSp>
        <p:nvGrpSpPr>
          <p:cNvPr id="71731" name="Group 628"/>
          <p:cNvGrpSpPr>
            <a:grpSpLocks/>
          </p:cNvGrpSpPr>
          <p:nvPr/>
        </p:nvGrpSpPr>
        <p:grpSpPr bwMode="auto">
          <a:xfrm>
            <a:off x="5211763" y="5905500"/>
            <a:ext cx="3108325" cy="609600"/>
            <a:chOff x="5211751" y="5715000"/>
            <a:chExt cx="3108348" cy="609600"/>
          </a:xfrm>
        </p:grpSpPr>
        <p:sp>
          <p:nvSpPr>
            <p:cNvPr id="611" name="Rounded Rectangle 610"/>
            <p:cNvSpPr/>
            <p:nvPr/>
          </p:nvSpPr>
          <p:spPr>
            <a:xfrm>
              <a:off x="5211751" y="5797550"/>
              <a:ext cx="198438" cy="18415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5410189" y="5715000"/>
              <a:ext cx="58261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App1</a:t>
              </a:r>
            </a:p>
          </p:txBody>
        </p:sp>
        <p:sp>
          <p:nvSpPr>
            <p:cNvPr id="613" name="Rounded Rectangle 612"/>
            <p:cNvSpPr/>
            <p:nvPr/>
          </p:nvSpPr>
          <p:spPr>
            <a:xfrm>
              <a:off x="5924543" y="5797550"/>
              <a:ext cx="198439" cy="18415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4" name="TextBox 613"/>
            <p:cNvSpPr txBox="1"/>
            <p:nvPr/>
          </p:nvSpPr>
          <p:spPr>
            <a:xfrm>
              <a:off x="6122983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App2</a:t>
              </a:r>
            </a:p>
          </p:txBody>
        </p:sp>
        <p:sp>
          <p:nvSpPr>
            <p:cNvPr id="615" name="Rounded Rectangle 614"/>
            <p:cNvSpPr/>
            <p:nvPr/>
          </p:nvSpPr>
          <p:spPr>
            <a:xfrm>
              <a:off x="6705599" y="5797550"/>
              <a:ext cx="198439" cy="184150"/>
            </a:xfrm>
            <a:prstGeom prst="roundRect">
              <a:avLst/>
            </a:prstGeom>
            <a:solidFill>
              <a:srgbClr val="FF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6" name="TextBox 615"/>
            <p:cNvSpPr txBox="1"/>
            <p:nvPr/>
          </p:nvSpPr>
          <p:spPr>
            <a:xfrm>
              <a:off x="6904039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App3</a:t>
              </a:r>
            </a:p>
          </p:txBody>
        </p:sp>
        <p:sp>
          <p:nvSpPr>
            <p:cNvPr id="617" name="Rounded Rectangle 616"/>
            <p:cNvSpPr/>
            <p:nvPr/>
          </p:nvSpPr>
          <p:spPr>
            <a:xfrm>
              <a:off x="7524755" y="5797550"/>
              <a:ext cx="198439" cy="18415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7723195" y="5715000"/>
              <a:ext cx="582616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App4</a:t>
              </a:r>
            </a:p>
          </p:txBody>
        </p:sp>
        <p:sp>
          <p:nvSpPr>
            <p:cNvPr id="619" name="Rounded Rectangle 618"/>
            <p:cNvSpPr/>
            <p:nvPr/>
          </p:nvSpPr>
          <p:spPr>
            <a:xfrm>
              <a:off x="5226038" y="6037263"/>
              <a:ext cx="198439" cy="185737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5424478" y="5954713"/>
              <a:ext cx="582616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App5</a:t>
              </a:r>
            </a:p>
          </p:txBody>
        </p:sp>
        <p:sp>
          <p:nvSpPr>
            <p:cNvPr id="621" name="Rounded Rectangle 620"/>
            <p:cNvSpPr/>
            <p:nvPr/>
          </p:nvSpPr>
          <p:spPr>
            <a:xfrm>
              <a:off x="5938831" y="6037263"/>
              <a:ext cx="198438" cy="18573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6137270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App6</a:t>
              </a:r>
            </a:p>
          </p:txBody>
        </p:sp>
        <p:sp>
          <p:nvSpPr>
            <p:cNvPr id="623" name="Rounded Rectangle 622"/>
            <p:cNvSpPr/>
            <p:nvPr/>
          </p:nvSpPr>
          <p:spPr>
            <a:xfrm>
              <a:off x="6719887" y="6037263"/>
              <a:ext cx="198438" cy="1857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6918326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App7</a:t>
              </a:r>
            </a:p>
          </p:txBody>
        </p:sp>
        <p:sp>
          <p:nvSpPr>
            <p:cNvPr id="625" name="Rounded Rectangle 624"/>
            <p:cNvSpPr/>
            <p:nvPr/>
          </p:nvSpPr>
          <p:spPr>
            <a:xfrm>
              <a:off x="7539043" y="6037263"/>
              <a:ext cx="198438" cy="185737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6" name="TextBox 625"/>
            <p:cNvSpPr txBox="1"/>
            <p:nvPr/>
          </p:nvSpPr>
          <p:spPr>
            <a:xfrm>
              <a:off x="7737482" y="5954713"/>
              <a:ext cx="582617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prstClr val="black"/>
                  </a:solidFill>
                  <a:latin typeface="Perpetua"/>
                  <a:cs typeface="+mn-cs"/>
                </a:rPr>
                <a:t>App8</a:t>
              </a:r>
            </a:p>
          </p:txBody>
        </p:sp>
      </p:grpSp>
      <p:sp>
        <p:nvSpPr>
          <p:cNvPr id="627" name="Rounded Rectangle 626"/>
          <p:cNvSpPr/>
          <p:nvPr/>
        </p:nvSpPr>
        <p:spPr>
          <a:xfrm>
            <a:off x="6280150" y="5067300"/>
            <a:ext cx="198438" cy="184150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28" name="Rectangle 216"/>
          <p:cNvSpPr>
            <a:spLocks noChangeArrowheads="1"/>
          </p:cNvSpPr>
          <p:nvPr/>
        </p:nvSpPr>
        <p:spPr bwMode="auto">
          <a:xfrm>
            <a:off x="2254250" y="2324100"/>
            <a:ext cx="1219200" cy="762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Perpetua"/>
              <a:cs typeface="+mn-cs"/>
            </a:endParaRPr>
          </a:p>
        </p:txBody>
      </p:sp>
      <p:cxnSp>
        <p:nvCxnSpPr>
          <p:cNvPr id="630" name="Straight Connector 629"/>
          <p:cNvCxnSpPr/>
          <p:nvPr/>
        </p:nvCxnSpPr>
        <p:spPr>
          <a:xfrm>
            <a:off x="5559425" y="5842000"/>
            <a:ext cx="12414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53975" y="4495800"/>
            <a:ext cx="5051425" cy="646113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0000"/>
                </a:solidFill>
                <a:latin typeface="Perpetua"/>
                <a:cs typeface="+mn-cs"/>
              </a:rPr>
              <a:t>Which packet to choose?</a:t>
            </a: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323232"/>
                </a:solidFill>
                <a:latin typeface="Franklin Gothic Book"/>
                <a:cs typeface="+mn-cs"/>
              </a:rPr>
              <a:t>The Problem: Packet Scheduling</a:t>
            </a:r>
          </a:p>
        </p:txBody>
      </p:sp>
    </p:spTree>
    <p:extLst>
      <p:ext uri="{BB962C8B-B14F-4D97-AF65-F5344CB8AC3E}">
        <p14:creationId xmlns:p14="http://schemas.microsoft.com/office/powerpoint/2010/main" val="30955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6389 C 0.04514 -0.26389 0.05833 -0.14213 0.05833 0.00833 C 0.05833 0.15833 0.04514 0.28055 0.02917 0.28055 C 0.01302 0.28055 0 0.15833 0 0.00833 C 0 -0.14213 0.01302 -0.26389 0.02917 -0.2638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Problem: Packet Scheduling</a:t>
            </a:r>
          </a:p>
        </p:txBody>
      </p:sp>
      <p:sp>
        <p:nvSpPr>
          <p:cNvPr id="287" name="Content Placeholder 28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Existing scheduling policies </a:t>
            </a:r>
          </a:p>
          <a:p>
            <a:pPr lvl="1"/>
            <a:r>
              <a:rPr lang="en-US" smtClean="0"/>
              <a:t>Round Robin</a:t>
            </a:r>
          </a:p>
          <a:p>
            <a:pPr lvl="1"/>
            <a:r>
              <a:rPr lang="en-US" smtClean="0"/>
              <a:t>Age</a:t>
            </a:r>
          </a:p>
          <a:p>
            <a:r>
              <a:rPr lang="en-US" smtClean="0"/>
              <a:t>Problem 1: </a:t>
            </a:r>
            <a:r>
              <a:rPr lang="en-US" smtClean="0">
                <a:solidFill>
                  <a:srgbClr val="FF0000"/>
                </a:solidFill>
              </a:rPr>
              <a:t>Local </a:t>
            </a:r>
            <a:r>
              <a:rPr lang="en-US" smtClean="0"/>
              <a:t>to a router</a:t>
            </a:r>
          </a:p>
          <a:p>
            <a:pPr lvl="1"/>
            <a:r>
              <a:rPr lang="en-US" smtClean="0"/>
              <a:t>Lead to contradictory decision making between routers: packets from one application may be prioritized at one router, to be delayed at next. </a:t>
            </a:r>
          </a:p>
          <a:p>
            <a:r>
              <a:rPr lang="en-US" smtClean="0"/>
              <a:t>Problem 2: </a:t>
            </a:r>
            <a:r>
              <a:rPr lang="en-US" smtClean="0">
                <a:solidFill>
                  <a:srgbClr val="FF0000"/>
                </a:solidFill>
              </a:rPr>
              <a:t>Application oblivious</a:t>
            </a:r>
          </a:p>
          <a:p>
            <a:pPr lvl="1"/>
            <a:r>
              <a:rPr lang="en-US" smtClean="0"/>
              <a:t>Treat all applications packets equally</a:t>
            </a:r>
          </a:p>
          <a:p>
            <a:pPr lvl="1"/>
            <a:r>
              <a:rPr lang="en-US" smtClean="0"/>
              <a:t>But applications are heterogeneous</a:t>
            </a:r>
          </a:p>
          <a:p>
            <a:r>
              <a:rPr lang="en-US" smtClean="0">
                <a:solidFill>
                  <a:srgbClr val="FF0000"/>
                </a:solidFill>
              </a:rPr>
              <a:t>Solution </a:t>
            </a:r>
            <a:r>
              <a:rPr lang="en-US" smtClean="0"/>
              <a:t>: Application-aware global scheduling policies.</a:t>
            </a:r>
            <a:endParaRPr lang="en-US" smtClean="0">
              <a:solidFill>
                <a:srgbClr val="FF0000"/>
              </a:solidFill>
            </a:endParaRPr>
          </a:p>
          <a:p>
            <a:endParaRPr lang="en-US" sz="2800" smtClean="0">
              <a:solidFill>
                <a:srgbClr val="FF0000"/>
              </a:solidFill>
            </a:endParaRPr>
          </a:p>
          <a:p>
            <a:endParaRPr lang="en-US" sz="2800" smtClean="0">
              <a:solidFill>
                <a:srgbClr val="FF0000"/>
              </a:solidFill>
            </a:endParaRPr>
          </a:p>
          <a:p>
            <a:endParaRPr lang="en-US" sz="2800" smtClean="0"/>
          </a:p>
        </p:txBody>
      </p:sp>
      <p:sp>
        <p:nvSpPr>
          <p:cNvPr id="4" name="Rectangle 3"/>
          <p:cNvSpPr/>
          <p:nvPr/>
        </p:nvSpPr>
        <p:spPr>
          <a:xfrm>
            <a:off x="3810000" y="4876800"/>
            <a:ext cx="1828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1.11111E-6 L -0.00973 0.0611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build="p"/>
      <p:bldP spid="4" grpId="0" animBg="1"/>
      <p:bldP spid="4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Research on </a:t>
            </a:r>
            <a:r>
              <a:rPr lang="en-US" b="1" dirty="0" err="1" smtClean="0">
                <a:ea typeface="ＭＳ Ｐゴシック" panose="020B0600070205080204" pitchFamily="34" charset="-128"/>
              </a:rPr>
              <a:t>NoCs</a:t>
            </a:r>
            <a:endParaRPr lang="en-US" b="1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b="1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6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Stall Time Criticality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5410200"/>
          </a:xfrm>
        </p:spPr>
        <p:txBody>
          <a:bodyPr/>
          <a:lstStyle/>
          <a:p>
            <a:r>
              <a:rPr lang="en-US" smtClean="0"/>
              <a:t>Applications are </a:t>
            </a:r>
            <a:r>
              <a:rPr lang="en-US" smtClean="0">
                <a:solidFill>
                  <a:srgbClr val="FF0000"/>
                </a:solidFill>
              </a:rPr>
              <a:t>not homogenous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Applications have different </a:t>
            </a:r>
            <a:r>
              <a:rPr lang="en-US" smtClean="0">
                <a:solidFill>
                  <a:srgbClr val="FF0000"/>
                </a:solidFill>
              </a:rPr>
              <a:t>criticality</a:t>
            </a:r>
            <a:r>
              <a:rPr lang="en-US" smtClean="0"/>
              <a:t> with respect to the </a:t>
            </a:r>
            <a:r>
              <a:rPr lang="en-US" smtClean="0">
                <a:solidFill>
                  <a:srgbClr val="FF0000"/>
                </a:solidFill>
              </a:rPr>
              <a:t>network</a:t>
            </a:r>
          </a:p>
          <a:p>
            <a:pPr lvl="1"/>
            <a:r>
              <a:rPr lang="en-US" smtClean="0"/>
              <a:t>Some applications are network latency sensitive </a:t>
            </a:r>
          </a:p>
          <a:p>
            <a:pPr lvl="1"/>
            <a:r>
              <a:rPr lang="en-US" smtClean="0"/>
              <a:t>Some applications are network latency tolerant</a:t>
            </a:r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  <a:p>
            <a:r>
              <a:rPr lang="en-US" smtClean="0"/>
              <a:t>Application’s </a:t>
            </a:r>
            <a:r>
              <a:rPr lang="en-US" smtClean="0">
                <a:solidFill>
                  <a:srgbClr val="FF0000"/>
                </a:solidFill>
              </a:rPr>
              <a:t>Stall Time Criticality (STC)</a:t>
            </a:r>
            <a:r>
              <a:rPr lang="en-US" smtClean="0"/>
              <a:t> can be measured by its average network stall time per packet </a:t>
            </a:r>
            <a:r>
              <a:rPr lang="en-US" smtClean="0">
                <a:solidFill>
                  <a:srgbClr val="FF0000"/>
                </a:solidFill>
              </a:rPr>
              <a:t>(i.e. NST/packet)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Network Stall Time (NST) </a:t>
            </a:r>
            <a:r>
              <a:rPr lang="en-US" smtClean="0"/>
              <a:t>is number of cycles the processor stalls waiting for network transactions to complete</a:t>
            </a:r>
          </a:p>
          <a:p>
            <a:endParaRPr lang="en-US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18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Stall Time Criticality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953000"/>
          </a:xfrm>
        </p:spPr>
        <p:txBody>
          <a:bodyPr/>
          <a:lstStyle/>
          <a:p>
            <a:r>
              <a:rPr lang="en-US" smtClean="0"/>
              <a:t>Why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applications have different network stall time criticality (STC)? 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Memory Level Parallelism (MLP) </a:t>
            </a:r>
          </a:p>
          <a:p>
            <a:pPr lvl="2"/>
            <a:r>
              <a:rPr lang="en-US" b="1" smtClean="0"/>
              <a:t>Lower MLP  leads to higher STC</a:t>
            </a:r>
          </a:p>
          <a:p>
            <a:pPr lvl="2"/>
            <a:endParaRPr lang="en-US" b="1" smtClean="0"/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Shortest </a:t>
            </a:r>
            <a:r>
              <a:rPr lang="en-US" smtClean="0">
                <a:solidFill>
                  <a:srgbClr val="FF0000"/>
                </a:solidFill>
              </a:rPr>
              <a:t>Job First Principle (SJF) </a:t>
            </a:r>
          </a:p>
          <a:p>
            <a:pPr lvl="2"/>
            <a:r>
              <a:rPr lang="en-US" b="1" smtClean="0"/>
              <a:t>Lower network load leads to higher STC </a:t>
            </a:r>
          </a:p>
          <a:p>
            <a:pPr lvl="2"/>
            <a:endParaRPr lang="en-US" b="1" smtClean="0"/>
          </a:p>
          <a:p>
            <a:pPr lvl="1"/>
            <a:r>
              <a:rPr lang="en-US" smtClean="0">
                <a:solidFill>
                  <a:srgbClr val="FF0000"/>
                </a:solidFill>
              </a:rPr>
              <a:t>Average Memory Access Time</a:t>
            </a:r>
          </a:p>
          <a:p>
            <a:pPr lvl="2"/>
            <a:r>
              <a:rPr lang="en-US" b="1" smtClean="0"/>
              <a:t>Higher memory access time leads to higher STC</a:t>
            </a:r>
          </a:p>
          <a:p>
            <a:pPr lvl="2"/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6620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114"/>
          <p:cNvSpPr txBox="1">
            <a:spLocks/>
          </p:cNvSpPr>
          <p:nvPr/>
        </p:nvSpPr>
        <p:spPr>
          <a:xfrm>
            <a:off x="914400" y="1447800"/>
            <a:ext cx="8077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None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Perpetua"/>
                <a:cs typeface="+mn-cs"/>
              </a:rPr>
              <a:t>Observation 1: </a:t>
            </a:r>
            <a:r>
              <a:rPr lang="en-US" sz="2600" b="1" dirty="0">
                <a:solidFill>
                  <a:srgbClr val="FF0000"/>
                </a:solidFill>
                <a:latin typeface="Perpetua"/>
                <a:cs typeface="+mn-cs"/>
              </a:rPr>
              <a:t>Packet Latency != Network Stall Time</a:t>
            </a:r>
          </a:p>
        </p:txBody>
      </p:sp>
      <p:cxnSp>
        <p:nvCxnSpPr>
          <p:cNvPr id="50" name="Straight Connector 49"/>
          <p:cNvCxnSpPr>
            <a:stCxn id="38" idx="1"/>
          </p:cNvCxnSpPr>
          <p:nvPr/>
        </p:nvCxnSpPr>
        <p:spPr>
          <a:xfrm rot="5400000">
            <a:off x="1285081" y="2504282"/>
            <a:ext cx="782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260475" y="2711451"/>
            <a:ext cx="12795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43062" y="2547938"/>
            <a:ext cx="10064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 rot="16200000" flipH="1">
            <a:off x="3196431" y="623094"/>
            <a:ext cx="84138" cy="3429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89363" y="2157413"/>
            <a:ext cx="457200" cy="3667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1413" y="2193925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erpetua"/>
                <a:cs typeface="+mn-cs"/>
              </a:rPr>
              <a:t>STALL</a:t>
            </a:r>
            <a:endParaRPr lang="en-US" b="1" dirty="0">
              <a:solidFill>
                <a:prstClr val="black"/>
              </a:solidFill>
              <a:latin typeface="Perpetu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0100" y="2174875"/>
            <a:ext cx="400050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6888" y="2151063"/>
            <a:ext cx="403225" cy="3095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190750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2350" y="2163763"/>
            <a:ext cx="998538" cy="366712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STALL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752600"/>
            <a:ext cx="2593975" cy="36988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</a:rPr>
              <a:t>STALL of  Red Packet = 0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1791493" y="1923257"/>
            <a:ext cx="227013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1804987" y="16843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1562893" y="19232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563687" y="16843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2020094" y="1915319"/>
            <a:ext cx="227012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2033588" y="1701800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3210719" y="2569369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4153693" y="2583657"/>
            <a:ext cx="227013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3688556" y="2580482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3218657" y="28884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3709195" y="28757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16200000">
            <a:off x="4146550" y="2865438"/>
            <a:ext cx="227013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76400" y="2811463"/>
            <a:ext cx="1646238" cy="1587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146300" y="3070225"/>
            <a:ext cx="164465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25638" y="3351213"/>
            <a:ext cx="2286000" cy="1587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57400" y="2562225"/>
            <a:ext cx="10175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EE18"/>
                </a:solidFill>
                <a:latin typeface="Perpetua"/>
                <a:cs typeface="+mn-cs"/>
              </a:rPr>
              <a:t>LATENCY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59013" y="2819400"/>
            <a:ext cx="1017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Perpetua"/>
                <a:cs typeface="+mn-cs"/>
              </a:rPr>
              <a:t>LATENCY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129881" y="3156744"/>
            <a:ext cx="274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11413" y="3090863"/>
            <a:ext cx="1017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B0F0"/>
                </a:solidFill>
                <a:latin typeface="Perpetua"/>
                <a:cs typeface="+mn-cs"/>
              </a:rPr>
              <a:t>LATENCY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57800" y="2209800"/>
            <a:ext cx="37338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Perpetua"/>
              </a:rPr>
              <a:t>Application with high MLP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323232"/>
                </a:solidFill>
                <a:latin typeface="Franklin Gothic Book"/>
                <a:cs typeface="+mn-cs"/>
              </a:rPr>
              <a:t>STC Principle 1 {MLP}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5288" y="1497013"/>
            <a:ext cx="1028700" cy="341312"/>
          </a:xfrm>
          <a:prstGeom prst="rect">
            <a:avLst/>
          </a:prstGeom>
          <a:noFill/>
        </p:spPr>
        <p:txBody>
          <a:bodyPr wrap="none" lIns="125348" tIns="62675" rIns="125348" bIns="6267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04800" y="1579563"/>
            <a:ext cx="161925" cy="1825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5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" grpId="0" animBg="1"/>
      <p:bldP spid="12" grpId="0" animBg="1"/>
      <p:bldP spid="44" grpId="0"/>
      <p:bldP spid="8" grpId="0" animBg="1"/>
      <p:bldP spid="9" grpId="0" animBg="1"/>
      <p:bldP spid="10" grpId="0" animBg="1"/>
      <p:bldP spid="11" grpId="0" animBg="1"/>
      <p:bldP spid="18" grpId="0" animBg="1"/>
      <p:bldP spid="20" grpId="0" animBg="1"/>
      <p:bldP spid="22" grpId="0" animBg="1"/>
      <p:bldP spid="38" grpId="0" animBg="1"/>
      <p:bldP spid="40" grpId="0" animBg="1"/>
      <p:bldP spid="24" grpId="0" animBg="1"/>
      <p:bldP spid="26" grpId="0" animBg="1"/>
      <p:bldP spid="37" grpId="0" animBg="1"/>
      <p:bldP spid="29" grpId="0" animBg="1"/>
      <p:bldP spid="33" grpId="0" animBg="1"/>
      <p:bldP spid="41" grpId="0" animBg="1"/>
      <p:bldP spid="42" grpId="0" animBg="1"/>
      <p:bldP spid="43" grpId="0" animBg="1"/>
      <p:bldP spid="53" grpId="0"/>
      <p:bldP spid="56" grpId="0"/>
      <p:bldP spid="58" grpId="0"/>
      <p:bldP spid="62" grpId="0"/>
      <p:bldP spid="35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Basic Terminology </a:t>
            </a:r>
            <a:r>
              <a:rPr lang="en-US" dirty="0" smtClean="0">
                <a:ea typeface="ＭＳ Ｐゴシック" panose="020B0600070205080204" pitchFamily="34" charset="-128"/>
              </a:rPr>
              <a:t>(review)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Node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 switch/router or client/endpoint that is part of the network</a:t>
            </a:r>
          </a:p>
          <a:p>
            <a:pPr lvl="1"/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Message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Unit of transfer for network’s clients (processors, memory)</a:t>
            </a:r>
          </a:p>
          <a:p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Packet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Unit of transfer for network </a:t>
            </a:r>
          </a:p>
          <a:p>
            <a:endParaRPr lang="en-US" sz="1800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Flit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Flow control digit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Unit of flow control within network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B26F53-599B-4248-9F4F-540D71FA144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736765" y="4089532"/>
            <a:ext cx="3703621" cy="529089"/>
          </a:xfrm>
          <a:prstGeom prst="rect">
            <a:avLst/>
          </a:prstGeom>
          <a:solidFill>
            <a:srgbClr val="98B7FE"/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5728806" y="3487877"/>
            <a:ext cx="176362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1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cs typeface="+mn-cs"/>
                <a:sym typeface="Gill Sans" charset="0"/>
              </a:rPr>
              <a:t>Packet</a:t>
            </a:r>
            <a:endParaRPr lang="en-US" sz="2800" b="1" dirty="0">
              <a:solidFill>
                <a:prstClr val="black"/>
              </a:solidFill>
              <a:latin typeface="Calibri"/>
              <a:cs typeface="+mn-cs"/>
              <a:sym typeface="Gill Sans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279940" y="3539317"/>
            <a:ext cx="661361" cy="3499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82880" tIns="91440" rIns="182880" bIns="91440"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363814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981084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598355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7215625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746544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831058" y="4087695"/>
            <a:ext cx="617270" cy="529089"/>
          </a:xfrm>
          <a:prstGeom prst="rect">
            <a:avLst/>
          </a:prstGeom>
          <a:solidFill>
            <a:srgbClr val="98B7FE">
              <a:lumMod val="20000"/>
              <a:lumOff val="80000"/>
            </a:srgbClr>
          </a:solidFill>
          <a:ln w="25400" cap="flat" cmpd="sng" algn="ctr">
            <a:solidFill>
              <a:srgbClr val="98B7F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Grande"/>
                <a:sym typeface="Gill Sans" charset="0"/>
              </a:rPr>
              <a:t>F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Grande"/>
              <a:sym typeface="Gill Sans" charset="0"/>
            </a:endParaRPr>
          </a:p>
        </p:txBody>
      </p:sp>
      <p:sp>
        <p:nvSpPr>
          <p:cNvPr id="103" name="TextBox 102"/>
          <p:cNvSpPr txBox="1"/>
          <p:nvPr/>
        </p:nvSpPr>
        <p:spPr bwMode="auto">
          <a:xfrm>
            <a:off x="5804721" y="4725173"/>
            <a:ext cx="167544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182815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rPr>
              <a:t>Flits</a:t>
            </a:r>
          </a:p>
        </p:txBody>
      </p:sp>
      <p:cxnSp>
        <p:nvCxnSpPr>
          <p:cNvPr id="104" name="Straight Arrow Connector 103"/>
          <p:cNvCxnSpPr>
            <a:stCxn id="103" idx="0"/>
          </p:cNvCxnSpPr>
          <p:nvPr/>
        </p:nvCxnSpPr>
        <p:spPr bwMode="auto">
          <a:xfrm flipH="1" flipV="1">
            <a:off x="6393517" y="4377961"/>
            <a:ext cx="248928" cy="34721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5" name="Straight Arrow Connector 104"/>
          <p:cNvCxnSpPr>
            <a:stCxn id="103" idx="0"/>
          </p:cNvCxnSpPr>
          <p:nvPr/>
        </p:nvCxnSpPr>
        <p:spPr bwMode="auto">
          <a:xfrm flipV="1">
            <a:off x="6642445" y="4373367"/>
            <a:ext cx="154316" cy="35180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6" name="Straight Arrow Connector 105"/>
          <p:cNvCxnSpPr>
            <a:stCxn id="103" idx="0"/>
          </p:cNvCxnSpPr>
          <p:nvPr/>
        </p:nvCxnSpPr>
        <p:spPr bwMode="auto">
          <a:xfrm flipV="1">
            <a:off x="6642445" y="4377961"/>
            <a:ext cx="749542" cy="347212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7" name="Straight Arrow Connector 106"/>
          <p:cNvCxnSpPr>
            <a:stCxn id="103" idx="0"/>
          </p:cNvCxnSpPr>
          <p:nvPr/>
        </p:nvCxnSpPr>
        <p:spPr bwMode="auto">
          <a:xfrm flipH="1" flipV="1">
            <a:off x="5802885" y="4373367"/>
            <a:ext cx="839560" cy="35180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grpSp>
        <p:nvGrpSpPr>
          <p:cNvPr id="110" name="Group 109"/>
          <p:cNvGrpSpPr/>
          <p:nvPr/>
        </p:nvGrpSpPr>
        <p:grpSpPr>
          <a:xfrm>
            <a:off x="3929678" y="4089532"/>
            <a:ext cx="5214322" cy="1242927"/>
            <a:chOff x="9352524" y="8888413"/>
            <a:chExt cx="9011676" cy="2148094"/>
          </a:xfrm>
        </p:grpSpPr>
        <p:sp>
          <p:nvSpPr>
            <p:cNvPr id="111" name="Rectangle 110"/>
            <p:cNvSpPr/>
            <p:nvPr/>
          </p:nvSpPr>
          <p:spPr>
            <a:xfrm>
              <a:off x="16078200" y="8888413"/>
              <a:ext cx="1066800" cy="9144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lIns="182880" tIns="91440" rIns="182880" bIns="91440" anchor="ctr"/>
            <a:lstStyle/>
            <a:p>
              <a:pPr marL="0" marR="0" lvl="0" indent="0" algn="ctr" defTabSz="18281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Grande"/>
                  <a:sym typeface="Gill Sans" charset="0"/>
                </a:rPr>
                <a:t>T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9352524" y="9972675"/>
              <a:ext cx="3545352" cy="1063832"/>
            </a:xfrm>
            <a:prstGeom prst="rect">
              <a:avLst/>
            </a:prstGeom>
            <a:noFill/>
          </p:spPr>
          <p:txBody>
            <a:bodyPr wrap="square" lIns="182880" tIns="91440" rIns="182880" bIns="91440">
              <a:spAutoFit/>
            </a:bodyPr>
            <a:lstStyle/>
            <a:p>
              <a:pPr marL="0" marR="0" lvl="0" indent="0" algn="ctr" defTabSz="18281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  <a:sym typeface="Gill Sans" charset="0"/>
                </a:rPr>
                <a:t>Head Flit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468599" y="9936164"/>
              <a:ext cx="2895601" cy="1063832"/>
            </a:xfrm>
            <a:prstGeom prst="rect">
              <a:avLst/>
            </a:prstGeom>
            <a:noFill/>
          </p:spPr>
          <p:txBody>
            <a:bodyPr lIns="182880" tIns="91440" rIns="182880" bIns="91440">
              <a:spAutoFit/>
            </a:bodyPr>
            <a:lstStyle/>
            <a:p>
              <a:pPr marL="0" marR="0" lvl="0" indent="0" algn="ctr" defTabSz="18281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  <a:sym typeface="Gill Sans" charset="0"/>
                </a:rPr>
                <a:t>Tail Flit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  <a:sym typeface="Gill Sans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0744200" y="8888413"/>
              <a:ext cx="1066800" cy="9144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rgbClr val="006600"/>
              </a:solidFill>
              <a:prstDash val="solid"/>
            </a:ln>
            <a:effectLst/>
          </p:spPr>
          <p:txBody>
            <a:bodyPr lIns="182880" tIns="91440" rIns="182880" bIns="91440" anchor="ctr"/>
            <a:lstStyle/>
            <a:p>
              <a:pPr marL="0" marR="0" lvl="0" indent="0" algn="ctr" defTabSz="182815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ucida Grande"/>
                  <a:sym typeface="Gill Sans" charset="0"/>
                </a:rPr>
                <a:t>H</a:t>
              </a:r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16941800" y="9337676"/>
              <a:ext cx="0" cy="72072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10985500" y="9396596"/>
              <a:ext cx="0" cy="72072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</p:grpSp>
      <p:cxnSp>
        <p:nvCxnSpPr>
          <p:cNvPr id="109" name="Straight Arrow Connector 108"/>
          <p:cNvCxnSpPr>
            <a:stCxn id="103" idx="0"/>
          </p:cNvCxnSpPr>
          <p:nvPr/>
        </p:nvCxnSpPr>
        <p:spPr>
          <a:xfrm flipH="1" flipV="1">
            <a:off x="5185617" y="4331113"/>
            <a:ext cx="1456828" cy="39406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cxnSp>
        <p:nvCxnSpPr>
          <p:cNvPr id="108" name="Straight Arrow Connector 107"/>
          <p:cNvCxnSpPr>
            <a:stCxn id="103" idx="0"/>
          </p:cNvCxnSpPr>
          <p:nvPr/>
        </p:nvCxnSpPr>
        <p:spPr>
          <a:xfrm flipV="1">
            <a:off x="6642445" y="4377959"/>
            <a:ext cx="1364975" cy="34721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ntent Placeholder 114"/>
          <p:cNvSpPr txBox="1">
            <a:spLocks/>
          </p:cNvSpPr>
          <p:nvPr/>
        </p:nvSpPr>
        <p:spPr>
          <a:xfrm>
            <a:off x="914400" y="1447800"/>
            <a:ext cx="80772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None/>
              <a:defRPr/>
            </a:pPr>
            <a:endParaRPr lang="en-US" sz="2600" dirty="0">
              <a:solidFill>
                <a:prstClr val="black"/>
              </a:solidFill>
              <a:latin typeface="Perpetua"/>
              <a:cs typeface="+mn-cs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Perpetua"/>
                <a:cs typeface="+mn-cs"/>
              </a:rPr>
              <a:t>Observation 1: </a:t>
            </a:r>
            <a:r>
              <a:rPr lang="en-US" sz="2600" b="1" dirty="0">
                <a:solidFill>
                  <a:srgbClr val="FF0000"/>
                </a:solidFill>
                <a:latin typeface="Perpetua"/>
                <a:cs typeface="+mn-cs"/>
              </a:rPr>
              <a:t>Packet Latency != Network Stall Time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rgbClr val="F07F0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600" dirty="0">
                <a:solidFill>
                  <a:prstClr val="black"/>
                </a:solidFill>
                <a:latin typeface="Perpetua"/>
                <a:cs typeface="+mn-cs"/>
              </a:rPr>
              <a:t>Observation 2: A l</a:t>
            </a:r>
            <a:r>
              <a:rPr lang="en-US" sz="2600" dirty="0" err="1">
                <a:solidFill>
                  <a:prstClr val="black"/>
                </a:solidFill>
                <a:latin typeface="Perpetua"/>
                <a:cs typeface="+mn-cs"/>
              </a:rPr>
              <a:t>ow</a:t>
            </a:r>
            <a:r>
              <a:rPr lang="en-US" sz="2600" dirty="0">
                <a:solidFill>
                  <a:prstClr val="black"/>
                </a:solidFill>
                <a:latin typeface="Perpetua"/>
                <a:cs typeface="+mn-cs"/>
              </a:rPr>
              <a:t> MLP application’s  packets have higher criticality than a high MLP application’s</a:t>
            </a:r>
          </a:p>
        </p:txBody>
      </p:sp>
      <p:cxnSp>
        <p:nvCxnSpPr>
          <p:cNvPr id="50" name="Straight Connector 49"/>
          <p:cNvCxnSpPr>
            <a:stCxn id="38" idx="1"/>
          </p:cNvCxnSpPr>
          <p:nvPr/>
        </p:nvCxnSpPr>
        <p:spPr>
          <a:xfrm rot="5400000">
            <a:off x="1285081" y="2504282"/>
            <a:ext cx="782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1260475" y="2711451"/>
            <a:ext cx="127952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643062" y="2547938"/>
            <a:ext cx="100647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 rot="16200000" flipH="1">
            <a:off x="3196431" y="623094"/>
            <a:ext cx="84138" cy="3429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89363" y="2157413"/>
            <a:ext cx="457200" cy="3667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81413" y="2193925"/>
            <a:ext cx="8382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Perpetua"/>
                <a:cs typeface="+mn-cs"/>
              </a:rPr>
              <a:t>STALL</a:t>
            </a:r>
            <a:endParaRPr lang="en-US" b="1" dirty="0">
              <a:solidFill>
                <a:prstClr val="black"/>
              </a:solidFill>
              <a:latin typeface="Perpetu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0100" y="2174875"/>
            <a:ext cx="400050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06888" y="2151063"/>
            <a:ext cx="403225" cy="3095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00200" y="2190750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92350" y="2163763"/>
            <a:ext cx="998538" cy="366712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STALL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752600"/>
            <a:ext cx="2593975" cy="36988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</a:rPr>
              <a:t>STALL of  Red Packet = 0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1791493" y="1923257"/>
            <a:ext cx="227013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6200000">
            <a:off x="1804987" y="16843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1562893" y="19232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 rot="16200000">
            <a:off x="1563687" y="16843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2020094" y="1915319"/>
            <a:ext cx="227012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2033588" y="1701800"/>
            <a:ext cx="227012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 rot="16200000">
            <a:off x="3210719" y="2569369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4153693" y="2583657"/>
            <a:ext cx="227013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16200000">
            <a:off x="3688556" y="2580482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6200000">
            <a:off x="3218657" y="28884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6200000">
            <a:off x="3709195" y="28757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ight Arrow 42"/>
          <p:cNvSpPr/>
          <p:nvPr/>
        </p:nvSpPr>
        <p:spPr>
          <a:xfrm rot="16200000">
            <a:off x="4146550" y="2865438"/>
            <a:ext cx="227013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676400" y="2811463"/>
            <a:ext cx="1646238" cy="1587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146300" y="3070225"/>
            <a:ext cx="164465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925638" y="3351213"/>
            <a:ext cx="2286000" cy="1587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057400" y="2562225"/>
            <a:ext cx="10175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EE18"/>
                </a:solidFill>
                <a:latin typeface="Perpetua"/>
                <a:cs typeface="+mn-cs"/>
              </a:rPr>
              <a:t>LATENCY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59013" y="2819400"/>
            <a:ext cx="1017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Perpetua"/>
                <a:cs typeface="+mn-cs"/>
              </a:rPr>
              <a:t>LATENCY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129881" y="3156744"/>
            <a:ext cx="274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11413" y="3090863"/>
            <a:ext cx="1017587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B0F0"/>
                </a:solidFill>
                <a:latin typeface="Perpetua"/>
                <a:cs typeface="+mn-cs"/>
              </a:rPr>
              <a:t>LATENCY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57800" y="2209800"/>
            <a:ext cx="3733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Perpetua"/>
              </a:rPr>
              <a:t>Application with high MLP 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514475" y="4433888"/>
            <a:ext cx="7810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 rot="16200000" flipH="1">
            <a:off x="4221956" y="1499394"/>
            <a:ext cx="84138" cy="5486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597025" y="4095750"/>
            <a:ext cx="639763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289175" y="4068763"/>
            <a:ext cx="998538" cy="366712"/>
          </a:xfrm>
          <a:prstGeom prst="roundRect">
            <a:avLst/>
          </a:prstGeom>
          <a:solidFill>
            <a:srgbClr val="37EE18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STALL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 rot="16200000">
            <a:off x="1788318" y="3828257"/>
            <a:ext cx="227013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 rot="16200000">
            <a:off x="1801812" y="3589338"/>
            <a:ext cx="227013" cy="650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3207544" y="4474369"/>
            <a:ext cx="227012" cy="152400"/>
          </a:xfrm>
          <a:prstGeom prst="rect">
            <a:avLst/>
          </a:prstGeom>
          <a:solidFill>
            <a:srgbClr val="37E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ight Arrow 73"/>
          <p:cNvSpPr/>
          <p:nvPr/>
        </p:nvSpPr>
        <p:spPr>
          <a:xfrm rot="16200000">
            <a:off x="3215482" y="47934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1914525" y="4837113"/>
            <a:ext cx="1371600" cy="1587"/>
          </a:xfrm>
          <a:prstGeom prst="straightConnector1">
            <a:avLst/>
          </a:prstGeom>
          <a:ln w="19050">
            <a:solidFill>
              <a:srgbClr val="37EE18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054225" y="4578350"/>
            <a:ext cx="1017588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7EE18"/>
                </a:solidFill>
                <a:latin typeface="Perpetua"/>
                <a:cs typeface="+mn-cs"/>
              </a:rPr>
              <a:t>LATENCY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3261519" y="4431507"/>
            <a:ext cx="78263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3344863" y="4092575"/>
            <a:ext cx="639762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037013" y="4067175"/>
            <a:ext cx="998537" cy="36512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STALL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rot="16200000">
            <a:off x="3536157" y="3826669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ight Arrow 87"/>
          <p:cNvSpPr/>
          <p:nvPr/>
        </p:nvSpPr>
        <p:spPr>
          <a:xfrm rot="16200000">
            <a:off x="3549650" y="3586163"/>
            <a:ext cx="227013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 rot="16200000">
            <a:off x="4955382" y="4471194"/>
            <a:ext cx="227012" cy="152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ight Arrow 89"/>
          <p:cNvSpPr/>
          <p:nvPr/>
        </p:nvSpPr>
        <p:spPr>
          <a:xfrm rot="16200000">
            <a:off x="4963319" y="4791869"/>
            <a:ext cx="227013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3662363" y="4833938"/>
            <a:ext cx="1371600" cy="1587"/>
          </a:xfrm>
          <a:prstGeom prst="straightConnector1">
            <a:avLst/>
          </a:prstGeom>
          <a:ln w="19050"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02063" y="4572000"/>
            <a:ext cx="1017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B0F0"/>
                </a:solidFill>
                <a:latin typeface="Perpetua"/>
                <a:cs typeface="+mn-cs"/>
              </a:rPr>
              <a:t>LATENCY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5026819" y="4445794"/>
            <a:ext cx="78263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5110163" y="4106863"/>
            <a:ext cx="639762" cy="3143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802313" y="4081463"/>
            <a:ext cx="998537" cy="3667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STALL</a:t>
            </a: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rot="16200000">
            <a:off x="5301456" y="3840957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ight Arrow 96"/>
          <p:cNvSpPr/>
          <p:nvPr/>
        </p:nvSpPr>
        <p:spPr>
          <a:xfrm rot="16200000">
            <a:off x="5314157" y="3599656"/>
            <a:ext cx="227012" cy="666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rot="16200000">
            <a:off x="6720681" y="4485482"/>
            <a:ext cx="227013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ight Arrow 98"/>
          <p:cNvSpPr/>
          <p:nvPr/>
        </p:nvSpPr>
        <p:spPr>
          <a:xfrm rot="16200000">
            <a:off x="6727826" y="4806950"/>
            <a:ext cx="227012" cy="650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5426075" y="4848225"/>
            <a:ext cx="137160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567363" y="4591050"/>
            <a:ext cx="10175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Perpetua"/>
                <a:cs typeface="+mn-cs"/>
              </a:rPr>
              <a:t>LATENCY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715000" y="3482975"/>
            <a:ext cx="3124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Perpetua"/>
                <a:cs typeface="+mn-cs"/>
              </a:rPr>
              <a:t>Application with low MLP</a:t>
            </a:r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323232"/>
                </a:solidFill>
                <a:latin typeface="Franklin Gothic Book"/>
                <a:cs typeface="+mn-cs"/>
              </a:rPr>
              <a:t>STC Principle 1 {MLP}</a:t>
            </a:r>
          </a:p>
        </p:txBody>
      </p:sp>
    </p:spTree>
    <p:extLst>
      <p:ext uri="{BB962C8B-B14F-4D97-AF65-F5344CB8AC3E}">
        <p14:creationId xmlns:p14="http://schemas.microsoft.com/office/powerpoint/2010/main" val="34774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build="p"/>
      <p:bldP spid="60" grpId="0" animBg="1"/>
      <p:bldP spid="63" grpId="0" animBg="1"/>
      <p:bldP spid="65" grpId="0" animBg="1"/>
      <p:bldP spid="66" grpId="0" animBg="1"/>
      <p:bldP spid="71" grpId="0" animBg="1"/>
      <p:bldP spid="74" grpId="0" animBg="1"/>
      <p:bldP spid="80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Principle 2 {Shortest-Job-First}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1519238" y="2433638"/>
            <a:ext cx="960437" cy="233362"/>
            <a:chOff x="3222673" y="2433935"/>
            <a:chExt cx="960120" cy="233328"/>
          </a:xfrm>
        </p:grpSpPr>
        <p:sp>
          <p:nvSpPr>
            <p:cNvPr id="56" name="Down Arrow 55"/>
            <p:cNvSpPr/>
            <p:nvPr/>
          </p:nvSpPr>
          <p:spPr>
            <a:xfrm rot="16200000" flipH="1">
              <a:off x="3679718" y="2067364"/>
              <a:ext cx="46031" cy="96012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ounded Rectangle 71"/>
            <p:cNvSpPr/>
            <p:nvPr/>
          </p:nvSpPr>
          <p:spPr>
            <a:xfrm>
              <a:off x="3259173" y="2433935"/>
              <a:ext cx="731596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030443" y="2438696"/>
              <a:ext cx="92045" cy="228567"/>
            </a:xfrm>
            <a:prstGeom prst="roundRect">
              <a:avLst/>
            </a:prstGeom>
            <a:solidFill>
              <a:srgbClr val="37EE18"/>
            </a:solidFill>
            <a:ln>
              <a:solidFill>
                <a:srgbClr val="37EE1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544638" y="3590925"/>
            <a:ext cx="2182812" cy="33813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4X network slow down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479550" y="4991100"/>
            <a:ext cx="2330450" cy="33813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1.2X network slow down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232525" y="3595688"/>
            <a:ext cx="2330450" cy="33813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1.3X network slow down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308725" y="5027613"/>
            <a:ext cx="2330450" cy="33813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1.6X network slow down</a:t>
            </a:r>
          </a:p>
        </p:txBody>
      </p: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5611813" y="2433638"/>
            <a:ext cx="2927350" cy="233362"/>
            <a:chOff x="4497218" y="2433935"/>
            <a:chExt cx="2926080" cy="233328"/>
          </a:xfrm>
        </p:grpSpPr>
        <p:sp>
          <p:nvSpPr>
            <p:cNvPr id="55" name="Down Arrow 54"/>
            <p:cNvSpPr/>
            <p:nvPr/>
          </p:nvSpPr>
          <p:spPr>
            <a:xfrm rot="16200000" flipH="1">
              <a:off x="5937242" y="1105019"/>
              <a:ext cx="46030" cy="292608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71"/>
            <p:cNvSpPr/>
            <p:nvPr/>
          </p:nvSpPr>
          <p:spPr>
            <a:xfrm>
              <a:off x="4554343" y="2433935"/>
              <a:ext cx="90448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689222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71"/>
            <p:cNvSpPr/>
            <p:nvPr/>
          </p:nvSpPr>
          <p:spPr>
            <a:xfrm>
              <a:off x="4828861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965327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ounded Rectangle 71"/>
            <p:cNvSpPr/>
            <p:nvPr/>
          </p:nvSpPr>
          <p:spPr>
            <a:xfrm>
              <a:off x="5108140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244606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ounded Rectangle 71"/>
            <p:cNvSpPr/>
            <p:nvPr/>
          </p:nvSpPr>
          <p:spPr>
            <a:xfrm>
              <a:off x="5392180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538166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ounded Rectangle 71"/>
            <p:cNvSpPr/>
            <p:nvPr/>
          </p:nvSpPr>
          <p:spPr>
            <a:xfrm>
              <a:off x="5676218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5812684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ounded Rectangle 71"/>
            <p:cNvSpPr/>
            <p:nvPr/>
          </p:nvSpPr>
          <p:spPr>
            <a:xfrm>
              <a:off x="5952323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088789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ounded Rectangle 71"/>
            <p:cNvSpPr/>
            <p:nvPr/>
          </p:nvSpPr>
          <p:spPr>
            <a:xfrm>
              <a:off x="6230016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366482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ounded Rectangle 71"/>
            <p:cNvSpPr/>
            <p:nvPr/>
          </p:nvSpPr>
          <p:spPr>
            <a:xfrm>
              <a:off x="6515642" y="2433935"/>
              <a:ext cx="90448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6661629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ounded Rectangle 71"/>
            <p:cNvSpPr/>
            <p:nvPr/>
          </p:nvSpPr>
          <p:spPr>
            <a:xfrm>
              <a:off x="6806028" y="2433935"/>
              <a:ext cx="92035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942494" y="2438696"/>
              <a:ext cx="92035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ounded Rectangle 71"/>
            <p:cNvSpPr/>
            <p:nvPr/>
          </p:nvSpPr>
          <p:spPr>
            <a:xfrm>
              <a:off x="7091654" y="2433935"/>
              <a:ext cx="90449" cy="22856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Rounded Rectangle 128"/>
            <p:cNvSpPr/>
            <p:nvPr/>
          </p:nvSpPr>
          <p:spPr>
            <a:xfrm>
              <a:off x="7237641" y="2438696"/>
              <a:ext cx="90449" cy="22856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77"/>
          <p:cNvGrpSpPr>
            <a:grpSpLocks/>
          </p:cNvGrpSpPr>
          <p:nvPr/>
        </p:nvGrpSpPr>
        <p:grpSpPr bwMode="auto">
          <a:xfrm>
            <a:off x="5614988" y="3267075"/>
            <a:ext cx="3200400" cy="233363"/>
            <a:chOff x="4537322" y="3267407"/>
            <a:chExt cx="3200400" cy="233328"/>
          </a:xfrm>
        </p:grpSpPr>
        <p:sp>
          <p:nvSpPr>
            <p:cNvPr id="116" name="Down Arrow 115"/>
            <p:cNvSpPr/>
            <p:nvPr/>
          </p:nvSpPr>
          <p:spPr>
            <a:xfrm rot="16200000" flipH="1">
              <a:off x="6114506" y="1794982"/>
              <a:ext cx="46031" cy="320040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ounded Rectangle 71"/>
            <p:cNvSpPr/>
            <p:nvPr/>
          </p:nvSpPr>
          <p:spPr>
            <a:xfrm>
              <a:off x="4599234" y="3267407"/>
              <a:ext cx="90488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4751634" y="3276931"/>
              <a:ext cx="355600" cy="21904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Rounded Rectangle 71"/>
            <p:cNvSpPr/>
            <p:nvPr/>
          </p:nvSpPr>
          <p:spPr>
            <a:xfrm>
              <a:off x="5161209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5297734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ounded Rectangle 71"/>
            <p:cNvSpPr/>
            <p:nvPr/>
          </p:nvSpPr>
          <p:spPr>
            <a:xfrm>
              <a:off x="5440609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5577134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" name="Rounded Rectangle 71"/>
            <p:cNvSpPr/>
            <p:nvPr/>
          </p:nvSpPr>
          <p:spPr>
            <a:xfrm>
              <a:off x="5724772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5" name="Rounded Rectangle 134"/>
            <p:cNvSpPr/>
            <p:nvPr/>
          </p:nvSpPr>
          <p:spPr>
            <a:xfrm>
              <a:off x="5870822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ounded Rectangle 71"/>
            <p:cNvSpPr/>
            <p:nvPr/>
          </p:nvSpPr>
          <p:spPr>
            <a:xfrm>
              <a:off x="6008934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>
            <a:xfrm>
              <a:off x="6145459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8" name="Rounded Rectangle 71"/>
            <p:cNvSpPr/>
            <p:nvPr/>
          </p:nvSpPr>
          <p:spPr>
            <a:xfrm>
              <a:off x="6285159" y="3267407"/>
              <a:ext cx="90488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ounded Rectangle 138"/>
            <p:cNvSpPr/>
            <p:nvPr/>
          </p:nvSpPr>
          <p:spPr>
            <a:xfrm>
              <a:off x="6421684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ounded Rectangle 71"/>
            <p:cNvSpPr/>
            <p:nvPr/>
          </p:nvSpPr>
          <p:spPr>
            <a:xfrm>
              <a:off x="6562972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699497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ounded Rectangle 71"/>
            <p:cNvSpPr/>
            <p:nvPr/>
          </p:nvSpPr>
          <p:spPr>
            <a:xfrm>
              <a:off x="6848722" y="3267407"/>
              <a:ext cx="90487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6994772" y="3272169"/>
              <a:ext cx="90487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ounded Rectangle 71"/>
            <p:cNvSpPr/>
            <p:nvPr/>
          </p:nvSpPr>
          <p:spPr>
            <a:xfrm>
              <a:off x="7139234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ounded Rectangle 144"/>
            <p:cNvSpPr/>
            <p:nvPr/>
          </p:nvSpPr>
          <p:spPr>
            <a:xfrm>
              <a:off x="7275759" y="3272169"/>
              <a:ext cx="90488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ounded Rectangle 71"/>
            <p:cNvSpPr/>
            <p:nvPr/>
          </p:nvSpPr>
          <p:spPr>
            <a:xfrm>
              <a:off x="7423397" y="3267407"/>
              <a:ext cx="92075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ounded Rectangle 146"/>
            <p:cNvSpPr/>
            <p:nvPr/>
          </p:nvSpPr>
          <p:spPr>
            <a:xfrm>
              <a:off x="7569447" y="3272169"/>
              <a:ext cx="92075" cy="22856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76"/>
          <p:cNvGrpSpPr>
            <a:grpSpLocks/>
          </p:cNvGrpSpPr>
          <p:nvPr/>
        </p:nvGrpSpPr>
        <p:grpSpPr bwMode="auto">
          <a:xfrm>
            <a:off x="1527175" y="3271838"/>
            <a:ext cx="1279525" cy="228600"/>
            <a:chOff x="2820818" y="3272135"/>
            <a:chExt cx="1280160" cy="228600"/>
          </a:xfrm>
        </p:grpSpPr>
        <p:sp>
          <p:nvSpPr>
            <p:cNvPr id="59" name="Down Arrow 58"/>
            <p:cNvSpPr/>
            <p:nvPr/>
          </p:nvSpPr>
          <p:spPr>
            <a:xfrm rot="16200000" flipH="1">
              <a:off x="3437880" y="2751911"/>
              <a:ext cx="46038" cy="128016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ounded Rectangle 71"/>
            <p:cNvSpPr/>
            <p:nvPr/>
          </p:nvSpPr>
          <p:spPr>
            <a:xfrm>
              <a:off x="2860526" y="3272135"/>
              <a:ext cx="732200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ounded Rectangle 147"/>
            <p:cNvSpPr/>
            <p:nvPr/>
          </p:nvSpPr>
          <p:spPr>
            <a:xfrm>
              <a:off x="3638787" y="3272135"/>
              <a:ext cx="355776" cy="219075"/>
            </a:xfrm>
            <a:prstGeom prst="roundRect">
              <a:avLst/>
            </a:prstGeom>
            <a:solidFill>
              <a:srgbClr val="37EE18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27175" y="4667250"/>
            <a:ext cx="1004888" cy="233363"/>
            <a:chOff x="3110378" y="4667799"/>
            <a:chExt cx="1005840" cy="233328"/>
          </a:xfrm>
        </p:grpSpPr>
        <p:sp>
          <p:nvSpPr>
            <p:cNvPr id="149" name="Down Arrow 148"/>
            <p:cNvSpPr/>
            <p:nvPr/>
          </p:nvSpPr>
          <p:spPr>
            <a:xfrm rot="16200000" flipH="1">
              <a:off x="3586314" y="4274401"/>
              <a:ext cx="53967" cy="100584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ounded Rectangle 71"/>
            <p:cNvSpPr/>
            <p:nvPr/>
          </p:nvSpPr>
          <p:spPr>
            <a:xfrm>
              <a:off x="3137392" y="4667799"/>
              <a:ext cx="730942" cy="22856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3916004" y="4672561"/>
              <a:ext cx="138243" cy="228566"/>
            </a:xfrm>
            <a:prstGeom prst="roundRect">
              <a:avLst/>
            </a:prstGeom>
            <a:solidFill>
              <a:srgbClr val="37EE18"/>
            </a:solidFill>
            <a:ln>
              <a:solidFill>
                <a:srgbClr val="37EE18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179"/>
          <p:cNvGrpSpPr>
            <a:grpSpLocks/>
          </p:cNvGrpSpPr>
          <p:nvPr/>
        </p:nvGrpSpPr>
        <p:grpSpPr bwMode="auto">
          <a:xfrm>
            <a:off x="5608638" y="4684713"/>
            <a:ext cx="3382962" cy="244475"/>
            <a:chOff x="4598818" y="4704567"/>
            <a:chExt cx="3383280" cy="243968"/>
          </a:xfrm>
        </p:grpSpPr>
        <p:sp>
          <p:nvSpPr>
            <p:cNvPr id="54" name="Down Arrow 53"/>
            <p:cNvSpPr/>
            <p:nvPr/>
          </p:nvSpPr>
          <p:spPr>
            <a:xfrm rot="16200000" flipH="1">
              <a:off x="6267487" y="3157882"/>
              <a:ext cx="45943" cy="3383280"/>
            </a:xfrm>
            <a:prstGeom prst="downArrow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5348" tIns="62675" rIns="125348" bIns="6267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ounded Rectangle 71"/>
            <p:cNvSpPr/>
            <p:nvPr/>
          </p:nvSpPr>
          <p:spPr>
            <a:xfrm>
              <a:off x="4622632" y="4704567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4754408" y="4715656"/>
              <a:ext cx="576316" cy="21862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ounded Rectangle 71"/>
            <p:cNvSpPr/>
            <p:nvPr/>
          </p:nvSpPr>
          <p:spPr>
            <a:xfrm>
              <a:off x="5391054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5527592" y="4720409"/>
              <a:ext cx="90497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ounded Rectangle 71"/>
            <p:cNvSpPr/>
            <p:nvPr/>
          </p:nvSpPr>
          <p:spPr>
            <a:xfrm>
              <a:off x="5670481" y="4715656"/>
              <a:ext cx="90497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ounded Rectangle 155"/>
            <p:cNvSpPr/>
            <p:nvPr/>
          </p:nvSpPr>
          <p:spPr>
            <a:xfrm>
              <a:off x="5805431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ounded Rectangle 71"/>
            <p:cNvSpPr/>
            <p:nvPr/>
          </p:nvSpPr>
          <p:spPr>
            <a:xfrm>
              <a:off x="5954670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ounded Rectangle 157"/>
            <p:cNvSpPr/>
            <p:nvPr/>
          </p:nvSpPr>
          <p:spPr>
            <a:xfrm>
              <a:off x="6100734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ounded Rectangle 71"/>
            <p:cNvSpPr/>
            <p:nvPr/>
          </p:nvSpPr>
          <p:spPr>
            <a:xfrm>
              <a:off x="6238859" y="4715656"/>
              <a:ext cx="90497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6375397" y="4720409"/>
              <a:ext cx="90497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ounded Rectangle 71"/>
            <p:cNvSpPr/>
            <p:nvPr/>
          </p:nvSpPr>
          <p:spPr>
            <a:xfrm>
              <a:off x="6513523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ounded Rectangle 161"/>
            <p:cNvSpPr/>
            <p:nvPr/>
          </p:nvSpPr>
          <p:spPr>
            <a:xfrm>
              <a:off x="6650061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ounded Rectangle 71"/>
            <p:cNvSpPr/>
            <p:nvPr/>
          </p:nvSpPr>
          <p:spPr>
            <a:xfrm>
              <a:off x="6792949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ounded Rectangle 163"/>
            <p:cNvSpPr/>
            <p:nvPr/>
          </p:nvSpPr>
          <p:spPr>
            <a:xfrm>
              <a:off x="6929487" y="4720409"/>
              <a:ext cx="90496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71"/>
            <p:cNvSpPr/>
            <p:nvPr/>
          </p:nvSpPr>
          <p:spPr>
            <a:xfrm>
              <a:off x="7077138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ounded Rectangle 165"/>
            <p:cNvSpPr/>
            <p:nvPr/>
          </p:nvSpPr>
          <p:spPr>
            <a:xfrm>
              <a:off x="7223202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ounded Rectangle 71"/>
            <p:cNvSpPr/>
            <p:nvPr/>
          </p:nvSpPr>
          <p:spPr>
            <a:xfrm>
              <a:off x="7367678" y="4715656"/>
              <a:ext cx="92084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7504216" y="4720409"/>
              <a:ext cx="92084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ounded Rectangle 71"/>
            <p:cNvSpPr/>
            <p:nvPr/>
          </p:nvSpPr>
          <p:spPr>
            <a:xfrm>
              <a:off x="7653455" y="4715656"/>
              <a:ext cx="90496" cy="22812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ounded Rectangle 169"/>
            <p:cNvSpPr/>
            <p:nvPr/>
          </p:nvSpPr>
          <p:spPr>
            <a:xfrm>
              <a:off x="7799519" y="4720409"/>
              <a:ext cx="90496" cy="22812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981200" y="5867400"/>
            <a:ext cx="6464300" cy="3698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Overall system throughput{weighted speedup} increases by 34%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429000" y="1981200"/>
            <a:ext cx="1789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Running ALONE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971800" y="2819400"/>
            <a:ext cx="2670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Baseline (RR) Scheduling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505200" y="4191000"/>
            <a:ext cx="16922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Perpetua"/>
                <a:cs typeface="+mn-cs"/>
              </a:rPr>
              <a:t>SJF  Scheduling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447800" y="1524000"/>
            <a:ext cx="1736725" cy="341313"/>
          </a:xfrm>
          <a:prstGeom prst="rect">
            <a:avLst/>
          </a:prstGeom>
          <a:solidFill>
            <a:srgbClr val="37EE18"/>
          </a:solidFill>
        </p:spPr>
        <p:txBody>
          <a:bodyPr lIns="125348" tIns="62675" rIns="125348" bIns="6267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Light Application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746750" y="1487488"/>
            <a:ext cx="1797050" cy="341312"/>
          </a:xfrm>
          <a:prstGeom prst="rect">
            <a:avLst/>
          </a:prstGeom>
          <a:solidFill>
            <a:srgbClr val="FF0000"/>
          </a:solidFill>
        </p:spPr>
        <p:txBody>
          <a:bodyPr wrap="none" lIns="125348" tIns="62675" rIns="125348" bIns="6267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Heavy Application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2888" y="2362200"/>
            <a:ext cx="1028700" cy="341313"/>
          </a:xfrm>
          <a:prstGeom prst="rect">
            <a:avLst/>
          </a:prstGeom>
          <a:noFill/>
        </p:spPr>
        <p:txBody>
          <a:bodyPr wrap="none" lIns="125348" tIns="62675" rIns="125348" bIns="6267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</a:rPr>
              <a:t>Compute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52400" y="2444750"/>
            <a:ext cx="161925" cy="1825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13" grpId="0" animBg="1"/>
      <p:bldP spid="114" grpId="0" animBg="1"/>
      <p:bldP spid="115" grpId="0" animBg="1"/>
      <p:bldP spid="171" grpId="0" animBg="1"/>
      <p:bldP spid="172" grpId="0"/>
      <p:bldP spid="173" grpId="0"/>
      <p:bldP spid="174" grpId="0"/>
      <p:bldP spid="119" grpId="0" animBg="1"/>
      <p:bldP spid="121" grpId="0" animBg="1"/>
      <p:bldP spid="91" grpId="0"/>
      <p:bldP spid="91" grpId="1"/>
      <p:bldP spid="92" grpId="0" animBg="1"/>
      <p:bldP spid="92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Solution: Application-Aware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 Idea</a:t>
            </a:r>
          </a:p>
          <a:p>
            <a:pPr lvl="1"/>
            <a:r>
              <a:rPr lang="en-US" sz="2800" smtClean="0">
                <a:solidFill>
                  <a:srgbClr val="FF0000"/>
                </a:solidFill>
              </a:rPr>
              <a:t>Identify stall time critical applications (i.e. network sensitive applications) and prioritize their packets in each router.</a:t>
            </a:r>
          </a:p>
          <a:p>
            <a:endParaRPr lang="en-US" sz="2800" smtClean="0"/>
          </a:p>
          <a:p>
            <a:r>
              <a:rPr lang="en-US" sz="2800" smtClean="0"/>
              <a:t>Key components of scheduling policy:</a:t>
            </a:r>
          </a:p>
          <a:p>
            <a:pPr lvl="1"/>
            <a:r>
              <a:rPr lang="en-US" sz="2800" smtClean="0"/>
              <a:t>Application Ranking</a:t>
            </a:r>
          </a:p>
          <a:p>
            <a:pPr lvl="1"/>
            <a:r>
              <a:rPr lang="en-US" sz="2800" smtClean="0"/>
              <a:t>Packet Batching</a:t>
            </a:r>
          </a:p>
          <a:p>
            <a:pPr lvl="1"/>
            <a:endParaRPr lang="en-US" sz="2800" smtClean="0"/>
          </a:p>
          <a:p>
            <a:r>
              <a:rPr lang="en-US" sz="2800" smtClean="0"/>
              <a:t>Propose low-hardware complexity solution</a:t>
            </a:r>
          </a:p>
        </p:txBody>
      </p:sp>
    </p:spTree>
    <p:extLst>
      <p:ext uri="{BB962C8B-B14F-4D97-AF65-F5344CB8AC3E}">
        <p14:creationId xmlns:p14="http://schemas.microsoft.com/office/powerpoint/2010/main" val="35596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 1 : Ranking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en-US" smtClean="0"/>
              <a:t>Ranking distinguishes applications based on Stall Time Criticality (STC)</a:t>
            </a:r>
          </a:p>
          <a:p>
            <a:r>
              <a:rPr lang="en-US" smtClean="0"/>
              <a:t>Periodically  </a:t>
            </a:r>
            <a:r>
              <a:rPr lang="en-US" smtClean="0">
                <a:solidFill>
                  <a:srgbClr val="FF0000"/>
                </a:solidFill>
              </a:rPr>
              <a:t>rank </a:t>
            </a:r>
            <a:r>
              <a:rPr lang="en-US" smtClean="0"/>
              <a:t>applications based on Stall Time Criticality (STC)</a:t>
            </a:r>
            <a:r>
              <a:rPr lang="en-US" sz="2400" smtClean="0"/>
              <a:t>.</a:t>
            </a:r>
          </a:p>
          <a:p>
            <a:r>
              <a:rPr lang="en-US" smtClean="0"/>
              <a:t>Explored many </a:t>
            </a:r>
            <a:r>
              <a:rPr lang="en-US" smtClean="0">
                <a:solidFill>
                  <a:srgbClr val="FF0000"/>
                </a:solidFill>
              </a:rPr>
              <a:t>heuristics</a:t>
            </a:r>
            <a:r>
              <a:rPr lang="en-US" smtClean="0"/>
              <a:t> for quantifying STC (Details &amp; analysis in paper)</a:t>
            </a:r>
          </a:p>
          <a:p>
            <a:pPr lvl="1"/>
            <a:r>
              <a:rPr lang="en-US" smtClean="0"/>
              <a:t>Heuristic based on </a:t>
            </a:r>
            <a:r>
              <a:rPr lang="en-US" smtClean="0">
                <a:solidFill>
                  <a:srgbClr val="FF0000"/>
                </a:solidFill>
              </a:rPr>
              <a:t>outermost private cache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Misses Per Instruction (L1-MPI) </a:t>
            </a:r>
            <a:r>
              <a:rPr lang="en-US" smtClean="0"/>
              <a:t>is the most effective</a:t>
            </a:r>
          </a:p>
          <a:p>
            <a:pPr lvl="1"/>
            <a:r>
              <a:rPr lang="en-US" b="1" smtClean="0">
                <a:solidFill>
                  <a:srgbClr val="002060"/>
                </a:solidFill>
              </a:rPr>
              <a:t>Low L1-MPI =&gt; high STC =&gt; higher rank</a:t>
            </a:r>
          </a:p>
          <a:p>
            <a:r>
              <a:rPr lang="en-US" smtClean="0"/>
              <a:t>Why Misses Per Instruction (L1-MPI)?</a:t>
            </a:r>
          </a:p>
          <a:p>
            <a:pPr lvl="1"/>
            <a:r>
              <a:rPr lang="en-US" smtClean="0"/>
              <a:t>Easy to Compute (low complexity)</a:t>
            </a:r>
          </a:p>
          <a:p>
            <a:pPr lvl="1"/>
            <a:r>
              <a:rPr lang="en-US" smtClean="0"/>
              <a:t>Stable Metric (unaffected by interference in network)</a:t>
            </a:r>
          </a:p>
        </p:txBody>
      </p:sp>
    </p:spTree>
    <p:extLst>
      <p:ext uri="{BB962C8B-B14F-4D97-AF65-F5344CB8AC3E}">
        <p14:creationId xmlns:p14="http://schemas.microsoft.com/office/powerpoint/2010/main" val="792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 1 : How to Rank?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en-US" sz="2400" smtClean="0"/>
              <a:t>Execution time is divided into fixed </a:t>
            </a:r>
            <a:r>
              <a:rPr lang="en-US" sz="2400" smtClean="0">
                <a:solidFill>
                  <a:srgbClr val="FF0000"/>
                </a:solidFill>
              </a:rPr>
              <a:t>“ranking intervals”</a:t>
            </a:r>
          </a:p>
          <a:p>
            <a:pPr lvl="1"/>
            <a:r>
              <a:rPr lang="en-US" sz="2000" smtClean="0"/>
              <a:t>Ranking interval is 350,000 cycles </a:t>
            </a:r>
            <a:endParaRPr lang="en-US" sz="2000" smtClean="0">
              <a:solidFill>
                <a:srgbClr val="FF0000"/>
              </a:solidFill>
            </a:endParaRPr>
          </a:p>
          <a:p>
            <a:r>
              <a:rPr lang="en-US" sz="2400" smtClean="0"/>
              <a:t>At the end of an interval, each core calculates their L1-MPI and  sends it to the </a:t>
            </a:r>
            <a:r>
              <a:rPr lang="en-US" sz="2400" smtClean="0">
                <a:solidFill>
                  <a:srgbClr val="FF0000"/>
                </a:solidFill>
              </a:rPr>
              <a:t>Central Decision Logic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(CDL)</a:t>
            </a:r>
          </a:p>
          <a:p>
            <a:pPr lvl="1"/>
            <a:r>
              <a:rPr lang="en-US" sz="2000" smtClean="0"/>
              <a:t>CDL is located in the central node of mesh</a:t>
            </a:r>
          </a:p>
          <a:p>
            <a:r>
              <a:rPr lang="en-US" sz="2400" smtClean="0"/>
              <a:t>CDL forms a ranking order and sends back its rank to each core</a:t>
            </a:r>
          </a:p>
          <a:p>
            <a:pPr lvl="1"/>
            <a:r>
              <a:rPr lang="en-US" sz="2000" smtClean="0"/>
              <a:t>Two control packets per core every ranking interval</a:t>
            </a:r>
          </a:p>
          <a:p>
            <a:r>
              <a:rPr lang="en-US" sz="2400" smtClean="0"/>
              <a:t>Ranking order is a </a:t>
            </a:r>
            <a:r>
              <a:rPr lang="en-US" sz="2400" smtClean="0">
                <a:solidFill>
                  <a:srgbClr val="FF0000"/>
                </a:solidFill>
              </a:rPr>
              <a:t>“partial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order”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Rank formation is </a:t>
            </a:r>
            <a:r>
              <a:rPr lang="en-US" sz="2400" smtClean="0">
                <a:solidFill>
                  <a:srgbClr val="FF0000"/>
                </a:solidFill>
              </a:rPr>
              <a:t>not</a:t>
            </a:r>
            <a:r>
              <a:rPr lang="en-US" sz="2400" smtClean="0"/>
              <a:t> on the </a:t>
            </a:r>
            <a:r>
              <a:rPr lang="en-US" sz="2400" smtClean="0">
                <a:solidFill>
                  <a:srgbClr val="FF0000"/>
                </a:solidFill>
              </a:rPr>
              <a:t>critical path</a:t>
            </a:r>
          </a:p>
          <a:p>
            <a:pPr lvl="1"/>
            <a:r>
              <a:rPr lang="en-US" sz="2000" smtClean="0"/>
              <a:t>Ranking interval is significantly longer than rank computation time</a:t>
            </a:r>
          </a:p>
          <a:p>
            <a:pPr lvl="1"/>
            <a:r>
              <a:rPr lang="en-US" sz="2000" smtClean="0"/>
              <a:t>Cores use older rank values until new ranking is available</a:t>
            </a:r>
          </a:p>
        </p:txBody>
      </p:sp>
    </p:spTree>
    <p:extLst>
      <p:ext uri="{BB962C8B-B14F-4D97-AF65-F5344CB8AC3E}">
        <p14:creationId xmlns:p14="http://schemas.microsoft.com/office/powerpoint/2010/main" val="176924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Component 2: Batching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smtClean="0"/>
              <a:t>Problem: </a:t>
            </a:r>
            <a:r>
              <a:rPr lang="en-US" smtClean="0">
                <a:solidFill>
                  <a:srgbClr val="FF0000"/>
                </a:solidFill>
              </a:rPr>
              <a:t>Starvation</a:t>
            </a:r>
          </a:p>
          <a:p>
            <a:pPr lvl="1"/>
            <a:r>
              <a:rPr lang="en-US" smtClean="0"/>
              <a:t>Prioritizing a higher ranked application can lead to starvation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of lower ranked application</a:t>
            </a:r>
          </a:p>
          <a:p>
            <a:r>
              <a:rPr lang="en-US" smtClean="0"/>
              <a:t>Solution: </a:t>
            </a:r>
            <a:r>
              <a:rPr lang="en-US" smtClean="0">
                <a:solidFill>
                  <a:srgbClr val="FF0000"/>
                </a:solidFill>
              </a:rPr>
              <a:t>Packet Batching</a:t>
            </a:r>
            <a:endParaRPr lang="en-US" smtClean="0"/>
          </a:p>
          <a:p>
            <a:pPr lvl="1"/>
            <a:r>
              <a:rPr lang="en-US" smtClean="0"/>
              <a:t>Network packets are grouped into finite sized batches </a:t>
            </a:r>
          </a:p>
          <a:p>
            <a:pPr lvl="1"/>
            <a:r>
              <a:rPr lang="en-US" b="1" smtClean="0">
                <a:solidFill>
                  <a:srgbClr val="002060"/>
                </a:solidFill>
              </a:rPr>
              <a:t>Packets of older batches are prioritized over younger batches</a:t>
            </a:r>
          </a:p>
          <a:p>
            <a:r>
              <a:rPr lang="en-US" smtClean="0"/>
              <a:t>Alternative batching policies explored in paper</a:t>
            </a:r>
          </a:p>
          <a:p>
            <a:r>
              <a:rPr lang="en-US" smtClean="0">
                <a:solidFill>
                  <a:srgbClr val="FF0000"/>
                </a:solidFill>
              </a:rPr>
              <a:t>Time-Based Batching</a:t>
            </a:r>
          </a:p>
          <a:p>
            <a:pPr lvl="1"/>
            <a:r>
              <a:rPr lang="en-US" smtClean="0"/>
              <a:t>New batches are formed in a periodic, synchronous manner across all nodes in the network, every T cycles </a:t>
            </a:r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9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Before injecting a packet into the network, it is tagged by </a:t>
            </a:r>
          </a:p>
          <a:p>
            <a:pPr lvl="1"/>
            <a:r>
              <a:rPr lang="en-US" smtClean="0"/>
              <a:t>Batch ID </a:t>
            </a:r>
            <a:r>
              <a:rPr lang="en-US" sz="1800" i="1" smtClean="0"/>
              <a:t>(3 bits)</a:t>
            </a:r>
          </a:p>
          <a:p>
            <a:pPr lvl="1"/>
            <a:r>
              <a:rPr lang="en-US" smtClean="0"/>
              <a:t>Rank ID </a:t>
            </a:r>
            <a:r>
              <a:rPr lang="en-US" sz="1800" i="1" smtClean="0"/>
              <a:t>(3 bits)</a:t>
            </a:r>
          </a:p>
          <a:p>
            <a:r>
              <a:rPr lang="en-US" smtClean="0"/>
              <a:t>Three tier priority structure at routers</a:t>
            </a:r>
          </a:p>
          <a:p>
            <a:pPr lvl="1"/>
            <a:r>
              <a:rPr lang="en-US" b="1" smtClean="0">
                <a:solidFill>
                  <a:srgbClr val="002060"/>
                </a:solidFill>
              </a:rPr>
              <a:t>Oldest batch first	</a:t>
            </a:r>
            <a:r>
              <a:rPr lang="en-US" sz="2200" b="1" smtClean="0">
                <a:solidFill>
                  <a:srgbClr val="002060"/>
                </a:solidFill>
              </a:rPr>
              <a:t>(</a:t>
            </a:r>
            <a:r>
              <a:rPr lang="en-US" sz="2200" b="1" i="1" smtClean="0">
                <a:solidFill>
                  <a:srgbClr val="002060"/>
                </a:solidFill>
              </a:rPr>
              <a:t>prevent starvation)</a:t>
            </a:r>
          </a:p>
          <a:p>
            <a:pPr lvl="1"/>
            <a:r>
              <a:rPr lang="en-US" b="1" smtClean="0">
                <a:solidFill>
                  <a:srgbClr val="002060"/>
                </a:solidFill>
              </a:rPr>
              <a:t>Highest rank first</a:t>
            </a:r>
            <a:r>
              <a:rPr lang="en-US" sz="1800" b="1" i="1" smtClean="0">
                <a:solidFill>
                  <a:srgbClr val="002060"/>
                </a:solidFill>
              </a:rPr>
              <a:t>  	</a:t>
            </a:r>
            <a:r>
              <a:rPr lang="en-US" sz="2200" b="1" i="1" smtClean="0">
                <a:solidFill>
                  <a:srgbClr val="002060"/>
                </a:solidFill>
              </a:rPr>
              <a:t>(maximize performance)</a:t>
            </a:r>
          </a:p>
          <a:p>
            <a:pPr lvl="1"/>
            <a:r>
              <a:rPr lang="en-US" b="1" smtClean="0">
                <a:solidFill>
                  <a:srgbClr val="002060"/>
                </a:solidFill>
              </a:rPr>
              <a:t>Local Round-Robin        </a:t>
            </a:r>
            <a:r>
              <a:rPr lang="en-US" sz="2200" b="1" i="1" smtClean="0">
                <a:solidFill>
                  <a:srgbClr val="002060"/>
                </a:solidFill>
              </a:rPr>
              <a:t>(final tie breaker)</a:t>
            </a:r>
          </a:p>
          <a:p>
            <a:r>
              <a:rPr lang="en-US" smtClean="0"/>
              <a:t>Simple hardware support: priority arbiters</a:t>
            </a:r>
          </a:p>
          <a:p>
            <a:r>
              <a:rPr lang="en-US" smtClean="0">
                <a:solidFill>
                  <a:srgbClr val="FF0000"/>
                </a:solidFill>
              </a:rPr>
              <a:t>Global coordinated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scheduling</a:t>
            </a:r>
          </a:p>
          <a:p>
            <a:pPr lvl="1"/>
            <a:r>
              <a:rPr lang="en-US" smtClean="0"/>
              <a:t>Ranking order and batching order are same across all routers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6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Scheduling Example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8600" y="2852433"/>
            <a:ext cx="553998" cy="18700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cs typeface="+mn-cs"/>
              </a:rPr>
              <a:t>Injection Cycles</a:t>
            </a:r>
          </a:p>
        </p:txBody>
      </p:sp>
      <p:cxnSp>
        <p:nvCxnSpPr>
          <p:cNvPr id="49" name="Elbow Connector 48"/>
          <p:cNvCxnSpPr/>
          <p:nvPr/>
        </p:nvCxnSpPr>
        <p:spPr>
          <a:xfrm>
            <a:off x="717550" y="6018213"/>
            <a:ext cx="3168650" cy="158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 flipH="1" flipV="1">
            <a:off x="-1384300" y="3916363"/>
            <a:ext cx="4205287" cy="158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019175" y="54943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1238" y="5083175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1238" y="46180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03300" y="3973513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979488" y="35639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87425" y="3098800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71550" y="252888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71550" y="21034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31963" y="5083175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428875" y="5084763"/>
            <a:ext cx="365125" cy="293687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16088" y="4635500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667000" y="5410200"/>
            <a:ext cx="779463" cy="301625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2400" y="6400800"/>
            <a:ext cx="4819650" cy="4619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Packet Injection Order at Processor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62000" y="6015038"/>
            <a:ext cx="2444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Core1   Core2   Core3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72000" y="3581400"/>
            <a:ext cx="40417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cs typeface="+mn-cs"/>
              </a:rPr>
              <a:t>Batching interval length = 3 cycles</a:t>
            </a: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4262438"/>
            <a:ext cx="4114800" cy="461962"/>
            <a:chOff x="4572000" y="4262735"/>
            <a:chExt cx="4114800" cy="461665"/>
          </a:xfrm>
        </p:grpSpPr>
        <p:sp>
          <p:nvSpPr>
            <p:cNvPr id="46" name="Rounded Rectangle 45"/>
            <p:cNvSpPr/>
            <p:nvPr/>
          </p:nvSpPr>
          <p:spPr>
            <a:xfrm>
              <a:off x="6553200" y="4281773"/>
              <a:ext cx="365125" cy="293498"/>
            </a:xfrm>
            <a:prstGeom prst="roundRect">
              <a:avLst/>
            </a:prstGeom>
            <a:solidFill>
              <a:srgbClr val="5EFA26"/>
            </a:solidFill>
            <a:ln>
              <a:solidFill>
                <a:srgbClr val="5EFA26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7721387">
              <a:off x="6866056" y="4261021"/>
              <a:ext cx="368063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7446963" y="4299224"/>
              <a:ext cx="365125" cy="29349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Half Frame 69"/>
            <p:cNvSpPr/>
            <p:nvPr/>
          </p:nvSpPr>
          <p:spPr>
            <a:xfrm rot="7721387">
              <a:off x="7777281" y="4268954"/>
              <a:ext cx="368063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8321675" y="4283359"/>
              <a:ext cx="365125" cy="29349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0" y="4262735"/>
              <a:ext cx="205740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Perpetua"/>
                  <a:cs typeface="+mn-cs"/>
                </a:rPr>
                <a:t>Ranking order =</a:t>
              </a:r>
            </a:p>
          </p:txBody>
        </p:sp>
      </p:grp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838200" y="4573588"/>
            <a:ext cx="2590800" cy="12938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6600"/>
              </a:solidFill>
              <a:latin typeface="Perpetu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11425" y="3962400"/>
            <a:ext cx="938213" cy="3937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90800" y="2514600"/>
            <a:ext cx="938213" cy="3937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2</a:t>
            </a:r>
          </a:p>
        </p:txBody>
      </p:sp>
    </p:spTree>
    <p:extLst>
      <p:ext uri="{BB962C8B-B14F-4D97-AF65-F5344CB8AC3E}">
        <p14:creationId xmlns:p14="http://schemas.microsoft.com/office/powerpoint/2010/main" val="34226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7037E-6 L 0.00035 -0.225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22546 L -3.33333E-6 -0.4277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/>
      <p:bldP spid="32" grpId="0" animBg="1"/>
      <p:bldP spid="33" grpId="0"/>
      <p:bldP spid="3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Scheduling Example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548438" y="26241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115050" y="26241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548438" y="22383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5032375" y="31035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/>
          <p:nvPr/>
        </p:nvSpPr>
        <p:spPr>
          <a:xfrm>
            <a:off x="6548438" y="36814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115050" y="36814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548438" y="32972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5032375" y="41624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/>
          <p:nvPr/>
        </p:nvSpPr>
        <p:spPr>
          <a:xfrm>
            <a:off x="6548438" y="47386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115050" y="43545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548438" y="43545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5032375" y="52197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6548438" y="57959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548438" y="54117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032375" y="62769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5114925" y="21256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6159500" y="1524000"/>
            <a:ext cx="825500" cy="3429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4953000" y="19050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391400" y="21336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7391400" y="30480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7334251" y="37528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" y="2852433"/>
            <a:ext cx="553998" cy="187006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cs typeface="+mn-cs"/>
              </a:rPr>
              <a:t>Injection Cycles</a:t>
            </a:r>
          </a:p>
        </p:txBody>
      </p:sp>
      <p:cxnSp>
        <p:nvCxnSpPr>
          <p:cNvPr id="48" name="Elbow Connector 47"/>
          <p:cNvCxnSpPr/>
          <p:nvPr/>
        </p:nvCxnSpPr>
        <p:spPr>
          <a:xfrm>
            <a:off x="717550" y="6018213"/>
            <a:ext cx="3168650" cy="158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rot="5400000" flipH="1" flipV="1">
            <a:off x="-1384300" y="3916363"/>
            <a:ext cx="4205287" cy="1588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019175" y="54943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011238" y="5083175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11238" y="46180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003300" y="3973513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979488" y="35639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987425" y="3098800"/>
            <a:ext cx="365125" cy="29368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971550" y="252888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971550" y="2103438"/>
            <a:ext cx="365125" cy="29368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31963" y="5083175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428875" y="5084763"/>
            <a:ext cx="365125" cy="293687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16088" y="4635500"/>
            <a:ext cx="365125" cy="2936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81" name="Straight Connector 80"/>
          <p:cNvCxnSpPr/>
          <p:nvPr/>
        </p:nvCxnSpPr>
        <p:spPr>
          <a:xfrm>
            <a:off x="908050" y="4441825"/>
            <a:ext cx="27384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08050" y="2924175"/>
            <a:ext cx="27368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617788" y="2397125"/>
            <a:ext cx="779462" cy="3032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617788" y="3975100"/>
            <a:ext cx="779462" cy="301625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663825" y="5448300"/>
            <a:ext cx="779463" cy="301625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  <a:cs typeface="+mn-cs"/>
              </a:rPr>
              <a:t>Batch 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5588" y="6019800"/>
            <a:ext cx="15605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Perpetua"/>
                <a:cs typeface="+mn-cs"/>
              </a:rPr>
              <a:t>Applications</a:t>
            </a:r>
            <a:endParaRPr lang="en-US" sz="2000" dirty="0">
              <a:solidFill>
                <a:prstClr val="black"/>
              </a:solidFill>
              <a:latin typeface="Perpetu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3611 C 0.04514 -0.23611 0.05833 -0.11435 0.05833 0.03611 C 0.05833 0.18611 0.04514 0.30833 0.02917 0.30833 C 0.01302 0.30833 0 0.18611 0 0.03611 C 0 -0.11435 0.01302 -0.23611 0.02917 -0.236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Down Arrow 37"/>
          <p:cNvSpPr/>
          <p:nvPr/>
        </p:nvSpPr>
        <p:spPr>
          <a:xfrm rot="16200000" flipH="1">
            <a:off x="657701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Scheduling Example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2205038" y="27003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771650" y="27003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2205038" y="23145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/>
          <p:nvPr/>
        </p:nvSpPr>
        <p:spPr>
          <a:xfrm>
            <a:off x="2205038" y="37576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771650" y="37576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2205038" y="33734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/>
          <p:nvPr/>
        </p:nvSpPr>
        <p:spPr>
          <a:xfrm>
            <a:off x="2205038" y="48148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771650" y="44307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2205038" y="44307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2205038" y="58721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2205038" y="54879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1816100" y="1600200"/>
            <a:ext cx="825500" cy="3429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49900" y="1714500"/>
            <a:ext cx="1765300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Round Robin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837363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54875" y="21415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596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0533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470900" y="2141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267200" y="4724400"/>
          <a:ext cx="4724400" cy="1853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229600" y="18288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243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23611 C 0.04514 -0.23611 0.05833 -0.11435 0.05833 0.03611 C 0.05833 0.18611 0.04514 0.30833 0.02917 0.30833 C 0.01302 0.30833 0 0.18611 0 0.03611 C 0 -0.11435 0.01302 -0.23611 0.02917 -0.2361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4028 -0.0252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47 L 0.28594 -0.0812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33333E-6 L 0.05017 -0.0034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1.48148E-6 L 0.33091 -0.17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7361 -0.2356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41667 -0.3335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23 L 0.046 1.8518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0093 L 0.46077 -0.39074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00" y="-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4" grpId="1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2" grpId="1" animBg="1"/>
      <p:bldP spid="203" grpId="0" animBg="1"/>
      <p:bldP spid="205" grpId="0" animBg="1"/>
      <p:bldP spid="20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b="1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dirty="0" smtClean="0">
                <a:ea typeface="ＭＳ Ｐゴシック" panose="020B0600070205080204" pitchFamily="34" charset="-128"/>
              </a:rPr>
              <a:t>Research on </a:t>
            </a:r>
            <a:r>
              <a:rPr lang="en-US" dirty="0" err="1" smtClean="0">
                <a:ea typeface="ＭＳ Ｐゴシック" panose="020B0600070205080204" pitchFamily="34" charset="-128"/>
              </a:rPr>
              <a:t>NoCs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30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wn Arrow 46"/>
          <p:cNvSpPr/>
          <p:nvPr/>
        </p:nvSpPr>
        <p:spPr>
          <a:xfrm rot="16200000" flipH="1">
            <a:off x="6646069" y="935831"/>
            <a:ext cx="46038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 rot="16200000" flipH="1">
            <a:off x="659606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0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Scheduling Example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2205038" y="27003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771650" y="27003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2205038" y="23145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/>
          <p:nvPr/>
        </p:nvSpPr>
        <p:spPr>
          <a:xfrm>
            <a:off x="2205038" y="37576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771650" y="37576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2205038" y="33734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/>
          <p:nvPr/>
        </p:nvSpPr>
        <p:spPr>
          <a:xfrm>
            <a:off x="2205038" y="48148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771650" y="44307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2205038" y="44307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2205038" y="58721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2205038" y="54879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1816100" y="1600200"/>
            <a:ext cx="825500" cy="3429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2743200" y="2286000"/>
            <a:ext cx="76200" cy="381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9900" y="1714500"/>
            <a:ext cx="1765300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Round Robin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383088" y="21463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4800600" y="21463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221288" y="2146300"/>
            <a:ext cx="341312" cy="287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629275" y="2146300"/>
            <a:ext cx="342900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019800" y="21463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427788" y="2133600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37363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254875" y="21415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6596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0533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470900" y="2141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226175" y="2590800"/>
            <a:ext cx="717550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Age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122988" y="31369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530975" y="3124200"/>
            <a:ext cx="342900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940550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358063" y="31321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762875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8156575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574088" y="31321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4267200" y="4724400"/>
          <a:ext cx="4724400" cy="1853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7.0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marL="109728" marR="109728" marT="48753" marB="48753">
                    <a:noFill/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8229600" y="18288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82000" y="2830513"/>
            <a:ext cx="76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8702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24861 -0.091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31 L 0.04739 3.33333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1.85185E-6 L 0.29445 -0.18912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1.85185E-6 L 0.34184 -0.2453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23 L 0.04739 3.33333E-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4.81481E-6 L 0.38559 -0.3995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2" grpId="1" animBg="1"/>
      <p:bldP spid="203" grpId="0" animBg="1"/>
      <p:bldP spid="205" grpId="0" animBg="1"/>
      <p:bldP spid="206" grpId="0" animBg="1"/>
      <p:bldP spid="5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wn Arrow 65"/>
          <p:cNvSpPr/>
          <p:nvPr/>
        </p:nvSpPr>
        <p:spPr>
          <a:xfrm rot="16200000" flipH="1">
            <a:off x="6728619" y="1854994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 rot="16200000" flipH="1">
            <a:off x="6693694" y="950119"/>
            <a:ext cx="46037" cy="4664075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6200000" flipH="1">
            <a:off x="6596063" y="-50800"/>
            <a:ext cx="46038" cy="4662487"/>
          </a:xfrm>
          <a:prstGeom prst="downArrow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5348" tIns="62675" rIns="125348" bIns="6267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STC Scheduling Example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2205038" y="2700338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771650" y="2700338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2205038" y="2314575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688975" y="31797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ounded Rectangle 196"/>
          <p:cNvSpPr/>
          <p:nvPr/>
        </p:nvSpPr>
        <p:spPr>
          <a:xfrm>
            <a:off x="2205038" y="3757613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1771650" y="3757613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2205038" y="3373438"/>
            <a:ext cx="341312" cy="28733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0" name="Straight Connector 199"/>
          <p:cNvCxnSpPr/>
          <p:nvPr/>
        </p:nvCxnSpPr>
        <p:spPr>
          <a:xfrm>
            <a:off x="688975" y="423862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Rounded Rectangle 200"/>
          <p:cNvSpPr/>
          <p:nvPr/>
        </p:nvSpPr>
        <p:spPr>
          <a:xfrm>
            <a:off x="2205038" y="4814888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1771650" y="4430713"/>
            <a:ext cx="341313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2205038" y="4430713"/>
            <a:ext cx="341312" cy="2873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cxnSp>
        <p:nvCxnSpPr>
          <p:cNvPr id="204" name="Straight Connector 203"/>
          <p:cNvCxnSpPr/>
          <p:nvPr/>
        </p:nvCxnSpPr>
        <p:spPr>
          <a:xfrm>
            <a:off x="688975" y="5295900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ounded Rectangle 204"/>
          <p:cNvSpPr/>
          <p:nvPr/>
        </p:nvSpPr>
        <p:spPr>
          <a:xfrm>
            <a:off x="2205038" y="5872163"/>
            <a:ext cx="341312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2205038" y="548798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88975" y="6353175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71525" y="2201863"/>
            <a:ext cx="213518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/>
          <p:cNvSpPr/>
          <p:nvPr/>
        </p:nvSpPr>
        <p:spPr>
          <a:xfrm>
            <a:off x="1816100" y="1600200"/>
            <a:ext cx="825500" cy="342900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Router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09600" y="1981200"/>
            <a:ext cx="3124200" cy="4495800"/>
          </a:xfrm>
          <a:prstGeom prst="rect">
            <a:avLst/>
          </a:prstGeom>
          <a:noFill/>
          <a:ln w="222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3048000" y="2209800"/>
            <a:ext cx="533400" cy="373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3048000" y="3124200"/>
            <a:ext cx="553998" cy="1403589"/>
          </a:xfrm>
          <a:prstGeom prst="rect">
            <a:avLst/>
          </a:prstGeom>
          <a:noFill/>
          <a:ln>
            <a:noFill/>
          </a:ln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Perpetua"/>
                <a:cs typeface="+mn-cs"/>
              </a:rPr>
              <a:t>Scheduler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 rot="5400000">
            <a:off x="2990851" y="3829050"/>
            <a:ext cx="114300" cy="31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549900" y="1714500"/>
            <a:ext cx="1765300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Round Robin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83088" y="21463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00600" y="21463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221288" y="2146300"/>
            <a:ext cx="341312" cy="28733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29275" y="2146300"/>
            <a:ext cx="342900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19800" y="2146300"/>
            <a:ext cx="341313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427788" y="2133600"/>
            <a:ext cx="341312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837363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254875" y="2141538"/>
            <a:ext cx="341313" cy="288925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596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53388" y="2141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470900" y="2141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26175" y="2590800"/>
            <a:ext cx="717550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Age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32463" y="3136900"/>
            <a:ext cx="342900" cy="287338"/>
          </a:xfrm>
          <a:prstGeom prst="roundRect">
            <a:avLst/>
          </a:prstGeom>
          <a:solidFill>
            <a:srgbClr val="5EFA26"/>
          </a:solidFill>
          <a:ln>
            <a:solidFill>
              <a:srgbClr val="5EFA26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22988" y="31369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530975" y="3124200"/>
            <a:ext cx="342900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40550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58063" y="31321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762875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156575" y="31321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574088" y="31321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495800" y="3140075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13313" y="3140075"/>
            <a:ext cx="342900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334000" y="3140075"/>
            <a:ext cx="341313" cy="28892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51575" y="3505200"/>
            <a:ext cx="712788" cy="455613"/>
          </a:xfrm>
          <a:prstGeom prst="rect">
            <a:avLst/>
          </a:prstGeom>
          <a:noFill/>
        </p:spPr>
        <p:txBody>
          <a:bodyPr wrap="none" lIns="146304" tIns="73152" rIns="146304" bIns="7315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  <a:cs typeface="+mn-cs"/>
              </a:rPr>
              <a:t>STC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592888" y="4051300"/>
            <a:ext cx="341312" cy="28733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016750" y="4046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34263" y="4046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39075" y="4046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8232775" y="4046538"/>
            <a:ext cx="341313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650288" y="4046538"/>
            <a:ext cx="341312" cy="2889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6304" tIns="73152" rIns="146304" bIns="7315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</a:rPr>
              <a:t>8</a:t>
            </a:r>
          </a:p>
        </p:txBody>
      </p:sp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4267200" y="4724400"/>
          <a:ext cx="4724400" cy="1853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4880"/>
                <a:gridCol w="944880"/>
                <a:gridCol w="944880"/>
                <a:gridCol w="944880"/>
                <a:gridCol w="944880"/>
              </a:tblGrid>
              <a:tr h="463153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STALL</a:t>
                      </a:r>
                      <a:r>
                        <a:rPr lang="en-US" sz="2400" b="1" baseline="0" dirty="0" smtClean="0"/>
                        <a:t> CYCLES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/>
                        <a:t>Avg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RR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8.3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Age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7.0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  <a:tr h="4631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STC</a:t>
                      </a:r>
                      <a:endParaRPr lang="en-US" sz="2400" b="1" dirty="0"/>
                    </a:p>
                  </a:txBody>
                  <a:tcPr marL="109728" marR="109728" marT="48753" marB="48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5EF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5.0</a:t>
                      </a:r>
                      <a:endParaRPr lang="en-US" sz="2400" b="1" dirty="0"/>
                    </a:p>
                  </a:txBody>
                  <a:tcPr marL="109728" marR="109728" marT="48753" marB="4875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876800" y="76200"/>
            <a:ext cx="4114800" cy="463550"/>
            <a:chOff x="4572000" y="4186535"/>
            <a:chExt cx="4114800" cy="463535"/>
          </a:xfrm>
        </p:grpSpPr>
        <p:sp>
          <p:nvSpPr>
            <p:cNvPr id="69" name="Rounded Rectangle 68"/>
            <p:cNvSpPr/>
            <p:nvPr/>
          </p:nvSpPr>
          <p:spPr>
            <a:xfrm>
              <a:off x="6553200" y="4281782"/>
              <a:ext cx="365125" cy="293678"/>
            </a:xfrm>
            <a:prstGeom prst="roundRect">
              <a:avLst/>
            </a:prstGeom>
            <a:solidFill>
              <a:srgbClr val="5EFA26"/>
            </a:solidFill>
            <a:ln>
              <a:solidFill>
                <a:srgbClr val="5EFA26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0" name="Half Frame 69"/>
            <p:cNvSpPr/>
            <p:nvPr/>
          </p:nvSpPr>
          <p:spPr>
            <a:xfrm rot="7721387">
              <a:off x="6865944" y="4261139"/>
              <a:ext cx="368288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7446963" y="4299244"/>
              <a:ext cx="365125" cy="29367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Half Frame 71"/>
            <p:cNvSpPr/>
            <p:nvPr/>
          </p:nvSpPr>
          <p:spPr>
            <a:xfrm rot="7721387">
              <a:off x="7777169" y="4269076"/>
              <a:ext cx="368288" cy="393700"/>
            </a:xfrm>
            <a:prstGeom prst="halfFrame">
              <a:avLst>
                <a:gd name="adj1" fmla="val 19517"/>
                <a:gd name="adj2" fmla="val 175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8321675" y="4283370"/>
              <a:ext cx="365125" cy="29367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46304" tIns="73152" rIns="146304" bIns="73152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72000" y="4186535"/>
              <a:ext cx="1851025" cy="4619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prstClr val="black"/>
                  </a:solidFill>
                  <a:latin typeface="Perpetua"/>
                  <a:cs typeface="+mn-cs"/>
                </a:rPr>
                <a:t>Ranking order </a:t>
              </a:r>
            </a:p>
          </p:txBody>
        </p:sp>
      </p:grpSp>
      <p:sp>
        <p:nvSpPr>
          <p:cNvPr id="63" name="Rectangle 62"/>
          <p:cNvSpPr/>
          <p:nvPr/>
        </p:nvSpPr>
        <p:spPr>
          <a:xfrm>
            <a:off x="7858125" y="4648200"/>
            <a:ext cx="1219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29600" y="1828800"/>
            <a:ext cx="762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82000" y="2830513"/>
            <a:ext cx="76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82000" y="3744913"/>
            <a:ext cx="76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0231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25695 -0.266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1.48148E-6 L 0.3007 0.0983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1.85185E-6 L 0.34445 -0.1120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39028 0.04213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1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0.05034 -0.0023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1.85185E-6 L 0.43299 -0.0557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7" grpId="0" animBg="1"/>
      <p:bldP spid="198" grpId="0" animBg="1"/>
      <p:bldP spid="198" grpId="1" animBg="1"/>
      <p:bldP spid="199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Qualitative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b="1" dirty="0" smtClean="0"/>
              <a:t>Round Robin &amp; Age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Local and application oblivious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Age is biased towards heavy applications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r>
              <a:rPr lang="en-US" dirty="0" smtClean="0"/>
              <a:t>heavy applications flood the network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r>
              <a:rPr lang="en-US" dirty="0" smtClean="0"/>
              <a:t>higher likelihood of an older packet being from heavy application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b="1" dirty="0" smtClean="0"/>
              <a:t>Globally Synchronized Frames (GSF) </a:t>
            </a:r>
            <a:r>
              <a:rPr lang="en-US" sz="2200" dirty="0" smtClean="0"/>
              <a:t>[Lee et al., ISCA 2008]</a:t>
            </a: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Provides </a:t>
            </a:r>
            <a:r>
              <a:rPr lang="en-US" dirty="0" smtClean="0">
                <a:solidFill>
                  <a:srgbClr val="FF0000"/>
                </a:solidFill>
              </a:rPr>
              <a:t>bandwidth fairness </a:t>
            </a:r>
            <a:r>
              <a:rPr lang="en-US" dirty="0" smtClean="0"/>
              <a:t>at the expense of </a:t>
            </a:r>
            <a:r>
              <a:rPr lang="en-US" dirty="0" smtClean="0">
                <a:solidFill>
                  <a:srgbClr val="FF0000"/>
                </a:solidFill>
              </a:rPr>
              <a:t>system performance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Penalizes heavy and bursty applications 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r>
              <a:rPr lang="en-US" dirty="0" smtClean="0"/>
              <a:t>Each application gets equal and fixed quota of flits (credits) in each batch.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r>
              <a:rPr lang="en-US" dirty="0" smtClean="0"/>
              <a:t>Heavy application quickly run out of credits after injecting into all active batches &amp; stall till oldest batch completes and frees up fresh credits.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r>
              <a:rPr lang="en-US" dirty="0" smtClean="0"/>
              <a:t>Underutilization of network resources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3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914400" y="3048000"/>
          <a:ext cx="3505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5638800" y="2895600"/>
          <a:ext cx="3352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1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STC provides 9.1% improvement in weighted speedup over the best existing policy{averaged across 96 workloads}</a:t>
            </a:r>
          </a:p>
          <a:p>
            <a:r>
              <a:rPr lang="en-US" smtClean="0"/>
              <a:t>Detailed case studies in the paper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3597275" y="3717925"/>
            <a:ext cx="2746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6618288" y="4038600"/>
            <a:ext cx="201136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Research on </a:t>
            </a:r>
            <a:r>
              <a:rPr lang="en-US" b="1" dirty="0" err="1" smtClean="0">
                <a:ea typeface="ＭＳ Ｐゴシック" panose="020B0600070205080204" pitchFamily="34" charset="-128"/>
              </a:rPr>
              <a:t>NoCs</a:t>
            </a:r>
            <a:endParaRPr lang="en-US" b="1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b="1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b="1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dirty="0">
                <a:ea typeface="ＭＳ Ｐゴシック" panose="020B0600070205080204" pitchFamily="34" charset="-128"/>
              </a:rPr>
              <a:t> </a:t>
            </a:r>
            <a:r>
              <a:rPr lang="en-US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74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04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Today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2"/>
              <a:buChar char="n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Review (Topology &amp; Flow Control)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</a:rPr>
              <a:t>More on interconnection networks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Routing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Router design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Network performance metrics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On-chip vs. off-chip differences</a:t>
            </a:r>
          </a:p>
          <a:p>
            <a:pPr lvl="1">
              <a:buFont typeface="Wingdings" charset="2"/>
              <a:buChar char="q"/>
              <a:defRPr/>
            </a:pPr>
            <a:endParaRPr lang="en-US" dirty="0" smtClean="0"/>
          </a:p>
          <a:p>
            <a:pPr>
              <a:buFont typeface="Wingdings" charset="2"/>
              <a:buChar char="n"/>
              <a:defRPr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Research on 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NoCs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and packet scheduling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The problem with packet scheduling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pitchFamily="-105" charset="-128"/>
              </a:rPr>
              <a:t>Application-aware packet scheduling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Aergia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: Latency slack based packet scheduling</a:t>
            </a:r>
          </a:p>
          <a:p>
            <a:pPr lvl="1">
              <a:buFont typeface="Wingdings" charset="2"/>
              <a:buChar char="q"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23778-CC92-4A5F-B116-BA37B949F81C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75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7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Aérgia?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Aérgia is the spirit of laziness in Greek mythology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Some packets can afford to </a:t>
            </a:r>
            <a:r>
              <a:rPr lang="en-US" dirty="0" smtClean="0">
                <a:solidFill>
                  <a:srgbClr val="FF0000"/>
                </a:solidFill>
              </a:rPr>
              <a:t>slack</a:t>
            </a:r>
            <a:r>
              <a:rPr lang="en-US" dirty="0" smtClean="0"/>
              <a:t>!</a:t>
            </a:r>
          </a:p>
        </p:txBody>
      </p:sp>
      <p:pic>
        <p:nvPicPr>
          <p:cNvPr id="2050" name="Picture 2" descr="http://www.laughinglarry.com/images/box/lazy_c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17142"/>
            <a:ext cx="3657600" cy="349300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689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Slack of Packets</a:t>
            </a:r>
          </a:p>
        </p:txBody>
      </p:sp>
      <p:sp>
        <p:nvSpPr>
          <p:cNvPr id="66" name="Content Placeholder 6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What is slack of a packet?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Slack of a packet is number of cycles it can be delayed in a router without reducing application’s performance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Local network slack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Source of slack: Memory-Level Parallelism (MLP)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r>
              <a:rPr lang="en-US" dirty="0" smtClean="0"/>
              <a:t>Latency of an application’s packet hidden from application due to </a:t>
            </a:r>
            <a:r>
              <a:rPr lang="en-US" dirty="0" smtClean="0">
                <a:solidFill>
                  <a:srgbClr val="FF0000"/>
                </a:solidFill>
              </a:rPr>
              <a:t>overlap</a:t>
            </a:r>
            <a:r>
              <a:rPr lang="en-US" dirty="0" smtClean="0"/>
              <a:t> with latency of pending cache miss requests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Prioritize packets with </a:t>
            </a:r>
            <a:r>
              <a:rPr lang="en-US" dirty="0" smtClean="0">
                <a:solidFill>
                  <a:srgbClr val="FF0000"/>
                </a:solidFill>
              </a:rPr>
              <a:t>lower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slack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813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ounded Rectangle 140"/>
          <p:cNvSpPr/>
          <p:nvPr/>
        </p:nvSpPr>
        <p:spPr>
          <a:xfrm>
            <a:off x="1524000" y="5715000"/>
            <a:ext cx="6324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2286000" y="3733800"/>
            <a:ext cx="3124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32513" y="2311400"/>
          <a:ext cx="2559053" cy="2560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579"/>
                <a:gridCol w="365579"/>
                <a:gridCol w="365579"/>
                <a:gridCol w="365579"/>
                <a:gridCol w="365579"/>
                <a:gridCol w="365579"/>
                <a:gridCol w="365579"/>
              </a:tblGrid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8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395" marR="91395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53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 of Slack </a:t>
            </a:r>
          </a:p>
        </p:txBody>
      </p:sp>
      <p:sp>
        <p:nvSpPr>
          <p:cNvPr id="109" name="Rectangle 3"/>
          <p:cNvSpPr/>
          <p:nvPr/>
        </p:nvSpPr>
        <p:spPr>
          <a:xfrm>
            <a:off x="158750" y="2562225"/>
            <a:ext cx="914400" cy="16287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7475" y="1463675"/>
            <a:ext cx="1177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  <a:cs typeface="+mn-cs"/>
              </a:rPr>
              <a:t>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  <a:cs typeface="+mn-cs"/>
              </a:rPr>
              <a:t> Window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2286000" y="3297238"/>
            <a:ext cx="282575" cy="254000"/>
          </a:xfrm>
          <a:prstGeom prst="round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4" name="Group 274"/>
          <p:cNvGrpSpPr>
            <a:grpSpLocks/>
          </p:cNvGrpSpPr>
          <p:nvPr/>
        </p:nvGrpSpPr>
        <p:grpSpPr bwMode="auto">
          <a:xfrm>
            <a:off x="2581275" y="3241675"/>
            <a:ext cx="1608138" cy="369888"/>
            <a:chOff x="2580721" y="3013612"/>
            <a:chExt cx="1608298" cy="369332"/>
          </a:xfrm>
        </p:grpSpPr>
        <p:sp>
          <p:nvSpPr>
            <p:cNvPr id="136" name="Rounded Rectangle 135"/>
            <p:cNvSpPr/>
            <p:nvPr/>
          </p:nvSpPr>
          <p:spPr>
            <a:xfrm>
              <a:off x="2580721" y="3059581"/>
              <a:ext cx="1608298" cy="26788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063369" y="3013612"/>
              <a:ext cx="838283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</a:rPr>
                <a:t>Stall</a:t>
              </a:r>
            </a:p>
          </p:txBody>
        </p:sp>
      </p:grpSp>
      <p:sp>
        <p:nvSpPr>
          <p:cNvPr id="103" name="Oval 102"/>
          <p:cNvSpPr/>
          <p:nvPr/>
        </p:nvSpPr>
        <p:spPr>
          <a:xfrm>
            <a:off x="6019800" y="22098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6019800" y="25495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384925" y="2209800"/>
            <a:ext cx="204788" cy="2206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6384925" y="25495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6765925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6765925" y="25749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131050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131050" y="25749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507288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507288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872413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872413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8234363" y="221615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8234363" y="25542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8597900" y="221615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8597900" y="25542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034088" y="292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6034088" y="3260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6399213" y="292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6399213" y="3260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6780213" y="29479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780213" y="32861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7145338" y="29479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7145338" y="32861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7521575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7521575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7886700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7886700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8248650" y="292735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8248650" y="32670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8612188" y="292735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8612188" y="326707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6019800" y="3632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6019800" y="3970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6384925" y="3632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6384925" y="3970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6765925" y="3657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6765925" y="3997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7131050" y="3657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7131050" y="3997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7507288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7507288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7872413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7872413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8234363" y="3636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8234363" y="3976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8597900" y="3636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8597900" y="39766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6019800" y="4394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6019800" y="4732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6384925" y="43942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6384925" y="47323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6765925" y="4419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6765925" y="4759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7131050" y="44196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7131050" y="47593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7507288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7507288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7872413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7872413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8234363" y="4398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8234363" y="47386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8597900" y="4398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8597900" y="47386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80" name="Shape 179"/>
          <p:cNvCxnSpPr/>
          <p:nvPr/>
        </p:nvCxnSpPr>
        <p:spPr>
          <a:xfrm>
            <a:off x="6589713" y="2319338"/>
            <a:ext cx="2111375" cy="2419350"/>
          </a:xfrm>
          <a:prstGeom prst="bentConnector2">
            <a:avLst/>
          </a:prstGeom>
          <a:ln w="50800">
            <a:solidFill>
              <a:srgbClr val="92D050"/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hape 179"/>
          <p:cNvCxnSpPr>
            <a:endCxn id="105" idx="5"/>
          </p:cNvCxnSpPr>
          <p:nvPr/>
        </p:nvCxnSpPr>
        <p:spPr>
          <a:xfrm rot="16200000" flipV="1">
            <a:off x="6327775" y="2628900"/>
            <a:ext cx="2471738" cy="2008188"/>
          </a:xfrm>
          <a:prstGeom prst="bentConnector3">
            <a:avLst>
              <a:gd name="adj1" fmla="val 1670"/>
            </a:avLst>
          </a:prstGeom>
          <a:ln w="50800">
            <a:solidFill>
              <a:srgbClr val="92D050"/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hape 105"/>
          <p:cNvCxnSpPr/>
          <p:nvPr/>
        </p:nvCxnSpPr>
        <p:spPr>
          <a:xfrm rot="10800000" flipV="1">
            <a:off x="6135688" y="2319338"/>
            <a:ext cx="249237" cy="601662"/>
          </a:xfrm>
          <a:prstGeom prst="bentConnector2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hape 105"/>
          <p:cNvCxnSpPr>
            <a:endCxn id="105" idx="4"/>
          </p:cNvCxnSpPr>
          <p:nvPr/>
        </p:nvCxnSpPr>
        <p:spPr>
          <a:xfrm rot="5400000" flipH="1" flipV="1">
            <a:off x="6058694" y="2620169"/>
            <a:ext cx="617537" cy="238125"/>
          </a:xfrm>
          <a:prstGeom prst="bentConnector3">
            <a:avLst>
              <a:gd name="adj1" fmla="val 1696"/>
            </a:avLst>
          </a:prstGeom>
          <a:ln w="50800">
            <a:solidFill>
              <a:schemeClr val="accent3">
                <a:lumMod val="60000"/>
                <a:lumOff val="40000"/>
              </a:schemeClr>
            </a:solidFill>
            <a:prstDash val="solid"/>
            <a:headEnd type="oval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6629400" y="1585913"/>
            <a:ext cx="174148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  <a:cs typeface="+mn-cs"/>
              </a:rPr>
              <a:t>Network-on-Chip</a:t>
            </a:r>
          </a:p>
        </p:txBody>
      </p:sp>
      <p:grpSp>
        <p:nvGrpSpPr>
          <p:cNvPr id="5" name="Group 267"/>
          <p:cNvGrpSpPr>
            <a:grpSpLocks/>
          </p:cNvGrpSpPr>
          <p:nvPr/>
        </p:nvGrpSpPr>
        <p:grpSpPr bwMode="auto">
          <a:xfrm>
            <a:off x="76200" y="2740025"/>
            <a:ext cx="1676400" cy="523875"/>
            <a:chOff x="76200" y="2511623"/>
            <a:chExt cx="1676399" cy="523220"/>
          </a:xfrm>
        </p:grpSpPr>
        <p:grpSp>
          <p:nvGrpSpPr>
            <p:cNvPr id="95429" name="Group 64"/>
            <p:cNvGrpSpPr>
              <a:grpSpLocks/>
            </p:cNvGrpSpPr>
            <p:nvPr/>
          </p:nvGrpSpPr>
          <p:grpSpPr bwMode="auto">
            <a:xfrm>
              <a:off x="76200" y="2511623"/>
              <a:ext cx="1637707" cy="523220"/>
              <a:chOff x="1029940" y="3121223"/>
              <a:chExt cx="1637707" cy="52322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1112490" y="3159275"/>
                <a:ext cx="914399" cy="231485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029940" y="3124394"/>
                <a:ext cx="984249" cy="3075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Load Miss 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001489" y="3121223"/>
                <a:ext cx="666750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</a:rPr>
                  <a:t>Causes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Perpetua"/>
                </a:endParaRPr>
              </a:p>
            </p:txBody>
          </p:sp>
        </p:grpSp>
        <p:sp>
          <p:nvSpPr>
            <p:cNvPr id="182" name="Rectangle 181"/>
            <p:cNvSpPr/>
            <p:nvPr/>
          </p:nvSpPr>
          <p:spPr>
            <a:xfrm rot="16200000">
              <a:off x="1615395" y="2634443"/>
              <a:ext cx="182334" cy="92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273"/>
          <p:cNvGrpSpPr>
            <a:grpSpLocks/>
          </p:cNvGrpSpPr>
          <p:nvPr/>
        </p:nvGrpSpPr>
        <p:grpSpPr bwMode="auto">
          <a:xfrm>
            <a:off x="2362200" y="4343400"/>
            <a:ext cx="3048000" cy="338138"/>
            <a:chOff x="2362200" y="4191000"/>
            <a:chExt cx="3048000" cy="338554"/>
          </a:xfrm>
        </p:grpSpPr>
        <p:sp>
          <p:nvSpPr>
            <p:cNvPr id="286" name="TextBox 285"/>
            <p:cNvSpPr txBox="1"/>
            <p:nvPr/>
          </p:nvSpPr>
          <p:spPr>
            <a:xfrm>
              <a:off x="2362200" y="4191000"/>
              <a:ext cx="3048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323232"/>
                  </a:solidFill>
                  <a:latin typeface="Perpetua"/>
                  <a:cs typeface="+mn-cs"/>
                </a:rPr>
                <a:t>   returns </a:t>
              </a:r>
              <a:r>
                <a:rPr lang="en-US" sz="1600" b="1" dirty="0">
                  <a:solidFill>
                    <a:prstClr val="black"/>
                  </a:solidFill>
                  <a:latin typeface="Perpetua"/>
                  <a:cs typeface="+mn-cs"/>
                </a:rPr>
                <a:t>earlier</a:t>
              </a:r>
              <a:r>
                <a:rPr lang="en-US" sz="1600" b="1" dirty="0">
                  <a:solidFill>
                    <a:srgbClr val="323232"/>
                  </a:solidFill>
                  <a:latin typeface="Perpetua"/>
                  <a:cs typeface="+mn-cs"/>
                </a:rPr>
                <a:t> than necessary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 rot="16200000">
              <a:off x="2393044" y="4312650"/>
              <a:ext cx="182788" cy="920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266"/>
          <p:cNvGrpSpPr>
            <a:grpSpLocks/>
          </p:cNvGrpSpPr>
          <p:nvPr/>
        </p:nvGrpSpPr>
        <p:grpSpPr bwMode="auto">
          <a:xfrm>
            <a:off x="2382838" y="2740025"/>
            <a:ext cx="90487" cy="547688"/>
            <a:chOff x="2382296" y="2511028"/>
            <a:chExt cx="91440" cy="548640"/>
          </a:xfrm>
        </p:grpSpPr>
        <p:cxnSp>
          <p:nvCxnSpPr>
            <p:cNvPr id="152" name="Straight Arrow Connector 151"/>
            <p:cNvCxnSpPr/>
            <p:nvPr/>
          </p:nvCxnSpPr>
          <p:spPr>
            <a:xfrm rot="5400000">
              <a:off x="2143269" y="2785348"/>
              <a:ext cx="54864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 rot="16200000">
              <a:off x="2336576" y="2709413"/>
              <a:ext cx="182880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270"/>
          <p:cNvGrpSpPr>
            <a:grpSpLocks/>
          </p:cNvGrpSpPr>
          <p:nvPr/>
        </p:nvGrpSpPr>
        <p:grpSpPr bwMode="auto">
          <a:xfrm>
            <a:off x="2535238" y="2740025"/>
            <a:ext cx="92075" cy="547688"/>
            <a:chOff x="2535368" y="2511028"/>
            <a:chExt cx="91440" cy="548640"/>
          </a:xfrm>
        </p:grpSpPr>
        <p:cxnSp>
          <p:nvCxnSpPr>
            <p:cNvPr id="199" name="Straight Arrow Connector 198"/>
            <p:cNvCxnSpPr/>
            <p:nvPr/>
          </p:nvCxnSpPr>
          <p:spPr>
            <a:xfrm rot="16200000" flipH="1">
              <a:off x="2296521" y="2784559"/>
              <a:ext cx="548640" cy="1576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ctangle 208"/>
            <p:cNvSpPr/>
            <p:nvPr/>
          </p:nvSpPr>
          <p:spPr>
            <a:xfrm rot="16200000">
              <a:off x="2489648" y="2709413"/>
              <a:ext cx="182880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271"/>
          <p:cNvGrpSpPr>
            <a:grpSpLocks/>
          </p:cNvGrpSpPr>
          <p:nvPr/>
        </p:nvGrpSpPr>
        <p:grpSpPr bwMode="auto">
          <a:xfrm>
            <a:off x="3068638" y="2740025"/>
            <a:ext cx="90487" cy="547688"/>
            <a:chOff x="3068096" y="2511028"/>
            <a:chExt cx="91440" cy="548640"/>
          </a:xfrm>
        </p:grpSpPr>
        <p:cxnSp>
          <p:nvCxnSpPr>
            <p:cNvPr id="155" name="Straight Arrow Connector 154"/>
            <p:cNvCxnSpPr/>
            <p:nvPr/>
          </p:nvCxnSpPr>
          <p:spPr>
            <a:xfrm rot="5400000" flipH="1" flipV="1">
              <a:off x="2829069" y="2785348"/>
              <a:ext cx="548640" cy="0"/>
            </a:xfrm>
            <a:prstGeom prst="straightConnector1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Rectangle 218"/>
            <p:cNvSpPr/>
            <p:nvPr/>
          </p:nvSpPr>
          <p:spPr>
            <a:xfrm rot="16200000">
              <a:off x="3022376" y="2709413"/>
              <a:ext cx="182880" cy="914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272"/>
          <p:cNvGrpSpPr>
            <a:grpSpLocks/>
          </p:cNvGrpSpPr>
          <p:nvPr/>
        </p:nvGrpSpPr>
        <p:grpSpPr bwMode="auto">
          <a:xfrm>
            <a:off x="4170363" y="2740025"/>
            <a:ext cx="92075" cy="547688"/>
            <a:chOff x="4170904" y="2511027"/>
            <a:chExt cx="91440" cy="548640"/>
          </a:xfrm>
        </p:grpSpPr>
        <p:cxnSp>
          <p:nvCxnSpPr>
            <p:cNvPr id="229" name="Straight Arrow Connector 228"/>
            <p:cNvCxnSpPr/>
            <p:nvPr/>
          </p:nvCxnSpPr>
          <p:spPr>
            <a:xfrm rot="5400000" flipH="1" flipV="1">
              <a:off x="3931268" y="2785347"/>
              <a:ext cx="548640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ctangle 233"/>
            <p:cNvSpPr/>
            <p:nvPr/>
          </p:nvSpPr>
          <p:spPr>
            <a:xfrm rot="5400000">
              <a:off x="4125184" y="2709412"/>
              <a:ext cx="182880" cy="914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281"/>
          <p:cNvGrpSpPr>
            <a:grpSpLocks/>
          </p:cNvGrpSpPr>
          <p:nvPr/>
        </p:nvGrpSpPr>
        <p:grpSpPr bwMode="auto">
          <a:xfrm>
            <a:off x="4192588" y="3287713"/>
            <a:ext cx="1212850" cy="307975"/>
            <a:chOff x="4191890" y="3059668"/>
            <a:chExt cx="1214126" cy="307777"/>
          </a:xfrm>
        </p:grpSpPr>
        <p:grpSp>
          <p:nvGrpSpPr>
            <p:cNvPr id="95415" name="Group 275"/>
            <p:cNvGrpSpPr>
              <a:grpSpLocks/>
            </p:cNvGrpSpPr>
            <p:nvPr/>
          </p:nvGrpSpPr>
          <p:grpSpPr bwMode="auto">
            <a:xfrm>
              <a:off x="4191890" y="3059668"/>
              <a:ext cx="893499" cy="307777"/>
              <a:chOff x="4191890" y="3059668"/>
              <a:chExt cx="893499" cy="307777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4191890" y="3061254"/>
                <a:ext cx="893114" cy="253837"/>
              </a:xfrm>
              <a:prstGeom prst="round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4247510" y="3059668"/>
                <a:ext cx="837493" cy="3077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</a:rPr>
                  <a:t>Compute</a:t>
                </a:r>
              </a:p>
            </p:txBody>
          </p:sp>
        </p:grpSp>
        <p:cxnSp>
          <p:nvCxnSpPr>
            <p:cNvPr id="260" name="Straight Arrow Connector 259"/>
            <p:cNvCxnSpPr/>
            <p:nvPr/>
          </p:nvCxnSpPr>
          <p:spPr>
            <a:xfrm>
              <a:off x="5100895" y="3175480"/>
              <a:ext cx="305121" cy="1587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none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77"/>
          <p:cNvGrpSpPr>
            <a:grpSpLocks/>
          </p:cNvGrpSpPr>
          <p:nvPr/>
        </p:nvGrpSpPr>
        <p:grpSpPr bwMode="auto">
          <a:xfrm>
            <a:off x="182563" y="5181600"/>
            <a:ext cx="5773737" cy="369888"/>
            <a:chOff x="365760" y="5421868"/>
            <a:chExt cx="5773568" cy="369332"/>
          </a:xfrm>
        </p:grpSpPr>
        <p:sp>
          <p:nvSpPr>
            <p:cNvPr id="288" name="TextBox 287"/>
            <p:cNvSpPr txBox="1"/>
            <p:nvPr/>
          </p:nvSpPr>
          <p:spPr>
            <a:xfrm>
              <a:off x="365760" y="5421868"/>
              <a:ext cx="57735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Perpetua"/>
                  <a:cs typeface="+mn-cs"/>
                </a:rPr>
                <a:t>Slack (   ) </a:t>
              </a:r>
              <a:r>
                <a:rPr lang="en-US" dirty="0">
                  <a:solidFill>
                    <a:prstClr val="black"/>
                  </a:solidFill>
                  <a:latin typeface="Perpetua"/>
                  <a:cs typeface="+mn-cs"/>
                </a:rPr>
                <a:t>=</a:t>
              </a:r>
              <a:r>
                <a:rPr lang="en-US" b="1" dirty="0">
                  <a:solidFill>
                    <a:prstClr val="black"/>
                  </a:solidFill>
                  <a:latin typeface="Perpetua"/>
                  <a:cs typeface="+mn-cs"/>
                </a:rPr>
                <a:t> Latency (   ) – Latency (   ) = 26 – 6 = 20 hops</a:t>
              </a:r>
            </a:p>
          </p:txBody>
        </p:sp>
        <p:sp>
          <p:nvSpPr>
            <p:cNvPr id="261" name="Rectangle 260"/>
            <p:cNvSpPr/>
            <p:nvPr/>
          </p:nvSpPr>
          <p:spPr>
            <a:xfrm rot="16200000">
              <a:off x="1092155" y="5579519"/>
              <a:ext cx="182288" cy="92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 rot="16200000">
              <a:off x="2463715" y="5589029"/>
              <a:ext cx="182288" cy="9207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 rot="16200000">
              <a:off x="3825750" y="5589029"/>
              <a:ext cx="182288" cy="9207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4" name="TextBox 263"/>
          <p:cNvSpPr txBox="1"/>
          <p:nvPr/>
        </p:nvSpPr>
        <p:spPr>
          <a:xfrm>
            <a:off x="2936875" y="1585913"/>
            <a:ext cx="15192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323232"/>
                </a:solidFill>
                <a:latin typeface="Perpetua"/>
                <a:cs typeface="+mn-cs"/>
              </a:rPr>
              <a:t>Execution Time</a:t>
            </a:r>
          </a:p>
        </p:txBody>
      </p:sp>
      <p:grpSp>
        <p:nvGrpSpPr>
          <p:cNvPr id="15" name="Group 278"/>
          <p:cNvGrpSpPr>
            <a:grpSpLocks/>
          </p:cNvGrpSpPr>
          <p:nvPr/>
        </p:nvGrpSpPr>
        <p:grpSpPr bwMode="auto">
          <a:xfrm>
            <a:off x="182563" y="5846763"/>
            <a:ext cx="8778875" cy="708025"/>
            <a:chOff x="365760" y="5847304"/>
            <a:chExt cx="8778240" cy="707886"/>
          </a:xfrm>
        </p:grpSpPr>
        <p:sp>
          <p:nvSpPr>
            <p:cNvPr id="287" name="TextBox 286"/>
            <p:cNvSpPr txBox="1"/>
            <p:nvPr/>
          </p:nvSpPr>
          <p:spPr>
            <a:xfrm>
              <a:off x="365760" y="5847304"/>
              <a:ext cx="877824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Perpetua"/>
                  <a:cs typeface="+mn-cs"/>
                </a:rPr>
                <a:t>Packet(  ) can be delayed for available slack cycles </a:t>
              </a:r>
              <a:br>
                <a:rPr lang="en-US" sz="2000" b="1" dirty="0">
                  <a:solidFill>
                    <a:prstClr val="black"/>
                  </a:solidFill>
                  <a:latin typeface="Perpetua"/>
                  <a:cs typeface="+mn-cs"/>
                </a:rPr>
              </a:br>
              <a:r>
                <a:rPr lang="en-US" sz="2000" b="1" dirty="0">
                  <a:solidFill>
                    <a:prstClr val="black"/>
                  </a:solidFill>
                  <a:latin typeface="Perpetua"/>
                  <a:cs typeface="+mn-cs"/>
                </a:rPr>
                <a:t>without reducing performance!</a:t>
              </a:r>
            </a:p>
          </p:txBody>
        </p:sp>
        <p:sp>
          <p:nvSpPr>
            <p:cNvPr id="265" name="Rectangle 264"/>
            <p:cNvSpPr/>
            <p:nvPr/>
          </p:nvSpPr>
          <p:spPr>
            <a:xfrm rot="16200000">
              <a:off x="2866696" y="5989351"/>
              <a:ext cx="182527" cy="9206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279"/>
          <p:cNvGrpSpPr>
            <a:grpSpLocks/>
          </p:cNvGrpSpPr>
          <p:nvPr/>
        </p:nvGrpSpPr>
        <p:grpSpPr bwMode="auto">
          <a:xfrm>
            <a:off x="79375" y="3425825"/>
            <a:ext cx="1663700" cy="311150"/>
            <a:chOff x="78695" y="3197423"/>
            <a:chExt cx="1663857" cy="310754"/>
          </a:xfrm>
        </p:grpSpPr>
        <p:grpSp>
          <p:nvGrpSpPr>
            <p:cNvPr id="95404" name="Group 65"/>
            <p:cNvGrpSpPr>
              <a:grpSpLocks/>
            </p:cNvGrpSpPr>
            <p:nvPr/>
          </p:nvGrpSpPr>
          <p:grpSpPr bwMode="auto">
            <a:xfrm>
              <a:off x="78695" y="3197423"/>
              <a:ext cx="1655275" cy="310754"/>
              <a:chOff x="1032435" y="3807023"/>
              <a:chExt cx="1655275" cy="31075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1113406" y="3810194"/>
                <a:ext cx="912898" cy="233066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021541" y="3807023"/>
                <a:ext cx="666813" cy="3075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prstClr val="black"/>
                    </a:solidFill>
                    <a:latin typeface="Perpetua"/>
                  </a:rPr>
                  <a:t>Causes 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032435" y="3810194"/>
                <a:ext cx="984343" cy="307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Load Miss </a:t>
                </a:r>
              </a:p>
            </p:txBody>
          </p:sp>
        </p:grpSp>
        <p:sp>
          <p:nvSpPr>
            <p:cNvPr id="266" name="Rectangle 265"/>
            <p:cNvSpPr/>
            <p:nvPr/>
          </p:nvSpPr>
          <p:spPr>
            <a:xfrm rot="16200000">
              <a:off x="1604553" y="3311515"/>
              <a:ext cx="183916" cy="92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61"/>
          <p:cNvGrpSpPr>
            <a:grpSpLocks/>
          </p:cNvGrpSpPr>
          <p:nvPr/>
        </p:nvGrpSpPr>
        <p:grpSpPr bwMode="auto">
          <a:xfrm>
            <a:off x="2398713" y="2019300"/>
            <a:ext cx="1828800" cy="338138"/>
            <a:chOff x="2398394" y="1790283"/>
            <a:chExt cx="1828800" cy="338554"/>
          </a:xfrm>
        </p:grpSpPr>
        <p:grpSp>
          <p:nvGrpSpPr>
            <p:cNvPr id="95400" name="Group 79"/>
            <p:cNvGrpSpPr>
              <a:grpSpLocks/>
            </p:cNvGrpSpPr>
            <p:nvPr/>
          </p:nvGrpSpPr>
          <p:grpSpPr bwMode="auto">
            <a:xfrm>
              <a:off x="2653394" y="1790283"/>
              <a:ext cx="1056187" cy="338554"/>
              <a:chOff x="3030598" y="3013597"/>
              <a:chExt cx="1056187" cy="338554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3031185" y="3013597"/>
                <a:ext cx="1055688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</a:rPr>
                  <a:t>Latency</a:t>
                </a:r>
                <a:r>
                  <a:rPr lang="en-US" sz="1200" b="1" dirty="0">
                    <a:solidFill>
                      <a:prstClr val="black"/>
                    </a:solidFill>
                    <a:latin typeface="Perpetua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(   )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 rot="16200000">
                <a:off x="3758149" y="3128093"/>
                <a:ext cx="182787" cy="90487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1" name="Straight Arrow Connector 160"/>
            <p:cNvCxnSpPr/>
            <p:nvPr/>
          </p:nvCxnSpPr>
          <p:spPr>
            <a:xfrm>
              <a:off x="2398394" y="2066848"/>
              <a:ext cx="1828800" cy="159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63"/>
          <p:cNvGrpSpPr>
            <a:grpSpLocks/>
          </p:cNvGrpSpPr>
          <p:nvPr/>
        </p:nvGrpSpPr>
        <p:grpSpPr bwMode="auto">
          <a:xfrm>
            <a:off x="2362200" y="2405063"/>
            <a:ext cx="1055688" cy="338137"/>
            <a:chOff x="2362200" y="2176046"/>
            <a:chExt cx="1056187" cy="338554"/>
          </a:xfrm>
        </p:grpSpPr>
        <p:grpSp>
          <p:nvGrpSpPr>
            <p:cNvPr id="95396" name="Group 79"/>
            <p:cNvGrpSpPr>
              <a:grpSpLocks/>
            </p:cNvGrpSpPr>
            <p:nvPr/>
          </p:nvGrpSpPr>
          <p:grpSpPr bwMode="auto">
            <a:xfrm>
              <a:off x="2362200" y="2176046"/>
              <a:ext cx="1056187" cy="338554"/>
              <a:chOff x="2750017" y="3186530"/>
              <a:chExt cx="1056187" cy="338554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2750017" y="3186530"/>
                <a:ext cx="105618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prstClr val="black"/>
                    </a:solidFill>
                    <a:latin typeface="Perpetua"/>
                  </a:rPr>
                  <a:t>Latency</a:t>
                </a:r>
                <a:r>
                  <a:rPr lang="en-US" sz="1200" b="1" dirty="0">
                    <a:solidFill>
                      <a:prstClr val="black"/>
                    </a:solidFill>
                    <a:latin typeface="Perpetua"/>
                  </a:rPr>
                  <a:t> </a:t>
                </a: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(   )</a:t>
                </a:r>
              </a:p>
            </p:txBody>
          </p:sp>
          <p:sp>
            <p:nvSpPr>
              <p:cNvPr id="151" name="Rectangle 150"/>
              <p:cNvSpPr/>
              <p:nvPr/>
            </p:nvSpPr>
            <p:spPr>
              <a:xfrm rot="16200000">
                <a:off x="3477366" y="3301005"/>
                <a:ext cx="182788" cy="905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63" name="Straight Arrow Connector 162"/>
            <p:cNvCxnSpPr/>
            <p:nvPr/>
          </p:nvCxnSpPr>
          <p:spPr>
            <a:xfrm>
              <a:off x="2551202" y="2438306"/>
              <a:ext cx="547946" cy="1590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64"/>
          <p:cNvGrpSpPr>
            <a:grpSpLocks/>
          </p:cNvGrpSpPr>
          <p:nvPr/>
        </p:nvGrpSpPr>
        <p:grpSpPr bwMode="auto">
          <a:xfrm>
            <a:off x="3103563" y="2970213"/>
            <a:ext cx="1098550" cy="992187"/>
            <a:chOff x="3104103" y="2741612"/>
            <a:chExt cx="1097280" cy="992188"/>
          </a:xfrm>
        </p:grpSpPr>
        <p:grpSp>
          <p:nvGrpSpPr>
            <p:cNvPr id="95392" name="Group 276"/>
            <p:cNvGrpSpPr>
              <a:grpSpLocks/>
            </p:cNvGrpSpPr>
            <p:nvPr/>
          </p:nvGrpSpPr>
          <p:grpSpPr bwMode="auto">
            <a:xfrm>
              <a:off x="3104103" y="3364468"/>
              <a:ext cx="1097280" cy="369332"/>
              <a:chOff x="3104103" y="3364468"/>
              <a:chExt cx="1097280" cy="369332"/>
            </a:xfrm>
          </p:grpSpPr>
          <p:sp>
            <p:nvSpPr>
              <p:cNvPr id="252" name="TextBox 251"/>
              <p:cNvSpPr txBox="1"/>
              <p:nvPr/>
            </p:nvSpPr>
            <p:spPr>
              <a:xfrm>
                <a:off x="3402208" y="3363913"/>
                <a:ext cx="616823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Perpetua"/>
                    <a:cs typeface="+mn-cs"/>
                  </a:rPr>
                  <a:t>Slack</a:t>
                </a:r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16200000">
                <a:off x="3523361" y="2990692"/>
                <a:ext cx="258763" cy="1097280"/>
              </a:xfrm>
              <a:prstGeom prst="rect">
                <a:avLst/>
              </a:prstGeom>
              <a:solidFill>
                <a:srgbClr val="4EA5D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Slack</a:t>
                </a:r>
              </a:p>
            </p:txBody>
          </p:sp>
        </p:grpSp>
        <p:cxnSp>
          <p:nvCxnSpPr>
            <p:cNvPr id="160" name="Straight Arrow Connector 159"/>
            <p:cNvCxnSpPr/>
            <p:nvPr/>
          </p:nvCxnSpPr>
          <p:spPr>
            <a:xfrm>
              <a:off x="3184971" y="2741612"/>
              <a:ext cx="1005311" cy="1587"/>
            </a:xfrm>
            <a:prstGeom prst="straightConnector1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6155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92363" y="2311400"/>
          <a:ext cx="3048003" cy="2752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429"/>
                <a:gridCol w="435429"/>
                <a:gridCol w="435429"/>
                <a:gridCol w="435429"/>
                <a:gridCol w="435429"/>
                <a:gridCol w="435429"/>
                <a:gridCol w="435429"/>
              </a:tblGrid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246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632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smtClean="0"/>
              <a:t>Prioritizing using Slack </a:t>
            </a:r>
          </a:p>
        </p:txBody>
      </p:sp>
      <p:sp>
        <p:nvSpPr>
          <p:cNvPr id="39" name="Oval 38"/>
          <p:cNvSpPr/>
          <p:nvPr/>
        </p:nvSpPr>
        <p:spPr>
          <a:xfrm>
            <a:off x="2317750" y="2243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2309813" y="26257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11400" y="3005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317750" y="33909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16163" y="381317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4" name="Oval 14"/>
          <p:cNvSpPr/>
          <p:nvPr/>
        </p:nvSpPr>
        <p:spPr>
          <a:xfrm>
            <a:off x="2306638" y="41957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2309813" y="457676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316163" y="496093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7" name="Oval 17"/>
          <p:cNvSpPr/>
          <p:nvPr/>
        </p:nvSpPr>
        <p:spPr>
          <a:xfrm>
            <a:off x="2751138" y="2235200"/>
            <a:ext cx="204787" cy="220663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741613" y="26177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744788" y="29987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0" name="Oval 20"/>
          <p:cNvSpPr/>
          <p:nvPr/>
        </p:nvSpPr>
        <p:spPr>
          <a:xfrm>
            <a:off x="2751138" y="3382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747963" y="380682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2740025" y="418941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41613" y="45688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747963" y="49545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175000" y="22383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167063" y="262096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168650" y="30003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175000" y="3386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173413" y="380841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163888" y="419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3167063" y="4572000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173413" y="495617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3611563" y="2235200"/>
            <a:ext cx="206375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603625" y="26177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605213" y="2998788"/>
            <a:ext cx="206375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11563" y="3382963"/>
            <a:ext cx="206375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609975" y="38068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602038" y="4189413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603625" y="45688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609975" y="49545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041775" y="2243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032250" y="26257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4035425" y="3005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4041775" y="33909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038600" y="38131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030663" y="41957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032250" y="457676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4038600" y="49609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4473575" y="2235200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65638" y="2617788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467225" y="29987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4473575" y="338296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4471988" y="3806825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4464050" y="418941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4465638" y="4568825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4471988" y="49545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4899025" y="223837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4889500" y="2620963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4892675" y="3000375"/>
            <a:ext cx="204788" cy="2206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4899025" y="338613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4895850" y="3808413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887913" y="41910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889500" y="4572000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4895850" y="495617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35588" y="2235200"/>
            <a:ext cx="204787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5327650" y="2617788"/>
            <a:ext cx="204788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5329238" y="2998788"/>
            <a:ext cx="204787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5335588" y="3382963"/>
            <a:ext cx="204787" cy="2206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5334000" y="3806825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324475" y="4189413"/>
            <a:ext cx="206375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27650" y="4568825"/>
            <a:ext cx="204788" cy="2206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34000" y="4954588"/>
            <a:ext cx="204788" cy="2190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211138" y="2235200"/>
            <a:ext cx="946150" cy="123348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325" y="4102100"/>
            <a:ext cx="946150" cy="1231900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47650" y="1947863"/>
            <a:ext cx="7762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</a:rPr>
              <a:t>Core 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1938" y="3810000"/>
            <a:ext cx="7747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Perpetua"/>
              </a:rPr>
              <a:t>Core B</a:t>
            </a: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6248400" y="1905000"/>
          <a:ext cx="2667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838200"/>
                <a:gridCol w="990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Packet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Latency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Slack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3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6 hops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125413" y="2316163"/>
            <a:ext cx="5362575" cy="2654300"/>
            <a:chOff x="125131" y="2315863"/>
            <a:chExt cx="5363171" cy="2654953"/>
          </a:xfrm>
        </p:grpSpPr>
        <p:cxnSp>
          <p:nvCxnSpPr>
            <p:cNvPr id="104" name="Shape 103"/>
            <p:cNvCxnSpPr>
              <a:stCxn id="47" idx="6"/>
            </p:cNvCxnSpPr>
            <p:nvPr/>
          </p:nvCxnSpPr>
          <p:spPr>
            <a:xfrm>
              <a:off x="2955958" y="2346032"/>
              <a:ext cx="2532344" cy="2624784"/>
            </a:xfrm>
            <a:prstGeom prst="bentConnector2">
              <a:avLst/>
            </a:prstGeom>
            <a:ln w="27940">
              <a:solidFill>
                <a:srgbClr val="92D050"/>
              </a:solidFill>
              <a:prstDash val="solid"/>
              <a:headEnd type="oval" w="sm" len="sm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05"/>
            <p:cNvCxnSpPr>
              <a:stCxn id="47" idx="2"/>
              <a:endCxn id="41" idx="0"/>
            </p:cNvCxnSpPr>
            <p:nvPr/>
          </p:nvCxnSpPr>
          <p:spPr>
            <a:xfrm rot="10800000" flipV="1">
              <a:off x="2412972" y="2346032"/>
              <a:ext cx="338176" cy="660562"/>
            </a:xfrm>
            <a:prstGeom prst="bentConnector2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oval" w="sm" len="sm"/>
              <a:tailEnd type="stealth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430" name="Group 161"/>
            <p:cNvGrpSpPr>
              <a:grpSpLocks/>
            </p:cNvGrpSpPr>
            <p:nvPr/>
          </p:nvGrpSpPr>
          <p:grpSpPr bwMode="auto">
            <a:xfrm>
              <a:off x="125131" y="2315863"/>
              <a:ext cx="1792512" cy="607293"/>
              <a:chOff x="125131" y="2315863"/>
              <a:chExt cx="1792512" cy="607293"/>
            </a:xfrm>
          </p:grpSpPr>
          <p:grpSp>
            <p:nvGrpSpPr>
              <p:cNvPr id="96431" name="Group 116"/>
              <p:cNvGrpSpPr>
                <a:grpSpLocks/>
              </p:cNvGrpSpPr>
              <p:nvPr/>
            </p:nvGrpSpPr>
            <p:grpSpPr bwMode="auto">
              <a:xfrm>
                <a:off x="125131" y="2315863"/>
                <a:ext cx="1755294" cy="607293"/>
                <a:chOff x="125131" y="2315863"/>
                <a:chExt cx="1755294" cy="607293"/>
              </a:xfrm>
            </p:grpSpPr>
            <p:grpSp>
              <p:nvGrpSpPr>
                <p:cNvPr id="96434" name="Group 115"/>
                <p:cNvGrpSpPr>
                  <a:grpSpLocks/>
                </p:cNvGrpSpPr>
                <p:nvPr/>
              </p:nvGrpSpPr>
              <p:grpSpPr bwMode="auto">
                <a:xfrm>
                  <a:off x="127714" y="2320290"/>
                  <a:ext cx="1752711" cy="602866"/>
                  <a:chOff x="127714" y="2320290"/>
                  <a:chExt cx="1752711" cy="602866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212452" y="2371439"/>
                    <a:ext cx="944668" cy="176256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212452" y="2665199"/>
                    <a:ext cx="944668" cy="176255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050" b="1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187286" y="2320626"/>
                    <a:ext cx="693815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</a:rPr>
                      <a:t>Causes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185699" y="2609622"/>
                    <a:ext cx="695402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</a:rPr>
                      <a:t>Causes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28306" y="2615974"/>
                    <a:ext cx="984360" cy="306463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400" b="1" dirty="0">
                        <a:solidFill>
                          <a:prstClr val="black"/>
                        </a:solidFill>
                        <a:latin typeface="Perpetua"/>
                      </a:rPr>
                      <a:t>Load Miss </a:t>
                    </a:r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25131" y="2315863"/>
                  <a:ext cx="984359" cy="3080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 b="1" dirty="0">
                      <a:solidFill>
                        <a:prstClr val="black"/>
                      </a:solidFill>
                      <a:latin typeface="Perpetua"/>
                    </a:rPr>
                    <a:t>Load Miss </a:t>
                  </a:r>
                </a:p>
              </p:txBody>
            </p:sp>
          </p:grpSp>
          <p:sp>
            <p:nvSpPr>
              <p:cNvPr id="128" name="Rectangle 127"/>
              <p:cNvSpPr/>
              <p:nvPr/>
            </p:nvSpPr>
            <p:spPr>
              <a:xfrm rot="16200000">
                <a:off x="1780271" y="2427815"/>
                <a:ext cx="182607" cy="9208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 rot="16200000">
                <a:off x="1780270" y="2677114"/>
                <a:ext cx="182608" cy="92085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" name="Group 170"/>
          <p:cNvGrpSpPr>
            <a:grpSpLocks/>
          </p:cNvGrpSpPr>
          <p:nvPr/>
        </p:nvGrpSpPr>
        <p:grpSpPr bwMode="auto">
          <a:xfrm>
            <a:off x="5867400" y="5300663"/>
            <a:ext cx="4191000" cy="338137"/>
            <a:chOff x="5867400" y="5300246"/>
            <a:chExt cx="4191000" cy="338554"/>
          </a:xfrm>
        </p:grpSpPr>
        <p:sp>
          <p:nvSpPr>
            <p:cNvPr id="143" name="Rectangle 142"/>
            <p:cNvSpPr/>
            <p:nvPr/>
          </p:nvSpPr>
          <p:spPr>
            <a:xfrm rot="16200000">
              <a:off x="6796769" y="5425074"/>
              <a:ext cx="182787" cy="9207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867400" y="5300246"/>
              <a:ext cx="4191000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Perpetua"/>
                </a:rPr>
                <a:t>Prioritize  </a:t>
              </a:r>
            </a:p>
          </p:txBody>
        </p:sp>
      </p:grpSp>
      <p:sp>
        <p:nvSpPr>
          <p:cNvPr id="145" name="Rectangle 144"/>
          <p:cNvSpPr/>
          <p:nvPr/>
        </p:nvSpPr>
        <p:spPr>
          <a:xfrm rot="16200000">
            <a:off x="6431756" y="2407444"/>
            <a:ext cx="182563" cy="92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 rot="16200000">
            <a:off x="6431757" y="2831306"/>
            <a:ext cx="182562" cy="92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63"/>
          <p:cNvGrpSpPr>
            <a:grpSpLocks/>
          </p:cNvGrpSpPr>
          <p:nvPr/>
        </p:nvGrpSpPr>
        <p:grpSpPr bwMode="auto">
          <a:xfrm>
            <a:off x="88900" y="3111500"/>
            <a:ext cx="5338763" cy="2181225"/>
            <a:chOff x="89311" y="3110863"/>
            <a:chExt cx="5338383" cy="2182573"/>
          </a:xfrm>
        </p:grpSpPr>
        <p:grpSp>
          <p:nvGrpSpPr>
            <p:cNvPr id="96414" name="Group 117"/>
            <p:cNvGrpSpPr>
              <a:grpSpLocks/>
            </p:cNvGrpSpPr>
            <p:nvPr/>
          </p:nvGrpSpPr>
          <p:grpSpPr bwMode="auto">
            <a:xfrm>
              <a:off x="89311" y="4669435"/>
              <a:ext cx="1793717" cy="624001"/>
              <a:chOff x="89311" y="4669435"/>
              <a:chExt cx="1793717" cy="624001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7729" y="5040868"/>
                <a:ext cx="946082" cy="17632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9311" y="4982094"/>
                <a:ext cx="984180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Load Miss 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87729" y="4719995"/>
                <a:ext cx="946082" cy="176321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5661" y="4669164"/>
                <a:ext cx="985768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Load Miss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89370" y="4673929"/>
                <a:ext cx="693687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Causes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89370" y="4985271"/>
                <a:ext cx="693687" cy="308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Perpetua"/>
                  </a:rPr>
                  <a:t>Causes</a:t>
                </a:r>
              </a:p>
            </p:txBody>
          </p:sp>
        </p:grpSp>
        <p:grpSp>
          <p:nvGrpSpPr>
            <p:cNvPr id="96415" name="Group 114"/>
            <p:cNvGrpSpPr>
              <a:grpSpLocks/>
            </p:cNvGrpSpPr>
            <p:nvPr/>
          </p:nvGrpSpPr>
          <p:grpSpPr bwMode="auto">
            <a:xfrm>
              <a:off x="2850857" y="3110863"/>
              <a:ext cx="2576837" cy="1843155"/>
              <a:chOff x="2850857" y="3110863"/>
              <a:chExt cx="2576837" cy="1843155"/>
            </a:xfrm>
          </p:grpSpPr>
          <p:cxnSp>
            <p:nvCxnSpPr>
              <p:cNvPr id="103" name="Elbow Connector 102"/>
              <p:cNvCxnSpPr>
                <a:stCxn id="89" idx="6"/>
              </p:cNvCxnSpPr>
              <p:nvPr/>
            </p:nvCxnSpPr>
            <p:spPr>
              <a:xfrm>
                <a:off x="5097517" y="3110863"/>
                <a:ext cx="330177" cy="1100818"/>
              </a:xfrm>
              <a:prstGeom prst="bentConnector2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headEnd type="oval" w="med" len="sm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21"/>
              <p:cNvCxnSpPr>
                <a:stCxn id="89" idx="2"/>
                <a:endCxn id="54" idx="0"/>
              </p:cNvCxnSpPr>
              <p:nvPr/>
            </p:nvCxnSpPr>
            <p:spPr>
              <a:xfrm rot="10800000" flipV="1">
                <a:off x="2851364" y="3110863"/>
                <a:ext cx="2041380" cy="1842638"/>
              </a:xfrm>
              <a:prstGeom prst="bentConnector2">
                <a:avLst/>
              </a:prstGeom>
              <a:ln w="28575">
                <a:solidFill>
                  <a:schemeClr val="accent1"/>
                </a:solidFill>
                <a:prstDash val="solid"/>
                <a:headEnd type="oval" w="sm" len="sm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Rectangle 137"/>
            <p:cNvSpPr/>
            <p:nvPr/>
          </p:nvSpPr>
          <p:spPr>
            <a:xfrm rot="16200000">
              <a:off x="1780610" y="4758944"/>
              <a:ext cx="182675" cy="9206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 rot="16200000">
              <a:off x="1782990" y="5075846"/>
              <a:ext cx="182676" cy="904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 rot="16200000">
            <a:off x="6431756" y="3550444"/>
            <a:ext cx="182563" cy="920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 rot="16200000">
            <a:off x="6431756" y="3169444"/>
            <a:ext cx="182563" cy="92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64"/>
          <p:cNvGrpSpPr>
            <a:grpSpLocks/>
          </p:cNvGrpSpPr>
          <p:nvPr/>
        </p:nvGrpSpPr>
        <p:grpSpPr bwMode="auto">
          <a:xfrm>
            <a:off x="5334000" y="3276600"/>
            <a:ext cx="2986088" cy="1512888"/>
            <a:chOff x="5334000" y="3276600"/>
            <a:chExt cx="2985377" cy="1512332"/>
          </a:xfrm>
        </p:grpSpPr>
        <p:sp>
          <p:nvSpPr>
            <p:cNvPr id="150" name="Donut 149"/>
            <p:cNvSpPr/>
            <p:nvPr/>
          </p:nvSpPr>
          <p:spPr>
            <a:xfrm>
              <a:off x="5334000" y="3276600"/>
              <a:ext cx="274573" cy="92041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7" name="Donut 156"/>
            <p:cNvSpPr/>
            <p:nvPr/>
          </p:nvSpPr>
          <p:spPr>
            <a:xfrm>
              <a:off x="5334000" y="3657460"/>
              <a:ext cx="274573" cy="92041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8" name="Donut 157"/>
            <p:cNvSpPr/>
            <p:nvPr/>
          </p:nvSpPr>
          <p:spPr>
            <a:xfrm>
              <a:off x="5334000" y="4024038"/>
              <a:ext cx="274573" cy="90454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0" name="Donut 159"/>
            <p:cNvSpPr/>
            <p:nvPr/>
          </p:nvSpPr>
          <p:spPr>
            <a:xfrm>
              <a:off x="5973611" y="4557242"/>
              <a:ext cx="274572" cy="90454"/>
            </a:xfrm>
            <a:prstGeom prst="donut">
              <a:avLst>
                <a:gd name="adj" fmla="val 12486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324364" y="4419180"/>
              <a:ext cx="1995013" cy="3697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  <a:latin typeface="Perpetua"/>
                  <a:cs typeface="+mn-cs"/>
                </a:rPr>
                <a:t>Interference at 3 hops</a:t>
              </a:r>
            </a:p>
          </p:txBody>
        </p:sp>
      </p:grpSp>
      <p:grpSp>
        <p:nvGrpSpPr>
          <p:cNvPr id="13" name="Group 169"/>
          <p:cNvGrpSpPr>
            <a:grpSpLocks/>
          </p:cNvGrpSpPr>
          <p:nvPr/>
        </p:nvGrpSpPr>
        <p:grpSpPr bwMode="auto">
          <a:xfrm>
            <a:off x="5867400" y="2301875"/>
            <a:ext cx="4191000" cy="2955925"/>
            <a:chOff x="5867400" y="2301912"/>
            <a:chExt cx="4191000" cy="2955888"/>
          </a:xfrm>
        </p:grpSpPr>
        <p:sp>
          <p:nvSpPr>
            <p:cNvPr id="139" name="Rectangle 138"/>
            <p:cNvSpPr/>
            <p:nvPr/>
          </p:nvSpPr>
          <p:spPr>
            <a:xfrm rot="16200000">
              <a:off x="6451602" y="5054602"/>
              <a:ext cx="182560" cy="9048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 rot="16200000">
              <a:off x="7610477" y="5045077"/>
              <a:ext cx="182560" cy="9048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67400" y="4919667"/>
              <a:ext cx="4191000" cy="3381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Perpetua"/>
                </a:rPr>
                <a:t>Slack(   )   &gt;  Slack (   ) 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8077200" y="2301912"/>
              <a:ext cx="822325" cy="38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77200" y="3352824"/>
              <a:ext cx="822325" cy="3809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6200775" y="3019425"/>
            <a:ext cx="2943225" cy="1019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anose="020B0600070205080204" pitchFamily="34" charset="-128"/>
              </a:rPr>
              <a:t>Properties of a Topology/Network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1149350"/>
            <a:ext cx="8991600" cy="5480050"/>
          </a:xfrm>
        </p:spPr>
        <p:txBody>
          <a:bodyPr/>
          <a:lstStyle/>
          <a:p>
            <a:r>
              <a:rPr lang="en-US" b="1" dirty="0" smtClean="0">
                <a:ea typeface="ＭＳ Ｐゴシック" panose="020B0600070205080204" pitchFamily="34" charset="-128"/>
              </a:rPr>
              <a:t>Regular or Irregular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Regular if topology is regular graph (e.g. ring, mesh).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Routing Distance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N</a:t>
            </a:r>
            <a:r>
              <a:rPr lang="en-US" dirty="0" smtClean="0">
                <a:ea typeface="ＭＳ Ｐゴシック" panose="020B0600070205080204" pitchFamily="34" charset="-128"/>
              </a:rPr>
              <a:t>umber of links/hops along route </a:t>
            </a:r>
          </a:p>
          <a:p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Diameter </a:t>
            </a:r>
          </a:p>
          <a:p>
            <a:pPr lvl="1"/>
            <a:r>
              <a:rPr lang="en-US" dirty="0">
                <a:ea typeface="ＭＳ Ｐゴシック" panose="020B0600070205080204" pitchFamily="34" charset="-128"/>
              </a:rPr>
              <a:t>M</a:t>
            </a:r>
            <a:r>
              <a:rPr lang="en-US" dirty="0" smtClean="0">
                <a:ea typeface="ＭＳ Ｐゴシック" panose="020B0600070205080204" pitchFamily="34" charset="-128"/>
              </a:rPr>
              <a:t>aximum routing distance</a:t>
            </a:r>
          </a:p>
          <a:p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Average Distance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Average number of hops across all valid routes</a:t>
            </a:r>
          </a:p>
          <a:p>
            <a:endParaRPr lang="en-US" sz="1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71CBBF-7ED9-4182-800C-2F92A0B9A4A9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31050" y="3307318"/>
            <a:ext cx="1371600" cy="1435100"/>
            <a:chOff x="7131050" y="3307318"/>
            <a:chExt cx="1371600" cy="1435100"/>
          </a:xfrm>
        </p:grpSpPr>
        <p:sp>
          <p:nvSpPr>
            <p:cNvPr id="5" name="Line 56"/>
            <p:cNvSpPr>
              <a:spLocks noChangeShapeType="1"/>
            </p:cNvSpPr>
            <p:nvPr/>
          </p:nvSpPr>
          <p:spPr bwMode="auto">
            <a:xfrm>
              <a:off x="7200900" y="3529568"/>
              <a:ext cx="1149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Line 57"/>
            <p:cNvSpPr>
              <a:spLocks noChangeShapeType="1"/>
            </p:cNvSpPr>
            <p:nvPr/>
          </p:nvSpPr>
          <p:spPr bwMode="auto">
            <a:xfrm>
              <a:off x="7200900" y="3910568"/>
              <a:ext cx="1149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Line 58"/>
            <p:cNvSpPr>
              <a:spLocks noChangeShapeType="1"/>
            </p:cNvSpPr>
            <p:nvPr/>
          </p:nvSpPr>
          <p:spPr bwMode="auto">
            <a:xfrm>
              <a:off x="7200900" y="4291568"/>
              <a:ext cx="1149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Line 59"/>
            <p:cNvSpPr>
              <a:spLocks noChangeShapeType="1"/>
            </p:cNvSpPr>
            <p:nvPr/>
          </p:nvSpPr>
          <p:spPr bwMode="auto">
            <a:xfrm>
              <a:off x="7200900" y="4672568"/>
              <a:ext cx="1149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Line 69"/>
            <p:cNvSpPr>
              <a:spLocks noChangeShapeType="1"/>
            </p:cNvSpPr>
            <p:nvPr/>
          </p:nvSpPr>
          <p:spPr bwMode="auto">
            <a:xfrm>
              <a:off x="8343900" y="3529568"/>
              <a:ext cx="6350" cy="1143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Line 70"/>
            <p:cNvSpPr>
              <a:spLocks noChangeShapeType="1"/>
            </p:cNvSpPr>
            <p:nvPr/>
          </p:nvSpPr>
          <p:spPr bwMode="auto">
            <a:xfrm>
              <a:off x="7962900" y="3529568"/>
              <a:ext cx="6350" cy="1143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Line 71"/>
            <p:cNvSpPr>
              <a:spLocks noChangeShapeType="1"/>
            </p:cNvSpPr>
            <p:nvPr/>
          </p:nvSpPr>
          <p:spPr bwMode="auto">
            <a:xfrm>
              <a:off x="7581900" y="3529568"/>
              <a:ext cx="6350" cy="1143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Line 72"/>
            <p:cNvSpPr>
              <a:spLocks noChangeShapeType="1"/>
            </p:cNvSpPr>
            <p:nvPr/>
          </p:nvSpPr>
          <p:spPr bwMode="auto">
            <a:xfrm>
              <a:off x="7200900" y="3529568"/>
              <a:ext cx="6350" cy="1143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40" tIns="45720" rIns="91440" bIns="4572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 73"/>
            <p:cNvSpPr>
              <a:spLocks noChangeArrowheads="1"/>
            </p:cNvSpPr>
            <p:nvPr/>
          </p:nvSpPr>
          <p:spPr bwMode="auto">
            <a:xfrm>
              <a:off x="7131050" y="3840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 74"/>
            <p:cNvSpPr>
              <a:spLocks noChangeArrowheads="1"/>
            </p:cNvSpPr>
            <p:nvPr/>
          </p:nvSpPr>
          <p:spPr bwMode="auto">
            <a:xfrm>
              <a:off x="7512050" y="3840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75"/>
            <p:cNvSpPr>
              <a:spLocks noChangeArrowheads="1"/>
            </p:cNvSpPr>
            <p:nvPr/>
          </p:nvSpPr>
          <p:spPr bwMode="auto">
            <a:xfrm>
              <a:off x="7893050" y="3840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76"/>
            <p:cNvSpPr>
              <a:spLocks noChangeArrowheads="1"/>
            </p:cNvSpPr>
            <p:nvPr/>
          </p:nvSpPr>
          <p:spPr bwMode="auto">
            <a:xfrm>
              <a:off x="8274050" y="3840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 81"/>
            <p:cNvSpPr>
              <a:spLocks noChangeArrowheads="1"/>
            </p:cNvSpPr>
            <p:nvPr/>
          </p:nvSpPr>
          <p:spPr bwMode="auto">
            <a:xfrm>
              <a:off x="7131050" y="4221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 82"/>
            <p:cNvSpPr>
              <a:spLocks noChangeArrowheads="1"/>
            </p:cNvSpPr>
            <p:nvPr/>
          </p:nvSpPr>
          <p:spPr bwMode="auto">
            <a:xfrm>
              <a:off x="7512050" y="4221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83"/>
            <p:cNvSpPr>
              <a:spLocks noChangeArrowheads="1"/>
            </p:cNvSpPr>
            <p:nvPr/>
          </p:nvSpPr>
          <p:spPr bwMode="auto">
            <a:xfrm>
              <a:off x="7893050" y="4221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8274050" y="4221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89"/>
            <p:cNvSpPr>
              <a:spLocks noChangeArrowheads="1"/>
            </p:cNvSpPr>
            <p:nvPr/>
          </p:nvSpPr>
          <p:spPr bwMode="auto">
            <a:xfrm>
              <a:off x="7131050" y="4602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90"/>
            <p:cNvSpPr>
              <a:spLocks noChangeArrowheads="1"/>
            </p:cNvSpPr>
            <p:nvPr/>
          </p:nvSpPr>
          <p:spPr bwMode="auto">
            <a:xfrm>
              <a:off x="7512050" y="4602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Rectangle 91"/>
            <p:cNvSpPr>
              <a:spLocks noChangeArrowheads="1"/>
            </p:cNvSpPr>
            <p:nvPr/>
          </p:nvSpPr>
          <p:spPr bwMode="auto">
            <a:xfrm>
              <a:off x="7893050" y="4602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92"/>
            <p:cNvSpPr>
              <a:spLocks noChangeArrowheads="1"/>
            </p:cNvSpPr>
            <p:nvPr/>
          </p:nvSpPr>
          <p:spPr bwMode="auto">
            <a:xfrm>
              <a:off x="8274050" y="4602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129"/>
            <p:cNvSpPr>
              <a:spLocks noChangeArrowheads="1"/>
            </p:cNvSpPr>
            <p:nvPr/>
          </p:nvSpPr>
          <p:spPr bwMode="auto">
            <a:xfrm>
              <a:off x="7131050" y="3459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Rectangle 130"/>
            <p:cNvSpPr>
              <a:spLocks noChangeArrowheads="1"/>
            </p:cNvSpPr>
            <p:nvPr/>
          </p:nvSpPr>
          <p:spPr bwMode="auto">
            <a:xfrm>
              <a:off x="7512050" y="3459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131"/>
            <p:cNvSpPr>
              <a:spLocks noChangeArrowheads="1"/>
            </p:cNvSpPr>
            <p:nvPr/>
          </p:nvSpPr>
          <p:spPr bwMode="auto">
            <a:xfrm>
              <a:off x="7893050" y="3459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132"/>
            <p:cNvSpPr>
              <a:spLocks noChangeArrowheads="1"/>
            </p:cNvSpPr>
            <p:nvPr/>
          </p:nvSpPr>
          <p:spPr bwMode="auto">
            <a:xfrm>
              <a:off x="8274050" y="3459718"/>
              <a:ext cx="139700" cy="139700"/>
            </a:xfrm>
            <a:prstGeom prst="rect">
              <a:avLst/>
            </a:prstGeom>
            <a:solidFill>
              <a:srgbClr val="CC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val 137"/>
            <p:cNvSpPr>
              <a:spLocks noChangeArrowheads="1"/>
            </p:cNvSpPr>
            <p:nvPr/>
          </p:nvSpPr>
          <p:spPr bwMode="auto">
            <a:xfrm>
              <a:off x="7207250" y="3307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val 138"/>
            <p:cNvSpPr>
              <a:spLocks noChangeArrowheads="1"/>
            </p:cNvSpPr>
            <p:nvPr/>
          </p:nvSpPr>
          <p:spPr bwMode="auto">
            <a:xfrm>
              <a:off x="7588250" y="3307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val 139"/>
            <p:cNvSpPr>
              <a:spLocks noChangeArrowheads="1"/>
            </p:cNvSpPr>
            <p:nvPr/>
          </p:nvSpPr>
          <p:spPr bwMode="auto">
            <a:xfrm>
              <a:off x="7969250" y="3307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val 140"/>
            <p:cNvSpPr>
              <a:spLocks noChangeArrowheads="1"/>
            </p:cNvSpPr>
            <p:nvPr/>
          </p:nvSpPr>
          <p:spPr bwMode="auto">
            <a:xfrm>
              <a:off x="8350250" y="3307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val 145"/>
            <p:cNvSpPr>
              <a:spLocks noChangeArrowheads="1"/>
            </p:cNvSpPr>
            <p:nvPr/>
          </p:nvSpPr>
          <p:spPr bwMode="auto">
            <a:xfrm>
              <a:off x="7207250" y="3688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val 146"/>
            <p:cNvSpPr>
              <a:spLocks noChangeArrowheads="1"/>
            </p:cNvSpPr>
            <p:nvPr/>
          </p:nvSpPr>
          <p:spPr bwMode="auto">
            <a:xfrm>
              <a:off x="7588250" y="3688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val 147"/>
            <p:cNvSpPr>
              <a:spLocks noChangeArrowheads="1"/>
            </p:cNvSpPr>
            <p:nvPr/>
          </p:nvSpPr>
          <p:spPr bwMode="auto">
            <a:xfrm>
              <a:off x="7969250" y="3688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val 148"/>
            <p:cNvSpPr>
              <a:spLocks noChangeArrowheads="1"/>
            </p:cNvSpPr>
            <p:nvPr/>
          </p:nvSpPr>
          <p:spPr bwMode="auto">
            <a:xfrm>
              <a:off x="8350250" y="3688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val 153"/>
            <p:cNvSpPr>
              <a:spLocks noChangeArrowheads="1"/>
            </p:cNvSpPr>
            <p:nvPr/>
          </p:nvSpPr>
          <p:spPr bwMode="auto">
            <a:xfrm>
              <a:off x="7207250" y="4069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val 154"/>
            <p:cNvSpPr>
              <a:spLocks noChangeArrowheads="1"/>
            </p:cNvSpPr>
            <p:nvPr/>
          </p:nvSpPr>
          <p:spPr bwMode="auto">
            <a:xfrm>
              <a:off x="7588250" y="4069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val 155"/>
            <p:cNvSpPr>
              <a:spLocks noChangeArrowheads="1"/>
            </p:cNvSpPr>
            <p:nvPr/>
          </p:nvSpPr>
          <p:spPr bwMode="auto">
            <a:xfrm>
              <a:off x="7969250" y="4069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val 156"/>
            <p:cNvSpPr>
              <a:spLocks noChangeArrowheads="1"/>
            </p:cNvSpPr>
            <p:nvPr/>
          </p:nvSpPr>
          <p:spPr bwMode="auto">
            <a:xfrm>
              <a:off x="8350250" y="4069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val 161"/>
            <p:cNvSpPr>
              <a:spLocks noChangeArrowheads="1"/>
            </p:cNvSpPr>
            <p:nvPr/>
          </p:nvSpPr>
          <p:spPr bwMode="auto">
            <a:xfrm>
              <a:off x="7207250" y="4450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val 162"/>
            <p:cNvSpPr>
              <a:spLocks noChangeArrowheads="1"/>
            </p:cNvSpPr>
            <p:nvPr/>
          </p:nvSpPr>
          <p:spPr bwMode="auto">
            <a:xfrm>
              <a:off x="7588250" y="4450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val 163"/>
            <p:cNvSpPr>
              <a:spLocks noChangeArrowheads="1"/>
            </p:cNvSpPr>
            <p:nvPr/>
          </p:nvSpPr>
          <p:spPr bwMode="auto">
            <a:xfrm>
              <a:off x="7969250" y="4450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164"/>
            <p:cNvSpPr>
              <a:spLocks noChangeArrowheads="1"/>
            </p:cNvSpPr>
            <p:nvPr/>
          </p:nvSpPr>
          <p:spPr bwMode="auto">
            <a:xfrm>
              <a:off x="8350250" y="4450318"/>
              <a:ext cx="152400" cy="152400"/>
            </a:xfrm>
            <a:prstGeom prst="ellipse">
              <a:avLst/>
            </a:prstGeom>
            <a:solidFill>
              <a:srgbClr val="3B812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/>
            <a:lstStyle/>
            <a:p>
              <a:pPr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86600" y="4724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iameter = 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Slack in Applications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H="1" flipV="1">
            <a:off x="2193925" y="3778250"/>
            <a:ext cx="29257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119562" y="4738688"/>
            <a:ext cx="2011363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2590800"/>
            <a:ext cx="3394075" cy="369888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50% of packets have 350+ slack cycles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H="1" flipV="1">
            <a:off x="2209800" y="5345113"/>
            <a:ext cx="36512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315369" y="5561806"/>
            <a:ext cx="4572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5192713"/>
            <a:ext cx="3289300" cy="369887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10% of packets have &lt;50 slack cycles</a:t>
            </a:r>
          </a:p>
        </p:txBody>
      </p:sp>
      <p:sp>
        <p:nvSpPr>
          <p:cNvPr id="13" name="Oval 12"/>
          <p:cNvSpPr/>
          <p:nvPr/>
        </p:nvSpPr>
        <p:spPr>
          <a:xfrm>
            <a:off x="6823075" y="2109788"/>
            <a:ext cx="2157413" cy="492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</a:rPr>
              <a:t>Non-critical</a:t>
            </a:r>
          </a:p>
        </p:txBody>
      </p:sp>
      <p:sp>
        <p:nvSpPr>
          <p:cNvPr id="14" name="Oval 13"/>
          <p:cNvSpPr/>
          <p:nvPr/>
        </p:nvSpPr>
        <p:spPr>
          <a:xfrm>
            <a:off x="5649913" y="4776788"/>
            <a:ext cx="1970087" cy="492125"/>
          </a:xfrm>
          <a:prstGeom prst="ellipse">
            <a:avLst/>
          </a:prstGeom>
          <a:solidFill>
            <a:srgbClr val="F07F09"/>
          </a:solidFill>
          <a:ln w="12700" cap="flat" cmpd="sng" algn="ctr">
            <a:solidFill>
              <a:srgbClr val="F07F09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white"/>
                </a:solidFill>
              </a:rPr>
              <a:t>critical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26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Slack in Applications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rot="10800000" flipH="1" flipV="1">
            <a:off x="1539875" y="3122613"/>
            <a:ext cx="1279525" cy="158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2144713"/>
            <a:ext cx="3284538" cy="369887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Perpetua"/>
                <a:cs typeface="+mn-cs"/>
              </a:rPr>
              <a:t>68% of packets have zero slack cycles</a:t>
            </a:r>
          </a:p>
        </p:txBody>
      </p:sp>
    </p:spTree>
    <p:extLst>
      <p:ext uri="{BB962C8B-B14F-4D97-AF65-F5344CB8AC3E}">
        <p14:creationId xmlns:p14="http://schemas.microsoft.com/office/powerpoint/2010/main" val="3473089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Diversity in Slack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62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Diversity in Slack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17320" y="1676400"/>
          <a:ext cx="63093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14400" y="2209800"/>
            <a:ext cx="8493125" cy="1108075"/>
            <a:chOff x="914400" y="2209800"/>
            <a:chExt cx="8492490" cy="1108710"/>
          </a:xfrm>
        </p:grpSpPr>
        <p:pic>
          <p:nvPicPr>
            <p:cNvPr id="100362" name="Picture 8" descr="exclamation_mark_yell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209800"/>
              <a:ext cx="948690" cy="110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914400" y="2209800"/>
              <a:ext cx="7543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Slack varies </a:t>
              </a:r>
              <a:r>
                <a:rPr lang="en-US" sz="2400" b="1" dirty="0">
                  <a:solidFill>
                    <a:srgbClr val="FF0000"/>
                  </a:solidFill>
                </a:rPr>
                <a:t>between</a:t>
              </a:r>
              <a:r>
                <a:rPr lang="en-US" sz="2400" b="1" dirty="0">
                  <a:solidFill>
                    <a:prstClr val="black"/>
                  </a:solidFill>
                </a:rPr>
                <a:t> packets of  </a:t>
              </a:r>
              <a:r>
                <a:rPr lang="en-US" sz="2400" b="1" dirty="0">
                  <a:solidFill>
                    <a:srgbClr val="FF0000"/>
                  </a:solidFill>
                </a:rPr>
                <a:t>different</a:t>
              </a:r>
              <a:r>
                <a:rPr lang="en-US" sz="2400" b="1" dirty="0">
                  <a:solidFill>
                    <a:prstClr val="black"/>
                  </a:solidFill>
                </a:rPr>
                <a:t> applications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14400" y="3733800"/>
            <a:ext cx="8493125" cy="1260475"/>
            <a:chOff x="914400" y="3733800"/>
            <a:chExt cx="8492490" cy="1261110"/>
          </a:xfrm>
        </p:grpSpPr>
        <p:pic>
          <p:nvPicPr>
            <p:cNvPr id="100358" name="Picture 9" descr="exclamation_mark_yellow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886200"/>
              <a:ext cx="948690" cy="110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914400" y="3733800"/>
              <a:ext cx="75438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Slack varies </a:t>
              </a:r>
              <a:r>
                <a:rPr lang="en-US" sz="2400" b="1" dirty="0">
                  <a:solidFill>
                    <a:srgbClr val="FF0000"/>
                  </a:solidFill>
                </a:rPr>
                <a:t>between </a:t>
              </a:r>
              <a:r>
                <a:rPr lang="en-US" sz="2400" b="1" dirty="0">
                  <a:solidFill>
                    <a:prstClr val="black"/>
                  </a:solidFill>
                </a:rPr>
                <a:t>packets of  a </a:t>
              </a:r>
              <a:r>
                <a:rPr lang="en-US" sz="2400" b="1" dirty="0">
                  <a:solidFill>
                    <a:srgbClr val="FF0000"/>
                  </a:solidFill>
                </a:rPr>
                <a:t>single</a:t>
              </a:r>
              <a:r>
                <a:rPr lang="en-US" sz="2400" b="1" dirty="0">
                  <a:solidFill>
                    <a:prstClr val="black"/>
                  </a:solidFill>
                </a:rPr>
                <a:t> application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84403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Slack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Slack (P) </a:t>
            </a:r>
            <a:r>
              <a:rPr lang="en-US" smtClean="0"/>
              <a:t>= Max (Latencies of P’s Predecessors) – Latency of P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20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 Predecessors(P) </a:t>
            </a:r>
            <a:r>
              <a:rPr lang="en-US" smtClean="0"/>
              <a:t>are the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packets of outstanding cache miss requests when P is issued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900" smtClean="0"/>
          </a:p>
          <a:p>
            <a:r>
              <a:rPr lang="en-US" smtClean="0"/>
              <a:t>Packet latencies not known when issued</a:t>
            </a:r>
          </a:p>
          <a:p>
            <a:pPr lvl="1"/>
            <a:endParaRPr lang="en-US" smtClean="0"/>
          </a:p>
          <a:p>
            <a:r>
              <a:rPr lang="en-US" smtClean="0"/>
              <a:t>Predicting latency of any packet Q</a:t>
            </a:r>
          </a:p>
          <a:p>
            <a:pPr lvl="1"/>
            <a:r>
              <a:rPr lang="en-US" smtClean="0"/>
              <a:t>Higher latency if Q corresponds to an L2 miss</a:t>
            </a:r>
          </a:p>
          <a:p>
            <a:pPr lvl="1"/>
            <a:r>
              <a:rPr lang="en-US" smtClean="0"/>
              <a:t>Higher latency if Q has to travel farther number of hops</a:t>
            </a:r>
          </a:p>
          <a:p>
            <a:pPr lvl="1"/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4631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Slack of P = Maximum Predecessor Latency – Latency of P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en-US" dirty="0" smtClean="0"/>
              <a:t>Slack(P) =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C89608"/>
                </a:solidFill>
              </a:rPr>
              <a:t>PredL2</a:t>
            </a:r>
            <a:r>
              <a:rPr lang="en-US" dirty="0" smtClean="0"/>
              <a:t>: Set if any predecessor packet is servicing L2 miss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99FF"/>
              </a:solidFill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99FF"/>
                </a:solidFill>
              </a:rPr>
              <a:t>MyL2</a:t>
            </a:r>
            <a:r>
              <a:rPr lang="en-US" dirty="0" smtClean="0"/>
              <a:t>:  Set if  P is NOT servicing an L2 miss</a:t>
            </a: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rgbClr val="2ACF0F"/>
              </a:solidFill>
            </a:endParaRPr>
          </a:p>
          <a:p>
            <a:pPr marL="548640" lvl="1" fontAlgn="auto">
              <a:spcBef>
                <a:spcPts val="37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 err="1" smtClean="0">
                <a:solidFill>
                  <a:srgbClr val="2ACF0F"/>
                </a:solidFill>
              </a:rPr>
              <a:t>HopEstimate</a:t>
            </a:r>
            <a:r>
              <a:rPr lang="en-US" dirty="0" smtClean="0"/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Max (# of hops of Predecessors) – hops of P</a:t>
            </a:r>
          </a:p>
          <a:p>
            <a:pPr marL="822960" lvl="2" fontAlgn="auto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defRPr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024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Slack Priority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819400" y="1476375"/>
            <a:ext cx="37338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1524000"/>
            <a:ext cx="1611313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819400" y="2286000"/>
            <a:ext cx="4267200" cy="533400"/>
            <a:chOff x="2819400" y="2362200"/>
            <a:chExt cx="3962400" cy="457200"/>
          </a:xfrm>
        </p:grpSpPr>
        <p:sp>
          <p:nvSpPr>
            <p:cNvPr id="20" name="Rectangle 19"/>
            <p:cNvSpPr/>
            <p:nvPr/>
          </p:nvSpPr>
          <p:spPr>
            <a:xfrm>
              <a:off x="2819400" y="2362200"/>
              <a:ext cx="1600880" cy="457200"/>
            </a:xfrm>
            <a:prstGeom prst="rect">
              <a:avLst/>
            </a:prstGeom>
            <a:solidFill>
              <a:srgbClr val="C8960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PredL2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white"/>
                  </a:solidFill>
                </a:rPr>
                <a:t>(2 bits)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20280" y="2362200"/>
              <a:ext cx="760639" cy="4572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MyL2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(1 bit)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0920" y="2362200"/>
              <a:ext cx="1600880" cy="457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prstClr val="black"/>
                  </a:solidFill>
                </a:rPr>
                <a:t>HopEstimate</a:t>
              </a:r>
              <a:endParaRPr lang="en-US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(2 bits)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451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5" grpId="0" animBg="1"/>
      <p:bldP spid="5" grpId="1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Estimating Slack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How to predict L2 hit or miss at core?</a:t>
            </a:r>
          </a:p>
          <a:p>
            <a:pPr lvl="1"/>
            <a:r>
              <a:rPr lang="en-US" i="1" smtClean="0"/>
              <a:t>Global Branch Predictor</a:t>
            </a:r>
            <a:r>
              <a:rPr lang="en-US" smtClean="0"/>
              <a:t> based L2 Miss Predictor </a:t>
            </a:r>
          </a:p>
          <a:p>
            <a:pPr lvl="2"/>
            <a:r>
              <a:rPr lang="en-US" smtClean="0"/>
              <a:t>Use Pattern History Table and 2-bit saturating counters</a:t>
            </a:r>
          </a:p>
          <a:p>
            <a:pPr lvl="1"/>
            <a:r>
              <a:rPr lang="en-US" i="1" smtClean="0"/>
              <a:t>Threshold</a:t>
            </a:r>
            <a:r>
              <a:rPr lang="en-US" smtClean="0"/>
              <a:t> based L2 Miss Predictor</a:t>
            </a:r>
          </a:p>
          <a:p>
            <a:pPr lvl="2"/>
            <a:r>
              <a:rPr lang="en-US" smtClean="0"/>
              <a:t>If  #L2 misses in “M” misses &gt;= “T” threshold then next load is a L2 miss. </a:t>
            </a:r>
          </a:p>
          <a:p>
            <a:r>
              <a:rPr lang="en-US" smtClean="0"/>
              <a:t>Number of miss predecessors?</a:t>
            </a:r>
          </a:p>
          <a:p>
            <a:pPr lvl="1"/>
            <a:r>
              <a:rPr lang="en-US" smtClean="0"/>
              <a:t>List of outstanding L2 Misses</a:t>
            </a:r>
          </a:p>
          <a:p>
            <a:r>
              <a:rPr lang="en-US" smtClean="0"/>
              <a:t>Hops estimate?</a:t>
            </a:r>
          </a:p>
          <a:p>
            <a:pPr lvl="1"/>
            <a:r>
              <a:rPr lang="en-US" smtClean="0"/>
              <a:t>Hops =&gt; ∆X + ∆ Y distance</a:t>
            </a:r>
          </a:p>
          <a:p>
            <a:pPr lvl="1"/>
            <a:r>
              <a:rPr lang="en-US" smtClean="0"/>
              <a:t>Use predecessor list to calculate slack hop estimate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999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Starvation Avoidance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/>
          <a:lstStyle/>
          <a:p>
            <a:r>
              <a:rPr lang="en-US" smtClean="0"/>
              <a:t>Problem: </a:t>
            </a:r>
            <a:r>
              <a:rPr lang="en-US" smtClean="0">
                <a:solidFill>
                  <a:srgbClr val="FF0000"/>
                </a:solidFill>
              </a:rPr>
              <a:t>Starvation</a:t>
            </a:r>
          </a:p>
          <a:p>
            <a:pPr lvl="1"/>
            <a:r>
              <a:rPr lang="en-US" smtClean="0"/>
              <a:t>Prioritizing packets can lead to starvation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of lower priority packets</a:t>
            </a:r>
          </a:p>
          <a:p>
            <a:pPr lvl="1"/>
            <a:endParaRPr lang="en-US" smtClean="0"/>
          </a:p>
          <a:p>
            <a:r>
              <a:rPr lang="en-US" smtClean="0"/>
              <a:t>Solution</a:t>
            </a:r>
            <a:r>
              <a:rPr lang="en-US" smtClean="0">
                <a:solidFill>
                  <a:srgbClr val="FF0000"/>
                </a:solidFill>
              </a:rPr>
              <a:t>: Time-Based Packet Batching</a:t>
            </a:r>
            <a:endParaRPr lang="en-US" smtClean="0"/>
          </a:p>
          <a:p>
            <a:pPr lvl="1"/>
            <a:r>
              <a:rPr lang="en-US" smtClean="0"/>
              <a:t>New batches are formed at every T cycles </a:t>
            </a:r>
            <a:endParaRPr lang="en-US" b="1" smtClean="0">
              <a:solidFill>
                <a:srgbClr val="002060"/>
              </a:solidFill>
            </a:endParaRPr>
          </a:p>
          <a:p>
            <a:pPr lvl="1"/>
            <a:endParaRPr lang="en-US" b="1" smtClean="0">
              <a:solidFill>
                <a:srgbClr val="002060"/>
              </a:solidFill>
            </a:endParaRPr>
          </a:p>
          <a:p>
            <a:pPr lvl="1"/>
            <a:r>
              <a:rPr lang="en-US" smtClean="0"/>
              <a:t>Packets of older batches are prioritized over younger batches</a:t>
            </a:r>
          </a:p>
          <a:p>
            <a:pPr lvl="1">
              <a:buFont typeface="Wingdings" panose="05000000000000000000" pitchFamily="2" charset="2"/>
              <a:buNone/>
            </a:pPr>
            <a:endParaRPr lang="en-US" smtClean="0"/>
          </a:p>
          <a:p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899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Qualitative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229600" cy="5181600"/>
          </a:xfrm>
        </p:spPr>
        <p:txBody>
          <a:bodyPr/>
          <a:lstStyle/>
          <a:p>
            <a:r>
              <a:rPr lang="en-US" b="1" smtClean="0"/>
              <a:t>Round Robin &amp; Age</a:t>
            </a:r>
          </a:p>
          <a:p>
            <a:pPr lvl="1"/>
            <a:r>
              <a:rPr lang="en-US" smtClean="0"/>
              <a:t>Local and application oblivious</a:t>
            </a:r>
          </a:p>
          <a:p>
            <a:pPr lvl="1"/>
            <a:r>
              <a:rPr lang="en-US" smtClean="0"/>
              <a:t>Age is biased towards heavy applications</a:t>
            </a:r>
          </a:p>
          <a:p>
            <a:r>
              <a:rPr lang="en-US" b="1" smtClean="0"/>
              <a:t>Globally Synchronized Frames (GSF) </a:t>
            </a:r>
            <a:br>
              <a:rPr lang="en-US" b="1" smtClean="0"/>
            </a:br>
            <a:r>
              <a:rPr lang="en-US" sz="1600" smtClean="0"/>
              <a:t>[Lee et al., ISCA 2008]</a:t>
            </a:r>
          </a:p>
          <a:p>
            <a:pPr lvl="1"/>
            <a:r>
              <a:rPr lang="en-US" smtClean="0"/>
              <a:t>Provides </a:t>
            </a:r>
            <a:r>
              <a:rPr lang="en-US" smtClean="0">
                <a:solidFill>
                  <a:srgbClr val="FF0000"/>
                </a:solidFill>
              </a:rPr>
              <a:t>bandwidth fairness </a:t>
            </a:r>
            <a:r>
              <a:rPr lang="en-US" smtClean="0"/>
              <a:t>at the expense of </a:t>
            </a:r>
            <a:r>
              <a:rPr lang="en-US" smtClean="0">
                <a:solidFill>
                  <a:srgbClr val="FF0000"/>
                </a:solidFill>
              </a:rPr>
              <a:t>system performance</a:t>
            </a:r>
          </a:p>
          <a:p>
            <a:pPr lvl="1"/>
            <a:r>
              <a:rPr lang="en-US" smtClean="0"/>
              <a:t>Penalizes heavy and bursty applications </a:t>
            </a:r>
          </a:p>
          <a:p>
            <a:r>
              <a:rPr lang="en-US" b="1" smtClean="0"/>
              <a:t>Application-Aware Prioritization Policies (SJF) </a:t>
            </a:r>
            <a:br>
              <a:rPr lang="en-US" b="1" smtClean="0"/>
            </a:br>
            <a:r>
              <a:rPr lang="en-US" sz="1600" smtClean="0"/>
              <a:t>[Das et al., MICRO 2009]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Shortest-Job-First Principle</a:t>
            </a:r>
          </a:p>
          <a:p>
            <a:pPr lvl="1"/>
            <a:r>
              <a:rPr lang="en-US" smtClean="0"/>
              <a:t>Packet scheduling policies which prioritize network sensitive applications which inject lower load </a:t>
            </a:r>
          </a:p>
          <a:p>
            <a:pPr lvl="1"/>
            <a:endParaRPr lang="en-US" sz="2000" smtClean="0"/>
          </a:p>
          <a:p>
            <a:pPr lvl="1"/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05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400" smtClean="0"/>
          </a:p>
          <a:p>
            <a:r>
              <a:rPr lang="en-US" sz="2400" smtClean="0"/>
              <a:t>SJF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provides 8.9% improvement</a:t>
            </a:r>
            <a:br>
              <a:rPr lang="en-US" sz="2400" smtClean="0"/>
            </a:br>
            <a:r>
              <a:rPr lang="en-US" sz="2400" smtClean="0"/>
              <a:t>in weighted speedup</a:t>
            </a:r>
          </a:p>
          <a:p>
            <a:r>
              <a:rPr lang="en-US" sz="2400" smtClean="0"/>
              <a:t>Aérgia improves system </a:t>
            </a:r>
            <a:br>
              <a:rPr lang="en-US" sz="2400" smtClean="0"/>
            </a:br>
            <a:r>
              <a:rPr lang="en-US" sz="2400" smtClean="0"/>
              <a:t>throughput by 10.3%</a:t>
            </a:r>
          </a:p>
          <a:p>
            <a:r>
              <a:rPr lang="en-US" sz="2400" smtClean="0"/>
              <a:t>Aérgia+SJF improves system </a:t>
            </a:r>
            <a:br>
              <a:rPr lang="en-US" sz="2400" smtClean="0"/>
            </a:br>
            <a:r>
              <a:rPr lang="en-US" sz="2400" smtClean="0"/>
              <a:t>throughput by 16.1%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486400" y="685800"/>
          <a:ext cx="3657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rot="16200000" flipV="1">
            <a:off x="7640638" y="2425700"/>
            <a:ext cx="320675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8001794" y="2405857"/>
            <a:ext cx="371475" cy="1587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8277225" y="2298701"/>
            <a:ext cx="579437" cy="47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/>
          <p:nvPr/>
        </p:nvCxnSpPr>
        <p:spPr>
          <a:xfrm>
            <a:off x="7239000" y="2590800"/>
            <a:ext cx="1524000" cy="793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8390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Properties of a Topology/Network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76850"/>
          </a:xfrm>
        </p:spPr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charset="2"/>
              <a:buChar char="n"/>
              <a:defRPr/>
            </a:pPr>
            <a:r>
              <a:rPr lang="en-US" b="1" dirty="0" smtClean="0">
                <a:ea typeface="ＭＳ Ｐゴシック" charset="-128"/>
              </a:rPr>
              <a:t>Direct or Indirect Networks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2000" dirty="0" smtClean="0">
                <a:ea typeface="ＭＳ Ｐゴシック" charset="-128"/>
              </a:rPr>
              <a:t>Endpoints sit “inside” (direct) or “outside” (indirect) the network</a:t>
            </a:r>
          </a:p>
          <a:p>
            <a:pPr lvl="1">
              <a:buFont typeface="Wingdings" charset="2"/>
              <a:buChar char="q"/>
              <a:defRPr/>
            </a:pPr>
            <a:r>
              <a:rPr lang="en-US" sz="2000" dirty="0" smtClean="0">
                <a:ea typeface="ＭＳ Ｐゴシック" charset="-128"/>
              </a:rPr>
              <a:t>E.g. mesh is direct; every node is both endpoint and switch</a:t>
            </a:r>
          </a:p>
          <a:p>
            <a:pPr lvl="1">
              <a:buFont typeface="Wingdings" charset="2"/>
              <a:buChar char="q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dirty="0" smtClean="0">
              <a:ea typeface="ＭＳ Ｐゴシック" charset="-128"/>
            </a:endParaRPr>
          </a:p>
          <a:p>
            <a:pPr>
              <a:buFont typeface="Wingdings" charset="2"/>
              <a:buChar char="n"/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D66603-FC2C-476F-82B9-81F06BF727CE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5486400" y="3135313"/>
            <a:ext cx="2895600" cy="2965450"/>
            <a:chOff x="3696" y="2208"/>
            <a:chExt cx="1824" cy="1868"/>
          </a:xfrm>
        </p:grpSpPr>
        <p:grpSp>
          <p:nvGrpSpPr>
            <p:cNvPr id="13453" name="Group 54"/>
            <p:cNvGrpSpPr>
              <a:grpSpLocks/>
            </p:cNvGrpSpPr>
            <p:nvPr/>
          </p:nvGrpSpPr>
          <p:grpSpPr bwMode="auto">
            <a:xfrm>
              <a:off x="3696" y="2304"/>
              <a:ext cx="1768" cy="1772"/>
              <a:chOff x="1780" y="1924"/>
              <a:chExt cx="1768" cy="1772"/>
            </a:xfrm>
          </p:grpSpPr>
          <p:grpSp>
            <p:nvGrpSpPr>
              <p:cNvPr id="13518" name="Group 55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680"/>
                <a:chOff x="1824" y="1968"/>
                <a:chExt cx="1680" cy="1680"/>
              </a:xfrm>
            </p:grpSpPr>
            <p:sp>
              <p:nvSpPr>
                <p:cNvPr id="13592" name="Line 56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3" name="Line 57"/>
                <p:cNvSpPr>
                  <a:spLocks noChangeShapeType="1"/>
                </p:cNvSpPr>
                <p:nvPr/>
              </p:nvSpPr>
              <p:spPr bwMode="auto">
                <a:xfrm>
                  <a:off x="1824" y="22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4" name="Line 58"/>
                <p:cNvSpPr>
                  <a:spLocks noChangeShapeType="1"/>
                </p:cNvSpPr>
                <p:nvPr/>
              </p:nvSpPr>
              <p:spPr bwMode="auto">
                <a:xfrm>
                  <a:off x="1824" y="24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5" name="Line 59"/>
                <p:cNvSpPr>
                  <a:spLocks noChangeShapeType="1"/>
                </p:cNvSpPr>
                <p:nvPr/>
              </p:nvSpPr>
              <p:spPr bwMode="auto">
                <a:xfrm>
                  <a:off x="1824" y="268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6" name="Line 60"/>
                <p:cNvSpPr>
                  <a:spLocks noChangeShapeType="1"/>
                </p:cNvSpPr>
                <p:nvPr/>
              </p:nvSpPr>
              <p:spPr bwMode="auto">
                <a:xfrm>
                  <a:off x="1824" y="292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7" name="Line 61"/>
                <p:cNvSpPr>
                  <a:spLocks noChangeShapeType="1"/>
                </p:cNvSpPr>
                <p:nvPr/>
              </p:nvSpPr>
              <p:spPr bwMode="auto">
                <a:xfrm>
                  <a:off x="1824" y="316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8" name="Line 62"/>
                <p:cNvSpPr>
                  <a:spLocks noChangeShapeType="1"/>
                </p:cNvSpPr>
                <p:nvPr/>
              </p:nvSpPr>
              <p:spPr bwMode="auto">
                <a:xfrm>
                  <a:off x="1824" y="340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9" name="Line 63"/>
                <p:cNvSpPr>
                  <a:spLocks noChangeShapeType="1"/>
                </p:cNvSpPr>
                <p:nvPr/>
              </p:nvSpPr>
              <p:spPr bwMode="auto">
                <a:xfrm>
                  <a:off x="1824" y="3648"/>
                  <a:ext cx="16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19" name="Group 64"/>
              <p:cNvGrpSpPr>
                <a:grpSpLocks/>
              </p:cNvGrpSpPr>
              <p:nvPr/>
            </p:nvGrpSpPr>
            <p:grpSpPr bwMode="auto">
              <a:xfrm>
                <a:off x="1824" y="1968"/>
                <a:ext cx="1680" cy="1728"/>
                <a:chOff x="1824" y="1968"/>
                <a:chExt cx="1680" cy="1728"/>
              </a:xfrm>
            </p:grpSpPr>
            <p:sp>
              <p:nvSpPr>
                <p:cNvPr id="13584" name="Line 65"/>
                <p:cNvSpPr>
                  <a:spLocks noChangeShapeType="1"/>
                </p:cNvSpPr>
                <p:nvPr/>
              </p:nvSpPr>
              <p:spPr bwMode="auto">
                <a:xfrm>
                  <a:off x="35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5" name="Line 66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6" name="Line 67"/>
                <p:cNvSpPr>
                  <a:spLocks noChangeShapeType="1"/>
                </p:cNvSpPr>
                <p:nvPr/>
              </p:nvSpPr>
              <p:spPr bwMode="auto">
                <a:xfrm>
                  <a:off x="30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7" name="Line 68"/>
                <p:cNvSpPr>
                  <a:spLocks noChangeShapeType="1"/>
                </p:cNvSpPr>
                <p:nvPr/>
              </p:nvSpPr>
              <p:spPr bwMode="auto">
                <a:xfrm>
                  <a:off x="278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8" name="Line 69"/>
                <p:cNvSpPr>
                  <a:spLocks noChangeShapeType="1"/>
                </p:cNvSpPr>
                <p:nvPr/>
              </p:nvSpPr>
              <p:spPr bwMode="auto">
                <a:xfrm>
                  <a:off x="254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Line 70"/>
                <p:cNvSpPr>
                  <a:spLocks noChangeShapeType="1"/>
                </p:cNvSpPr>
                <p:nvPr/>
              </p:nvSpPr>
              <p:spPr bwMode="auto">
                <a:xfrm>
                  <a:off x="230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0" name="Line 71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1" name="Line 72"/>
                <p:cNvSpPr>
                  <a:spLocks noChangeShapeType="1"/>
                </p:cNvSpPr>
                <p:nvPr/>
              </p:nvSpPr>
              <p:spPr bwMode="auto">
                <a:xfrm>
                  <a:off x="1824" y="1968"/>
                  <a:ext cx="0" cy="17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520" name="Rectangle 73"/>
              <p:cNvSpPr>
                <a:spLocks noChangeArrowheads="1"/>
              </p:cNvSpPr>
              <p:nvPr/>
            </p:nvSpPr>
            <p:spPr bwMode="auto">
              <a:xfrm>
                <a:off x="17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1" name="Rectangle 74"/>
              <p:cNvSpPr>
                <a:spLocks noChangeArrowheads="1"/>
              </p:cNvSpPr>
              <p:nvPr/>
            </p:nvSpPr>
            <p:spPr bwMode="auto">
              <a:xfrm>
                <a:off x="20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2" name="Rectangle 75"/>
              <p:cNvSpPr>
                <a:spLocks noChangeArrowheads="1"/>
              </p:cNvSpPr>
              <p:nvPr/>
            </p:nvSpPr>
            <p:spPr bwMode="auto">
              <a:xfrm>
                <a:off x="22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3" name="Rectangle 76"/>
              <p:cNvSpPr>
                <a:spLocks noChangeArrowheads="1"/>
              </p:cNvSpPr>
              <p:nvPr/>
            </p:nvSpPr>
            <p:spPr bwMode="auto">
              <a:xfrm>
                <a:off x="250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4" name="Rectangle 77"/>
              <p:cNvSpPr>
                <a:spLocks noChangeArrowheads="1"/>
              </p:cNvSpPr>
              <p:nvPr/>
            </p:nvSpPr>
            <p:spPr bwMode="auto">
              <a:xfrm>
                <a:off x="274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5" name="Rectangle 78"/>
              <p:cNvSpPr>
                <a:spLocks noChangeArrowheads="1"/>
              </p:cNvSpPr>
              <p:nvPr/>
            </p:nvSpPr>
            <p:spPr bwMode="auto">
              <a:xfrm>
                <a:off x="298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6" name="Rectangle 79"/>
              <p:cNvSpPr>
                <a:spLocks noChangeArrowheads="1"/>
              </p:cNvSpPr>
              <p:nvPr/>
            </p:nvSpPr>
            <p:spPr bwMode="auto">
              <a:xfrm>
                <a:off x="322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7" name="Rectangle 80"/>
              <p:cNvSpPr>
                <a:spLocks noChangeArrowheads="1"/>
              </p:cNvSpPr>
              <p:nvPr/>
            </p:nvSpPr>
            <p:spPr bwMode="auto">
              <a:xfrm>
                <a:off x="3460" y="21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8" name="Rectangle 81"/>
              <p:cNvSpPr>
                <a:spLocks noChangeArrowheads="1"/>
              </p:cNvSpPr>
              <p:nvPr/>
            </p:nvSpPr>
            <p:spPr bwMode="auto">
              <a:xfrm>
                <a:off x="17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29" name="Rectangle 82"/>
              <p:cNvSpPr>
                <a:spLocks noChangeArrowheads="1"/>
              </p:cNvSpPr>
              <p:nvPr/>
            </p:nvSpPr>
            <p:spPr bwMode="auto">
              <a:xfrm>
                <a:off x="20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0" name="Rectangle 83"/>
              <p:cNvSpPr>
                <a:spLocks noChangeArrowheads="1"/>
              </p:cNvSpPr>
              <p:nvPr/>
            </p:nvSpPr>
            <p:spPr bwMode="auto">
              <a:xfrm>
                <a:off x="22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1" name="Rectangle 84"/>
              <p:cNvSpPr>
                <a:spLocks noChangeArrowheads="1"/>
              </p:cNvSpPr>
              <p:nvPr/>
            </p:nvSpPr>
            <p:spPr bwMode="auto">
              <a:xfrm>
                <a:off x="250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2" name="Rectangle 85"/>
              <p:cNvSpPr>
                <a:spLocks noChangeArrowheads="1"/>
              </p:cNvSpPr>
              <p:nvPr/>
            </p:nvSpPr>
            <p:spPr bwMode="auto">
              <a:xfrm>
                <a:off x="274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3" name="Rectangle 86"/>
              <p:cNvSpPr>
                <a:spLocks noChangeArrowheads="1"/>
              </p:cNvSpPr>
              <p:nvPr/>
            </p:nvSpPr>
            <p:spPr bwMode="auto">
              <a:xfrm>
                <a:off x="298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4" name="Rectangle 87"/>
              <p:cNvSpPr>
                <a:spLocks noChangeArrowheads="1"/>
              </p:cNvSpPr>
              <p:nvPr/>
            </p:nvSpPr>
            <p:spPr bwMode="auto">
              <a:xfrm>
                <a:off x="322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5" name="Rectangle 88"/>
              <p:cNvSpPr>
                <a:spLocks noChangeArrowheads="1"/>
              </p:cNvSpPr>
              <p:nvPr/>
            </p:nvSpPr>
            <p:spPr bwMode="auto">
              <a:xfrm>
                <a:off x="3460" y="24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6" name="Rectangle 89"/>
              <p:cNvSpPr>
                <a:spLocks noChangeArrowheads="1"/>
              </p:cNvSpPr>
              <p:nvPr/>
            </p:nvSpPr>
            <p:spPr bwMode="auto">
              <a:xfrm>
                <a:off x="17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7" name="Rectangle 90"/>
              <p:cNvSpPr>
                <a:spLocks noChangeArrowheads="1"/>
              </p:cNvSpPr>
              <p:nvPr/>
            </p:nvSpPr>
            <p:spPr bwMode="auto">
              <a:xfrm>
                <a:off x="20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8" name="Rectangle 91"/>
              <p:cNvSpPr>
                <a:spLocks noChangeArrowheads="1"/>
              </p:cNvSpPr>
              <p:nvPr/>
            </p:nvSpPr>
            <p:spPr bwMode="auto">
              <a:xfrm>
                <a:off x="22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39" name="Rectangle 92"/>
              <p:cNvSpPr>
                <a:spLocks noChangeArrowheads="1"/>
              </p:cNvSpPr>
              <p:nvPr/>
            </p:nvSpPr>
            <p:spPr bwMode="auto">
              <a:xfrm>
                <a:off x="250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0" name="Rectangle 93"/>
              <p:cNvSpPr>
                <a:spLocks noChangeArrowheads="1"/>
              </p:cNvSpPr>
              <p:nvPr/>
            </p:nvSpPr>
            <p:spPr bwMode="auto">
              <a:xfrm>
                <a:off x="274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1" name="Rectangle 94"/>
              <p:cNvSpPr>
                <a:spLocks noChangeArrowheads="1"/>
              </p:cNvSpPr>
              <p:nvPr/>
            </p:nvSpPr>
            <p:spPr bwMode="auto">
              <a:xfrm>
                <a:off x="298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2" name="Rectangle 95"/>
              <p:cNvSpPr>
                <a:spLocks noChangeArrowheads="1"/>
              </p:cNvSpPr>
              <p:nvPr/>
            </p:nvSpPr>
            <p:spPr bwMode="auto">
              <a:xfrm>
                <a:off x="322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3" name="Rectangle 96"/>
              <p:cNvSpPr>
                <a:spLocks noChangeArrowheads="1"/>
              </p:cNvSpPr>
              <p:nvPr/>
            </p:nvSpPr>
            <p:spPr bwMode="auto">
              <a:xfrm>
                <a:off x="3460" y="264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4" name="Rectangle 97"/>
              <p:cNvSpPr>
                <a:spLocks noChangeArrowheads="1"/>
              </p:cNvSpPr>
              <p:nvPr/>
            </p:nvSpPr>
            <p:spPr bwMode="auto">
              <a:xfrm>
                <a:off x="17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5" name="Rectangle 98"/>
              <p:cNvSpPr>
                <a:spLocks noChangeArrowheads="1"/>
              </p:cNvSpPr>
              <p:nvPr/>
            </p:nvSpPr>
            <p:spPr bwMode="auto">
              <a:xfrm>
                <a:off x="20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6" name="Rectangle 99"/>
              <p:cNvSpPr>
                <a:spLocks noChangeArrowheads="1"/>
              </p:cNvSpPr>
              <p:nvPr/>
            </p:nvSpPr>
            <p:spPr bwMode="auto">
              <a:xfrm>
                <a:off x="22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7" name="Rectangle 100"/>
              <p:cNvSpPr>
                <a:spLocks noChangeArrowheads="1"/>
              </p:cNvSpPr>
              <p:nvPr/>
            </p:nvSpPr>
            <p:spPr bwMode="auto">
              <a:xfrm>
                <a:off x="250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8" name="Rectangle 101"/>
              <p:cNvSpPr>
                <a:spLocks noChangeArrowheads="1"/>
              </p:cNvSpPr>
              <p:nvPr/>
            </p:nvSpPr>
            <p:spPr bwMode="auto">
              <a:xfrm>
                <a:off x="274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49" name="Rectangle 102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0" name="Rectangle 103"/>
              <p:cNvSpPr>
                <a:spLocks noChangeArrowheads="1"/>
              </p:cNvSpPr>
              <p:nvPr/>
            </p:nvSpPr>
            <p:spPr bwMode="auto">
              <a:xfrm>
                <a:off x="322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1" name="Rectangle 104"/>
              <p:cNvSpPr>
                <a:spLocks noChangeArrowheads="1"/>
              </p:cNvSpPr>
              <p:nvPr/>
            </p:nvSpPr>
            <p:spPr bwMode="auto">
              <a:xfrm>
                <a:off x="3460" y="288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2" name="Rectangle 105"/>
              <p:cNvSpPr>
                <a:spLocks noChangeArrowheads="1"/>
              </p:cNvSpPr>
              <p:nvPr/>
            </p:nvSpPr>
            <p:spPr bwMode="auto">
              <a:xfrm>
                <a:off x="17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3" name="Rectangle 106"/>
              <p:cNvSpPr>
                <a:spLocks noChangeArrowheads="1"/>
              </p:cNvSpPr>
              <p:nvPr/>
            </p:nvSpPr>
            <p:spPr bwMode="auto">
              <a:xfrm>
                <a:off x="20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4" name="Rectangle 107"/>
              <p:cNvSpPr>
                <a:spLocks noChangeArrowheads="1"/>
              </p:cNvSpPr>
              <p:nvPr/>
            </p:nvSpPr>
            <p:spPr bwMode="auto">
              <a:xfrm>
                <a:off x="22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5" name="Rectangle 108"/>
              <p:cNvSpPr>
                <a:spLocks noChangeArrowheads="1"/>
              </p:cNvSpPr>
              <p:nvPr/>
            </p:nvSpPr>
            <p:spPr bwMode="auto">
              <a:xfrm>
                <a:off x="250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6" name="Rectangle 109"/>
              <p:cNvSpPr>
                <a:spLocks noChangeArrowheads="1"/>
              </p:cNvSpPr>
              <p:nvPr/>
            </p:nvSpPr>
            <p:spPr bwMode="auto">
              <a:xfrm>
                <a:off x="274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7" name="Rectangle 110"/>
              <p:cNvSpPr>
                <a:spLocks noChangeArrowheads="1"/>
              </p:cNvSpPr>
              <p:nvPr/>
            </p:nvSpPr>
            <p:spPr bwMode="auto">
              <a:xfrm>
                <a:off x="298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8" name="Rectangle 111"/>
              <p:cNvSpPr>
                <a:spLocks noChangeArrowheads="1"/>
              </p:cNvSpPr>
              <p:nvPr/>
            </p:nvSpPr>
            <p:spPr bwMode="auto">
              <a:xfrm>
                <a:off x="322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59" name="Rectangle 112"/>
              <p:cNvSpPr>
                <a:spLocks noChangeArrowheads="1"/>
              </p:cNvSpPr>
              <p:nvPr/>
            </p:nvSpPr>
            <p:spPr bwMode="auto">
              <a:xfrm>
                <a:off x="3460" y="31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0" name="Rectangle 113"/>
              <p:cNvSpPr>
                <a:spLocks noChangeArrowheads="1"/>
              </p:cNvSpPr>
              <p:nvPr/>
            </p:nvSpPr>
            <p:spPr bwMode="auto">
              <a:xfrm>
                <a:off x="17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1" name="Rectangle 114"/>
              <p:cNvSpPr>
                <a:spLocks noChangeArrowheads="1"/>
              </p:cNvSpPr>
              <p:nvPr/>
            </p:nvSpPr>
            <p:spPr bwMode="auto">
              <a:xfrm>
                <a:off x="20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2" name="Rectangle 115"/>
              <p:cNvSpPr>
                <a:spLocks noChangeArrowheads="1"/>
              </p:cNvSpPr>
              <p:nvPr/>
            </p:nvSpPr>
            <p:spPr bwMode="auto">
              <a:xfrm>
                <a:off x="22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3" name="Rectangle 116"/>
              <p:cNvSpPr>
                <a:spLocks noChangeArrowheads="1"/>
              </p:cNvSpPr>
              <p:nvPr/>
            </p:nvSpPr>
            <p:spPr bwMode="auto">
              <a:xfrm>
                <a:off x="250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4" name="Rectangle 117"/>
              <p:cNvSpPr>
                <a:spLocks noChangeArrowheads="1"/>
              </p:cNvSpPr>
              <p:nvPr/>
            </p:nvSpPr>
            <p:spPr bwMode="auto">
              <a:xfrm>
                <a:off x="274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5" name="Rectangle 118"/>
              <p:cNvSpPr>
                <a:spLocks noChangeArrowheads="1"/>
              </p:cNvSpPr>
              <p:nvPr/>
            </p:nvSpPr>
            <p:spPr bwMode="auto">
              <a:xfrm>
                <a:off x="298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6" name="Rectangle 119"/>
              <p:cNvSpPr>
                <a:spLocks noChangeArrowheads="1"/>
              </p:cNvSpPr>
              <p:nvPr/>
            </p:nvSpPr>
            <p:spPr bwMode="auto">
              <a:xfrm>
                <a:off x="322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7" name="Rectangle 120"/>
              <p:cNvSpPr>
                <a:spLocks noChangeArrowheads="1"/>
              </p:cNvSpPr>
              <p:nvPr/>
            </p:nvSpPr>
            <p:spPr bwMode="auto">
              <a:xfrm>
                <a:off x="3460" y="336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8" name="Rectangle 121"/>
              <p:cNvSpPr>
                <a:spLocks noChangeArrowheads="1"/>
              </p:cNvSpPr>
              <p:nvPr/>
            </p:nvSpPr>
            <p:spPr bwMode="auto">
              <a:xfrm>
                <a:off x="17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69" name="Rectangle 122"/>
              <p:cNvSpPr>
                <a:spLocks noChangeArrowheads="1"/>
              </p:cNvSpPr>
              <p:nvPr/>
            </p:nvSpPr>
            <p:spPr bwMode="auto">
              <a:xfrm>
                <a:off x="20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0" name="Rectangle 123"/>
              <p:cNvSpPr>
                <a:spLocks noChangeArrowheads="1"/>
              </p:cNvSpPr>
              <p:nvPr/>
            </p:nvSpPr>
            <p:spPr bwMode="auto">
              <a:xfrm>
                <a:off x="22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1" name="Rectangle 124"/>
              <p:cNvSpPr>
                <a:spLocks noChangeArrowheads="1"/>
              </p:cNvSpPr>
              <p:nvPr/>
            </p:nvSpPr>
            <p:spPr bwMode="auto">
              <a:xfrm>
                <a:off x="250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2" name="Rectangle 125"/>
              <p:cNvSpPr>
                <a:spLocks noChangeArrowheads="1"/>
              </p:cNvSpPr>
              <p:nvPr/>
            </p:nvSpPr>
            <p:spPr bwMode="auto">
              <a:xfrm>
                <a:off x="274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3" name="Rectangle 126"/>
              <p:cNvSpPr>
                <a:spLocks noChangeArrowheads="1"/>
              </p:cNvSpPr>
              <p:nvPr/>
            </p:nvSpPr>
            <p:spPr bwMode="auto">
              <a:xfrm>
                <a:off x="298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4" name="Rectangle 127"/>
              <p:cNvSpPr>
                <a:spLocks noChangeArrowheads="1"/>
              </p:cNvSpPr>
              <p:nvPr/>
            </p:nvSpPr>
            <p:spPr bwMode="auto">
              <a:xfrm>
                <a:off x="322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5" name="Rectangle 128"/>
              <p:cNvSpPr>
                <a:spLocks noChangeArrowheads="1"/>
              </p:cNvSpPr>
              <p:nvPr/>
            </p:nvSpPr>
            <p:spPr bwMode="auto">
              <a:xfrm>
                <a:off x="3460" y="360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6" name="Rectangle 129"/>
              <p:cNvSpPr>
                <a:spLocks noChangeArrowheads="1"/>
              </p:cNvSpPr>
              <p:nvPr/>
            </p:nvSpPr>
            <p:spPr bwMode="auto">
              <a:xfrm>
                <a:off x="17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7" name="Rectangle 130"/>
              <p:cNvSpPr>
                <a:spLocks noChangeArrowheads="1"/>
              </p:cNvSpPr>
              <p:nvPr/>
            </p:nvSpPr>
            <p:spPr bwMode="auto">
              <a:xfrm>
                <a:off x="20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8" name="Rectangle 131"/>
              <p:cNvSpPr>
                <a:spLocks noChangeArrowheads="1"/>
              </p:cNvSpPr>
              <p:nvPr/>
            </p:nvSpPr>
            <p:spPr bwMode="auto">
              <a:xfrm>
                <a:off x="22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79" name="Rectangle 132"/>
              <p:cNvSpPr>
                <a:spLocks noChangeArrowheads="1"/>
              </p:cNvSpPr>
              <p:nvPr/>
            </p:nvSpPr>
            <p:spPr bwMode="auto">
              <a:xfrm>
                <a:off x="250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80" name="Rectangle 133"/>
              <p:cNvSpPr>
                <a:spLocks noChangeArrowheads="1"/>
              </p:cNvSpPr>
              <p:nvPr/>
            </p:nvSpPr>
            <p:spPr bwMode="auto">
              <a:xfrm>
                <a:off x="274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81" name="Rectangle 134"/>
              <p:cNvSpPr>
                <a:spLocks noChangeArrowheads="1"/>
              </p:cNvSpPr>
              <p:nvPr/>
            </p:nvSpPr>
            <p:spPr bwMode="auto">
              <a:xfrm>
                <a:off x="298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82" name="Rectangle 135"/>
              <p:cNvSpPr>
                <a:spLocks noChangeArrowheads="1"/>
              </p:cNvSpPr>
              <p:nvPr/>
            </p:nvSpPr>
            <p:spPr bwMode="auto">
              <a:xfrm>
                <a:off x="322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583" name="Rectangle 136"/>
              <p:cNvSpPr>
                <a:spLocks noChangeArrowheads="1"/>
              </p:cNvSpPr>
              <p:nvPr/>
            </p:nvSpPr>
            <p:spPr bwMode="auto">
              <a:xfrm>
                <a:off x="3460" y="1924"/>
                <a:ext cx="88" cy="8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3454" name="Oval 137"/>
            <p:cNvSpPr>
              <a:spLocks noChangeArrowheads="1"/>
            </p:cNvSpPr>
            <p:nvPr/>
          </p:nvSpPr>
          <p:spPr bwMode="auto">
            <a:xfrm>
              <a:off x="37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55" name="Oval 138"/>
            <p:cNvSpPr>
              <a:spLocks noChangeArrowheads="1"/>
            </p:cNvSpPr>
            <p:nvPr/>
          </p:nvSpPr>
          <p:spPr bwMode="auto">
            <a:xfrm>
              <a:off x="39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56" name="Oval 139"/>
            <p:cNvSpPr>
              <a:spLocks noChangeArrowheads="1"/>
            </p:cNvSpPr>
            <p:nvPr/>
          </p:nvSpPr>
          <p:spPr bwMode="auto">
            <a:xfrm>
              <a:off x="42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57" name="Oval 140"/>
            <p:cNvSpPr>
              <a:spLocks noChangeArrowheads="1"/>
            </p:cNvSpPr>
            <p:nvPr/>
          </p:nvSpPr>
          <p:spPr bwMode="auto">
            <a:xfrm>
              <a:off x="446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58" name="Oval 141"/>
            <p:cNvSpPr>
              <a:spLocks noChangeArrowheads="1"/>
            </p:cNvSpPr>
            <p:nvPr/>
          </p:nvSpPr>
          <p:spPr bwMode="auto">
            <a:xfrm>
              <a:off x="470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59" name="Oval 142"/>
            <p:cNvSpPr>
              <a:spLocks noChangeArrowheads="1"/>
            </p:cNvSpPr>
            <p:nvPr/>
          </p:nvSpPr>
          <p:spPr bwMode="auto">
            <a:xfrm>
              <a:off x="494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0" name="Oval 143"/>
            <p:cNvSpPr>
              <a:spLocks noChangeArrowheads="1"/>
            </p:cNvSpPr>
            <p:nvPr/>
          </p:nvSpPr>
          <p:spPr bwMode="auto">
            <a:xfrm>
              <a:off x="518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1" name="Oval 144"/>
            <p:cNvSpPr>
              <a:spLocks noChangeArrowheads="1"/>
            </p:cNvSpPr>
            <p:nvPr/>
          </p:nvSpPr>
          <p:spPr bwMode="auto">
            <a:xfrm>
              <a:off x="5424" y="22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2" name="Oval 145"/>
            <p:cNvSpPr>
              <a:spLocks noChangeArrowheads="1"/>
            </p:cNvSpPr>
            <p:nvPr/>
          </p:nvSpPr>
          <p:spPr bwMode="auto">
            <a:xfrm>
              <a:off x="37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3" name="Oval 146"/>
            <p:cNvSpPr>
              <a:spLocks noChangeArrowheads="1"/>
            </p:cNvSpPr>
            <p:nvPr/>
          </p:nvSpPr>
          <p:spPr bwMode="auto">
            <a:xfrm>
              <a:off x="39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4" name="Oval 147"/>
            <p:cNvSpPr>
              <a:spLocks noChangeArrowheads="1"/>
            </p:cNvSpPr>
            <p:nvPr/>
          </p:nvSpPr>
          <p:spPr bwMode="auto">
            <a:xfrm>
              <a:off x="42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5" name="Oval 148"/>
            <p:cNvSpPr>
              <a:spLocks noChangeArrowheads="1"/>
            </p:cNvSpPr>
            <p:nvPr/>
          </p:nvSpPr>
          <p:spPr bwMode="auto">
            <a:xfrm>
              <a:off x="446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6" name="Oval 149"/>
            <p:cNvSpPr>
              <a:spLocks noChangeArrowheads="1"/>
            </p:cNvSpPr>
            <p:nvPr/>
          </p:nvSpPr>
          <p:spPr bwMode="auto">
            <a:xfrm>
              <a:off x="470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7" name="Oval 150"/>
            <p:cNvSpPr>
              <a:spLocks noChangeArrowheads="1"/>
            </p:cNvSpPr>
            <p:nvPr/>
          </p:nvSpPr>
          <p:spPr bwMode="auto">
            <a:xfrm>
              <a:off x="494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8" name="Oval 151"/>
            <p:cNvSpPr>
              <a:spLocks noChangeArrowheads="1"/>
            </p:cNvSpPr>
            <p:nvPr/>
          </p:nvSpPr>
          <p:spPr bwMode="auto">
            <a:xfrm>
              <a:off x="518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69" name="Oval 152"/>
            <p:cNvSpPr>
              <a:spLocks noChangeArrowheads="1"/>
            </p:cNvSpPr>
            <p:nvPr/>
          </p:nvSpPr>
          <p:spPr bwMode="auto">
            <a:xfrm>
              <a:off x="5424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0" name="Oval 153"/>
            <p:cNvSpPr>
              <a:spLocks noChangeArrowheads="1"/>
            </p:cNvSpPr>
            <p:nvPr/>
          </p:nvSpPr>
          <p:spPr bwMode="auto">
            <a:xfrm>
              <a:off x="37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1" name="Oval 154"/>
            <p:cNvSpPr>
              <a:spLocks noChangeArrowheads="1"/>
            </p:cNvSpPr>
            <p:nvPr/>
          </p:nvSpPr>
          <p:spPr bwMode="auto">
            <a:xfrm>
              <a:off x="39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2" name="Oval 155"/>
            <p:cNvSpPr>
              <a:spLocks noChangeArrowheads="1"/>
            </p:cNvSpPr>
            <p:nvPr/>
          </p:nvSpPr>
          <p:spPr bwMode="auto">
            <a:xfrm>
              <a:off x="42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3" name="Oval 156"/>
            <p:cNvSpPr>
              <a:spLocks noChangeArrowheads="1"/>
            </p:cNvSpPr>
            <p:nvPr/>
          </p:nvSpPr>
          <p:spPr bwMode="auto">
            <a:xfrm>
              <a:off x="446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4" name="Oval 157"/>
            <p:cNvSpPr>
              <a:spLocks noChangeArrowheads="1"/>
            </p:cNvSpPr>
            <p:nvPr/>
          </p:nvSpPr>
          <p:spPr bwMode="auto">
            <a:xfrm>
              <a:off x="470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5" name="Oval 158"/>
            <p:cNvSpPr>
              <a:spLocks noChangeArrowheads="1"/>
            </p:cNvSpPr>
            <p:nvPr/>
          </p:nvSpPr>
          <p:spPr bwMode="auto">
            <a:xfrm>
              <a:off x="494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6" name="Oval 159"/>
            <p:cNvSpPr>
              <a:spLocks noChangeArrowheads="1"/>
            </p:cNvSpPr>
            <p:nvPr/>
          </p:nvSpPr>
          <p:spPr bwMode="auto">
            <a:xfrm>
              <a:off x="518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7" name="Oval 160"/>
            <p:cNvSpPr>
              <a:spLocks noChangeArrowheads="1"/>
            </p:cNvSpPr>
            <p:nvPr/>
          </p:nvSpPr>
          <p:spPr bwMode="auto">
            <a:xfrm>
              <a:off x="5424" y="26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8" name="Oval 161"/>
            <p:cNvSpPr>
              <a:spLocks noChangeArrowheads="1"/>
            </p:cNvSpPr>
            <p:nvPr/>
          </p:nvSpPr>
          <p:spPr bwMode="auto">
            <a:xfrm>
              <a:off x="37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79" name="Oval 162"/>
            <p:cNvSpPr>
              <a:spLocks noChangeArrowheads="1"/>
            </p:cNvSpPr>
            <p:nvPr/>
          </p:nvSpPr>
          <p:spPr bwMode="auto">
            <a:xfrm>
              <a:off x="39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0" name="Oval 163"/>
            <p:cNvSpPr>
              <a:spLocks noChangeArrowheads="1"/>
            </p:cNvSpPr>
            <p:nvPr/>
          </p:nvSpPr>
          <p:spPr bwMode="auto">
            <a:xfrm>
              <a:off x="42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1" name="Oval 164"/>
            <p:cNvSpPr>
              <a:spLocks noChangeArrowheads="1"/>
            </p:cNvSpPr>
            <p:nvPr/>
          </p:nvSpPr>
          <p:spPr bwMode="auto">
            <a:xfrm>
              <a:off x="446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2" name="Oval 165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3" name="Oval 166"/>
            <p:cNvSpPr>
              <a:spLocks noChangeArrowheads="1"/>
            </p:cNvSpPr>
            <p:nvPr/>
          </p:nvSpPr>
          <p:spPr bwMode="auto">
            <a:xfrm>
              <a:off x="494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4" name="Oval 167"/>
            <p:cNvSpPr>
              <a:spLocks noChangeArrowheads="1"/>
            </p:cNvSpPr>
            <p:nvPr/>
          </p:nvSpPr>
          <p:spPr bwMode="auto">
            <a:xfrm>
              <a:off x="518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5" name="Oval 168"/>
            <p:cNvSpPr>
              <a:spLocks noChangeArrowheads="1"/>
            </p:cNvSpPr>
            <p:nvPr/>
          </p:nvSpPr>
          <p:spPr bwMode="auto">
            <a:xfrm>
              <a:off x="5424" y="29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6" name="Oval 169"/>
            <p:cNvSpPr>
              <a:spLocks noChangeArrowheads="1"/>
            </p:cNvSpPr>
            <p:nvPr/>
          </p:nvSpPr>
          <p:spPr bwMode="auto">
            <a:xfrm>
              <a:off x="37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7" name="Oval 170"/>
            <p:cNvSpPr>
              <a:spLocks noChangeArrowheads="1"/>
            </p:cNvSpPr>
            <p:nvPr/>
          </p:nvSpPr>
          <p:spPr bwMode="auto">
            <a:xfrm>
              <a:off x="39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8" name="Oval 171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89" name="Oval 172"/>
            <p:cNvSpPr>
              <a:spLocks noChangeArrowheads="1"/>
            </p:cNvSpPr>
            <p:nvPr/>
          </p:nvSpPr>
          <p:spPr bwMode="auto">
            <a:xfrm>
              <a:off x="446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0" name="Oval 173"/>
            <p:cNvSpPr>
              <a:spLocks noChangeArrowheads="1"/>
            </p:cNvSpPr>
            <p:nvPr/>
          </p:nvSpPr>
          <p:spPr bwMode="auto">
            <a:xfrm>
              <a:off x="470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1" name="Oval 174"/>
            <p:cNvSpPr>
              <a:spLocks noChangeArrowheads="1"/>
            </p:cNvSpPr>
            <p:nvPr/>
          </p:nvSpPr>
          <p:spPr bwMode="auto">
            <a:xfrm>
              <a:off x="494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2" name="Oval 175"/>
            <p:cNvSpPr>
              <a:spLocks noChangeArrowheads="1"/>
            </p:cNvSpPr>
            <p:nvPr/>
          </p:nvSpPr>
          <p:spPr bwMode="auto">
            <a:xfrm>
              <a:off x="518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3" name="Oval 176"/>
            <p:cNvSpPr>
              <a:spLocks noChangeArrowheads="1"/>
            </p:cNvSpPr>
            <p:nvPr/>
          </p:nvSpPr>
          <p:spPr bwMode="auto">
            <a:xfrm>
              <a:off x="5424" y="31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4" name="Oval 177"/>
            <p:cNvSpPr>
              <a:spLocks noChangeArrowheads="1"/>
            </p:cNvSpPr>
            <p:nvPr/>
          </p:nvSpPr>
          <p:spPr bwMode="auto">
            <a:xfrm>
              <a:off x="37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5" name="Oval 178"/>
            <p:cNvSpPr>
              <a:spLocks noChangeArrowheads="1"/>
            </p:cNvSpPr>
            <p:nvPr/>
          </p:nvSpPr>
          <p:spPr bwMode="auto">
            <a:xfrm>
              <a:off x="39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6" name="Oval 179"/>
            <p:cNvSpPr>
              <a:spLocks noChangeArrowheads="1"/>
            </p:cNvSpPr>
            <p:nvPr/>
          </p:nvSpPr>
          <p:spPr bwMode="auto">
            <a:xfrm>
              <a:off x="42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7" name="Oval 180"/>
            <p:cNvSpPr>
              <a:spLocks noChangeArrowheads="1"/>
            </p:cNvSpPr>
            <p:nvPr/>
          </p:nvSpPr>
          <p:spPr bwMode="auto">
            <a:xfrm>
              <a:off x="446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8" name="Oval 181"/>
            <p:cNvSpPr>
              <a:spLocks noChangeArrowheads="1"/>
            </p:cNvSpPr>
            <p:nvPr/>
          </p:nvSpPr>
          <p:spPr bwMode="auto">
            <a:xfrm>
              <a:off x="470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499" name="Oval 182"/>
            <p:cNvSpPr>
              <a:spLocks noChangeArrowheads="1"/>
            </p:cNvSpPr>
            <p:nvPr/>
          </p:nvSpPr>
          <p:spPr bwMode="auto">
            <a:xfrm>
              <a:off x="494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0" name="Oval 183"/>
            <p:cNvSpPr>
              <a:spLocks noChangeArrowheads="1"/>
            </p:cNvSpPr>
            <p:nvPr/>
          </p:nvSpPr>
          <p:spPr bwMode="auto">
            <a:xfrm>
              <a:off x="518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1" name="Oval 184"/>
            <p:cNvSpPr>
              <a:spLocks noChangeArrowheads="1"/>
            </p:cNvSpPr>
            <p:nvPr/>
          </p:nvSpPr>
          <p:spPr bwMode="auto">
            <a:xfrm>
              <a:off x="5424" y="340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2" name="Oval 185"/>
            <p:cNvSpPr>
              <a:spLocks noChangeArrowheads="1"/>
            </p:cNvSpPr>
            <p:nvPr/>
          </p:nvSpPr>
          <p:spPr bwMode="auto">
            <a:xfrm>
              <a:off x="37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3" name="Oval 186"/>
            <p:cNvSpPr>
              <a:spLocks noChangeArrowheads="1"/>
            </p:cNvSpPr>
            <p:nvPr/>
          </p:nvSpPr>
          <p:spPr bwMode="auto">
            <a:xfrm>
              <a:off x="39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4" name="Oval 187"/>
            <p:cNvSpPr>
              <a:spLocks noChangeArrowheads="1"/>
            </p:cNvSpPr>
            <p:nvPr/>
          </p:nvSpPr>
          <p:spPr bwMode="auto">
            <a:xfrm>
              <a:off x="42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5" name="Oval 188"/>
            <p:cNvSpPr>
              <a:spLocks noChangeArrowheads="1"/>
            </p:cNvSpPr>
            <p:nvPr/>
          </p:nvSpPr>
          <p:spPr bwMode="auto">
            <a:xfrm>
              <a:off x="446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6" name="Oval 189"/>
            <p:cNvSpPr>
              <a:spLocks noChangeArrowheads="1"/>
            </p:cNvSpPr>
            <p:nvPr/>
          </p:nvSpPr>
          <p:spPr bwMode="auto">
            <a:xfrm>
              <a:off x="470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7" name="Oval 190"/>
            <p:cNvSpPr>
              <a:spLocks noChangeArrowheads="1"/>
            </p:cNvSpPr>
            <p:nvPr/>
          </p:nvSpPr>
          <p:spPr bwMode="auto">
            <a:xfrm>
              <a:off x="494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8" name="Oval 191"/>
            <p:cNvSpPr>
              <a:spLocks noChangeArrowheads="1"/>
            </p:cNvSpPr>
            <p:nvPr/>
          </p:nvSpPr>
          <p:spPr bwMode="auto">
            <a:xfrm>
              <a:off x="518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09" name="Oval 192"/>
            <p:cNvSpPr>
              <a:spLocks noChangeArrowheads="1"/>
            </p:cNvSpPr>
            <p:nvPr/>
          </p:nvSpPr>
          <p:spPr bwMode="auto">
            <a:xfrm>
              <a:off x="5424" y="36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0" name="Oval 193"/>
            <p:cNvSpPr>
              <a:spLocks noChangeArrowheads="1"/>
            </p:cNvSpPr>
            <p:nvPr/>
          </p:nvSpPr>
          <p:spPr bwMode="auto">
            <a:xfrm>
              <a:off x="37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1" name="Oval 194"/>
            <p:cNvSpPr>
              <a:spLocks noChangeArrowheads="1"/>
            </p:cNvSpPr>
            <p:nvPr/>
          </p:nvSpPr>
          <p:spPr bwMode="auto">
            <a:xfrm>
              <a:off x="39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2" name="Oval 195"/>
            <p:cNvSpPr>
              <a:spLocks noChangeArrowheads="1"/>
            </p:cNvSpPr>
            <p:nvPr/>
          </p:nvSpPr>
          <p:spPr bwMode="auto">
            <a:xfrm>
              <a:off x="42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3" name="Oval 196"/>
            <p:cNvSpPr>
              <a:spLocks noChangeArrowheads="1"/>
            </p:cNvSpPr>
            <p:nvPr/>
          </p:nvSpPr>
          <p:spPr bwMode="auto">
            <a:xfrm>
              <a:off x="446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4" name="Oval 197"/>
            <p:cNvSpPr>
              <a:spLocks noChangeArrowheads="1"/>
            </p:cNvSpPr>
            <p:nvPr/>
          </p:nvSpPr>
          <p:spPr bwMode="auto">
            <a:xfrm>
              <a:off x="470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5" name="Oval 198"/>
            <p:cNvSpPr>
              <a:spLocks noChangeArrowheads="1"/>
            </p:cNvSpPr>
            <p:nvPr/>
          </p:nvSpPr>
          <p:spPr bwMode="auto">
            <a:xfrm>
              <a:off x="494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6" name="Oval 199"/>
            <p:cNvSpPr>
              <a:spLocks noChangeArrowheads="1"/>
            </p:cNvSpPr>
            <p:nvPr/>
          </p:nvSpPr>
          <p:spPr bwMode="auto">
            <a:xfrm>
              <a:off x="518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517" name="Oval 200"/>
            <p:cNvSpPr>
              <a:spLocks noChangeArrowheads="1"/>
            </p:cNvSpPr>
            <p:nvPr/>
          </p:nvSpPr>
          <p:spPr bwMode="auto">
            <a:xfrm>
              <a:off x="5424" y="388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" name="Group 286"/>
          <p:cNvGrpSpPr>
            <a:grpSpLocks/>
          </p:cNvGrpSpPr>
          <p:nvPr/>
        </p:nvGrpSpPr>
        <p:grpSpPr bwMode="auto">
          <a:xfrm>
            <a:off x="990600" y="2144713"/>
            <a:ext cx="7088188" cy="3962400"/>
            <a:chOff x="990600" y="2133600"/>
            <a:chExt cx="7088188" cy="3962400"/>
          </a:xfrm>
        </p:grpSpPr>
        <p:sp>
          <p:nvSpPr>
            <p:cNvPr id="13321" name="Line 4"/>
            <p:cNvSpPr>
              <a:spLocks noChangeShapeType="1"/>
            </p:cNvSpPr>
            <p:nvPr/>
          </p:nvSpPr>
          <p:spPr bwMode="auto">
            <a:xfrm>
              <a:off x="1752600" y="3276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5"/>
            <p:cNvSpPr>
              <a:spLocks noChangeShapeType="1"/>
            </p:cNvSpPr>
            <p:nvPr/>
          </p:nvSpPr>
          <p:spPr bwMode="auto">
            <a:xfrm>
              <a:off x="1752600" y="3657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6"/>
            <p:cNvSpPr>
              <a:spLocks noChangeShapeType="1"/>
            </p:cNvSpPr>
            <p:nvPr/>
          </p:nvSpPr>
          <p:spPr bwMode="auto">
            <a:xfrm>
              <a:off x="1752600" y="4038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7"/>
            <p:cNvSpPr>
              <a:spLocks noChangeShapeType="1"/>
            </p:cNvSpPr>
            <p:nvPr/>
          </p:nvSpPr>
          <p:spPr bwMode="auto">
            <a:xfrm>
              <a:off x="1752600" y="4419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8"/>
            <p:cNvSpPr>
              <a:spLocks noChangeShapeType="1"/>
            </p:cNvSpPr>
            <p:nvPr/>
          </p:nvSpPr>
          <p:spPr bwMode="auto">
            <a:xfrm flipV="1">
              <a:off x="1752600" y="3276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9"/>
            <p:cNvSpPr>
              <a:spLocks noChangeShapeType="1"/>
            </p:cNvSpPr>
            <p:nvPr/>
          </p:nvSpPr>
          <p:spPr bwMode="auto">
            <a:xfrm flipV="1">
              <a:off x="1752600" y="3657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0"/>
            <p:cNvSpPr>
              <a:spLocks noChangeShapeType="1"/>
            </p:cNvSpPr>
            <p:nvPr/>
          </p:nvSpPr>
          <p:spPr bwMode="auto">
            <a:xfrm flipV="1">
              <a:off x="1752600" y="4038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11"/>
            <p:cNvSpPr>
              <a:spLocks noChangeShapeType="1"/>
            </p:cNvSpPr>
            <p:nvPr/>
          </p:nvSpPr>
          <p:spPr bwMode="auto">
            <a:xfrm flipV="1">
              <a:off x="1752600" y="4419600"/>
              <a:ext cx="533400" cy="1524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2"/>
            <p:cNvSpPr>
              <a:spLocks noChangeShapeType="1"/>
            </p:cNvSpPr>
            <p:nvPr/>
          </p:nvSpPr>
          <p:spPr bwMode="auto">
            <a:xfrm>
              <a:off x="1752600" y="3276600"/>
              <a:ext cx="266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3"/>
            <p:cNvSpPr>
              <a:spLocks noChangeShapeType="1"/>
            </p:cNvSpPr>
            <p:nvPr/>
          </p:nvSpPr>
          <p:spPr bwMode="auto">
            <a:xfrm>
              <a:off x="1447800" y="36576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4"/>
            <p:cNvSpPr>
              <a:spLocks noChangeShapeType="1"/>
            </p:cNvSpPr>
            <p:nvPr/>
          </p:nvSpPr>
          <p:spPr bwMode="auto">
            <a:xfrm>
              <a:off x="1447800" y="4038600"/>
              <a:ext cx="2971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2" name="Group 15"/>
            <p:cNvGrpSpPr>
              <a:grpSpLocks/>
            </p:cNvGrpSpPr>
            <p:nvPr/>
          </p:nvGrpSpPr>
          <p:grpSpPr bwMode="auto">
            <a:xfrm>
              <a:off x="1752600" y="4419600"/>
              <a:ext cx="2667000" cy="1524000"/>
              <a:chOff x="1968" y="2592"/>
              <a:chExt cx="1680" cy="960"/>
            </a:xfrm>
          </p:grpSpPr>
          <p:sp>
            <p:nvSpPr>
              <p:cNvPr id="13448" name="Line 16"/>
              <p:cNvSpPr>
                <a:spLocks noChangeShapeType="1"/>
              </p:cNvSpPr>
              <p:nvPr/>
            </p:nvSpPr>
            <p:spPr bwMode="auto">
              <a:xfrm>
                <a:off x="1968" y="259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9" name="Line 17"/>
              <p:cNvSpPr>
                <a:spLocks noChangeShapeType="1"/>
              </p:cNvSpPr>
              <p:nvPr/>
            </p:nvSpPr>
            <p:spPr bwMode="auto">
              <a:xfrm>
                <a:off x="1968" y="283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Line 18"/>
              <p:cNvSpPr>
                <a:spLocks noChangeShapeType="1"/>
              </p:cNvSpPr>
              <p:nvPr/>
            </p:nvSpPr>
            <p:spPr bwMode="auto">
              <a:xfrm>
                <a:off x="1968" y="307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Line 19"/>
              <p:cNvSpPr>
                <a:spLocks noChangeShapeType="1"/>
              </p:cNvSpPr>
              <p:nvPr/>
            </p:nvSpPr>
            <p:spPr bwMode="auto">
              <a:xfrm>
                <a:off x="1968" y="331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2" name="Line 20"/>
              <p:cNvSpPr>
                <a:spLocks noChangeShapeType="1"/>
              </p:cNvSpPr>
              <p:nvPr/>
            </p:nvSpPr>
            <p:spPr bwMode="auto">
              <a:xfrm>
                <a:off x="1968" y="3552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2292350" y="3130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2292350" y="3511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2292350" y="3892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2292350" y="4273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2292350" y="4654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8" name="Rectangle 26"/>
            <p:cNvSpPr>
              <a:spLocks noChangeArrowheads="1"/>
            </p:cNvSpPr>
            <p:nvPr/>
          </p:nvSpPr>
          <p:spPr bwMode="auto">
            <a:xfrm>
              <a:off x="2292350" y="5035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2292350" y="5416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2292350" y="5797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206750" y="3130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3206750" y="3511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3206750" y="3892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3206750" y="4273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3206750" y="4654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3206750" y="5035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3206750" y="5416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3206750" y="579755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2590800" y="3276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2590800" y="3657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>
              <a:off x="2590800" y="4800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>
              <a:off x="2590800" y="5181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V="1">
              <a:off x="2590800" y="3276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V="1">
              <a:off x="2590800" y="3657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3"/>
            <p:cNvSpPr>
              <a:spLocks noChangeShapeType="1"/>
            </p:cNvSpPr>
            <p:nvPr/>
          </p:nvSpPr>
          <p:spPr bwMode="auto">
            <a:xfrm flipV="1">
              <a:off x="2590800" y="4800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44"/>
            <p:cNvSpPr>
              <a:spLocks noChangeShapeType="1"/>
            </p:cNvSpPr>
            <p:nvPr/>
          </p:nvSpPr>
          <p:spPr bwMode="auto">
            <a:xfrm flipV="1">
              <a:off x="2590800" y="51816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>
              <a:off x="3505200" y="3276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>
              <a:off x="3505200" y="4038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>
              <a:off x="3505200" y="4800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>
              <a:off x="3505200" y="5562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 flipH="1">
              <a:off x="3505200" y="3276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 flipH="1">
              <a:off x="3505200" y="4038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 flipH="1">
              <a:off x="3505200" y="4800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52"/>
            <p:cNvSpPr>
              <a:spLocks noChangeShapeType="1"/>
            </p:cNvSpPr>
            <p:nvPr/>
          </p:nvSpPr>
          <p:spPr bwMode="auto">
            <a:xfrm flipH="1">
              <a:off x="3505200" y="5562600"/>
              <a:ext cx="609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Oval 201"/>
            <p:cNvSpPr>
              <a:spLocks noChangeArrowheads="1"/>
            </p:cNvSpPr>
            <p:nvPr/>
          </p:nvSpPr>
          <p:spPr bwMode="auto">
            <a:xfrm>
              <a:off x="47244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</a:t>
              </a:r>
            </a:p>
          </p:txBody>
        </p:sp>
        <p:sp>
          <p:nvSpPr>
            <p:cNvPr id="13366" name="Rectangle 202"/>
            <p:cNvSpPr>
              <a:spLocks noChangeArrowheads="1"/>
            </p:cNvSpPr>
            <p:nvPr/>
          </p:nvSpPr>
          <p:spPr bwMode="auto">
            <a:xfrm>
              <a:off x="1447800" y="3124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67" name="Rectangle 203"/>
            <p:cNvSpPr>
              <a:spLocks noChangeArrowheads="1"/>
            </p:cNvSpPr>
            <p:nvPr/>
          </p:nvSpPr>
          <p:spPr bwMode="auto">
            <a:xfrm>
              <a:off x="1447800" y="3505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68" name="Rectangle 204"/>
            <p:cNvSpPr>
              <a:spLocks noChangeArrowheads="1"/>
            </p:cNvSpPr>
            <p:nvPr/>
          </p:nvSpPr>
          <p:spPr bwMode="auto">
            <a:xfrm>
              <a:off x="1447800" y="3886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69" name="Rectangle 205"/>
            <p:cNvSpPr>
              <a:spLocks noChangeArrowheads="1"/>
            </p:cNvSpPr>
            <p:nvPr/>
          </p:nvSpPr>
          <p:spPr bwMode="auto">
            <a:xfrm>
              <a:off x="1447800" y="4267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0" name="Rectangle 206"/>
            <p:cNvSpPr>
              <a:spLocks noChangeArrowheads="1"/>
            </p:cNvSpPr>
            <p:nvPr/>
          </p:nvSpPr>
          <p:spPr bwMode="auto">
            <a:xfrm>
              <a:off x="1447800" y="4648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1" name="Rectangle 207"/>
            <p:cNvSpPr>
              <a:spLocks noChangeArrowheads="1"/>
            </p:cNvSpPr>
            <p:nvPr/>
          </p:nvSpPr>
          <p:spPr bwMode="auto">
            <a:xfrm>
              <a:off x="1447800" y="5029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2" name="Rectangle 208"/>
            <p:cNvSpPr>
              <a:spLocks noChangeArrowheads="1"/>
            </p:cNvSpPr>
            <p:nvPr/>
          </p:nvSpPr>
          <p:spPr bwMode="auto">
            <a:xfrm>
              <a:off x="1447800" y="5410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3" name="Rectangle 209"/>
            <p:cNvSpPr>
              <a:spLocks noChangeArrowheads="1"/>
            </p:cNvSpPr>
            <p:nvPr/>
          </p:nvSpPr>
          <p:spPr bwMode="auto">
            <a:xfrm>
              <a:off x="1447800" y="5791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4" name="Rectangle 210"/>
            <p:cNvSpPr>
              <a:spLocks noChangeArrowheads="1"/>
            </p:cNvSpPr>
            <p:nvPr/>
          </p:nvSpPr>
          <p:spPr bwMode="auto">
            <a:xfrm>
              <a:off x="4114800" y="3124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5" name="Rectangle 211"/>
            <p:cNvSpPr>
              <a:spLocks noChangeArrowheads="1"/>
            </p:cNvSpPr>
            <p:nvPr/>
          </p:nvSpPr>
          <p:spPr bwMode="auto">
            <a:xfrm>
              <a:off x="4114800" y="3505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6" name="Rectangle 212"/>
            <p:cNvSpPr>
              <a:spLocks noChangeArrowheads="1"/>
            </p:cNvSpPr>
            <p:nvPr/>
          </p:nvSpPr>
          <p:spPr bwMode="auto">
            <a:xfrm>
              <a:off x="4114800" y="3886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7" name="Rectangle 213"/>
            <p:cNvSpPr>
              <a:spLocks noChangeArrowheads="1"/>
            </p:cNvSpPr>
            <p:nvPr/>
          </p:nvSpPr>
          <p:spPr bwMode="auto">
            <a:xfrm>
              <a:off x="4114800" y="4267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8" name="Rectangle 214"/>
            <p:cNvSpPr>
              <a:spLocks noChangeArrowheads="1"/>
            </p:cNvSpPr>
            <p:nvPr/>
          </p:nvSpPr>
          <p:spPr bwMode="auto">
            <a:xfrm>
              <a:off x="4114800" y="4648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79" name="Rectangle 215"/>
            <p:cNvSpPr>
              <a:spLocks noChangeArrowheads="1"/>
            </p:cNvSpPr>
            <p:nvPr/>
          </p:nvSpPr>
          <p:spPr bwMode="auto">
            <a:xfrm>
              <a:off x="4114800" y="5029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80" name="Rectangle 216"/>
            <p:cNvSpPr>
              <a:spLocks noChangeArrowheads="1"/>
            </p:cNvSpPr>
            <p:nvPr/>
          </p:nvSpPr>
          <p:spPr bwMode="auto">
            <a:xfrm>
              <a:off x="4114800" y="5410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81" name="Rectangle 217"/>
            <p:cNvSpPr>
              <a:spLocks noChangeArrowheads="1"/>
            </p:cNvSpPr>
            <p:nvPr/>
          </p:nvSpPr>
          <p:spPr bwMode="auto">
            <a:xfrm>
              <a:off x="4114800" y="5791200"/>
              <a:ext cx="292100" cy="2921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82" name="Oval 218"/>
            <p:cNvSpPr>
              <a:spLocks noChangeArrowheads="1"/>
            </p:cNvSpPr>
            <p:nvPr/>
          </p:nvSpPr>
          <p:spPr bwMode="auto">
            <a:xfrm>
              <a:off x="47244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0</a:t>
              </a:r>
            </a:p>
          </p:txBody>
        </p:sp>
        <p:sp>
          <p:nvSpPr>
            <p:cNvPr id="13383" name="Oval 219"/>
            <p:cNvSpPr>
              <a:spLocks noChangeArrowheads="1"/>
            </p:cNvSpPr>
            <p:nvPr/>
          </p:nvSpPr>
          <p:spPr bwMode="auto">
            <a:xfrm>
              <a:off x="47244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3</a:t>
              </a:r>
            </a:p>
          </p:txBody>
        </p:sp>
        <p:sp>
          <p:nvSpPr>
            <p:cNvPr id="13384" name="Oval 220"/>
            <p:cNvSpPr>
              <a:spLocks noChangeArrowheads="1"/>
            </p:cNvSpPr>
            <p:nvPr/>
          </p:nvSpPr>
          <p:spPr bwMode="auto">
            <a:xfrm>
              <a:off x="4724400" y="5562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2</a:t>
              </a:r>
            </a:p>
          </p:txBody>
        </p:sp>
        <p:sp>
          <p:nvSpPr>
            <p:cNvPr id="13385" name="Oval 221"/>
            <p:cNvSpPr>
              <a:spLocks noChangeArrowheads="1"/>
            </p:cNvSpPr>
            <p:nvPr/>
          </p:nvSpPr>
          <p:spPr bwMode="auto">
            <a:xfrm>
              <a:off x="4724400" y="5029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5</a:t>
              </a:r>
            </a:p>
          </p:txBody>
        </p:sp>
        <p:sp>
          <p:nvSpPr>
            <p:cNvPr id="13386" name="Oval 222"/>
            <p:cNvSpPr>
              <a:spLocks noChangeArrowheads="1"/>
            </p:cNvSpPr>
            <p:nvPr/>
          </p:nvSpPr>
          <p:spPr bwMode="auto">
            <a:xfrm>
              <a:off x="4724400" y="5181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4</a:t>
              </a:r>
            </a:p>
          </p:txBody>
        </p:sp>
        <p:sp>
          <p:nvSpPr>
            <p:cNvPr id="13387" name="Oval 223"/>
            <p:cNvSpPr>
              <a:spLocks noChangeArrowheads="1"/>
            </p:cNvSpPr>
            <p:nvPr/>
          </p:nvSpPr>
          <p:spPr bwMode="auto">
            <a:xfrm>
              <a:off x="4724400" y="464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7</a:t>
              </a:r>
            </a:p>
          </p:txBody>
        </p:sp>
        <p:sp>
          <p:nvSpPr>
            <p:cNvPr id="13388" name="Oval 224"/>
            <p:cNvSpPr>
              <a:spLocks noChangeArrowheads="1"/>
            </p:cNvSpPr>
            <p:nvPr/>
          </p:nvSpPr>
          <p:spPr bwMode="auto">
            <a:xfrm>
              <a:off x="4724400" y="4800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6</a:t>
              </a:r>
            </a:p>
          </p:txBody>
        </p:sp>
        <p:sp>
          <p:nvSpPr>
            <p:cNvPr id="13389" name="Oval 225"/>
            <p:cNvSpPr>
              <a:spLocks noChangeArrowheads="1"/>
            </p:cNvSpPr>
            <p:nvPr/>
          </p:nvSpPr>
          <p:spPr bwMode="auto">
            <a:xfrm>
              <a:off x="47244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9</a:t>
              </a:r>
            </a:p>
          </p:txBody>
        </p:sp>
        <p:sp>
          <p:nvSpPr>
            <p:cNvPr id="13390" name="Oval 226"/>
            <p:cNvSpPr>
              <a:spLocks noChangeArrowheads="1"/>
            </p:cNvSpPr>
            <p:nvPr/>
          </p:nvSpPr>
          <p:spPr bwMode="auto">
            <a:xfrm>
              <a:off x="47244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8</a:t>
              </a:r>
            </a:p>
          </p:txBody>
        </p:sp>
        <p:sp>
          <p:nvSpPr>
            <p:cNvPr id="13391" name="Oval 227"/>
            <p:cNvSpPr>
              <a:spLocks noChangeArrowheads="1"/>
            </p:cNvSpPr>
            <p:nvPr/>
          </p:nvSpPr>
          <p:spPr bwMode="auto">
            <a:xfrm>
              <a:off x="4724400" y="3886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11</a:t>
              </a:r>
            </a:p>
          </p:txBody>
        </p:sp>
        <p:sp>
          <p:nvSpPr>
            <p:cNvPr id="13392" name="Oval 228"/>
            <p:cNvSpPr>
              <a:spLocks noChangeArrowheads="1"/>
            </p:cNvSpPr>
            <p:nvPr/>
          </p:nvSpPr>
          <p:spPr bwMode="auto">
            <a:xfrm>
              <a:off x="4724400" y="403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10</a:t>
              </a:r>
            </a:p>
          </p:txBody>
        </p:sp>
        <p:sp>
          <p:nvSpPr>
            <p:cNvPr id="13393" name="Oval 229"/>
            <p:cNvSpPr>
              <a:spLocks noChangeArrowheads="1"/>
            </p:cNvSpPr>
            <p:nvPr/>
          </p:nvSpPr>
          <p:spPr bwMode="auto">
            <a:xfrm>
              <a:off x="4724400" y="3505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13</a:t>
              </a:r>
            </a:p>
          </p:txBody>
        </p:sp>
        <p:sp>
          <p:nvSpPr>
            <p:cNvPr id="13394" name="Oval 230"/>
            <p:cNvSpPr>
              <a:spLocks noChangeArrowheads="1"/>
            </p:cNvSpPr>
            <p:nvPr/>
          </p:nvSpPr>
          <p:spPr bwMode="auto">
            <a:xfrm>
              <a:off x="47244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12</a:t>
              </a:r>
            </a:p>
          </p:txBody>
        </p:sp>
        <p:sp>
          <p:nvSpPr>
            <p:cNvPr id="13395" name="Oval 231"/>
            <p:cNvSpPr>
              <a:spLocks noChangeArrowheads="1"/>
            </p:cNvSpPr>
            <p:nvPr/>
          </p:nvSpPr>
          <p:spPr bwMode="auto">
            <a:xfrm>
              <a:off x="4724400" y="3124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15</a:t>
              </a:r>
            </a:p>
          </p:txBody>
        </p:sp>
        <p:sp>
          <p:nvSpPr>
            <p:cNvPr id="13396" name="Oval 232"/>
            <p:cNvSpPr>
              <a:spLocks noChangeArrowheads="1"/>
            </p:cNvSpPr>
            <p:nvPr/>
          </p:nvSpPr>
          <p:spPr bwMode="auto">
            <a:xfrm>
              <a:off x="4724400" y="3276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14</a:t>
              </a:r>
            </a:p>
          </p:txBody>
        </p:sp>
        <p:sp>
          <p:nvSpPr>
            <p:cNvPr id="13397" name="Line 233"/>
            <p:cNvSpPr>
              <a:spLocks noChangeShapeType="1"/>
            </p:cNvSpPr>
            <p:nvPr/>
          </p:nvSpPr>
          <p:spPr bwMode="auto">
            <a:xfrm flipV="1">
              <a:off x="4419600" y="3200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98" name="Line 234"/>
            <p:cNvSpPr>
              <a:spLocks noChangeShapeType="1"/>
            </p:cNvSpPr>
            <p:nvPr/>
          </p:nvSpPr>
          <p:spPr bwMode="auto">
            <a:xfrm>
              <a:off x="4419600" y="3276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399" name="Line 235"/>
            <p:cNvSpPr>
              <a:spLocks noChangeShapeType="1"/>
            </p:cNvSpPr>
            <p:nvPr/>
          </p:nvSpPr>
          <p:spPr bwMode="auto">
            <a:xfrm flipV="1">
              <a:off x="4419600" y="3581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0" name="Line 236"/>
            <p:cNvSpPr>
              <a:spLocks noChangeShapeType="1"/>
            </p:cNvSpPr>
            <p:nvPr/>
          </p:nvSpPr>
          <p:spPr bwMode="auto">
            <a:xfrm>
              <a:off x="4419600" y="3657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1" name="Line 237"/>
            <p:cNvSpPr>
              <a:spLocks noChangeShapeType="1"/>
            </p:cNvSpPr>
            <p:nvPr/>
          </p:nvSpPr>
          <p:spPr bwMode="auto">
            <a:xfrm flipV="1">
              <a:off x="4419600" y="3962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2" name="Line 238"/>
            <p:cNvSpPr>
              <a:spLocks noChangeShapeType="1"/>
            </p:cNvSpPr>
            <p:nvPr/>
          </p:nvSpPr>
          <p:spPr bwMode="auto">
            <a:xfrm>
              <a:off x="4419600" y="4038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3" name="Line 239"/>
            <p:cNvSpPr>
              <a:spLocks noChangeShapeType="1"/>
            </p:cNvSpPr>
            <p:nvPr/>
          </p:nvSpPr>
          <p:spPr bwMode="auto">
            <a:xfrm flipV="1">
              <a:off x="4419600" y="4343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4" name="Line 240"/>
            <p:cNvSpPr>
              <a:spLocks noChangeShapeType="1"/>
            </p:cNvSpPr>
            <p:nvPr/>
          </p:nvSpPr>
          <p:spPr bwMode="auto">
            <a:xfrm>
              <a:off x="4419600" y="4419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5" name="Line 241"/>
            <p:cNvSpPr>
              <a:spLocks noChangeShapeType="1"/>
            </p:cNvSpPr>
            <p:nvPr/>
          </p:nvSpPr>
          <p:spPr bwMode="auto">
            <a:xfrm flipV="1">
              <a:off x="4419600" y="4724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6" name="Line 242"/>
            <p:cNvSpPr>
              <a:spLocks noChangeShapeType="1"/>
            </p:cNvSpPr>
            <p:nvPr/>
          </p:nvSpPr>
          <p:spPr bwMode="auto">
            <a:xfrm>
              <a:off x="4419600" y="4800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7" name="Line 243"/>
            <p:cNvSpPr>
              <a:spLocks noChangeShapeType="1"/>
            </p:cNvSpPr>
            <p:nvPr/>
          </p:nvSpPr>
          <p:spPr bwMode="auto">
            <a:xfrm flipV="1">
              <a:off x="4419600" y="5105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8" name="Line 244"/>
            <p:cNvSpPr>
              <a:spLocks noChangeShapeType="1"/>
            </p:cNvSpPr>
            <p:nvPr/>
          </p:nvSpPr>
          <p:spPr bwMode="auto">
            <a:xfrm>
              <a:off x="4419600" y="5181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09" name="Line 245"/>
            <p:cNvSpPr>
              <a:spLocks noChangeShapeType="1"/>
            </p:cNvSpPr>
            <p:nvPr/>
          </p:nvSpPr>
          <p:spPr bwMode="auto">
            <a:xfrm flipV="1">
              <a:off x="4419600" y="5486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10" name="Line 246"/>
            <p:cNvSpPr>
              <a:spLocks noChangeShapeType="1"/>
            </p:cNvSpPr>
            <p:nvPr/>
          </p:nvSpPr>
          <p:spPr bwMode="auto">
            <a:xfrm>
              <a:off x="4419600" y="5562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11" name="Line 247"/>
            <p:cNvSpPr>
              <a:spLocks noChangeShapeType="1"/>
            </p:cNvSpPr>
            <p:nvPr/>
          </p:nvSpPr>
          <p:spPr bwMode="auto">
            <a:xfrm flipV="1">
              <a:off x="4419600" y="5867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12" name="Line 248"/>
            <p:cNvSpPr>
              <a:spLocks noChangeShapeType="1"/>
            </p:cNvSpPr>
            <p:nvPr/>
          </p:nvSpPr>
          <p:spPr bwMode="auto">
            <a:xfrm>
              <a:off x="4419600" y="5943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13" name="Oval 249"/>
            <p:cNvSpPr>
              <a:spLocks noChangeArrowheads="1"/>
            </p:cNvSpPr>
            <p:nvPr/>
          </p:nvSpPr>
          <p:spPr bwMode="auto">
            <a:xfrm>
              <a:off x="990600" y="5791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</a:t>
              </a:r>
            </a:p>
          </p:txBody>
        </p:sp>
        <p:sp>
          <p:nvSpPr>
            <p:cNvPr id="13414" name="Oval 250"/>
            <p:cNvSpPr>
              <a:spLocks noChangeArrowheads="1"/>
            </p:cNvSpPr>
            <p:nvPr/>
          </p:nvSpPr>
          <p:spPr bwMode="auto">
            <a:xfrm>
              <a:off x="990600" y="5943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0</a:t>
              </a:r>
            </a:p>
          </p:txBody>
        </p:sp>
        <p:sp>
          <p:nvSpPr>
            <p:cNvPr id="13415" name="Oval 251"/>
            <p:cNvSpPr>
              <a:spLocks noChangeArrowheads="1"/>
            </p:cNvSpPr>
            <p:nvPr/>
          </p:nvSpPr>
          <p:spPr bwMode="auto">
            <a:xfrm>
              <a:off x="990600" y="5410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3</a:t>
              </a:r>
            </a:p>
          </p:txBody>
        </p:sp>
        <p:sp>
          <p:nvSpPr>
            <p:cNvPr id="13416" name="Oval 252"/>
            <p:cNvSpPr>
              <a:spLocks noChangeArrowheads="1"/>
            </p:cNvSpPr>
            <p:nvPr/>
          </p:nvSpPr>
          <p:spPr bwMode="auto">
            <a:xfrm>
              <a:off x="990600" y="5562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2</a:t>
              </a:r>
            </a:p>
          </p:txBody>
        </p:sp>
        <p:sp>
          <p:nvSpPr>
            <p:cNvPr id="13417" name="Oval 253"/>
            <p:cNvSpPr>
              <a:spLocks noChangeArrowheads="1"/>
            </p:cNvSpPr>
            <p:nvPr/>
          </p:nvSpPr>
          <p:spPr bwMode="auto">
            <a:xfrm>
              <a:off x="990600" y="5029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5</a:t>
              </a:r>
            </a:p>
          </p:txBody>
        </p:sp>
        <p:sp>
          <p:nvSpPr>
            <p:cNvPr id="13418" name="Oval 254"/>
            <p:cNvSpPr>
              <a:spLocks noChangeArrowheads="1"/>
            </p:cNvSpPr>
            <p:nvPr/>
          </p:nvSpPr>
          <p:spPr bwMode="auto">
            <a:xfrm>
              <a:off x="990600" y="5181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4</a:t>
              </a:r>
            </a:p>
          </p:txBody>
        </p:sp>
        <p:sp>
          <p:nvSpPr>
            <p:cNvPr id="13419" name="Oval 255"/>
            <p:cNvSpPr>
              <a:spLocks noChangeArrowheads="1"/>
            </p:cNvSpPr>
            <p:nvPr/>
          </p:nvSpPr>
          <p:spPr bwMode="auto">
            <a:xfrm>
              <a:off x="990600" y="4648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7</a:t>
              </a:r>
            </a:p>
          </p:txBody>
        </p:sp>
        <p:sp>
          <p:nvSpPr>
            <p:cNvPr id="13420" name="Oval 256"/>
            <p:cNvSpPr>
              <a:spLocks noChangeArrowheads="1"/>
            </p:cNvSpPr>
            <p:nvPr/>
          </p:nvSpPr>
          <p:spPr bwMode="auto">
            <a:xfrm>
              <a:off x="990600" y="4800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6</a:t>
              </a:r>
            </a:p>
          </p:txBody>
        </p:sp>
        <p:sp>
          <p:nvSpPr>
            <p:cNvPr id="13421" name="Oval 257"/>
            <p:cNvSpPr>
              <a:spLocks noChangeArrowheads="1"/>
            </p:cNvSpPr>
            <p:nvPr/>
          </p:nvSpPr>
          <p:spPr bwMode="auto">
            <a:xfrm>
              <a:off x="990600" y="4267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9</a:t>
              </a:r>
            </a:p>
          </p:txBody>
        </p:sp>
        <p:sp>
          <p:nvSpPr>
            <p:cNvPr id="13422" name="Oval 258"/>
            <p:cNvSpPr>
              <a:spLocks noChangeArrowheads="1"/>
            </p:cNvSpPr>
            <p:nvPr/>
          </p:nvSpPr>
          <p:spPr bwMode="auto">
            <a:xfrm>
              <a:off x="990600" y="4419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8</a:t>
              </a:r>
            </a:p>
          </p:txBody>
        </p:sp>
        <p:sp>
          <p:nvSpPr>
            <p:cNvPr id="13423" name="Oval 259"/>
            <p:cNvSpPr>
              <a:spLocks noChangeArrowheads="1"/>
            </p:cNvSpPr>
            <p:nvPr/>
          </p:nvSpPr>
          <p:spPr bwMode="auto">
            <a:xfrm>
              <a:off x="990600" y="3886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11</a:t>
              </a:r>
            </a:p>
          </p:txBody>
        </p:sp>
        <p:sp>
          <p:nvSpPr>
            <p:cNvPr id="13424" name="Oval 260"/>
            <p:cNvSpPr>
              <a:spLocks noChangeArrowheads="1"/>
            </p:cNvSpPr>
            <p:nvPr/>
          </p:nvSpPr>
          <p:spPr bwMode="auto">
            <a:xfrm>
              <a:off x="990600" y="4038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10</a:t>
              </a:r>
            </a:p>
          </p:txBody>
        </p:sp>
        <p:sp>
          <p:nvSpPr>
            <p:cNvPr id="13425" name="Oval 261"/>
            <p:cNvSpPr>
              <a:spLocks noChangeArrowheads="1"/>
            </p:cNvSpPr>
            <p:nvPr/>
          </p:nvSpPr>
          <p:spPr bwMode="auto">
            <a:xfrm>
              <a:off x="990600" y="3505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13</a:t>
              </a:r>
            </a:p>
          </p:txBody>
        </p:sp>
        <p:sp>
          <p:nvSpPr>
            <p:cNvPr id="13426" name="Oval 262"/>
            <p:cNvSpPr>
              <a:spLocks noChangeArrowheads="1"/>
            </p:cNvSpPr>
            <p:nvPr/>
          </p:nvSpPr>
          <p:spPr bwMode="auto">
            <a:xfrm>
              <a:off x="990600" y="3657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12</a:t>
              </a:r>
            </a:p>
          </p:txBody>
        </p:sp>
        <p:sp>
          <p:nvSpPr>
            <p:cNvPr id="13427" name="Oval 263"/>
            <p:cNvSpPr>
              <a:spLocks noChangeArrowheads="1"/>
            </p:cNvSpPr>
            <p:nvPr/>
          </p:nvSpPr>
          <p:spPr bwMode="auto">
            <a:xfrm>
              <a:off x="990600" y="31242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15</a:t>
              </a:r>
            </a:p>
          </p:txBody>
        </p:sp>
        <p:sp>
          <p:nvSpPr>
            <p:cNvPr id="13428" name="Oval 264"/>
            <p:cNvSpPr>
              <a:spLocks noChangeArrowheads="1"/>
            </p:cNvSpPr>
            <p:nvPr/>
          </p:nvSpPr>
          <p:spPr bwMode="auto">
            <a:xfrm>
              <a:off x="990600" y="3276600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800"/>
                <a:t>14</a:t>
              </a:r>
            </a:p>
          </p:txBody>
        </p:sp>
        <p:sp>
          <p:nvSpPr>
            <p:cNvPr id="13429" name="Line 265"/>
            <p:cNvSpPr>
              <a:spLocks noChangeShapeType="1"/>
            </p:cNvSpPr>
            <p:nvPr/>
          </p:nvSpPr>
          <p:spPr bwMode="auto">
            <a:xfrm>
              <a:off x="1143000" y="3200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0" name="Line 266"/>
            <p:cNvSpPr>
              <a:spLocks noChangeShapeType="1"/>
            </p:cNvSpPr>
            <p:nvPr/>
          </p:nvSpPr>
          <p:spPr bwMode="auto">
            <a:xfrm flipV="1">
              <a:off x="1143000" y="3276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1" name="Line 267"/>
            <p:cNvSpPr>
              <a:spLocks noChangeShapeType="1"/>
            </p:cNvSpPr>
            <p:nvPr/>
          </p:nvSpPr>
          <p:spPr bwMode="auto">
            <a:xfrm>
              <a:off x="1143000" y="3581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2" name="Line 268"/>
            <p:cNvSpPr>
              <a:spLocks noChangeShapeType="1"/>
            </p:cNvSpPr>
            <p:nvPr/>
          </p:nvSpPr>
          <p:spPr bwMode="auto">
            <a:xfrm flipV="1">
              <a:off x="1143000" y="3657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3" name="Line 269"/>
            <p:cNvSpPr>
              <a:spLocks noChangeShapeType="1"/>
            </p:cNvSpPr>
            <p:nvPr/>
          </p:nvSpPr>
          <p:spPr bwMode="auto">
            <a:xfrm>
              <a:off x="1143000" y="3962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4" name="Line 270"/>
            <p:cNvSpPr>
              <a:spLocks noChangeShapeType="1"/>
            </p:cNvSpPr>
            <p:nvPr/>
          </p:nvSpPr>
          <p:spPr bwMode="auto">
            <a:xfrm flipV="1">
              <a:off x="1143000" y="4038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5" name="Line 271"/>
            <p:cNvSpPr>
              <a:spLocks noChangeShapeType="1"/>
            </p:cNvSpPr>
            <p:nvPr/>
          </p:nvSpPr>
          <p:spPr bwMode="auto">
            <a:xfrm>
              <a:off x="1143000" y="4343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6" name="Line 272"/>
            <p:cNvSpPr>
              <a:spLocks noChangeShapeType="1"/>
            </p:cNvSpPr>
            <p:nvPr/>
          </p:nvSpPr>
          <p:spPr bwMode="auto">
            <a:xfrm flipV="1">
              <a:off x="1143000" y="4419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7" name="Line 273"/>
            <p:cNvSpPr>
              <a:spLocks noChangeShapeType="1"/>
            </p:cNvSpPr>
            <p:nvPr/>
          </p:nvSpPr>
          <p:spPr bwMode="auto">
            <a:xfrm>
              <a:off x="1143000" y="4724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8" name="Line 274"/>
            <p:cNvSpPr>
              <a:spLocks noChangeShapeType="1"/>
            </p:cNvSpPr>
            <p:nvPr/>
          </p:nvSpPr>
          <p:spPr bwMode="auto">
            <a:xfrm flipV="1">
              <a:off x="1143000" y="4800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39" name="Line 275"/>
            <p:cNvSpPr>
              <a:spLocks noChangeShapeType="1"/>
            </p:cNvSpPr>
            <p:nvPr/>
          </p:nvSpPr>
          <p:spPr bwMode="auto">
            <a:xfrm>
              <a:off x="1143000" y="5105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0" name="Line 276"/>
            <p:cNvSpPr>
              <a:spLocks noChangeShapeType="1"/>
            </p:cNvSpPr>
            <p:nvPr/>
          </p:nvSpPr>
          <p:spPr bwMode="auto">
            <a:xfrm flipV="1">
              <a:off x="1143000" y="5181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1" name="Line 277"/>
            <p:cNvSpPr>
              <a:spLocks noChangeShapeType="1"/>
            </p:cNvSpPr>
            <p:nvPr/>
          </p:nvSpPr>
          <p:spPr bwMode="auto">
            <a:xfrm>
              <a:off x="1143000" y="5486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2" name="Line 278"/>
            <p:cNvSpPr>
              <a:spLocks noChangeShapeType="1"/>
            </p:cNvSpPr>
            <p:nvPr/>
          </p:nvSpPr>
          <p:spPr bwMode="auto">
            <a:xfrm flipV="1">
              <a:off x="1143000" y="5562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3" name="Line 279"/>
            <p:cNvSpPr>
              <a:spLocks noChangeShapeType="1"/>
            </p:cNvSpPr>
            <p:nvPr/>
          </p:nvSpPr>
          <p:spPr bwMode="auto">
            <a:xfrm>
              <a:off x="1143000" y="58674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4" name="Line 280"/>
            <p:cNvSpPr>
              <a:spLocks noChangeShapeType="1"/>
            </p:cNvSpPr>
            <p:nvPr/>
          </p:nvSpPr>
          <p:spPr bwMode="auto">
            <a:xfrm flipV="1">
              <a:off x="1143000" y="5943600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5" name="Line 281"/>
            <p:cNvSpPr>
              <a:spLocks noChangeShapeType="1"/>
            </p:cNvSpPr>
            <p:nvPr/>
          </p:nvSpPr>
          <p:spPr bwMode="auto">
            <a:xfrm flipH="1">
              <a:off x="1600200" y="2438400"/>
              <a:ext cx="152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446" name="Text Box 282"/>
            <p:cNvSpPr txBox="1">
              <a:spLocks noChangeArrowheads="1"/>
            </p:cNvSpPr>
            <p:nvPr/>
          </p:nvSpPr>
          <p:spPr bwMode="auto">
            <a:xfrm>
              <a:off x="1524000" y="2133600"/>
              <a:ext cx="65547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Router (switch), Radix of 2 (2 inputs, 2 outputs)</a:t>
              </a:r>
            </a:p>
          </p:txBody>
        </p:sp>
        <p:sp>
          <p:nvSpPr>
            <p:cNvPr id="13447" name="Text Box 283"/>
            <p:cNvSpPr txBox="1">
              <a:spLocks noChangeArrowheads="1"/>
            </p:cNvSpPr>
            <p:nvPr/>
          </p:nvSpPr>
          <p:spPr bwMode="auto">
            <a:xfrm>
              <a:off x="2057400" y="2438400"/>
              <a:ext cx="57419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/>
                <a:t>Abbreviation: Radix-ary</a:t>
              </a:r>
            </a:p>
            <a:p>
              <a:r>
                <a:rPr lang="en-US"/>
                <a:t>These routers are 2-ary</a:t>
              </a:r>
            </a:p>
          </p:txBody>
        </p:sp>
      </p:grpSp>
      <p:sp>
        <p:nvSpPr>
          <p:cNvPr id="288" name="Text Box 283"/>
          <p:cNvSpPr txBox="1">
            <a:spLocks noChangeArrowheads="1"/>
          </p:cNvSpPr>
          <p:nvPr/>
        </p:nvSpPr>
        <p:spPr bwMode="auto">
          <a:xfrm>
            <a:off x="1447800" y="61071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Indirect</a:t>
            </a:r>
          </a:p>
        </p:txBody>
      </p:sp>
      <p:sp>
        <p:nvSpPr>
          <p:cNvPr id="289" name="Text Box 283"/>
          <p:cNvSpPr txBox="1">
            <a:spLocks noChangeArrowheads="1"/>
          </p:cNvSpPr>
          <p:nvPr/>
        </p:nvSpPr>
        <p:spPr bwMode="auto">
          <a:xfrm>
            <a:off x="5410200" y="6107113"/>
            <a:ext cx="297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Direct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Agenda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Terminology review </a:t>
            </a:r>
          </a:p>
          <a:p>
            <a:r>
              <a:rPr lang="en-US" dirty="0" smtClean="0">
                <a:ea typeface="ＭＳ Ｐゴシック" panose="020B0600070205080204" pitchFamily="34" charset="-128"/>
              </a:rPr>
              <a:t>More on interconnection networks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Network properties and performance metrics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Buffering and flow </a:t>
            </a:r>
            <a:r>
              <a:rPr lang="en-US" dirty="0">
                <a:ea typeface="ＭＳ Ｐゴシック" panose="020B0600070205080204" pitchFamily="34" charset="-128"/>
              </a:rPr>
              <a:t>c</a:t>
            </a:r>
            <a:r>
              <a:rPr lang="en-US" dirty="0" smtClean="0">
                <a:ea typeface="ＭＳ Ｐゴシック" panose="020B0600070205080204" pitchFamily="34" charset="-128"/>
              </a:rPr>
              <a:t>ontrol</a:t>
            </a: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Router design and pipeline </a:t>
            </a:r>
            <a:r>
              <a:rPr lang="en-US" dirty="0">
                <a:ea typeface="ＭＳ Ｐゴシック" panose="020B0600070205080204" pitchFamily="34" charset="-128"/>
              </a:rPr>
              <a:t>o</a:t>
            </a:r>
            <a:r>
              <a:rPr lang="en-US" dirty="0" smtClean="0">
                <a:ea typeface="ＭＳ Ｐゴシック" panose="020B0600070205080204" pitchFamily="34" charset="-128"/>
              </a:rPr>
              <a:t>ptions</a:t>
            </a:r>
          </a:p>
          <a:p>
            <a:pPr lvl="1"/>
            <a:endParaRPr lang="en-US" dirty="0" smtClean="0">
              <a:ea typeface="ＭＳ Ｐゴシック" panose="020B0600070205080204" pitchFamily="34" charset="-128"/>
            </a:endParaRPr>
          </a:p>
          <a:p>
            <a:r>
              <a:rPr lang="en-US" b="1" dirty="0" smtClean="0">
                <a:ea typeface="ＭＳ Ｐゴシック" panose="020B0600070205080204" pitchFamily="34" charset="-128"/>
              </a:rPr>
              <a:t>Research on </a:t>
            </a:r>
            <a:r>
              <a:rPr lang="en-US" b="1" dirty="0" err="1" smtClean="0">
                <a:ea typeface="ＭＳ Ｐゴシック" panose="020B0600070205080204" pitchFamily="34" charset="-128"/>
              </a:rPr>
              <a:t>NoCs</a:t>
            </a:r>
            <a:endParaRPr lang="en-US" b="1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The problem with packet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scheduling</a:t>
            </a:r>
            <a:endParaRPr lang="en-US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dirty="0" smtClean="0">
                <a:ea typeface="ＭＳ Ｐゴシック" panose="020B0600070205080204" pitchFamily="34" charset="-128"/>
              </a:rPr>
              <a:t>Application-aware packet scheduling</a:t>
            </a:r>
          </a:p>
          <a:p>
            <a:pPr lvl="1"/>
            <a:r>
              <a:rPr lang="en-US" dirty="0" err="1" smtClean="0">
                <a:ea typeface="ＭＳ Ｐゴシック" panose="020B0600070205080204" pitchFamily="34" charset="-128"/>
              </a:rPr>
              <a:t>Aergia</a:t>
            </a:r>
            <a:r>
              <a:rPr lang="en-US" dirty="0" smtClean="0">
                <a:ea typeface="ＭＳ Ｐゴシック" panose="020B0600070205080204" pitchFamily="34" charset="-128"/>
              </a:rPr>
              <a:t>: Latency slack-based packet scheduling</a:t>
            </a:r>
          </a:p>
          <a:p>
            <a:pPr lvl="1"/>
            <a:r>
              <a:rPr lang="en-US" b="1" dirty="0" err="1" smtClean="0">
                <a:ea typeface="ＭＳ Ｐゴシック" panose="020B0600070205080204" pitchFamily="34" charset="-128"/>
              </a:rPr>
              <a:t>Bufferless</a:t>
            </a:r>
            <a:r>
              <a:rPr lang="en-US" b="1" dirty="0">
                <a:ea typeface="ＭＳ Ｐゴシック" panose="020B0600070205080204" pitchFamily="34" charset="-128"/>
              </a:rPr>
              <a:t> </a:t>
            </a:r>
            <a:r>
              <a:rPr lang="en-US" b="1" dirty="0" smtClean="0">
                <a:ea typeface="ＭＳ Ｐゴシック" panose="020B0600070205080204" pitchFamily="34" charset="-128"/>
              </a:rPr>
              <a:t>networks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77B06D-12AC-4D38-B13A-762F02C58D38}" type="slidenum">
              <a:rPr 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90</a:t>
            </a:fld>
            <a:endParaRPr 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4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953" y="4712140"/>
            <a:ext cx="6271034" cy="920176"/>
            <a:chOff x="1108953" y="4712140"/>
            <a:chExt cx="6271034" cy="920176"/>
          </a:xfrm>
        </p:grpSpPr>
        <p:grpSp>
          <p:nvGrpSpPr>
            <p:cNvPr id="9" name="Group 8"/>
            <p:cNvGrpSpPr/>
            <p:nvPr/>
          </p:nvGrpSpPr>
          <p:grpSpPr>
            <a:xfrm>
              <a:off x="1108953" y="4931923"/>
              <a:ext cx="5184843" cy="428017"/>
              <a:chOff x="1108953" y="4931923"/>
              <a:chExt cx="5184843" cy="4280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7711" y="4931923"/>
                <a:ext cx="4426085" cy="428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8953" y="4951379"/>
                <a:ext cx="680936" cy="36965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7778" y="4712140"/>
              <a:ext cx="912209" cy="920176"/>
            </a:xfrm>
            <a:prstGeom prst="rect">
              <a:avLst/>
            </a:prstGeom>
          </p:spPr>
        </p:pic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Connect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cores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caches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memory controllers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etc…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Examples: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Intel 80-core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Terascale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chip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MIT RAW chip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Design goals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in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NoC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design: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High throughput, low latency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Fairness between cores,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QoS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…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Low complexity, low cost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Power, low energy consumption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On-Chip Networks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inteltr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7697" y="2018084"/>
            <a:ext cx="1128435" cy="8418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1597102"/>
      </p:ext>
    </p:extLst>
  </p:cSld>
  <p:clrMapOvr>
    <a:masterClrMapping/>
  </p:clrMapOvr>
  <p:transition advTm="28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108953" y="4712140"/>
            <a:ext cx="6271034" cy="920176"/>
            <a:chOff x="1108953" y="4712140"/>
            <a:chExt cx="6271034" cy="920176"/>
          </a:xfrm>
        </p:grpSpPr>
        <p:grpSp>
          <p:nvGrpSpPr>
            <p:cNvPr id="3" name="Group 8"/>
            <p:cNvGrpSpPr/>
            <p:nvPr/>
          </p:nvGrpSpPr>
          <p:grpSpPr>
            <a:xfrm>
              <a:off x="1108953" y="4931923"/>
              <a:ext cx="5184843" cy="428017"/>
              <a:chOff x="1108953" y="4931923"/>
              <a:chExt cx="5184843" cy="4280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867711" y="4931923"/>
                <a:ext cx="4426085" cy="42801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8953" y="4951379"/>
                <a:ext cx="680936" cy="369651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7778" y="4712140"/>
              <a:ext cx="912209" cy="920176"/>
            </a:xfrm>
            <a:prstGeom prst="rect">
              <a:avLst/>
            </a:prstGeom>
          </p:spPr>
        </p:pic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Connect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cores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caches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memory controllers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etc…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Examples: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Intel 80-core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Terascale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chip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MIT RAW chip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Design goals in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NoC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design: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High throughput, low latency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Fairness between cores,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QoS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…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Low complexity, low cost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Power, low energy consumption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On-Chip Networks (</a:t>
            </a:r>
            <a:r>
              <a:rPr lang="en-US" dirty="0" err="1" smtClean="0"/>
              <a:t>NoC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intelt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697" y="2018084"/>
            <a:ext cx="1128435" cy="84184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65382" y="2626468"/>
            <a:ext cx="6362240" cy="3774332"/>
            <a:chOff x="2665382" y="2626468"/>
            <a:chExt cx="6362240" cy="3774332"/>
          </a:xfrm>
        </p:grpSpPr>
        <p:sp>
          <p:nvSpPr>
            <p:cNvPr id="11" name="Rectangle 10"/>
            <p:cNvSpPr/>
            <p:nvPr/>
          </p:nvSpPr>
          <p:spPr>
            <a:xfrm>
              <a:off x="3749040" y="2626468"/>
              <a:ext cx="5278582" cy="3774332"/>
            </a:xfrm>
            <a:prstGeom prst="rect">
              <a:avLst/>
            </a:prstGeom>
            <a:ln w="38100"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dirty="0" smtClean="0">
                  <a:solidFill>
                    <a:prstClr val="black"/>
                  </a:solidFill>
                </a:rPr>
                <a:t>Energy/Power in On-Chip Networks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 Power is a </a:t>
              </a:r>
              <a:r>
                <a:rPr lang="en-US" sz="2000" dirty="0" smtClean="0">
                  <a:solidFill>
                    <a:srgbClr val="FF0000"/>
                  </a:solidFill>
                </a:rPr>
                <a:t>key constraint </a:t>
              </a:r>
              <a:r>
                <a:rPr lang="en-US" sz="2000" dirty="0" smtClean="0">
                  <a:solidFill>
                    <a:prstClr val="black"/>
                  </a:solidFill>
                </a:rPr>
                <a:t>in the design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  of high-performance processors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NoCs</a:t>
              </a:r>
              <a:r>
                <a:rPr lang="en-US" sz="2000" dirty="0" smtClean="0">
                  <a:solidFill>
                    <a:prstClr val="black"/>
                  </a:solidFill>
                </a:rPr>
                <a:t> consume substantial portion of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</a:rPr>
                <a:t>  power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  </a:t>
              </a:r>
              <a:r>
                <a:rPr lang="en-US" sz="2000" dirty="0" smtClean="0">
                  <a:solidFill>
                    <a:srgbClr val="FF0000"/>
                  </a:solidFill>
                </a:rPr>
                <a:t>~30% </a:t>
              </a:r>
              <a:r>
                <a:rPr lang="en-US" sz="2000" dirty="0" smtClean="0">
                  <a:solidFill>
                    <a:prstClr val="black"/>
                  </a:solidFill>
                </a:rPr>
                <a:t>in Intel 80-core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Terascale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1400" dirty="0" smtClean="0">
                  <a:solidFill>
                    <a:prstClr val="black"/>
                  </a:solidFill>
                </a:rPr>
                <a:t>[IEEE Micro’07]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  </a:t>
              </a:r>
              <a:r>
                <a:rPr lang="en-US" sz="2000" dirty="0" smtClean="0">
                  <a:solidFill>
                    <a:srgbClr val="FF0000"/>
                  </a:solidFill>
                </a:rPr>
                <a:t>~40% </a:t>
              </a:r>
              <a:r>
                <a:rPr lang="en-US" sz="2000" dirty="0" smtClean="0">
                  <a:solidFill>
                    <a:prstClr val="black"/>
                  </a:solidFill>
                </a:rPr>
                <a:t>in MIT RAW Chip </a:t>
              </a:r>
              <a:r>
                <a:rPr lang="en-US" sz="1400" dirty="0" smtClean="0">
                  <a:solidFill>
                    <a:prstClr val="black"/>
                  </a:solidFill>
                </a:rPr>
                <a:t>[ISCA’04]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endParaRPr lang="en-US" sz="1600" dirty="0" smtClean="0">
                <a:solidFill>
                  <a:prstClr val="black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n-US" sz="2000" dirty="0" err="1" smtClean="0">
                  <a:solidFill>
                    <a:prstClr val="black"/>
                  </a:solidFill>
                </a:rPr>
                <a:t>NoCs</a:t>
              </a:r>
              <a:r>
                <a:rPr lang="en-US" sz="2000" dirty="0" smtClean="0">
                  <a:solidFill>
                    <a:prstClr val="black"/>
                  </a:solidFill>
                </a:rPr>
                <a:t> estimated to consume </a:t>
              </a:r>
              <a:r>
                <a:rPr lang="en-US" sz="2000" dirty="0" smtClean="0">
                  <a:solidFill>
                    <a:srgbClr val="FF0000"/>
                  </a:solidFill>
                </a:rPr>
                <a:t>100s of Watts</a:t>
              </a:r>
              <a:r>
                <a:rPr lang="en-US" sz="2000" dirty="0" smtClean="0">
                  <a:solidFill>
                    <a:prstClr val="black"/>
                  </a:solidFill>
                </a:rPr>
                <a:t/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r>
                <a:rPr lang="en-US" sz="2000" dirty="0" smtClean="0">
                  <a:solidFill>
                    <a:prstClr val="black"/>
                  </a:solidFill>
                </a:rPr>
                <a:t>  </a:t>
              </a:r>
              <a:r>
                <a:rPr lang="en-US" sz="1600" dirty="0" smtClean="0">
                  <a:solidFill>
                    <a:prstClr val="black"/>
                  </a:solidFill>
                </a:rPr>
                <a:t>[</a:t>
              </a:r>
              <a:r>
                <a:rPr lang="en-US" sz="1600" dirty="0" err="1" smtClean="0">
                  <a:solidFill>
                    <a:prstClr val="black"/>
                  </a:solidFill>
                </a:rPr>
                <a:t>Borkar</a:t>
              </a:r>
              <a:r>
                <a:rPr lang="en-US" sz="1600" dirty="0" smtClean="0">
                  <a:solidFill>
                    <a:prstClr val="black"/>
                  </a:solidFill>
                </a:rPr>
                <a:t>, DAC’07]</a:t>
              </a:r>
              <a:r>
                <a:rPr lang="en-US" sz="2000" dirty="0" smtClean="0">
                  <a:solidFill>
                    <a:prstClr val="black"/>
                  </a:solidFill>
                </a:rPr>
                <a:t/>
              </a:r>
              <a:br>
                <a:rPr lang="en-US" sz="2000" dirty="0" smtClean="0">
                  <a:solidFill>
                    <a:prstClr val="black"/>
                  </a:solidFill>
                </a:rPr>
              </a:br>
              <a:endParaRPr lang="en-US" sz="2000" dirty="0" smtClean="0">
                <a:solidFill>
                  <a:prstClr val="black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665382" y="4073236"/>
              <a:ext cx="1067033" cy="819778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8073055"/>
      </p:ext>
    </p:extLst>
  </p:cSld>
  <p:clrMapOvr>
    <a:masterClrMapping/>
  </p:clrMapOvr>
  <p:transition advTm="277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6056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Existing approaches differ in numerous ways: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Network topology  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[Kim et al, ISCA’07, Kim et al, ISCA’08 etc]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Flow control 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Michelogiannakis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et al, HPCA’09, Kumar et al, MICRO’08, etc]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Virtual Channels 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</a:t>
            </a:r>
            <a:r>
              <a:rPr lang="en-US" sz="14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Nicopoulos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et al, MICRO’06, etc]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QoS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&amp; fairness mechanisms </a:t>
            </a:r>
            <a:r>
              <a:rPr lang="en-US" sz="14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[Lee et al, ISCA’08, etc]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Routing algorithms [Singh et al, CAL’04]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Router architecture [Park et al, ISCA’08]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Broadcast, Multicast [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Jerger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et al, ISCA’08, Rodrigo et al, MICRO’08]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 err="1" smtClean="0"/>
              <a:t>NoC</a:t>
            </a:r>
            <a:r>
              <a:rPr lang="en-US" dirty="0" smtClean="0"/>
              <a:t> Approaches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80162" y="4566224"/>
            <a:ext cx="6628684" cy="1182823"/>
            <a:chOff x="1780162" y="4566224"/>
            <a:chExt cx="6628684" cy="1182823"/>
          </a:xfrm>
        </p:grpSpPr>
        <p:sp>
          <p:nvSpPr>
            <p:cNvPr id="5" name="Right Arrow 4"/>
            <p:cNvSpPr/>
            <p:nvPr/>
          </p:nvSpPr>
          <p:spPr>
            <a:xfrm>
              <a:off x="1780162" y="4922195"/>
              <a:ext cx="817123" cy="49611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45923" y="4786009"/>
              <a:ext cx="4406630" cy="7782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Existing work assumes existence of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black"/>
                  </a:solidFill>
                </a:rPr>
                <a:t>buffers in routers!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  <p:pic>
          <p:nvPicPr>
            <p:cNvPr id="8" name="Picture 7" descr="exclamation_mark_yellow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6264" y="4566224"/>
              <a:ext cx="1172582" cy="118282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0355124"/>
      </p:ext>
    </p:extLst>
  </p:cSld>
  <p:clrMapOvr>
    <a:masterClrMapping/>
  </p:clrMapOvr>
  <p:transition advTm="38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1624519" y="1147864"/>
            <a:ext cx="2752928" cy="4786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 Typical Router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1251" y="1332689"/>
            <a:ext cx="5466945" cy="41926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5013" y="1436451"/>
            <a:ext cx="2153055" cy="150130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5013" y="3702995"/>
            <a:ext cx="2094689" cy="14526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294" y="3190671"/>
            <a:ext cx="1952016" cy="199417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4323" y="1439693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Routing Computation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0808" y="1883922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VC Arbiter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90808" y="2331395"/>
            <a:ext cx="1952016" cy="447473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</a:rPr>
              <a:t>Switch Arbiter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568103" y="3317131"/>
            <a:ext cx="544749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28409" y="1780162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rapezoid 18"/>
          <p:cNvSpPr/>
          <p:nvPr/>
        </p:nvSpPr>
        <p:spPr>
          <a:xfrm rot="16200000">
            <a:off x="1661003" y="2001466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rapezoid 19"/>
          <p:cNvSpPr/>
          <p:nvPr/>
        </p:nvSpPr>
        <p:spPr>
          <a:xfrm rot="5400000">
            <a:off x="3223914" y="2007953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2324911" y="1614791"/>
            <a:ext cx="1322051" cy="167088"/>
            <a:chOff x="2324911" y="1614791"/>
            <a:chExt cx="1322051" cy="167088"/>
          </a:xfrm>
        </p:grpSpPr>
        <p:sp>
          <p:nvSpPr>
            <p:cNvPr id="22" name="Rectangle 21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2329673" y="1867204"/>
            <a:ext cx="1322051" cy="167088"/>
            <a:chOff x="2324911" y="1614791"/>
            <a:chExt cx="1322051" cy="167088"/>
          </a:xfrm>
        </p:grpSpPr>
        <p:sp>
          <p:nvSpPr>
            <p:cNvPr id="35" name="Rectangle 3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334436" y="2424416"/>
            <a:ext cx="1322051" cy="167088"/>
            <a:chOff x="2324911" y="1614791"/>
            <a:chExt cx="1322051" cy="167088"/>
          </a:xfrm>
        </p:grpSpPr>
        <p:sp>
          <p:nvSpPr>
            <p:cNvPr id="45" name="Rectangle 44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5400000">
            <a:off x="2830698" y="2223836"/>
            <a:ext cx="312808" cy="20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rapezoid 55"/>
          <p:cNvSpPr/>
          <p:nvPr/>
        </p:nvSpPr>
        <p:spPr>
          <a:xfrm rot="16200000">
            <a:off x="1599090" y="4268416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rapezoid 56"/>
          <p:cNvSpPr/>
          <p:nvPr/>
        </p:nvSpPr>
        <p:spPr>
          <a:xfrm rot="5400000">
            <a:off x="3162001" y="4274903"/>
            <a:ext cx="1104088" cy="145915"/>
          </a:xfrm>
          <a:prstGeom prst="trapezoid">
            <a:avLst>
              <a:gd name="adj" fmla="val 43590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57"/>
          <p:cNvGrpSpPr/>
          <p:nvPr/>
        </p:nvGrpSpPr>
        <p:grpSpPr>
          <a:xfrm>
            <a:off x="2262998" y="3881741"/>
            <a:ext cx="1322051" cy="167088"/>
            <a:chOff x="2324911" y="1614791"/>
            <a:chExt cx="1322051" cy="167088"/>
          </a:xfrm>
        </p:grpSpPr>
        <p:sp>
          <p:nvSpPr>
            <p:cNvPr id="59" name="Rectangle 5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2267760" y="4134154"/>
            <a:ext cx="1322051" cy="167088"/>
            <a:chOff x="2324911" y="1614791"/>
            <a:chExt cx="1322051" cy="167088"/>
          </a:xfrm>
        </p:grpSpPr>
        <p:sp>
          <p:nvSpPr>
            <p:cNvPr id="69" name="Rectangle 6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 77"/>
          <p:cNvGrpSpPr/>
          <p:nvPr/>
        </p:nvGrpSpPr>
        <p:grpSpPr>
          <a:xfrm>
            <a:off x="2272523" y="4691366"/>
            <a:ext cx="1322051" cy="167088"/>
            <a:chOff x="2324911" y="1614791"/>
            <a:chExt cx="1322051" cy="167088"/>
          </a:xfrm>
        </p:grpSpPr>
        <p:sp>
          <p:nvSpPr>
            <p:cNvPr id="79" name="Rectangle 78"/>
            <p:cNvSpPr/>
            <p:nvPr/>
          </p:nvSpPr>
          <p:spPr>
            <a:xfrm>
              <a:off x="2324911" y="1614791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46758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615220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76285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1049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058133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205771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53408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501046" y="1616508"/>
              <a:ext cx="145916" cy="16537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>
          <a:xfrm rot="5400000">
            <a:off x="2768785" y="4490786"/>
            <a:ext cx="312808" cy="20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037922" y="4070924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509736" y="1361872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VC1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77312" y="198120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VC2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96766" y="2545404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VCv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418945" y="3644630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VC1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86521" y="4263958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VC2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405975" y="4828162"/>
            <a:ext cx="510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Gill Sans MT"/>
              </a:rPr>
              <a:t>VCv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57209" y="5145932"/>
            <a:ext cx="1256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Input Port N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85873" y="2963694"/>
            <a:ext cx="1198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Input Port 1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23" name="Group 127"/>
          <p:cNvGrpSpPr/>
          <p:nvPr/>
        </p:nvGrpSpPr>
        <p:grpSpPr>
          <a:xfrm>
            <a:off x="5447491" y="3443592"/>
            <a:ext cx="1167318" cy="1449421"/>
            <a:chOff x="5422549" y="3521415"/>
            <a:chExt cx="1386813" cy="1274321"/>
          </a:xfrm>
        </p:grpSpPr>
        <p:cxnSp>
          <p:nvCxnSpPr>
            <p:cNvPr id="102" name="Straight Connector 101"/>
            <p:cNvCxnSpPr/>
            <p:nvPr/>
          </p:nvCxnSpPr>
          <p:spPr>
            <a:xfrm rot="16200000" flipH="1">
              <a:off x="5486402" y="3764606"/>
              <a:ext cx="1264594" cy="7976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500993" y="3701378"/>
              <a:ext cx="1254867" cy="89494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V="1">
              <a:off x="6485771" y="4786009"/>
              <a:ext cx="274951" cy="117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V="1">
              <a:off x="6531999" y="3531141"/>
              <a:ext cx="277363" cy="73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0800000">
              <a:off x="5457218" y="3540868"/>
              <a:ext cx="300475" cy="6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5422549" y="4744421"/>
              <a:ext cx="300475" cy="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5502614" y="5152418"/>
            <a:ext cx="1546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N x N Crossbar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>
            <a:off x="7059039" y="3391711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>
            <a:off x="7049311" y="4918953"/>
            <a:ext cx="98249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11287" y="1400783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Input Channel 1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72376" y="3677056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Input Channel N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45" name="Elbow Connector 144"/>
          <p:cNvCxnSpPr>
            <a:stCxn id="20" idx="0"/>
          </p:cNvCxnSpPr>
          <p:nvPr/>
        </p:nvCxnSpPr>
        <p:spPr>
          <a:xfrm>
            <a:off x="3848916" y="2080911"/>
            <a:ext cx="1540207" cy="137240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8" idx="3"/>
          </p:cNvCxnSpPr>
          <p:nvPr/>
        </p:nvCxnSpPr>
        <p:spPr>
          <a:xfrm>
            <a:off x="3939702" y="4429327"/>
            <a:ext cx="1420238" cy="39559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val 147"/>
          <p:cNvSpPr/>
          <p:nvPr/>
        </p:nvSpPr>
        <p:spPr>
          <a:xfrm>
            <a:off x="4270443" y="1809345"/>
            <a:ext cx="661480" cy="333658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24528" y="1498060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Scheduler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-194553" y="1614792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-204281" y="4140741"/>
            <a:ext cx="165369" cy="1945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457454" y="2979907"/>
            <a:ext cx="1508746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Output Channel 1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36976" y="4503907"/>
            <a:ext cx="1558440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Output Channel N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56840" y="4741693"/>
            <a:ext cx="1212716" cy="787301"/>
            <a:chOff x="330380" y="4751421"/>
            <a:chExt cx="1212716" cy="787301"/>
          </a:xfrm>
        </p:grpSpPr>
        <p:cxnSp>
          <p:nvCxnSpPr>
            <p:cNvPr id="155" name="Straight Arrow Connector 154"/>
            <p:cNvCxnSpPr/>
            <p:nvPr/>
          </p:nvCxnSpPr>
          <p:spPr>
            <a:xfrm rot="10800000" flipV="1">
              <a:off x="641666" y="4751421"/>
              <a:ext cx="901430" cy="32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330380" y="4800058"/>
              <a:ext cx="10691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Credit Flow</a:t>
              </a:r>
              <a:br>
                <a:rPr lang="en-US" sz="14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to upstream</a:t>
              </a:r>
              <a:br>
                <a:rPr lang="en-US" sz="14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router</a:t>
              </a:r>
              <a:endParaRPr lang="en-US" sz="1400" dirty="0">
                <a:solidFill>
                  <a:prstClr val="black"/>
                </a:solidFill>
                <a:latin typeface="Gill Sans MT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464995" y="5544767"/>
            <a:ext cx="3819626" cy="850611"/>
            <a:chOff x="4464995" y="5544767"/>
            <a:chExt cx="3819626" cy="850611"/>
          </a:xfrm>
        </p:grpSpPr>
        <p:sp>
          <p:nvSpPr>
            <p:cNvPr id="160" name="TextBox 159"/>
            <p:cNvSpPr txBox="1"/>
            <p:nvPr/>
          </p:nvSpPr>
          <p:spPr>
            <a:xfrm>
              <a:off x="5175115" y="5749047"/>
              <a:ext cx="3109506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prstClr val="white"/>
                  </a:solidFill>
                </a:rPr>
                <a:t>Buffers are integral part of </a:t>
              </a:r>
              <a:br>
                <a:rPr lang="en-US" b="1" dirty="0" smtClean="0">
                  <a:solidFill>
                    <a:prstClr val="white"/>
                  </a:solidFill>
                </a:rPr>
              </a:br>
              <a:r>
                <a:rPr lang="en-US" b="1" dirty="0" smtClean="0">
                  <a:solidFill>
                    <a:prstClr val="white"/>
                  </a:solidFill>
                </a:rPr>
                <a:t>existing </a:t>
              </a:r>
              <a:r>
                <a:rPr lang="en-US" b="1" dirty="0" err="1" smtClean="0">
                  <a:solidFill>
                    <a:prstClr val="white"/>
                  </a:solidFill>
                </a:rPr>
                <a:t>NoC</a:t>
              </a:r>
              <a:r>
                <a:rPr lang="en-US" b="1" dirty="0" smtClean="0">
                  <a:solidFill>
                    <a:prstClr val="white"/>
                  </a:solidFill>
                </a:rPr>
                <a:t> Routers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61" name="Right Arrow 160"/>
            <p:cNvSpPr/>
            <p:nvPr/>
          </p:nvSpPr>
          <p:spPr>
            <a:xfrm rot="13043718">
              <a:off x="4464995" y="5544767"/>
              <a:ext cx="583660" cy="535022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02236" y="2063344"/>
            <a:ext cx="1212716" cy="787301"/>
            <a:chOff x="330380" y="4751421"/>
            <a:chExt cx="1212716" cy="787301"/>
          </a:xfrm>
        </p:grpSpPr>
        <p:cxnSp>
          <p:nvCxnSpPr>
            <p:cNvPr id="140" name="Straight Arrow Connector 139"/>
            <p:cNvCxnSpPr/>
            <p:nvPr/>
          </p:nvCxnSpPr>
          <p:spPr>
            <a:xfrm rot="10800000" flipV="1">
              <a:off x="641666" y="4751421"/>
              <a:ext cx="901430" cy="32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330380" y="4800058"/>
              <a:ext cx="10691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Credit Flow</a:t>
              </a:r>
              <a:br>
                <a:rPr lang="en-US" sz="14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to upstream</a:t>
              </a:r>
              <a:br>
                <a:rPr lang="en-US" sz="1400" dirty="0" smtClean="0">
                  <a:solidFill>
                    <a:prstClr val="black"/>
                  </a:solidFill>
                  <a:latin typeface="Gill Sans MT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Gill Sans MT"/>
                </a:rPr>
                <a:t>router</a:t>
              </a:r>
              <a:endParaRPr lang="en-US" sz="1400" dirty="0">
                <a:solidFill>
                  <a:prstClr val="black"/>
                </a:solidFill>
                <a:latin typeface="Gill Sans M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1223450"/>
      </p:ext>
    </p:extLst>
  </p:cSld>
  <p:clrMapOvr>
    <a:masterClrMapping/>
  </p:clrMapOvr>
  <p:transition advTm="54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40104 -0.0041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-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3967 -0.004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7 -0.00439 L 0.94254 -0.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0" grpId="0" animBg="1"/>
      <p:bldP spid="151" grpId="0" animBg="1"/>
      <p:bldP spid="151" grpId="1" animBg="1"/>
      <p:bldP spid="151" grpId="2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14278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Buffers are necessary for high network throughput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 buffers increase total available bandwidth in network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Buffers in </a:t>
            </a:r>
            <a:r>
              <a:rPr lang="en-US" dirty="0" err="1" smtClean="0"/>
              <a:t>NoC</a:t>
            </a:r>
            <a:r>
              <a:rPr lang="en-US" dirty="0" smtClean="0"/>
              <a:t> Routers</a:t>
            </a:r>
            <a:endParaRPr lang="en-US" dirty="0"/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206" y="1296313"/>
            <a:ext cx="634221" cy="68813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5400000" flipH="1" flipV="1">
            <a:off x="1488338" y="3667333"/>
            <a:ext cx="1838527" cy="97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02733" y="4572001"/>
            <a:ext cx="421207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52153" y="46595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Injection Rate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115438" y="3479261"/>
            <a:ext cx="194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Avg. packet latency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393004" y="2704289"/>
            <a:ext cx="3793787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2409217" y="2681591"/>
            <a:ext cx="1880681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2415702" y="2697804"/>
            <a:ext cx="2827507" cy="1582356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38154" y="3015575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large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buffers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1" y="2905328"/>
            <a:ext cx="851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medium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buffers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7200" y="2817780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small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buffers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99032"/>
      </p:ext>
    </p:extLst>
  </p:cSld>
  <p:clrMapOvr>
    <a:masterClrMapping/>
  </p:clrMapOvr>
  <p:transition advTm="263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Buffers are necessary for high network throughput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 buffers increase total available bandwidth in network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Buffers consume significant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energy/power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Dynamic energy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when read/write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Static energy 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even when not occupied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Buffers add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complexity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and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latency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Logic for buffer management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Virtual channel allocation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Credit-based flow control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Buffers require significant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chip area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E.g., in TRIPS prototype chip, input buffers occupy 75% of </a:t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total on-chip network area 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Gratz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et al, ICCD’06]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Buffers in </a:t>
            </a:r>
            <a:r>
              <a:rPr lang="en-US" dirty="0" err="1" smtClean="0"/>
              <a:t>NoC</a:t>
            </a:r>
            <a:r>
              <a:rPr lang="en-US" dirty="0" smtClean="0"/>
              <a:t> Routers</a:t>
            </a:r>
            <a:endParaRPr lang="en-US" dirty="0"/>
          </a:p>
        </p:txBody>
      </p:sp>
      <p:pic>
        <p:nvPicPr>
          <p:cNvPr id="6" name="Picture 5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6206" y="1296313"/>
            <a:ext cx="634221" cy="688130"/>
          </a:xfrm>
          <a:prstGeom prst="rect">
            <a:avLst/>
          </a:prstGeom>
        </p:spPr>
      </p:pic>
      <p:pic>
        <p:nvPicPr>
          <p:cNvPr id="7" name="Picture 6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721329" y="2868952"/>
            <a:ext cx="634221" cy="688130"/>
          </a:xfrm>
          <a:prstGeom prst="rect">
            <a:avLst/>
          </a:prstGeom>
        </p:spPr>
      </p:pic>
      <p:pic>
        <p:nvPicPr>
          <p:cNvPr id="8" name="Picture 7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7737542" y="3877386"/>
            <a:ext cx="634221" cy="688130"/>
          </a:xfrm>
          <a:prstGeom prst="rect">
            <a:avLst/>
          </a:prstGeom>
        </p:spPr>
      </p:pic>
      <p:pic>
        <p:nvPicPr>
          <p:cNvPr id="9" name="Picture 8" descr="as18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8029371" y="5054433"/>
            <a:ext cx="634221" cy="6881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245141" y="2451371"/>
            <a:ext cx="75097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 rot="19641053">
            <a:off x="1380373" y="2604994"/>
            <a:ext cx="6926094" cy="163424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prstClr val="white"/>
                </a:solidFill>
              </a:rPr>
              <a:t>Can we get rid of buffers…? 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2952043"/>
      </p:ext>
    </p:extLst>
  </p:cSld>
  <p:clrMapOvr>
    <a:masterClrMapping/>
  </p:clrMapOvr>
  <p:transition advTm="455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135853" y="1726658"/>
            <a:ext cx="807626" cy="512359"/>
            <a:chOff x="7135853" y="1726658"/>
            <a:chExt cx="807626" cy="512359"/>
          </a:xfrm>
        </p:grpSpPr>
        <p:pic>
          <p:nvPicPr>
            <p:cNvPr id="23" name="Picture 22" descr="question_mark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67487" y="1726658"/>
              <a:ext cx="375730" cy="512359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>
              <a:stCxn id="12" idx="6"/>
              <a:endCxn id="11" idx="6"/>
            </p:cNvCxnSpPr>
            <p:nvPr/>
          </p:nvCxnSpPr>
          <p:spPr>
            <a:xfrm>
              <a:off x="7135853" y="1992877"/>
              <a:ext cx="807626" cy="120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1484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How much throughput do we lose?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How is latency affected? 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Up to what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injection rates 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can we use </a:t>
            </a:r>
            <a:r>
              <a:rPr lang="en-US" sz="2000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bufferless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routing?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Are there </a:t>
            </a:r>
            <a:r>
              <a:rPr lang="en-US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realistic scenarios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in which </a:t>
            </a:r>
            <a:r>
              <a:rPr lang="en-US" dirty="0" err="1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NoC</a:t>
            </a: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is </a:t>
            </a:r>
            <a:b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</a:b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    operated at injection rates below the threshold?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Can we achieve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energy reduction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?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If so, how much…? 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Can we reduce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area, complexity</a:t>
            </a: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, etc…? 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Going </a:t>
            </a:r>
            <a:r>
              <a:rPr lang="en-US" dirty="0" err="1" smtClean="0"/>
              <a:t>Bufferless</a:t>
            </a:r>
            <a:r>
              <a:rPr lang="en-US" dirty="0" smtClean="0"/>
              <a:t>…? </a:t>
            </a:r>
            <a:endParaRPr lang="en-US" dirty="0"/>
          </a:p>
        </p:txBody>
      </p:sp>
      <p:pic>
        <p:nvPicPr>
          <p:cNvPr id="6" name="Picture 41" descr="think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5941" y="3656215"/>
            <a:ext cx="1119858" cy="157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5845089" y="1961099"/>
            <a:ext cx="977802" cy="439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31793" y="2441847"/>
            <a:ext cx="1901527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86128" y="2488407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Injection Rate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43035" y="1805009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Gill Sans MT"/>
              </a:rPr>
              <a:t>latency</a:t>
            </a:r>
            <a:endParaRPr lang="en-US" sz="14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327400" y="1448523"/>
            <a:ext cx="1712692" cy="841560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34720" y="1436451"/>
            <a:ext cx="849027" cy="841560"/>
          </a:xfrm>
          <a:custGeom>
            <a:avLst/>
            <a:gdLst>
              <a:gd name="connsiteX0" fmla="*/ 0 w 3793787"/>
              <a:gd name="connsiteY0" fmla="*/ 1964987 h 1971472"/>
              <a:gd name="connsiteX1" fmla="*/ 719847 w 3793787"/>
              <a:gd name="connsiteY1" fmla="*/ 1964987 h 1971472"/>
              <a:gd name="connsiteX2" fmla="*/ 1595336 w 3793787"/>
              <a:gd name="connsiteY2" fmla="*/ 1926076 h 1971472"/>
              <a:gd name="connsiteX3" fmla="*/ 2626468 w 3793787"/>
              <a:gd name="connsiteY3" fmla="*/ 1857983 h 1971472"/>
              <a:gd name="connsiteX4" fmla="*/ 3015575 w 3793787"/>
              <a:gd name="connsiteY4" fmla="*/ 1770434 h 1971472"/>
              <a:gd name="connsiteX5" fmla="*/ 3346315 w 3793787"/>
              <a:gd name="connsiteY5" fmla="*/ 1605064 h 1971472"/>
              <a:gd name="connsiteX6" fmla="*/ 3579779 w 3793787"/>
              <a:gd name="connsiteY6" fmla="*/ 1303506 h 1971472"/>
              <a:gd name="connsiteX7" fmla="*/ 3696511 w 3793787"/>
              <a:gd name="connsiteY7" fmla="*/ 904672 h 1971472"/>
              <a:gd name="connsiteX8" fmla="*/ 3793787 w 3793787"/>
              <a:gd name="connsiteY8" fmla="*/ 0 h 197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3787" h="1971472">
                <a:moveTo>
                  <a:pt x="0" y="1964987"/>
                </a:moveTo>
                <a:cubicBezTo>
                  <a:pt x="226979" y="1968229"/>
                  <a:pt x="453958" y="1971472"/>
                  <a:pt x="719847" y="1964987"/>
                </a:cubicBezTo>
                <a:cubicBezTo>
                  <a:pt x="985736" y="1958502"/>
                  <a:pt x="1595336" y="1926076"/>
                  <a:pt x="1595336" y="1926076"/>
                </a:cubicBezTo>
                <a:cubicBezTo>
                  <a:pt x="1913106" y="1908242"/>
                  <a:pt x="2389762" y="1883923"/>
                  <a:pt x="2626468" y="1857983"/>
                </a:cubicBezTo>
                <a:cubicBezTo>
                  <a:pt x="2863174" y="1832043"/>
                  <a:pt x="2895601" y="1812587"/>
                  <a:pt x="3015575" y="1770434"/>
                </a:cubicBezTo>
                <a:cubicBezTo>
                  <a:pt x="3135549" y="1728281"/>
                  <a:pt x="3252281" y="1682885"/>
                  <a:pt x="3346315" y="1605064"/>
                </a:cubicBezTo>
                <a:cubicBezTo>
                  <a:pt x="3440349" y="1527243"/>
                  <a:pt x="3521413" y="1420238"/>
                  <a:pt x="3579779" y="1303506"/>
                </a:cubicBezTo>
                <a:cubicBezTo>
                  <a:pt x="3638145" y="1186774"/>
                  <a:pt x="3660843" y="1121923"/>
                  <a:pt x="3696511" y="904672"/>
                </a:cubicBezTo>
                <a:cubicBezTo>
                  <a:pt x="3732179" y="687421"/>
                  <a:pt x="3762983" y="343710"/>
                  <a:pt x="3793787" y="0"/>
                </a:cubicBezTo>
              </a:path>
            </a:pathLst>
          </a:custGeom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6501" y="1234698"/>
            <a:ext cx="748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buffers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3500" y="1139232"/>
            <a:ext cx="748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no</a:t>
            </a:r>
            <a:br>
              <a:rPr lang="en-US" sz="1600" dirty="0" smtClean="0">
                <a:solidFill>
                  <a:prstClr val="black"/>
                </a:solidFill>
                <a:latin typeface="Gill Sans MT"/>
              </a:rPr>
            </a:b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buffers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678038" y="5082702"/>
            <a:ext cx="1833664" cy="1220820"/>
            <a:chOff x="6678038" y="5082702"/>
            <a:chExt cx="1833664" cy="1220820"/>
          </a:xfrm>
        </p:grpSpPr>
        <p:sp>
          <p:nvSpPr>
            <p:cNvPr id="25" name="Rounded Rectangle 24"/>
            <p:cNvSpPr/>
            <p:nvPr/>
          </p:nvSpPr>
          <p:spPr>
            <a:xfrm>
              <a:off x="7003914" y="5661497"/>
              <a:ext cx="1507788" cy="6420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Answers in 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-US" dirty="0" smtClean="0">
                  <a:solidFill>
                    <a:prstClr val="black"/>
                  </a:solidFill>
                </a:rPr>
                <a:t>our paper!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3914587">
              <a:off x="6536987" y="5223753"/>
              <a:ext cx="778213" cy="496111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37164436"/>
      </p:ext>
    </p:extLst>
  </p:cSld>
  <p:clrMapOvr>
    <a:masterClrMapping/>
  </p:clrMapOvr>
  <p:transition advTm="351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6441858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Introduction and Background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Bufferless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Routing (BLESS)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FLIT-BLESS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WORM-BLESS</a:t>
            </a: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BLESS with buffers</a:t>
            </a: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Advantages and Disadvantages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Evaluations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Conclusions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28702"/>
      </p:ext>
    </p:extLst>
  </p:cSld>
  <p:clrMapOvr>
    <a:masterClrMapping/>
  </p:clrMapOvr>
  <p:transition advTm="29375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1"/>
          <p:cNvSpPr txBox="1">
            <a:spLocks/>
          </p:cNvSpPr>
          <p:nvPr/>
        </p:nvSpPr>
        <p:spPr>
          <a:xfrm>
            <a:off x="1538360" y="1111038"/>
            <a:ext cx="7148440" cy="51695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Always forward </a:t>
            </a:r>
            <a:r>
              <a:rPr lang="en-US" sz="2000" i="1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all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 incoming flits to some output port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If no productive direction is available, send to another direction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 packet is deflected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r>
              <a:rPr lang="en-US" sz="20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	 </a:t>
            </a:r>
            <a:r>
              <a:rPr lang="en-US" sz="2000" dirty="0" smtClean="0">
                <a:solidFill>
                  <a:srgbClr val="FF0000"/>
                </a:solidFill>
                <a:latin typeface="Gill Sans MT"/>
                <a:sym typeface="Wingdings" pitchFamily="2" charset="2"/>
              </a:rPr>
              <a:t>Hot-potato routing 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  <a:sym typeface="Wingdings" pitchFamily="2" charset="2"/>
              </a:rPr>
              <a:t>[Baran’64,  etc]</a:t>
            </a: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00200" y="914400"/>
            <a:ext cx="7543800" cy="1588"/>
          </a:xfrm>
          <a:prstGeom prst="line">
            <a:avLst/>
          </a:prstGeom>
          <a:ln w="28575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BLESS: </a:t>
            </a:r>
            <a:r>
              <a:rPr lang="en-US" dirty="0" err="1" smtClean="0"/>
              <a:t>Bufferless</a:t>
            </a:r>
            <a:r>
              <a:rPr lang="en-US" dirty="0" smtClean="0"/>
              <a:t> Routing</a:t>
            </a:r>
            <a:endParaRPr lang="en-US" dirty="0"/>
          </a:p>
        </p:txBody>
      </p:sp>
      <p:pic>
        <p:nvPicPr>
          <p:cNvPr id="5" name="Picture 4" descr="250_man_screeching_and_tossing_a_hot_pota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8000" y="2335555"/>
            <a:ext cx="1005362" cy="971850"/>
          </a:xfrm>
          <a:prstGeom prst="rect">
            <a:avLst/>
          </a:prstGeom>
        </p:spPr>
      </p:pic>
      <p:sp>
        <p:nvSpPr>
          <p:cNvPr id="7" name="Content Placeholder 11"/>
          <p:cNvSpPr txBox="1">
            <a:spLocks/>
          </p:cNvSpPr>
          <p:nvPr/>
        </p:nvSpPr>
        <p:spPr>
          <a:xfrm>
            <a:off x="2799625" y="2042808"/>
            <a:ext cx="4067230" cy="30928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996696" lvl="1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539496" indent="-45720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+mj-lt"/>
              <a:buAutoNum type="arabicPeriod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  <a:buFont typeface="Arial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100000"/>
            </a:pPr>
            <a:endParaRPr lang="en-US" sz="2000" dirty="0" smtClean="0">
              <a:solidFill>
                <a:prstClr val="black"/>
              </a:solidFill>
              <a:latin typeface="Gill Sans MT"/>
              <a:sym typeface="Wingdings" pitchFamily="2" charset="2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</a:pPr>
            <a:endParaRPr lang="en-US" sz="2000" dirty="0" smtClean="0">
              <a:solidFill>
                <a:prstClr val="black"/>
              </a:solidFill>
              <a:latin typeface="Gill Sans MT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endParaRPr lang="en-US" sz="2000" dirty="0" smtClean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000" u="sng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2857337" y="4094107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2" name="Straight Connector 141"/>
          <p:cNvCxnSpPr>
            <a:stCxn id="139" idx="0"/>
          </p:cNvCxnSpPr>
          <p:nvPr/>
        </p:nvCxnSpPr>
        <p:spPr>
          <a:xfrm rot="16200000" flipV="1">
            <a:off x="3097965" y="3888971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9" idx="3"/>
          </p:cNvCxnSpPr>
          <p:nvPr/>
        </p:nvCxnSpPr>
        <p:spPr>
          <a:xfrm>
            <a:off x="3748863" y="4375885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39" idx="1"/>
          </p:cNvCxnSpPr>
          <p:nvPr/>
        </p:nvCxnSpPr>
        <p:spPr>
          <a:xfrm rot="10800000" flipV="1">
            <a:off x="2260533" y="4375884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9" idx="2"/>
          </p:cNvCxnSpPr>
          <p:nvPr/>
        </p:nvCxnSpPr>
        <p:spPr>
          <a:xfrm rot="5400000">
            <a:off x="3049003" y="4910052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0800000">
            <a:off x="2523179" y="3841188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6550605" y="4090865"/>
            <a:ext cx="891526" cy="5635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3" name="Straight Connector 152"/>
          <p:cNvCxnSpPr>
            <a:stCxn id="152" idx="0"/>
          </p:cNvCxnSpPr>
          <p:nvPr/>
        </p:nvCxnSpPr>
        <p:spPr>
          <a:xfrm rot="16200000" flipV="1">
            <a:off x="6791233" y="3885729"/>
            <a:ext cx="408562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52" idx="3"/>
          </p:cNvCxnSpPr>
          <p:nvPr/>
        </p:nvCxnSpPr>
        <p:spPr>
          <a:xfrm>
            <a:off x="7442131" y="4372643"/>
            <a:ext cx="583660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52" idx="1"/>
          </p:cNvCxnSpPr>
          <p:nvPr/>
        </p:nvCxnSpPr>
        <p:spPr>
          <a:xfrm rot="10800000" flipV="1">
            <a:off x="5953801" y="4372642"/>
            <a:ext cx="596805" cy="32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52" idx="2"/>
          </p:cNvCxnSpPr>
          <p:nvPr/>
        </p:nvCxnSpPr>
        <p:spPr>
          <a:xfrm rot="5400000">
            <a:off x="6742271" y="4906810"/>
            <a:ext cx="506486" cy="17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0800000">
            <a:off x="6216447" y="3837946"/>
            <a:ext cx="330742" cy="26264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2250806" y="4454030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375972" y="5131724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123053" y="4100590"/>
            <a:ext cx="145916" cy="165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888585" y="5644519"/>
            <a:ext cx="96808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Buffered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9427" y="5660556"/>
            <a:ext cx="75533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BLESS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010874" y="5206303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5973257" y="4460515"/>
            <a:ext cx="165369" cy="19455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32924" y="4794498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Gill Sans MT"/>
              </a:rPr>
              <a:t>Deflected!</a:t>
            </a:r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cxnSp>
        <p:nvCxnSpPr>
          <p:cNvPr id="168" name="Straight Arrow Connector 167"/>
          <p:cNvCxnSpPr>
            <a:stCxn id="166" idx="1"/>
            <a:endCxn id="164" idx="1"/>
          </p:cNvCxnSpPr>
          <p:nvPr/>
        </p:nvCxnSpPr>
        <p:spPr>
          <a:xfrm rot="10800000" flipV="1">
            <a:off x="7010874" y="4979163"/>
            <a:ext cx="522050" cy="3244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123069" y="4262514"/>
            <a:ext cx="145916" cy="1653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551714"/>
      </p:ext>
    </p:extLst>
  </p:cSld>
  <p:clrMapOvr>
    <a:masterClrMapping/>
  </p:clrMapOvr>
  <p:transition advTm="441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0313 -0.15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09566 -0.053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00313 -0.153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7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47 L 0.08542 -0.0319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15324 L -0.00313 -0.235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38 -0.03194 L 0.09723 0.127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8" grpId="1" animBg="1"/>
      <p:bldP spid="159" grpId="0" animBg="1"/>
      <p:bldP spid="159" grpId="1" animBg="1"/>
      <p:bldP spid="159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9|7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7.8|6.8|14.1|14|1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2.1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7.6|5.8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5|8.8|1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1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25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0.9|26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3.6|7.7|1.3|2.1|2.9|1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5.4|8.2|7.6|2.3|1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4.8|6.4|44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47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2.8|12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4|4|2.9|4.8|2|10.9|8.8|3.3|2.7|1|4.9|2.7|23.3|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4.6|19|1.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6.9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8|11.3|1.4|37.6|6.4|2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3|1.9|5.5|7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4.8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qu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21648</TotalTime>
  <Words>6333</Words>
  <Application>Microsoft Office PowerPoint</Application>
  <PresentationFormat>On-screen Show (4:3)</PresentationFormat>
  <Paragraphs>2600</Paragraphs>
  <Slides>118</Slides>
  <Notes>70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118</vt:i4>
      </vt:variant>
    </vt:vector>
  </HeadingPairs>
  <TitlesOfParts>
    <vt:vector size="123" baseType="lpstr">
      <vt:lpstr>Edge</vt:lpstr>
      <vt:lpstr>Equity</vt:lpstr>
      <vt:lpstr>Solstice</vt:lpstr>
      <vt:lpstr>Equation</vt:lpstr>
      <vt:lpstr>VISIO</vt:lpstr>
      <vt:lpstr>Computer Architecture: Interconnects (Part II)</vt:lpstr>
      <vt:lpstr>Announcements</vt:lpstr>
      <vt:lpstr>Readings</vt:lpstr>
      <vt:lpstr>Agenda</vt:lpstr>
      <vt:lpstr>Basic Terminology (review)</vt:lpstr>
      <vt:lpstr>Basic Terminology (review)</vt:lpstr>
      <vt:lpstr>Agenda</vt:lpstr>
      <vt:lpstr>Properties of a Topology/Network</vt:lpstr>
      <vt:lpstr>Properties of a Topology/Network</vt:lpstr>
      <vt:lpstr>Properties of a Topology/Network</vt:lpstr>
      <vt:lpstr>Blocking vs. Non-Blocking Example</vt:lpstr>
      <vt:lpstr>Interconnection Network Performance</vt:lpstr>
      <vt:lpstr>Ideal Latency</vt:lpstr>
      <vt:lpstr>Actual Latency</vt:lpstr>
      <vt:lpstr>Review</vt:lpstr>
      <vt:lpstr>Agenda</vt:lpstr>
      <vt:lpstr>Circuit vs. Packet Switching (review)</vt:lpstr>
      <vt:lpstr>Packet Switched Networks: Packet Format</vt:lpstr>
      <vt:lpstr>Handling Contention</vt:lpstr>
      <vt:lpstr>Flow Control Methods</vt:lpstr>
      <vt:lpstr>Circuit Switching Revisited</vt:lpstr>
      <vt:lpstr>Store and Forward Flow Control</vt:lpstr>
      <vt:lpstr>Cut through Flow Control</vt:lpstr>
      <vt:lpstr>Cut through Flow Control</vt:lpstr>
      <vt:lpstr>Wormhole Flow Control</vt:lpstr>
      <vt:lpstr>Wormhole Flow Control</vt:lpstr>
      <vt:lpstr>Head of Line Blocking</vt:lpstr>
      <vt:lpstr>Head of Line Blocking</vt:lpstr>
      <vt:lpstr>Virtual Channel Flow Control</vt:lpstr>
      <vt:lpstr>Virtual Channel Flow Control</vt:lpstr>
      <vt:lpstr>Virtual Channel Flow Control</vt:lpstr>
      <vt:lpstr>A Modern Virtual Channel Based Router</vt:lpstr>
      <vt:lpstr>Other Uses of Virtual Channels</vt:lpstr>
      <vt:lpstr>Communicating Buffer Availability</vt:lpstr>
      <vt:lpstr>Credit-based Flow Control</vt:lpstr>
      <vt:lpstr>On/Off (XON/XOFF) Flow Control</vt:lpstr>
      <vt:lpstr>Review: Flow Control</vt:lpstr>
      <vt:lpstr>Review: Flow Control</vt:lpstr>
      <vt:lpstr>Agenda</vt:lpstr>
      <vt:lpstr>On-chip Networks</vt:lpstr>
      <vt:lpstr>Router Design: Functions of a Router</vt:lpstr>
      <vt:lpstr>Router Pipeline</vt:lpstr>
      <vt:lpstr>Wormhole Router Timeline</vt:lpstr>
      <vt:lpstr>Dependencies in a Router</vt:lpstr>
      <vt:lpstr>Pipeline Optimizations: Lookahead Routing</vt:lpstr>
      <vt:lpstr>Pipeline Optimizations: Speculation</vt:lpstr>
      <vt:lpstr>Pipeline Optimizations: Bypassing</vt:lpstr>
      <vt:lpstr>Agenda</vt:lpstr>
      <vt:lpstr>Packet Scheduling</vt:lpstr>
      <vt:lpstr>The Problem: Packet Scheduling</vt:lpstr>
      <vt:lpstr>The Problem: Packet Scheduling</vt:lpstr>
      <vt:lpstr>The Problem: Packet Scheduling</vt:lpstr>
      <vt:lpstr>The Problem: Packet Scheduling</vt:lpstr>
      <vt:lpstr>PowerPoint Presentation</vt:lpstr>
      <vt:lpstr>The Problem: Packet Scheduling</vt:lpstr>
      <vt:lpstr>Agenda</vt:lpstr>
      <vt:lpstr>Motivation: Stall Time Criticality</vt:lpstr>
      <vt:lpstr>Motivation: Stall Time Criticality</vt:lpstr>
      <vt:lpstr>PowerPoint Presentation</vt:lpstr>
      <vt:lpstr>PowerPoint Presentation</vt:lpstr>
      <vt:lpstr>STC Principle 2 {Shortest-Job-First}</vt:lpstr>
      <vt:lpstr>Solution: Application-Aware Policies</vt:lpstr>
      <vt:lpstr>Component 1 : Ranking</vt:lpstr>
      <vt:lpstr>Component 1 : How to Rank?</vt:lpstr>
      <vt:lpstr>Component 2: Batching</vt:lpstr>
      <vt:lpstr>Putting it all together</vt:lpstr>
      <vt:lpstr>STC Scheduling Example</vt:lpstr>
      <vt:lpstr>STC Scheduling Example</vt:lpstr>
      <vt:lpstr>STC Scheduling Example</vt:lpstr>
      <vt:lpstr>STC Scheduling Example</vt:lpstr>
      <vt:lpstr>STC Scheduling Example</vt:lpstr>
      <vt:lpstr>Qualitative Comparison</vt:lpstr>
      <vt:lpstr>System Performance</vt:lpstr>
      <vt:lpstr>Agenda</vt:lpstr>
      <vt:lpstr>Today</vt:lpstr>
      <vt:lpstr>What is Aérgia?</vt:lpstr>
      <vt:lpstr>Slack of Packets</vt:lpstr>
      <vt:lpstr>Concept of Slack </vt:lpstr>
      <vt:lpstr>Prioritizing using Slack </vt:lpstr>
      <vt:lpstr>Slack in Applications</vt:lpstr>
      <vt:lpstr>Slack in Applications</vt:lpstr>
      <vt:lpstr>Diversity in Slack</vt:lpstr>
      <vt:lpstr>Diversity in Slack</vt:lpstr>
      <vt:lpstr>Estimating Slack Priority</vt:lpstr>
      <vt:lpstr>Estimating Slack Priority</vt:lpstr>
      <vt:lpstr>Estimating Slack Priority</vt:lpstr>
      <vt:lpstr>Starvation Avoidance</vt:lpstr>
      <vt:lpstr>Qualitative Comparison</vt:lpstr>
      <vt:lpstr>System Performance</vt:lpstr>
      <vt:lpstr>Agenda</vt:lpstr>
      <vt:lpstr>On-Chip Networks (NoC)</vt:lpstr>
      <vt:lpstr>On-Chip Networks (NoC)</vt:lpstr>
      <vt:lpstr>Current NoC Approaches</vt:lpstr>
      <vt:lpstr>A Typical Router</vt:lpstr>
      <vt:lpstr>Buffers in NoC Routers</vt:lpstr>
      <vt:lpstr>Buffers in NoC Routers</vt:lpstr>
      <vt:lpstr>Going Bufferless…? </vt:lpstr>
      <vt:lpstr>Overview</vt:lpstr>
      <vt:lpstr>BLESS: Bufferless Routing</vt:lpstr>
      <vt:lpstr>BLESS: Bufferless Routing</vt:lpstr>
      <vt:lpstr>FLIT-BLESS: Flit-Level Routing</vt:lpstr>
      <vt:lpstr>WORM-BLESS: Wormhole Routing</vt:lpstr>
      <vt:lpstr>WORM-BLESS: Wormhole Routing</vt:lpstr>
      <vt:lpstr>BLESS with Buffers</vt:lpstr>
      <vt:lpstr>Overview</vt:lpstr>
      <vt:lpstr>BLESS:  Advantages &amp; Disadvantages </vt:lpstr>
      <vt:lpstr>Reduction of Router Latency</vt:lpstr>
      <vt:lpstr>BLESS:  Advantages &amp; Disadvantages </vt:lpstr>
      <vt:lpstr>Evaluation Methodology</vt:lpstr>
      <vt:lpstr>Evaluation Methodology</vt:lpstr>
      <vt:lpstr>Evaluation – Synthethic Traces</vt:lpstr>
      <vt:lpstr>Evaluation – Homogenous Case Study</vt:lpstr>
      <vt:lpstr>Evaluation – Homogenous Case Study</vt:lpstr>
      <vt:lpstr>Evaluation – Further Results</vt:lpstr>
      <vt:lpstr>Evaluation – Further Results</vt:lpstr>
      <vt:lpstr>Evaluation – Aggregate Results</vt:lpstr>
      <vt:lpstr>Evaluation – Aggregate Results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18-741  Advanced Computer Architecture Lecture 1: Intro and Basics</dc:title>
  <dc:creator>Onur Mutlu</dc:creator>
  <cp:lastModifiedBy>Michael Konstantinos Papamichael</cp:lastModifiedBy>
  <cp:revision>481</cp:revision>
  <cp:lastPrinted>2010-03-18T14:36:03Z</cp:lastPrinted>
  <dcterms:created xsi:type="dcterms:W3CDTF">2010-03-03T01:49:22Z</dcterms:created>
  <dcterms:modified xsi:type="dcterms:W3CDTF">2013-11-01T17:50:02Z</dcterms:modified>
</cp:coreProperties>
</file>