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s/slide77.xml" ContentType="application/vnd.openxmlformats-officedocument.presentationml.slide+xml"/>
  <Override PartName="/ppt/slides/slide88.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s/slide79.xml" ContentType="application/vnd.openxmlformats-officedocument.presentationml.slide+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10" r:id="rId2"/>
    <p:sldMasterId id="2147483923" r:id="rId3"/>
    <p:sldMasterId id="2147483936" r:id="rId4"/>
    <p:sldMasterId id="2147483948" r:id="rId5"/>
    <p:sldMasterId id="2147483985" r:id="rId6"/>
    <p:sldMasterId id="2147483997" r:id="rId7"/>
    <p:sldMasterId id="2147484034" r:id="rId8"/>
    <p:sldMasterId id="2147484047" r:id="rId9"/>
    <p:sldMasterId id="2147485747" r:id="rId10"/>
  </p:sldMasterIdLst>
  <p:notesMasterIdLst>
    <p:notesMasterId r:id="rId99"/>
  </p:notesMasterIdLst>
  <p:handoutMasterIdLst>
    <p:handoutMasterId r:id="rId100"/>
  </p:handoutMasterIdLst>
  <p:sldIdLst>
    <p:sldId id="846" r:id="rId11"/>
    <p:sldId id="848" r:id="rId12"/>
    <p:sldId id="847" r:id="rId13"/>
    <p:sldId id="849" r:id="rId14"/>
    <p:sldId id="850" r:id="rId15"/>
    <p:sldId id="851" r:id="rId16"/>
    <p:sldId id="852" r:id="rId17"/>
    <p:sldId id="853" r:id="rId18"/>
    <p:sldId id="854" r:id="rId19"/>
    <p:sldId id="902" r:id="rId20"/>
    <p:sldId id="943" r:id="rId21"/>
    <p:sldId id="920" r:id="rId22"/>
    <p:sldId id="921" r:id="rId23"/>
    <p:sldId id="922" r:id="rId24"/>
    <p:sldId id="923" r:id="rId25"/>
    <p:sldId id="855" r:id="rId26"/>
    <p:sldId id="856" r:id="rId27"/>
    <p:sldId id="857" r:id="rId28"/>
    <p:sldId id="858" r:id="rId29"/>
    <p:sldId id="859" r:id="rId30"/>
    <p:sldId id="866" r:id="rId31"/>
    <p:sldId id="867" r:id="rId32"/>
    <p:sldId id="868" r:id="rId33"/>
    <p:sldId id="869" r:id="rId34"/>
    <p:sldId id="870" r:id="rId35"/>
    <p:sldId id="871" r:id="rId36"/>
    <p:sldId id="872" r:id="rId37"/>
    <p:sldId id="873" r:id="rId38"/>
    <p:sldId id="874" r:id="rId39"/>
    <p:sldId id="875" r:id="rId40"/>
    <p:sldId id="876" r:id="rId41"/>
    <p:sldId id="877" r:id="rId42"/>
    <p:sldId id="878" r:id="rId43"/>
    <p:sldId id="903" r:id="rId44"/>
    <p:sldId id="904" r:id="rId45"/>
    <p:sldId id="905" r:id="rId46"/>
    <p:sldId id="934" r:id="rId47"/>
    <p:sldId id="935" r:id="rId48"/>
    <p:sldId id="936" r:id="rId49"/>
    <p:sldId id="937" r:id="rId50"/>
    <p:sldId id="938" r:id="rId51"/>
    <p:sldId id="939" r:id="rId52"/>
    <p:sldId id="940" r:id="rId53"/>
    <p:sldId id="941" r:id="rId54"/>
    <p:sldId id="942" r:id="rId55"/>
    <p:sldId id="906" r:id="rId56"/>
    <p:sldId id="907" r:id="rId57"/>
    <p:sldId id="908" r:id="rId58"/>
    <p:sldId id="909" r:id="rId59"/>
    <p:sldId id="910" r:id="rId60"/>
    <p:sldId id="911" r:id="rId61"/>
    <p:sldId id="912" r:id="rId62"/>
    <p:sldId id="913" r:id="rId63"/>
    <p:sldId id="914" r:id="rId64"/>
    <p:sldId id="915" r:id="rId65"/>
    <p:sldId id="916" r:id="rId66"/>
    <p:sldId id="917" r:id="rId67"/>
    <p:sldId id="918" r:id="rId68"/>
    <p:sldId id="919" r:id="rId69"/>
    <p:sldId id="945" r:id="rId70"/>
    <p:sldId id="944" r:id="rId71"/>
    <p:sldId id="946" r:id="rId72"/>
    <p:sldId id="947" r:id="rId73"/>
    <p:sldId id="880" r:id="rId74"/>
    <p:sldId id="881" r:id="rId75"/>
    <p:sldId id="882" r:id="rId76"/>
    <p:sldId id="883" r:id="rId77"/>
    <p:sldId id="884" r:id="rId78"/>
    <p:sldId id="885" r:id="rId79"/>
    <p:sldId id="886" r:id="rId80"/>
    <p:sldId id="887" r:id="rId81"/>
    <p:sldId id="949" r:id="rId82"/>
    <p:sldId id="888" r:id="rId83"/>
    <p:sldId id="889" r:id="rId84"/>
    <p:sldId id="890" r:id="rId85"/>
    <p:sldId id="891" r:id="rId86"/>
    <p:sldId id="892" r:id="rId87"/>
    <p:sldId id="893" r:id="rId88"/>
    <p:sldId id="894" r:id="rId89"/>
    <p:sldId id="895" r:id="rId90"/>
    <p:sldId id="896" r:id="rId91"/>
    <p:sldId id="897" r:id="rId92"/>
    <p:sldId id="898" r:id="rId93"/>
    <p:sldId id="899" r:id="rId94"/>
    <p:sldId id="900" r:id="rId95"/>
    <p:sldId id="901" r:id="rId96"/>
    <p:sldId id="948" r:id="rId97"/>
    <p:sldId id="925" r:id="rId9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2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slide" Target="slides/slide8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100"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5" charset="0"/>
                <a:ea typeface="Arial" pitchFamily="-105" charset="0"/>
                <a:cs typeface="Arial" pitchFamily="-105"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2E59E6E2-EC5E-A441-97E7-5CFE338ADD90}" type="datetime1">
              <a:rPr lang="en-US"/>
              <a:pPr>
                <a:defRPr/>
              </a:pPr>
              <a:t>9/15/2013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05" charset="0"/>
                <a:ea typeface="Arial" pitchFamily="-105" charset="0"/>
                <a:cs typeface="Arial" pitchFamily="-105"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BC0D8264-A6CF-8045-815C-4C55CB2E91CB}" type="slidenum">
              <a:rPr lang="en-US"/>
              <a:pPr>
                <a:defRPr/>
              </a:pPr>
              <a:t>‹#›</a:t>
            </a:fld>
            <a:endParaRPr lang="en-US"/>
          </a:p>
        </p:txBody>
      </p:sp>
    </p:spTree>
    <p:extLst>
      <p:ext uri="{BB962C8B-B14F-4D97-AF65-F5344CB8AC3E}">
        <p14:creationId xmlns:p14="http://schemas.microsoft.com/office/powerpoint/2010/main" xmlns="" val="1233925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FA1871B2-14AE-4643-928A-231F5271E16A}" type="datetime1">
              <a:rPr lang="en-US"/>
              <a:pPr>
                <a:defRPr/>
              </a:pPr>
              <a:t>9/15/2013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1A7F9149-396A-6744-B7D3-FCD925FBC78F}" type="slidenum">
              <a:rPr lang="en-US"/>
              <a:pPr>
                <a:defRPr/>
              </a:pPr>
              <a:t>‹#›</a:t>
            </a:fld>
            <a:endParaRPr lang="en-US"/>
          </a:p>
        </p:txBody>
      </p:sp>
    </p:spTree>
    <p:extLst>
      <p:ext uri="{BB962C8B-B14F-4D97-AF65-F5344CB8AC3E}">
        <p14:creationId xmlns:p14="http://schemas.microsoft.com/office/powerpoint/2010/main" xmlns="" val="13035306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0ADE91-5B20-0845-A856-ABFDEBE7619C}" type="slidenum">
              <a:rPr lang="en-US" sz="1200">
                <a:solidFill>
                  <a:srgbClr val="000000"/>
                </a:solidFill>
              </a:rPr>
              <a:pPr eaLnBrk="1" hangingPunct="1"/>
              <a:t>1</a:t>
            </a:fld>
            <a:endParaRPr lang="en-US" sz="1200">
              <a:solidFill>
                <a:srgbClr val="000000"/>
              </a:solidFill>
            </a:endParaRPr>
          </a:p>
        </p:txBody>
      </p:sp>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0BF8E6-95BC-2847-8D73-D4E8CE3852B7}" type="slidenum">
              <a:rPr lang="en-US" sz="1200">
                <a:solidFill>
                  <a:srgbClr val="000000"/>
                </a:solidFill>
                <a:cs typeface="Arial" charset="0"/>
              </a:rPr>
              <a:pPr eaLnBrk="1" hangingPunct="1"/>
              <a:t>60</a:t>
            </a:fld>
            <a:endParaRPr lang="en-US" sz="1200">
              <a:solidFill>
                <a:srgbClr val="000000"/>
              </a:solidFill>
              <a:cs typeface="Arial" charset="0"/>
            </a:endParaRPr>
          </a:p>
        </p:txBody>
      </p:sp>
      <p:sp>
        <p:nvSpPr>
          <p:cNvPr id="194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6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B241E9-A537-2145-8A08-ECE9ECB5DC09}" type="slidenum">
              <a:rPr lang="en-US" sz="1200">
                <a:solidFill>
                  <a:srgbClr val="000000"/>
                </a:solidFill>
              </a:rPr>
              <a:pPr eaLnBrk="1" hangingPunct="1"/>
              <a:t>61</a:t>
            </a:fld>
            <a:endParaRPr lang="en-US" sz="1200">
              <a:solidFill>
                <a:srgbClr val="000000"/>
              </a:solidFill>
            </a:endParaRPr>
          </a:p>
        </p:txBody>
      </p:sp>
      <p:sp>
        <p:nvSpPr>
          <p:cNvPr id="196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661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C29C38-FDEC-2C43-B576-304310B56AF8}" type="slidenum">
              <a:rPr lang="en-US" sz="1200">
                <a:solidFill>
                  <a:srgbClr val="000000"/>
                </a:solidFill>
                <a:cs typeface="Arial" charset="0"/>
              </a:rPr>
              <a:pPr eaLnBrk="1" hangingPunct="1"/>
              <a:t>62</a:t>
            </a:fld>
            <a:endParaRPr lang="en-US" sz="1200">
              <a:solidFill>
                <a:srgbClr val="000000"/>
              </a:solidFill>
              <a:cs typeface="Arial" charset="0"/>
            </a:endParaRPr>
          </a:p>
        </p:txBody>
      </p:sp>
      <p:sp>
        <p:nvSpPr>
          <p:cNvPr id="198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865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B70A7D-D9E6-0E43-864B-12204E89E874}" type="slidenum">
              <a:rPr lang="en-US" sz="1200">
                <a:solidFill>
                  <a:srgbClr val="000000"/>
                </a:solidFill>
                <a:cs typeface="Arial" charset="0"/>
              </a:rPr>
              <a:pPr eaLnBrk="1" hangingPunct="1"/>
              <a:t>76</a:t>
            </a:fld>
            <a:endParaRPr lang="en-US" sz="1200">
              <a:solidFill>
                <a:srgbClr val="000000"/>
              </a:solidFill>
              <a:cs typeface="Arial" charset="0"/>
            </a:endParaRPr>
          </a:p>
        </p:txBody>
      </p:sp>
      <p:sp>
        <p:nvSpPr>
          <p:cNvPr id="2129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299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D7A2AB-C099-3E45-8694-D112FC772198}" type="slidenum">
              <a:rPr lang="en-US" sz="1200">
                <a:solidFill>
                  <a:srgbClr val="000000"/>
                </a:solidFill>
              </a:rPr>
              <a:pPr eaLnBrk="1" hangingPunct="1"/>
              <a:t>87</a:t>
            </a:fld>
            <a:endParaRPr lang="en-US" sz="1200">
              <a:solidFill>
                <a:srgbClr val="000000"/>
              </a:solidFill>
            </a:endParaRPr>
          </a:p>
        </p:txBody>
      </p:sp>
      <p:sp>
        <p:nvSpPr>
          <p:cNvPr id="225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28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90674388-8C4D-C74E-B89F-E5E6D15DB72E}" type="slidenum">
              <a:rPr lang="en-US"/>
              <a:pPr>
                <a:defRPr/>
              </a:pPr>
              <a:t>‹#›</a:t>
            </a:fld>
            <a:endParaRPr lang="en-US"/>
          </a:p>
        </p:txBody>
      </p:sp>
    </p:spTree>
    <p:extLst>
      <p:ext uri="{BB962C8B-B14F-4D97-AF65-F5344CB8AC3E}">
        <p14:creationId xmlns:p14="http://schemas.microsoft.com/office/powerpoint/2010/main" xmlns="" val="37888018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6132F86D-F736-1344-90E6-C1547D0A0B4D}" type="slidenum">
              <a:rPr lang="en-US"/>
              <a:pPr>
                <a:defRPr/>
              </a:pPr>
              <a:t>‹#›</a:t>
            </a:fld>
            <a:endParaRPr lang="en-US"/>
          </a:p>
        </p:txBody>
      </p:sp>
    </p:spTree>
    <p:extLst>
      <p:ext uri="{BB962C8B-B14F-4D97-AF65-F5344CB8AC3E}">
        <p14:creationId xmlns:p14="http://schemas.microsoft.com/office/powerpoint/2010/main" xmlns="" val="3491604885"/>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B9C4C97-816A-4B47-ABD1-1343852D2393}" type="slidenum">
              <a:rPr lang="en-US" altLang="en-US"/>
              <a:pPr>
                <a:defRPr/>
              </a:pPr>
              <a:t>‹#›</a:t>
            </a:fld>
            <a:endParaRPr lang="en-US" altLang="en-US"/>
          </a:p>
        </p:txBody>
      </p:sp>
    </p:spTree>
    <p:extLst>
      <p:ext uri="{BB962C8B-B14F-4D97-AF65-F5344CB8AC3E}">
        <p14:creationId xmlns:p14="http://schemas.microsoft.com/office/powerpoint/2010/main" xmlns="" val="2703823389"/>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61CA0CA-3850-7440-B61C-A8A8481419DA}" type="slidenum">
              <a:rPr lang="en-US" altLang="en-US"/>
              <a:pPr>
                <a:defRPr/>
              </a:pPr>
              <a:t>‹#›</a:t>
            </a:fld>
            <a:endParaRPr lang="en-US" altLang="en-US"/>
          </a:p>
        </p:txBody>
      </p:sp>
    </p:spTree>
    <p:extLst>
      <p:ext uri="{BB962C8B-B14F-4D97-AF65-F5344CB8AC3E}">
        <p14:creationId xmlns:p14="http://schemas.microsoft.com/office/powerpoint/2010/main" xmlns="" val="4286736730"/>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3F86917-2A72-8B41-A5E4-8AE1A2B2F26B}" type="slidenum">
              <a:rPr lang="en-US" altLang="en-US"/>
              <a:pPr>
                <a:defRPr/>
              </a:pPr>
              <a:t>‹#›</a:t>
            </a:fld>
            <a:endParaRPr lang="en-US" altLang="en-US"/>
          </a:p>
        </p:txBody>
      </p:sp>
    </p:spTree>
    <p:extLst>
      <p:ext uri="{BB962C8B-B14F-4D97-AF65-F5344CB8AC3E}">
        <p14:creationId xmlns:p14="http://schemas.microsoft.com/office/powerpoint/2010/main" xmlns="" val="99106396"/>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507FDA9-026B-B542-AF7B-4992123DF21F}" type="slidenum">
              <a:rPr lang="en-US" altLang="en-US"/>
              <a:pPr>
                <a:defRPr/>
              </a:pPr>
              <a:t>‹#›</a:t>
            </a:fld>
            <a:endParaRPr lang="en-US" altLang="en-US"/>
          </a:p>
        </p:txBody>
      </p:sp>
    </p:spTree>
    <p:extLst>
      <p:ext uri="{BB962C8B-B14F-4D97-AF65-F5344CB8AC3E}">
        <p14:creationId xmlns:p14="http://schemas.microsoft.com/office/powerpoint/2010/main" xmlns="" val="629617393"/>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7A82556-6740-DB47-A634-616BD6DC954A}" type="slidenum">
              <a:rPr lang="en-US"/>
              <a:pPr>
                <a:defRPr/>
              </a:pPr>
              <a:t>‹#›</a:t>
            </a:fld>
            <a:endParaRPr lang="en-US"/>
          </a:p>
        </p:txBody>
      </p:sp>
    </p:spTree>
    <p:extLst>
      <p:ext uri="{BB962C8B-B14F-4D97-AF65-F5344CB8AC3E}">
        <p14:creationId xmlns:p14="http://schemas.microsoft.com/office/powerpoint/2010/main" xmlns="" val="2500214126"/>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a:lvl1pPr>
          </a:lstStyle>
          <a:p>
            <a:pPr>
              <a:defRPr/>
            </a:pPr>
            <a:fld id="{EEAF8499-55CF-0441-A6D8-E624DA5D0DD0}" type="slidenum">
              <a:rPr lang="en-US"/>
              <a:pPr>
                <a:defRPr/>
              </a:pPr>
              <a:t>‹#›</a:t>
            </a:fld>
            <a:endParaRPr lang="en-US"/>
          </a:p>
        </p:txBody>
      </p:sp>
    </p:spTree>
    <p:extLst>
      <p:ext uri="{BB962C8B-B14F-4D97-AF65-F5344CB8AC3E}">
        <p14:creationId xmlns:p14="http://schemas.microsoft.com/office/powerpoint/2010/main" xmlns="" val="2891470047"/>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33DEFEEB-1994-0746-92D8-53F12374B948}" type="slidenum">
              <a:rPr lang="en-US"/>
              <a:pPr>
                <a:defRPr/>
              </a:pPr>
              <a:t>‹#›</a:t>
            </a:fld>
            <a:endParaRPr lang="en-US"/>
          </a:p>
        </p:txBody>
      </p:sp>
    </p:spTree>
    <p:extLst>
      <p:ext uri="{BB962C8B-B14F-4D97-AF65-F5344CB8AC3E}">
        <p14:creationId xmlns:p14="http://schemas.microsoft.com/office/powerpoint/2010/main" xmlns="" val="353734635"/>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E1FAD74E-C7B1-C448-8437-B184839FD969}" type="slidenum">
              <a:rPr lang="en-US"/>
              <a:pPr>
                <a:defRPr/>
              </a:pPr>
              <a:t>‹#›</a:t>
            </a:fld>
            <a:endParaRPr lang="en-US"/>
          </a:p>
        </p:txBody>
      </p:sp>
    </p:spTree>
    <p:extLst>
      <p:ext uri="{BB962C8B-B14F-4D97-AF65-F5344CB8AC3E}">
        <p14:creationId xmlns:p14="http://schemas.microsoft.com/office/powerpoint/2010/main" xmlns="" val="38413979"/>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0CDA080B-8F58-D94A-8417-D6743FA759C5}" type="slidenum">
              <a:rPr lang="en-US"/>
              <a:pPr>
                <a:defRPr/>
              </a:pPr>
              <a:t>‹#›</a:t>
            </a:fld>
            <a:endParaRPr lang="en-US"/>
          </a:p>
        </p:txBody>
      </p:sp>
    </p:spTree>
    <p:extLst>
      <p:ext uri="{BB962C8B-B14F-4D97-AF65-F5344CB8AC3E}">
        <p14:creationId xmlns:p14="http://schemas.microsoft.com/office/powerpoint/2010/main" xmlns="" val="1360768974"/>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48B113A7-6981-4845-B4AA-07E2A5FB23EC}" type="slidenum">
              <a:rPr lang="en-US"/>
              <a:pPr>
                <a:defRPr/>
              </a:pPr>
              <a:t>‹#›</a:t>
            </a:fld>
            <a:endParaRPr lang="en-US"/>
          </a:p>
        </p:txBody>
      </p:sp>
    </p:spTree>
    <p:extLst>
      <p:ext uri="{BB962C8B-B14F-4D97-AF65-F5344CB8AC3E}">
        <p14:creationId xmlns:p14="http://schemas.microsoft.com/office/powerpoint/2010/main" xmlns="" val="102005536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F3F3E6D0-3AE0-2F4E-A422-651734398236}" type="slidenum">
              <a:rPr lang="en-US"/>
              <a:pPr>
                <a:defRPr/>
              </a:pPr>
              <a:t>‹#›</a:t>
            </a:fld>
            <a:endParaRPr lang="en-US"/>
          </a:p>
        </p:txBody>
      </p:sp>
    </p:spTree>
    <p:extLst>
      <p:ext uri="{BB962C8B-B14F-4D97-AF65-F5344CB8AC3E}">
        <p14:creationId xmlns:p14="http://schemas.microsoft.com/office/powerpoint/2010/main" xmlns="" val="3811491179"/>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27A63389-84F2-F845-8DA9-9042E6958D45}" type="slidenum">
              <a:rPr lang="en-US"/>
              <a:pPr>
                <a:defRPr/>
              </a:pPr>
              <a:t>‹#›</a:t>
            </a:fld>
            <a:endParaRPr lang="en-US"/>
          </a:p>
        </p:txBody>
      </p:sp>
    </p:spTree>
    <p:extLst>
      <p:ext uri="{BB962C8B-B14F-4D97-AF65-F5344CB8AC3E}">
        <p14:creationId xmlns:p14="http://schemas.microsoft.com/office/powerpoint/2010/main" xmlns="" val="3494914561"/>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3052DA97-F4C8-C942-B34B-B13C19F048BD}" type="slidenum">
              <a:rPr lang="en-US"/>
              <a:pPr>
                <a:defRPr/>
              </a:pPr>
              <a:t>‹#›</a:t>
            </a:fld>
            <a:endParaRPr lang="en-US"/>
          </a:p>
        </p:txBody>
      </p:sp>
    </p:spTree>
    <p:extLst>
      <p:ext uri="{BB962C8B-B14F-4D97-AF65-F5344CB8AC3E}">
        <p14:creationId xmlns:p14="http://schemas.microsoft.com/office/powerpoint/2010/main" xmlns="" val="1145856758"/>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F1FE569D-1795-CD48-8270-F795C2B5793E}" type="slidenum">
              <a:rPr lang="en-US"/>
              <a:pPr>
                <a:defRPr/>
              </a:pPr>
              <a:t>‹#›</a:t>
            </a:fld>
            <a:endParaRPr lang="en-US"/>
          </a:p>
        </p:txBody>
      </p:sp>
    </p:spTree>
    <p:extLst>
      <p:ext uri="{BB962C8B-B14F-4D97-AF65-F5344CB8AC3E}">
        <p14:creationId xmlns:p14="http://schemas.microsoft.com/office/powerpoint/2010/main" xmlns="" val="1537142142"/>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E5DD8A09-30C3-7642-A33A-C4FE4768A074}" type="slidenum">
              <a:rPr lang="en-US"/>
              <a:pPr>
                <a:defRPr/>
              </a:pPr>
              <a:t>‹#›</a:t>
            </a:fld>
            <a:endParaRPr lang="en-US"/>
          </a:p>
        </p:txBody>
      </p:sp>
    </p:spTree>
    <p:extLst>
      <p:ext uri="{BB962C8B-B14F-4D97-AF65-F5344CB8AC3E}">
        <p14:creationId xmlns:p14="http://schemas.microsoft.com/office/powerpoint/2010/main" xmlns="" val="677590953"/>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46970449-62E9-BF44-8655-80582A431482}" type="slidenum">
              <a:rPr lang="en-US"/>
              <a:pPr>
                <a:defRPr/>
              </a:pPr>
              <a:t>‹#›</a:t>
            </a:fld>
            <a:endParaRPr lang="en-US"/>
          </a:p>
        </p:txBody>
      </p:sp>
    </p:spTree>
    <p:extLst>
      <p:ext uri="{BB962C8B-B14F-4D97-AF65-F5344CB8AC3E}">
        <p14:creationId xmlns:p14="http://schemas.microsoft.com/office/powerpoint/2010/main" xmlns="" val="2094023665"/>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E966623B-4FE7-7B48-8614-727A5FDD44B7}" type="slidenum">
              <a:rPr lang="en-US"/>
              <a:pPr>
                <a:defRPr/>
              </a:pPr>
              <a:t>‹#›</a:t>
            </a:fld>
            <a:endParaRPr lang="en-US"/>
          </a:p>
        </p:txBody>
      </p:sp>
    </p:spTree>
    <p:extLst>
      <p:ext uri="{BB962C8B-B14F-4D97-AF65-F5344CB8AC3E}">
        <p14:creationId xmlns:p14="http://schemas.microsoft.com/office/powerpoint/2010/main" xmlns="" val="2232642227"/>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DFC113D4-A971-EA49-BEAB-CF28D9886E37}" type="slidenum">
              <a:rPr lang="en-US"/>
              <a:pPr>
                <a:defRPr/>
              </a:pPr>
              <a:t>‹#›</a:t>
            </a:fld>
            <a:endParaRPr lang="en-US"/>
          </a:p>
        </p:txBody>
      </p:sp>
    </p:spTree>
    <p:extLst>
      <p:ext uri="{BB962C8B-B14F-4D97-AF65-F5344CB8AC3E}">
        <p14:creationId xmlns:p14="http://schemas.microsoft.com/office/powerpoint/2010/main" xmlns="" val="289807325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8E322C40-92FA-8D47-853F-9D5BD5D688DA}" type="slidenum">
              <a:rPr lang="en-US"/>
              <a:pPr>
                <a:defRPr/>
              </a:pPr>
              <a:t>‹#›</a:t>
            </a:fld>
            <a:endParaRPr lang="en-US"/>
          </a:p>
        </p:txBody>
      </p:sp>
    </p:spTree>
    <p:extLst>
      <p:ext uri="{BB962C8B-B14F-4D97-AF65-F5344CB8AC3E}">
        <p14:creationId xmlns:p14="http://schemas.microsoft.com/office/powerpoint/2010/main" xmlns="" val="154783706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CDE0920-FAF7-2440-8844-852E4D582FAA}" type="slidenum">
              <a:rPr lang="en-US" altLang="en-US"/>
              <a:pPr>
                <a:defRPr/>
              </a:pPr>
              <a:t>‹#›</a:t>
            </a:fld>
            <a:endParaRPr lang="en-US" altLang="en-US"/>
          </a:p>
        </p:txBody>
      </p:sp>
    </p:spTree>
    <p:extLst>
      <p:ext uri="{BB962C8B-B14F-4D97-AF65-F5344CB8AC3E}">
        <p14:creationId xmlns:p14="http://schemas.microsoft.com/office/powerpoint/2010/main" xmlns="" val="376991762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95B0622-B83F-FE41-B3D0-0BBFCAF011BF}" type="slidenum">
              <a:rPr lang="en-US" altLang="en-US"/>
              <a:pPr>
                <a:defRPr/>
              </a:pPr>
              <a:t>‹#›</a:t>
            </a:fld>
            <a:endParaRPr lang="en-US" altLang="en-US"/>
          </a:p>
        </p:txBody>
      </p:sp>
    </p:spTree>
    <p:extLst>
      <p:ext uri="{BB962C8B-B14F-4D97-AF65-F5344CB8AC3E}">
        <p14:creationId xmlns:p14="http://schemas.microsoft.com/office/powerpoint/2010/main" xmlns="" val="415653512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B995648-35DD-4043-8F00-97F54BB1585A}" type="slidenum">
              <a:rPr lang="en-US" altLang="en-US"/>
              <a:pPr>
                <a:defRPr/>
              </a:pPr>
              <a:t>‹#›</a:t>
            </a:fld>
            <a:endParaRPr lang="en-US" altLang="en-US"/>
          </a:p>
        </p:txBody>
      </p:sp>
    </p:spTree>
    <p:extLst>
      <p:ext uri="{BB962C8B-B14F-4D97-AF65-F5344CB8AC3E}">
        <p14:creationId xmlns:p14="http://schemas.microsoft.com/office/powerpoint/2010/main" xmlns="" val="33572904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F52C8EE-2C22-7042-BE2F-98E2054D5779}" type="slidenum">
              <a:rPr lang="en-US" altLang="en-US"/>
              <a:pPr>
                <a:defRPr/>
              </a:pPr>
              <a:t>‹#›</a:t>
            </a:fld>
            <a:endParaRPr lang="en-US" altLang="en-US"/>
          </a:p>
        </p:txBody>
      </p:sp>
    </p:spTree>
    <p:extLst>
      <p:ext uri="{BB962C8B-B14F-4D97-AF65-F5344CB8AC3E}">
        <p14:creationId xmlns:p14="http://schemas.microsoft.com/office/powerpoint/2010/main" xmlns="" val="16732311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8D68A2A-D725-904B-A337-685EE1E4E15C}" type="slidenum">
              <a:rPr lang="en-US" altLang="en-US"/>
              <a:pPr>
                <a:defRPr/>
              </a:pPr>
              <a:t>‹#›</a:t>
            </a:fld>
            <a:endParaRPr lang="en-US" altLang="en-US"/>
          </a:p>
        </p:txBody>
      </p:sp>
    </p:spTree>
    <p:extLst>
      <p:ext uri="{BB962C8B-B14F-4D97-AF65-F5344CB8AC3E}">
        <p14:creationId xmlns:p14="http://schemas.microsoft.com/office/powerpoint/2010/main" xmlns="" val="409759049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5C3A79D-61B6-AE4E-90BE-471772D1B504}" type="slidenum">
              <a:rPr lang="en-US" altLang="en-US"/>
              <a:pPr>
                <a:defRPr/>
              </a:pPr>
              <a:t>‹#›</a:t>
            </a:fld>
            <a:endParaRPr lang="en-US" altLang="en-US"/>
          </a:p>
        </p:txBody>
      </p:sp>
    </p:spTree>
    <p:extLst>
      <p:ext uri="{BB962C8B-B14F-4D97-AF65-F5344CB8AC3E}">
        <p14:creationId xmlns:p14="http://schemas.microsoft.com/office/powerpoint/2010/main" xmlns="" val="223753842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11CED93-E47F-1743-AA10-12E2750AF8E1}" type="slidenum">
              <a:rPr lang="en-US" altLang="en-US"/>
              <a:pPr>
                <a:defRPr/>
              </a:pPr>
              <a:t>‹#›</a:t>
            </a:fld>
            <a:endParaRPr lang="en-US" altLang="en-US"/>
          </a:p>
        </p:txBody>
      </p:sp>
    </p:spTree>
    <p:extLst>
      <p:ext uri="{BB962C8B-B14F-4D97-AF65-F5344CB8AC3E}">
        <p14:creationId xmlns:p14="http://schemas.microsoft.com/office/powerpoint/2010/main" xmlns="" val="42216600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665AF79F-3648-AA41-90AE-8333A1802DA3}" type="slidenum">
              <a:rPr lang="en-US"/>
              <a:pPr>
                <a:defRPr/>
              </a:pPr>
              <a:t>‹#›</a:t>
            </a:fld>
            <a:endParaRPr lang="en-US"/>
          </a:p>
        </p:txBody>
      </p:sp>
    </p:spTree>
    <p:extLst>
      <p:ext uri="{BB962C8B-B14F-4D97-AF65-F5344CB8AC3E}">
        <p14:creationId xmlns:p14="http://schemas.microsoft.com/office/powerpoint/2010/main" xmlns="" val="359967189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0803471-062A-9A4C-B93F-C09D431C2A26}" type="slidenum">
              <a:rPr lang="en-US" altLang="en-US"/>
              <a:pPr>
                <a:defRPr/>
              </a:pPr>
              <a:t>‹#›</a:t>
            </a:fld>
            <a:endParaRPr lang="en-US" altLang="en-US"/>
          </a:p>
        </p:txBody>
      </p:sp>
    </p:spTree>
    <p:extLst>
      <p:ext uri="{BB962C8B-B14F-4D97-AF65-F5344CB8AC3E}">
        <p14:creationId xmlns:p14="http://schemas.microsoft.com/office/powerpoint/2010/main" xmlns="" val="78081319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B9EDB1C-0A26-4F44-8DE1-D691B0E838F9}" type="slidenum">
              <a:rPr lang="en-US" altLang="en-US"/>
              <a:pPr>
                <a:defRPr/>
              </a:pPr>
              <a:t>‹#›</a:t>
            </a:fld>
            <a:endParaRPr lang="en-US" altLang="en-US"/>
          </a:p>
        </p:txBody>
      </p:sp>
    </p:spTree>
    <p:extLst>
      <p:ext uri="{BB962C8B-B14F-4D97-AF65-F5344CB8AC3E}">
        <p14:creationId xmlns:p14="http://schemas.microsoft.com/office/powerpoint/2010/main" xmlns="" val="137897111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7864F50-364A-9E41-A2EF-E41510A4787E}" type="slidenum">
              <a:rPr lang="en-US" altLang="en-US"/>
              <a:pPr>
                <a:defRPr/>
              </a:pPr>
              <a:t>‹#›</a:t>
            </a:fld>
            <a:endParaRPr lang="en-US" altLang="en-US"/>
          </a:p>
        </p:txBody>
      </p:sp>
    </p:spTree>
    <p:extLst>
      <p:ext uri="{BB962C8B-B14F-4D97-AF65-F5344CB8AC3E}">
        <p14:creationId xmlns:p14="http://schemas.microsoft.com/office/powerpoint/2010/main" xmlns="" val="20626870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17B8EB0-5531-DD44-9B97-569630002B64}" type="slidenum">
              <a:rPr lang="en-US" altLang="en-US"/>
              <a:pPr>
                <a:defRPr/>
              </a:pPr>
              <a:t>‹#›</a:t>
            </a:fld>
            <a:endParaRPr lang="en-US" altLang="en-US"/>
          </a:p>
        </p:txBody>
      </p:sp>
    </p:spTree>
    <p:extLst>
      <p:ext uri="{BB962C8B-B14F-4D97-AF65-F5344CB8AC3E}">
        <p14:creationId xmlns:p14="http://schemas.microsoft.com/office/powerpoint/2010/main" xmlns="" val="250946802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854A9D1-51EF-4844-AE76-9B28ADCF7468}" type="slidenum">
              <a:rPr lang="en-US"/>
              <a:pPr>
                <a:defRPr/>
              </a:pPr>
              <a:t>‹#›</a:t>
            </a:fld>
            <a:endParaRPr lang="en-US"/>
          </a:p>
        </p:txBody>
      </p:sp>
    </p:spTree>
    <p:extLst>
      <p:ext uri="{BB962C8B-B14F-4D97-AF65-F5344CB8AC3E}">
        <p14:creationId xmlns:p14="http://schemas.microsoft.com/office/powerpoint/2010/main" xmlns="" val="88436045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78AA54C-2306-FF46-8D9E-E9196111542A}" type="slidenum">
              <a:rPr lang="en-US" altLang="en-US"/>
              <a:pPr>
                <a:defRPr/>
              </a:pPr>
              <a:t>‹#›</a:t>
            </a:fld>
            <a:endParaRPr lang="en-US" altLang="en-US"/>
          </a:p>
        </p:txBody>
      </p:sp>
    </p:spTree>
    <p:extLst>
      <p:ext uri="{BB962C8B-B14F-4D97-AF65-F5344CB8AC3E}">
        <p14:creationId xmlns:p14="http://schemas.microsoft.com/office/powerpoint/2010/main" xmlns="" val="373523200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FEBAA2E-E296-E24C-9CDF-E01E092F7018}" type="slidenum">
              <a:rPr lang="en-US" altLang="en-US"/>
              <a:pPr>
                <a:defRPr/>
              </a:pPr>
              <a:t>‹#›</a:t>
            </a:fld>
            <a:endParaRPr lang="en-US" altLang="en-US"/>
          </a:p>
        </p:txBody>
      </p:sp>
    </p:spTree>
    <p:extLst>
      <p:ext uri="{BB962C8B-B14F-4D97-AF65-F5344CB8AC3E}">
        <p14:creationId xmlns:p14="http://schemas.microsoft.com/office/powerpoint/2010/main" xmlns="" val="34904366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C21EC7C-FDCF-0342-9E51-6E77C922B254}" type="slidenum">
              <a:rPr lang="en-US" altLang="en-US"/>
              <a:pPr>
                <a:defRPr/>
              </a:pPr>
              <a:t>‹#›</a:t>
            </a:fld>
            <a:endParaRPr lang="en-US" altLang="en-US"/>
          </a:p>
        </p:txBody>
      </p:sp>
    </p:spTree>
    <p:extLst>
      <p:ext uri="{BB962C8B-B14F-4D97-AF65-F5344CB8AC3E}">
        <p14:creationId xmlns:p14="http://schemas.microsoft.com/office/powerpoint/2010/main" xmlns="" val="83767585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D0882CB-5688-0944-9991-4A603AE0F779}" type="slidenum">
              <a:rPr lang="en-US" altLang="en-US"/>
              <a:pPr>
                <a:defRPr/>
              </a:pPr>
              <a:t>‹#›</a:t>
            </a:fld>
            <a:endParaRPr lang="en-US" altLang="en-US"/>
          </a:p>
        </p:txBody>
      </p:sp>
    </p:spTree>
    <p:extLst>
      <p:ext uri="{BB962C8B-B14F-4D97-AF65-F5344CB8AC3E}">
        <p14:creationId xmlns:p14="http://schemas.microsoft.com/office/powerpoint/2010/main" xmlns="" val="332014104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CF6A747-7163-BE4B-AA77-41E6D9E9515D}" type="slidenum">
              <a:rPr lang="en-US" altLang="en-US"/>
              <a:pPr>
                <a:defRPr/>
              </a:pPr>
              <a:t>‹#›</a:t>
            </a:fld>
            <a:endParaRPr lang="en-US" altLang="en-US"/>
          </a:p>
        </p:txBody>
      </p:sp>
    </p:spTree>
    <p:extLst>
      <p:ext uri="{BB962C8B-B14F-4D97-AF65-F5344CB8AC3E}">
        <p14:creationId xmlns:p14="http://schemas.microsoft.com/office/powerpoint/2010/main" xmlns="" val="2178939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pPr>
              <a:defRPr/>
            </a:pPr>
            <a:fld id="{26A40FE8-800E-BA4C-81A0-9FB381FF7546}" type="slidenum">
              <a:rPr lang="en-US"/>
              <a:pPr>
                <a:defRPr/>
              </a:pPr>
              <a:t>‹#›</a:t>
            </a:fld>
            <a:endParaRPr lang="en-US"/>
          </a:p>
        </p:txBody>
      </p:sp>
    </p:spTree>
    <p:extLst>
      <p:ext uri="{BB962C8B-B14F-4D97-AF65-F5344CB8AC3E}">
        <p14:creationId xmlns:p14="http://schemas.microsoft.com/office/powerpoint/2010/main" xmlns="" val="253815591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8E7CD6C-88C3-A647-8DDD-68FEE87AB6A8}" type="slidenum">
              <a:rPr lang="en-US" altLang="en-US"/>
              <a:pPr>
                <a:defRPr/>
              </a:pPr>
              <a:t>‹#›</a:t>
            </a:fld>
            <a:endParaRPr lang="en-US" altLang="en-US"/>
          </a:p>
        </p:txBody>
      </p:sp>
    </p:spTree>
    <p:extLst>
      <p:ext uri="{BB962C8B-B14F-4D97-AF65-F5344CB8AC3E}">
        <p14:creationId xmlns:p14="http://schemas.microsoft.com/office/powerpoint/2010/main" xmlns="" val="363652484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EB2C1F3-2D07-C149-AD6E-9E2490BFFC88}" type="slidenum">
              <a:rPr lang="en-US" altLang="en-US"/>
              <a:pPr>
                <a:defRPr/>
              </a:pPr>
              <a:t>‹#›</a:t>
            </a:fld>
            <a:endParaRPr lang="en-US" altLang="en-US"/>
          </a:p>
        </p:txBody>
      </p:sp>
    </p:spTree>
    <p:extLst>
      <p:ext uri="{BB962C8B-B14F-4D97-AF65-F5344CB8AC3E}">
        <p14:creationId xmlns:p14="http://schemas.microsoft.com/office/powerpoint/2010/main" xmlns="" val="11012858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4CA3CA0-9F48-D94E-A4CD-FC30A44028D1}" type="slidenum">
              <a:rPr lang="en-US" altLang="en-US"/>
              <a:pPr>
                <a:defRPr/>
              </a:pPr>
              <a:t>‹#›</a:t>
            </a:fld>
            <a:endParaRPr lang="en-US" altLang="en-US"/>
          </a:p>
        </p:txBody>
      </p:sp>
    </p:spTree>
    <p:extLst>
      <p:ext uri="{BB962C8B-B14F-4D97-AF65-F5344CB8AC3E}">
        <p14:creationId xmlns:p14="http://schemas.microsoft.com/office/powerpoint/2010/main" xmlns="" val="134616371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A318053-24DD-6C43-B324-BFD3EF10EA78}" type="slidenum">
              <a:rPr lang="en-US" altLang="en-US"/>
              <a:pPr>
                <a:defRPr/>
              </a:pPr>
              <a:t>‹#›</a:t>
            </a:fld>
            <a:endParaRPr lang="en-US" altLang="en-US"/>
          </a:p>
        </p:txBody>
      </p:sp>
    </p:spTree>
    <p:extLst>
      <p:ext uri="{BB962C8B-B14F-4D97-AF65-F5344CB8AC3E}">
        <p14:creationId xmlns:p14="http://schemas.microsoft.com/office/powerpoint/2010/main" xmlns="" val="416885269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D2A7F49-7AD6-9049-91E1-3ED3FD9C02B9}" type="slidenum">
              <a:rPr lang="en-US" altLang="en-US"/>
              <a:pPr>
                <a:defRPr/>
              </a:pPr>
              <a:t>‹#›</a:t>
            </a:fld>
            <a:endParaRPr lang="en-US" altLang="en-US"/>
          </a:p>
        </p:txBody>
      </p:sp>
    </p:spTree>
    <p:extLst>
      <p:ext uri="{BB962C8B-B14F-4D97-AF65-F5344CB8AC3E}">
        <p14:creationId xmlns:p14="http://schemas.microsoft.com/office/powerpoint/2010/main" xmlns="" val="34149245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2B2D4-C847-3349-96C6-F3BBC6E89874}" type="slidenum">
              <a:rPr lang="en-US" altLang="en-US"/>
              <a:pPr>
                <a:defRPr/>
              </a:pPr>
              <a:t>‹#›</a:t>
            </a:fld>
            <a:endParaRPr lang="en-US" altLang="en-US"/>
          </a:p>
        </p:txBody>
      </p:sp>
    </p:spTree>
    <p:extLst>
      <p:ext uri="{BB962C8B-B14F-4D97-AF65-F5344CB8AC3E}">
        <p14:creationId xmlns:p14="http://schemas.microsoft.com/office/powerpoint/2010/main" xmlns="" val="343865388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A4DB1F9-75A5-5D45-9E17-137FA7AF2DA6}" type="slidenum">
              <a:rPr lang="en-US"/>
              <a:pPr>
                <a:defRPr/>
              </a:pPr>
              <a:t>‹#›</a:t>
            </a:fld>
            <a:endParaRPr lang="en-US"/>
          </a:p>
        </p:txBody>
      </p:sp>
    </p:spTree>
    <p:extLst>
      <p:ext uri="{BB962C8B-B14F-4D97-AF65-F5344CB8AC3E}">
        <p14:creationId xmlns:p14="http://schemas.microsoft.com/office/powerpoint/2010/main" xmlns="" val="122071475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7EF77456-B2CC-034C-9EE3-9C8A225A1C6C}" type="slidenum">
              <a:rPr lang="en-US" altLang="en-US"/>
              <a:pPr>
                <a:defRPr/>
              </a:pPr>
              <a:t>‹#›</a:t>
            </a:fld>
            <a:endParaRPr lang="en-US" altLang="en-US"/>
          </a:p>
        </p:txBody>
      </p:sp>
    </p:spTree>
    <p:extLst>
      <p:ext uri="{BB962C8B-B14F-4D97-AF65-F5344CB8AC3E}">
        <p14:creationId xmlns:p14="http://schemas.microsoft.com/office/powerpoint/2010/main" xmlns="" val="309398199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D9CD4DE-39D5-D648-AF05-A146BC01FF94}" type="slidenum">
              <a:rPr lang="en-US" altLang="en-US"/>
              <a:pPr>
                <a:defRPr/>
              </a:pPr>
              <a:t>‹#›</a:t>
            </a:fld>
            <a:endParaRPr lang="en-US" altLang="en-US"/>
          </a:p>
        </p:txBody>
      </p:sp>
    </p:spTree>
    <p:extLst>
      <p:ext uri="{BB962C8B-B14F-4D97-AF65-F5344CB8AC3E}">
        <p14:creationId xmlns:p14="http://schemas.microsoft.com/office/powerpoint/2010/main" xmlns="" val="328468147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2579C41-87E9-9E4A-B9D0-FAC8A2B16612}" type="slidenum">
              <a:rPr lang="en-US" altLang="en-US"/>
              <a:pPr>
                <a:defRPr/>
              </a:pPr>
              <a:t>‹#›</a:t>
            </a:fld>
            <a:endParaRPr lang="en-US" altLang="en-US"/>
          </a:p>
        </p:txBody>
      </p:sp>
    </p:spTree>
    <p:extLst>
      <p:ext uri="{BB962C8B-B14F-4D97-AF65-F5344CB8AC3E}">
        <p14:creationId xmlns:p14="http://schemas.microsoft.com/office/powerpoint/2010/main" xmlns="" val="388190878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1DA4EDFF-E61A-1B40-B8F9-DC74D7AAF7E3}" type="slidenum">
              <a:rPr lang="en-US"/>
              <a:pPr>
                <a:defRPr/>
              </a:pPr>
              <a:t>‹#›</a:t>
            </a:fld>
            <a:endParaRPr lang="en-US"/>
          </a:p>
        </p:txBody>
      </p:sp>
    </p:spTree>
    <p:extLst>
      <p:ext uri="{BB962C8B-B14F-4D97-AF65-F5344CB8AC3E}">
        <p14:creationId xmlns:p14="http://schemas.microsoft.com/office/powerpoint/2010/main" xmlns="" val="368318026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D666A83-49FB-254B-8F7D-6CE39CCE0B46}" type="slidenum">
              <a:rPr lang="en-US" altLang="en-US"/>
              <a:pPr>
                <a:defRPr/>
              </a:pPr>
              <a:t>‹#›</a:t>
            </a:fld>
            <a:endParaRPr lang="en-US" altLang="en-US"/>
          </a:p>
        </p:txBody>
      </p:sp>
    </p:spTree>
    <p:extLst>
      <p:ext uri="{BB962C8B-B14F-4D97-AF65-F5344CB8AC3E}">
        <p14:creationId xmlns:p14="http://schemas.microsoft.com/office/powerpoint/2010/main" xmlns="" val="35472187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F051B6B-5D6E-7C47-8CA7-D10C65EAB915}" type="slidenum">
              <a:rPr lang="en-US" altLang="en-US"/>
              <a:pPr>
                <a:defRPr/>
              </a:pPr>
              <a:t>‹#›</a:t>
            </a:fld>
            <a:endParaRPr lang="en-US" altLang="en-US"/>
          </a:p>
        </p:txBody>
      </p:sp>
    </p:spTree>
    <p:extLst>
      <p:ext uri="{BB962C8B-B14F-4D97-AF65-F5344CB8AC3E}">
        <p14:creationId xmlns:p14="http://schemas.microsoft.com/office/powerpoint/2010/main" xmlns="" val="55331053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1885C52-004A-5A4B-86C8-A268BF03E77E}" type="slidenum">
              <a:rPr lang="en-US" altLang="en-US"/>
              <a:pPr>
                <a:defRPr/>
              </a:pPr>
              <a:t>‹#›</a:t>
            </a:fld>
            <a:endParaRPr lang="en-US" altLang="en-US"/>
          </a:p>
        </p:txBody>
      </p:sp>
    </p:spTree>
    <p:extLst>
      <p:ext uri="{BB962C8B-B14F-4D97-AF65-F5344CB8AC3E}">
        <p14:creationId xmlns:p14="http://schemas.microsoft.com/office/powerpoint/2010/main" xmlns="" val="346666376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92AA3C9-DFD7-BC48-B632-5678E986E925}" type="slidenum">
              <a:rPr lang="en-US" altLang="en-US"/>
              <a:pPr>
                <a:defRPr/>
              </a:pPr>
              <a:t>‹#›</a:t>
            </a:fld>
            <a:endParaRPr lang="en-US" altLang="en-US"/>
          </a:p>
        </p:txBody>
      </p:sp>
    </p:spTree>
    <p:extLst>
      <p:ext uri="{BB962C8B-B14F-4D97-AF65-F5344CB8AC3E}">
        <p14:creationId xmlns:p14="http://schemas.microsoft.com/office/powerpoint/2010/main" xmlns="" val="264186916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C3FD87C-C807-5A4C-9A3A-B84CB6A769CF}" type="slidenum">
              <a:rPr lang="en-US" altLang="en-US"/>
              <a:pPr>
                <a:defRPr/>
              </a:pPr>
              <a:t>‹#›</a:t>
            </a:fld>
            <a:endParaRPr lang="en-US" altLang="en-US"/>
          </a:p>
        </p:txBody>
      </p:sp>
    </p:spTree>
    <p:extLst>
      <p:ext uri="{BB962C8B-B14F-4D97-AF65-F5344CB8AC3E}">
        <p14:creationId xmlns:p14="http://schemas.microsoft.com/office/powerpoint/2010/main" xmlns="" val="74730189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79AB2D0-77E7-AF43-9751-A4E3588FDF86}" type="slidenum">
              <a:rPr lang="en-US" altLang="en-US"/>
              <a:pPr>
                <a:defRPr/>
              </a:pPr>
              <a:t>‹#›</a:t>
            </a:fld>
            <a:endParaRPr lang="en-US" altLang="en-US"/>
          </a:p>
        </p:txBody>
      </p:sp>
    </p:spTree>
    <p:extLst>
      <p:ext uri="{BB962C8B-B14F-4D97-AF65-F5344CB8AC3E}">
        <p14:creationId xmlns:p14="http://schemas.microsoft.com/office/powerpoint/2010/main" xmlns="" val="112339702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5DE8944-3B52-F346-8207-91D3EE5A6B4E}" type="slidenum">
              <a:rPr lang="en-US" altLang="en-US"/>
              <a:pPr>
                <a:defRPr/>
              </a:pPr>
              <a:t>‹#›</a:t>
            </a:fld>
            <a:endParaRPr lang="en-US" altLang="en-US"/>
          </a:p>
        </p:txBody>
      </p:sp>
    </p:spTree>
    <p:extLst>
      <p:ext uri="{BB962C8B-B14F-4D97-AF65-F5344CB8AC3E}">
        <p14:creationId xmlns:p14="http://schemas.microsoft.com/office/powerpoint/2010/main" xmlns="" val="85886386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4552A74-96EA-084B-80B6-CED3F61F0BB3}" type="slidenum">
              <a:rPr lang="en-US" altLang="en-US"/>
              <a:pPr>
                <a:defRPr/>
              </a:pPr>
              <a:t>‹#›</a:t>
            </a:fld>
            <a:endParaRPr lang="en-US" altLang="en-US"/>
          </a:p>
        </p:txBody>
      </p:sp>
    </p:spTree>
    <p:extLst>
      <p:ext uri="{BB962C8B-B14F-4D97-AF65-F5344CB8AC3E}">
        <p14:creationId xmlns:p14="http://schemas.microsoft.com/office/powerpoint/2010/main" xmlns="" val="416643537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27C5241-FC03-854D-B39C-CC10BBE09DEC}" type="slidenum">
              <a:rPr lang="en-US" altLang="en-US"/>
              <a:pPr>
                <a:defRPr/>
              </a:pPr>
              <a:t>‹#›</a:t>
            </a:fld>
            <a:endParaRPr lang="en-US" altLang="en-US"/>
          </a:p>
        </p:txBody>
      </p:sp>
    </p:spTree>
    <p:extLst>
      <p:ext uri="{BB962C8B-B14F-4D97-AF65-F5344CB8AC3E}">
        <p14:creationId xmlns:p14="http://schemas.microsoft.com/office/powerpoint/2010/main" xmlns="" val="233571061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7E79F67A-0C51-7E43-B17F-10885278E26C}" type="slidenum">
              <a:rPr lang="en-US" altLang="en-US"/>
              <a:pPr>
                <a:defRPr/>
              </a:pPr>
              <a:t>‹#›</a:t>
            </a:fld>
            <a:endParaRPr lang="en-US" altLang="en-US"/>
          </a:p>
        </p:txBody>
      </p:sp>
    </p:spTree>
    <p:extLst>
      <p:ext uri="{BB962C8B-B14F-4D97-AF65-F5344CB8AC3E}">
        <p14:creationId xmlns:p14="http://schemas.microsoft.com/office/powerpoint/2010/main" xmlns="" val="31174742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a:ln/>
        </p:spPr>
        <p:txBody>
          <a:bodyPr/>
          <a:lstStyle>
            <a:lvl1pPr>
              <a:defRPr/>
            </a:lvl1pPr>
          </a:lstStyle>
          <a:p>
            <a:pPr>
              <a:defRPr/>
            </a:pPr>
            <a:fld id="{15FC1DE7-0D1D-7A46-9AD2-33881BCEB0A3}" type="slidenum">
              <a:rPr lang="en-US"/>
              <a:pPr>
                <a:defRPr/>
              </a:pPr>
              <a:t>‹#›</a:t>
            </a:fld>
            <a:endParaRPr lang="en-US"/>
          </a:p>
        </p:txBody>
      </p:sp>
    </p:spTree>
    <p:extLst>
      <p:ext uri="{BB962C8B-B14F-4D97-AF65-F5344CB8AC3E}">
        <p14:creationId xmlns:p14="http://schemas.microsoft.com/office/powerpoint/2010/main" xmlns="" val="94156030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F188ACA-FCBA-5A45-862E-7DF880070E8E}" type="slidenum">
              <a:rPr lang="en-US" altLang="en-US"/>
              <a:pPr>
                <a:defRPr/>
              </a:pPr>
              <a:t>‹#›</a:t>
            </a:fld>
            <a:endParaRPr lang="en-US" altLang="en-US"/>
          </a:p>
        </p:txBody>
      </p:sp>
    </p:spTree>
    <p:extLst>
      <p:ext uri="{BB962C8B-B14F-4D97-AF65-F5344CB8AC3E}">
        <p14:creationId xmlns:p14="http://schemas.microsoft.com/office/powerpoint/2010/main" xmlns="" val="204007680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9AF5C47-ACA5-BC4E-9905-2CF7E61B7CCE}" type="slidenum">
              <a:rPr lang="en-US" altLang="en-US"/>
              <a:pPr>
                <a:defRPr/>
              </a:pPr>
              <a:t>‹#›</a:t>
            </a:fld>
            <a:endParaRPr lang="en-US" altLang="en-US"/>
          </a:p>
        </p:txBody>
      </p:sp>
    </p:spTree>
    <p:extLst>
      <p:ext uri="{BB962C8B-B14F-4D97-AF65-F5344CB8AC3E}">
        <p14:creationId xmlns:p14="http://schemas.microsoft.com/office/powerpoint/2010/main" xmlns="" val="313516371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F8A18CF-3919-4B40-9317-0509BDEEE5B2}" type="slidenum">
              <a:rPr lang="en-US" altLang="en-US"/>
              <a:pPr>
                <a:defRPr/>
              </a:pPr>
              <a:t>‹#›</a:t>
            </a:fld>
            <a:endParaRPr lang="en-US" altLang="en-US"/>
          </a:p>
        </p:txBody>
      </p:sp>
    </p:spTree>
    <p:extLst>
      <p:ext uri="{BB962C8B-B14F-4D97-AF65-F5344CB8AC3E}">
        <p14:creationId xmlns:p14="http://schemas.microsoft.com/office/powerpoint/2010/main" xmlns="" val="129978416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0471C33-A4F9-E844-8490-157CA4C9A23A}" type="slidenum">
              <a:rPr lang="en-US" altLang="en-US"/>
              <a:pPr>
                <a:defRPr/>
              </a:pPr>
              <a:t>‹#›</a:t>
            </a:fld>
            <a:endParaRPr lang="en-US" altLang="en-US"/>
          </a:p>
        </p:txBody>
      </p:sp>
    </p:spTree>
    <p:extLst>
      <p:ext uri="{BB962C8B-B14F-4D97-AF65-F5344CB8AC3E}">
        <p14:creationId xmlns:p14="http://schemas.microsoft.com/office/powerpoint/2010/main" xmlns="" val="409705992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804A2F7E-A361-E245-B64D-6BA862591493}" type="slidenum">
              <a:rPr lang="en-US" altLang="en-US"/>
              <a:pPr>
                <a:defRPr/>
              </a:pPr>
              <a:t>‹#›</a:t>
            </a:fld>
            <a:endParaRPr lang="en-US" altLang="en-US"/>
          </a:p>
        </p:txBody>
      </p:sp>
    </p:spTree>
    <p:extLst>
      <p:ext uri="{BB962C8B-B14F-4D97-AF65-F5344CB8AC3E}">
        <p14:creationId xmlns:p14="http://schemas.microsoft.com/office/powerpoint/2010/main" xmlns="" val="63520342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B67747A-6067-7A4E-9E22-EC5D17D3C03D}" type="slidenum">
              <a:rPr lang="en-US" altLang="en-US"/>
              <a:pPr>
                <a:defRPr/>
              </a:pPr>
              <a:t>‹#›</a:t>
            </a:fld>
            <a:endParaRPr lang="en-US" altLang="en-US"/>
          </a:p>
        </p:txBody>
      </p:sp>
    </p:spTree>
    <p:extLst>
      <p:ext uri="{BB962C8B-B14F-4D97-AF65-F5344CB8AC3E}">
        <p14:creationId xmlns:p14="http://schemas.microsoft.com/office/powerpoint/2010/main" xmlns="" val="39473460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684FF54-8293-DA44-A2BC-F75E554BDB86}" type="slidenum">
              <a:rPr lang="en-US" altLang="en-US"/>
              <a:pPr>
                <a:defRPr/>
              </a:pPr>
              <a:t>‹#›</a:t>
            </a:fld>
            <a:endParaRPr lang="en-US" altLang="en-US"/>
          </a:p>
        </p:txBody>
      </p:sp>
    </p:spTree>
    <p:extLst>
      <p:ext uri="{BB962C8B-B14F-4D97-AF65-F5344CB8AC3E}">
        <p14:creationId xmlns:p14="http://schemas.microsoft.com/office/powerpoint/2010/main" xmlns="" val="16295485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A00D967-6375-E148-B48E-D70A6E657DBB}" type="slidenum">
              <a:rPr lang="en-US" altLang="en-US"/>
              <a:pPr>
                <a:defRPr/>
              </a:pPr>
              <a:t>‹#›</a:t>
            </a:fld>
            <a:endParaRPr lang="en-US" altLang="en-US"/>
          </a:p>
        </p:txBody>
      </p:sp>
    </p:spTree>
    <p:extLst>
      <p:ext uri="{BB962C8B-B14F-4D97-AF65-F5344CB8AC3E}">
        <p14:creationId xmlns:p14="http://schemas.microsoft.com/office/powerpoint/2010/main" xmlns="" val="398508433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14F848E-086C-C247-AF7B-88A6237D3BC4}" type="slidenum">
              <a:rPr lang="en-US" altLang="en-US"/>
              <a:pPr>
                <a:defRPr/>
              </a:pPr>
              <a:t>‹#›</a:t>
            </a:fld>
            <a:endParaRPr lang="en-US" altLang="en-US"/>
          </a:p>
        </p:txBody>
      </p:sp>
    </p:spTree>
    <p:extLst>
      <p:ext uri="{BB962C8B-B14F-4D97-AF65-F5344CB8AC3E}">
        <p14:creationId xmlns:p14="http://schemas.microsoft.com/office/powerpoint/2010/main" xmlns="" val="72188650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C8E89F2D-630A-AF49-A9B9-A839C64B256B}" type="slidenum">
              <a:rPr lang="en-US" altLang="en-US"/>
              <a:pPr>
                <a:defRPr/>
              </a:pPr>
              <a:t>‹#›</a:t>
            </a:fld>
            <a:endParaRPr lang="en-US" altLang="en-US"/>
          </a:p>
        </p:txBody>
      </p:sp>
    </p:spTree>
    <p:extLst>
      <p:ext uri="{BB962C8B-B14F-4D97-AF65-F5344CB8AC3E}">
        <p14:creationId xmlns:p14="http://schemas.microsoft.com/office/powerpoint/2010/main" xmlns="" val="300133413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a:ln/>
        </p:spPr>
        <p:txBody>
          <a:bodyPr/>
          <a:lstStyle>
            <a:lvl1pPr>
              <a:defRPr/>
            </a:lvl1pPr>
          </a:lstStyle>
          <a:p>
            <a:pPr>
              <a:defRPr/>
            </a:pPr>
            <a:fld id="{13794C2F-2A13-FC41-B459-B5726C178E13}" type="slidenum">
              <a:rPr lang="en-US"/>
              <a:pPr>
                <a:defRPr/>
              </a:pPr>
              <a:t>‹#›</a:t>
            </a:fld>
            <a:endParaRPr lang="en-US"/>
          </a:p>
        </p:txBody>
      </p:sp>
    </p:spTree>
    <p:extLst>
      <p:ext uri="{BB962C8B-B14F-4D97-AF65-F5344CB8AC3E}">
        <p14:creationId xmlns:p14="http://schemas.microsoft.com/office/powerpoint/2010/main" xmlns="" val="1737486194"/>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0FB0D83-2F69-BB41-85A3-3AF583EACEDB}" type="slidenum">
              <a:rPr lang="en-US" altLang="en-US"/>
              <a:pPr>
                <a:defRPr/>
              </a:pPr>
              <a:t>‹#›</a:t>
            </a:fld>
            <a:endParaRPr lang="en-US" altLang="en-US"/>
          </a:p>
        </p:txBody>
      </p:sp>
    </p:spTree>
    <p:extLst>
      <p:ext uri="{BB962C8B-B14F-4D97-AF65-F5344CB8AC3E}">
        <p14:creationId xmlns:p14="http://schemas.microsoft.com/office/powerpoint/2010/main" xmlns="" val="122642941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60457E1-4D50-AC4C-AD12-434FAB424A74}" type="slidenum">
              <a:rPr lang="en-US" altLang="en-US"/>
              <a:pPr>
                <a:defRPr/>
              </a:pPr>
              <a:t>‹#›</a:t>
            </a:fld>
            <a:endParaRPr lang="en-US" altLang="en-US"/>
          </a:p>
        </p:txBody>
      </p:sp>
    </p:spTree>
    <p:extLst>
      <p:ext uri="{BB962C8B-B14F-4D97-AF65-F5344CB8AC3E}">
        <p14:creationId xmlns:p14="http://schemas.microsoft.com/office/powerpoint/2010/main" xmlns="" val="55471778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0DE99F3-E065-8A48-8C3A-879ACF41FA9C}" type="slidenum">
              <a:rPr lang="en-US" altLang="en-US"/>
              <a:pPr>
                <a:defRPr/>
              </a:pPr>
              <a:t>‹#›</a:t>
            </a:fld>
            <a:endParaRPr lang="en-US" altLang="en-US"/>
          </a:p>
        </p:txBody>
      </p:sp>
    </p:spTree>
    <p:extLst>
      <p:ext uri="{BB962C8B-B14F-4D97-AF65-F5344CB8AC3E}">
        <p14:creationId xmlns:p14="http://schemas.microsoft.com/office/powerpoint/2010/main" xmlns="" val="397256437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CE9D0D9-FBC7-0842-B06D-80ECE552E102}" type="slidenum">
              <a:rPr lang="en-US" altLang="en-US"/>
              <a:pPr>
                <a:defRPr/>
              </a:pPr>
              <a:t>‹#›</a:t>
            </a:fld>
            <a:endParaRPr lang="en-US" altLang="en-US"/>
          </a:p>
        </p:txBody>
      </p:sp>
    </p:spTree>
    <p:extLst>
      <p:ext uri="{BB962C8B-B14F-4D97-AF65-F5344CB8AC3E}">
        <p14:creationId xmlns:p14="http://schemas.microsoft.com/office/powerpoint/2010/main" xmlns="" val="3409524718"/>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F77A8D4-47CB-5747-B3D1-749C05C74963}" type="slidenum">
              <a:rPr lang="en-US" altLang="en-US"/>
              <a:pPr>
                <a:defRPr/>
              </a:pPr>
              <a:t>‹#›</a:t>
            </a:fld>
            <a:endParaRPr lang="en-US" altLang="en-US"/>
          </a:p>
        </p:txBody>
      </p:sp>
    </p:spTree>
    <p:extLst>
      <p:ext uri="{BB962C8B-B14F-4D97-AF65-F5344CB8AC3E}">
        <p14:creationId xmlns:p14="http://schemas.microsoft.com/office/powerpoint/2010/main" xmlns="" val="281645557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14FAB6-26C5-FD41-82E1-C27AA22458CC}" type="slidenum">
              <a:rPr lang="en-US" altLang="en-US"/>
              <a:pPr>
                <a:defRPr/>
              </a:pPr>
              <a:t>‹#›</a:t>
            </a:fld>
            <a:endParaRPr lang="en-US" altLang="en-US"/>
          </a:p>
        </p:txBody>
      </p:sp>
    </p:spTree>
    <p:extLst>
      <p:ext uri="{BB962C8B-B14F-4D97-AF65-F5344CB8AC3E}">
        <p14:creationId xmlns:p14="http://schemas.microsoft.com/office/powerpoint/2010/main" xmlns="" val="361766010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F4AB944-DF88-5E47-87FF-E9B2B94C8617}" type="slidenum">
              <a:rPr lang="en-US" altLang="en-US"/>
              <a:pPr>
                <a:defRPr/>
              </a:pPr>
              <a:t>‹#›</a:t>
            </a:fld>
            <a:endParaRPr lang="en-US" altLang="en-US"/>
          </a:p>
        </p:txBody>
      </p:sp>
    </p:spTree>
    <p:extLst>
      <p:ext uri="{BB962C8B-B14F-4D97-AF65-F5344CB8AC3E}">
        <p14:creationId xmlns:p14="http://schemas.microsoft.com/office/powerpoint/2010/main" xmlns="" val="352844853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A81B436-705B-AF4B-A428-D8A9D5E17D1E}" type="slidenum">
              <a:rPr lang="en-US" altLang="en-US"/>
              <a:pPr>
                <a:defRPr/>
              </a:pPr>
              <a:t>‹#›</a:t>
            </a:fld>
            <a:endParaRPr lang="en-US" altLang="en-US"/>
          </a:p>
        </p:txBody>
      </p:sp>
    </p:spTree>
    <p:extLst>
      <p:ext uri="{BB962C8B-B14F-4D97-AF65-F5344CB8AC3E}">
        <p14:creationId xmlns:p14="http://schemas.microsoft.com/office/powerpoint/2010/main" xmlns="" val="229468907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F7442AE1-8878-5D42-BF90-1187F0F84A6D}" type="slidenum">
              <a:rPr lang="en-US" altLang="en-US"/>
              <a:pPr>
                <a:defRPr/>
              </a:pPr>
              <a:t>‹#›</a:t>
            </a:fld>
            <a:endParaRPr lang="en-US" altLang="en-US"/>
          </a:p>
        </p:txBody>
      </p:sp>
    </p:spTree>
    <p:extLst>
      <p:ext uri="{BB962C8B-B14F-4D97-AF65-F5344CB8AC3E}">
        <p14:creationId xmlns:p14="http://schemas.microsoft.com/office/powerpoint/2010/main" xmlns="" val="2916428204"/>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22D16B5-94EB-604E-8419-7E290A39CB8F}" type="slidenum">
              <a:rPr lang="en-US" altLang="en-US"/>
              <a:pPr>
                <a:defRPr/>
              </a:pPr>
              <a:t>‹#›</a:t>
            </a:fld>
            <a:endParaRPr lang="en-US" altLang="en-US"/>
          </a:p>
        </p:txBody>
      </p:sp>
    </p:spTree>
    <p:extLst>
      <p:ext uri="{BB962C8B-B14F-4D97-AF65-F5344CB8AC3E}">
        <p14:creationId xmlns:p14="http://schemas.microsoft.com/office/powerpoint/2010/main" xmlns="" val="157169014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a:ln/>
        </p:spPr>
        <p:txBody>
          <a:bodyPr/>
          <a:lstStyle>
            <a:lvl1pPr>
              <a:defRPr/>
            </a:lvl1pPr>
          </a:lstStyle>
          <a:p>
            <a:pPr>
              <a:defRPr/>
            </a:pPr>
            <a:fld id="{7CAC1748-4A4F-5A47-9E06-E2D6E490E623}" type="slidenum">
              <a:rPr lang="en-US"/>
              <a:pPr>
                <a:defRPr/>
              </a:pPr>
              <a:t>‹#›</a:t>
            </a:fld>
            <a:endParaRPr lang="en-US"/>
          </a:p>
        </p:txBody>
      </p:sp>
    </p:spTree>
    <p:extLst>
      <p:ext uri="{BB962C8B-B14F-4D97-AF65-F5344CB8AC3E}">
        <p14:creationId xmlns:p14="http://schemas.microsoft.com/office/powerpoint/2010/main" xmlns="" val="2341445665"/>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lIns="91425" tIns="45713" rIns="91425" bIns="45713"/>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lIns="91425" tIns="45713" rIns="91425" bIns="45713"/>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lIns="91425" tIns="45713" rIns="91425" bIns="45713"/>
          <a:lstStyle/>
          <a:p>
            <a:endParaRPr lang="en-US"/>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defTabSz="914259"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defTabSz="914400" fontAlgn="base">
              <a:spcBef>
                <a:spcPct val="0"/>
              </a:spcBef>
              <a:spcAft>
                <a:spcPct val="0"/>
              </a:spcAft>
              <a:defRPr sz="1200">
                <a:ea typeface="ＭＳ Ｐゴシック" charset="0"/>
                <a:cs typeface="ＭＳ Ｐゴシック" charset="0"/>
              </a:defRPr>
            </a:lvl1pPr>
          </a:lstStyle>
          <a:p>
            <a:pPr>
              <a:defRPr/>
            </a:pPr>
            <a:fld id="{5E196F4C-41D7-2F42-AB11-726B574226EB}" type="slidenum">
              <a:rPr lang="en-US" altLang="en-US"/>
              <a:pPr>
                <a:defRPr/>
              </a:pPr>
              <a:t>‹#›</a:t>
            </a:fld>
            <a:endParaRPr lang="en-US" altLang="en-US"/>
          </a:p>
        </p:txBody>
      </p:sp>
    </p:spTree>
    <p:extLst>
      <p:ext uri="{BB962C8B-B14F-4D97-AF65-F5344CB8AC3E}">
        <p14:creationId xmlns:p14="http://schemas.microsoft.com/office/powerpoint/2010/main" xmlns="" val="3104488506"/>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22797981-8D71-BB4C-A8F8-5D04081E3C02}" type="slidenum">
              <a:rPr lang="en-US" altLang="en-US"/>
              <a:pPr>
                <a:defRPr/>
              </a:pPr>
              <a:t>‹#›</a:t>
            </a:fld>
            <a:endParaRPr lang="en-US" altLang="en-US"/>
          </a:p>
        </p:txBody>
      </p:sp>
    </p:spTree>
    <p:extLst>
      <p:ext uri="{BB962C8B-B14F-4D97-AF65-F5344CB8AC3E}">
        <p14:creationId xmlns:p14="http://schemas.microsoft.com/office/powerpoint/2010/main" xmlns="" val="1441684478"/>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36C52FFA-06E1-CD42-9E53-0A6644C51EEE}" type="slidenum">
              <a:rPr lang="en-US" altLang="en-US"/>
              <a:pPr>
                <a:defRPr/>
              </a:pPr>
              <a:t>‹#›</a:t>
            </a:fld>
            <a:endParaRPr lang="en-US" altLang="en-US"/>
          </a:p>
        </p:txBody>
      </p:sp>
    </p:spTree>
    <p:extLst>
      <p:ext uri="{BB962C8B-B14F-4D97-AF65-F5344CB8AC3E}">
        <p14:creationId xmlns:p14="http://schemas.microsoft.com/office/powerpoint/2010/main" xmlns="" val="165126381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9DB019D7-87C4-9F43-9A46-8FFDD27715DE}" type="slidenum">
              <a:rPr lang="en-US" altLang="en-US"/>
              <a:pPr>
                <a:defRPr/>
              </a:pPr>
              <a:t>‹#›</a:t>
            </a:fld>
            <a:endParaRPr lang="en-US" altLang="en-US"/>
          </a:p>
        </p:txBody>
      </p:sp>
    </p:spTree>
    <p:extLst>
      <p:ext uri="{BB962C8B-B14F-4D97-AF65-F5344CB8AC3E}">
        <p14:creationId xmlns:p14="http://schemas.microsoft.com/office/powerpoint/2010/main" xmlns="" val="369579172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12663B84-BD7A-A948-8B2B-5FC90C0A0013}" type="slidenum">
              <a:rPr lang="en-US" altLang="en-US"/>
              <a:pPr>
                <a:defRPr/>
              </a:pPr>
              <a:t>‹#›</a:t>
            </a:fld>
            <a:endParaRPr lang="en-US" altLang="en-US"/>
          </a:p>
        </p:txBody>
      </p:sp>
    </p:spTree>
    <p:extLst>
      <p:ext uri="{BB962C8B-B14F-4D97-AF65-F5344CB8AC3E}">
        <p14:creationId xmlns:p14="http://schemas.microsoft.com/office/powerpoint/2010/main" xmlns="" val="3168890193"/>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14CF021E-E959-0642-AFAA-7D696EE27C00}" type="slidenum">
              <a:rPr lang="en-US" altLang="en-US"/>
              <a:pPr>
                <a:defRPr/>
              </a:pPr>
              <a:t>‹#›</a:t>
            </a:fld>
            <a:endParaRPr lang="en-US" altLang="en-US"/>
          </a:p>
        </p:txBody>
      </p:sp>
    </p:spTree>
    <p:extLst>
      <p:ext uri="{BB962C8B-B14F-4D97-AF65-F5344CB8AC3E}">
        <p14:creationId xmlns:p14="http://schemas.microsoft.com/office/powerpoint/2010/main" xmlns="" val="179190776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5DBD6271-2A7B-2D46-B9E9-E8DD2E45737A}" type="slidenum">
              <a:rPr lang="en-US" altLang="en-US"/>
              <a:pPr>
                <a:defRPr/>
              </a:pPr>
              <a:t>‹#›</a:t>
            </a:fld>
            <a:endParaRPr lang="en-US" altLang="en-US"/>
          </a:p>
        </p:txBody>
      </p:sp>
    </p:spTree>
    <p:extLst>
      <p:ext uri="{BB962C8B-B14F-4D97-AF65-F5344CB8AC3E}">
        <p14:creationId xmlns:p14="http://schemas.microsoft.com/office/powerpoint/2010/main" xmlns="" val="836724282"/>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FEC0EC94-7F33-DB47-8AFE-998669895302}" type="slidenum">
              <a:rPr lang="en-US" altLang="en-US"/>
              <a:pPr>
                <a:defRPr/>
              </a:pPr>
              <a:t>‹#›</a:t>
            </a:fld>
            <a:endParaRPr lang="en-US" altLang="en-US"/>
          </a:p>
        </p:txBody>
      </p:sp>
    </p:spTree>
    <p:extLst>
      <p:ext uri="{BB962C8B-B14F-4D97-AF65-F5344CB8AC3E}">
        <p14:creationId xmlns:p14="http://schemas.microsoft.com/office/powerpoint/2010/main" xmlns="" val="44671762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30D6EF10-FD42-C146-B833-90FEF757F4E6}" type="slidenum">
              <a:rPr lang="en-US" altLang="en-US"/>
              <a:pPr>
                <a:defRPr/>
              </a:pPr>
              <a:t>‹#›</a:t>
            </a:fld>
            <a:endParaRPr lang="en-US" altLang="en-US"/>
          </a:p>
        </p:txBody>
      </p:sp>
    </p:spTree>
    <p:extLst>
      <p:ext uri="{BB962C8B-B14F-4D97-AF65-F5344CB8AC3E}">
        <p14:creationId xmlns:p14="http://schemas.microsoft.com/office/powerpoint/2010/main" xmlns="" val="572688152"/>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DEE36495-8E59-F54F-9E39-2A79EB58F8BC}" type="slidenum">
              <a:rPr lang="en-US" altLang="en-US"/>
              <a:pPr>
                <a:defRPr/>
              </a:pPr>
              <a:t>‹#›</a:t>
            </a:fld>
            <a:endParaRPr lang="en-US" altLang="en-US"/>
          </a:p>
        </p:txBody>
      </p:sp>
    </p:spTree>
    <p:extLst>
      <p:ext uri="{BB962C8B-B14F-4D97-AF65-F5344CB8AC3E}">
        <p14:creationId xmlns:p14="http://schemas.microsoft.com/office/powerpoint/2010/main" xmlns="" val="238270386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12FAC6C1-CC34-D04A-A1FA-61806F0C8E7C}" type="slidenum">
              <a:rPr lang="en-US"/>
              <a:pPr>
                <a:defRPr/>
              </a:pPr>
              <a:t>‹#›</a:t>
            </a:fld>
            <a:endParaRPr lang="en-US"/>
          </a:p>
        </p:txBody>
      </p:sp>
    </p:spTree>
    <p:extLst>
      <p:ext uri="{BB962C8B-B14F-4D97-AF65-F5344CB8AC3E}">
        <p14:creationId xmlns:p14="http://schemas.microsoft.com/office/powerpoint/2010/main" xmlns="" val="3929474792"/>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defTabSz="914400" fontAlgn="base">
              <a:spcBef>
                <a:spcPct val="0"/>
              </a:spcBef>
              <a:spcAft>
                <a:spcPct val="0"/>
              </a:spcAft>
              <a:defRPr>
                <a:ea typeface="ＭＳ Ｐゴシック" charset="0"/>
                <a:cs typeface="ＭＳ Ｐゴシック" charset="0"/>
              </a:defRPr>
            </a:lvl1pPr>
          </a:lstStyle>
          <a:p>
            <a:pPr>
              <a:defRPr/>
            </a:pPr>
            <a:fld id="{1E8A07BC-0B20-DA49-9167-7BA27CD35AC4}" type="slidenum">
              <a:rPr lang="en-US" altLang="en-US"/>
              <a:pPr>
                <a:defRPr/>
              </a:pPr>
              <a:t>‹#›</a:t>
            </a:fld>
            <a:endParaRPr lang="en-US" altLang="en-US"/>
          </a:p>
        </p:txBody>
      </p:sp>
    </p:spTree>
    <p:extLst>
      <p:ext uri="{BB962C8B-B14F-4D97-AF65-F5344CB8AC3E}">
        <p14:creationId xmlns:p14="http://schemas.microsoft.com/office/powerpoint/2010/main" xmlns="" val="3224397022"/>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lvl1pPr>
          </a:lstStyle>
          <a:p>
            <a:pPr>
              <a:defRPr/>
            </a:pPr>
            <a:fld id="{4EE1B779-8F2E-B64F-A623-376FA8BB7D19}" type="slidenum">
              <a:rPr lang="en-US" altLang="en-US"/>
              <a:pPr>
                <a:defRPr/>
              </a:pPr>
              <a:t>‹#›</a:t>
            </a:fld>
            <a:endParaRPr lang="en-US" altLang="en-US"/>
          </a:p>
        </p:txBody>
      </p:sp>
    </p:spTree>
    <p:extLst>
      <p:ext uri="{BB962C8B-B14F-4D97-AF65-F5344CB8AC3E}">
        <p14:creationId xmlns:p14="http://schemas.microsoft.com/office/powerpoint/2010/main" xmlns="" val="2830869345"/>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9A78B41E-AEFB-5C42-8472-7CC93F3AD010}" type="slidenum">
              <a:rPr lang="en-US" altLang="en-US"/>
              <a:pPr>
                <a:defRPr/>
              </a:pPr>
              <a:t>‹#›</a:t>
            </a:fld>
            <a:endParaRPr lang="en-US" altLang="en-US"/>
          </a:p>
        </p:txBody>
      </p:sp>
    </p:spTree>
    <p:extLst>
      <p:ext uri="{BB962C8B-B14F-4D97-AF65-F5344CB8AC3E}">
        <p14:creationId xmlns:p14="http://schemas.microsoft.com/office/powerpoint/2010/main" xmlns="" val="4223843170"/>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3E00FA07-B263-0847-9005-20263B8A9E9B}" type="slidenum">
              <a:rPr lang="en-US" altLang="en-US"/>
              <a:pPr>
                <a:defRPr/>
              </a:pPr>
              <a:t>‹#›</a:t>
            </a:fld>
            <a:endParaRPr lang="en-US" altLang="en-US"/>
          </a:p>
        </p:txBody>
      </p:sp>
    </p:spTree>
    <p:extLst>
      <p:ext uri="{BB962C8B-B14F-4D97-AF65-F5344CB8AC3E}">
        <p14:creationId xmlns:p14="http://schemas.microsoft.com/office/powerpoint/2010/main" xmlns="" val="1864182904"/>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4FA92945-9BED-8E44-B471-E595DBF3ECEA}" type="slidenum">
              <a:rPr lang="en-US" altLang="en-US"/>
              <a:pPr>
                <a:defRPr/>
              </a:pPr>
              <a:t>‹#›</a:t>
            </a:fld>
            <a:endParaRPr lang="en-US" altLang="en-US"/>
          </a:p>
        </p:txBody>
      </p:sp>
    </p:spTree>
    <p:extLst>
      <p:ext uri="{BB962C8B-B14F-4D97-AF65-F5344CB8AC3E}">
        <p14:creationId xmlns:p14="http://schemas.microsoft.com/office/powerpoint/2010/main" xmlns="" val="2546863806"/>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036E3DD3-1A8C-7B40-B3FA-0C7FF501470B}" type="slidenum">
              <a:rPr lang="en-US" altLang="en-US"/>
              <a:pPr>
                <a:defRPr/>
              </a:pPr>
              <a:t>‹#›</a:t>
            </a:fld>
            <a:endParaRPr lang="en-US" altLang="en-US"/>
          </a:p>
        </p:txBody>
      </p:sp>
    </p:spTree>
    <p:extLst>
      <p:ext uri="{BB962C8B-B14F-4D97-AF65-F5344CB8AC3E}">
        <p14:creationId xmlns:p14="http://schemas.microsoft.com/office/powerpoint/2010/main" xmlns="" val="391227417"/>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5D1474E2-F89D-4F43-B574-E3FBABD69252}" type="slidenum">
              <a:rPr lang="en-US" altLang="en-US"/>
              <a:pPr>
                <a:defRPr/>
              </a:pPr>
              <a:t>‹#›</a:t>
            </a:fld>
            <a:endParaRPr lang="en-US" altLang="en-US"/>
          </a:p>
        </p:txBody>
      </p:sp>
    </p:spTree>
    <p:extLst>
      <p:ext uri="{BB962C8B-B14F-4D97-AF65-F5344CB8AC3E}">
        <p14:creationId xmlns:p14="http://schemas.microsoft.com/office/powerpoint/2010/main" xmlns="" val="2591922521"/>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40C11120-B772-0B4E-92BF-C1DE24D0EA31}" type="slidenum">
              <a:rPr lang="en-US" altLang="en-US"/>
              <a:pPr>
                <a:defRPr/>
              </a:pPr>
              <a:t>‹#›</a:t>
            </a:fld>
            <a:endParaRPr lang="en-US" altLang="en-US"/>
          </a:p>
        </p:txBody>
      </p:sp>
    </p:spTree>
    <p:extLst>
      <p:ext uri="{BB962C8B-B14F-4D97-AF65-F5344CB8AC3E}">
        <p14:creationId xmlns:p14="http://schemas.microsoft.com/office/powerpoint/2010/main" xmlns="" val="3508847761"/>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4968EE1C-CCCA-804A-95B8-DA34B15602E7}" type="slidenum">
              <a:rPr lang="en-US" altLang="en-US"/>
              <a:pPr>
                <a:defRPr/>
              </a:pPr>
              <a:t>‹#›</a:t>
            </a:fld>
            <a:endParaRPr lang="en-US" altLang="en-US"/>
          </a:p>
        </p:txBody>
      </p:sp>
    </p:spTree>
    <p:extLst>
      <p:ext uri="{BB962C8B-B14F-4D97-AF65-F5344CB8AC3E}">
        <p14:creationId xmlns:p14="http://schemas.microsoft.com/office/powerpoint/2010/main" xmlns="" val="3424668864"/>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F5170341-59B2-424E-96E5-EBF58C3C5120}" type="slidenum">
              <a:rPr lang="en-US" altLang="en-US"/>
              <a:pPr>
                <a:defRPr/>
              </a:pPr>
              <a:t>‹#›</a:t>
            </a:fld>
            <a:endParaRPr lang="en-US" altLang="en-US"/>
          </a:p>
        </p:txBody>
      </p:sp>
    </p:spTree>
    <p:extLst>
      <p:ext uri="{BB962C8B-B14F-4D97-AF65-F5344CB8AC3E}">
        <p14:creationId xmlns:p14="http://schemas.microsoft.com/office/powerpoint/2010/main" xmlns="" val="25967083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a:ln/>
        </p:spPr>
        <p:txBody>
          <a:bodyPr/>
          <a:lstStyle>
            <a:lvl1pPr>
              <a:defRPr/>
            </a:lvl1pPr>
          </a:lstStyle>
          <a:p>
            <a:pPr>
              <a:defRPr/>
            </a:pPr>
            <a:fld id="{DE789455-72E6-0E4C-9D5E-AAAE0490DF53}" type="slidenum">
              <a:rPr lang="en-US"/>
              <a:pPr>
                <a:defRPr/>
              </a:pPr>
              <a:t>‹#›</a:t>
            </a:fld>
            <a:endParaRPr lang="en-US"/>
          </a:p>
        </p:txBody>
      </p:sp>
    </p:spTree>
    <p:extLst>
      <p:ext uri="{BB962C8B-B14F-4D97-AF65-F5344CB8AC3E}">
        <p14:creationId xmlns:p14="http://schemas.microsoft.com/office/powerpoint/2010/main" xmlns="" val="3205374441"/>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6EAC4B3C-4F41-5240-AB7A-47D3FB595589}" type="slidenum">
              <a:rPr lang="en-US" altLang="en-US"/>
              <a:pPr>
                <a:defRPr/>
              </a:pPr>
              <a:t>‹#›</a:t>
            </a:fld>
            <a:endParaRPr lang="en-US" altLang="en-US"/>
          </a:p>
        </p:txBody>
      </p:sp>
    </p:spTree>
    <p:extLst>
      <p:ext uri="{BB962C8B-B14F-4D97-AF65-F5344CB8AC3E}">
        <p14:creationId xmlns:p14="http://schemas.microsoft.com/office/powerpoint/2010/main" xmlns="" val="823022244"/>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854FAECD-B795-2F47-8532-D5D4117F48F9}" type="slidenum">
              <a:rPr lang="en-US" altLang="en-US"/>
              <a:pPr>
                <a:defRPr/>
              </a:pPr>
              <a:t>‹#›</a:t>
            </a:fld>
            <a:endParaRPr lang="en-US" altLang="en-US"/>
          </a:p>
        </p:txBody>
      </p:sp>
    </p:spTree>
    <p:extLst>
      <p:ext uri="{BB962C8B-B14F-4D97-AF65-F5344CB8AC3E}">
        <p14:creationId xmlns:p14="http://schemas.microsoft.com/office/powerpoint/2010/main" xmlns="" val="1562861893"/>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lvl1pPr>
          </a:lstStyle>
          <a:p>
            <a:pPr>
              <a:defRPr/>
            </a:pPr>
            <a:fld id="{E8A7F960-0C54-7A46-BB4F-3A9109CBC01A}" type="slidenum">
              <a:rPr lang="en-US"/>
              <a:pPr>
                <a:defRPr/>
              </a:pPr>
              <a:t>‹#›</a:t>
            </a:fld>
            <a:endParaRPr lang="en-US"/>
          </a:p>
        </p:txBody>
      </p:sp>
    </p:spTree>
    <p:extLst>
      <p:ext uri="{BB962C8B-B14F-4D97-AF65-F5344CB8AC3E}">
        <p14:creationId xmlns:p14="http://schemas.microsoft.com/office/powerpoint/2010/main" xmlns="" val="249862235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1DF285D9-3883-7A41-9253-05551C8CD3FC}" type="slidenum">
              <a:rPr lang="en-US" altLang="en-US"/>
              <a:pPr>
                <a:defRPr/>
              </a:pPr>
              <a:t>‹#›</a:t>
            </a:fld>
            <a:endParaRPr lang="en-US" altLang="en-US"/>
          </a:p>
        </p:txBody>
      </p:sp>
    </p:spTree>
    <p:extLst>
      <p:ext uri="{BB962C8B-B14F-4D97-AF65-F5344CB8AC3E}">
        <p14:creationId xmlns:p14="http://schemas.microsoft.com/office/powerpoint/2010/main" xmlns="" val="927904349"/>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288"/>
          </a:xfrm>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1D9ACAC-BF59-A449-BF05-5FDF63973A16}" type="slidenum">
              <a:rPr lang="en-US" altLang="en-US"/>
              <a:pPr>
                <a:defRPr/>
              </a:pPr>
              <a:t>‹#›</a:t>
            </a:fld>
            <a:endParaRPr lang="en-US" altLang="en-US"/>
          </a:p>
        </p:txBody>
      </p:sp>
    </p:spTree>
    <p:extLst>
      <p:ext uri="{BB962C8B-B14F-4D97-AF65-F5344CB8AC3E}">
        <p14:creationId xmlns:p14="http://schemas.microsoft.com/office/powerpoint/2010/main" xmlns="" val="382728665"/>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4A9BA0AC-299E-2649-AE2A-36BF52C27E1E}" type="slidenum">
              <a:rPr lang="en-US" altLang="en-US"/>
              <a:pPr>
                <a:defRPr/>
              </a:pPr>
              <a:t>‹#›</a:t>
            </a:fld>
            <a:endParaRPr lang="en-US" altLang="en-US"/>
          </a:p>
        </p:txBody>
      </p:sp>
    </p:spTree>
    <p:extLst>
      <p:ext uri="{BB962C8B-B14F-4D97-AF65-F5344CB8AC3E}">
        <p14:creationId xmlns:p14="http://schemas.microsoft.com/office/powerpoint/2010/main" xmlns="" val="3921547502"/>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658ED28C-FE46-5D46-8BF5-06B99D122E5D}" type="slidenum">
              <a:rPr lang="en-US" altLang="en-US"/>
              <a:pPr>
                <a:defRPr/>
              </a:pPr>
              <a:t>‹#›</a:t>
            </a:fld>
            <a:endParaRPr lang="en-US" altLang="en-US"/>
          </a:p>
        </p:txBody>
      </p:sp>
    </p:spTree>
    <p:extLst>
      <p:ext uri="{BB962C8B-B14F-4D97-AF65-F5344CB8AC3E}">
        <p14:creationId xmlns:p14="http://schemas.microsoft.com/office/powerpoint/2010/main" xmlns="" val="194380333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r>
              <a:rPr lang="en-US" altLang="en-US"/>
              <a:t>CHIPPER: HPCA 2011</a:t>
            </a:r>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DBB37E2-379B-8949-8159-BD4F9C290AFF}" type="slidenum">
              <a:rPr lang="en-US" altLang="en-US"/>
              <a:pPr>
                <a:defRPr/>
              </a:pPr>
              <a:t>‹#›</a:t>
            </a:fld>
            <a:endParaRPr lang="en-US" altLang="en-US"/>
          </a:p>
        </p:txBody>
      </p:sp>
    </p:spTree>
    <p:extLst>
      <p:ext uri="{BB962C8B-B14F-4D97-AF65-F5344CB8AC3E}">
        <p14:creationId xmlns:p14="http://schemas.microsoft.com/office/powerpoint/2010/main" xmlns="" val="14746131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5D8F5DC-6B60-624B-9D2D-9EBAE0255EDE}" type="slidenum">
              <a:rPr lang="en-US" altLang="en-US"/>
              <a:pPr>
                <a:defRPr/>
              </a:pPr>
              <a:t>‹#›</a:t>
            </a:fld>
            <a:endParaRPr lang="en-US" altLang="en-US"/>
          </a:p>
        </p:txBody>
      </p:sp>
    </p:spTree>
    <p:extLst>
      <p:ext uri="{BB962C8B-B14F-4D97-AF65-F5344CB8AC3E}">
        <p14:creationId xmlns:p14="http://schemas.microsoft.com/office/powerpoint/2010/main" xmlns="" val="2440034641"/>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A9E588E-C8C5-7C48-A5F4-11F37ABE78A3}" type="slidenum">
              <a:rPr lang="en-US" altLang="en-US"/>
              <a:pPr>
                <a:defRPr/>
              </a:pPr>
              <a:t>‹#›</a:t>
            </a:fld>
            <a:endParaRPr lang="en-US" altLang="en-US"/>
          </a:p>
        </p:txBody>
      </p:sp>
    </p:spTree>
    <p:extLst>
      <p:ext uri="{BB962C8B-B14F-4D97-AF65-F5344CB8AC3E}">
        <p14:creationId xmlns:p14="http://schemas.microsoft.com/office/powerpoint/2010/main" xmlns="" val="40760288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10.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9.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DF1BE5E4-AB64-074D-BD97-48B6635FFF5A}" type="slidenum">
              <a:rPr lang="en-US"/>
              <a:pPr>
                <a:defRPr/>
              </a:pPr>
              <a:t>‹#›</a:t>
            </a:fld>
            <a:endParaRPr lang="en-US"/>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296" r:id="rId1"/>
    <p:sldLayoutId id="2147486274" r:id="rId2"/>
    <p:sldLayoutId id="2147486275" r:id="rId3"/>
    <p:sldLayoutId id="2147486276" r:id="rId4"/>
    <p:sldLayoutId id="2147486277" r:id="rId5"/>
    <p:sldLayoutId id="2147486278" r:id="rId6"/>
    <p:sldLayoutId id="2147486279" r:id="rId7"/>
    <p:sldLayoutId id="2147486280" r:id="rId8"/>
    <p:sldLayoutId id="2147486281" r:id="rId9"/>
    <p:sldLayoutId id="2147486282" r:id="rId10"/>
    <p:sldLayoutId id="2147486283" r:id="rId11"/>
    <p:sldLayoutId id="2147486284"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16739"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a:defRPr/>
            </a:pPr>
            <a:fld id="{CED1F6A5-C5A2-B749-A981-775A21B3CBE1}" type="slidenum">
              <a:rPr lang="en-US"/>
              <a:pPr>
                <a:defRPr/>
              </a:pPr>
              <a:t>‹#›</a:t>
            </a:fld>
            <a:endParaRPr lang="en-US"/>
          </a:p>
        </p:txBody>
      </p:sp>
      <p:sp>
        <p:nvSpPr>
          <p:cNvPr id="116742"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743"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389" r:id="rId1"/>
    <p:sldLayoutId id="2147486285" r:id="rId2"/>
    <p:sldLayoutId id="2147486286" r:id="rId3"/>
    <p:sldLayoutId id="2147486287" r:id="rId4"/>
    <p:sldLayoutId id="2147486288" r:id="rId5"/>
    <p:sldLayoutId id="2147486289" r:id="rId6"/>
    <p:sldLayoutId id="2147486290" r:id="rId7"/>
    <p:sldLayoutId id="2147486291" r:id="rId8"/>
    <p:sldLayoutId id="2147486292" r:id="rId9"/>
    <p:sldLayoutId id="2147486293" r:id="rId10"/>
    <p:sldLayoutId id="2147486294" r:id="rId11"/>
    <p:sldLayoutId id="2147486295"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9"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130BD88C-EC82-6F46-B4B4-AA910C6FCFAB}" type="slidenum">
              <a:rPr lang="en-US" altLang="en-US"/>
              <a:pPr>
                <a:defRPr/>
              </a:pPr>
              <a:t>‹#›</a:t>
            </a:fld>
            <a:endParaRPr lang="en-US" altLang="en-US"/>
          </a:p>
        </p:txBody>
      </p:sp>
      <p:sp>
        <p:nvSpPr>
          <p:cNvPr id="1434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4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14344" name="Picture 7" descr="safari.pn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297" r:id="rId1"/>
    <p:sldLayoutId id="2147486298" r:id="rId2"/>
    <p:sldLayoutId id="2147486299" r:id="rId3"/>
    <p:sldLayoutId id="2147486300" r:id="rId4"/>
    <p:sldLayoutId id="2147486301" r:id="rId5"/>
    <p:sldLayoutId id="2147486302" r:id="rId6"/>
    <p:sldLayoutId id="2147486303" r:id="rId7"/>
    <p:sldLayoutId id="2147486304" r:id="rId8"/>
    <p:sldLayoutId id="2147486305" r:id="rId9"/>
    <p:sldLayoutId id="2147486306" r:id="rId10"/>
    <p:sldLayoutId id="2147486307" r:id="rId11"/>
    <p:sldLayoutId id="2147486308"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7651"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C2C1E7DA-B41D-3742-8446-0F5105E915F9}" type="slidenum">
              <a:rPr lang="en-US" altLang="en-US"/>
              <a:pPr>
                <a:defRPr/>
              </a:pPr>
              <a:t>‹#›</a:t>
            </a:fld>
            <a:endParaRPr lang="en-US" altLang="en-US"/>
          </a:p>
        </p:txBody>
      </p:sp>
      <p:sp>
        <p:nvSpPr>
          <p:cNvPr id="27654"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655"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27656" name="Picture 7" descr="safari.pn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309" r:id="rId1"/>
    <p:sldLayoutId id="2147486310" r:id="rId2"/>
    <p:sldLayoutId id="2147486311" r:id="rId3"/>
    <p:sldLayoutId id="2147486312" r:id="rId4"/>
    <p:sldLayoutId id="2147486313" r:id="rId5"/>
    <p:sldLayoutId id="2147486314" r:id="rId6"/>
    <p:sldLayoutId id="2147486315" r:id="rId7"/>
    <p:sldLayoutId id="2147486316" r:id="rId8"/>
    <p:sldLayoutId id="2147486317" r:id="rId9"/>
    <p:sldLayoutId id="2147486318" r:id="rId10"/>
    <p:sldLayoutId id="2147486319" r:id="rId11"/>
    <p:sldLayoutId id="2147486320"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40963"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15A96D1E-94F8-2746-9C84-DFC9A6F6C7A1}" type="slidenum">
              <a:rPr lang="en-US" altLang="en-US"/>
              <a:pPr>
                <a:defRPr/>
              </a:pPr>
              <a:t>‹#›</a:t>
            </a:fld>
            <a:endParaRPr lang="en-US" altLang="en-US"/>
          </a:p>
        </p:txBody>
      </p:sp>
      <p:sp>
        <p:nvSpPr>
          <p:cNvPr id="40966"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67"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40968" name="Picture 7" descr="safari.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321" r:id="rId1"/>
    <p:sldLayoutId id="2147486322" r:id="rId2"/>
    <p:sldLayoutId id="2147486323" r:id="rId3"/>
    <p:sldLayoutId id="2147486324" r:id="rId4"/>
    <p:sldLayoutId id="2147486325" r:id="rId5"/>
    <p:sldLayoutId id="2147486326" r:id="rId6"/>
    <p:sldLayoutId id="2147486327" r:id="rId7"/>
    <p:sldLayoutId id="2147486328" r:id="rId8"/>
    <p:sldLayoutId id="2147486329" r:id="rId9"/>
    <p:sldLayoutId id="2147486330" r:id="rId10"/>
    <p:sldLayoutId id="2147486331"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3251"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E56C060C-0BFF-3B4E-9749-D516C11B7314}" type="slidenum">
              <a:rPr lang="en-US" altLang="en-US"/>
              <a:pPr>
                <a:defRPr/>
              </a:pPr>
              <a:t>‹#›</a:t>
            </a:fld>
            <a:endParaRPr lang="en-US" altLang="en-US"/>
          </a:p>
        </p:txBody>
      </p:sp>
      <p:sp>
        <p:nvSpPr>
          <p:cNvPr id="53254"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255"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53256" name="Picture 7" descr="safari.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332" r:id="rId1"/>
    <p:sldLayoutId id="2147486333" r:id="rId2"/>
    <p:sldLayoutId id="2147486334" r:id="rId3"/>
    <p:sldLayoutId id="2147486335" r:id="rId4"/>
    <p:sldLayoutId id="2147486336" r:id="rId5"/>
    <p:sldLayoutId id="2147486337" r:id="rId6"/>
    <p:sldLayoutId id="2147486338" r:id="rId7"/>
    <p:sldLayoutId id="2147486339" r:id="rId8"/>
    <p:sldLayoutId id="2147486340" r:id="rId9"/>
    <p:sldLayoutId id="2147486341" r:id="rId10"/>
    <p:sldLayoutId id="214748634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5538"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5539"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81AC6435-BE15-2044-A4E4-287F71326C50}" type="slidenum">
              <a:rPr lang="en-US" altLang="en-US"/>
              <a:pPr>
                <a:defRPr/>
              </a:pPr>
              <a:t>‹#›</a:t>
            </a:fld>
            <a:endParaRPr lang="en-US" altLang="en-US"/>
          </a:p>
        </p:txBody>
      </p:sp>
      <p:sp>
        <p:nvSpPr>
          <p:cNvPr id="65542"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543"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343" r:id="rId1"/>
    <p:sldLayoutId id="2147486344" r:id="rId2"/>
    <p:sldLayoutId id="2147486345" r:id="rId3"/>
    <p:sldLayoutId id="2147486346" r:id="rId4"/>
    <p:sldLayoutId id="2147486347" r:id="rId5"/>
    <p:sldLayoutId id="2147486348" r:id="rId6"/>
    <p:sldLayoutId id="2147486349" r:id="rId7"/>
    <p:sldLayoutId id="2147486350" r:id="rId8"/>
    <p:sldLayoutId id="2147486351" r:id="rId9"/>
    <p:sldLayoutId id="2147486352" r:id="rId10"/>
    <p:sldLayoutId id="214748635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78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5" tIns="45713" rIns="91425" bIns="45713" numCol="1" anchor="t" anchorCtr="0" compatLnSpc="1">
            <a:prstTxWarp prst="textNoShape">
              <a:avLst/>
            </a:prstTxWarp>
          </a:bodyPr>
          <a:lstStyle/>
          <a:p>
            <a:pPr lvl="0"/>
            <a:r>
              <a:rPr lang="en-US"/>
              <a:t>Click to edit Master title style</a:t>
            </a:r>
          </a:p>
        </p:txBody>
      </p:sp>
      <p:sp>
        <p:nvSpPr>
          <p:cNvPr id="778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defTabSz="914259"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defTabSz="914259" fontAlgn="auto">
              <a:spcBef>
                <a:spcPts val="0"/>
              </a:spcBef>
              <a:spcAft>
                <a:spcPts val="0"/>
              </a:spcAft>
              <a:defRPr sz="1600">
                <a:solidFill>
                  <a:srgbClr val="000000"/>
                </a:solidFill>
                <a:latin typeface="Garamond" pitchFamily="18" charset="0"/>
                <a:ea typeface="+mn-ea"/>
                <a:cs typeface="+mn-cs"/>
              </a:defRPr>
            </a:lvl1pPr>
          </a:lstStyle>
          <a:p>
            <a:pPr>
              <a:defRPr/>
            </a:pPr>
            <a:fld id="{FC9FB9D2-2463-9246-91D7-3248D221ACED}" type="slidenum">
              <a:rPr lang="en-US" altLang="en-US"/>
              <a:pPr>
                <a:defRPr/>
              </a:pPr>
              <a:t>‹#›</a:t>
            </a:fld>
            <a:endParaRPr lang="en-US" altLang="en-US"/>
          </a:p>
        </p:txBody>
      </p:sp>
      <p:sp>
        <p:nvSpPr>
          <p:cNvPr id="77830"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lIns="91425" tIns="45713" rIns="91425" bIns="45713"/>
          <a:lstStyle/>
          <a:p>
            <a:endParaRPr lang="en-US"/>
          </a:p>
        </p:txBody>
      </p:sp>
      <p:sp>
        <p:nvSpPr>
          <p:cNvPr id="778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lIns="91425" tIns="45713" rIns="91425" bIns="45713"/>
          <a:lstStyle/>
          <a:p>
            <a:endParaRPr lang="en-US"/>
          </a:p>
        </p:txBody>
      </p:sp>
      <p:pic>
        <p:nvPicPr>
          <p:cNvPr id="77832" name="Picture 7" descr="safari.png"/>
          <p:cNvPicPr>
            <a:picLocks noChangeAspect="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354" r:id="rId1"/>
    <p:sldLayoutId id="2147486355" r:id="rId2"/>
    <p:sldLayoutId id="2147486356" r:id="rId3"/>
    <p:sldLayoutId id="2147486357" r:id="rId4"/>
    <p:sldLayoutId id="2147486358" r:id="rId5"/>
    <p:sldLayoutId id="2147486359" r:id="rId6"/>
    <p:sldLayoutId id="2147486360" r:id="rId7"/>
    <p:sldLayoutId id="2147486361" r:id="rId8"/>
    <p:sldLayoutId id="2147486362" r:id="rId9"/>
    <p:sldLayoutId id="2147486363" r:id="rId10"/>
    <p:sldLayoutId id="214748636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1313" indent="-341313"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8338" indent="-323850"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0763" indent="-349250"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8263" indent="-314325"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79575" indent="-338138"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0114"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90115"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defRPr>
            </a:lvl1pPr>
          </a:lstStyle>
          <a:p>
            <a:pPr>
              <a:defRPr/>
            </a:pPr>
            <a:fld id="{7D2EF658-60DC-7047-949A-6E9323982A74}" type="slidenum">
              <a:rPr lang="en-US" altLang="en-US"/>
              <a:pPr>
                <a:defRPr/>
              </a:pPr>
              <a:t>‹#›</a:t>
            </a:fld>
            <a:endParaRPr lang="en-US" altLang="en-US"/>
          </a:p>
        </p:txBody>
      </p:sp>
      <p:sp>
        <p:nvSpPr>
          <p:cNvPr id="90118"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0119"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90120" name="Picture 7" descr="safari.pn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365" r:id="rId1"/>
    <p:sldLayoutId id="2147486366" r:id="rId2"/>
    <p:sldLayoutId id="2147486367" r:id="rId3"/>
    <p:sldLayoutId id="2147486368" r:id="rId4"/>
    <p:sldLayoutId id="2147486369" r:id="rId5"/>
    <p:sldLayoutId id="2147486370" r:id="rId6"/>
    <p:sldLayoutId id="2147486371" r:id="rId7"/>
    <p:sldLayoutId id="2147486372" r:id="rId8"/>
    <p:sldLayoutId id="2147486373" r:id="rId9"/>
    <p:sldLayoutId id="2147486374" r:id="rId10"/>
    <p:sldLayoutId id="2147486375" r:id="rId11"/>
    <p:sldLayoutId id="2147486376"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26" name="Rectangle 1026"/>
          <p:cNvSpPr>
            <a:spLocks noGrp="1" noChangeArrowheads="1"/>
          </p:cNvSpPr>
          <p:nvPr>
            <p:ph type="title"/>
          </p:nvPr>
        </p:nvSpPr>
        <p:spPr bwMode="auto">
          <a:xfrm>
            <a:off x="228600" y="152400"/>
            <a:ext cx="8610600"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3427" name="Rectangle 1027"/>
          <p:cNvSpPr>
            <a:spLocks noGrp="1" noChangeArrowheads="1"/>
          </p:cNvSpPr>
          <p:nvPr>
            <p:ph type="body" idx="1"/>
          </p:nvPr>
        </p:nvSpPr>
        <p:spPr bwMode="auto">
          <a:xfrm>
            <a:off x="228600" y="908050"/>
            <a:ext cx="8610600" cy="534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r>
              <a:rPr lang="en-US" altLang="en-US"/>
              <a:t>CHIPPER: HPCA 2011</a:t>
            </a: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089CCD02-975F-1F46-A0B3-3B57C4290D2A}" type="slidenum">
              <a:rPr lang="en-US" altLang="en-US"/>
              <a:pPr>
                <a:defRPr/>
              </a:pPr>
              <a:t>‹#›</a:t>
            </a:fld>
            <a:endParaRPr lang="en-US" altLang="en-US"/>
          </a:p>
        </p:txBody>
      </p:sp>
      <p:sp>
        <p:nvSpPr>
          <p:cNvPr id="103430"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4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103432" name="Picture 7" descr="safari.pn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85750" y="6357938"/>
            <a:ext cx="1347788"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377" r:id="rId1"/>
    <p:sldLayoutId id="2147486378" r:id="rId2"/>
    <p:sldLayoutId id="2147486379" r:id="rId3"/>
    <p:sldLayoutId id="2147486380" r:id="rId4"/>
    <p:sldLayoutId id="2147486381" r:id="rId5"/>
    <p:sldLayoutId id="2147486382" r:id="rId6"/>
    <p:sldLayoutId id="2147486383" r:id="rId7"/>
    <p:sldLayoutId id="2147486384" r:id="rId8"/>
    <p:sldLayoutId id="2147486385" r:id="rId9"/>
    <p:sldLayoutId id="2147486386" r:id="rId10"/>
    <p:sldLayoutId id="2147486387" r:id="rId11"/>
    <p:sldLayoutId id="2147486388"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6.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6.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6.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6.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6.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4"/>
          <p:cNvSpPr>
            <a:spLocks noGrp="1" noChangeArrowheads="1"/>
          </p:cNvSpPr>
          <p:nvPr>
            <p:ph type="ctrTitle"/>
          </p:nvPr>
        </p:nvSpPr>
        <p:spPr>
          <a:xfrm>
            <a:off x="366713" y="1479550"/>
            <a:ext cx="8428037" cy="1720850"/>
          </a:xfrm>
        </p:spPr>
        <p:txBody>
          <a:bodyPr/>
          <a:lstStyle/>
          <a:p>
            <a:pPr algn="ctr" eaLnBrk="1" hangingPunct="1"/>
            <a:r>
              <a:rPr lang="en-US" sz="4000">
                <a:latin typeface="Garamond" charset="0"/>
                <a:ea typeface="ＭＳ Ｐゴシック" charset="0"/>
                <a:cs typeface="ＭＳ Ｐゴシック" charset="0"/>
              </a:rPr>
              <a:t>Computer Architecture:</a:t>
            </a:r>
            <a:br>
              <a:rPr lang="en-US" sz="4000">
                <a:latin typeface="Garamond" charset="0"/>
                <a:ea typeface="ＭＳ Ｐゴシック" charset="0"/>
                <a:cs typeface="ＭＳ Ｐゴシック" charset="0"/>
              </a:rPr>
            </a:br>
            <a:r>
              <a:rPr lang="en-US" sz="4000">
                <a:latin typeface="Garamond" charset="0"/>
                <a:ea typeface="ＭＳ Ｐゴシック" charset="0"/>
                <a:cs typeface="ＭＳ Ｐゴシック" charset="0"/>
              </a:rPr>
              <a:t>Speculation (in Parallel Machines)</a:t>
            </a:r>
          </a:p>
        </p:txBody>
      </p:sp>
      <p:sp>
        <p:nvSpPr>
          <p:cNvPr id="132098"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a typeface="ＭＳ Ｐゴシック" charset="0"/>
              <a:cs typeface="ＭＳ Ｐゴシック" charset="0"/>
            </a:endParaRPr>
          </a:p>
          <a:p>
            <a:pPr eaLnBrk="1" hangingPunct="1">
              <a:buFont typeface="Wingdings" charset="0"/>
              <a:buNone/>
            </a:pPr>
            <a:endParaRPr lang="en-US">
              <a:latin typeface="Tahoma" charset="0"/>
              <a:ea typeface="ＭＳ Ｐゴシック" charset="0"/>
              <a:cs typeface="ＭＳ Ｐゴシック" charset="0"/>
            </a:endParaRPr>
          </a:p>
          <a:p>
            <a:pPr eaLnBrk="1" hangingPunct="1">
              <a:buFont typeface="Wingdings" charset="0"/>
              <a:buNone/>
            </a:pPr>
            <a:r>
              <a:rPr lang="en-US">
                <a:solidFill>
                  <a:srgbClr val="003399"/>
                </a:solidFill>
                <a:latin typeface="Tahoma" charset="0"/>
                <a:ea typeface="ＭＳ Ｐゴシック" charset="0"/>
                <a:cs typeface="ＭＳ Ｐゴシック" charset="0"/>
              </a:rPr>
              <a:t>Prof. Onur Mutlu</a:t>
            </a:r>
          </a:p>
          <a:p>
            <a:pPr eaLnBrk="1" hangingPunct="1">
              <a:buFont typeface="Wingdings" charset="0"/>
              <a:buNone/>
            </a:pPr>
            <a:r>
              <a:rPr lang="en-US">
                <a:latin typeface="Tahoma" charset="0"/>
                <a:ea typeface="ＭＳ Ｐゴシック" charset="0"/>
                <a:cs typeface="ＭＳ Ｐゴシック" charset="0"/>
              </a:rPr>
              <a:t>Carnegie Mellon University</a:t>
            </a:r>
          </a:p>
          <a:p>
            <a:pPr eaLnBrk="1" hangingPunct="1">
              <a:buFont typeface="Wingdings" charset="0"/>
              <a:buNone/>
            </a:pPr>
            <a:endParaRPr lang="en-US">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4"/>
          <p:cNvSpPr>
            <a:spLocks noGrp="1"/>
          </p:cNvSpPr>
          <p:nvPr>
            <p:ph type="ctrTitle"/>
          </p:nvPr>
        </p:nvSpPr>
        <p:spPr/>
        <p:txBody>
          <a:bodyPr/>
          <a:lstStyle/>
          <a:p>
            <a:r>
              <a:rPr lang="en-US">
                <a:latin typeface="Garamond" charset="0"/>
                <a:ea typeface="ＭＳ Ｐゴシック" charset="0"/>
                <a:cs typeface="ＭＳ Ｐゴシック" charset="0"/>
              </a:rPr>
              <a:t>Speculation to “Parallelize” Single-Threaded Programs</a:t>
            </a:r>
          </a:p>
        </p:txBody>
      </p:sp>
      <p:sp>
        <p:nvSpPr>
          <p:cNvPr id="142338" name="Subtitle 5"/>
          <p:cNvSpPr>
            <a:spLocks noGrp="1"/>
          </p:cNvSpPr>
          <p:nvPr>
            <p:ph type="subTitle" idx="1"/>
          </p:nvPr>
        </p:nvSpPr>
        <p:spPr/>
        <p:txBody>
          <a:bodyPr/>
          <a:lstStyle/>
          <a:p>
            <a:pPr>
              <a:buFont typeface="Wingdings" charset="0"/>
              <a:buNone/>
            </a:pPr>
            <a:endParaRPr lang="en-US">
              <a:latin typeface="Tahoma" charset="0"/>
              <a:ea typeface="ＭＳ Ｐゴシック" charset="0"/>
              <a:cs typeface="ＭＳ Ｐゴシック" charset="0"/>
            </a:endParaRPr>
          </a:p>
        </p:txBody>
      </p:sp>
      <p:sp>
        <p:nvSpPr>
          <p:cNvPr id="14233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28012C4-6ED6-8245-956A-AC98ED353FE2}" type="slidenum">
              <a:rPr lang="en-US" sz="1200">
                <a:solidFill>
                  <a:srgbClr val="000000"/>
                </a:solidFill>
                <a:latin typeface="Garamond" charset="0"/>
                <a:cs typeface="Arial" charset="0"/>
              </a:rPr>
              <a:pPr eaLnBrk="1" hangingPunct="1"/>
              <a:t>10</a:t>
            </a:fld>
            <a:endParaRPr lang="en-US" sz="1200">
              <a:solidFill>
                <a:srgbClr val="000000"/>
              </a:solidFill>
              <a:latin typeface="Garamond" charset="0"/>
              <a:cs typeface="Arial"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p:txBody>
          <a:bodyPr/>
          <a:lstStyle/>
          <a:p>
            <a:r>
              <a:rPr lang="en-US">
                <a:latin typeface="Garamond" charset="0"/>
                <a:ea typeface="ＭＳ Ｐゴシック" charset="0"/>
                <a:cs typeface="ＭＳ Ｐゴシック" charset="0"/>
              </a:rPr>
              <a:t>Referenced Readings</a:t>
            </a:r>
          </a:p>
        </p:txBody>
      </p:sp>
      <p:sp>
        <p:nvSpPr>
          <p:cNvPr id="143362" name="Content Placeholder 2"/>
          <p:cNvSpPr>
            <a:spLocks noGrp="1"/>
          </p:cNvSpPr>
          <p:nvPr>
            <p:ph idx="1"/>
          </p:nvPr>
        </p:nvSpPr>
        <p:spPr>
          <a:xfrm>
            <a:off x="228600" y="914400"/>
            <a:ext cx="8839200" cy="5194300"/>
          </a:xfrm>
        </p:spPr>
        <p:txBody>
          <a:bodyPr/>
          <a:lstStyle/>
          <a:p>
            <a:r>
              <a:rPr lang="en-US" sz="1600">
                <a:latin typeface="Tahoma" charset="0"/>
                <a:ea typeface="ＭＳ Ｐゴシック" charset="0"/>
                <a:cs typeface="ＭＳ Ｐゴシック" charset="0"/>
              </a:rPr>
              <a:t>Sohi et al., “</a:t>
            </a:r>
            <a:r>
              <a:rPr lang="en-US" altLang="ja-JP" sz="1600">
                <a:solidFill>
                  <a:srgbClr val="0000FF"/>
                </a:solidFill>
                <a:latin typeface="Tahoma" charset="0"/>
                <a:ea typeface="ＭＳ Ｐゴシック" charset="0"/>
                <a:cs typeface="ＭＳ Ｐゴシック" charset="0"/>
              </a:rPr>
              <a:t>Multiscalar Processors</a:t>
            </a:r>
            <a:r>
              <a:rPr lang="en-US" altLang="ja-JP" sz="1600">
                <a:latin typeface="Tahoma" charset="0"/>
                <a:ea typeface="ＭＳ Ｐゴシック" charset="0"/>
                <a:cs typeface="ＭＳ Ｐゴシック" charset="0"/>
              </a:rPr>
              <a:t>,</a:t>
            </a:r>
            <a:r>
              <a:rPr lang="en-US" sz="1600">
                <a:latin typeface="Tahoma" charset="0"/>
                <a:ea typeface="ＭＳ Ｐゴシック" charset="0"/>
                <a:cs typeface="ＭＳ Ｐゴシック" charset="0"/>
              </a:rPr>
              <a:t>”</a:t>
            </a:r>
            <a:r>
              <a:rPr lang="en-US" altLang="ja-JP" sz="1600">
                <a:latin typeface="Tahoma" charset="0"/>
                <a:ea typeface="ＭＳ Ｐゴシック" charset="0"/>
                <a:cs typeface="ＭＳ Ｐゴシック" charset="0"/>
              </a:rPr>
              <a:t> ISCA 1995.</a:t>
            </a:r>
          </a:p>
          <a:p>
            <a:r>
              <a:rPr lang="en-US" sz="1600">
                <a:latin typeface="Tahoma" charset="0"/>
                <a:ea typeface="ＭＳ Ｐゴシック" charset="0"/>
                <a:cs typeface="ＭＳ Ｐゴシック" charset="0"/>
              </a:rPr>
              <a:t>Herlihy and Moss, “</a:t>
            </a:r>
            <a:r>
              <a:rPr lang="en-US" altLang="ja-JP" sz="1600">
                <a:solidFill>
                  <a:srgbClr val="0000FF"/>
                </a:solidFill>
                <a:latin typeface="Tahoma" charset="0"/>
                <a:ea typeface="ＭＳ Ｐゴシック" charset="0"/>
                <a:cs typeface="ＭＳ Ｐゴシック" charset="0"/>
              </a:rPr>
              <a:t>Transactional Memory: Architectural Support for Lock-Free Data Structures</a:t>
            </a:r>
            <a:r>
              <a:rPr lang="en-US" altLang="ja-JP" sz="1600">
                <a:latin typeface="Tahoma" charset="0"/>
                <a:ea typeface="ＭＳ Ｐゴシック" charset="0"/>
                <a:cs typeface="ＭＳ Ｐゴシック" charset="0"/>
              </a:rPr>
              <a:t>,</a:t>
            </a:r>
            <a:r>
              <a:rPr lang="en-US" sz="1600">
                <a:latin typeface="Tahoma" charset="0"/>
                <a:ea typeface="ＭＳ Ｐゴシック" charset="0"/>
                <a:cs typeface="ＭＳ Ｐゴシック" charset="0"/>
              </a:rPr>
              <a:t>”</a:t>
            </a:r>
            <a:r>
              <a:rPr lang="en-US" altLang="ja-JP" sz="1600">
                <a:latin typeface="Tahoma" charset="0"/>
                <a:ea typeface="ＭＳ Ｐゴシック" charset="0"/>
                <a:cs typeface="ＭＳ Ｐゴシック" charset="0"/>
              </a:rPr>
              <a:t> ISCA 1993.</a:t>
            </a:r>
          </a:p>
          <a:p>
            <a:r>
              <a:rPr lang="en-US" altLang="ja-JP" sz="1600">
                <a:latin typeface="Tahoma" charset="0"/>
                <a:ea typeface="ＭＳ Ｐゴシック" charset="0"/>
                <a:cs typeface="ＭＳ Ｐゴシック" charset="0"/>
              </a:rPr>
              <a:t>Smith, “</a:t>
            </a:r>
            <a:r>
              <a:rPr lang="en-US" altLang="ja-JP" sz="1600">
                <a:solidFill>
                  <a:srgbClr val="0000FF"/>
                </a:solidFill>
                <a:latin typeface="Tahoma" charset="0"/>
                <a:ea typeface="ＭＳ Ｐゴシック" charset="0"/>
                <a:cs typeface="ＭＳ Ｐゴシック" charset="0"/>
              </a:rPr>
              <a:t>A pipelined, shared resource MIMD computer</a:t>
            </a:r>
            <a:r>
              <a:rPr lang="en-US" altLang="ja-JP" sz="1600">
                <a:latin typeface="Tahoma" charset="0"/>
                <a:ea typeface="ＭＳ Ｐゴシック" charset="0"/>
                <a:cs typeface="ＭＳ Ｐゴシック" charset="0"/>
              </a:rPr>
              <a:t>,” ICPP 1978.</a:t>
            </a:r>
          </a:p>
          <a:p>
            <a:r>
              <a:rPr lang="en-US" sz="1600">
                <a:latin typeface="Tahoma" charset="0"/>
                <a:ea typeface="ＭＳ Ｐゴシック" charset="0"/>
                <a:cs typeface="ＭＳ Ｐゴシック" charset="0"/>
              </a:rPr>
              <a:t>Gopal et al., “</a:t>
            </a:r>
            <a:r>
              <a:rPr lang="en-US" altLang="ja-JP" sz="1600">
                <a:solidFill>
                  <a:srgbClr val="0000FF"/>
                </a:solidFill>
                <a:latin typeface="Tahoma" charset="0"/>
                <a:ea typeface="ＭＳ Ｐゴシック" charset="0"/>
                <a:cs typeface="ＭＳ Ｐゴシック" charset="0"/>
              </a:rPr>
              <a:t>Speculative Versioning Cache</a:t>
            </a:r>
            <a:r>
              <a:rPr lang="en-US" altLang="ja-JP" sz="1600">
                <a:latin typeface="Tahoma" charset="0"/>
                <a:ea typeface="ＭＳ Ｐゴシック" charset="0"/>
                <a:cs typeface="ＭＳ Ｐゴシック" charset="0"/>
              </a:rPr>
              <a:t>,</a:t>
            </a:r>
            <a:r>
              <a:rPr lang="en-US" sz="1600">
                <a:latin typeface="Tahoma" charset="0"/>
                <a:ea typeface="ＭＳ Ｐゴシック" charset="0"/>
                <a:cs typeface="ＭＳ Ｐゴシック" charset="0"/>
              </a:rPr>
              <a:t>”</a:t>
            </a:r>
            <a:r>
              <a:rPr lang="en-US" altLang="ja-JP" sz="1600">
                <a:latin typeface="Tahoma" charset="0"/>
                <a:ea typeface="ＭＳ Ｐゴシック" charset="0"/>
                <a:cs typeface="ＭＳ Ｐゴシック" charset="0"/>
              </a:rPr>
              <a:t> HPCA 1998.</a:t>
            </a:r>
          </a:p>
          <a:p>
            <a:r>
              <a:rPr lang="en-US" sz="1600">
                <a:latin typeface="Tahoma" charset="0"/>
                <a:ea typeface="ＭＳ Ｐゴシック" charset="0"/>
                <a:cs typeface="ＭＳ Ｐゴシック" charset="0"/>
              </a:rPr>
              <a:t>Steffan et al., </a:t>
            </a:r>
            <a:r>
              <a:rPr lang="ja-JP" altLang="en-US" sz="1600">
                <a:latin typeface="Tahoma" charset="0"/>
                <a:ea typeface="ＭＳ Ｐゴシック" charset="0"/>
                <a:cs typeface="ＭＳ Ｐゴシック" charset="0"/>
              </a:rPr>
              <a:t>“</a:t>
            </a:r>
            <a:r>
              <a:rPr lang="en-US" altLang="ja-JP" sz="1600">
                <a:solidFill>
                  <a:srgbClr val="0000FF"/>
                </a:solidFill>
                <a:latin typeface="Tahoma" charset="0"/>
                <a:ea typeface="ＭＳ Ｐゴシック" charset="0"/>
                <a:cs typeface="ＭＳ Ｐゴシック" charset="0"/>
              </a:rPr>
              <a:t>A Scalable Approach to Thread-Level Speculation</a:t>
            </a:r>
            <a:r>
              <a:rPr lang="en-US" altLang="ja-JP" sz="1600">
                <a:latin typeface="Tahoma" charset="0"/>
                <a:ea typeface="ＭＳ Ｐゴシック" charset="0"/>
                <a:cs typeface="ＭＳ Ｐゴシック" charset="0"/>
              </a:rPr>
              <a:t>,</a:t>
            </a:r>
            <a:r>
              <a:rPr lang="ja-JP" altLang="en-US" sz="1600">
                <a:latin typeface="Tahoma" charset="0"/>
                <a:ea typeface="ＭＳ Ｐゴシック" charset="0"/>
                <a:cs typeface="ＭＳ Ｐゴシック" charset="0"/>
              </a:rPr>
              <a:t>”</a:t>
            </a:r>
            <a:r>
              <a:rPr lang="en-US" altLang="ja-JP" sz="1600">
                <a:latin typeface="Tahoma" charset="0"/>
                <a:ea typeface="ＭＳ Ｐゴシック" charset="0"/>
                <a:cs typeface="ＭＳ Ｐゴシック" charset="0"/>
              </a:rPr>
              <a:t> ISCA 2000.</a:t>
            </a:r>
          </a:p>
          <a:p>
            <a:r>
              <a:rPr lang="en-US" sz="1600">
                <a:latin typeface="Tahoma" charset="0"/>
                <a:ea typeface="ＭＳ Ｐゴシック" charset="0"/>
                <a:cs typeface="ＭＳ Ｐゴシック" charset="0"/>
              </a:rPr>
              <a:t>Franklin and Sohi, “</a:t>
            </a:r>
            <a:r>
              <a:rPr lang="en-US" altLang="ja-JP" sz="1600">
                <a:solidFill>
                  <a:srgbClr val="0000FF"/>
                </a:solidFill>
                <a:latin typeface="Tahoma" charset="0"/>
                <a:ea typeface="ＭＳ Ｐゴシック" charset="0"/>
                <a:cs typeface="ＭＳ Ｐゴシック" charset="0"/>
              </a:rPr>
              <a:t>ARB: A hardware mechanism for dynamic reordering of memory references</a:t>
            </a:r>
            <a:r>
              <a:rPr lang="en-US" altLang="ja-JP" sz="1600">
                <a:latin typeface="Tahoma" charset="0"/>
                <a:ea typeface="ＭＳ Ｐゴシック" charset="0"/>
                <a:cs typeface="ＭＳ Ｐゴシック" charset="0"/>
              </a:rPr>
              <a:t>,</a:t>
            </a:r>
            <a:r>
              <a:rPr lang="en-US" sz="1600">
                <a:latin typeface="Tahoma" charset="0"/>
                <a:ea typeface="ＭＳ Ｐゴシック" charset="0"/>
                <a:cs typeface="ＭＳ Ｐゴシック" charset="0"/>
              </a:rPr>
              <a:t>”</a:t>
            </a:r>
            <a:r>
              <a:rPr lang="en-US" altLang="ja-JP" sz="1600">
                <a:latin typeface="Tahoma" charset="0"/>
                <a:ea typeface="ＭＳ Ｐゴシック" charset="0"/>
                <a:cs typeface="ＭＳ Ｐゴシック" charset="0"/>
              </a:rPr>
              <a:t> IEEE TC 1996. </a:t>
            </a:r>
          </a:p>
          <a:p>
            <a:r>
              <a:rPr lang="en-US" sz="1600">
                <a:latin typeface="Tahoma" charset="0"/>
                <a:ea typeface="ＭＳ Ｐゴシック" charset="0"/>
                <a:cs typeface="ＭＳ Ｐゴシック" charset="0"/>
              </a:rPr>
              <a:t>Moshovos et al., “</a:t>
            </a:r>
            <a:r>
              <a:rPr lang="en-US" altLang="ja-JP" sz="1600">
                <a:solidFill>
                  <a:srgbClr val="0000FF"/>
                </a:solidFill>
                <a:latin typeface="Tahoma" charset="0"/>
                <a:ea typeface="ＭＳ Ｐゴシック" charset="0"/>
                <a:cs typeface="ＭＳ Ｐゴシック" charset="0"/>
              </a:rPr>
              <a:t>Dynamic Speculation and Synchronization of Data Dependences</a:t>
            </a:r>
            <a:r>
              <a:rPr lang="en-US" altLang="ja-JP" sz="1600">
                <a:latin typeface="Tahoma" charset="0"/>
                <a:ea typeface="ＭＳ Ｐゴシック" charset="0"/>
                <a:cs typeface="ＭＳ Ｐゴシック" charset="0"/>
              </a:rPr>
              <a:t>,</a:t>
            </a:r>
            <a:r>
              <a:rPr lang="en-US" sz="1600">
                <a:latin typeface="Tahoma" charset="0"/>
                <a:ea typeface="ＭＳ Ｐゴシック" charset="0"/>
                <a:cs typeface="ＭＳ Ｐゴシック" charset="0"/>
              </a:rPr>
              <a:t>”</a:t>
            </a:r>
            <a:r>
              <a:rPr lang="en-US" altLang="ja-JP" sz="1600">
                <a:latin typeface="Tahoma" charset="0"/>
                <a:ea typeface="ＭＳ Ｐゴシック" charset="0"/>
                <a:cs typeface="ＭＳ Ｐゴシック" charset="0"/>
              </a:rPr>
              <a:t> ISCA 1997.</a:t>
            </a:r>
          </a:p>
          <a:p>
            <a:r>
              <a:rPr lang="en-US" sz="1600">
                <a:latin typeface="Tahoma" charset="0"/>
                <a:ea typeface="ＭＳ Ｐゴシック" charset="0"/>
                <a:cs typeface="ＭＳ Ｐゴシック" charset="0"/>
              </a:rPr>
              <a:t>Chrysos and Emer, “</a:t>
            </a:r>
            <a:r>
              <a:rPr lang="en-US" altLang="ja-JP" sz="1600">
                <a:solidFill>
                  <a:srgbClr val="0000FF"/>
                </a:solidFill>
                <a:latin typeface="Tahoma" charset="0"/>
                <a:ea typeface="ＭＳ Ｐゴシック" charset="0"/>
                <a:cs typeface="ＭＳ Ｐゴシック" charset="0"/>
              </a:rPr>
              <a:t>Memory Dependence Prediction using Store Sets</a:t>
            </a:r>
            <a:r>
              <a:rPr lang="en-US" altLang="ja-JP" sz="1600">
                <a:latin typeface="Tahoma" charset="0"/>
                <a:ea typeface="ＭＳ Ｐゴシック" charset="0"/>
                <a:cs typeface="ＭＳ Ｐゴシック" charset="0"/>
              </a:rPr>
              <a:t>,</a:t>
            </a:r>
            <a:r>
              <a:rPr lang="en-US" sz="1600">
                <a:latin typeface="Tahoma" charset="0"/>
                <a:ea typeface="ＭＳ Ｐゴシック" charset="0"/>
                <a:cs typeface="ＭＳ Ｐゴシック" charset="0"/>
              </a:rPr>
              <a:t>”</a:t>
            </a:r>
            <a:r>
              <a:rPr lang="en-US" altLang="ja-JP" sz="1600">
                <a:latin typeface="Tahoma" charset="0"/>
                <a:ea typeface="ＭＳ Ｐゴシック" charset="0"/>
                <a:cs typeface="ＭＳ Ｐゴシック" charset="0"/>
              </a:rPr>
              <a:t> ISCA 1998.</a:t>
            </a:r>
          </a:p>
          <a:p>
            <a:r>
              <a:rPr lang="en-US" sz="1600">
                <a:latin typeface="Tahoma" charset="0"/>
                <a:ea typeface="ＭＳ Ｐゴシック" charset="0"/>
                <a:cs typeface="ＭＳ Ｐゴシック" charset="0"/>
              </a:rPr>
              <a:t>Dubois and Song, </a:t>
            </a:r>
            <a:r>
              <a:rPr lang="ja-JP" altLang="en-US" sz="1600">
                <a:latin typeface="Tahoma" charset="0"/>
                <a:ea typeface="ＭＳ Ｐゴシック" charset="0"/>
                <a:cs typeface="ＭＳ Ｐゴシック" charset="0"/>
              </a:rPr>
              <a:t>“</a:t>
            </a:r>
            <a:r>
              <a:rPr lang="en-US" altLang="ja-JP" sz="1600">
                <a:solidFill>
                  <a:srgbClr val="0000FF"/>
                </a:solidFill>
                <a:latin typeface="Tahoma" charset="0"/>
                <a:ea typeface="ＭＳ Ｐゴシック" charset="0"/>
                <a:cs typeface="ＭＳ Ｐゴシック" charset="0"/>
              </a:rPr>
              <a:t>Assisted Execution</a:t>
            </a:r>
            <a:r>
              <a:rPr lang="en-US" altLang="ja-JP" sz="1600">
                <a:latin typeface="Tahoma" charset="0"/>
                <a:ea typeface="ＭＳ Ｐゴシック" charset="0"/>
                <a:cs typeface="ＭＳ Ｐゴシック" charset="0"/>
              </a:rPr>
              <a:t>,</a:t>
            </a:r>
            <a:r>
              <a:rPr lang="ja-JP" altLang="en-US" sz="1600">
                <a:latin typeface="Tahoma" charset="0"/>
                <a:ea typeface="ＭＳ Ｐゴシック" charset="0"/>
                <a:cs typeface="ＭＳ Ｐゴシック" charset="0"/>
              </a:rPr>
              <a:t>”</a:t>
            </a:r>
            <a:r>
              <a:rPr lang="en-US" altLang="ja-JP" sz="1600">
                <a:latin typeface="Tahoma" charset="0"/>
                <a:ea typeface="ＭＳ Ｐゴシック" charset="0"/>
                <a:cs typeface="ＭＳ Ｐゴシック" charset="0"/>
              </a:rPr>
              <a:t> USC Tech Report 1998.</a:t>
            </a:r>
          </a:p>
          <a:p>
            <a:r>
              <a:rPr lang="en-US" sz="1600">
                <a:latin typeface="Tahoma" charset="0"/>
                <a:ea typeface="ＭＳ Ｐゴシック" charset="0"/>
                <a:cs typeface="ＭＳ Ｐゴシック" charset="0"/>
              </a:rPr>
              <a:t>Chappell et al., </a:t>
            </a:r>
            <a:r>
              <a:rPr lang="ja-JP" altLang="en-US" sz="1600">
                <a:latin typeface="Tahoma" charset="0"/>
                <a:ea typeface="ＭＳ Ｐゴシック" charset="0"/>
                <a:cs typeface="ＭＳ Ｐゴシック" charset="0"/>
              </a:rPr>
              <a:t>“</a:t>
            </a:r>
            <a:r>
              <a:rPr lang="en-US" altLang="ja-JP" sz="1600">
                <a:solidFill>
                  <a:srgbClr val="0000FF"/>
                </a:solidFill>
                <a:latin typeface="Tahoma" charset="0"/>
                <a:ea typeface="ＭＳ Ｐゴシック" charset="0"/>
                <a:cs typeface="ＭＳ Ｐゴシック" charset="0"/>
              </a:rPr>
              <a:t>Simultaneous Subordinate Microthreading (SSMT)</a:t>
            </a:r>
            <a:r>
              <a:rPr lang="en-US" altLang="ja-JP" sz="1600">
                <a:latin typeface="Tahoma" charset="0"/>
                <a:ea typeface="ＭＳ Ｐゴシック" charset="0"/>
                <a:cs typeface="ＭＳ Ｐゴシック" charset="0"/>
              </a:rPr>
              <a:t>,</a:t>
            </a:r>
            <a:r>
              <a:rPr lang="ja-JP" altLang="en-US" sz="1600">
                <a:latin typeface="Tahoma" charset="0"/>
                <a:ea typeface="ＭＳ Ｐゴシック" charset="0"/>
                <a:cs typeface="ＭＳ Ｐゴシック" charset="0"/>
              </a:rPr>
              <a:t>”</a:t>
            </a:r>
            <a:r>
              <a:rPr lang="en-US" altLang="ja-JP" sz="1600">
                <a:latin typeface="Tahoma" charset="0"/>
                <a:ea typeface="ＭＳ Ｐゴシック" charset="0"/>
                <a:cs typeface="ＭＳ Ｐゴシック" charset="0"/>
              </a:rPr>
              <a:t> ISCA 1999.</a:t>
            </a:r>
          </a:p>
          <a:p>
            <a:r>
              <a:rPr lang="en-US" sz="1600">
                <a:latin typeface="Tahoma" charset="0"/>
                <a:ea typeface="ＭＳ Ｐゴシック" charset="0"/>
                <a:cs typeface="ＭＳ Ｐゴシック" charset="0"/>
              </a:rPr>
              <a:t>Zilles and Sohi, </a:t>
            </a:r>
            <a:r>
              <a:rPr lang="ja-JP" altLang="en-US" sz="1600">
                <a:latin typeface="Tahoma" charset="0"/>
                <a:ea typeface="ＭＳ Ｐゴシック" charset="0"/>
                <a:cs typeface="ＭＳ Ｐゴシック" charset="0"/>
              </a:rPr>
              <a:t>“</a:t>
            </a:r>
            <a:r>
              <a:rPr lang="en-US" altLang="ja-JP" sz="1600">
                <a:solidFill>
                  <a:srgbClr val="0000FF"/>
                </a:solidFill>
                <a:latin typeface="Tahoma" charset="0"/>
                <a:ea typeface="ＭＳ Ｐゴシック" charset="0"/>
                <a:cs typeface="ＭＳ Ｐゴシック" charset="0"/>
              </a:rPr>
              <a:t>Execution-based Prediction Using Speculative Slices</a:t>
            </a:r>
            <a:r>
              <a:rPr lang="ja-JP" altLang="en-US" sz="1600">
                <a:latin typeface="Tahoma" charset="0"/>
                <a:ea typeface="ＭＳ Ｐゴシック" charset="0"/>
                <a:cs typeface="ＭＳ Ｐゴシック" charset="0"/>
              </a:rPr>
              <a:t>”</a:t>
            </a:r>
            <a:r>
              <a:rPr lang="en-US" altLang="ja-JP" sz="1600">
                <a:latin typeface="Tahoma" charset="0"/>
                <a:ea typeface="ＭＳ Ｐゴシック" charset="0"/>
                <a:cs typeface="ＭＳ Ｐゴシック" charset="0"/>
              </a:rPr>
              <a:t>, ISCA 2001.</a:t>
            </a:r>
          </a:p>
          <a:p>
            <a:r>
              <a:rPr lang="en-US" sz="1600">
                <a:latin typeface="Tahoma" charset="0"/>
                <a:ea typeface="ＭＳ Ｐゴシック" charset="0"/>
                <a:cs typeface="ＭＳ Ｐゴシック" charset="0"/>
              </a:rPr>
              <a:t>Mutlu et al., </a:t>
            </a:r>
            <a:r>
              <a:rPr lang="ja-JP" altLang="en-US" sz="1600">
                <a:latin typeface="Tahoma" charset="0"/>
                <a:ea typeface="ＭＳ Ｐゴシック" charset="0"/>
                <a:cs typeface="ＭＳ Ｐゴシック" charset="0"/>
              </a:rPr>
              <a:t>“</a:t>
            </a:r>
            <a:r>
              <a:rPr lang="en-US" altLang="ja-JP" sz="1600">
                <a:solidFill>
                  <a:srgbClr val="0000FF"/>
                </a:solidFill>
                <a:latin typeface="Tahoma" charset="0"/>
                <a:ea typeface="ＭＳ Ｐゴシック" charset="0"/>
                <a:cs typeface="ＭＳ Ｐゴシック" charset="0"/>
              </a:rPr>
              <a:t>Runahead Execution: An Alternative to Very Large Instruction Windows for Out-of-order Processors</a:t>
            </a:r>
            <a:r>
              <a:rPr lang="en-US" altLang="ja-JP" sz="1600">
                <a:latin typeface="Tahoma" charset="0"/>
                <a:ea typeface="ＭＳ Ｐゴシック" charset="0"/>
                <a:cs typeface="ＭＳ Ｐゴシック" charset="0"/>
              </a:rPr>
              <a:t>,</a:t>
            </a:r>
            <a:r>
              <a:rPr lang="ja-JP" altLang="en-US" sz="1600">
                <a:latin typeface="Tahoma" charset="0"/>
                <a:ea typeface="ＭＳ Ｐゴシック" charset="0"/>
                <a:cs typeface="ＭＳ Ｐゴシック" charset="0"/>
              </a:rPr>
              <a:t>”</a:t>
            </a:r>
            <a:r>
              <a:rPr lang="en-US" altLang="ja-JP" sz="1600">
                <a:latin typeface="Tahoma" charset="0"/>
                <a:ea typeface="ＭＳ Ｐゴシック" charset="0"/>
                <a:cs typeface="ＭＳ Ｐゴシック" charset="0"/>
              </a:rPr>
              <a:t> HPCA 2003.</a:t>
            </a:r>
          </a:p>
          <a:p>
            <a:r>
              <a:rPr lang="en-US" sz="1600">
                <a:latin typeface="Tahoma" charset="0"/>
                <a:ea typeface="ＭＳ Ｐゴシック" charset="0"/>
                <a:cs typeface="ＭＳ Ｐゴシック" charset="0"/>
              </a:rPr>
              <a:t>Sundaramoorthy et al., </a:t>
            </a:r>
            <a:r>
              <a:rPr lang="ja-JP" altLang="en-US" sz="1600">
                <a:latin typeface="Tahoma" charset="0"/>
                <a:ea typeface="ＭＳ Ｐゴシック" charset="0"/>
                <a:cs typeface="ＭＳ Ｐゴシック" charset="0"/>
              </a:rPr>
              <a:t>“</a:t>
            </a:r>
            <a:r>
              <a:rPr lang="en-US" altLang="ja-JP" sz="1600">
                <a:solidFill>
                  <a:srgbClr val="0000FF"/>
                </a:solidFill>
                <a:latin typeface="Tahoma" charset="0"/>
                <a:ea typeface="ＭＳ Ｐゴシック" charset="0"/>
                <a:cs typeface="ＭＳ Ｐゴシック" charset="0"/>
              </a:rPr>
              <a:t>Slipstream Processors: Improving both Performance and Fault Tolerance</a:t>
            </a:r>
            <a:r>
              <a:rPr lang="en-US" altLang="ja-JP" sz="1600">
                <a:latin typeface="Tahoma" charset="0"/>
                <a:ea typeface="ＭＳ Ｐゴシック" charset="0"/>
                <a:cs typeface="ＭＳ Ｐゴシック" charset="0"/>
              </a:rPr>
              <a:t>,” ASPLOS 2000.</a:t>
            </a:r>
          </a:p>
          <a:p>
            <a:r>
              <a:rPr lang="en-US" sz="1600">
                <a:latin typeface="Tahoma" charset="0"/>
                <a:ea typeface="ＭＳ Ｐゴシック" charset="0"/>
                <a:cs typeface="ＭＳ Ｐゴシック" charset="0"/>
              </a:rPr>
              <a:t>Zhou, </a:t>
            </a:r>
            <a:r>
              <a:rPr lang="ja-JP" altLang="en-US" sz="1600">
                <a:latin typeface="Tahoma" charset="0"/>
                <a:ea typeface="ＭＳ Ｐゴシック" charset="0"/>
                <a:cs typeface="ＭＳ Ｐゴシック" charset="0"/>
              </a:rPr>
              <a:t>“</a:t>
            </a:r>
            <a:r>
              <a:rPr lang="en-US" altLang="ja-JP" sz="1600">
                <a:solidFill>
                  <a:srgbClr val="0000FF"/>
                </a:solidFill>
                <a:latin typeface="Tahoma" charset="0"/>
                <a:ea typeface="ＭＳ Ｐゴシック" charset="0"/>
                <a:cs typeface="ＭＳ Ｐゴシック" charset="0"/>
              </a:rPr>
              <a:t>Dual-Core Execution: Building a Highly Scalable Single-Thread Instruction Window</a:t>
            </a:r>
            <a:r>
              <a:rPr lang="en-US" altLang="ja-JP" sz="1600">
                <a:latin typeface="Tahoma" charset="0"/>
                <a:ea typeface="ＭＳ Ｐゴシック" charset="0"/>
                <a:cs typeface="ＭＳ Ｐゴシック" charset="0"/>
              </a:rPr>
              <a:t>,</a:t>
            </a:r>
            <a:r>
              <a:rPr lang="ja-JP" altLang="en-US" sz="1600">
                <a:latin typeface="Tahoma" charset="0"/>
                <a:ea typeface="ＭＳ Ｐゴシック" charset="0"/>
                <a:cs typeface="ＭＳ Ｐゴシック" charset="0"/>
              </a:rPr>
              <a:t>”</a:t>
            </a:r>
            <a:r>
              <a:rPr lang="en-US" altLang="ja-JP" sz="1600">
                <a:latin typeface="Tahoma" charset="0"/>
                <a:ea typeface="ＭＳ Ｐゴシック" charset="0"/>
                <a:cs typeface="ＭＳ Ｐゴシック" charset="0"/>
              </a:rPr>
              <a:t> PACT 2005.</a:t>
            </a:r>
            <a:r>
              <a:rPr lang="en-US" altLang="ja-JP" sz="1600">
                <a:solidFill>
                  <a:srgbClr val="0000FF"/>
                </a:solidFill>
                <a:latin typeface="Tahoma" charset="0"/>
                <a:ea typeface="ＭＳ Ｐゴシック" charset="0"/>
                <a:cs typeface="ＭＳ Ｐゴシック" charset="0"/>
              </a:rPr>
              <a:t> </a:t>
            </a:r>
          </a:p>
          <a:p>
            <a:endParaRPr lang="en-US" altLang="ja-JP" sz="1600">
              <a:latin typeface="Tahoma" charset="0"/>
              <a:ea typeface="ＭＳ Ｐゴシック" charset="0"/>
              <a:cs typeface="ＭＳ Ｐゴシック" charset="0"/>
            </a:endParaRPr>
          </a:p>
          <a:p>
            <a:endParaRPr lang="en-US" altLang="ja-JP" sz="1600">
              <a:latin typeface="Tahoma" charset="0"/>
              <a:ea typeface="ＭＳ Ｐゴシック" charset="0"/>
              <a:cs typeface="ＭＳ Ｐゴシック" charset="0"/>
            </a:endParaRPr>
          </a:p>
          <a:p>
            <a:endParaRPr lang="en-US" altLang="ja-JP" sz="1600">
              <a:latin typeface="Tahoma" charset="0"/>
              <a:ea typeface="ＭＳ Ｐゴシック" charset="0"/>
              <a:cs typeface="ＭＳ Ｐゴシック" charset="0"/>
            </a:endParaRPr>
          </a:p>
          <a:p>
            <a:endParaRPr lang="en-US" sz="1600">
              <a:latin typeface="Tahoma" charset="0"/>
              <a:ea typeface="ＭＳ Ｐゴシック" charset="0"/>
              <a:cs typeface="ＭＳ Ｐゴシック" charset="0"/>
            </a:endParaRPr>
          </a:p>
          <a:p>
            <a:endParaRPr lang="en-US" altLang="ja-JP" sz="1600">
              <a:latin typeface="Tahoma" charset="0"/>
              <a:ea typeface="ＭＳ Ｐゴシック" charset="0"/>
              <a:cs typeface="ＭＳ Ｐゴシック" charset="0"/>
            </a:endParaRPr>
          </a:p>
        </p:txBody>
      </p:sp>
      <p:sp>
        <p:nvSpPr>
          <p:cNvPr id="14336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2C23E4-E2A0-9E44-AD24-4B0EF25B5133}" type="slidenum">
              <a:rPr lang="en-US" sz="1600">
                <a:solidFill>
                  <a:srgbClr val="000000"/>
                </a:solidFill>
                <a:latin typeface="Garamond" charset="0"/>
                <a:cs typeface="Arial" charset="0"/>
              </a:rPr>
              <a:pPr eaLnBrk="1" hangingPunct="1"/>
              <a:t>11</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p:txBody>
          <a:bodyPr/>
          <a:lstStyle/>
          <a:p>
            <a:r>
              <a:rPr lang="en-US">
                <a:latin typeface="Garamond" charset="0"/>
                <a:ea typeface="ＭＳ Ｐゴシック" charset="0"/>
                <a:cs typeface="ＭＳ Ｐゴシック" charset="0"/>
              </a:rPr>
              <a:t>Thread Level Speculation</a:t>
            </a:r>
          </a:p>
        </p:txBody>
      </p:sp>
      <p:sp>
        <p:nvSpPr>
          <p:cNvPr id="130050" name="Content Placeholder 2"/>
          <p:cNvSpPr>
            <a:spLocks noGrp="1"/>
          </p:cNvSpPr>
          <p:nvPr>
            <p:ph idx="1"/>
          </p:nvPr>
        </p:nvSpPr>
        <p:spPr>
          <a:xfrm>
            <a:off x="228600" y="838200"/>
            <a:ext cx="8610600" cy="5194300"/>
          </a:xfrm>
        </p:spPr>
        <p:txBody>
          <a:bodyPr/>
          <a:lstStyle/>
          <a:p>
            <a:r>
              <a:rPr lang="en-US">
                <a:latin typeface="Tahoma" charset="0"/>
                <a:ea typeface="ＭＳ Ｐゴシック" charset="0"/>
                <a:cs typeface="ＭＳ Ｐゴシック" charset="0"/>
              </a:rPr>
              <a:t>Speculative multithreading, dynamic multithreading, etc…</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Idea: </a:t>
            </a:r>
            <a:r>
              <a:rPr lang="en-US">
                <a:solidFill>
                  <a:srgbClr val="0000FF"/>
                </a:solidFill>
                <a:latin typeface="Tahoma" charset="0"/>
                <a:ea typeface="ＭＳ Ｐゴシック" charset="0"/>
                <a:cs typeface="ＭＳ Ｐゴシック" charset="0"/>
              </a:rPr>
              <a:t>Divide a single instruction stream (speculatively) into multiple threads at compile time or run-time</a:t>
            </a:r>
          </a:p>
          <a:p>
            <a:pPr lvl="1"/>
            <a:r>
              <a:rPr lang="en-US">
                <a:solidFill>
                  <a:srgbClr val="0000FF"/>
                </a:solidFill>
                <a:latin typeface="Tahoma" charset="0"/>
                <a:ea typeface="ＭＳ Ｐゴシック" charset="0"/>
              </a:rPr>
              <a:t>Execute speculative threads in multiple hardware contexts</a:t>
            </a:r>
          </a:p>
          <a:p>
            <a:pPr lvl="1"/>
            <a:r>
              <a:rPr lang="en-US">
                <a:solidFill>
                  <a:srgbClr val="000000"/>
                </a:solidFill>
                <a:latin typeface="Tahoma" charset="0"/>
                <a:ea typeface="ＭＳ Ｐゴシック" charset="0"/>
              </a:rPr>
              <a:t>Merge results into a single stream</a:t>
            </a:r>
          </a:p>
          <a:p>
            <a:endParaRPr lang="en-US">
              <a:solidFill>
                <a:srgbClr val="0000FF"/>
              </a:solidFill>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Hardware/software checks if any true dependencies are violated and ensures sequential semantics</a:t>
            </a:r>
          </a:p>
          <a:p>
            <a:r>
              <a:rPr lang="en-US" sz="2200">
                <a:latin typeface="Tahoma" charset="0"/>
                <a:ea typeface="ＭＳ Ｐゴシック" charset="0"/>
                <a:cs typeface="ＭＳ Ｐゴシック" charset="0"/>
              </a:rPr>
              <a:t>Threads can be assumed to be independent</a:t>
            </a:r>
          </a:p>
          <a:p>
            <a:r>
              <a:rPr lang="en-US" sz="2200">
                <a:latin typeface="Tahoma" charset="0"/>
                <a:ea typeface="ＭＳ Ｐゴシック" charset="0"/>
                <a:cs typeface="ＭＳ Ｐゴシック" charset="0"/>
              </a:rPr>
              <a:t>Value/branch prediction can be used to break dependencies between threads</a:t>
            </a:r>
          </a:p>
          <a:p>
            <a:r>
              <a:rPr lang="en-US" sz="2200">
                <a:latin typeface="Tahoma" charset="0"/>
                <a:ea typeface="ＭＳ Ｐゴシック" charset="0"/>
                <a:cs typeface="ＭＳ Ｐゴシック" charset="0"/>
              </a:rPr>
              <a:t>Need to verify such predictions: can be done by executing a “safe version” or checking invariants</a:t>
            </a:r>
          </a:p>
        </p:txBody>
      </p:sp>
      <p:sp>
        <p:nvSpPr>
          <p:cNvPr id="14438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05D779-AC9A-EE44-BD84-09D67489ECCA}" type="slidenum">
              <a:rPr lang="en-US" sz="1600">
                <a:solidFill>
                  <a:srgbClr val="000000"/>
                </a:solidFill>
                <a:latin typeface="Garamond" charset="0"/>
                <a:cs typeface="Arial" charset="0"/>
              </a:rPr>
              <a:pPr eaLnBrk="1" hangingPunct="1"/>
              <a:t>12</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05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0050">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005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0050">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005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0050">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005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p:txBody>
          <a:bodyPr/>
          <a:lstStyle/>
          <a:p>
            <a:r>
              <a:rPr lang="en-US">
                <a:latin typeface="Garamond" charset="0"/>
                <a:ea typeface="ＭＳ Ｐゴシック" charset="0"/>
                <a:cs typeface="ＭＳ Ｐゴシック" charset="0"/>
              </a:rPr>
              <a:t>Thread Level Speculation Example</a:t>
            </a:r>
          </a:p>
        </p:txBody>
      </p:sp>
      <p:sp>
        <p:nvSpPr>
          <p:cNvPr id="145410"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Steffan et al., </a:t>
            </a:r>
            <a:r>
              <a:rPr lang="ja-JP" altLang="en-US">
                <a:latin typeface="Tahoma" charset="0"/>
                <a:ea typeface="ＭＳ Ｐゴシック" charset="0"/>
                <a:cs typeface="ＭＳ Ｐゴシック" charset="0"/>
              </a:rPr>
              <a:t>“</a:t>
            </a:r>
            <a:r>
              <a:rPr lang="en-US" altLang="ja-JP">
                <a:solidFill>
                  <a:srgbClr val="0000FF"/>
                </a:solidFill>
                <a:latin typeface="Tahoma" charset="0"/>
                <a:ea typeface="ＭＳ Ｐゴシック" charset="0"/>
                <a:cs typeface="ＭＳ Ｐゴシック" charset="0"/>
              </a:rPr>
              <a:t>A Scalable Approach to Thread-Level Speculation</a:t>
            </a:r>
            <a:r>
              <a:rPr lang="en-US" altLang="ja-JP">
                <a:latin typeface="Tahoma" charset="0"/>
                <a:ea typeface="ＭＳ Ｐゴシック" charset="0"/>
                <a:cs typeface="ＭＳ Ｐゴシック" charset="0"/>
              </a:rPr>
              <a:t>,</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 ISCA 2000.</a:t>
            </a:r>
            <a:endParaRPr lang="en-US">
              <a:latin typeface="Tahoma" charset="0"/>
              <a:ea typeface="ＭＳ Ｐゴシック" charset="0"/>
              <a:cs typeface="ＭＳ Ｐゴシック" charset="0"/>
            </a:endParaRPr>
          </a:p>
        </p:txBody>
      </p:sp>
      <p:sp>
        <p:nvSpPr>
          <p:cNvPr id="14541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B95F46-AFE9-A54C-98B8-1BF3D1643160}" type="slidenum">
              <a:rPr lang="en-US" sz="1600">
                <a:solidFill>
                  <a:srgbClr val="000000"/>
                </a:solidFill>
                <a:latin typeface="Garamond" charset="0"/>
                <a:cs typeface="Arial" charset="0"/>
              </a:rPr>
              <a:pPr eaLnBrk="1" hangingPunct="1"/>
              <a:t>13</a:t>
            </a:fld>
            <a:endParaRPr lang="en-US" sz="1600">
              <a:solidFill>
                <a:srgbClr val="000000"/>
              </a:solidFill>
              <a:latin typeface="Garamond" charset="0"/>
              <a:cs typeface="Arial" charset="0"/>
            </a:endParaRPr>
          </a:p>
        </p:txBody>
      </p:sp>
      <p:pic>
        <p:nvPicPr>
          <p:cNvPr id="145412"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400" y="1851025"/>
            <a:ext cx="4648200" cy="454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p:txBody>
          <a:bodyPr/>
          <a:lstStyle/>
          <a:p>
            <a:r>
              <a:rPr lang="en-US">
                <a:latin typeface="Garamond" charset="0"/>
                <a:ea typeface="ＭＳ Ｐゴシック" charset="0"/>
                <a:cs typeface="ＭＳ Ｐゴシック" charset="0"/>
              </a:rPr>
              <a:t>TLS Conflict Detection Example</a:t>
            </a:r>
          </a:p>
        </p:txBody>
      </p:sp>
      <p:pic>
        <p:nvPicPr>
          <p:cNvPr id="146434"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rcRect l="-9576" r="-9576"/>
          <a:stretch>
            <a:fillRect/>
          </a:stretch>
        </p:blipFill>
        <p:spPr>
          <a:xfrm>
            <a:off x="228600" y="996950"/>
            <a:ext cx="8610600" cy="5194300"/>
          </a:xfrm>
        </p:spPr>
      </p:pic>
      <p:sp>
        <p:nvSpPr>
          <p:cNvPr id="14643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7FF2A3-3BEF-DC46-903D-16F96FEBC5E0}" type="slidenum">
              <a:rPr lang="en-US" sz="1600">
                <a:solidFill>
                  <a:srgbClr val="000000"/>
                </a:solidFill>
                <a:latin typeface="Garamond" charset="0"/>
                <a:cs typeface="Arial" charset="0"/>
              </a:rPr>
              <a:pPr eaLnBrk="1" hangingPunct="1"/>
              <a:t>14</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p:txBody>
          <a:bodyPr/>
          <a:lstStyle/>
          <a:p>
            <a:r>
              <a:rPr lang="en-US">
                <a:latin typeface="Garamond" charset="0"/>
                <a:ea typeface="ＭＳ Ｐゴシック" charset="0"/>
                <a:cs typeface="ＭＳ Ｐゴシック" charset="0"/>
              </a:rPr>
              <a:t>Some Sample Results </a:t>
            </a:r>
            <a:r>
              <a:rPr lang="en-US" sz="3200">
                <a:latin typeface="Garamond" charset="0"/>
                <a:ea typeface="ＭＳ Ｐゴシック" charset="0"/>
                <a:cs typeface="ＭＳ Ｐゴシック" charset="0"/>
              </a:rPr>
              <a:t>[Colohan+ ISCA 2000]</a:t>
            </a:r>
          </a:p>
        </p:txBody>
      </p:sp>
      <p:sp>
        <p:nvSpPr>
          <p:cNvPr id="14745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4778A1-A649-DE47-B87A-E737E404E9BF}" type="slidenum">
              <a:rPr lang="en-US" sz="1600">
                <a:solidFill>
                  <a:srgbClr val="000000"/>
                </a:solidFill>
                <a:latin typeface="Garamond" charset="0"/>
                <a:cs typeface="Arial" charset="0"/>
              </a:rPr>
              <a:pPr eaLnBrk="1" hangingPunct="1"/>
              <a:t>15</a:t>
            </a:fld>
            <a:endParaRPr lang="en-US" sz="1600">
              <a:solidFill>
                <a:srgbClr val="000000"/>
              </a:solidFill>
              <a:latin typeface="Garamond" charset="0"/>
              <a:cs typeface="Arial" charset="0"/>
            </a:endParaRPr>
          </a:p>
        </p:txBody>
      </p:sp>
      <p:pic>
        <p:nvPicPr>
          <p:cNvPr id="147459"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3200400"/>
            <a:ext cx="7315200" cy="324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7460" name="Pictur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8800" y="990600"/>
            <a:ext cx="4876800" cy="205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p:txBody>
          <a:bodyPr/>
          <a:lstStyle/>
          <a:p>
            <a:r>
              <a:rPr lang="en-US">
                <a:latin typeface="Garamond" charset="0"/>
                <a:ea typeface="ＭＳ Ｐゴシック" charset="0"/>
                <a:cs typeface="ＭＳ Ｐゴシック" charset="0"/>
              </a:rPr>
              <a:t>Multiscalar Processors (ISCA 1992, 1995)</a:t>
            </a:r>
          </a:p>
        </p:txBody>
      </p:sp>
      <p:sp>
        <p:nvSpPr>
          <p:cNvPr id="26626"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Exploit “implicit” thread-level parallelism within a serial program </a:t>
            </a:r>
          </a:p>
          <a:p>
            <a:r>
              <a:rPr lang="en-US">
                <a:latin typeface="Tahoma" charset="0"/>
                <a:ea typeface="ＭＳ Ｐゴシック" charset="0"/>
                <a:cs typeface="ＭＳ Ｐゴシック" charset="0"/>
              </a:rPr>
              <a:t>Compiler divides program into tasks </a:t>
            </a:r>
          </a:p>
          <a:p>
            <a:r>
              <a:rPr lang="en-US">
                <a:latin typeface="Tahoma" charset="0"/>
                <a:ea typeface="ＭＳ Ｐゴシック" charset="0"/>
                <a:cs typeface="ＭＳ Ｐゴシック" charset="0"/>
              </a:rPr>
              <a:t>Tasks scheduled on independent processing resources</a:t>
            </a:r>
          </a:p>
          <a:p>
            <a:endParaRPr lang="en-US" sz="1200">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Hardware handles register dependences between tasks</a:t>
            </a:r>
          </a:p>
          <a:p>
            <a:pPr lvl="1"/>
            <a:r>
              <a:rPr lang="en-US">
                <a:latin typeface="Tahoma" charset="0"/>
                <a:ea typeface="ＭＳ Ｐゴシック" charset="0"/>
              </a:rPr>
              <a:t>Compiler specifies which registers should be communicated between tasks</a:t>
            </a:r>
          </a:p>
          <a:p>
            <a:r>
              <a:rPr lang="en-US">
                <a:latin typeface="Tahoma" charset="0"/>
                <a:ea typeface="ＭＳ Ｐゴシック" charset="0"/>
                <a:cs typeface="ＭＳ Ｐゴシック" charset="0"/>
              </a:rPr>
              <a:t>Memory speculation for memory dependences</a:t>
            </a:r>
          </a:p>
          <a:p>
            <a:pPr lvl="1"/>
            <a:r>
              <a:rPr lang="en-US">
                <a:latin typeface="Tahoma" charset="0"/>
                <a:ea typeface="ＭＳ Ｐゴシック" charset="0"/>
              </a:rPr>
              <a:t>Hardware detects and resolves misspeculation</a:t>
            </a:r>
          </a:p>
          <a:p>
            <a:pPr lvl="1"/>
            <a:endParaRPr lang="en-US" sz="2400">
              <a:latin typeface="Tahoma" charset="0"/>
              <a:ea typeface="ＭＳ Ｐゴシック" charset="0"/>
            </a:endParaRPr>
          </a:p>
          <a:p>
            <a:r>
              <a:rPr lang="en-US" sz="2000">
                <a:latin typeface="Tahoma" charset="0"/>
                <a:ea typeface="ＭＳ Ｐゴシック" charset="0"/>
                <a:cs typeface="ＭＳ Ｐゴシック" charset="0"/>
              </a:rPr>
              <a:t>Franklin and Sohi, “</a:t>
            </a:r>
            <a:r>
              <a:rPr lang="en-US" altLang="ja-JP" sz="2000">
                <a:solidFill>
                  <a:srgbClr val="0000FF"/>
                </a:solidFill>
                <a:latin typeface="Tahoma" charset="0"/>
                <a:ea typeface="ＭＳ Ｐゴシック" charset="0"/>
                <a:cs typeface="ＭＳ Ｐゴシック" charset="0"/>
              </a:rPr>
              <a:t>The expandable split window paradigm for exploiting fine-grain parallelism</a:t>
            </a:r>
            <a:r>
              <a:rPr lang="en-US" altLang="ja-JP" sz="2000">
                <a:latin typeface="Tahoma" charset="0"/>
                <a:ea typeface="ＭＳ Ｐゴシック" charset="0"/>
                <a:cs typeface="ＭＳ Ｐゴシック" charset="0"/>
              </a:rPr>
              <a:t>,</a:t>
            </a:r>
            <a:r>
              <a:rPr lang="en-US" sz="2000">
                <a:latin typeface="Tahoma" charset="0"/>
                <a:ea typeface="ＭＳ Ｐゴシック" charset="0"/>
                <a:cs typeface="ＭＳ Ｐゴシック" charset="0"/>
              </a:rPr>
              <a:t>”</a:t>
            </a:r>
            <a:r>
              <a:rPr lang="en-US" altLang="ja-JP" sz="2000">
                <a:latin typeface="Tahoma" charset="0"/>
                <a:ea typeface="ＭＳ Ｐゴシック" charset="0"/>
                <a:cs typeface="ＭＳ Ｐゴシック" charset="0"/>
              </a:rPr>
              <a:t> ISCA 1992.</a:t>
            </a:r>
          </a:p>
          <a:p>
            <a:r>
              <a:rPr lang="en-US" sz="2000">
                <a:latin typeface="Tahoma" charset="0"/>
                <a:ea typeface="ＭＳ Ｐゴシック" charset="0"/>
                <a:cs typeface="ＭＳ Ｐゴシック" charset="0"/>
              </a:rPr>
              <a:t>Sohi et al., “</a:t>
            </a:r>
            <a:r>
              <a:rPr lang="en-US" altLang="ja-JP" sz="2000">
                <a:solidFill>
                  <a:srgbClr val="0000FF"/>
                </a:solidFill>
                <a:latin typeface="Tahoma" charset="0"/>
                <a:ea typeface="ＭＳ Ｐゴシック" charset="0"/>
                <a:cs typeface="ＭＳ Ｐゴシック" charset="0"/>
              </a:rPr>
              <a:t>Multiscalar processors</a:t>
            </a:r>
            <a:r>
              <a:rPr lang="en-US" altLang="ja-JP" sz="2000">
                <a:latin typeface="Tahoma" charset="0"/>
                <a:ea typeface="ＭＳ Ｐゴシック" charset="0"/>
                <a:cs typeface="ＭＳ Ｐゴシック" charset="0"/>
              </a:rPr>
              <a:t>,</a:t>
            </a:r>
            <a:r>
              <a:rPr lang="en-US" sz="2000">
                <a:latin typeface="Tahoma" charset="0"/>
                <a:ea typeface="ＭＳ Ｐゴシック" charset="0"/>
                <a:cs typeface="ＭＳ Ｐゴシック" charset="0"/>
              </a:rPr>
              <a:t>”</a:t>
            </a:r>
            <a:r>
              <a:rPr lang="en-US" altLang="ja-JP" sz="2000">
                <a:latin typeface="Tahoma" charset="0"/>
                <a:ea typeface="ＭＳ Ｐゴシック" charset="0"/>
                <a:cs typeface="ＭＳ Ｐゴシック" charset="0"/>
              </a:rPr>
              <a:t> ISCA 1995.</a:t>
            </a:r>
          </a:p>
          <a:p>
            <a:pPr lvl="1"/>
            <a:endParaRPr lang="en-US">
              <a:latin typeface="Tahoma" charset="0"/>
              <a:ea typeface="ＭＳ Ｐゴシック" charset="0"/>
            </a:endParaRPr>
          </a:p>
        </p:txBody>
      </p:sp>
      <p:sp>
        <p:nvSpPr>
          <p:cNvPr id="14848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4F81ECF-62B3-EC41-892A-9421E1BABAFD}" type="slidenum">
              <a:rPr lang="en-US" sz="1600">
                <a:solidFill>
                  <a:srgbClr val="000000"/>
                </a:solidFill>
                <a:latin typeface="Garamond" charset="0"/>
                <a:cs typeface="Arial" charset="0"/>
              </a:rPr>
              <a:pPr eaLnBrk="1" hangingPunct="1"/>
              <a:t>16</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6">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662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p:txBody>
          <a:bodyPr/>
          <a:lstStyle/>
          <a:p>
            <a:r>
              <a:rPr lang="en-US">
                <a:latin typeface="Garamond" charset="0"/>
                <a:ea typeface="ＭＳ Ｐゴシック" charset="0"/>
                <a:cs typeface="ＭＳ Ｐゴシック" charset="0"/>
              </a:rPr>
              <a:t>Multiscalar vs. Large Instruction Windows </a:t>
            </a:r>
          </a:p>
        </p:txBody>
      </p:sp>
      <p:sp>
        <p:nvSpPr>
          <p:cNvPr id="149506"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14950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73F518-C55A-B14A-B29F-2777C9FD1770}" type="slidenum">
              <a:rPr lang="en-US" sz="1600">
                <a:solidFill>
                  <a:srgbClr val="000000"/>
                </a:solidFill>
                <a:latin typeface="Garamond" charset="0"/>
                <a:cs typeface="Arial" charset="0"/>
              </a:rPr>
              <a:pPr eaLnBrk="1" hangingPunct="1"/>
              <a:t>17</a:t>
            </a:fld>
            <a:endParaRPr lang="en-US" sz="1600">
              <a:solidFill>
                <a:srgbClr val="000000"/>
              </a:solidFill>
              <a:latin typeface="Garamond" charset="0"/>
              <a:cs typeface="Arial" charset="0"/>
            </a:endParaRPr>
          </a:p>
        </p:txBody>
      </p:sp>
      <p:pic>
        <p:nvPicPr>
          <p:cNvPr id="149508"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6400" y="1479550"/>
            <a:ext cx="5765800" cy="465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r>
              <a:rPr lang="en-US">
                <a:latin typeface="Garamond" charset="0"/>
                <a:ea typeface="ＭＳ Ｐゴシック" charset="0"/>
                <a:cs typeface="ＭＳ Ｐゴシック" charset="0"/>
              </a:rPr>
              <a:t>Multiscalar Model of Execution</a:t>
            </a:r>
          </a:p>
        </p:txBody>
      </p:sp>
      <p:sp>
        <p:nvSpPr>
          <p:cNvPr id="150530"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15053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6E03D1-F801-9645-A5ED-823D402374DB}" type="slidenum">
              <a:rPr lang="en-US" sz="1600">
                <a:solidFill>
                  <a:srgbClr val="000000"/>
                </a:solidFill>
                <a:latin typeface="Garamond" charset="0"/>
                <a:cs typeface="Arial" charset="0"/>
              </a:rPr>
              <a:pPr eaLnBrk="1" hangingPunct="1"/>
              <a:t>18</a:t>
            </a:fld>
            <a:endParaRPr lang="en-US" sz="1600">
              <a:solidFill>
                <a:srgbClr val="000000"/>
              </a:solidFill>
              <a:latin typeface="Garamond" charset="0"/>
              <a:cs typeface="Arial" charset="0"/>
            </a:endParaRPr>
          </a:p>
        </p:txBody>
      </p:sp>
      <p:pic>
        <p:nvPicPr>
          <p:cNvPr id="150532"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00" y="1143000"/>
            <a:ext cx="47117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r>
              <a:rPr lang="en-US">
                <a:latin typeface="Garamond" charset="0"/>
                <a:ea typeface="ＭＳ Ｐゴシック" charset="0"/>
                <a:cs typeface="ＭＳ Ｐゴシック" charset="0"/>
              </a:rPr>
              <a:t>Multiscalar Tasks</a:t>
            </a:r>
          </a:p>
        </p:txBody>
      </p:sp>
      <p:sp>
        <p:nvSpPr>
          <p:cNvPr id="137218" name="Content Placeholder 2"/>
          <p:cNvSpPr>
            <a:spLocks noGrp="1"/>
          </p:cNvSpPr>
          <p:nvPr>
            <p:ph idx="1"/>
          </p:nvPr>
        </p:nvSpPr>
        <p:spPr>
          <a:xfrm>
            <a:off x="228600" y="996950"/>
            <a:ext cx="5410200" cy="5194300"/>
          </a:xfrm>
        </p:spPr>
        <p:txBody>
          <a:bodyPr/>
          <a:lstStyle/>
          <a:p>
            <a:r>
              <a:rPr lang="en-US">
                <a:latin typeface="Tahoma" charset="0"/>
                <a:ea typeface="ＭＳ Ｐゴシック" charset="0"/>
                <a:cs typeface="ＭＳ Ｐゴシック" charset="0"/>
              </a:rPr>
              <a:t>A task is a subgraph of the control flow graph (CFG) </a:t>
            </a:r>
          </a:p>
          <a:p>
            <a:pPr lvl="1"/>
            <a:r>
              <a:rPr lang="en-US">
                <a:latin typeface="Tahoma" charset="0"/>
                <a:ea typeface="ＭＳ Ｐゴシック" charset="0"/>
              </a:rPr>
              <a:t>e.g., a basic block, multiple basic blocks, loop body, function</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Tasks are selected by compiler and conveyed to hardware</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Tasks are predicted and scheduled by processor </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Tasks may have data and/or control dependences</a:t>
            </a:r>
          </a:p>
        </p:txBody>
      </p:sp>
      <p:sp>
        <p:nvSpPr>
          <p:cNvPr id="15155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898FD7-97B9-BF4E-9399-D05A9E554D04}" type="slidenum">
              <a:rPr lang="en-US" sz="1600">
                <a:solidFill>
                  <a:srgbClr val="000000"/>
                </a:solidFill>
                <a:latin typeface="Garamond" charset="0"/>
                <a:cs typeface="Arial" charset="0"/>
              </a:rPr>
              <a:pPr eaLnBrk="1" hangingPunct="1"/>
              <a:t>19</a:t>
            </a:fld>
            <a:endParaRPr lang="en-US" sz="1600">
              <a:solidFill>
                <a:srgbClr val="000000"/>
              </a:solidFill>
              <a:latin typeface="Garamond" charset="0"/>
              <a:cs typeface="Arial" charset="0"/>
            </a:endParaRPr>
          </a:p>
        </p:txBody>
      </p:sp>
      <p:pic>
        <p:nvPicPr>
          <p:cNvPr id="15155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0" y="914400"/>
            <a:ext cx="2316163"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218">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7218">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72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p:txBody>
          <a:bodyPr/>
          <a:lstStyle/>
          <a:p>
            <a:r>
              <a:rPr lang="en-US">
                <a:latin typeface="Garamond" charset="0"/>
                <a:ea typeface="ＭＳ Ｐゴシック" charset="0"/>
                <a:cs typeface="ＭＳ Ｐゴシック" charset="0"/>
              </a:rPr>
              <a:t>Readings: Speculation</a:t>
            </a:r>
          </a:p>
        </p:txBody>
      </p:sp>
      <p:sp>
        <p:nvSpPr>
          <p:cNvPr id="134146"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Required</a:t>
            </a:r>
          </a:p>
          <a:p>
            <a:pPr lvl="1"/>
            <a:r>
              <a:rPr lang="en-US" sz="2000">
                <a:latin typeface="Tahoma" charset="0"/>
                <a:ea typeface="ＭＳ Ｐゴシック" charset="0"/>
                <a:cs typeface="ＭＳ Ｐゴシック" charset="0"/>
              </a:rPr>
              <a:t>Sohi et al., “</a:t>
            </a:r>
            <a:r>
              <a:rPr lang="en-US" altLang="ja-JP" sz="2000">
                <a:solidFill>
                  <a:srgbClr val="0000FF"/>
                </a:solidFill>
                <a:latin typeface="Tahoma" charset="0"/>
                <a:ea typeface="ＭＳ Ｐゴシック" charset="0"/>
                <a:cs typeface="ＭＳ Ｐゴシック" charset="0"/>
              </a:rPr>
              <a:t>Multiscalar Processors</a:t>
            </a:r>
            <a:r>
              <a:rPr lang="en-US" altLang="ja-JP" sz="2000">
                <a:latin typeface="Tahoma" charset="0"/>
                <a:ea typeface="ＭＳ Ｐゴシック" charset="0"/>
                <a:cs typeface="ＭＳ Ｐゴシック" charset="0"/>
              </a:rPr>
              <a:t>,</a:t>
            </a:r>
            <a:r>
              <a:rPr lang="en-US" sz="2000">
                <a:latin typeface="Tahoma" charset="0"/>
                <a:ea typeface="ＭＳ Ｐゴシック" charset="0"/>
                <a:cs typeface="ＭＳ Ｐゴシック" charset="0"/>
              </a:rPr>
              <a:t>”</a:t>
            </a:r>
            <a:r>
              <a:rPr lang="en-US" altLang="ja-JP" sz="2000">
                <a:latin typeface="Tahoma" charset="0"/>
                <a:ea typeface="ＭＳ Ｐゴシック" charset="0"/>
                <a:cs typeface="ＭＳ Ｐゴシック" charset="0"/>
              </a:rPr>
              <a:t> ISCA 1995.</a:t>
            </a:r>
          </a:p>
          <a:p>
            <a:pPr lvl="1"/>
            <a:r>
              <a:rPr lang="en-US" sz="2000">
                <a:latin typeface="Tahoma" charset="0"/>
                <a:ea typeface="ＭＳ Ｐゴシック" charset="0"/>
                <a:cs typeface="ＭＳ Ｐゴシック" charset="0"/>
              </a:rPr>
              <a:t>Zhou, </a:t>
            </a:r>
            <a:r>
              <a:rPr lang="ja-JP" altLang="en-US" sz="2000">
                <a:latin typeface="Tahoma" charset="0"/>
                <a:ea typeface="ＭＳ Ｐゴシック" charset="0"/>
                <a:cs typeface="ＭＳ Ｐゴシック" charset="0"/>
              </a:rPr>
              <a:t>“</a:t>
            </a:r>
            <a:r>
              <a:rPr lang="en-US" altLang="ja-JP" sz="2000">
                <a:solidFill>
                  <a:srgbClr val="0000FF"/>
                </a:solidFill>
                <a:latin typeface="Tahoma" charset="0"/>
                <a:ea typeface="ＭＳ Ｐゴシック" charset="0"/>
                <a:cs typeface="ＭＳ Ｐゴシック" charset="0"/>
              </a:rPr>
              <a:t>Dual-Core Execution: Building a Highly Scalable Single-Thread Instruction Window</a:t>
            </a:r>
            <a:r>
              <a:rPr lang="en-US" altLang="ja-JP" sz="2000">
                <a:latin typeface="Tahoma" charset="0"/>
                <a:ea typeface="ＭＳ Ｐゴシック" charset="0"/>
                <a:cs typeface="ＭＳ Ｐゴシック" charset="0"/>
              </a:rPr>
              <a:t>,</a:t>
            </a:r>
            <a:r>
              <a:rPr lang="ja-JP" altLang="en-US" sz="2000">
                <a:latin typeface="Tahoma" charset="0"/>
                <a:ea typeface="ＭＳ Ｐゴシック" charset="0"/>
                <a:cs typeface="ＭＳ Ｐゴシック" charset="0"/>
              </a:rPr>
              <a:t>”</a:t>
            </a:r>
            <a:r>
              <a:rPr lang="en-US" altLang="ja-JP" sz="2000">
                <a:latin typeface="Tahoma" charset="0"/>
                <a:ea typeface="ＭＳ Ｐゴシック" charset="0"/>
                <a:cs typeface="ＭＳ Ｐゴシック" charset="0"/>
              </a:rPr>
              <a:t> PACT 2005.</a:t>
            </a:r>
            <a:r>
              <a:rPr lang="en-US" altLang="ja-JP" sz="2000">
                <a:solidFill>
                  <a:srgbClr val="0000FF"/>
                </a:solidFill>
                <a:latin typeface="Tahoma" charset="0"/>
                <a:ea typeface="ＭＳ Ｐゴシック" charset="0"/>
                <a:cs typeface="ＭＳ Ｐゴシック" charset="0"/>
              </a:rPr>
              <a:t> </a:t>
            </a:r>
            <a:endParaRPr lang="en-US" altLang="ja-JP" sz="2000">
              <a:latin typeface="Tahoma" charset="0"/>
              <a:ea typeface="ＭＳ Ｐゴシック" charset="0"/>
              <a:cs typeface="ＭＳ Ｐゴシック" charset="0"/>
            </a:endParaRPr>
          </a:p>
          <a:p>
            <a:pPr lvl="1"/>
            <a:r>
              <a:rPr lang="en-US" sz="2000">
                <a:latin typeface="Tahoma" charset="0"/>
                <a:ea typeface="ＭＳ Ｐゴシック" charset="0"/>
              </a:rPr>
              <a:t>Herlihy and Moss, “</a:t>
            </a:r>
            <a:r>
              <a:rPr lang="en-US" altLang="ja-JP" sz="2000">
                <a:solidFill>
                  <a:srgbClr val="0000FF"/>
                </a:solidFill>
                <a:latin typeface="Tahoma" charset="0"/>
                <a:ea typeface="ＭＳ Ｐゴシック" charset="0"/>
              </a:rPr>
              <a:t>Transactional Memory: Architectural Support for Lock-Free Data Structures</a:t>
            </a:r>
            <a:r>
              <a:rPr lang="en-US" altLang="ja-JP" sz="2000">
                <a:latin typeface="Tahoma" charset="0"/>
                <a:ea typeface="ＭＳ Ｐゴシック" charset="0"/>
              </a:rPr>
              <a:t>,</a:t>
            </a:r>
            <a:r>
              <a:rPr lang="en-US" sz="2000">
                <a:latin typeface="Tahoma" charset="0"/>
                <a:ea typeface="ＭＳ Ｐゴシック" charset="0"/>
              </a:rPr>
              <a:t>”</a:t>
            </a:r>
            <a:r>
              <a:rPr lang="en-US" altLang="ja-JP" sz="2000">
                <a:latin typeface="Tahoma" charset="0"/>
                <a:ea typeface="ＭＳ Ｐゴシック" charset="0"/>
              </a:rPr>
              <a:t> ISCA 1993.</a:t>
            </a:r>
          </a:p>
          <a:p>
            <a:pPr lvl="1"/>
            <a:r>
              <a:rPr lang="en-US" sz="2000">
                <a:latin typeface="Tahoma" charset="0"/>
                <a:ea typeface="ＭＳ Ｐゴシック" charset="0"/>
                <a:cs typeface="ＭＳ Ｐゴシック" charset="0"/>
              </a:rPr>
              <a:t>Rajwar and Goodman, “Speculative Lock Elision: </a:t>
            </a:r>
            <a:r>
              <a:rPr lang="en-US" sz="2000">
                <a:solidFill>
                  <a:srgbClr val="0000FF"/>
                </a:solidFill>
                <a:latin typeface="Tahoma" charset="0"/>
                <a:ea typeface="ＭＳ Ｐゴシック" charset="0"/>
                <a:cs typeface="ＭＳ Ｐゴシック" charset="0"/>
              </a:rPr>
              <a:t>Enabling Highly Concurrent Multithreaded Execution</a:t>
            </a:r>
            <a:r>
              <a:rPr lang="en-US" sz="2000">
                <a:latin typeface="Tahoma" charset="0"/>
                <a:ea typeface="ＭＳ Ｐゴシック" charset="0"/>
                <a:cs typeface="ＭＳ Ｐゴシック" charset="0"/>
              </a:rPr>
              <a:t>,” MICRO 2001.</a:t>
            </a:r>
            <a:endParaRPr lang="en-US" altLang="ja-JP" sz="2000">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Recommended</a:t>
            </a:r>
          </a:p>
          <a:p>
            <a:pPr lvl="1"/>
            <a:r>
              <a:rPr lang="en-US" sz="2000">
                <a:latin typeface="Tahoma" charset="0"/>
                <a:ea typeface="ＭＳ Ｐゴシック" charset="0"/>
                <a:cs typeface="ＭＳ Ｐゴシック" charset="0"/>
              </a:rPr>
              <a:t>Colohan et al., “</a:t>
            </a:r>
            <a:r>
              <a:rPr lang="en-US" altLang="ja-JP" sz="2000">
                <a:solidFill>
                  <a:srgbClr val="0000FF"/>
                </a:solidFill>
                <a:latin typeface="Tahoma" charset="0"/>
                <a:ea typeface="ＭＳ Ｐゴシック" charset="0"/>
                <a:cs typeface="ＭＳ Ｐゴシック" charset="0"/>
              </a:rPr>
              <a:t>A Scalable Approach to Thread-Level Speculation</a:t>
            </a:r>
            <a:r>
              <a:rPr lang="en-US" altLang="ja-JP" sz="2000">
                <a:latin typeface="Tahoma" charset="0"/>
                <a:ea typeface="ＭＳ Ｐゴシック" charset="0"/>
                <a:cs typeface="ＭＳ Ｐゴシック" charset="0"/>
              </a:rPr>
              <a:t>,</a:t>
            </a:r>
            <a:r>
              <a:rPr lang="en-US" sz="2000">
                <a:latin typeface="Tahoma" charset="0"/>
                <a:ea typeface="ＭＳ Ｐゴシック" charset="0"/>
                <a:cs typeface="ＭＳ Ｐゴシック" charset="0"/>
              </a:rPr>
              <a:t>”</a:t>
            </a:r>
            <a:r>
              <a:rPr lang="en-US" altLang="ja-JP" sz="2000">
                <a:latin typeface="Tahoma" charset="0"/>
                <a:ea typeface="ＭＳ Ｐゴシック" charset="0"/>
                <a:cs typeface="ＭＳ Ｐゴシック" charset="0"/>
              </a:rPr>
              <a:t> ISCA 2000.</a:t>
            </a:r>
          </a:p>
          <a:p>
            <a:pPr lvl="1"/>
            <a:r>
              <a:rPr lang="en-US" altLang="ja-JP" sz="2000">
                <a:latin typeface="Tahoma" charset="0"/>
                <a:ea typeface="ＭＳ Ｐゴシック" charset="0"/>
                <a:cs typeface="ＭＳ Ｐゴシック" charset="0"/>
              </a:rPr>
              <a:t>Akkary and Driscoll, “</a:t>
            </a:r>
            <a:r>
              <a:rPr lang="en-US" altLang="ja-JP" sz="2000">
                <a:solidFill>
                  <a:srgbClr val="0000FF"/>
                </a:solidFill>
                <a:latin typeface="Tahoma" charset="0"/>
                <a:ea typeface="ＭＳ Ｐゴシック" charset="0"/>
                <a:cs typeface="ＭＳ Ｐゴシック" charset="0"/>
              </a:rPr>
              <a:t>A dynamic multithreading processor</a:t>
            </a:r>
            <a:r>
              <a:rPr lang="en-US" altLang="ja-JP" sz="2000">
                <a:latin typeface="Tahoma" charset="0"/>
                <a:ea typeface="ＭＳ Ｐゴシック" charset="0"/>
                <a:cs typeface="ＭＳ Ｐゴシック" charset="0"/>
              </a:rPr>
              <a:t>,” MICRO 1998.</a:t>
            </a:r>
          </a:p>
          <a:p>
            <a:pPr lvl="1"/>
            <a:r>
              <a:rPr lang="en-US" altLang="ja-JP" sz="2000">
                <a:latin typeface="Tahoma" charset="0"/>
                <a:ea typeface="ＭＳ Ｐゴシック" charset="0"/>
                <a:cs typeface="ＭＳ Ｐゴシック" charset="0"/>
              </a:rPr>
              <a:t>And, many others</a:t>
            </a:r>
          </a:p>
        </p:txBody>
      </p:sp>
      <p:sp>
        <p:nvSpPr>
          <p:cNvPr id="13414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CC7CD0-353C-0947-8C87-9EFF21DFBBE2}" type="slidenum">
              <a:rPr lang="en-US" sz="1600">
                <a:solidFill>
                  <a:srgbClr val="000000"/>
                </a:solidFill>
                <a:latin typeface="Garamond" charset="0"/>
                <a:cs typeface="Arial" charset="0"/>
              </a:rPr>
              <a:pPr eaLnBrk="1" hangingPunct="1"/>
              <a:t>2</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p:txBody>
          <a:bodyPr/>
          <a:lstStyle/>
          <a:p>
            <a:r>
              <a:rPr lang="en-US">
                <a:latin typeface="Garamond" charset="0"/>
                <a:ea typeface="ＭＳ Ｐゴシック" charset="0"/>
                <a:cs typeface="ＭＳ Ｐゴシック" charset="0"/>
              </a:rPr>
              <a:t>Multiscalar Processor</a:t>
            </a:r>
          </a:p>
        </p:txBody>
      </p:sp>
      <p:sp>
        <p:nvSpPr>
          <p:cNvPr id="152578"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15257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0FFA89-BFE3-6E4D-8EEA-D2297E75FF2B}" type="slidenum">
              <a:rPr lang="en-US" sz="1600">
                <a:solidFill>
                  <a:srgbClr val="000000"/>
                </a:solidFill>
                <a:latin typeface="Garamond" charset="0"/>
                <a:cs typeface="Arial" charset="0"/>
              </a:rPr>
              <a:pPr eaLnBrk="1" hangingPunct="1"/>
              <a:t>20</a:t>
            </a:fld>
            <a:endParaRPr lang="en-US" sz="1600">
              <a:solidFill>
                <a:srgbClr val="000000"/>
              </a:solidFill>
              <a:latin typeface="Garamond" charset="0"/>
              <a:cs typeface="Arial" charset="0"/>
            </a:endParaRPr>
          </a:p>
        </p:txBody>
      </p:sp>
      <p:pic>
        <p:nvPicPr>
          <p:cNvPr id="152580"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990600"/>
            <a:ext cx="6248400" cy="529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lstStyle/>
          <a:p>
            <a:r>
              <a:rPr lang="en-US">
                <a:latin typeface="Garamond" charset="0"/>
                <a:ea typeface="ＭＳ Ｐゴシック" charset="0"/>
                <a:cs typeface="ＭＳ Ｐゴシック" charset="0"/>
              </a:rPr>
              <a:t>Multiscalar Compiler</a:t>
            </a:r>
          </a:p>
        </p:txBody>
      </p:sp>
      <p:sp>
        <p:nvSpPr>
          <p:cNvPr id="139266" name="Content Placeholder 2"/>
          <p:cNvSpPr>
            <a:spLocks noGrp="1"/>
          </p:cNvSpPr>
          <p:nvPr>
            <p:ph idx="1"/>
          </p:nvPr>
        </p:nvSpPr>
        <p:spPr>
          <a:xfrm>
            <a:off x="152400" y="838200"/>
            <a:ext cx="8915400" cy="5099050"/>
          </a:xfrm>
        </p:spPr>
        <p:txBody>
          <a:bodyPr/>
          <a:lstStyle/>
          <a:p>
            <a:r>
              <a:rPr lang="en-US">
                <a:latin typeface="Tahoma" charset="0"/>
                <a:ea typeface="ＭＳ Ｐゴシック" charset="0"/>
                <a:cs typeface="ＭＳ Ｐゴシック" charset="0"/>
              </a:rPr>
              <a:t>Task selection: partition CFG into tasks </a:t>
            </a:r>
          </a:p>
          <a:p>
            <a:pPr lvl="1"/>
            <a:r>
              <a:rPr lang="en-US">
                <a:latin typeface="Tahoma" charset="0"/>
                <a:ea typeface="ＭＳ Ｐゴシック" charset="0"/>
              </a:rPr>
              <a:t>Load balance across processors</a:t>
            </a:r>
          </a:p>
          <a:p>
            <a:pPr lvl="1"/>
            <a:r>
              <a:rPr lang="en-US">
                <a:latin typeface="Tahoma" charset="0"/>
                <a:ea typeface="ＭＳ Ｐゴシック" charset="0"/>
              </a:rPr>
              <a:t>Minimize inter-task data dependences </a:t>
            </a:r>
          </a:p>
          <a:p>
            <a:pPr lvl="1"/>
            <a:r>
              <a:rPr lang="en-US">
                <a:latin typeface="Tahoma" charset="0"/>
                <a:ea typeface="ＭＳ Ｐゴシック" charset="0"/>
              </a:rPr>
              <a:t>Minimize inter-task control dependences </a:t>
            </a:r>
          </a:p>
          <a:p>
            <a:pPr lvl="2"/>
            <a:r>
              <a:rPr lang="en-US">
                <a:latin typeface="Tahoma" charset="0"/>
                <a:ea typeface="ＭＳ Ｐゴシック" charset="0"/>
              </a:rPr>
              <a:t>By embedding hard-to-predict branches within tasks </a:t>
            </a:r>
          </a:p>
          <a:p>
            <a:pPr lvl="2"/>
            <a:endParaRPr lang="en-US">
              <a:latin typeface="Tahoma" charset="0"/>
              <a:ea typeface="ＭＳ Ｐゴシック" charset="0"/>
            </a:endParaRPr>
          </a:p>
          <a:p>
            <a:r>
              <a:rPr lang="en-US">
                <a:latin typeface="Tahoma" charset="0"/>
                <a:ea typeface="ＭＳ Ｐゴシック" charset="0"/>
                <a:cs typeface="ＭＳ Ｐゴシック" charset="0"/>
              </a:rPr>
              <a:t>Convey task and communication information in the executable </a:t>
            </a:r>
          </a:p>
          <a:p>
            <a:pPr lvl="1"/>
            <a:r>
              <a:rPr lang="en-US">
                <a:latin typeface="Tahoma" charset="0"/>
                <a:ea typeface="ＭＳ Ｐゴシック" charset="0"/>
              </a:rPr>
              <a:t>Task headers </a:t>
            </a:r>
          </a:p>
          <a:p>
            <a:pPr lvl="2"/>
            <a:r>
              <a:rPr lang="en-US">
                <a:latin typeface="Tahoma" charset="0"/>
                <a:ea typeface="ＭＳ Ｐゴシック" charset="0"/>
              </a:rPr>
              <a:t>create_mask (1 bit per register) </a:t>
            </a:r>
          </a:p>
          <a:p>
            <a:pPr lvl="3"/>
            <a:r>
              <a:rPr lang="en-US">
                <a:latin typeface="Tahoma" charset="0"/>
                <a:ea typeface="ＭＳ Ｐゴシック" charset="0"/>
              </a:rPr>
              <a:t>Indicates all registers that are </a:t>
            </a:r>
            <a:r>
              <a:rPr lang="en-US" i="1">
                <a:latin typeface="Tahoma" charset="0"/>
                <a:ea typeface="ＭＳ Ｐゴシック" charset="0"/>
              </a:rPr>
              <a:t>possibly modified or created by the task (better: live-out of the task)</a:t>
            </a:r>
          </a:p>
          <a:p>
            <a:pPr lvl="3"/>
            <a:r>
              <a:rPr lang="en-US" i="1">
                <a:latin typeface="Tahoma" charset="0"/>
                <a:ea typeface="ＭＳ Ｐゴシック" charset="0"/>
              </a:rPr>
              <a:t>Don’t forward instances received from prior tasks </a:t>
            </a:r>
          </a:p>
          <a:p>
            <a:pPr lvl="2"/>
            <a:r>
              <a:rPr lang="en-US" i="1">
                <a:latin typeface="Tahoma" charset="0"/>
                <a:ea typeface="ＭＳ Ｐゴシック" charset="0"/>
              </a:rPr>
              <a:t>PCs of successor tasks </a:t>
            </a:r>
          </a:p>
          <a:p>
            <a:pPr lvl="1"/>
            <a:r>
              <a:rPr lang="en-US">
                <a:latin typeface="Tahoma" charset="0"/>
                <a:ea typeface="ＭＳ Ｐゴシック" charset="0"/>
              </a:rPr>
              <a:t>Release instructions: Release a register to be forwarded to a receiving task</a:t>
            </a:r>
          </a:p>
        </p:txBody>
      </p:sp>
      <p:sp>
        <p:nvSpPr>
          <p:cNvPr id="15360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F44318-D752-CE43-9FE4-B50048FFAC29}" type="slidenum">
              <a:rPr lang="en-US" sz="1600">
                <a:solidFill>
                  <a:srgbClr val="000000"/>
                </a:solidFill>
                <a:latin typeface="Garamond" charset="0"/>
                <a:cs typeface="Arial" charset="0"/>
              </a:rPr>
              <a:pPr eaLnBrk="1" hangingPunct="1"/>
              <a:t>21</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926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26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926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9266">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926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926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926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9266">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9266">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926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p:txBody>
          <a:bodyPr/>
          <a:lstStyle/>
          <a:p>
            <a:r>
              <a:rPr lang="en-US">
                <a:latin typeface="Garamond" charset="0"/>
                <a:ea typeface="ＭＳ Ｐゴシック" charset="0"/>
                <a:cs typeface="ＭＳ Ｐゴシック" charset="0"/>
              </a:rPr>
              <a:t>Multiscalar Program Example</a:t>
            </a:r>
          </a:p>
        </p:txBody>
      </p:sp>
      <p:sp>
        <p:nvSpPr>
          <p:cNvPr id="15462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F96EDE-2009-5345-9556-5817CF927F30}" type="slidenum">
              <a:rPr lang="en-US" sz="1600">
                <a:solidFill>
                  <a:srgbClr val="000000"/>
                </a:solidFill>
                <a:latin typeface="Garamond" charset="0"/>
                <a:cs typeface="Arial" charset="0"/>
              </a:rPr>
              <a:pPr eaLnBrk="1" hangingPunct="1"/>
              <a:t>22</a:t>
            </a:fld>
            <a:endParaRPr lang="en-US" sz="1600">
              <a:solidFill>
                <a:srgbClr val="000000"/>
              </a:solidFill>
              <a:latin typeface="Garamond" charset="0"/>
              <a:cs typeface="Arial" charset="0"/>
            </a:endParaRPr>
          </a:p>
        </p:txBody>
      </p:sp>
      <p:pic>
        <p:nvPicPr>
          <p:cNvPr id="154627"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5800" y="917575"/>
            <a:ext cx="4419600" cy="554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628"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31229" r="-31229"/>
          <a:stretch>
            <a:fillRect/>
          </a:stretch>
        </p:blipFill>
        <p:spPr>
          <a:xfrm>
            <a:off x="-1295400" y="1752600"/>
            <a:ext cx="7315200" cy="4413250"/>
          </a:xfr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p:txBody>
          <a:bodyPr/>
          <a:lstStyle/>
          <a:p>
            <a:r>
              <a:rPr lang="en-US">
                <a:latin typeface="Garamond" charset="0"/>
                <a:ea typeface="ＭＳ Ｐゴシック" charset="0"/>
                <a:cs typeface="ＭＳ Ｐゴシック" charset="0"/>
              </a:rPr>
              <a:t>Forwarding Registers Between Tasks</a:t>
            </a:r>
          </a:p>
        </p:txBody>
      </p:sp>
      <p:sp>
        <p:nvSpPr>
          <p:cNvPr id="155650"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Compiler must identify the last instance of write to a register within a task </a:t>
            </a:r>
          </a:p>
          <a:p>
            <a:pPr lvl="1"/>
            <a:r>
              <a:rPr lang="en-US">
                <a:latin typeface="Tahoma" charset="0"/>
                <a:ea typeface="ＭＳ Ｐゴシック" charset="0"/>
              </a:rPr>
              <a:t>Opcodes that write a register have additional forward bit, indicating the instance should be forwarded </a:t>
            </a:r>
          </a:p>
          <a:p>
            <a:pPr lvl="1"/>
            <a:r>
              <a:rPr lang="en-US">
                <a:latin typeface="Tahoma" charset="0"/>
                <a:ea typeface="ＭＳ Ｐゴシック" charset="0"/>
              </a:rPr>
              <a:t>Stop bits - indicate end of task </a:t>
            </a:r>
          </a:p>
          <a:p>
            <a:pPr lvl="1"/>
            <a:r>
              <a:rPr lang="en-US">
                <a:latin typeface="Tahoma" charset="0"/>
                <a:ea typeface="ＭＳ Ｐゴシック" charset="0"/>
              </a:rPr>
              <a:t>Release instruction </a:t>
            </a:r>
          </a:p>
          <a:p>
            <a:pPr lvl="2"/>
            <a:r>
              <a:rPr lang="en-US">
                <a:latin typeface="Tahoma" charset="0"/>
                <a:ea typeface="ＭＳ Ｐゴシック" charset="0"/>
              </a:rPr>
              <a:t>tells PE to forward the register value</a:t>
            </a:r>
          </a:p>
        </p:txBody>
      </p:sp>
      <p:sp>
        <p:nvSpPr>
          <p:cNvPr id="15565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445AAC-9289-C44B-818B-E22B5A7EE475}" type="slidenum">
              <a:rPr lang="en-US" sz="1600">
                <a:solidFill>
                  <a:srgbClr val="000000"/>
                </a:solidFill>
                <a:latin typeface="Garamond" charset="0"/>
                <a:cs typeface="Arial" charset="0"/>
              </a:rPr>
              <a:pPr eaLnBrk="1" hangingPunct="1"/>
              <a:t>23</a:t>
            </a:fld>
            <a:endParaRPr lang="en-US" sz="1600">
              <a:solidFill>
                <a:srgbClr val="000000"/>
              </a:solidFill>
              <a:latin typeface="Garamond" charset="0"/>
              <a:cs typeface="Arial" charset="0"/>
            </a:endParaRPr>
          </a:p>
        </p:txBody>
      </p:sp>
      <p:pic>
        <p:nvPicPr>
          <p:cNvPr id="155652"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3810000"/>
            <a:ext cx="8089900" cy="249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5653" name="Rectangle 2"/>
          <p:cNvSpPr>
            <a:spLocks noChangeArrowheads="1"/>
          </p:cNvSpPr>
          <p:nvPr/>
        </p:nvSpPr>
        <p:spPr bwMode="auto">
          <a:xfrm flipV="1">
            <a:off x="4953000" y="4876800"/>
            <a:ext cx="76200" cy="76200"/>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5654" name="Rectangle 8"/>
          <p:cNvSpPr>
            <a:spLocks noChangeArrowheads="1"/>
          </p:cNvSpPr>
          <p:nvPr/>
        </p:nvSpPr>
        <p:spPr bwMode="auto">
          <a:xfrm flipV="1">
            <a:off x="7673975" y="4876800"/>
            <a:ext cx="76200" cy="76200"/>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r>
              <a:rPr lang="en-US">
                <a:latin typeface="Garamond" charset="0"/>
                <a:ea typeface="ＭＳ Ｐゴシック" charset="0"/>
                <a:cs typeface="ＭＳ Ｐゴシック" charset="0"/>
              </a:rPr>
              <a:t>Task Sequencing</a:t>
            </a:r>
          </a:p>
        </p:txBody>
      </p:sp>
      <p:sp>
        <p:nvSpPr>
          <p:cNvPr id="156674"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Task prediction analogous to branch prediction </a:t>
            </a:r>
          </a:p>
          <a:p>
            <a:r>
              <a:rPr lang="en-US">
                <a:latin typeface="Tahoma" charset="0"/>
                <a:ea typeface="ＭＳ Ｐゴシック" charset="0"/>
                <a:cs typeface="ＭＳ Ｐゴシック" charset="0"/>
              </a:rPr>
              <a:t>Predict inter-task control flow</a:t>
            </a:r>
          </a:p>
        </p:txBody>
      </p:sp>
      <p:sp>
        <p:nvSpPr>
          <p:cNvPr id="15667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248E47-6A13-BC4C-AD51-01DE01C1B55C}" type="slidenum">
              <a:rPr lang="en-US" sz="1600">
                <a:solidFill>
                  <a:srgbClr val="000000"/>
                </a:solidFill>
                <a:latin typeface="Garamond" charset="0"/>
                <a:cs typeface="Arial" charset="0"/>
              </a:rPr>
              <a:pPr eaLnBrk="1" hangingPunct="1"/>
              <a:t>24</a:t>
            </a:fld>
            <a:endParaRPr lang="en-US" sz="1600">
              <a:solidFill>
                <a:srgbClr val="000000"/>
              </a:solidFill>
              <a:latin typeface="Garamond" charset="0"/>
              <a:cs typeface="Arial" charset="0"/>
            </a:endParaRPr>
          </a:p>
        </p:txBody>
      </p:sp>
      <p:pic>
        <p:nvPicPr>
          <p:cNvPr id="15667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905000"/>
            <a:ext cx="7848600" cy="436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p:txBody>
          <a:bodyPr/>
          <a:lstStyle/>
          <a:p>
            <a:r>
              <a:rPr lang="en-US">
                <a:latin typeface="Garamond" charset="0"/>
                <a:ea typeface="ＭＳ Ｐゴシック" charset="0"/>
                <a:cs typeface="ＭＳ Ｐゴシック" charset="0"/>
              </a:rPr>
              <a:t>Handling Inter-Task Dependences</a:t>
            </a:r>
          </a:p>
        </p:txBody>
      </p:sp>
      <p:sp>
        <p:nvSpPr>
          <p:cNvPr id="143362"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Control dependences </a:t>
            </a:r>
          </a:p>
          <a:p>
            <a:pPr lvl="1"/>
            <a:r>
              <a:rPr lang="en-US">
                <a:latin typeface="Tahoma" charset="0"/>
                <a:ea typeface="ＭＳ Ｐゴシック" charset="0"/>
              </a:rPr>
              <a:t>Predict </a:t>
            </a:r>
          </a:p>
          <a:p>
            <a:pPr lvl="1"/>
            <a:r>
              <a:rPr lang="en-US">
                <a:latin typeface="Tahoma" charset="0"/>
                <a:ea typeface="ＭＳ Ｐゴシック" charset="0"/>
              </a:rPr>
              <a:t>Squash subsequent tasks on inter-task misprediction </a:t>
            </a:r>
          </a:p>
          <a:p>
            <a:pPr lvl="2"/>
            <a:r>
              <a:rPr lang="en-US">
                <a:latin typeface="Tahoma" charset="0"/>
                <a:ea typeface="ＭＳ Ｐゴシック" charset="0"/>
              </a:rPr>
              <a:t>Intra-task mispredictions do not need to cause flushing of later tasks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Data dependences </a:t>
            </a:r>
          </a:p>
          <a:p>
            <a:pPr lvl="1"/>
            <a:r>
              <a:rPr lang="en-US">
                <a:latin typeface="Tahoma" charset="0"/>
                <a:ea typeface="ＭＳ Ｐゴシック" charset="0"/>
              </a:rPr>
              <a:t>Register file: mask bits and forwarding (stall until available)</a:t>
            </a:r>
          </a:p>
          <a:p>
            <a:pPr lvl="1"/>
            <a:r>
              <a:rPr lang="en-US">
                <a:latin typeface="Tahoma" charset="0"/>
                <a:ea typeface="ＭＳ Ｐゴシック" charset="0"/>
              </a:rPr>
              <a:t>Memory: address resolution buffer (speculative load, squash on violation)</a:t>
            </a:r>
          </a:p>
        </p:txBody>
      </p:sp>
      <p:sp>
        <p:nvSpPr>
          <p:cNvPr id="15769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2074E9-81C2-AA43-9C49-F144E12009D3}" type="slidenum">
              <a:rPr lang="en-US" sz="1600">
                <a:solidFill>
                  <a:srgbClr val="000000"/>
                </a:solidFill>
                <a:latin typeface="Garamond" charset="0"/>
                <a:cs typeface="Arial" charset="0"/>
              </a:rPr>
              <a:pPr eaLnBrk="1" hangingPunct="1"/>
              <a:t>25</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6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6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6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6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6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p:txBody>
          <a:bodyPr/>
          <a:lstStyle/>
          <a:p>
            <a:r>
              <a:rPr lang="en-US">
                <a:latin typeface="Garamond" charset="0"/>
                <a:ea typeface="ＭＳ Ｐゴシック" charset="0"/>
                <a:cs typeface="ＭＳ Ｐゴシック" charset="0"/>
              </a:rPr>
              <a:t>Address Resolution Buffer</a:t>
            </a:r>
          </a:p>
        </p:txBody>
      </p:sp>
      <p:sp>
        <p:nvSpPr>
          <p:cNvPr id="144386"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Multiscalar issues loads to ARB/D-cache as soon as address is computed </a:t>
            </a:r>
          </a:p>
          <a:p>
            <a:r>
              <a:rPr lang="en-US">
                <a:latin typeface="Tahoma" charset="0"/>
                <a:ea typeface="ＭＳ Ｐゴシック" charset="0"/>
                <a:cs typeface="ＭＳ Ｐゴシック" charset="0"/>
              </a:rPr>
              <a:t>ARB is organized like a cache, maintaining state for all outstanding load/store addresses </a:t>
            </a:r>
          </a:p>
          <a:p>
            <a:r>
              <a:rPr lang="en-US">
                <a:latin typeface="Tahoma" charset="0"/>
                <a:ea typeface="ＭＳ Ｐゴシック" charset="0"/>
                <a:cs typeface="ＭＳ Ｐゴシック" charset="0"/>
              </a:rPr>
              <a:t>Franklin and Sohi, “</a:t>
            </a:r>
            <a:r>
              <a:rPr lang="en-US" altLang="ja-JP">
                <a:solidFill>
                  <a:srgbClr val="0000FF"/>
                </a:solidFill>
                <a:latin typeface="Tahoma" charset="0"/>
                <a:ea typeface="ＭＳ Ｐゴシック" charset="0"/>
                <a:cs typeface="ＭＳ Ｐゴシック" charset="0"/>
              </a:rPr>
              <a:t>ARB: A hardware mechanism for dynamic reordering of memory references</a:t>
            </a:r>
            <a:r>
              <a:rPr lang="en-US" altLang="ja-JP">
                <a:latin typeface="Tahoma" charset="0"/>
                <a:ea typeface="ＭＳ Ｐゴシック" charset="0"/>
                <a:cs typeface="ＭＳ Ｐゴシック" charset="0"/>
              </a:rPr>
              <a:t>,</a:t>
            </a:r>
            <a:r>
              <a:rPr 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 IEEE TC 1996. </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An ARB entry:</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15872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40B814-89AC-0E46-BAEC-C509E0519F8D}" type="slidenum">
              <a:rPr lang="en-US" sz="1600">
                <a:solidFill>
                  <a:srgbClr val="000000"/>
                </a:solidFill>
                <a:latin typeface="Garamond" charset="0"/>
                <a:cs typeface="Arial" charset="0"/>
              </a:rPr>
              <a:pPr eaLnBrk="1" hangingPunct="1"/>
              <a:t>26</a:t>
            </a:fld>
            <a:endParaRPr lang="en-US" sz="1600">
              <a:solidFill>
                <a:srgbClr val="000000"/>
              </a:solidFill>
              <a:latin typeface="Garamond" charset="0"/>
              <a:cs typeface="Arial" charset="0"/>
            </a:endParaRPr>
          </a:p>
        </p:txBody>
      </p:sp>
      <p:pic>
        <p:nvPicPr>
          <p:cNvPr id="144388"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4479925"/>
            <a:ext cx="8458200" cy="161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4386">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4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r>
              <a:rPr lang="en-US">
                <a:latin typeface="Garamond" charset="0"/>
                <a:ea typeface="ＭＳ Ｐゴシック" charset="0"/>
                <a:cs typeface="ＭＳ Ｐゴシック" charset="0"/>
              </a:rPr>
              <a:t>Address Resolution Buffer</a:t>
            </a:r>
          </a:p>
        </p:txBody>
      </p:sp>
      <p:sp>
        <p:nvSpPr>
          <p:cNvPr id="145410" name="Content Placeholder 2"/>
          <p:cNvSpPr>
            <a:spLocks noGrp="1"/>
          </p:cNvSpPr>
          <p:nvPr>
            <p:ph idx="1"/>
          </p:nvPr>
        </p:nvSpPr>
        <p:spPr>
          <a:xfrm>
            <a:off x="228600" y="914400"/>
            <a:ext cx="8610600" cy="5194300"/>
          </a:xfrm>
        </p:spPr>
        <p:txBody>
          <a:bodyPr/>
          <a:lstStyle/>
          <a:p>
            <a:r>
              <a:rPr lang="en-US">
                <a:latin typeface="Tahoma" charset="0"/>
                <a:ea typeface="ＭＳ Ｐゴシック" charset="0"/>
                <a:cs typeface="ＭＳ Ｐゴシック" charset="0"/>
              </a:rPr>
              <a:t>Loads </a:t>
            </a:r>
          </a:p>
          <a:p>
            <a:pPr lvl="1"/>
            <a:r>
              <a:rPr lang="en-US">
                <a:latin typeface="Tahoma" charset="0"/>
                <a:ea typeface="ＭＳ Ｐゴシック" charset="0"/>
              </a:rPr>
              <a:t>ARB miss: data comes from D-cache (no prior stores yet)</a:t>
            </a:r>
          </a:p>
          <a:p>
            <a:pPr lvl="1"/>
            <a:r>
              <a:rPr lang="en-US">
                <a:latin typeface="Tahoma" charset="0"/>
                <a:ea typeface="ＭＳ Ｐゴシック" charset="0"/>
              </a:rPr>
              <a:t>ARB hit: get most recent data to the load, which may be from D-cache, or nearest prior task with S=1 </a:t>
            </a:r>
          </a:p>
          <a:p>
            <a:pPr lvl="1"/>
            <a:endParaRPr lang="en-US">
              <a:latin typeface="Tahoma" charset="0"/>
              <a:ea typeface="ＭＳ Ｐゴシック" charset="0"/>
            </a:endParaRPr>
          </a:p>
          <a:p>
            <a:r>
              <a:rPr lang="en-US">
                <a:latin typeface="Tahoma" charset="0"/>
                <a:ea typeface="ＭＳ Ｐゴシック" charset="0"/>
                <a:cs typeface="ＭＳ Ｐゴシック" charset="0"/>
              </a:rPr>
              <a:t>Stores </a:t>
            </a:r>
          </a:p>
          <a:p>
            <a:pPr lvl="1"/>
            <a:r>
              <a:rPr lang="en-US">
                <a:latin typeface="Tahoma" charset="0"/>
                <a:ea typeface="ＭＳ Ｐゴシック" charset="0"/>
              </a:rPr>
              <a:t>ARB buffers speculative stores </a:t>
            </a:r>
          </a:p>
          <a:p>
            <a:pPr lvl="1"/>
            <a:r>
              <a:rPr lang="en-US">
                <a:latin typeface="Tahoma" charset="0"/>
                <a:ea typeface="ＭＳ Ｐゴシック" charset="0"/>
              </a:rPr>
              <a:t>If store from an older task finds a load from a younger task to the same address </a:t>
            </a:r>
            <a:r>
              <a:rPr lang="en-US">
                <a:latin typeface="Tahoma" charset="0"/>
                <a:ea typeface="ＭＳ Ｐゴシック" charset="0"/>
                <a:sym typeface="Wingdings" charset="0"/>
              </a:rPr>
              <a:t> misspeculation detected </a:t>
            </a:r>
            <a:endParaRPr lang="en-US">
              <a:latin typeface="Tahoma" charset="0"/>
              <a:ea typeface="ＭＳ Ｐゴシック" charset="0"/>
            </a:endParaRPr>
          </a:p>
          <a:p>
            <a:pPr lvl="1"/>
            <a:r>
              <a:rPr lang="en-US">
                <a:latin typeface="Tahoma" charset="0"/>
                <a:ea typeface="ＭＳ Ｐゴシック" charset="0"/>
              </a:rPr>
              <a:t>When a task commits</a:t>
            </a:r>
            <a:r>
              <a:rPr lang="en-US" i="1">
                <a:latin typeface="Tahoma" charset="0"/>
                <a:ea typeface="ＭＳ Ｐゴシック" charset="0"/>
              </a:rPr>
              <a:t>, commit all of the task’s stores into the D-cache </a:t>
            </a:r>
          </a:p>
          <a:p>
            <a:pPr lvl="1"/>
            <a:endParaRPr lang="en-US">
              <a:latin typeface="Tahoma" charset="0"/>
              <a:ea typeface="ＭＳ Ｐゴシック" charset="0"/>
            </a:endParaRPr>
          </a:p>
          <a:p>
            <a:pPr lvl="1"/>
            <a:endParaRPr lang="en-US" i="1">
              <a:latin typeface="Tahoma" charset="0"/>
              <a:ea typeface="ＭＳ Ｐゴシック" charset="0"/>
            </a:endParaRPr>
          </a:p>
        </p:txBody>
      </p:sp>
      <p:sp>
        <p:nvSpPr>
          <p:cNvPr id="15974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A4C39B-11B0-0F4B-821E-C9DE2DFE43ED}" type="slidenum">
              <a:rPr lang="en-US" sz="1600">
                <a:solidFill>
                  <a:srgbClr val="000000"/>
                </a:solidFill>
                <a:latin typeface="Garamond" charset="0"/>
                <a:cs typeface="Arial" charset="0"/>
              </a:rPr>
              <a:pPr eaLnBrk="1" hangingPunct="1"/>
              <a:t>27</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54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5410">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541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541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54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p:txBody>
          <a:bodyPr/>
          <a:lstStyle/>
          <a:p>
            <a:r>
              <a:rPr lang="en-US">
                <a:latin typeface="Garamond" charset="0"/>
                <a:ea typeface="ＭＳ Ｐゴシック" charset="0"/>
                <a:cs typeface="ＭＳ Ｐゴシック" charset="0"/>
              </a:rPr>
              <a:t>Address Resolution Buffer</a:t>
            </a:r>
          </a:p>
        </p:txBody>
      </p:sp>
      <p:sp>
        <p:nvSpPr>
          <p:cNvPr id="160770"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Franklin and Sohi, “</a:t>
            </a:r>
            <a:r>
              <a:rPr lang="en-US" altLang="ja-JP">
                <a:solidFill>
                  <a:srgbClr val="0000FF"/>
                </a:solidFill>
                <a:latin typeface="Tahoma" charset="0"/>
                <a:ea typeface="ＭＳ Ｐゴシック" charset="0"/>
                <a:cs typeface="ＭＳ Ｐゴシック" charset="0"/>
              </a:rPr>
              <a:t>ARB: A hardware mechanism for dynamic reordering of memory references</a:t>
            </a:r>
            <a:r>
              <a:rPr lang="en-US" altLang="ja-JP">
                <a:latin typeface="Tahoma" charset="0"/>
                <a:ea typeface="ＭＳ Ｐゴシック" charset="0"/>
                <a:cs typeface="ＭＳ Ｐゴシック" charset="0"/>
              </a:rPr>
              <a:t>,</a:t>
            </a:r>
            <a:r>
              <a:rPr 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 IEEE TC 1996. </a:t>
            </a:r>
          </a:p>
          <a:p>
            <a:endParaRPr lang="en-US">
              <a:latin typeface="Tahoma" charset="0"/>
              <a:ea typeface="ＭＳ Ｐゴシック" charset="0"/>
              <a:cs typeface="ＭＳ Ｐゴシック" charset="0"/>
            </a:endParaRPr>
          </a:p>
        </p:txBody>
      </p:sp>
      <p:sp>
        <p:nvSpPr>
          <p:cNvPr id="16077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C2F8C8-4001-4142-B080-C2867DC594DC}" type="slidenum">
              <a:rPr lang="en-US" sz="1600">
                <a:solidFill>
                  <a:srgbClr val="000000"/>
                </a:solidFill>
                <a:latin typeface="Garamond" charset="0"/>
                <a:cs typeface="Arial" charset="0"/>
              </a:rPr>
              <a:pPr eaLnBrk="1" hangingPunct="1"/>
              <a:t>28</a:t>
            </a:fld>
            <a:endParaRPr lang="en-US" sz="1600">
              <a:solidFill>
                <a:srgbClr val="000000"/>
              </a:solidFill>
              <a:latin typeface="Garamond" charset="0"/>
              <a:cs typeface="Arial" charset="0"/>
            </a:endParaRPr>
          </a:p>
        </p:txBody>
      </p:sp>
      <p:pic>
        <p:nvPicPr>
          <p:cNvPr id="160772"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2362200"/>
            <a:ext cx="5727700" cy="383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title"/>
          </p:nvPr>
        </p:nvSpPr>
        <p:spPr/>
        <p:txBody>
          <a:bodyPr/>
          <a:lstStyle/>
          <a:p>
            <a:r>
              <a:rPr lang="en-US">
                <a:latin typeface="Garamond" charset="0"/>
                <a:ea typeface="ＭＳ Ｐゴシック" charset="0"/>
                <a:cs typeface="ＭＳ Ｐゴシック" charset="0"/>
              </a:rPr>
              <a:t>Memory Dependence Prediction</a:t>
            </a:r>
          </a:p>
        </p:txBody>
      </p:sp>
      <p:sp>
        <p:nvSpPr>
          <p:cNvPr id="184322"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ARB performs memory renaming</a:t>
            </a:r>
          </a:p>
          <a:p>
            <a:r>
              <a:rPr lang="en-US">
                <a:latin typeface="Tahoma" charset="0"/>
                <a:ea typeface="ＭＳ Ｐゴシック" charset="0"/>
                <a:cs typeface="ＭＳ Ｐゴシック" charset="0"/>
              </a:rPr>
              <a:t>However, it does not perform dependence prediction</a:t>
            </a:r>
          </a:p>
          <a:p>
            <a:pPr lvl="1"/>
            <a:r>
              <a:rPr lang="en-US">
                <a:latin typeface="Tahoma" charset="0"/>
                <a:ea typeface="ＭＳ Ｐゴシック" charset="0"/>
              </a:rPr>
              <a:t>Can reduce intra-task dependency flushes by accurate memory dependence prediction</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Idea: </a:t>
            </a:r>
            <a:r>
              <a:rPr lang="en-US">
                <a:solidFill>
                  <a:srgbClr val="0000FF"/>
                </a:solidFill>
                <a:latin typeface="Tahoma" charset="0"/>
                <a:ea typeface="ＭＳ Ｐゴシック" charset="0"/>
                <a:cs typeface="ＭＳ Ｐゴシック" charset="0"/>
              </a:rPr>
              <a:t>Predict whether or not a load instruction will be dependent on a previous store (and predict which store). </a:t>
            </a:r>
            <a:r>
              <a:rPr lang="en-US">
                <a:latin typeface="Tahoma" charset="0"/>
                <a:ea typeface="ＭＳ Ｐゴシック" charset="0"/>
                <a:cs typeface="ＭＳ Ｐゴシック" charset="0"/>
              </a:rPr>
              <a:t>Delay the execution of the load if it is predicted to be dependent. </a:t>
            </a:r>
          </a:p>
          <a:p>
            <a:endParaRPr lang="en-US">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Moshovos et al., “</a:t>
            </a:r>
            <a:r>
              <a:rPr lang="en-US" altLang="ja-JP" sz="2200">
                <a:solidFill>
                  <a:srgbClr val="0000FF"/>
                </a:solidFill>
                <a:latin typeface="Tahoma" charset="0"/>
                <a:ea typeface="ＭＳ Ｐゴシック" charset="0"/>
                <a:cs typeface="ＭＳ Ｐゴシック" charset="0"/>
              </a:rPr>
              <a:t>Dynamic Speculation and Synchronization of Data Dependences</a:t>
            </a:r>
            <a:r>
              <a:rPr lang="en-US" altLang="ja-JP" sz="2200">
                <a:latin typeface="Tahoma" charset="0"/>
                <a:ea typeface="ＭＳ Ｐゴシック" charset="0"/>
                <a:cs typeface="ＭＳ Ｐゴシック" charset="0"/>
              </a:rPr>
              <a:t>,</a:t>
            </a:r>
            <a:r>
              <a:rPr lang="en-US" sz="2200">
                <a:latin typeface="Tahoma" charset="0"/>
                <a:ea typeface="ＭＳ Ｐゴシック" charset="0"/>
                <a:cs typeface="ＭＳ Ｐゴシック" charset="0"/>
              </a:rPr>
              <a:t>”</a:t>
            </a:r>
            <a:r>
              <a:rPr lang="en-US" altLang="ja-JP" sz="2200">
                <a:latin typeface="Tahoma" charset="0"/>
                <a:ea typeface="ＭＳ Ｐゴシック" charset="0"/>
                <a:cs typeface="ＭＳ Ｐゴシック" charset="0"/>
              </a:rPr>
              <a:t> ISCA 1997.</a:t>
            </a:r>
          </a:p>
          <a:p>
            <a:r>
              <a:rPr lang="en-US" sz="2200">
                <a:latin typeface="Tahoma" charset="0"/>
                <a:ea typeface="ＭＳ Ｐゴシック" charset="0"/>
                <a:cs typeface="ＭＳ Ｐゴシック" charset="0"/>
              </a:rPr>
              <a:t>Chrysos and Emer, “</a:t>
            </a:r>
            <a:r>
              <a:rPr lang="en-US" altLang="ja-JP" sz="2200">
                <a:solidFill>
                  <a:srgbClr val="0000FF"/>
                </a:solidFill>
                <a:latin typeface="Tahoma" charset="0"/>
                <a:ea typeface="ＭＳ Ｐゴシック" charset="0"/>
                <a:cs typeface="ＭＳ Ｐゴシック" charset="0"/>
              </a:rPr>
              <a:t>Memory Dependence Prediction using Store Sets</a:t>
            </a:r>
            <a:r>
              <a:rPr lang="en-US" altLang="ja-JP" sz="2200">
                <a:latin typeface="Tahoma" charset="0"/>
                <a:ea typeface="ＭＳ Ｐゴシック" charset="0"/>
                <a:cs typeface="ＭＳ Ｐゴシック" charset="0"/>
              </a:rPr>
              <a:t>,</a:t>
            </a:r>
            <a:r>
              <a:rPr lang="en-US" sz="2200">
                <a:latin typeface="Tahoma" charset="0"/>
                <a:ea typeface="ＭＳ Ｐゴシック" charset="0"/>
                <a:cs typeface="ＭＳ Ｐゴシック" charset="0"/>
              </a:rPr>
              <a:t>”</a:t>
            </a:r>
            <a:r>
              <a:rPr lang="en-US" altLang="ja-JP" sz="2200">
                <a:latin typeface="Tahoma" charset="0"/>
                <a:ea typeface="ＭＳ Ｐゴシック" charset="0"/>
                <a:cs typeface="ＭＳ Ｐゴシック" charset="0"/>
              </a:rPr>
              <a:t> ISCA 1998. </a:t>
            </a:r>
            <a:endParaRPr lang="en-US" sz="2200">
              <a:latin typeface="Tahoma" charset="0"/>
              <a:ea typeface="ＭＳ Ｐゴシック" charset="0"/>
              <a:cs typeface="ＭＳ Ｐゴシック" charset="0"/>
            </a:endParaRPr>
          </a:p>
        </p:txBody>
      </p:sp>
      <p:sp>
        <p:nvSpPr>
          <p:cNvPr id="16179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4142BD-EBB7-734E-A6C4-C0BE75BE6DF1}" type="slidenum">
              <a:rPr lang="en-US" sz="1600">
                <a:solidFill>
                  <a:srgbClr val="000000"/>
                </a:solidFill>
                <a:latin typeface="Garamond" charset="0"/>
                <a:cs typeface="Arial" charset="0"/>
              </a:rPr>
              <a:pPr eaLnBrk="1" hangingPunct="1"/>
              <a:t>29</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22">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22">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2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4"/>
          <p:cNvSpPr>
            <a:spLocks noGrp="1"/>
          </p:cNvSpPr>
          <p:nvPr>
            <p:ph type="ctrTitle"/>
          </p:nvPr>
        </p:nvSpPr>
        <p:spPr/>
        <p:txBody>
          <a:bodyPr/>
          <a:lstStyle/>
          <a:p>
            <a:r>
              <a:rPr lang="en-US">
                <a:latin typeface="Garamond" charset="0"/>
                <a:ea typeface="ＭＳ Ｐゴシック" charset="0"/>
                <a:cs typeface="ＭＳ Ｐゴシック" charset="0"/>
              </a:rPr>
              <a:t>Speculation in Parallel Machines</a:t>
            </a:r>
          </a:p>
        </p:txBody>
      </p:sp>
      <p:sp>
        <p:nvSpPr>
          <p:cNvPr id="135170" name="Subtitle 5"/>
          <p:cNvSpPr>
            <a:spLocks noGrp="1"/>
          </p:cNvSpPr>
          <p:nvPr>
            <p:ph type="subTitle" idx="1"/>
          </p:nvPr>
        </p:nvSpPr>
        <p:spPr/>
        <p:txBody>
          <a:bodyPr/>
          <a:lstStyle/>
          <a:p>
            <a:pPr>
              <a:buFont typeface="Wingdings" charset="0"/>
              <a:buNone/>
            </a:pPr>
            <a:endParaRPr lang="en-US">
              <a:latin typeface="Tahoma" charset="0"/>
              <a:ea typeface="ＭＳ Ｐゴシック" charset="0"/>
              <a:cs typeface="ＭＳ Ｐゴシック" charset="0"/>
            </a:endParaRPr>
          </a:p>
        </p:txBody>
      </p:sp>
      <p:sp>
        <p:nvSpPr>
          <p:cNvPr id="135171"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25DD86-507D-1349-9EE8-8E11666A8551}" type="slidenum">
              <a:rPr lang="en-US" sz="1200">
                <a:solidFill>
                  <a:srgbClr val="000000"/>
                </a:solidFill>
                <a:latin typeface="Garamond" charset="0"/>
                <a:cs typeface="Arial" charset="0"/>
              </a:rPr>
              <a:pPr eaLnBrk="1" hangingPunct="1"/>
              <a:t>3</a:t>
            </a:fld>
            <a:endParaRPr lang="en-US" sz="1200">
              <a:solidFill>
                <a:srgbClr val="000000"/>
              </a:solidFill>
              <a:latin typeface="Garamond" charset="0"/>
              <a:cs typeface="Arial"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1"/>
          <p:cNvSpPr>
            <a:spLocks noGrp="1"/>
          </p:cNvSpPr>
          <p:nvPr>
            <p:ph type="title"/>
          </p:nvPr>
        </p:nvSpPr>
        <p:spPr/>
        <p:txBody>
          <a:bodyPr/>
          <a:lstStyle/>
          <a:p>
            <a:r>
              <a:rPr lang="en-US" sz="3800">
                <a:latin typeface="Garamond" charset="0"/>
                <a:ea typeface="ＭＳ Ｐゴシック" charset="0"/>
                <a:cs typeface="ＭＳ Ｐゴシック" charset="0"/>
              </a:rPr>
              <a:t>Handling of Store-Load Dependencies</a:t>
            </a:r>
          </a:p>
        </p:txBody>
      </p:sp>
      <p:sp>
        <p:nvSpPr>
          <p:cNvPr id="3" name="Content Placeholder 2"/>
          <p:cNvSpPr>
            <a:spLocks noGrp="1"/>
          </p:cNvSpPr>
          <p:nvPr>
            <p:ph idx="1"/>
          </p:nvPr>
        </p:nvSpPr>
        <p:spPr>
          <a:xfrm>
            <a:off x="228600" y="996950"/>
            <a:ext cx="8610600" cy="5194300"/>
          </a:xfrm>
        </p:spPr>
        <p:txBody>
          <a:bodyPr/>
          <a:lstStyle/>
          <a:p>
            <a:r>
              <a:rPr lang="en-US" sz="2000">
                <a:solidFill>
                  <a:srgbClr val="0033CC"/>
                </a:solidFill>
                <a:latin typeface="Tahoma" charset="0"/>
                <a:ea typeface="ＭＳ Ｐゴシック" charset="0"/>
                <a:cs typeface="ＭＳ Ｐゴシック" charset="0"/>
              </a:rPr>
              <a:t>A load</a:t>
            </a:r>
            <a:r>
              <a:rPr lang="ja-JP" altLang="en-US" sz="2000">
                <a:solidFill>
                  <a:srgbClr val="0033CC"/>
                </a:solidFill>
                <a:latin typeface="Tahoma" charset="0"/>
                <a:ea typeface="ＭＳ Ｐゴシック" charset="0"/>
                <a:cs typeface="ＭＳ Ｐゴシック" charset="0"/>
              </a:rPr>
              <a:t>’</a:t>
            </a:r>
            <a:r>
              <a:rPr lang="en-US" altLang="ja-JP" sz="2000">
                <a:solidFill>
                  <a:srgbClr val="0033CC"/>
                </a:solidFill>
                <a:latin typeface="Tahoma" charset="0"/>
                <a:ea typeface="ＭＳ Ｐゴシック" charset="0"/>
                <a:cs typeface="ＭＳ Ｐゴシック" charset="0"/>
              </a:rPr>
              <a:t>s dependence status is not known until all previous store addresses are available. </a:t>
            </a:r>
          </a:p>
          <a:p>
            <a:pPr>
              <a:buFont typeface="Wingdings" charset="0"/>
              <a:buNone/>
            </a:pPr>
            <a:endParaRPr lang="en-US" sz="2000">
              <a:latin typeface="Tahoma" charset="0"/>
              <a:ea typeface="ＭＳ Ｐゴシック" charset="0"/>
              <a:cs typeface="ＭＳ Ｐゴシック" charset="0"/>
            </a:endParaRPr>
          </a:p>
          <a:p>
            <a:r>
              <a:rPr lang="en-US" sz="2000">
                <a:latin typeface="Tahoma" charset="0"/>
                <a:ea typeface="ＭＳ Ｐゴシック" charset="0"/>
                <a:cs typeface="ＭＳ Ｐゴシック" charset="0"/>
              </a:rPr>
              <a:t>How does the processor detect dependence of a load instruction on a previous store?</a:t>
            </a:r>
          </a:p>
          <a:p>
            <a:pPr lvl="1"/>
            <a:r>
              <a:rPr lang="en-US" sz="2000">
                <a:latin typeface="Tahoma" charset="0"/>
                <a:ea typeface="ＭＳ Ｐゴシック" charset="0"/>
              </a:rPr>
              <a:t>Option 1: Wait until all previous stores committed (no need to check) </a:t>
            </a:r>
          </a:p>
          <a:p>
            <a:pPr lvl="1"/>
            <a:r>
              <a:rPr lang="en-US" sz="2000">
                <a:latin typeface="Tahoma" charset="0"/>
                <a:ea typeface="ＭＳ Ｐゴシック" charset="0"/>
              </a:rPr>
              <a:t>Option 2: Keep a list of pending stores in a store buffer and check whether load address matches a previous store address</a:t>
            </a:r>
          </a:p>
          <a:p>
            <a:endParaRPr lang="en-US" sz="2000">
              <a:latin typeface="Tahoma" charset="0"/>
              <a:ea typeface="ＭＳ Ｐゴシック" charset="0"/>
              <a:cs typeface="ＭＳ Ｐゴシック" charset="0"/>
            </a:endParaRPr>
          </a:p>
          <a:p>
            <a:r>
              <a:rPr lang="en-US" sz="2000">
                <a:latin typeface="Tahoma" charset="0"/>
                <a:ea typeface="ＭＳ Ｐゴシック" charset="0"/>
                <a:cs typeface="ＭＳ Ｐゴシック" charset="0"/>
              </a:rPr>
              <a:t>How does the processor engine treat the scheduling of a load instruction with respect to previous stores?</a:t>
            </a:r>
          </a:p>
          <a:p>
            <a:pPr lvl="1"/>
            <a:r>
              <a:rPr lang="en-US" sz="2000">
                <a:latin typeface="Tahoma" charset="0"/>
                <a:ea typeface="ＭＳ Ｐゴシック" charset="0"/>
              </a:rPr>
              <a:t>Option 1: Assume load independent of all previous stores</a:t>
            </a:r>
          </a:p>
          <a:p>
            <a:pPr lvl="1"/>
            <a:r>
              <a:rPr lang="en-US" sz="2000">
                <a:latin typeface="Tahoma" charset="0"/>
                <a:ea typeface="ＭＳ Ｐゴシック" charset="0"/>
              </a:rPr>
              <a:t>Option 2: Assume load dependent on all previous stores</a:t>
            </a:r>
          </a:p>
          <a:p>
            <a:pPr lvl="1"/>
            <a:r>
              <a:rPr lang="en-US" sz="2000">
                <a:latin typeface="Tahoma" charset="0"/>
                <a:ea typeface="ＭＳ Ｐゴシック" charset="0"/>
              </a:rPr>
              <a:t>Option 3: Predict the dependence of a load on an outstanding store</a:t>
            </a:r>
          </a:p>
        </p:txBody>
      </p:sp>
      <p:sp>
        <p:nvSpPr>
          <p:cNvPr id="16281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D8C64AE-C6CB-6F47-AC21-C3F2E6941300}" type="slidenum">
              <a:rPr lang="en-US" sz="1600">
                <a:solidFill>
                  <a:srgbClr val="000000"/>
                </a:solidFill>
                <a:latin typeface="Garamond" charset="0"/>
                <a:cs typeface="Arial" charset="0"/>
              </a:rPr>
              <a:pPr eaLnBrk="1" hangingPunct="1"/>
              <a:t>30</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p:cNvSpPr>
            <a:spLocks noGrp="1"/>
          </p:cNvSpPr>
          <p:nvPr>
            <p:ph type="title"/>
          </p:nvPr>
        </p:nvSpPr>
        <p:spPr/>
        <p:txBody>
          <a:bodyPr/>
          <a:lstStyle/>
          <a:p>
            <a:r>
              <a:rPr lang="en-US">
                <a:latin typeface="Garamond" charset="0"/>
                <a:ea typeface="ＭＳ Ｐゴシック" charset="0"/>
                <a:cs typeface="ＭＳ Ｐゴシック" charset="0"/>
              </a:rPr>
              <a:t>Memory Disambiguation </a:t>
            </a:r>
          </a:p>
        </p:txBody>
      </p:sp>
      <p:sp>
        <p:nvSpPr>
          <p:cNvPr id="3" name="Content Placeholder 2"/>
          <p:cNvSpPr>
            <a:spLocks noGrp="1"/>
          </p:cNvSpPr>
          <p:nvPr>
            <p:ph idx="1"/>
          </p:nvPr>
        </p:nvSpPr>
        <p:spPr>
          <a:xfrm>
            <a:off x="228600" y="901700"/>
            <a:ext cx="8610600" cy="5194300"/>
          </a:xfrm>
        </p:spPr>
        <p:txBody>
          <a:bodyPr/>
          <a:lstStyle/>
          <a:p>
            <a:r>
              <a:rPr lang="en-US">
                <a:latin typeface="Tahoma" charset="0"/>
                <a:ea typeface="ＭＳ Ｐゴシック" charset="0"/>
                <a:cs typeface="ＭＳ Ｐゴシック" charset="0"/>
              </a:rPr>
              <a:t>Option 1: Assume load independent of all previous stores</a:t>
            </a:r>
          </a:p>
          <a:p>
            <a:pPr>
              <a:buFont typeface="Wingdings" charset="0"/>
              <a:buNone/>
            </a:pPr>
            <a:r>
              <a:rPr lang="en-US">
                <a:latin typeface="Tahoma" charset="0"/>
                <a:ea typeface="ＭＳ Ｐゴシック" charset="0"/>
                <a:cs typeface="ＭＳ Ｐゴシック" charset="0"/>
              </a:rPr>
              <a:t>	</a:t>
            </a:r>
            <a:r>
              <a:rPr lang="en-US" sz="1800">
                <a:latin typeface="Tahoma" charset="0"/>
                <a:ea typeface="ＭＳ Ｐゴシック" charset="0"/>
                <a:cs typeface="ＭＳ Ｐゴシック" charset="0"/>
              </a:rPr>
              <a:t>+ Simple and can be common case: no delay for independent loads</a:t>
            </a:r>
          </a:p>
          <a:p>
            <a:pPr>
              <a:buFont typeface="Wingdings" charset="0"/>
              <a:buNone/>
            </a:pPr>
            <a:r>
              <a:rPr lang="en-US" sz="1800">
                <a:latin typeface="Tahoma" charset="0"/>
                <a:ea typeface="ＭＳ Ｐゴシック" charset="0"/>
                <a:cs typeface="ＭＳ Ｐゴシック" charset="0"/>
              </a:rPr>
              <a:t>	-- Requires recovery and re-execution of load and dependents on misprediction</a:t>
            </a:r>
          </a:p>
          <a:p>
            <a:endParaRPr lang="en-US" sz="1000">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Option 2: Assume load dependent on all previous stores</a:t>
            </a:r>
          </a:p>
          <a:p>
            <a:pPr>
              <a:buFont typeface="Wingdings" charset="0"/>
              <a:buNone/>
            </a:pPr>
            <a:r>
              <a:rPr lang="en-US">
                <a:latin typeface="Tahoma" charset="0"/>
                <a:ea typeface="ＭＳ Ｐゴシック" charset="0"/>
                <a:cs typeface="ＭＳ Ｐゴシック" charset="0"/>
              </a:rPr>
              <a:t>	</a:t>
            </a:r>
            <a:r>
              <a:rPr lang="en-US" sz="1800">
                <a:latin typeface="Tahoma" charset="0"/>
                <a:ea typeface="ＭＳ Ｐゴシック" charset="0"/>
                <a:cs typeface="ＭＳ Ｐゴシック" charset="0"/>
              </a:rPr>
              <a:t>+ No need for recovery </a:t>
            </a:r>
          </a:p>
          <a:p>
            <a:pPr>
              <a:buFont typeface="Wingdings" charset="0"/>
              <a:buNone/>
            </a:pPr>
            <a:r>
              <a:rPr lang="en-US" sz="1800">
                <a:latin typeface="Tahoma" charset="0"/>
                <a:ea typeface="ＭＳ Ｐゴシック" charset="0"/>
                <a:cs typeface="ＭＳ Ｐゴシック" charset="0"/>
              </a:rPr>
              <a:t>    -- Too conservative: delays independent loads unnecessarily</a:t>
            </a:r>
          </a:p>
          <a:p>
            <a:pPr lvl="1"/>
            <a:endParaRPr lang="en-US" sz="1000">
              <a:latin typeface="Tahoma" charset="0"/>
              <a:ea typeface="ＭＳ Ｐゴシック" charset="0"/>
            </a:endParaRPr>
          </a:p>
          <a:p>
            <a:r>
              <a:rPr lang="en-US">
                <a:latin typeface="Tahoma" charset="0"/>
                <a:ea typeface="ＭＳ Ｐゴシック" charset="0"/>
                <a:cs typeface="ＭＳ Ｐゴシック" charset="0"/>
              </a:rPr>
              <a:t>Option 3: Predict the dependence of a load on an outstanding store</a:t>
            </a:r>
          </a:p>
          <a:p>
            <a:pPr>
              <a:buFont typeface="Wingdings" charset="0"/>
              <a:buNone/>
            </a:pPr>
            <a:r>
              <a:rPr lang="en-US">
                <a:latin typeface="Tahoma" charset="0"/>
                <a:ea typeface="ＭＳ Ｐゴシック" charset="0"/>
                <a:cs typeface="ＭＳ Ｐゴシック" charset="0"/>
              </a:rPr>
              <a:t>	</a:t>
            </a:r>
            <a:r>
              <a:rPr lang="en-US" sz="1800">
                <a:latin typeface="Tahoma" charset="0"/>
                <a:ea typeface="ＭＳ Ｐゴシック" charset="0"/>
                <a:cs typeface="ＭＳ Ｐゴシック" charset="0"/>
              </a:rPr>
              <a:t>+ More accurate. Load store dependencies persist over time</a:t>
            </a:r>
          </a:p>
          <a:p>
            <a:pPr>
              <a:buFont typeface="Wingdings" charset="0"/>
              <a:buNone/>
            </a:pPr>
            <a:r>
              <a:rPr lang="en-US" sz="1800">
                <a:latin typeface="Tahoma" charset="0"/>
                <a:ea typeface="ＭＳ Ｐゴシック" charset="0"/>
                <a:cs typeface="ＭＳ Ｐゴシック" charset="0"/>
              </a:rPr>
              <a:t>	-- Still requires recovery/re-execution on misprediction</a:t>
            </a:r>
          </a:p>
          <a:p>
            <a:pPr lvl="1"/>
            <a:r>
              <a:rPr lang="en-US" sz="1600">
                <a:latin typeface="Tahoma" charset="0"/>
                <a:ea typeface="ＭＳ Ｐゴシック" charset="0"/>
              </a:rPr>
              <a:t>Alpha 21264	: Initially assume load independent, delay loads found to be dependent	</a:t>
            </a:r>
          </a:p>
          <a:p>
            <a:pPr lvl="1"/>
            <a:r>
              <a:rPr lang="en-US" sz="1600">
                <a:latin typeface="Tahoma" charset="0"/>
                <a:ea typeface="ＭＳ Ｐゴシック" charset="0"/>
              </a:rPr>
              <a:t>Moshovos et al., </a:t>
            </a:r>
            <a:r>
              <a:rPr lang="ja-JP" altLang="en-US" sz="1600">
                <a:latin typeface="Tahoma" charset="0"/>
                <a:ea typeface="ＭＳ Ｐゴシック" charset="0"/>
              </a:rPr>
              <a:t>“</a:t>
            </a:r>
            <a:r>
              <a:rPr lang="en-US" altLang="ja-JP" sz="1600">
                <a:solidFill>
                  <a:srgbClr val="FF0000"/>
                </a:solidFill>
                <a:latin typeface="Tahoma" charset="0"/>
                <a:ea typeface="ＭＳ Ｐゴシック" charset="0"/>
              </a:rPr>
              <a:t>Dynamic speculation and synchronization of data dependences</a:t>
            </a:r>
            <a:r>
              <a:rPr lang="en-US" altLang="ja-JP" sz="1600">
                <a:latin typeface="Tahoma" charset="0"/>
                <a:ea typeface="ＭＳ Ｐゴシック" charset="0"/>
              </a:rPr>
              <a:t>,</a:t>
            </a:r>
            <a:r>
              <a:rPr lang="ja-JP" altLang="en-US" sz="1600">
                <a:latin typeface="Tahoma" charset="0"/>
                <a:ea typeface="ＭＳ Ｐゴシック" charset="0"/>
              </a:rPr>
              <a:t>”</a:t>
            </a:r>
            <a:r>
              <a:rPr lang="en-US" altLang="ja-JP" sz="1600">
                <a:latin typeface="Tahoma" charset="0"/>
                <a:ea typeface="ＭＳ Ｐゴシック" charset="0"/>
              </a:rPr>
              <a:t> ISCA 1997.</a:t>
            </a:r>
          </a:p>
          <a:p>
            <a:pPr lvl="1"/>
            <a:r>
              <a:rPr lang="en-US" sz="1600">
                <a:latin typeface="Tahoma" charset="0"/>
                <a:ea typeface="ＭＳ Ｐゴシック" charset="0"/>
              </a:rPr>
              <a:t>Chrysos and Emer, </a:t>
            </a:r>
            <a:r>
              <a:rPr lang="ja-JP" altLang="en-US" sz="1600">
                <a:latin typeface="Tahoma" charset="0"/>
                <a:ea typeface="ＭＳ Ｐゴシック" charset="0"/>
              </a:rPr>
              <a:t>“</a:t>
            </a:r>
            <a:r>
              <a:rPr lang="en-US" altLang="ja-JP" sz="1600">
                <a:solidFill>
                  <a:srgbClr val="FF0000"/>
                </a:solidFill>
                <a:latin typeface="Tahoma" charset="0"/>
                <a:ea typeface="ＭＳ Ｐゴシック" charset="0"/>
              </a:rPr>
              <a:t>Memory Dependence Prediction Using Store Sets</a:t>
            </a:r>
            <a:r>
              <a:rPr lang="en-US" altLang="ja-JP" sz="1600">
                <a:latin typeface="Tahoma" charset="0"/>
                <a:ea typeface="ＭＳ Ｐゴシック" charset="0"/>
              </a:rPr>
              <a:t>,</a:t>
            </a:r>
            <a:r>
              <a:rPr lang="ja-JP" altLang="en-US" sz="1600">
                <a:latin typeface="Tahoma" charset="0"/>
                <a:ea typeface="ＭＳ Ｐゴシック" charset="0"/>
              </a:rPr>
              <a:t>”</a:t>
            </a:r>
            <a:r>
              <a:rPr lang="en-US" altLang="ja-JP" sz="1600">
                <a:latin typeface="Tahoma" charset="0"/>
                <a:ea typeface="ＭＳ Ｐゴシック" charset="0"/>
              </a:rPr>
              <a:t> ISCA 1998.</a:t>
            </a:r>
            <a:endParaRPr lang="en-US" sz="1600">
              <a:latin typeface="Tahoma" charset="0"/>
              <a:ea typeface="ＭＳ Ｐゴシック" charset="0"/>
            </a:endParaRPr>
          </a:p>
        </p:txBody>
      </p:sp>
      <p:sp>
        <p:nvSpPr>
          <p:cNvPr id="16384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0C09B9-5B52-3A4E-9699-F9C24C21022A}" type="slidenum">
              <a:rPr lang="en-US" sz="1600">
                <a:solidFill>
                  <a:srgbClr val="000000"/>
                </a:solidFill>
                <a:latin typeface="Garamond" charset="0"/>
                <a:cs typeface="Arial" charset="0"/>
              </a:rPr>
              <a:pPr eaLnBrk="1" hangingPunct="1"/>
              <a:t>31</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1"/>
          <p:cNvSpPr>
            <a:spLocks noGrp="1"/>
          </p:cNvSpPr>
          <p:nvPr>
            <p:ph type="title"/>
          </p:nvPr>
        </p:nvSpPr>
        <p:spPr/>
        <p:txBody>
          <a:bodyPr/>
          <a:lstStyle/>
          <a:p>
            <a:r>
              <a:rPr lang="en-US">
                <a:latin typeface="Garamond" charset="0"/>
                <a:ea typeface="ＭＳ Ｐゴシック" charset="0"/>
                <a:cs typeface="ＭＳ Ｐゴシック" charset="0"/>
              </a:rPr>
              <a:t>Memory Disambiguation</a:t>
            </a:r>
          </a:p>
        </p:txBody>
      </p:sp>
      <p:sp>
        <p:nvSpPr>
          <p:cNvPr id="164866" name="Content Placeholder 2"/>
          <p:cNvSpPr>
            <a:spLocks noGrp="1"/>
          </p:cNvSpPr>
          <p:nvPr>
            <p:ph idx="1"/>
          </p:nvPr>
        </p:nvSpPr>
        <p:spPr>
          <a:xfrm>
            <a:off x="228600" y="996950"/>
            <a:ext cx="8610600" cy="5194300"/>
          </a:xfrm>
        </p:spPr>
        <p:txBody>
          <a:bodyPr/>
          <a:lstStyle/>
          <a:p>
            <a:pPr marL="342900" lvl="1" indent="-342900">
              <a:buClr>
                <a:schemeClr val="accent1"/>
              </a:buClr>
              <a:buSzPct val="65000"/>
              <a:buFont typeface="Wingdings" charset="0"/>
              <a:buChar char="n"/>
            </a:pPr>
            <a:r>
              <a:rPr lang="en-US">
                <a:latin typeface="Tahoma" charset="0"/>
                <a:ea typeface="ＭＳ Ｐゴシック" charset="0"/>
              </a:rPr>
              <a:t>Chrysos and Emer, </a:t>
            </a:r>
            <a:r>
              <a:rPr lang="ja-JP" altLang="en-US">
                <a:latin typeface="Tahoma" charset="0"/>
                <a:ea typeface="ＭＳ Ｐゴシック" charset="0"/>
              </a:rPr>
              <a:t>“</a:t>
            </a:r>
            <a:r>
              <a:rPr lang="en-US" altLang="ja-JP">
                <a:solidFill>
                  <a:srgbClr val="FF0000"/>
                </a:solidFill>
                <a:latin typeface="Tahoma" charset="0"/>
                <a:ea typeface="ＭＳ Ｐゴシック" charset="0"/>
              </a:rPr>
              <a:t>Memory Dependence Prediction Using Store Sets</a:t>
            </a:r>
            <a:r>
              <a:rPr lang="en-US" altLang="ja-JP">
                <a:latin typeface="Tahoma" charset="0"/>
                <a:ea typeface="ＭＳ Ｐゴシック" charset="0"/>
              </a:rPr>
              <a:t>,</a:t>
            </a:r>
            <a:r>
              <a:rPr lang="ja-JP" altLang="en-US">
                <a:latin typeface="Tahoma" charset="0"/>
                <a:ea typeface="ＭＳ Ｐゴシック" charset="0"/>
              </a:rPr>
              <a:t>”</a:t>
            </a:r>
            <a:r>
              <a:rPr lang="en-US" altLang="ja-JP">
                <a:latin typeface="Tahoma" charset="0"/>
                <a:ea typeface="ＭＳ Ｐゴシック" charset="0"/>
              </a:rPr>
              <a:t> ISCA 1998.</a:t>
            </a:r>
          </a:p>
          <a:p>
            <a:pPr marL="342900" lvl="1" indent="-342900">
              <a:buClr>
                <a:schemeClr val="accent1"/>
              </a:buClr>
              <a:buSzPct val="65000"/>
              <a:buFont typeface="Wingdings" charset="0"/>
              <a:buChar char="n"/>
            </a:pPr>
            <a:endParaRPr lang="en-US">
              <a:latin typeface="Tahoma" charset="0"/>
              <a:ea typeface="ＭＳ Ｐゴシック" charset="0"/>
            </a:endParaRPr>
          </a:p>
          <a:p>
            <a:pPr marL="342900" lvl="1" indent="-342900">
              <a:buClr>
                <a:schemeClr val="accent1"/>
              </a:buClr>
              <a:buSzPct val="65000"/>
              <a:buFont typeface="Wingdings" charset="0"/>
              <a:buChar char="n"/>
            </a:pPr>
            <a:endParaRPr lang="en-US">
              <a:latin typeface="Tahoma" charset="0"/>
              <a:ea typeface="ＭＳ Ｐゴシック" charset="0"/>
            </a:endParaRPr>
          </a:p>
          <a:p>
            <a:pPr marL="342900" lvl="1" indent="-342900">
              <a:buClr>
                <a:schemeClr val="accent1"/>
              </a:buClr>
              <a:buSzPct val="65000"/>
              <a:buFont typeface="Wingdings" charset="0"/>
              <a:buChar char="n"/>
            </a:pPr>
            <a:endParaRPr lang="en-US">
              <a:latin typeface="Tahoma" charset="0"/>
              <a:ea typeface="ＭＳ Ｐゴシック" charset="0"/>
            </a:endParaRPr>
          </a:p>
          <a:p>
            <a:pPr marL="342900" lvl="1" indent="-342900">
              <a:buClr>
                <a:schemeClr val="accent1"/>
              </a:buClr>
              <a:buSzPct val="65000"/>
              <a:buFont typeface="Wingdings" charset="0"/>
              <a:buChar char="n"/>
            </a:pPr>
            <a:endParaRPr lang="en-US">
              <a:latin typeface="Tahoma" charset="0"/>
              <a:ea typeface="ＭＳ Ｐゴシック" charset="0"/>
            </a:endParaRPr>
          </a:p>
          <a:p>
            <a:pPr marL="342900" lvl="1" indent="-342900">
              <a:buClr>
                <a:schemeClr val="accent1"/>
              </a:buClr>
              <a:buSzPct val="65000"/>
              <a:buFont typeface="Wingdings" charset="0"/>
              <a:buChar char="n"/>
            </a:pPr>
            <a:endParaRPr lang="en-US">
              <a:latin typeface="Tahoma" charset="0"/>
              <a:ea typeface="ＭＳ Ｐゴシック" charset="0"/>
            </a:endParaRPr>
          </a:p>
          <a:p>
            <a:pPr marL="342900" lvl="1" indent="-342900">
              <a:buClr>
                <a:schemeClr val="accent1"/>
              </a:buClr>
              <a:buSzPct val="65000"/>
              <a:buFont typeface="Wingdings" charset="0"/>
              <a:buChar char="n"/>
            </a:pPr>
            <a:endParaRPr lang="en-US">
              <a:latin typeface="Tahoma" charset="0"/>
              <a:ea typeface="ＭＳ Ｐゴシック" charset="0"/>
            </a:endParaRPr>
          </a:p>
          <a:p>
            <a:pPr marL="342900" lvl="1" indent="-342900">
              <a:buClr>
                <a:schemeClr val="accent1"/>
              </a:buClr>
              <a:buSzPct val="65000"/>
              <a:buFont typeface="Wingdings" charset="0"/>
              <a:buChar char="n"/>
            </a:pPr>
            <a:endParaRPr lang="en-US">
              <a:latin typeface="Tahoma" charset="0"/>
              <a:ea typeface="ＭＳ Ｐゴシック" charset="0"/>
            </a:endParaRPr>
          </a:p>
          <a:p>
            <a:pPr marL="342900" lvl="1" indent="-342900">
              <a:buClr>
                <a:schemeClr val="accent1"/>
              </a:buClr>
              <a:buSzPct val="65000"/>
              <a:buFont typeface="Wingdings" charset="0"/>
              <a:buChar char="n"/>
            </a:pPr>
            <a:endParaRPr lang="en-US">
              <a:latin typeface="Tahoma" charset="0"/>
              <a:ea typeface="ＭＳ Ｐゴシック" charset="0"/>
            </a:endParaRPr>
          </a:p>
          <a:p>
            <a:pPr marL="342900" lvl="1" indent="-342900">
              <a:buClr>
                <a:schemeClr val="accent1"/>
              </a:buClr>
              <a:buSzPct val="65000"/>
              <a:buFont typeface="Wingdings" charset="0"/>
              <a:buChar char="n"/>
            </a:pPr>
            <a:r>
              <a:rPr lang="en-US">
                <a:latin typeface="Tahoma" charset="0"/>
                <a:ea typeface="ＭＳ Ｐゴシック" charset="0"/>
              </a:rPr>
              <a:t>Predicting store-load dependencies important for performance</a:t>
            </a:r>
          </a:p>
          <a:p>
            <a:pPr marL="342900" lvl="1" indent="-342900">
              <a:buClr>
                <a:schemeClr val="accent1"/>
              </a:buClr>
              <a:buSzPct val="65000"/>
              <a:buFont typeface="Wingdings" charset="0"/>
              <a:buChar char="n"/>
            </a:pPr>
            <a:r>
              <a:rPr lang="en-US">
                <a:latin typeface="Tahoma" charset="0"/>
                <a:ea typeface="ＭＳ Ｐゴシック" charset="0"/>
              </a:rPr>
              <a:t>Simple predictors (based on past history) can achieve most of the potential performance </a:t>
            </a:r>
          </a:p>
          <a:p>
            <a:endParaRPr lang="en-US">
              <a:latin typeface="Tahoma" charset="0"/>
              <a:ea typeface="ＭＳ Ｐゴシック" charset="0"/>
              <a:cs typeface="ＭＳ Ｐゴシック" charset="0"/>
            </a:endParaRPr>
          </a:p>
        </p:txBody>
      </p:sp>
      <p:sp>
        <p:nvSpPr>
          <p:cNvPr id="16486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14E481-C3EC-0D46-B8DF-4F99FD490FEC}" type="slidenum">
              <a:rPr lang="en-US" sz="1600">
                <a:solidFill>
                  <a:srgbClr val="000000"/>
                </a:solidFill>
                <a:latin typeface="Garamond" charset="0"/>
                <a:cs typeface="Arial" charset="0"/>
              </a:rPr>
              <a:pPr eaLnBrk="1" hangingPunct="1"/>
              <a:t>32</a:t>
            </a:fld>
            <a:endParaRPr lang="en-US" sz="1600">
              <a:solidFill>
                <a:srgbClr val="000000"/>
              </a:solidFill>
              <a:latin typeface="Garamond" charset="0"/>
              <a:cs typeface="Arial" charset="0"/>
            </a:endParaRPr>
          </a:p>
        </p:txBody>
      </p:sp>
      <p:pic>
        <p:nvPicPr>
          <p:cNvPr id="16486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992313"/>
            <a:ext cx="8602663" cy="2525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p:txBody>
          <a:bodyPr/>
          <a:lstStyle/>
          <a:p>
            <a:r>
              <a:rPr lang="en-US">
                <a:latin typeface="Garamond" charset="0"/>
                <a:ea typeface="ＭＳ Ｐゴシック" charset="0"/>
                <a:cs typeface="ＭＳ Ｐゴシック" charset="0"/>
              </a:rPr>
              <a:t>Multiscalar Comparisons and Questions</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vs. superscalar, out-of-order?</a:t>
            </a:r>
          </a:p>
          <a:p>
            <a:r>
              <a:rPr lang="en-US">
                <a:latin typeface="Tahoma" charset="0"/>
                <a:ea typeface="ＭＳ Ｐゴシック" charset="0"/>
                <a:cs typeface="ＭＳ Ｐゴシック" charset="0"/>
              </a:rPr>
              <a:t>vs. multi-core?</a:t>
            </a:r>
          </a:p>
          <a:p>
            <a:r>
              <a:rPr lang="en-US">
                <a:latin typeface="Tahoma" charset="0"/>
                <a:ea typeface="ＭＳ Ｐゴシック" charset="0"/>
                <a:cs typeface="ＭＳ Ｐゴシック" charset="0"/>
              </a:rPr>
              <a:t>vs. CMP and SMT-based thread-level speculation mechanisms</a:t>
            </a:r>
          </a:p>
          <a:p>
            <a:pPr lvl="1"/>
            <a:r>
              <a:rPr lang="en-US">
                <a:latin typeface="Tahoma" charset="0"/>
                <a:ea typeface="ＭＳ Ｐゴシック" charset="0"/>
              </a:rPr>
              <a:t>What is different in multiscalar hardware?</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Scalability of fine-grained register communication</a:t>
            </a:r>
          </a:p>
          <a:p>
            <a:r>
              <a:rPr lang="en-US">
                <a:latin typeface="Tahoma" charset="0"/>
                <a:ea typeface="ＭＳ Ｐゴシック" charset="0"/>
                <a:cs typeface="ＭＳ Ｐゴシック" charset="0"/>
              </a:rPr>
              <a:t>Scalability of memory renaming and dependence speculation</a:t>
            </a:r>
          </a:p>
          <a:p>
            <a:endParaRPr lang="en-US">
              <a:latin typeface="Tahoma" charset="0"/>
              <a:ea typeface="ＭＳ Ｐゴシック" charset="0"/>
              <a:cs typeface="ＭＳ Ｐゴシック" charset="0"/>
            </a:endParaRPr>
          </a:p>
        </p:txBody>
      </p:sp>
      <p:sp>
        <p:nvSpPr>
          <p:cNvPr id="16589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F78E80-7A97-914A-AEEE-48E9BCF536EA}" type="slidenum">
              <a:rPr lang="en-US" sz="1600">
                <a:solidFill>
                  <a:srgbClr val="000000"/>
                </a:solidFill>
                <a:latin typeface="Garamond" charset="0"/>
                <a:cs typeface="Arial" charset="0"/>
              </a:rPr>
              <a:pPr eaLnBrk="1" hangingPunct="1"/>
              <a:t>33</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le 1"/>
          <p:cNvSpPr>
            <a:spLocks noGrp="1"/>
          </p:cNvSpPr>
          <p:nvPr>
            <p:ph type="title"/>
          </p:nvPr>
        </p:nvSpPr>
        <p:spPr/>
        <p:txBody>
          <a:bodyPr/>
          <a:lstStyle/>
          <a:p>
            <a:r>
              <a:rPr lang="en-US">
                <a:latin typeface="Garamond" charset="0"/>
                <a:ea typeface="ＭＳ Ｐゴシック" charset="0"/>
                <a:cs typeface="ＭＳ Ｐゴシック" charset="0"/>
              </a:rPr>
              <a:t>Helper Threading for Prefetching</a:t>
            </a:r>
          </a:p>
        </p:txBody>
      </p:sp>
      <p:sp>
        <p:nvSpPr>
          <p:cNvPr id="152578"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Idea: </a:t>
            </a:r>
            <a:r>
              <a:rPr lang="en-US">
                <a:solidFill>
                  <a:srgbClr val="0033CC"/>
                </a:solidFill>
                <a:latin typeface="Tahoma" charset="0"/>
                <a:ea typeface="ＭＳ Ｐゴシック" charset="0"/>
                <a:cs typeface="ＭＳ Ｐゴシック" charset="0"/>
              </a:rPr>
              <a:t>Pre-execute a piece of the (pruned) program solely for prefetching data </a:t>
            </a:r>
          </a:p>
          <a:p>
            <a:pPr lvl="1"/>
            <a:r>
              <a:rPr lang="en-US">
                <a:latin typeface="Tahoma" charset="0"/>
                <a:ea typeface="ＭＳ Ｐゴシック" charset="0"/>
              </a:rPr>
              <a:t>Only need to distill pieces that lead to cache misses</a:t>
            </a:r>
          </a:p>
          <a:p>
            <a:endParaRPr lang="en-US">
              <a:solidFill>
                <a:srgbClr val="0033CC"/>
              </a:solidFill>
              <a:latin typeface="Tahoma" charset="0"/>
              <a:ea typeface="ＭＳ Ｐゴシック" charset="0"/>
              <a:cs typeface="ＭＳ Ｐゴシック" charset="0"/>
            </a:endParaRPr>
          </a:p>
          <a:p>
            <a:r>
              <a:rPr lang="en-US" sz="2600">
                <a:solidFill>
                  <a:srgbClr val="0033CC"/>
                </a:solidFill>
                <a:latin typeface="Tahoma" charset="0"/>
                <a:ea typeface="ＭＳ Ｐゴシック" charset="0"/>
                <a:cs typeface="ＭＳ Ｐゴシック" charset="0"/>
              </a:rPr>
              <a:t>Speculative thread: </a:t>
            </a:r>
            <a:r>
              <a:rPr lang="en-US" sz="2600">
                <a:latin typeface="Tahoma" charset="0"/>
                <a:ea typeface="ＭＳ Ｐゴシック" charset="0"/>
                <a:cs typeface="ＭＳ Ｐゴシック" charset="0"/>
              </a:rPr>
              <a:t>Pre-executed program piece can be considered a </a:t>
            </a:r>
            <a:r>
              <a:rPr lang="ja-JP" altLang="en-US" sz="2600">
                <a:latin typeface="Tahoma" charset="0"/>
                <a:ea typeface="ＭＳ Ｐゴシック" charset="0"/>
                <a:cs typeface="ＭＳ Ｐゴシック" charset="0"/>
              </a:rPr>
              <a:t>“</a:t>
            </a:r>
            <a:r>
              <a:rPr lang="en-US" altLang="ja-JP" sz="2600">
                <a:latin typeface="Tahoma" charset="0"/>
                <a:ea typeface="ＭＳ Ｐゴシック" charset="0"/>
                <a:cs typeface="ＭＳ Ｐゴシック" charset="0"/>
              </a:rPr>
              <a:t>thread</a:t>
            </a:r>
            <a:r>
              <a:rPr lang="ja-JP" altLang="en-US" sz="2600">
                <a:latin typeface="Tahoma" charset="0"/>
                <a:ea typeface="ＭＳ Ｐゴシック" charset="0"/>
                <a:cs typeface="ＭＳ Ｐゴシック" charset="0"/>
              </a:rPr>
              <a:t>”</a:t>
            </a:r>
            <a:endParaRPr lang="en-US" altLang="ja-JP" sz="2600">
              <a:latin typeface="Tahoma" charset="0"/>
              <a:ea typeface="ＭＳ Ｐゴシック" charset="0"/>
              <a:cs typeface="ＭＳ Ｐゴシック" charset="0"/>
            </a:endParaRPr>
          </a:p>
          <a:p>
            <a:endParaRPr lang="en-US" sz="2600">
              <a:latin typeface="Tahoma" charset="0"/>
              <a:ea typeface="ＭＳ Ｐゴシック" charset="0"/>
              <a:cs typeface="ＭＳ Ｐゴシック" charset="0"/>
            </a:endParaRPr>
          </a:p>
          <a:p>
            <a:r>
              <a:rPr lang="en-US" sz="2600">
                <a:latin typeface="Tahoma" charset="0"/>
                <a:ea typeface="ＭＳ Ｐゴシック" charset="0"/>
                <a:cs typeface="ＭＳ Ｐゴシック" charset="0"/>
              </a:rPr>
              <a:t>Speculative thread can be executed </a:t>
            </a:r>
          </a:p>
          <a:p>
            <a:pPr marL="695325" lvl="2" indent="-342900"/>
            <a:r>
              <a:rPr lang="en-US">
                <a:latin typeface="Tahoma" charset="0"/>
                <a:ea typeface="ＭＳ Ｐゴシック" charset="0"/>
              </a:rPr>
              <a:t>On a separate processor/core</a:t>
            </a:r>
          </a:p>
          <a:p>
            <a:pPr marL="695325" lvl="2" indent="-342900"/>
            <a:r>
              <a:rPr lang="en-US">
                <a:latin typeface="Tahoma" charset="0"/>
                <a:ea typeface="ＭＳ Ｐゴシック" charset="0"/>
              </a:rPr>
              <a:t>On a separate hardware thread context</a:t>
            </a:r>
          </a:p>
          <a:p>
            <a:pPr marL="695325" lvl="2" indent="-342900"/>
            <a:r>
              <a:rPr lang="en-US">
                <a:latin typeface="Tahoma" charset="0"/>
                <a:ea typeface="ＭＳ Ｐゴシック" charset="0"/>
              </a:rPr>
              <a:t>On the same thread context in idle cycles (during cache misses)</a:t>
            </a:r>
          </a:p>
          <a:p>
            <a:endParaRPr lang="en-US">
              <a:solidFill>
                <a:srgbClr val="0033CC"/>
              </a:solidFill>
              <a:latin typeface="Tahoma" charset="0"/>
              <a:ea typeface="ＭＳ Ｐゴシック" charset="0"/>
              <a:cs typeface="ＭＳ Ｐゴシック" charset="0"/>
            </a:endParaRPr>
          </a:p>
          <a:p>
            <a:endParaRPr lang="en-US">
              <a:solidFill>
                <a:srgbClr val="0033CC"/>
              </a:solidFill>
              <a:latin typeface="Tahoma" charset="0"/>
              <a:ea typeface="ＭＳ Ｐゴシック" charset="0"/>
              <a:cs typeface="ＭＳ Ｐゴシック" charset="0"/>
            </a:endParaRPr>
          </a:p>
        </p:txBody>
      </p:sp>
      <p:sp>
        <p:nvSpPr>
          <p:cNvPr id="16691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62C8C9-4C07-D241-B645-FC90BB8F7E38}" type="slidenum">
              <a:rPr lang="en-US" sz="1600">
                <a:solidFill>
                  <a:srgbClr val="000000"/>
                </a:solidFill>
                <a:latin typeface="Garamond" charset="0"/>
                <a:cs typeface="Arial" charset="0"/>
              </a:rPr>
              <a:pPr eaLnBrk="1" hangingPunct="1"/>
              <a:t>34</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2578">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257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257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257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257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1"/>
          <p:cNvSpPr>
            <a:spLocks noGrp="1"/>
          </p:cNvSpPr>
          <p:nvPr>
            <p:ph type="title"/>
          </p:nvPr>
        </p:nvSpPr>
        <p:spPr/>
        <p:txBody>
          <a:bodyPr/>
          <a:lstStyle/>
          <a:p>
            <a:r>
              <a:rPr lang="en-US">
                <a:latin typeface="Garamond" charset="0"/>
                <a:ea typeface="ＭＳ Ｐゴシック" charset="0"/>
                <a:cs typeface="ＭＳ Ｐゴシック" charset="0"/>
              </a:rPr>
              <a:t>Generalized Thread-Based Pre-Execution</a:t>
            </a:r>
          </a:p>
        </p:txBody>
      </p:sp>
      <p:sp>
        <p:nvSpPr>
          <p:cNvPr id="167938" name="Content Placeholder 2"/>
          <p:cNvSpPr>
            <a:spLocks noGrp="1"/>
          </p:cNvSpPr>
          <p:nvPr>
            <p:ph idx="1"/>
          </p:nvPr>
        </p:nvSpPr>
        <p:spPr>
          <a:xfrm>
            <a:off x="4968875" y="996950"/>
            <a:ext cx="4054475" cy="5194300"/>
          </a:xfrm>
        </p:spPr>
        <p:txBody>
          <a:bodyPr/>
          <a:lstStyle/>
          <a:p>
            <a:r>
              <a:rPr lang="en-US" sz="2200">
                <a:latin typeface="Tahoma" charset="0"/>
                <a:ea typeface="ＭＳ Ｐゴシック" charset="0"/>
                <a:cs typeface="ＭＳ Ｐゴシック" charset="0"/>
              </a:rPr>
              <a:t>Dubois and Song, </a:t>
            </a:r>
            <a:r>
              <a:rPr lang="ja-JP" altLang="en-US" sz="2200">
                <a:latin typeface="Tahoma" charset="0"/>
                <a:ea typeface="ＭＳ Ｐゴシック" charset="0"/>
                <a:cs typeface="ＭＳ Ｐゴシック" charset="0"/>
              </a:rPr>
              <a:t>“</a:t>
            </a:r>
            <a:r>
              <a:rPr lang="en-US" altLang="ja-JP" sz="2200">
                <a:solidFill>
                  <a:srgbClr val="FF0000"/>
                </a:solidFill>
                <a:latin typeface="Tahoma" charset="0"/>
                <a:ea typeface="ＭＳ Ｐゴシック" charset="0"/>
                <a:cs typeface="ＭＳ Ｐゴシック" charset="0"/>
              </a:rPr>
              <a:t>Assisted Execution</a:t>
            </a:r>
            <a:r>
              <a:rPr lang="en-US" altLang="ja-JP" sz="2200">
                <a:latin typeface="Tahoma" charset="0"/>
                <a:ea typeface="ＭＳ Ｐゴシック" charset="0"/>
                <a:cs typeface="ＭＳ Ｐゴシック" charset="0"/>
              </a:rPr>
              <a:t>,</a:t>
            </a:r>
            <a:r>
              <a:rPr lang="ja-JP" altLang="en-US" sz="2200">
                <a:latin typeface="Tahoma" charset="0"/>
                <a:ea typeface="ＭＳ Ｐゴシック" charset="0"/>
                <a:cs typeface="ＭＳ Ｐゴシック" charset="0"/>
              </a:rPr>
              <a:t>”</a:t>
            </a:r>
            <a:r>
              <a:rPr lang="en-US" altLang="ja-JP" sz="2200">
                <a:latin typeface="Tahoma" charset="0"/>
                <a:ea typeface="ＭＳ Ｐゴシック" charset="0"/>
                <a:cs typeface="ＭＳ Ｐゴシック" charset="0"/>
              </a:rPr>
              <a:t> USC Tech Report 1998.</a:t>
            </a:r>
          </a:p>
          <a:p>
            <a:endParaRPr lang="en-US" sz="2200">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Chappell et al., </a:t>
            </a:r>
            <a:r>
              <a:rPr lang="ja-JP" altLang="en-US" sz="2200">
                <a:latin typeface="Tahoma" charset="0"/>
                <a:ea typeface="ＭＳ Ｐゴシック" charset="0"/>
                <a:cs typeface="ＭＳ Ｐゴシック" charset="0"/>
              </a:rPr>
              <a:t>“</a:t>
            </a:r>
            <a:r>
              <a:rPr lang="en-US" altLang="ja-JP" sz="2200">
                <a:solidFill>
                  <a:srgbClr val="FF0000"/>
                </a:solidFill>
                <a:latin typeface="Tahoma" charset="0"/>
                <a:ea typeface="ＭＳ Ｐゴシック" charset="0"/>
                <a:cs typeface="ＭＳ Ｐゴシック" charset="0"/>
              </a:rPr>
              <a:t>Simultaneous Subordinate Microthreading (SSMT)</a:t>
            </a:r>
            <a:r>
              <a:rPr lang="en-US" altLang="ja-JP" sz="2200">
                <a:latin typeface="Tahoma" charset="0"/>
                <a:ea typeface="ＭＳ Ｐゴシック" charset="0"/>
                <a:cs typeface="ＭＳ Ｐゴシック" charset="0"/>
              </a:rPr>
              <a:t>,</a:t>
            </a:r>
            <a:r>
              <a:rPr lang="ja-JP" altLang="en-US" sz="2200">
                <a:latin typeface="Tahoma" charset="0"/>
                <a:ea typeface="ＭＳ Ｐゴシック" charset="0"/>
                <a:cs typeface="ＭＳ Ｐゴシック" charset="0"/>
              </a:rPr>
              <a:t>”</a:t>
            </a:r>
            <a:r>
              <a:rPr lang="en-US" altLang="ja-JP" sz="2200">
                <a:latin typeface="Tahoma" charset="0"/>
                <a:ea typeface="ＭＳ Ｐゴシック" charset="0"/>
                <a:cs typeface="ＭＳ Ｐゴシック" charset="0"/>
              </a:rPr>
              <a:t> ISCA 1999.</a:t>
            </a:r>
          </a:p>
          <a:p>
            <a:endParaRPr lang="en-US" sz="2200">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Zilles and Sohi, </a:t>
            </a:r>
            <a:r>
              <a:rPr lang="ja-JP" altLang="en-US" sz="2200">
                <a:latin typeface="Tahoma" charset="0"/>
                <a:ea typeface="ＭＳ Ｐゴシック" charset="0"/>
                <a:cs typeface="ＭＳ Ｐゴシック" charset="0"/>
              </a:rPr>
              <a:t>“</a:t>
            </a:r>
            <a:r>
              <a:rPr lang="en-US" altLang="ja-JP" sz="2200">
                <a:solidFill>
                  <a:srgbClr val="FF0000"/>
                </a:solidFill>
                <a:latin typeface="Tahoma" charset="0"/>
                <a:ea typeface="ＭＳ Ｐゴシック" charset="0"/>
                <a:cs typeface="ＭＳ Ｐゴシック" charset="0"/>
              </a:rPr>
              <a:t>Execution-based Prediction Using Speculative Slices</a:t>
            </a:r>
            <a:r>
              <a:rPr lang="ja-JP" altLang="en-US" sz="2200">
                <a:latin typeface="Tahoma" charset="0"/>
                <a:ea typeface="ＭＳ Ｐゴシック" charset="0"/>
                <a:cs typeface="ＭＳ Ｐゴシック" charset="0"/>
              </a:rPr>
              <a:t>”</a:t>
            </a:r>
            <a:r>
              <a:rPr lang="en-US" altLang="ja-JP" sz="2200">
                <a:latin typeface="Tahoma" charset="0"/>
                <a:ea typeface="ＭＳ Ｐゴシック" charset="0"/>
                <a:cs typeface="ＭＳ Ｐゴシック" charset="0"/>
              </a:rPr>
              <a:t>, ISCA 2001.</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16793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2F01EB-6CDB-A043-87FA-A667B4290DAB}" type="slidenum">
              <a:rPr lang="en-US" sz="1600">
                <a:solidFill>
                  <a:srgbClr val="000000"/>
                </a:solidFill>
                <a:latin typeface="Garamond" charset="0"/>
                <a:cs typeface="Arial" charset="0"/>
              </a:rPr>
              <a:pPr eaLnBrk="1" hangingPunct="1"/>
              <a:t>35</a:t>
            </a:fld>
            <a:endParaRPr lang="en-US" sz="1600">
              <a:solidFill>
                <a:srgbClr val="000000"/>
              </a:solidFill>
              <a:latin typeface="Garamond" charset="0"/>
              <a:cs typeface="Arial" charset="0"/>
            </a:endParaRPr>
          </a:p>
        </p:txBody>
      </p:sp>
      <p:pic>
        <p:nvPicPr>
          <p:cNvPr id="16794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3513" y="1055688"/>
            <a:ext cx="4805362" cy="5199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1"/>
          <p:cNvSpPr>
            <a:spLocks noGrp="1"/>
          </p:cNvSpPr>
          <p:nvPr>
            <p:ph type="title"/>
          </p:nvPr>
        </p:nvSpPr>
        <p:spPr/>
        <p:txBody>
          <a:bodyPr/>
          <a:lstStyle/>
          <a:p>
            <a:r>
              <a:rPr lang="en-US">
                <a:latin typeface="Garamond" charset="0"/>
                <a:ea typeface="ＭＳ Ｐゴシック" charset="0"/>
                <a:cs typeface="ＭＳ Ｐゴシック" charset="0"/>
              </a:rPr>
              <a:t>Thread-Based Pre-Execution Issues</a:t>
            </a:r>
          </a:p>
        </p:txBody>
      </p:sp>
      <p:sp>
        <p:nvSpPr>
          <p:cNvPr id="11267" name="Content Placeholder 2"/>
          <p:cNvSpPr>
            <a:spLocks noGrp="1"/>
          </p:cNvSpPr>
          <p:nvPr>
            <p:ph idx="1"/>
          </p:nvPr>
        </p:nvSpPr>
        <p:spPr>
          <a:xfrm>
            <a:off x="228600" y="996950"/>
            <a:ext cx="8610600" cy="5194300"/>
          </a:xfrm>
        </p:spPr>
        <p:txBody>
          <a:bodyPr/>
          <a:lstStyle/>
          <a:p>
            <a:r>
              <a:rPr lang="en-US">
                <a:solidFill>
                  <a:srgbClr val="0000FF"/>
                </a:solidFill>
                <a:latin typeface="Tahoma" charset="0"/>
                <a:ea typeface="ＭＳ Ｐゴシック" charset="0"/>
                <a:cs typeface="ＭＳ Ｐゴシック" charset="0"/>
              </a:rPr>
              <a:t>Where to execute the precomputation thread?</a:t>
            </a:r>
          </a:p>
          <a:p>
            <a:pPr lvl="1">
              <a:buFont typeface="Wingdings" charset="0"/>
              <a:buNone/>
            </a:pPr>
            <a:r>
              <a:rPr lang="en-US" sz="2000">
                <a:latin typeface="Tahoma" charset="0"/>
                <a:ea typeface="ＭＳ Ｐゴシック" charset="0"/>
              </a:rPr>
              <a:t>1. Separate core (least contention with main thread)</a:t>
            </a:r>
          </a:p>
          <a:p>
            <a:pPr lvl="1">
              <a:buFont typeface="Wingdings" charset="0"/>
              <a:buNone/>
            </a:pPr>
            <a:r>
              <a:rPr lang="en-US" sz="2000">
                <a:latin typeface="Tahoma" charset="0"/>
                <a:ea typeface="ＭＳ Ｐゴシック" charset="0"/>
              </a:rPr>
              <a:t>2. Separate thread context on the same core (more contention)</a:t>
            </a:r>
          </a:p>
          <a:p>
            <a:pPr lvl="1">
              <a:buFont typeface="Wingdings" charset="0"/>
              <a:buNone/>
            </a:pPr>
            <a:r>
              <a:rPr lang="en-US" sz="2000">
                <a:latin typeface="Tahoma" charset="0"/>
                <a:ea typeface="ＭＳ Ｐゴシック" charset="0"/>
              </a:rPr>
              <a:t>3. Same core, same context </a:t>
            </a:r>
          </a:p>
          <a:p>
            <a:pPr lvl="2"/>
            <a:r>
              <a:rPr lang="en-US">
                <a:latin typeface="Tahoma" charset="0"/>
                <a:ea typeface="ＭＳ Ｐゴシック" charset="0"/>
              </a:rPr>
              <a:t>When the main thread is stalled</a:t>
            </a:r>
          </a:p>
          <a:p>
            <a:r>
              <a:rPr lang="en-US">
                <a:solidFill>
                  <a:srgbClr val="0000FF"/>
                </a:solidFill>
                <a:latin typeface="Tahoma" charset="0"/>
                <a:ea typeface="ＭＳ Ｐゴシック" charset="0"/>
                <a:cs typeface="ＭＳ Ｐゴシック" charset="0"/>
              </a:rPr>
              <a:t>When to spawn the precomputation thread?</a:t>
            </a:r>
          </a:p>
          <a:p>
            <a:pPr lvl="1">
              <a:buFont typeface="Wingdings" charset="0"/>
              <a:buNone/>
            </a:pPr>
            <a:r>
              <a:rPr lang="en-US" sz="2000">
                <a:latin typeface="Tahoma" charset="0"/>
                <a:ea typeface="ＭＳ Ｐゴシック" charset="0"/>
              </a:rPr>
              <a:t>1. Insert spawn instructions well before the </a:t>
            </a:r>
            <a:r>
              <a:rPr lang="ja-JP" altLang="en-US" sz="2000">
                <a:latin typeface="Tahoma" charset="0"/>
                <a:ea typeface="ＭＳ Ｐゴシック" charset="0"/>
              </a:rPr>
              <a:t>“</a:t>
            </a:r>
            <a:r>
              <a:rPr lang="en-US" altLang="ja-JP" sz="2000">
                <a:latin typeface="Tahoma" charset="0"/>
                <a:ea typeface="ＭＳ Ｐゴシック" charset="0"/>
              </a:rPr>
              <a:t>problem</a:t>
            </a:r>
            <a:r>
              <a:rPr lang="ja-JP" altLang="en-US" sz="2000">
                <a:latin typeface="Tahoma" charset="0"/>
                <a:ea typeface="ＭＳ Ｐゴシック" charset="0"/>
              </a:rPr>
              <a:t>”</a:t>
            </a:r>
            <a:r>
              <a:rPr lang="en-US" altLang="ja-JP" sz="2000">
                <a:latin typeface="Tahoma" charset="0"/>
                <a:ea typeface="ＭＳ Ｐゴシック" charset="0"/>
              </a:rPr>
              <a:t> load</a:t>
            </a:r>
          </a:p>
          <a:p>
            <a:pPr lvl="2"/>
            <a:r>
              <a:rPr lang="en-US">
                <a:latin typeface="Tahoma" charset="0"/>
                <a:ea typeface="ＭＳ Ｐゴシック" charset="0"/>
              </a:rPr>
              <a:t>How far ahead? </a:t>
            </a:r>
          </a:p>
          <a:p>
            <a:pPr lvl="3"/>
            <a:r>
              <a:rPr lang="en-US">
                <a:latin typeface="Tahoma" charset="0"/>
                <a:ea typeface="ＭＳ Ｐゴシック" charset="0"/>
              </a:rPr>
              <a:t>Too early: prefetch might not be needed</a:t>
            </a:r>
          </a:p>
          <a:p>
            <a:pPr lvl="3"/>
            <a:r>
              <a:rPr lang="en-US">
                <a:latin typeface="Tahoma" charset="0"/>
                <a:ea typeface="ＭＳ Ｐゴシック" charset="0"/>
              </a:rPr>
              <a:t>Too late: prefetch might not be timely</a:t>
            </a:r>
          </a:p>
          <a:p>
            <a:pPr lvl="1">
              <a:buFont typeface="Wingdings" charset="0"/>
              <a:buNone/>
            </a:pPr>
            <a:r>
              <a:rPr lang="en-US" sz="2000">
                <a:latin typeface="Tahoma" charset="0"/>
                <a:ea typeface="ＭＳ Ｐゴシック" charset="0"/>
              </a:rPr>
              <a:t>2. When the main thread is stalled</a:t>
            </a:r>
          </a:p>
          <a:p>
            <a:r>
              <a:rPr lang="en-US">
                <a:solidFill>
                  <a:srgbClr val="0000FF"/>
                </a:solidFill>
                <a:latin typeface="Tahoma" charset="0"/>
                <a:ea typeface="ＭＳ Ｐゴシック" charset="0"/>
                <a:cs typeface="ＭＳ Ｐゴシック" charset="0"/>
              </a:rPr>
              <a:t>When to terminate the precomputation thread?</a:t>
            </a:r>
          </a:p>
          <a:p>
            <a:pPr lvl="1">
              <a:buFont typeface="Wingdings" charset="0"/>
              <a:buNone/>
            </a:pPr>
            <a:r>
              <a:rPr lang="en-US" sz="2000">
                <a:latin typeface="Tahoma" charset="0"/>
                <a:ea typeface="ＭＳ Ｐゴシック" charset="0"/>
              </a:rPr>
              <a:t>1. With pre-inserted CANCEL instructions</a:t>
            </a:r>
          </a:p>
          <a:p>
            <a:pPr lvl="1">
              <a:buFont typeface="Wingdings" charset="0"/>
              <a:buNone/>
            </a:pPr>
            <a:r>
              <a:rPr lang="en-US" sz="2000">
                <a:latin typeface="Tahoma" charset="0"/>
                <a:ea typeface="ＭＳ Ｐゴシック" charset="0"/>
              </a:rPr>
              <a:t>2. Based on effectiveness/contention feedback</a:t>
            </a:r>
          </a:p>
          <a:p>
            <a:pPr lvl="1"/>
            <a:endParaRPr lang="en-US">
              <a:latin typeface="Tahoma" charset="0"/>
              <a:ea typeface="ＭＳ Ｐゴシック" charset="0"/>
            </a:endParaRPr>
          </a:p>
        </p:txBody>
      </p:sp>
      <p:sp>
        <p:nvSpPr>
          <p:cNvPr id="16896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566CDE5-C391-B64C-9DF1-A0CDDBA7E035}" type="slidenum">
              <a:rPr lang="en-US" sz="1600">
                <a:solidFill>
                  <a:srgbClr val="000000"/>
                </a:solidFill>
                <a:latin typeface="Garamond" charset="0"/>
                <a:cs typeface="Arial" charset="0"/>
              </a:rPr>
              <a:pPr eaLnBrk="1" hangingPunct="1"/>
              <a:t>36</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67">
                                            <p:txEl>
                                              <p:pRg st="10" end="1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1267">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26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1"/>
          <p:cNvSpPr>
            <a:spLocks noGrp="1"/>
          </p:cNvSpPr>
          <p:nvPr>
            <p:ph type="title"/>
          </p:nvPr>
        </p:nvSpPr>
        <p:spPr/>
        <p:txBody>
          <a:bodyPr/>
          <a:lstStyle/>
          <a:p>
            <a:r>
              <a:rPr lang="en-US">
                <a:latin typeface="Garamond" charset="0"/>
              </a:rPr>
              <a:t>Thread-Based Pre-Execution Issues</a:t>
            </a:r>
          </a:p>
        </p:txBody>
      </p:sp>
      <p:sp>
        <p:nvSpPr>
          <p:cNvPr id="169986" name="Content Placeholder 2"/>
          <p:cNvSpPr>
            <a:spLocks noGrp="1"/>
          </p:cNvSpPr>
          <p:nvPr>
            <p:ph idx="1"/>
          </p:nvPr>
        </p:nvSpPr>
        <p:spPr>
          <a:xfrm>
            <a:off x="228600" y="996950"/>
            <a:ext cx="8610600" cy="5194300"/>
          </a:xfrm>
        </p:spPr>
        <p:txBody>
          <a:bodyPr/>
          <a:lstStyle/>
          <a:p>
            <a:r>
              <a:rPr lang="en-US">
                <a:latin typeface="Tahoma" charset="0"/>
              </a:rPr>
              <a:t>Read</a:t>
            </a:r>
          </a:p>
          <a:p>
            <a:pPr lvl="1"/>
            <a:r>
              <a:rPr lang="en-US">
                <a:latin typeface="Tahoma" charset="0"/>
                <a:ea typeface="ＭＳ Ｐゴシック" charset="0"/>
              </a:rPr>
              <a:t>Luk, </a:t>
            </a:r>
            <a:r>
              <a:rPr lang="ja-JP" altLang="en-US">
                <a:latin typeface="Tahoma" charset="0"/>
                <a:ea typeface="ＭＳ Ｐゴシック" charset="0"/>
              </a:rPr>
              <a:t>“</a:t>
            </a:r>
            <a:r>
              <a:rPr lang="en-US" altLang="ja-JP">
                <a:solidFill>
                  <a:srgbClr val="FF0000"/>
                </a:solidFill>
                <a:latin typeface="Tahoma" charset="0"/>
                <a:ea typeface="ＭＳ Ｐゴシック" charset="0"/>
              </a:rPr>
              <a:t>Tolerating Memory Latency through Software-Controlled Pre-Execution in Simultaneous Multithreading Processors</a:t>
            </a:r>
            <a:r>
              <a:rPr lang="en-US" altLang="ja-JP">
                <a:latin typeface="Tahoma" charset="0"/>
                <a:ea typeface="ＭＳ Ｐゴシック" charset="0"/>
              </a:rPr>
              <a:t>,</a:t>
            </a:r>
            <a:r>
              <a:rPr lang="ja-JP" altLang="en-US">
                <a:latin typeface="Tahoma" charset="0"/>
                <a:ea typeface="ＭＳ Ｐゴシック" charset="0"/>
              </a:rPr>
              <a:t>”</a:t>
            </a:r>
            <a:r>
              <a:rPr lang="en-US" altLang="ja-JP">
                <a:latin typeface="Tahoma" charset="0"/>
                <a:ea typeface="ＭＳ Ｐゴシック" charset="0"/>
              </a:rPr>
              <a:t> ISCA 2001.</a:t>
            </a:r>
          </a:p>
          <a:p>
            <a:pPr lvl="1"/>
            <a:r>
              <a:rPr lang="en-US">
                <a:latin typeface="Tahoma" charset="0"/>
                <a:ea typeface="ＭＳ Ｐゴシック" charset="0"/>
              </a:rPr>
              <a:t>Many issues in software-based pre-execution discussed</a:t>
            </a: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16998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2A47A2-F1A7-DF4E-A15A-E1A1CCC0D0FC}" type="slidenum">
              <a:rPr lang="en-US" sz="1600">
                <a:solidFill>
                  <a:srgbClr val="000000"/>
                </a:solidFill>
                <a:latin typeface="Garamond" charset="0"/>
              </a:rPr>
              <a:pPr eaLnBrk="1" hangingPunct="1"/>
              <a:t>37</a:t>
            </a:fld>
            <a:endParaRPr lang="en-US" sz="1600">
              <a:solidFill>
                <a:srgbClr val="000000"/>
              </a:solidFill>
              <a:latin typeface="Garamond" charset="0"/>
            </a:endParaRPr>
          </a:p>
        </p:txBody>
      </p:sp>
      <p:pic>
        <p:nvPicPr>
          <p:cNvPr id="16998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89063" y="2925763"/>
            <a:ext cx="6227762" cy="3592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nvPr>
        </p:nvSpPr>
        <p:spPr/>
        <p:txBody>
          <a:bodyPr/>
          <a:lstStyle/>
          <a:p>
            <a:r>
              <a:rPr lang="en-US">
                <a:latin typeface="Garamond" charset="0"/>
              </a:rPr>
              <a:t>An Example</a:t>
            </a:r>
          </a:p>
        </p:txBody>
      </p:sp>
      <p:sp>
        <p:nvSpPr>
          <p:cNvPr id="17101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296A18-CD85-EC48-8B0A-B9761DEE9A9B}" type="slidenum">
              <a:rPr lang="en-US" sz="1600">
                <a:solidFill>
                  <a:srgbClr val="000000"/>
                </a:solidFill>
                <a:latin typeface="Garamond" charset="0"/>
              </a:rPr>
              <a:pPr eaLnBrk="1" hangingPunct="1"/>
              <a:t>38</a:t>
            </a:fld>
            <a:endParaRPr lang="en-US" sz="1600">
              <a:solidFill>
                <a:srgbClr val="000000"/>
              </a:solidFill>
              <a:latin typeface="Garamond" charset="0"/>
            </a:endParaRPr>
          </a:p>
        </p:txBody>
      </p:sp>
      <p:pic>
        <p:nvPicPr>
          <p:cNvPr id="171011"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866775"/>
            <a:ext cx="4953000" cy="599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1012"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26038" y="990600"/>
            <a:ext cx="3789362"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1013" name="Picture 4"/>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57788" y="3200400"/>
            <a:ext cx="3757612" cy="324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p:txBody>
          <a:bodyPr/>
          <a:lstStyle/>
          <a:p>
            <a:r>
              <a:rPr lang="en-US">
                <a:latin typeface="Garamond" charset="0"/>
              </a:rPr>
              <a:t>Example ISA Extensions</a:t>
            </a:r>
          </a:p>
        </p:txBody>
      </p:sp>
      <p:sp>
        <p:nvSpPr>
          <p:cNvPr id="172034"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17203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8C0B77-D7C1-8A49-ABE7-F315049A92FD}" type="slidenum">
              <a:rPr lang="en-US" sz="1600">
                <a:solidFill>
                  <a:srgbClr val="000000"/>
                </a:solidFill>
                <a:latin typeface="Garamond" charset="0"/>
              </a:rPr>
              <a:pPr eaLnBrk="1" hangingPunct="1"/>
              <a:t>39</a:t>
            </a:fld>
            <a:endParaRPr lang="en-US" sz="1600">
              <a:solidFill>
                <a:srgbClr val="000000"/>
              </a:solidFill>
              <a:latin typeface="Garamond" charset="0"/>
            </a:endParaRPr>
          </a:p>
        </p:txBody>
      </p:sp>
      <p:pic>
        <p:nvPicPr>
          <p:cNvPr id="17203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1066800"/>
            <a:ext cx="7188200" cy="506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p:txBody>
          <a:bodyPr/>
          <a:lstStyle/>
          <a:p>
            <a:r>
              <a:rPr lang="en-US">
                <a:latin typeface="Garamond" charset="0"/>
                <a:ea typeface="ＭＳ Ｐゴシック" charset="0"/>
                <a:cs typeface="ＭＳ Ｐゴシック" charset="0"/>
              </a:rPr>
              <a:t>Speculation</a:t>
            </a:r>
          </a:p>
        </p:txBody>
      </p:sp>
      <p:sp>
        <p:nvSpPr>
          <p:cNvPr id="136194" name="Content Placeholder 2"/>
          <p:cNvSpPr>
            <a:spLocks noGrp="1"/>
          </p:cNvSpPr>
          <p:nvPr>
            <p:ph idx="1"/>
          </p:nvPr>
        </p:nvSpPr>
        <p:spPr>
          <a:xfrm>
            <a:off x="228600" y="996950"/>
            <a:ext cx="8915400" cy="5194300"/>
          </a:xfrm>
        </p:spPr>
        <p:txBody>
          <a:bodyPr/>
          <a:lstStyle/>
          <a:p>
            <a:r>
              <a:rPr lang="en-US">
                <a:latin typeface="Tahoma" charset="0"/>
                <a:ea typeface="ＭＳ Ｐゴシック" charset="0"/>
                <a:cs typeface="ＭＳ Ｐゴシック" charset="0"/>
              </a:rPr>
              <a:t>Speculation: Doing something before you know it is needed.</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Mainly used to enhance performance</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Single processor context</a:t>
            </a:r>
          </a:p>
          <a:p>
            <a:pPr lvl="1"/>
            <a:r>
              <a:rPr lang="en-US">
                <a:latin typeface="Tahoma" charset="0"/>
                <a:ea typeface="ＭＳ Ｐゴシック" charset="0"/>
              </a:rPr>
              <a:t>Branch prediction</a:t>
            </a:r>
          </a:p>
          <a:p>
            <a:pPr lvl="1"/>
            <a:r>
              <a:rPr lang="en-US">
                <a:latin typeface="Tahoma" charset="0"/>
                <a:ea typeface="ＭＳ Ｐゴシック" charset="0"/>
              </a:rPr>
              <a:t>Data value prediction</a:t>
            </a:r>
          </a:p>
          <a:p>
            <a:pPr lvl="1"/>
            <a:r>
              <a:rPr lang="en-US">
                <a:latin typeface="Tahoma" charset="0"/>
                <a:ea typeface="ＭＳ Ｐゴシック" charset="0"/>
              </a:rPr>
              <a:t>Prefetching</a:t>
            </a:r>
          </a:p>
          <a:p>
            <a:pPr lvl="1"/>
            <a:endParaRPr lang="en-US">
              <a:latin typeface="Tahoma" charset="0"/>
              <a:ea typeface="ＭＳ Ｐゴシック" charset="0"/>
            </a:endParaRPr>
          </a:p>
          <a:p>
            <a:r>
              <a:rPr lang="en-US">
                <a:latin typeface="Tahoma" charset="0"/>
                <a:ea typeface="ＭＳ Ｐゴシック" charset="0"/>
                <a:cs typeface="ＭＳ Ｐゴシック" charset="0"/>
              </a:rPr>
              <a:t>Multi-processor context</a:t>
            </a:r>
          </a:p>
          <a:p>
            <a:pPr lvl="1"/>
            <a:r>
              <a:rPr lang="en-US">
                <a:latin typeface="Tahoma" charset="0"/>
                <a:ea typeface="ＭＳ Ｐゴシック" charset="0"/>
              </a:rPr>
              <a:t>Thread-level speculation</a:t>
            </a:r>
          </a:p>
          <a:p>
            <a:pPr lvl="1"/>
            <a:r>
              <a:rPr lang="en-US">
                <a:latin typeface="Tahoma" charset="0"/>
                <a:ea typeface="ＭＳ Ｐゴシック" charset="0"/>
              </a:rPr>
              <a:t>Transactional memory</a:t>
            </a:r>
          </a:p>
          <a:p>
            <a:pPr lvl="1"/>
            <a:r>
              <a:rPr lang="en-US">
                <a:latin typeface="Tahoma" charset="0"/>
                <a:ea typeface="ＭＳ Ｐゴシック" charset="0"/>
              </a:rPr>
              <a:t>Helper threads</a:t>
            </a:r>
          </a:p>
        </p:txBody>
      </p:sp>
      <p:sp>
        <p:nvSpPr>
          <p:cNvPr id="13619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B9D4BD-6DC3-F14E-8118-15F05909D923}" type="slidenum">
              <a:rPr lang="en-US" sz="1600">
                <a:solidFill>
                  <a:srgbClr val="000000"/>
                </a:solidFill>
                <a:latin typeface="Garamond" charset="0"/>
                <a:cs typeface="Arial" charset="0"/>
              </a:rPr>
              <a:pPr eaLnBrk="1" hangingPunct="1"/>
              <a:t>4</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p:nvPr>
        </p:nvSpPr>
        <p:spPr/>
        <p:txBody>
          <a:bodyPr/>
          <a:lstStyle/>
          <a:p>
            <a:r>
              <a:rPr lang="en-US">
                <a:latin typeface="Garamond" charset="0"/>
              </a:rPr>
              <a:t>Results on an SMT Processor</a:t>
            </a:r>
          </a:p>
        </p:txBody>
      </p:sp>
      <p:sp>
        <p:nvSpPr>
          <p:cNvPr id="173058"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17305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A8C7E4-AAF9-6F45-A9D8-DDBE1EE2EB54}" type="slidenum">
              <a:rPr lang="en-US" sz="1600">
                <a:solidFill>
                  <a:srgbClr val="000000"/>
                </a:solidFill>
                <a:latin typeface="Garamond" charset="0"/>
              </a:rPr>
              <a:pPr eaLnBrk="1" hangingPunct="1"/>
              <a:t>40</a:t>
            </a:fld>
            <a:endParaRPr lang="en-US" sz="1600">
              <a:solidFill>
                <a:srgbClr val="000000"/>
              </a:solidFill>
              <a:latin typeface="Garamond" charset="0"/>
            </a:endParaRPr>
          </a:p>
        </p:txBody>
      </p:sp>
      <p:pic>
        <p:nvPicPr>
          <p:cNvPr id="173060"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86000"/>
            <a:ext cx="9067800" cy="221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p:txBody>
          <a:bodyPr/>
          <a:lstStyle/>
          <a:p>
            <a:r>
              <a:rPr lang="en-US">
                <a:latin typeface="Garamond" charset="0"/>
              </a:rPr>
              <a:t>Problem Instructions</a:t>
            </a:r>
          </a:p>
        </p:txBody>
      </p:sp>
      <p:sp>
        <p:nvSpPr>
          <p:cNvPr id="174082" name="Content Placeholder 2"/>
          <p:cNvSpPr>
            <a:spLocks noGrp="1"/>
          </p:cNvSpPr>
          <p:nvPr>
            <p:ph idx="1"/>
          </p:nvPr>
        </p:nvSpPr>
        <p:spPr>
          <a:xfrm>
            <a:off x="228600" y="996950"/>
            <a:ext cx="8610600" cy="5194300"/>
          </a:xfrm>
        </p:spPr>
        <p:txBody>
          <a:bodyPr/>
          <a:lstStyle/>
          <a:p>
            <a:r>
              <a:rPr lang="en-US" sz="1800">
                <a:latin typeface="Tahoma" charset="0"/>
              </a:rPr>
              <a:t>Zilles and Sohi, “</a:t>
            </a:r>
            <a:r>
              <a:rPr lang="en-US" altLang="ja-JP" sz="1800">
                <a:solidFill>
                  <a:srgbClr val="FF0000"/>
                </a:solidFill>
                <a:latin typeface="Tahoma" charset="0"/>
              </a:rPr>
              <a:t>Execution-based Prediction Using Speculative Slices</a:t>
            </a:r>
            <a:r>
              <a:rPr lang="ja-JP" altLang="en-US" sz="1800">
                <a:latin typeface="Tahoma" charset="0"/>
              </a:rPr>
              <a:t>”</a:t>
            </a:r>
            <a:r>
              <a:rPr lang="en-US" altLang="ja-JP" sz="1800">
                <a:latin typeface="Tahoma" charset="0"/>
              </a:rPr>
              <a:t>, ISCA 2001.</a:t>
            </a:r>
          </a:p>
          <a:p>
            <a:r>
              <a:rPr lang="en-US" altLang="ja-JP" sz="1800">
                <a:latin typeface="Tahoma" charset="0"/>
              </a:rPr>
              <a:t>Zilles and Sohi, ”</a:t>
            </a:r>
            <a:r>
              <a:rPr lang="en-US" altLang="ja-JP" sz="1800">
                <a:solidFill>
                  <a:srgbClr val="FF0000"/>
                </a:solidFill>
                <a:latin typeface="Tahoma" charset="0"/>
              </a:rPr>
              <a:t>Understanding the backward slices of performance degrading instructions</a:t>
            </a:r>
            <a:r>
              <a:rPr lang="en-US" altLang="ja-JP" sz="1800">
                <a:latin typeface="Tahoma" charset="0"/>
              </a:rPr>
              <a:t>,” ISCA 2000.</a:t>
            </a:r>
          </a:p>
          <a:p>
            <a:endParaRPr lang="en-US" altLang="ja-JP" sz="2000">
              <a:latin typeface="Tahoma" charset="0"/>
            </a:endParaRPr>
          </a:p>
          <a:p>
            <a:endParaRPr lang="en-US">
              <a:latin typeface="Tahoma" charset="0"/>
            </a:endParaRPr>
          </a:p>
        </p:txBody>
      </p:sp>
      <p:sp>
        <p:nvSpPr>
          <p:cNvPr id="17408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187E66-898B-454C-AE13-B959C13EBCBD}" type="slidenum">
              <a:rPr lang="en-US" sz="1600">
                <a:solidFill>
                  <a:srgbClr val="000000"/>
                </a:solidFill>
                <a:latin typeface="Garamond" charset="0"/>
              </a:rPr>
              <a:pPr eaLnBrk="1" hangingPunct="1"/>
              <a:t>41</a:t>
            </a:fld>
            <a:endParaRPr lang="en-US" sz="1600">
              <a:solidFill>
                <a:srgbClr val="000000"/>
              </a:solidFill>
              <a:latin typeface="Garamond" charset="0"/>
            </a:endParaRPr>
          </a:p>
        </p:txBody>
      </p:sp>
      <p:pic>
        <p:nvPicPr>
          <p:cNvPr id="174084"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2362200"/>
            <a:ext cx="4876800" cy="439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1"/>
          <p:cNvSpPr>
            <a:spLocks noGrp="1"/>
          </p:cNvSpPr>
          <p:nvPr>
            <p:ph type="title"/>
          </p:nvPr>
        </p:nvSpPr>
        <p:spPr/>
        <p:txBody>
          <a:bodyPr/>
          <a:lstStyle/>
          <a:p>
            <a:r>
              <a:rPr lang="en-US">
                <a:latin typeface="Garamond" charset="0"/>
              </a:rPr>
              <a:t>Fork Point for Prefetching Thread</a:t>
            </a:r>
          </a:p>
        </p:txBody>
      </p:sp>
      <p:sp>
        <p:nvSpPr>
          <p:cNvPr id="175106"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17510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F8078F-5C67-3240-B262-C81D7A4B9F8A}" type="slidenum">
              <a:rPr lang="en-US" sz="1600">
                <a:solidFill>
                  <a:srgbClr val="000000"/>
                </a:solidFill>
                <a:latin typeface="Garamond" charset="0"/>
              </a:rPr>
              <a:pPr eaLnBrk="1" hangingPunct="1"/>
              <a:t>42</a:t>
            </a:fld>
            <a:endParaRPr lang="en-US" sz="1600">
              <a:solidFill>
                <a:srgbClr val="000000"/>
              </a:solidFill>
              <a:latin typeface="Garamond" charset="0"/>
            </a:endParaRPr>
          </a:p>
        </p:txBody>
      </p:sp>
      <p:pic>
        <p:nvPicPr>
          <p:cNvPr id="175108"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5150" y="2146300"/>
            <a:ext cx="5473700" cy="256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p:txBody>
          <a:bodyPr/>
          <a:lstStyle/>
          <a:p>
            <a:r>
              <a:rPr lang="en-US">
                <a:latin typeface="Garamond" charset="0"/>
              </a:rPr>
              <a:t>Pre-execution Slice Construction</a:t>
            </a:r>
          </a:p>
        </p:txBody>
      </p:sp>
      <p:sp>
        <p:nvSpPr>
          <p:cNvPr id="176130"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17613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60EB4B-F332-8A4E-85B3-7A567D7296D5}" type="slidenum">
              <a:rPr lang="en-US" sz="1600">
                <a:solidFill>
                  <a:srgbClr val="000000"/>
                </a:solidFill>
                <a:latin typeface="Garamond" charset="0"/>
              </a:rPr>
              <a:pPr eaLnBrk="1" hangingPunct="1"/>
              <a:t>43</a:t>
            </a:fld>
            <a:endParaRPr lang="en-US" sz="1600">
              <a:solidFill>
                <a:srgbClr val="000000"/>
              </a:solidFill>
              <a:latin typeface="Garamond" charset="0"/>
            </a:endParaRPr>
          </a:p>
        </p:txBody>
      </p:sp>
      <p:pic>
        <p:nvPicPr>
          <p:cNvPr id="176132"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938213"/>
            <a:ext cx="4114800" cy="5919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6133" name="Picture 5"/>
          <p:cNvSpPr>
            <a:spLocks noChangeAspect="1"/>
          </p:cNvSpPr>
          <p:nvPr/>
        </p:nvSpPr>
        <p:spPr bwMode="auto">
          <a:xfrm>
            <a:off x="4305300" y="1600200"/>
            <a:ext cx="4838700" cy="3722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p:txBody>
          <a:bodyPr/>
          <a:lstStyle/>
          <a:p>
            <a:r>
              <a:rPr lang="en-US">
                <a:latin typeface="Garamond" charset="0"/>
              </a:rPr>
              <a:t>Review: Runahead Execution</a:t>
            </a:r>
          </a:p>
        </p:txBody>
      </p:sp>
      <p:sp>
        <p:nvSpPr>
          <p:cNvPr id="177154" name="Content Placeholder 2"/>
          <p:cNvSpPr>
            <a:spLocks noGrp="1"/>
          </p:cNvSpPr>
          <p:nvPr>
            <p:ph idx="1"/>
          </p:nvPr>
        </p:nvSpPr>
        <p:spPr>
          <a:xfrm>
            <a:off x="228600" y="996950"/>
            <a:ext cx="8610600" cy="5194300"/>
          </a:xfrm>
        </p:spPr>
        <p:txBody>
          <a:bodyPr/>
          <a:lstStyle/>
          <a:p>
            <a:r>
              <a:rPr lang="en-US">
                <a:latin typeface="Tahoma" charset="0"/>
              </a:rPr>
              <a:t>A simple pre-execution method for prefetching purposes</a:t>
            </a:r>
          </a:p>
          <a:p>
            <a:endParaRPr lang="en-US">
              <a:latin typeface="Tahoma" charset="0"/>
            </a:endParaRPr>
          </a:p>
          <a:p>
            <a:r>
              <a:rPr lang="en-US">
                <a:latin typeface="Tahoma" charset="0"/>
              </a:rPr>
              <a:t>When the oldest instruction is a long-latency cache miss:</a:t>
            </a:r>
          </a:p>
          <a:p>
            <a:pPr lvl="1"/>
            <a:r>
              <a:rPr lang="en-US">
                <a:latin typeface="Tahoma" charset="0"/>
                <a:ea typeface="ＭＳ Ｐゴシック" charset="0"/>
              </a:rPr>
              <a:t>Checkpoint architectural state and enter runahead mode</a:t>
            </a:r>
          </a:p>
          <a:p>
            <a:r>
              <a:rPr lang="en-US">
                <a:latin typeface="Tahoma" charset="0"/>
              </a:rPr>
              <a:t>In runahead mode:</a:t>
            </a:r>
          </a:p>
          <a:p>
            <a:pPr lvl="1"/>
            <a:r>
              <a:rPr lang="en-US">
                <a:solidFill>
                  <a:srgbClr val="CC0000"/>
                </a:solidFill>
                <a:latin typeface="Tahoma" charset="0"/>
                <a:ea typeface="ＭＳ Ｐゴシック" charset="0"/>
              </a:rPr>
              <a:t>Speculatively pre-execute instructions</a:t>
            </a:r>
          </a:p>
          <a:p>
            <a:pPr lvl="1"/>
            <a:r>
              <a:rPr lang="en-US">
                <a:solidFill>
                  <a:srgbClr val="CC0000"/>
                </a:solidFill>
                <a:latin typeface="Tahoma" charset="0"/>
                <a:ea typeface="ＭＳ Ｐゴシック" charset="0"/>
              </a:rPr>
              <a:t>The purpose of pre-execution is to generate prefetches</a:t>
            </a:r>
          </a:p>
          <a:p>
            <a:pPr lvl="1"/>
            <a:r>
              <a:rPr lang="en-US">
                <a:latin typeface="Tahoma" charset="0"/>
                <a:ea typeface="ＭＳ Ｐゴシック" charset="0"/>
              </a:rPr>
              <a:t>L2-miss dependent instructions are marked INV and dropped</a:t>
            </a:r>
          </a:p>
          <a:p>
            <a:r>
              <a:rPr lang="en-US">
                <a:latin typeface="Tahoma" charset="0"/>
              </a:rPr>
              <a:t>Runahead mode ends when the original miss returns</a:t>
            </a:r>
          </a:p>
          <a:p>
            <a:pPr lvl="1"/>
            <a:r>
              <a:rPr lang="en-US">
                <a:latin typeface="Tahoma" charset="0"/>
                <a:ea typeface="ＭＳ Ｐゴシック" charset="0"/>
              </a:rPr>
              <a:t>Checkpoint is restored and normal execution resumes</a:t>
            </a:r>
          </a:p>
          <a:p>
            <a:pPr lvl="1"/>
            <a:endParaRPr lang="en-US">
              <a:latin typeface="Tahoma" charset="0"/>
              <a:ea typeface="ＭＳ Ｐゴシック" charset="0"/>
            </a:endParaRPr>
          </a:p>
          <a:p>
            <a:r>
              <a:rPr lang="en-US" sz="2000">
                <a:latin typeface="Tahoma" charset="0"/>
              </a:rPr>
              <a:t>Mutlu et al., </a:t>
            </a:r>
            <a:r>
              <a:rPr lang="ja-JP" altLang="en-US" sz="2000">
                <a:latin typeface="Tahoma" charset="0"/>
              </a:rPr>
              <a:t>“</a:t>
            </a:r>
            <a:r>
              <a:rPr lang="en-US" altLang="ja-JP" sz="2000">
                <a:solidFill>
                  <a:srgbClr val="FF0000"/>
                </a:solidFill>
                <a:latin typeface="Tahoma" charset="0"/>
              </a:rPr>
              <a:t>Runahead Execution: An Alternative to Very Large Instruction Windows for Out-of-order Processors</a:t>
            </a:r>
            <a:r>
              <a:rPr lang="en-US" altLang="ja-JP" sz="2000">
                <a:latin typeface="Tahoma" charset="0"/>
              </a:rPr>
              <a:t>,</a:t>
            </a:r>
            <a:r>
              <a:rPr lang="ja-JP" altLang="en-US" sz="2000">
                <a:latin typeface="Tahoma" charset="0"/>
              </a:rPr>
              <a:t>”</a:t>
            </a:r>
            <a:r>
              <a:rPr lang="en-US" altLang="ja-JP" sz="2000">
                <a:latin typeface="Tahoma" charset="0"/>
              </a:rPr>
              <a:t> HPCA 2003.</a:t>
            </a:r>
          </a:p>
          <a:p>
            <a:pPr lvl="1"/>
            <a:endParaRPr lang="en-US">
              <a:latin typeface="Tahoma" charset="0"/>
              <a:ea typeface="ＭＳ Ｐゴシック" charset="0"/>
            </a:endParaRPr>
          </a:p>
        </p:txBody>
      </p:sp>
      <p:sp>
        <p:nvSpPr>
          <p:cNvPr id="17715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192EEB-51C6-D343-B0BB-7AD187727BFF}" type="slidenum">
              <a:rPr lang="en-US" sz="1600">
                <a:solidFill>
                  <a:srgbClr val="000000"/>
                </a:solidFill>
                <a:latin typeface="Garamond" charset="0"/>
              </a:rPr>
              <a:pPr eaLnBrk="1" hangingPunct="1"/>
              <a:t>44</a:t>
            </a:fld>
            <a:endParaRPr lang="en-US" sz="1600">
              <a:solidFill>
                <a:srgbClr val="000000"/>
              </a:solidFill>
              <a:latin typeface="Garamond"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p:txBody>
          <a:bodyPr/>
          <a:lstStyle/>
          <a:p>
            <a:r>
              <a:rPr lang="en-US" sz="3000">
                <a:latin typeface="Garamond" charset="0"/>
              </a:rPr>
              <a:t>Review: Runahead Execution (Mutlu et al., HPCA 2003)</a:t>
            </a:r>
          </a:p>
        </p:txBody>
      </p:sp>
      <p:sp>
        <p:nvSpPr>
          <p:cNvPr id="178178"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17817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B06940-B4C1-674E-B913-453E4C79A239}" type="slidenum">
              <a:rPr lang="en-US" sz="1600">
                <a:solidFill>
                  <a:srgbClr val="000000"/>
                </a:solidFill>
                <a:latin typeface="Garamond" charset="0"/>
              </a:rPr>
              <a:pPr eaLnBrk="1" hangingPunct="1"/>
              <a:t>45</a:t>
            </a:fld>
            <a:endParaRPr lang="en-US" sz="1600">
              <a:solidFill>
                <a:srgbClr val="000000"/>
              </a:solidFill>
              <a:latin typeface="Garamond" charset="0"/>
            </a:endParaRPr>
          </a:p>
        </p:txBody>
      </p:sp>
      <p:sp>
        <p:nvSpPr>
          <p:cNvPr id="178180" name="Rectangle 2"/>
          <p:cNvSpPr>
            <a:spLocks noChangeArrowheads="1"/>
          </p:cNvSpPr>
          <p:nvPr/>
        </p:nvSpPr>
        <p:spPr bwMode="auto">
          <a:xfrm>
            <a:off x="152400" y="4648200"/>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78181" name="Text Box 3"/>
          <p:cNvSpPr txBox="1">
            <a:spLocks noChangeArrowheads="1"/>
          </p:cNvSpPr>
          <p:nvPr/>
        </p:nvSpPr>
        <p:spPr bwMode="auto">
          <a:xfrm>
            <a:off x="133350" y="4619625"/>
            <a:ext cx="1111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Compute</a:t>
            </a:r>
          </a:p>
        </p:txBody>
      </p:sp>
      <p:sp>
        <p:nvSpPr>
          <p:cNvPr id="178182" name="Rectangle 4"/>
          <p:cNvSpPr>
            <a:spLocks noChangeArrowheads="1"/>
          </p:cNvSpPr>
          <p:nvPr/>
        </p:nvSpPr>
        <p:spPr bwMode="auto">
          <a:xfrm>
            <a:off x="152400" y="2228850"/>
            <a:ext cx="1066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78183" name="Text Box 5"/>
          <p:cNvSpPr txBox="1">
            <a:spLocks noChangeArrowheads="1"/>
          </p:cNvSpPr>
          <p:nvPr/>
        </p:nvSpPr>
        <p:spPr bwMode="auto">
          <a:xfrm>
            <a:off x="133350" y="2190750"/>
            <a:ext cx="1111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Compute</a:t>
            </a:r>
          </a:p>
        </p:txBody>
      </p:sp>
      <p:sp>
        <p:nvSpPr>
          <p:cNvPr id="178184" name="Rectangle 6"/>
          <p:cNvSpPr>
            <a:spLocks noChangeArrowheads="1"/>
          </p:cNvSpPr>
          <p:nvPr/>
        </p:nvSpPr>
        <p:spPr bwMode="auto">
          <a:xfrm>
            <a:off x="1447800" y="2228850"/>
            <a:ext cx="25908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178185" name="Rectangle 7" descr="Large checker board"/>
          <p:cNvSpPr>
            <a:spLocks noChangeArrowheads="1"/>
          </p:cNvSpPr>
          <p:nvPr/>
        </p:nvSpPr>
        <p:spPr bwMode="auto">
          <a:xfrm>
            <a:off x="1447800" y="2686050"/>
            <a:ext cx="25908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78186" name="Line 8"/>
          <p:cNvSpPr>
            <a:spLocks noChangeShapeType="1"/>
          </p:cNvSpPr>
          <p:nvPr/>
        </p:nvSpPr>
        <p:spPr bwMode="auto">
          <a:xfrm>
            <a:off x="1219200" y="1847850"/>
            <a:ext cx="0" cy="381000"/>
          </a:xfrm>
          <a:prstGeom prst="line">
            <a:avLst/>
          </a:prstGeom>
          <a:noFill/>
          <a:ln w="222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78187" name="Text Box 9"/>
          <p:cNvSpPr txBox="1">
            <a:spLocks noChangeArrowheads="1"/>
          </p:cNvSpPr>
          <p:nvPr/>
        </p:nvSpPr>
        <p:spPr bwMode="auto">
          <a:xfrm>
            <a:off x="552450" y="1543050"/>
            <a:ext cx="1416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Load 1 Miss</a:t>
            </a:r>
          </a:p>
        </p:txBody>
      </p:sp>
      <p:sp>
        <p:nvSpPr>
          <p:cNvPr id="178188" name="Text Box 10"/>
          <p:cNvSpPr txBox="1">
            <a:spLocks noChangeArrowheads="1"/>
          </p:cNvSpPr>
          <p:nvPr/>
        </p:nvSpPr>
        <p:spPr bwMode="auto">
          <a:xfrm>
            <a:off x="609600" y="2609850"/>
            <a:ext cx="6238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Miss 1</a:t>
            </a:r>
          </a:p>
        </p:txBody>
      </p:sp>
      <p:sp>
        <p:nvSpPr>
          <p:cNvPr id="178189" name="Rectangle 11"/>
          <p:cNvSpPr>
            <a:spLocks noChangeArrowheads="1"/>
          </p:cNvSpPr>
          <p:nvPr/>
        </p:nvSpPr>
        <p:spPr bwMode="auto">
          <a:xfrm>
            <a:off x="1219200" y="2228850"/>
            <a:ext cx="2286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78190" name="Text Box 12"/>
          <p:cNvSpPr txBox="1">
            <a:spLocks noChangeArrowheads="1"/>
          </p:cNvSpPr>
          <p:nvPr/>
        </p:nvSpPr>
        <p:spPr bwMode="auto">
          <a:xfrm>
            <a:off x="2286000" y="2209800"/>
            <a:ext cx="628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Stall</a:t>
            </a:r>
          </a:p>
        </p:txBody>
      </p:sp>
      <p:sp>
        <p:nvSpPr>
          <p:cNvPr id="178191" name="Rectangle 13" descr="Large checker board"/>
          <p:cNvSpPr>
            <a:spLocks noChangeArrowheads="1"/>
          </p:cNvSpPr>
          <p:nvPr/>
        </p:nvSpPr>
        <p:spPr bwMode="auto">
          <a:xfrm>
            <a:off x="1219200" y="2686050"/>
            <a:ext cx="2286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78192" name="Rectangle 14"/>
          <p:cNvSpPr>
            <a:spLocks noChangeArrowheads="1"/>
          </p:cNvSpPr>
          <p:nvPr/>
        </p:nvSpPr>
        <p:spPr bwMode="auto">
          <a:xfrm>
            <a:off x="4038600" y="2228850"/>
            <a:ext cx="13716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78193" name="Text Box 15"/>
          <p:cNvSpPr txBox="1">
            <a:spLocks noChangeArrowheads="1"/>
          </p:cNvSpPr>
          <p:nvPr/>
        </p:nvSpPr>
        <p:spPr bwMode="auto">
          <a:xfrm>
            <a:off x="4133850" y="2200275"/>
            <a:ext cx="1111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Compute</a:t>
            </a:r>
          </a:p>
        </p:txBody>
      </p:sp>
      <p:sp>
        <p:nvSpPr>
          <p:cNvPr id="178194" name="Line 16"/>
          <p:cNvSpPr>
            <a:spLocks noChangeShapeType="1"/>
          </p:cNvSpPr>
          <p:nvPr/>
        </p:nvSpPr>
        <p:spPr bwMode="auto">
          <a:xfrm>
            <a:off x="5410200" y="1847850"/>
            <a:ext cx="0" cy="381000"/>
          </a:xfrm>
          <a:prstGeom prst="line">
            <a:avLst/>
          </a:prstGeom>
          <a:noFill/>
          <a:ln w="222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78195" name="Text Box 17"/>
          <p:cNvSpPr txBox="1">
            <a:spLocks noChangeArrowheads="1"/>
          </p:cNvSpPr>
          <p:nvPr/>
        </p:nvSpPr>
        <p:spPr bwMode="auto">
          <a:xfrm>
            <a:off x="4724400" y="1524000"/>
            <a:ext cx="1416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Load 2 Miss</a:t>
            </a:r>
          </a:p>
        </p:txBody>
      </p:sp>
      <p:sp>
        <p:nvSpPr>
          <p:cNvPr id="178196" name="Rectangle 18"/>
          <p:cNvSpPr>
            <a:spLocks noChangeArrowheads="1"/>
          </p:cNvSpPr>
          <p:nvPr/>
        </p:nvSpPr>
        <p:spPr bwMode="auto">
          <a:xfrm>
            <a:off x="5410200" y="2228850"/>
            <a:ext cx="2286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78197" name="Text Box 19"/>
          <p:cNvSpPr txBox="1">
            <a:spLocks noChangeArrowheads="1"/>
          </p:cNvSpPr>
          <p:nvPr/>
        </p:nvSpPr>
        <p:spPr bwMode="auto">
          <a:xfrm>
            <a:off x="4800600" y="2609850"/>
            <a:ext cx="6238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Miss 2</a:t>
            </a:r>
          </a:p>
        </p:txBody>
      </p:sp>
      <p:sp>
        <p:nvSpPr>
          <p:cNvPr id="178198" name="Rectangle 20" descr="Large checker board"/>
          <p:cNvSpPr>
            <a:spLocks noChangeArrowheads="1"/>
          </p:cNvSpPr>
          <p:nvPr/>
        </p:nvSpPr>
        <p:spPr bwMode="auto">
          <a:xfrm>
            <a:off x="5410200" y="2686050"/>
            <a:ext cx="2286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78199" name="Rectangle 21"/>
          <p:cNvSpPr>
            <a:spLocks noChangeArrowheads="1"/>
          </p:cNvSpPr>
          <p:nvPr/>
        </p:nvSpPr>
        <p:spPr bwMode="auto">
          <a:xfrm>
            <a:off x="5638800" y="2228850"/>
            <a:ext cx="25908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178200" name="Text Box 22"/>
          <p:cNvSpPr txBox="1">
            <a:spLocks noChangeArrowheads="1"/>
          </p:cNvSpPr>
          <p:nvPr/>
        </p:nvSpPr>
        <p:spPr bwMode="auto">
          <a:xfrm>
            <a:off x="6686550" y="2209800"/>
            <a:ext cx="628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Stall</a:t>
            </a:r>
          </a:p>
        </p:txBody>
      </p:sp>
      <p:sp>
        <p:nvSpPr>
          <p:cNvPr id="178201" name="Line 23"/>
          <p:cNvSpPr>
            <a:spLocks noChangeShapeType="1"/>
          </p:cNvSpPr>
          <p:nvPr/>
        </p:nvSpPr>
        <p:spPr bwMode="auto">
          <a:xfrm>
            <a:off x="1219200" y="4267200"/>
            <a:ext cx="0" cy="381000"/>
          </a:xfrm>
          <a:prstGeom prst="line">
            <a:avLst/>
          </a:prstGeom>
          <a:noFill/>
          <a:ln w="222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78202" name="Text Box 24"/>
          <p:cNvSpPr txBox="1">
            <a:spLocks noChangeArrowheads="1"/>
          </p:cNvSpPr>
          <p:nvPr/>
        </p:nvSpPr>
        <p:spPr bwMode="auto">
          <a:xfrm>
            <a:off x="542925" y="3952875"/>
            <a:ext cx="1416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Load 1 Miss</a:t>
            </a:r>
          </a:p>
        </p:txBody>
      </p:sp>
      <p:sp>
        <p:nvSpPr>
          <p:cNvPr id="178203" name="Rectangle 25"/>
          <p:cNvSpPr>
            <a:spLocks noChangeArrowheads="1"/>
          </p:cNvSpPr>
          <p:nvPr/>
        </p:nvSpPr>
        <p:spPr bwMode="auto">
          <a:xfrm>
            <a:off x="1219200" y="4648200"/>
            <a:ext cx="1600200" cy="304800"/>
          </a:xfrm>
          <a:prstGeom prst="rect">
            <a:avLst/>
          </a:prstGeom>
          <a:solidFill>
            <a:srgbClr val="00CCFF"/>
          </a:solidFill>
          <a:ln w="9525">
            <a:solidFill>
              <a:schemeClr val="tx1"/>
            </a:solidFill>
            <a:miter lim="800000"/>
            <a:headEnd/>
            <a:tailEnd/>
          </a:ln>
        </p:spPr>
        <p:txBody>
          <a:bodyPr wrap="none" anchor="ctr"/>
          <a:lstStyle/>
          <a:p>
            <a:endParaRPr lang="en-US">
              <a:solidFill>
                <a:srgbClr val="000000"/>
              </a:solidFill>
            </a:endParaRPr>
          </a:p>
        </p:txBody>
      </p:sp>
      <p:sp>
        <p:nvSpPr>
          <p:cNvPr id="178204" name="Text Box 26"/>
          <p:cNvSpPr txBox="1">
            <a:spLocks noChangeArrowheads="1"/>
          </p:cNvSpPr>
          <p:nvPr/>
        </p:nvSpPr>
        <p:spPr bwMode="auto">
          <a:xfrm>
            <a:off x="1428750" y="4600575"/>
            <a:ext cx="1238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Runahead</a:t>
            </a:r>
          </a:p>
        </p:txBody>
      </p:sp>
      <p:sp>
        <p:nvSpPr>
          <p:cNvPr id="178205" name="Line 27"/>
          <p:cNvSpPr>
            <a:spLocks noChangeShapeType="1"/>
          </p:cNvSpPr>
          <p:nvPr/>
        </p:nvSpPr>
        <p:spPr bwMode="auto">
          <a:xfrm>
            <a:off x="2819400" y="4267200"/>
            <a:ext cx="0" cy="381000"/>
          </a:xfrm>
          <a:prstGeom prst="line">
            <a:avLst/>
          </a:prstGeom>
          <a:noFill/>
          <a:ln w="222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78206" name="Text Box 28"/>
          <p:cNvSpPr txBox="1">
            <a:spLocks noChangeArrowheads="1"/>
          </p:cNvSpPr>
          <p:nvPr/>
        </p:nvSpPr>
        <p:spPr bwMode="auto">
          <a:xfrm>
            <a:off x="2143125" y="3952875"/>
            <a:ext cx="1416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Load 2 Miss</a:t>
            </a:r>
          </a:p>
        </p:txBody>
      </p:sp>
      <p:sp>
        <p:nvSpPr>
          <p:cNvPr id="178207" name="Rectangle 29"/>
          <p:cNvSpPr>
            <a:spLocks noChangeArrowheads="1"/>
          </p:cNvSpPr>
          <p:nvPr/>
        </p:nvSpPr>
        <p:spPr bwMode="auto">
          <a:xfrm>
            <a:off x="4038600" y="4648200"/>
            <a:ext cx="228600" cy="304800"/>
          </a:xfrm>
          <a:prstGeom prst="rect">
            <a:avLst/>
          </a:prstGeom>
          <a:solidFill>
            <a:srgbClr val="FF0000"/>
          </a:solidFill>
          <a:ln w="9525">
            <a:solidFill>
              <a:schemeClr val="tx1"/>
            </a:solidFill>
            <a:miter lim="800000"/>
            <a:headEnd/>
            <a:tailEnd/>
          </a:ln>
        </p:spPr>
        <p:txBody>
          <a:bodyPr wrap="none" anchor="ctr"/>
          <a:lstStyle/>
          <a:p>
            <a:endParaRPr lang="en-US">
              <a:solidFill>
                <a:srgbClr val="000000"/>
              </a:solidFill>
            </a:endParaRPr>
          </a:p>
        </p:txBody>
      </p:sp>
      <p:sp>
        <p:nvSpPr>
          <p:cNvPr id="178208" name="Rectangle 30"/>
          <p:cNvSpPr>
            <a:spLocks noChangeArrowheads="1"/>
          </p:cNvSpPr>
          <p:nvPr/>
        </p:nvSpPr>
        <p:spPr bwMode="auto">
          <a:xfrm>
            <a:off x="4267200" y="4648200"/>
            <a:ext cx="13716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78209" name="Line 31"/>
          <p:cNvSpPr>
            <a:spLocks noChangeShapeType="1"/>
          </p:cNvSpPr>
          <p:nvPr/>
        </p:nvSpPr>
        <p:spPr bwMode="auto">
          <a:xfrm>
            <a:off x="5867400" y="4267200"/>
            <a:ext cx="0" cy="381000"/>
          </a:xfrm>
          <a:prstGeom prst="line">
            <a:avLst/>
          </a:prstGeom>
          <a:noFill/>
          <a:ln w="22225">
            <a:solidFill>
              <a:srgbClr val="008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78210" name="Text Box 32"/>
          <p:cNvSpPr txBox="1">
            <a:spLocks noChangeArrowheads="1"/>
          </p:cNvSpPr>
          <p:nvPr/>
        </p:nvSpPr>
        <p:spPr bwMode="auto">
          <a:xfrm>
            <a:off x="5200650" y="3952875"/>
            <a:ext cx="1225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8000"/>
                </a:solidFill>
              </a:rPr>
              <a:t>Load 2 Hit</a:t>
            </a:r>
          </a:p>
        </p:txBody>
      </p:sp>
      <p:sp>
        <p:nvSpPr>
          <p:cNvPr id="178211" name="Rectangle 33" descr="Large checker board"/>
          <p:cNvSpPr>
            <a:spLocks noChangeArrowheads="1"/>
          </p:cNvSpPr>
          <p:nvPr/>
        </p:nvSpPr>
        <p:spPr bwMode="auto">
          <a:xfrm>
            <a:off x="5638800" y="2686050"/>
            <a:ext cx="25908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78212" name="Rectangle 34" descr="Large checker board"/>
          <p:cNvSpPr>
            <a:spLocks noChangeArrowheads="1"/>
          </p:cNvSpPr>
          <p:nvPr/>
        </p:nvSpPr>
        <p:spPr bwMode="auto">
          <a:xfrm>
            <a:off x="2819400" y="5410200"/>
            <a:ext cx="12192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78213" name="Rectangle 35" descr="Large checker board"/>
          <p:cNvSpPr>
            <a:spLocks noChangeArrowheads="1"/>
          </p:cNvSpPr>
          <p:nvPr/>
        </p:nvSpPr>
        <p:spPr bwMode="auto">
          <a:xfrm>
            <a:off x="4267200" y="5410200"/>
            <a:ext cx="13716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78214" name="Rectangle 36" descr="Large checker board"/>
          <p:cNvSpPr>
            <a:spLocks noChangeArrowheads="1"/>
          </p:cNvSpPr>
          <p:nvPr/>
        </p:nvSpPr>
        <p:spPr bwMode="auto">
          <a:xfrm>
            <a:off x="1219200" y="5105400"/>
            <a:ext cx="16002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78215" name="Text Box 37"/>
          <p:cNvSpPr txBox="1">
            <a:spLocks noChangeArrowheads="1"/>
          </p:cNvSpPr>
          <p:nvPr/>
        </p:nvSpPr>
        <p:spPr bwMode="auto">
          <a:xfrm>
            <a:off x="609600" y="5029200"/>
            <a:ext cx="6238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Miss 1</a:t>
            </a:r>
          </a:p>
        </p:txBody>
      </p:sp>
      <p:sp>
        <p:nvSpPr>
          <p:cNvPr id="178216" name="Text Box 38"/>
          <p:cNvSpPr txBox="1">
            <a:spLocks noChangeArrowheads="1"/>
          </p:cNvSpPr>
          <p:nvPr/>
        </p:nvSpPr>
        <p:spPr bwMode="auto">
          <a:xfrm>
            <a:off x="2209800" y="5334000"/>
            <a:ext cx="6238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00"/>
                </a:solidFill>
              </a:rPr>
              <a:t>Miss 2</a:t>
            </a:r>
          </a:p>
        </p:txBody>
      </p:sp>
      <p:sp>
        <p:nvSpPr>
          <p:cNvPr id="178217" name="Rectangle 39"/>
          <p:cNvSpPr>
            <a:spLocks noChangeArrowheads="1"/>
          </p:cNvSpPr>
          <p:nvPr/>
        </p:nvSpPr>
        <p:spPr bwMode="auto">
          <a:xfrm>
            <a:off x="8229600" y="2228850"/>
            <a:ext cx="4572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78218" name="Text Box 40"/>
          <p:cNvSpPr txBox="1">
            <a:spLocks noChangeArrowheads="1"/>
          </p:cNvSpPr>
          <p:nvPr/>
        </p:nvSpPr>
        <p:spPr bwMode="auto">
          <a:xfrm>
            <a:off x="4486275" y="4610100"/>
            <a:ext cx="1111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Compute</a:t>
            </a:r>
          </a:p>
        </p:txBody>
      </p:sp>
      <p:sp>
        <p:nvSpPr>
          <p:cNvPr id="178219" name="Rectangle 41"/>
          <p:cNvSpPr>
            <a:spLocks noChangeArrowheads="1"/>
          </p:cNvSpPr>
          <p:nvPr/>
        </p:nvSpPr>
        <p:spPr bwMode="auto">
          <a:xfrm>
            <a:off x="5867400" y="4648200"/>
            <a:ext cx="6858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78220" name="Rectangle 42"/>
          <p:cNvSpPr>
            <a:spLocks noChangeArrowheads="1"/>
          </p:cNvSpPr>
          <p:nvPr/>
        </p:nvSpPr>
        <p:spPr bwMode="auto">
          <a:xfrm>
            <a:off x="2819400" y="4648200"/>
            <a:ext cx="1219200" cy="304800"/>
          </a:xfrm>
          <a:prstGeom prst="rect">
            <a:avLst/>
          </a:prstGeom>
          <a:solidFill>
            <a:srgbClr val="00CCFF"/>
          </a:solidFill>
          <a:ln w="9525">
            <a:solidFill>
              <a:schemeClr val="tx1"/>
            </a:solidFill>
            <a:miter lim="800000"/>
            <a:headEnd/>
            <a:tailEnd/>
          </a:ln>
        </p:spPr>
        <p:txBody>
          <a:bodyPr wrap="none" anchor="ctr"/>
          <a:lstStyle/>
          <a:p>
            <a:endParaRPr lang="en-US">
              <a:solidFill>
                <a:srgbClr val="000000"/>
              </a:solidFill>
            </a:endParaRPr>
          </a:p>
        </p:txBody>
      </p:sp>
      <p:sp>
        <p:nvSpPr>
          <p:cNvPr id="178221" name="Line 43"/>
          <p:cNvSpPr>
            <a:spLocks noChangeShapeType="1"/>
          </p:cNvSpPr>
          <p:nvPr/>
        </p:nvSpPr>
        <p:spPr bwMode="auto">
          <a:xfrm>
            <a:off x="4267200" y="4267200"/>
            <a:ext cx="0" cy="381000"/>
          </a:xfrm>
          <a:prstGeom prst="line">
            <a:avLst/>
          </a:prstGeom>
          <a:noFill/>
          <a:ln w="22225">
            <a:solidFill>
              <a:srgbClr val="008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78222" name="Text Box 44"/>
          <p:cNvSpPr txBox="1">
            <a:spLocks noChangeArrowheads="1"/>
          </p:cNvSpPr>
          <p:nvPr/>
        </p:nvSpPr>
        <p:spPr bwMode="auto">
          <a:xfrm>
            <a:off x="3609975" y="3962400"/>
            <a:ext cx="1225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8000"/>
                </a:solidFill>
              </a:rPr>
              <a:t>Load 1 Hit</a:t>
            </a:r>
          </a:p>
        </p:txBody>
      </p:sp>
      <p:sp>
        <p:nvSpPr>
          <p:cNvPr id="178223" name="Rectangle 45" descr="Large checker board"/>
          <p:cNvSpPr>
            <a:spLocks noChangeArrowheads="1"/>
          </p:cNvSpPr>
          <p:nvPr/>
        </p:nvSpPr>
        <p:spPr bwMode="auto">
          <a:xfrm>
            <a:off x="4038600" y="5410200"/>
            <a:ext cx="2286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78224" name="Rectangle 46" descr="Large checker board"/>
          <p:cNvSpPr>
            <a:spLocks noChangeArrowheads="1"/>
          </p:cNvSpPr>
          <p:nvPr/>
        </p:nvSpPr>
        <p:spPr bwMode="auto">
          <a:xfrm>
            <a:off x="2819400" y="5105400"/>
            <a:ext cx="1219200" cy="152400"/>
          </a:xfrm>
          <a:prstGeom prst="rect">
            <a:avLst/>
          </a:prstGeom>
          <a:pattFill prst="lgCheck">
            <a:fgClr>
              <a:srgbClr val="0000FF"/>
            </a:fgClr>
            <a:bgClr>
              <a:schemeClr val="bg1"/>
            </a:bgClr>
          </a:pattFill>
          <a:ln w="9525">
            <a:solidFill>
              <a:schemeClr val="tx1"/>
            </a:solidFill>
            <a:miter lim="800000"/>
            <a:headEnd/>
            <a:tailEnd/>
          </a:ln>
        </p:spPr>
        <p:txBody>
          <a:bodyPr wrap="none" anchor="ctr"/>
          <a:lstStyle/>
          <a:p>
            <a:endParaRPr lang="en-US">
              <a:solidFill>
                <a:srgbClr val="000000"/>
              </a:solidFill>
            </a:endParaRPr>
          </a:p>
        </p:txBody>
      </p:sp>
      <p:sp>
        <p:nvSpPr>
          <p:cNvPr id="178225" name="Rectangle 47"/>
          <p:cNvSpPr>
            <a:spLocks noChangeArrowheads="1"/>
          </p:cNvSpPr>
          <p:nvPr/>
        </p:nvSpPr>
        <p:spPr bwMode="auto">
          <a:xfrm>
            <a:off x="5638800" y="4648200"/>
            <a:ext cx="228600" cy="304800"/>
          </a:xfrm>
          <a:prstGeom prst="rect">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178226" name="Line 48"/>
          <p:cNvSpPr>
            <a:spLocks noChangeShapeType="1"/>
          </p:cNvSpPr>
          <p:nvPr/>
        </p:nvSpPr>
        <p:spPr bwMode="auto">
          <a:xfrm>
            <a:off x="4038600" y="2609850"/>
            <a:ext cx="0" cy="30480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27" name="Line 49"/>
          <p:cNvSpPr>
            <a:spLocks noChangeShapeType="1"/>
          </p:cNvSpPr>
          <p:nvPr/>
        </p:nvSpPr>
        <p:spPr bwMode="auto">
          <a:xfrm>
            <a:off x="8229600" y="2609850"/>
            <a:ext cx="0" cy="30480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28" name="Line 50"/>
          <p:cNvSpPr>
            <a:spLocks noChangeShapeType="1"/>
          </p:cNvSpPr>
          <p:nvPr/>
        </p:nvSpPr>
        <p:spPr bwMode="auto">
          <a:xfrm>
            <a:off x="4038600" y="5029200"/>
            <a:ext cx="0" cy="30480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29" name="Line 51"/>
          <p:cNvSpPr>
            <a:spLocks noChangeShapeType="1"/>
          </p:cNvSpPr>
          <p:nvPr/>
        </p:nvSpPr>
        <p:spPr bwMode="auto">
          <a:xfrm>
            <a:off x="5638800" y="5334000"/>
            <a:ext cx="0" cy="30480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30" name="Line 52"/>
          <p:cNvSpPr>
            <a:spLocks noChangeShapeType="1"/>
          </p:cNvSpPr>
          <p:nvPr/>
        </p:nvSpPr>
        <p:spPr bwMode="auto">
          <a:xfrm>
            <a:off x="6553200" y="3590925"/>
            <a:ext cx="0" cy="2286000"/>
          </a:xfrm>
          <a:prstGeom prst="line">
            <a:avLst/>
          </a:prstGeom>
          <a:noFill/>
          <a:ln w="254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31" name="Line 53"/>
          <p:cNvSpPr>
            <a:spLocks noChangeShapeType="1"/>
          </p:cNvSpPr>
          <p:nvPr/>
        </p:nvSpPr>
        <p:spPr bwMode="auto">
          <a:xfrm>
            <a:off x="8686800" y="1447800"/>
            <a:ext cx="0" cy="4419600"/>
          </a:xfrm>
          <a:prstGeom prst="line">
            <a:avLst/>
          </a:prstGeom>
          <a:noFill/>
          <a:ln w="254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8232" name="Line 54"/>
          <p:cNvSpPr>
            <a:spLocks noChangeShapeType="1"/>
          </p:cNvSpPr>
          <p:nvPr/>
        </p:nvSpPr>
        <p:spPr bwMode="auto">
          <a:xfrm>
            <a:off x="6553200" y="4800600"/>
            <a:ext cx="2133600" cy="0"/>
          </a:xfrm>
          <a:prstGeom prst="line">
            <a:avLst/>
          </a:prstGeom>
          <a:noFill/>
          <a:ln w="25400">
            <a:solidFill>
              <a:srgbClr val="800000"/>
            </a:solidFill>
            <a:round/>
            <a:headEnd type="arrow" w="med" len="me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178233" name="Text Box 55"/>
          <p:cNvSpPr txBox="1">
            <a:spLocks noChangeArrowheads="1"/>
          </p:cNvSpPr>
          <p:nvPr/>
        </p:nvSpPr>
        <p:spPr bwMode="auto">
          <a:xfrm>
            <a:off x="6858000" y="4800600"/>
            <a:ext cx="1676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solidFill>
                  <a:srgbClr val="990000"/>
                </a:solidFill>
              </a:rPr>
              <a:t>Saved Cycles</a:t>
            </a:r>
          </a:p>
        </p:txBody>
      </p:sp>
      <p:sp>
        <p:nvSpPr>
          <p:cNvPr id="178234" name="Text Box 56"/>
          <p:cNvSpPr txBox="1">
            <a:spLocks noChangeArrowheads="1"/>
          </p:cNvSpPr>
          <p:nvPr/>
        </p:nvSpPr>
        <p:spPr bwMode="auto">
          <a:xfrm>
            <a:off x="66675" y="1143000"/>
            <a:ext cx="19970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solidFill>
                  <a:srgbClr val="000000"/>
                </a:solidFill>
              </a:rPr>
              <a:t>Small Window:</a:t>
            </a:r>
          </a:p>
        </p:txBody>
      </p:sp>
      <p:sp>
        <p:nvSpPr>
          <p:cNvPr id="178235" name="Text Box 57"/>
          <p:cNvSpPr txBox="1">
            <a:spLocks noChangeArrowheads="1"/>
          </p:cNvSpPr>
          <p:nvPr/>
        </p:nvSpPr>
        <p:spPr bwMode="auto">
          <a:xfrm>
            <a:off x="95250" y="3581400"/>
            <a:ext cx="19970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solidFill>
                  <a:srgbClr val="000000"/>
                </a:solidFill>
              </a:rPr>
              <a:t>Runahead:</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1"/>
          <p:cNvSpPr>
            <a:spLocks noGrp="1"/>
          </p:cNvSpPr>
          <p:nvPr>
            <p:ph type="title"/>
          </p:nvPr>
        </p:nvSpPr>
        <p:spPr/>
        <p:txBody>
          <a:bodyPr/>
          <a:lstStyle/>
          <a:p>
            <a:r>
              <a:rPr lang="en-US">
                <a:latin typeface="Garamond" charset="0"/>
                <a:ea typeface="ＭＳ Ｐゴシック" charset="0"/>
                <a:cs typeface="ＭＳ Ｐゴシック" charset="0"/>
              </a:rPr>
              <a:t>Slipstream Processors</a:t>
            </a:r>
          </a:p>
        </p:txBody>
      </p:sp>
      <p:sp>
        <p:nvSpPr>
          <p:cNvPr id="72707" name="Content Placeholder 2"/>
          <p:cNvSpPr>
            <a:spLocks noGrp="1"/>
          </p:cNvSpPr>
          <p:nvPr>
            <p:ph idx="1"/>
          </p:nvPr>
        </p:nvSpPr>
        <p:spPr>
          <a:xfrm>
            <a:off x="228600" y="838200"/>
            <a:ext cx="8610600" cy="5194300"/>
          </a:xfrm>
        </p:spPr>
        <p:txBody>
          <a:bodyPr/>
          <a:lstStyle/>
          <a:p>
            <a:r>
              <a:rPr lang="en-US">
                <a:latin typeface="Tahoma" charset="0"/>
                <a:ea typeface="ＭＳ Ｐゴシック" charset="0"/>
                <a:cs typeface="ＭＳ Ｐゴシック" charset="0"/>
              </a:rPr>
              <a:t>Goal: use multiple hardware contexts to speed up single thread execution (implicitly parallelize the program)</a:t>
            </a:r>
          </a:p>
          <a:p>
            <a:r>
              <a:rPr lang="en-US">
                <a:latin typeface="Tahoma" charset="0"/>
                <a:ea typeface="ＭＳ Ｐゴシック" charset="0"/>
                <a:cs typeface="ＭＳ Ｐゴシック" charset="0"/>
              </a:rPr>
              <a:t>Idea: Divide program execution into two threads:</a:t>
            </a:r>
          </a:p>
          <a:p>
            <a:pPr lvl="1"/>
            <a:r>
              <a:rPr lang="en-US">
                <a:solidFill>
                  <a:srgbClr val="0000FF"/>
                </a:solidFill>
                <a:latin typeface="Tahoma" charset="0"/>
                <a:ea typeface="ＭＳ Ｐゴシック" charset="0"/>
              </a:rPr>
              <a:t>Advanced thread executes a reduced instruction stream, speculatively</a:t>
            </a:r>
          </a:p>
          <a:p>
            <a:pPr lvl="1"/>
            <a:r>
              <a:rPr lang="en-US">
                <a:solidFill>
                  <a:srgbClr val="0000FF"/>
                </a:solidFill>
                <a:latin typeface="Tahoma" charset="0"/>
                <a:ea typeface="ＭＳ Ｐゴシック" charset="0"/>
              </a:rPr>
              <a:t>Redundant thread uses results, prefetches, predictions generated by advanced thread and ensures correctness</a:t>
            </a:r>
          </a:p>
          <a:p>
            <a:pPr lvl="1"/>
            <a:endParaRPr lang="en-US">
              <a:solidFill>
                <a:srgbClr val="0000FF"/>
              </a:solidFill>
              <a:latin typeface="Tahoma" charset="0"/>
              <a:ea typeface="ＭＳ Ｐゴシック" charset="0"/>
            </a:endParaRPr>
          </a:p>
          <a:p>
            <a:r>
              <a:rPr lang="en-US">
                <a:latin typeface="Tahoma" charset="0"/>
                <a:ea typeface="ＭＳ Ｐゴシック" charset="0"/>
                <a:cs typeface="ＭＳ Ｐゴシック" charset="0"/>
              </a:rPr>
              <a:t>Benefit: Execution time of the overall program reduces</a:t>
            </a:r>
          </a:p>
          <a:p>
            <a:r>
              <a:rPr lang="en-US">
                <a:solidFill>
                  <a:srgbClr val="FF0000"/>
                </a:solidFill>
                <a:latin typeface="Tahoma" charset="0"/>
                <a:ea typeface="ＭＳ Ｐゴシック" charset="0"/>
                <a:cs typeface="ＭＳ Ｐゴシック" charset="0"/>
              </a:rPr>
              <a:t>Core idea is similar to many thread-level speculation approaches</a:t>
            </a:r>
            <a:r>
              <a:rPr lang="en-US">
                <a:latin typeface="Tahoma" charset="0"/>
                <a:ea typeface="ＭＳ Ｐゴシック" charset="0"/>
                <a:cs typeface="ＭＳ Ｐゴシック" charset="0"/>
              </a:rPr>
              <a:t>, except with a reduced instruction stream</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Sundaramoorthy et al., </a:t>
            </a:r>
            <a:r>
              <a:rPr lang="ja-JP" altLang="en-US">
                <a:latin typeface="Tahoma" charset="0"/>
                <a:ea typeface="ＭＳ Ｐゴシック" charset="0"/>
                <a:cs typeface="ＭＳ Ｐゴシック" charset="0"/>
              </a:rPr>
              <a:t>“</a:t>
            </a:r>
            <a:r>
              <a:rPr lang="en-US" altLang="ja-JP">
                <a:solidFill>
                  <a:srgbClr val="0000FF"/>
                </a:solidFill>
                <a:latin typeface="Tahoma" charset="0"/>
                <a:ea typeface="ＭＳ Ｐゴシック" charset="0"/>
                <a:cs typeface="ＭＳ Ｐゴシック" charset="0"/>
              </a:rPr>
              <a:t>Slipstream Processors: Improving both Performance and Fault Tolerance</a:t>
            </a:r>
            <a:r>
              <a:rPr lang="en-US" altLang="ja-JP">
                <a:latin typeface="Tahoma" charset="0"/>
                <a:ea typeface="ＭＳ Ｐゴシック" charset="0"/>
                <a:cs typeface="ＭＳ Ｐゴシック" charset="0"/>
              </a:rPr>
              <a:t>,” ASPLOS 2000.</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17920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0D3D43-0013-0447-97A5-245B7322BE56}" type="slidenum">
              <a:rPr lang="en-US" sz="1600">
                <a:solidFill>
                  <a:srgbClr val="000000"/>
                </a:solidFill>
                <a:latin typeface="Garamond" charset="0"/>
                <a:cs typeface="Arial" charset="0"/>
              </a:rPr>
              <a:pPr eaLnBrk="1" hangingPunct="1"/>
              <a:t>46</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27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70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7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p:txBody>
          <a:bodyPr/>
          <a:lstStyle/>
          <a:p>
            <a:r>
              <a:rPr lang="en-US">
                <a:latin typeface="Garamond" charset="0"/>
                <a:ea typeface="ＭＳ Ｐゴシック" charset="0"/>
                <a:cs typeface="ＭＳ Ｐゴシック" charset="0"/>
              </a:rPr>
              <a:t>Slipstreaming</a:t>
            </a:r>
          </a:p>
        </p:txBody>
      </p:sp>
      <p:sp>
        <p:nvSpPr>
          <p:cNvPr id="180226" name="Content Placeholder 2"/>
          <p:cNvSpPr>
            <a:spLocks noGrp="1"/>
          </p:cNvSpPr>
          <p:nvPr>
            <p:ph idx="1"/>
          </p:nvPr>
        </p:nvSpPr>
        <p:spPr>
          <a:xfrm>
            <a:off x="228600" y="996950"/>
            <a:ext cx="8610600" cy="5194300"/>
          </a:xfrm>
        </p:spPr>
        <p:txBody>
          <a:bodyPr/>
          <a:lstStyle/>
          <a:p>
            <a:r>
              <a:rPr lang="en-US" sz="2200">
                <a:latin typeface="Tahoma" charset="0"/>
                <a:ea typeface="ＭＳ Ｐゴシック" charset="0"/>
                <a:cs typeface="ＭＳ Ｐゴシック" charset="0"/>
              </a:rPr>
              <a:t>“At speeds in excess of 190 m.p.h., high air pressure forms at the front of a race car and a partial vacuum forms behind it. This creates drag and limits the car’s top speed. </a:t>
            </a:r>
          </a:p>
          <a:p>
            <a:endParaRPr lang="en-US" sz="2200">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A second car can position itself close behind the first (a process called </a:t>
            </a:r>
            <a:r>
              <a:rPr lang="en-US" sz="2200" i="1">
                <a:latin typeface="Tahoma" charset="0"/>
                <a:ea typeface="ＭＳ Ｐゴシック" charset="0"/>
                <a:cs typeface="ＭＳ Ｐゴシック" charset="0"/>
              </a:rPr>
              <a:t>slipstreaming </a:t>
            </a:r>
            <a:r>
              <a:rPr lang="en-US" sz="2200">
                <a:latin typeface="Tahoma" charset="0"/>
                <a:ea typeface="ＭＳ Ｐゴシック" charset="0"/>
                <a:cs typeface="ＭＳ Ｐゴシック" charset="0"/>
              </a:rPr>
              <a:t>or </a:t>
            </a:r>
            <a:r>
              <a:rPr lang="en-US" sz="2200" i="1">
                <a:latin typeface="Tahoma" charset="0"/>
                <a:ea typeface="ＭＳ Ｐゴシック" charset="0"/>
                <a:cs typeface="ＭＳ Ｐゴシック" charset="0"/>
              </a:rPr>
              <a:t>drafting</a:t>
            </a:r>
            <a:r>
              <a:rPr lang="en-US" sz="2200">
                <a:latin typeface="Tahoma" charset="0"/>
                <a:ea typeface="ＭＳ Ｐゴシック" charset="0"/>
                <a:cs typeface="ＭＳ Ｐゴシック" charset="0"/>
              </a:rPr>
              <a:t>). This fills the vacuum behind the lead car, reducing its drag. And the trailing car now has less wind resistance in front (and by some accounts, the vacuum behind the lead car actually helps pull the trailing car). </a:t>
            </a:r>
          </a:p>
          <a:p>
            <a:endParaRPr lang="en-US" sz="2200">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As a result, both cars speed up by several m.p.h.: the two combined go faster than either can alone.”</a:t>
            </a:r>
          </a:p>
        </p:txBody>
      </p:sp>
      <p:sp>
        <p:nvSpPr>
          <p:cNvPr id="18022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333E28-E201-3A40-AE47-3275360F8306}" type="slidenum">
              <a:rPr lang="en-US" sz="1600">
                <a:solidFill>
                  <a:srgbClr val="000000"/>
                </a:solidFill>
                <a:latin typeface="Garamond" charset="0"/>
                <a:cs typeface="Arial" charset="0"/>
              </a:rPr>
              <a:pPr eaLnBrk="1" hangingPunct="1"/>
              <a:t>47</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p:txBody>
          <a:bodyPr/>
          <a:lstStyle/>
          <a:p>
            <a:r>
              <a:rPr lang="en-US">
                <a:latin typeface="Garamond" charset="0"/>
                <a:ea typeface="ＭＳ Ｐゴシック" charset="0"/>
                <a:cs typeface="ＭＳ Ｐゴシック" charset="0"/>
              </a:rPr>
              <a:t>Slipstream Processors</a:t>
            </a:r>
          </a:p>
        </p:txBody>
      </p:sp>
      <p:sp>
        <p:nvSpPr>
          <p:cNvPr id="3" name="Content Placeholder 2"/>
          <p:cNvSpPr>
            <a:spLocks noGrp="1"/>
          </p:cNvSpPr>
          <p:nvPr>
            <p:ph idx="1"/>
          </p:nvPr>
        </p:nvSpPr>
        <p:spPr>
          <a:xfrm>
            <a:off x="228600" y="996950"/>
            <a:ext cx="8610600" cy="5194300"/>
          </a:xfrm>
        </p:spPr>
        <p:txBody>
          <a:bodyPr/>
          <a:lstStyle/>
          <a:p>
            <a:pPr>
              <a:lnSpc>
                <a:spcPct val="90000"/>
              </a:lnSpc>
            </a:pPr>
            <a:r>
              <a:rPr lang="en-US">
                <a:latin typeface="Tahoma" charset="0"/>
                <a:ea typeface="ＭＳ Ｐゴシック" charset="0"/>
                <a:cs typeface="ＭＳ Ｐゴシック" charset="0"/>
              </a:rPr>
              <a:t>Detect and remove ineffectual instructions; run a shortened </a:t>
            </a:r>
            <a:r>
              <a:rPr lang="ja-JP" altLang="en-US">
                <a:latin typeface="Arial" charset="0"/>
                <a:ea typeface="ＭＳ Ｐゴシック" charset="0"/>
                <a:cs typeface="ＭＳ Ｐゴシック" charset="0"/>
              </a:rPr>
              <a:t>“</a:t>
            </a:r>
            <a:r>
              <a:rPr lang="en-US" altLang="ja-JP">
                <a:latin typeface="Tahoma" charset="0"/>
                <a:ea typeface="ＭＳ Ｐゴシック" charset="0"/>
                <a:cs typeface="ＭＳ Ｐゴシック" charset="0"/>
              </a:rPr>
              <a:t>effectual</a:t>
            </a:r>
            <a:r>
              <a:rPr lang="ja-JP" altLang="en-US">
                <a:latin typeface="Arial" charset="0"/>
                <a:ea typeface="ＭＳ Ｐゴシック" charset="0"/>
                <a:cs typeface="ＭＳ Ｐゴシック" charset="0"/>
              </a:rPr>
              <a:t>”</a:t>
            </a:r>
            <a:r>
              <a:rPr lang="en-US" altLang="ja-JP">
                <a:latin typeface="Tahoma" charset="0"/>
                <a:ea typeface="ＭＳ Ｐゴシック" charset="0"/>
                <a:cs typeface="ＭＳ Ｐゴシック" charset="0"/>
              </a:rPr>
              <a:t> version of the program (Advanced or </a:t>
            </a:r>
            <a:r>
              <a:rPr lang="en-US" altLang="ja-JP">
                <a:solidFill>
                  <a:srgbClr val="0000FF"/>
                </a:solidFill>
                <a:latin typeface="Tahoma" charset="0"/>
                <a:ea typeface="ＭＳ Ｐゴシック" charset="0"/>
                <a:cs typeface="ＭＳ Ｐゴシック" charset="0"/>
              </a:rPr>
              <a:t>A-stream</a:t>
            </a:r>
            <a:r>
              <a:rPr lang="en-US" altLang="ja-JP">
                <a:latin typeface="Tahoma" charset="0"/>
                <a:ea typeface="ＭＳ Ｐゴシック" charset="0"/>
                <a:cs typeface="ＭＳ Ｐゴシック" charset="0"/>
              </a:rPr>
              <a:t>) in one thread context</a:t>
            </a:r>
          </a:p>
          <a:p>
            <a:pPr>
              <a:lnSpc>
                <a:spcPct val="90000"/>
              </a:lnSpc>
            </a:pPr>
            <a:endParaRPr lang="en-US">
              <a:latin typeface="Tahoma" charset="0"/>
              <a:ea typeface="ＭＳ Ｐゴシック" charset="0"/>
              <a:cs typeface="ＭＳ Ｐゴシック" charset="0"/>
            </a:endParaRPr>
          </a:p>
          <a:p>
            <a:pPr>
              <a:lnSpc>
                <a:spcPct val="90000"/>
              </a:lnSpc>
            </a:pPr>
            <a:r>
              <a:rPr lang="en-US">
                <a:latin typeface="Tahoma" charset="0"/>
                <a:ea typeface="ＭＳ Ｐゴシック" charset="0"/>
                <a:cs typeface="ＭＳ Ｐゴシック" charset="0"/>
              </a:rPr>
              <a:t>Ensure correctness by running a complete version of the program (Redundant or </a:t>
            </a:r>
            <a:r>
              <a:rPr lang="en-US">
                <a:solidFill>
                  <a:srgbClr val="0000FF"/>
                </a:solidFill>
                <a:latin typeface="Tahoma" charset="0"/>
                <a:ea typeface="ＭＳ Ｐゴシック" charset="0"/>
                <a:cs typeface="ＭＳ Ｐゴシック" charset="0"/>
              </a:rPr>
              <a:t>R-stream</a:t>
            </a:r>
            <a:r>
              <a:rPr lang="en-US">
                <a:latin typeface="Tahoma" charset="0"/>
                <a:ea typeface="ＭＳ Ｐゴシック" charset="0"/>
                <a:cs typeface="ＭＳ Ｐゴシック" charset="0"/>
              </a:rPr>
              <a:t>) in another thread context</a:t>
            </a:r>
          </a:p>
          <a:p>
            <a:pPr>
              <a:lnSpc>
                <a:spcPct val="90000"/>
              </a:lnSpc>
            </a:pPr>
            <a:endParaRPr lang="en-US">
              <a:latin typeface="Tahoma" charset="0"/>
              <a:ea typeface="ＭＳ Ｐゴシック" charset="0"/>
              <a:cs typeface="ＭＳ Ｐゴシック" charset="0"/>
            </a:endParaRPr>
          </a:p>
          <a:p>
            <a:pPr>
              <a:lnSpc>
                <a:spcPct val="90000"/>
              </a:lnSpc>
            </a:pPr>
            <a:r>
              <a:rPr lang="en-US">
                <a:solidFill>
                  <a:srgbClr val="FF0000"/>
                </a:solidFill>
                <a:latin typeface="Tahoma" charset="0"/>
                <a:ea typeface="ＭＳ Ｐゴシック" charset="0"/>
                <a:cs typeface="ＭＳ Ｐゴシック" charset="0"/>
              </a:rPr>
              <a:t>Shortened A-stream runs fast; R-stream consumes near-perfect control and data flow outcomes from A-stream and finishes close behind</a:t>
            </a:r>
          </a:p>
          <a:p>
            <a:pPr>
              <a:lnSpc>
                <a:spcPct val="90000"/>
              </a:lnSpc>
            </a:pPr>
            <a:endParaRPr lang="en-US">
              <a:latin typeface="Tahoma" charset="0"/>
              <a:ea typeface="ＭＳ Ｐゴシック" charset="0"/>
              <a:cs typeface="ＭＳ Ｐゴシック" charset="0"/>
            </a:endParaRPr>
          </a:p>
          <a:p>
            <a:pPr>
              <a:lnSpc>
                <a:spcPct val="90000"/>
              </a:lnSpc>
            </a:pPr>
            <a:r>
              <a:rPr lang="en-US">
                <a:latin typeface="Tahoma" charset="0"/>
                <a:ea typeface="ＭＳ Ｐゴシック" charset="0"/>
                <a:cs typeface="ＭＳ Ｐゴシック" charset="0"/>
              </a:rPr>
              <a:t>Two streams together lead to faster execution (by helping each other) than a single one alone 	</a:t>
            </a:r>
          </a:p>
          <a:p>
            <a:endParaRPr lang="en-US">
              <a:latin typeface="Tahoma" charset="0"/>
              <a:ea typeface="ＭＳ Ｐゴシック" charset="0"/>
              <a:cs typeface="ＭＳ Ｐゴシック" charset="0"/>
            </a:endParaRPr>
          </a:p>
        </p:txBody>
      </p:sp>
      <p:sp>
        <p:nvSpPr>
          <p:cNvPr id="18125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0EED07-0FFF-2344-8DF1-21AC3D631C4C}" type="slidenum">
              <a:rPr lang="en-US" sz="1600">
                <a:solidFill>
                  <a:srgbClr val="000000"/>
                </a:solidFill>
                <a:latin typeface="Garamond" charset="0"/>
                <a:cs typeface="Arial" charset="0"/>
              </a:rPr>
              <a:pPr eaLnBrk="1" hangingPunct="1"/>
              <a:t>48</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p:cNvSpPr>
            <a:spLocks noGrp="1"/>
          </p:cNvSpPr>
          <p:nvPr>
            <p:ph type="title"/>
          </p:nvPr>
        </p:nvSpPr>
        <p:spPr/>
        <p:txBody>
          <a:bodyPr/>
          <a:lstStyle/>
          <a:p>
            <a:r>
              <a:rPr lang="en-US">
                <a:latin typeface="Garamond" charset="0"/>
                <a:ea typeface="ＭＳ Ｐゴシック" charset="0"/>
                <a:cs typeface="ＭＳ Ｐゴシック" charset="0"/>
              </a:rPr>
              <a:t>Slipstream Idea and Possible Hardware</a:t>
            </a:r>
          </a:p>
        </p:txBody>
      </p:sp>
      <p:sp>
        <p:nvSpPr>
          <p:cNvPr id="18227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18227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5EEA54-BE63-124A-9CFD-DB9809AA3BFD}" type="slidenum">
              <a:rPr lang="en-US" sz="1600">
                <a:solidFill>
                  <a:srgbClr val="000000"/>
                </a:solidFill>
                <a:latin typeface="Garamond" charset="0"/>
                <a:cs typeface="Arial" charset="0"/>
              </a:rPr>
              <a:pPr eaLnBrk="1" hangingPunct="1"/>
              <a:t>49</a:t>
            </a:fld>
            <a:endParaRPr lang="en-US" sz="1600">
              <a:solidFill>
                <a:srgbClr val="000000"/>
              </a:solidFill>
              <a:latin typeface="Garamond" charset="0"/>
              <a:cs typeface="Arial" charset="0"/>
            </a:endParaRPr>
          </a:p>
        </p:txBody>
      </p:sp>
      <p:graphicFrame>
        <p:nvGraphicFramePr>
          <p:cNvPr id="182276" name="Object 6"/>
          <p:cNvGraphicFramePr>
            <a:graphicFrameLocks noChangeAspect="1"/>
          </p:cNvGraphicFramePr>
          <p:nvPr/>
        </p:nvGraphicFramePr>
        <p:xfrm>
          <a:off x="1219200" y="1338263"/>
          <a:ext cx="6629400" cy="4529137"/>
        </p:xfrm>
        <a:graphic>
          <a:graphicData uri="http://schemas.openxmlformats.org/presentationml/2006/ole">
            <p:oleObj spid="_x0000_s182281" name="Picture" r:id="rId3" imgW="5943600" imgH="4076700" progId="Word.Picture.8">
              <p:embed/>
            </p:oleObj>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p:txBody>
          <a:bodyPr/>
          <a:lstStyle/>
          <a:p>
            <a:r>
              <a:rPr lang="en-US">
                <a:latin typeface="Garamond" charset="0"/>
                <a:ea typeface="ＭＳ Ｐゴシック" charset="0"/>
                <a:cs typeface="ＭＳ Ｐゴシック" charset="0"/>
              </a:rPr>
              <a:t>Speculative Parallelization Concepts</a:t>
            </a:r>
          </a:p>
        </p:txBody>
      </p:sp>
      <p:sp>
        <p:nvSpPr>
          <p:cNvPr id="74754" name="Content Placeholder 2"/>
          <p:cNvSpPr>
            <a:spLocks noGrp="1"/>
          </p:cNvSpPr>
          <p:nvPr>
            <p:ph idx="1"/>
          </p:nvPr>
        </p:nvSpPr>
        <p:spPr>
          <a:xfrm>
            <a:off x="228600" y="996950"/>
            <a:ext cx="8915400" cy="5194300"/>
          </a:xfrm>
        </p:spPr>
        <p:txBody>
          <a:bodyPr/>
          <a:lstStyle/>
          <a:p>
            <a:r>
              <a:rPr lang="en-US">
                <a:latin typeface="Tahoma" charset="0"/>
                <a:ea typeface="ＭＳ Ｐゴシック" charset="0"/>
                <a:cs typeface="ＭＳ Ｐゴシック" charset="0"/>
              </a:rPr>
              <a:t>Idea: </a:t>
            </a:r>
            <a:r>
              <a:rPr lang="en-US">
                <a:solidFill>
                  <a:srgbClr val="FF0000"/>
                </a:solidFill>
                <a:latin typeface="Tahoma" charset="0"/>
                <a:ea typeface="ＭＳ Ｐゴシック" charset="0"/>
                <a:cs typeface="ＭＳ Ｐゴシック" charset="0"/>
              </a:rPr>
              <a:t>Execute threads unsafely in parallel</a:t>
            </a:r>
          </a:p>
          <a:p>
            <a:pPr lvl="1"/>
            <a:r>
              <a:rPr lang="en-US">
                <a:latin typeface="Tahoma" charset="0"/>
                <a:ea typeface="ＭＳ Ｐゴシック" charset="0"/>
              </a:rPr>
              <a:t>Threads can be from a sequential or parallel application</a:t>
            </a:r>
          </a:p>
          <a:p>
            <a:endParaRPr lang="en-US">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Hardware or software monitors for data dependence violations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If data dependence ordering is violated</a:t>
            </a:r>
          </a:p>
          <a:p>
            <a:pPr lvl="1"/>
            <a:r>
              <a:rPr lang="en-US">
                <a:latin typeface="Tahoma" charset="0"/>
                <a:ea typeface="ＭＳ Ｐゴシック" charset="0"/>
              </a:rPr>
              <a:t>Offending thread is squashed and restarted</a:t>
            </a:r>
          </a:p>
          <a:p>
            <a:r>
              <a:rPr lang="en-US">
                <a:latin typeface="Tahoma" charset="0"/>
                <a:ea typeface="ＭＳ Ｐゴシック" charset="0"/>
                <a:cs typeface="ＭＳ Ｐゴシック" charset="0"/>
              </a:rPr>
              <a:t>If data dependences are not violated</a:t>
            </a:r>
          </a:p>
          <a:p>
            <a:pPr lvl="1"/>
            <a:r>
              <a:rPr lang="en-US">
                <a:latin typeface="Tahoma" charset="0"/>
                <a:ea typeface="ＭＳ Ｐゴシック" charset="0"/>
              </a:rPr>
              <a:t>Thread commits</a:t>
            </a:r>
          </a:p>
          <a:p>
            <a:pPr lvl="1"/>
            <a:r>
              <a:rPr lang="en-US">
                <a:latin typeface="Tahoma" charset="0"/>
                <a:ea typeface="ＭＳ Ｐゴシック" charset="0"/>
              </a:rPr>
              <a:t>If threads are from a sequential order, the sequential order needs to be preserved </a:t>
            </a:r>
            <a:r>
              <a:rPr lang="en-US">
                <a:latin typeface="Tahoma" charset="0"/>
                <a:ea typeface="ＭＳ Ｐゴシック" charset="0"/>
                <a:sym typeface="Wingdings" charset="0"/>
              </a:rPr>
              <a:t> threads commit one by one and in order</a:t>
            </a:r>
            <a:endParaRPr lang="en-US">
              <a:latin typeface="Tahoma" charset="0"/>
              <a:ea typeface="ＭＳ Ｐゴシック" charset="0"/>
            </a:endParaRPr>
          </a:p>
        </p:txBody>
      </p:sp>
      <p:sp>
        <p:nvSpPr>
          <p:cNvPr id="13721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73E06A-BC0D-324C-BA93-B519290B2E58}" type="slidenum">
              <a:rPr lang="en-US" sz="1600">
                <a:solidFill>
                  <a:srgbClr val="000000"/>
                </a:solidFill>
                <a:latin typeface="Garamond" charset="0"/>
                <a:cs typeface="Arial" charset="0"/>
              </a:rPr>
              <a:pPr eaLnBrk="1" hangingPunct="1"/>
              <a:t>5</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4">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475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754">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475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75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75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p:cNvSpPr>
            <a:spLocks noGrp="1"/>
          </p:cNvSpPr>
          <p:nvPr>
            <p:ph type="title"/>
          </p:nvPr>
        </p:nvSpPr>
        <p:spPr/>
        <p:txBody>
          <a:bodyPr/>
          <a:lstStyle/>
          <a:p>
            <a:r>
              <a:rPr lang="en-US">
                <a:latin typeface="Garamond" charset="0"/>
                <a:ea typeface="ＭＳ Ｐゴシック" charset="0"/>
                <a:cs typeface="ＭＳ Ｐゴシック" charset="0"/>
              </a:rPr>
              <a:t>Instruction Removal in Slipstream</a:t>
            </a:r>
          </a:p>
        </p:txBody>
      </p:sp>
      <p:sp>
        <p:nvSpPr>
          <p:cNvPr id="159746" name="Content Placeholder 2"/>
          <p:cNvSpPr>
            <a:spLocks noGrp="1"/>
          </p:cNvSpPr>
          <p:nvPr>
            <p:ph idx="1"/>
          </p:nvPr>
        </p:nvSpPr>
        <p:spPr>
          <a:xfrm>
            <a:off x="228600" y="914400"/>
            <a:ext cx="8610600" cy="5194300"/>
          </a:xfrm>
        </p:spPr>
        <p:txBody>
          <a:bodyPr/>
          <a:lstStyle/>
          <a:p>
            <a:pPr>
              <a:lnSpc>
                <a:spcPct val="90000"/>
              </a:lnSpc>
            </a:pPr>
            <a:r>
              <a:rPr lang="en-US">
                <a:latin typeface="Tahoma" charset="0"/>
                <a:ea typeface="ＭＳ Ｐゴシック" charset="0"/>
                <a:cs typeface="ＭＳ Ｐゴシック" charset="0"/>
              </a:rPr>
              <a:t>IR detector</a:t>
            </a:r>
          </a:p>
          <a:p>
            <a:pPr lvl="1">
              <a:lnSpc>
                <a:spcPct val="90000"/>
              </a:lnSpc>
            </a:pPr>
            <a:r>
              <a:rPr lang="en-US" sz="2000">
                <a:latin typeface="Tahoma" charset="0"/>
                <a:ea typeface="ＭＳ Ｐゴシック" charset="0"/>
              </a:rPr>
              <a:t>Monitors retired R-stream instructions</a:t>
            </a:r>
          </a:p>
          <a:p>
            <a:pPr lvl="1">
              <a:lnSpc>
                <a:spcPct val="90000"/>
              </a:lnSpc>
            </a:pPr>
            <a:r>
              <a:rPr lang="en-US" sz="2000">
                <a:latin typeface="Tahoma" charset="0"/>
                <a:ea typeface="ＭＳ Ｐゴシック" charset="0"/>
              </a:rPr>
              <a:t>Detects ineffectual instructions and conveys them to the IR predictor</a:t>
            </a:r>
          </a:p>
          <a:p>
            <a:pPr lvl="1">
              <a:lnSpc>
                <a:spcPct val="90000"/>
              </a:lnSpc>
            </a:pPr>
            <a:r>
              <a:rPr lang="en-US" sz="2000">
                <a:latin typeface="Tahoma" charset="0"/>
                <a:ea typeface="ＭＳ Ｐゴシック" charset="0"/>
              </a:rPr>
              <a:t>Ineffectual instruction examples:</a:t>
            </a:r>
          </a:p>
          <a:p>
            <a:pPr lvl="2"/>
            <a:r>
              <a:rPr lang="en-US">
                <a:latin typeface="Tahoma" charset="0"/>
                <a:ea typeface="ＭＳ Ｐゴシック" charset="0"/>
              </a:rPr>
              <a:t>dynamic instructions that repeatedly and predictably have no observable effect (e.g., unreferenced writes, non-modifying writes) </a:t>
            </a:r>
          </a:p>
          <a:p>
            <a:pPr lvl="2"/>
            <a:r>
              <a:rPr lang="en-US">
                <a:latin typeface="Tahoma" charset="0"/>
                <a:ea typeface="ＭＳ Ｐゴシック" charset="0"/>
              </a:rPr>
              <a:t>dynamic branches whose outcomes are consistently predicted correctly.</a:t>
            </a:r>
          </a:p>
          <a:p>
            <a:pPr>
              <a:lnSpc>
                <a:spcPct val="90000"/>
              </a:lnSpc>
            </a:pPr>
            <a:r>
              <a:rPr lang="en-US">
                <a:latin typeface="Tahoma" charset="0"/>
                <a:ea typeface="ＭＳ Ｐゴシック" charset="0"/>
                <a:cs typeface="ＭＳ Ｐゴシック" charset="0"/>
              </a:rPr>
              <a:t>IR predictor</a:t>
            </a:r>
          </a:p>
          <a:p>
            <a:pPr lvl="1">
              <a:lnSpc>
                <a:spcPct val="90000"/>
              </a:lnSpc>
            </a:pPr>
            <a:r>
              <a:rPr lang="en-US">
                <a:latin typeface="Tahoma" charset="0"/>
                <a:ea typeface="ＭＳ Ｐゴシック" charset="0"/>
              </a:rPr>
              <a:t>Removes an instruction from A-stream after repeated indications from the IR detector</a:t>
            </a:r>
          </a:p>
          <a:p>
            <a:pPr>
              <a:lnSpc>
                <a:spcPct val="90000"/>
              </a:lnSpc>
            </a:pPr>
            <a:r>
              <a:rPr lang="en-US">
                <a:latin typeface="Tahoma" charset="0"/>
                <a:ea typeface="ＭＳ Ｐゴシック" charset="0"/>
                <a:cs typeface="ＭＳ Ｐゴシック" charset="0"/>
              </a:rPr>
              <a:t>A stream skips ineffectual instructions, executes everything else and inserts their results into delay buffer</a:t>
            </a:r>
          </a:p>
          <a:p>
            <a:pPr>
              <a:lnSpc>
                <a:spcPct val="90000"/>
              </a:lnSpc>
            </a:pPr>
            <a:r>
              <a:rPr lang="en-US">
                <a:latin typeface="Tahoma" charset="0"/>
                <a:ea typeface="ＭＳ Ｐゴシック" charset="0"/>
                <a:cs typeface="ＭＳ Ｐゴシック" charset="0"/>
              </a:rPr>
              <a:t>R stream executes all instructions but uses results from the delay buffer as predictions</a:t>
            </a:r>
          </a:p>
          <a:p>
            <a:endParaRPr lang="en-US">
              <a:latin typeface="Tahoma" charset="0"/>
              <a:ea typeface="ＭＳ Ｐゴシック" charset="0"/>
              <a:cs typeface="ＭＳ Ｐゴシック" charset="0"/>
            </a:endParaRPr>
          </a:p>
        </p:txBody>
      </p:sp>
      <p:sp>
        <p:nvSpPr>
          <p:cNvPr id="18329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1B423B-97A3-8C4F-9875-09B4DD7E132E}" type="slidenum">
              <a:rPr lang="en-US" sz="1600">
                <a:solidFill>
                  <a:srgbClr val="000000"/>
                </a:solidFill>
                <a:latin typeface="Garamond" charset="0"/>
                <a:cs typeface="Arial" charset="0"/>
              </a:rPr>
              <a:pPr eaLnBrk="1" hangingPunct="1"/>
              <a:t>50</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974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74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974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974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9746">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9746">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9746">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974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p:txBody>
          <a:bodyPr/>
          <a:lstStyle/>
          <a:p>
            <a:r>
              <a:rPr lang="en-US" sz="3200">
                <a:latin typeface="Garamond" charset="0"/>
                <a:ea typeface="ＭＳ Ｐゴシック" charset="0"/>
                <a:cs typeface="ＭＳ Ｐゴシック" charset="0"/>
              </a:rPr>
              <a:t>What if A-stream Deviates from Correct Execution?</a:t>
            </a:r>
          </a:p>
        </p:txBody>
      </p:sp>
      <p:sp>
        <p:nvSpPr>
          <p:cNvPr id="3" name="Content Placeholder 2"/>
          <p:cNvSpPr>
            <a:spLocks noGrp="1"/>
          </p:cNvSpPr>
          <p:nvPr>
            <p:ph idx="1"/>
          </p:nvPr>
        </p:nvSpPr>
        <p:spPr>
          <a:xfrm>
            <a:off x="228600" y="996950"/>
            <a:ext cx="8610600" cy="5194300"/>
          </a:xfrm>
        </p:spPr>
        <p:txBody>
          <a:bodyPr/>
          <a:lstStyle/>
          <a:p>
            <a:pPr>
              <a:lnSpc>
                <a:spcPct val="80000"/>
              </a:lnSpc>
            </a:pPr>
            <a:r>
              <a:rPr lang="en-US">
                <a:latin typeface="Tahoma" charset="0"/>
                <a:ea typeface="ＭＳ Ｐゴシック" charset="0"/>
                <a:cs typeface="ＭＳ Ｐゴシック" charset="0"/>
              </a:rPr>
              <a:t>Why</a:t>
            </a:r>
          </a:p>
          <a:p>
            <a:pPr lvl="1">
              <a:lnSpc>
                <a:spcPct val="80000"/>
              </a:lnSpc>
            </a:pPr>
            <a:r>
              <a:rPr lang="en-US">
                <a:latin typeface="Tahoma" charset="0"/>
                <a:ea typeface="ＭＳ Ｐゴシック" charset="0"/>
              </a:rPr>
              <a:t>A-stream deviates due to incorrect removal or stale data access in L1 data cache</a:t>
            </a:r>
          </a:p>
          <a:p>
            <a:pPr>
              <a:lnSpc>
                <a:spcPct val="80000"/>
              </a:lnSpc>
            </a:pPr>
            <a:endParaRPr lang="en-US" sz="2700">
              <a:latin typeface="Tahoma" charset="0"/>
              <a:ea typeface="ＭＳ Ｐゴシック" charset="0"/>
              <a:cs typeface="ＭＳ Ｐゴシック" charset="0"/>
            </a:endParaRPr>
          </a:p>
          <a:p>
            <a:pPr>
              <a:lnSpc>
                <a:spcPct val="80000"/>
              </a:lnSpc>
            </a:pPr>
            <a:r>
              <a:rPr lang="en-US">
                <a:latin typeface="Tahoma" charset="0"/>
                <a:ea typeface="ＭＳ Ｐゴシック" charset="0"/>
                <a:cs typeface="ＭＳ Ｐゴシック" charset="0"/>
              </a:rPr>
              <a:t>How to detect it?</a:t>
            </a:r>
          </a:p>
          <a:p>
            <a:pPr lvl="1">
              <a:lnSpc>
                <a:spcPct val="80000"/>
              </a:lnSpc>
            </a:pPr>
            <a:r>
              <a:rPr lang="en-US">
                <a:latin typeface="Tahoma" charset="0"/>
                <a:ea typeface="ＭＳ Ｐゴシック" charset="0"/>
              </a:rPr>
              <a:t>Branch or value misprediction happens in R-stream (known as an IR misprediction)</a:t>
            </a:r>
          </a:p>
          <a:p>
            <a:pPr lvl="1">
              <a:lnSpc>
                <a:spcPct val="80000"/>
              </a:lnSpc>
            </a:pPr>
            <a:endParaRPr lang="en-US">
              <a:latin typeface="Tahoma" charset="0"/>
              <a:ea typeface="ＭＳ Ｐゴシック" charset="0"/>
            </a:endParaRPr>
          </a:p>
          <a:p>
            <a:pPr>
              <a:lnSpc>
                <a:spcPct val="80000"/>
              </a:lnSpc>
            </a:pPr>
            <a:r>
              <a:rPr lang="en-US">
                <a:latin typeface="Tahoma" charset="0"/>
                <a:ea typeface="ＭＳ Ｐゴシック" charset="0"/>
                <a:cs typeface="ＭＳ Ｐゴシック" charset="0"/>
              </a:rPr>
              <a:t>How to recover?</a:t>
            </a:r>
          </a:p>
          <a:p>
            <a:pPr lvl="1">
              <a:lnSpc>
                <a:spcPct val="80000"/>
              </a:lnSpc>
            </a:pPr>
            <a:r>
              <a:rPr lang="en-US">
                <a:latin typeface="Tahoma" charset="0"/>
                <a:ea typeface="ＭＳ Ｐゴシック" charset="0"/>
              </a:rPr>
              <a:t>Restore A-stream register state: copy values from R-stream registers using delay buffer or shared-memory exception handler</a:t>
            </a:r>
          </a:p>
          <a:p>
            <a:pPr lvl="1">
              <a:lnSpc>
                <a:spcPct val="80000"/>
              </a:lnSpc>
            </a:pPr>
            <a:r>
              <a:rPr lang="en-US">
                <a:latin typeface="Tahoma" charset="0"/>
                <a:ea typeface="ＭＳ Ｐゴシック" charset="0"/>
              </a:rPr>
              <a:t>Restore A-stream memory state: invalidate A-stream L1 data cache (or speculatively written blocks by A-stream)</a:t>
            </a:r>
          </a:p>
        </p:txBody>
      </p:sp>
      <p:sp>
        <p:nvSpPr>
          <p:cNvPr id="18432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1BB2A2-866F-DC40-856A-0925D6BA1998}" type="slidenum">
              <a:rPr lang="en-US" sz="1600">
                <a:solidFill>
                  <a:srgbClr val="000000"/>
                </a:solidFill>
                <a:latin typeface="Garamond" charset="0"/>
                <a:cs typeface="Arial" charset="0"/>
              </a:rPr>
              <a:pPr eaLnBrk="1" hangingPunct="1"/>
              <a:t>51</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p:cNvSpPr>
            <a:spLocks noGrp="1"/>
          </p:cNvSpPr>
          <p:nvPr>
            <p:ph type="title"/>
          </p:nvPr>
        </p:nvSpPr>
        <p:spPr/>
        <p:txBody>
          <a:bodyPr/>
          <a:lstStyle/>
          <a:p>
            <a:r>
              <a:rPr lang="en-US">
                <a:latin typeface="Garamond" charset="0"/>
                <a:ea typeface="ＭＳ Ｐゴシック" charset="0"/>
                <a:cs typeface="ＭＳ Ｐゴシック" charset="0"/>
              </a:rPr>
              <a:t>Slipstream Questions</a:t>
            </a:r>
          </a:p>
        </p:txBody>
      </p:sp>
      <p:sp>
        <p:nvSpPr>
          <p:cNvPr id="220162" name="Content Placeholder 2"/>
          <p:cNvSpPr>
            <a:spLocks noGrp="1"/>
          </p:cNvSpPr>
          <p:nvPr>
            <p:ph idx="1"/>
          </p:nvPr>
        </p:nvSpPr>
        <p:spPr>
          <a:xfrm>
            <a:off x="228600" y="914400"/>
            <a:ext cx="8610600" cy="5194300"/>
          </a:xfrm>
        </p:spPr>
        <p:txBody>
          <a:bodyPr/>
          <a:lstStyle/>
          <a:p>
            <a:r>
              <a:rPr lang="en-US">
                <a:latin typeface="Tahoma" charset="0"/>
                <a:ea typeface="ＭＳ Ｐゴシック" charset="0"/>
                <a:cs typeface="ＭＳ Ｐゴシック" charset="0"/>
              </a:rPr>
              <a:t>How to construct the advanced thread</a:t>
            </a:r>
          </a:p>
          <a:p>
            <a:pPr lvl="1"/>
            <a:r>
              <a:rPr lang="en-US">
                <a:latin typeface="Tahoma" charset="0"/>
                <a:ea typeface="ＭＳ Ｐゴシック" charset="0"/>
              </a:rPr>
              <a:t>Original proposal: </a:t>
            </a:r>
          </a:p>
          <a:p>
            <a:pPr lvl="2"/>
            <a:r>
              <a:rPr lang="en-US">
                <a:latin typeface="Tahoma" charset="0"/>
                <a:ea typeface="ＭＳ Ｐゴシック" charset="0"/>
              </a:rPr>
              <a:t>Dynamically eliminate redundant instructions (silent stores, dynamically dead instructions)</a:t>
            </a:r>
          </a:p>
          <a:p>
            <a:pPr lvl="2"/>
            <a:r>
              <a:rPr lang="en-US">
                <a:latin typeface="Tahoma" charset="0"/>
                <a:ea typeface="ＭＳ Ｐゴシック" charset="0"/>
              </a:rPr>
              <a:t>Dynamically eliminate easy-to-predict branches</a:t>
            </a:r>
          </a:p>
          <a:p>
            <a:pPr lvl="1"/>
            <a:r>
              <a:rPr lang="en-US">
                <a:latin typeface="Tahoma" charset="0"/>
                <a:ea typeface="ＭＳ Ｐゴシック" charset="0"/>
              </a:rPr>
              <a:t>Other ways:</a:t>
            </a:r>
          </a:p>
          <a:p>
            <a:pPr lvl="2"/>
            <a:r>
              <a:rPr lang="en-US">
                <a:latin typeface="Tahoma" charset="0"/>
                <a:ea typeface="ＭＳ Ｐゴシック" charset="0"/>
              </a:rPr>
              <a:t>Dynamically ignore long-latency stalls</a:t>
            </a:r>
          </a:p>
          <a:p>
            <a:pPr lvl="2"/>
            <a:r>
              <a:rPr lang="en-US">
                <a:latin typeface="Tahoma" charset="0"/>
                <a:ea typeface="ＭＳ Ｐゴシック" charset="0"/>
              </a:rPr>
              <a:t>Static based on profiling</a:t>
            </a:r>
          </a:p>
          <a:p>
            <a:pPr lvl="2"/>
            <a:endParaRPr lang="en-US">
              <a:latin typeface="Tahoma" charset="0"/>
              <a:ea typeface="ＭＳ Ｐゴシック" charset="0"/>
            </a:endParaRPr>
          </a:p>
          <a:p>
            <a:r>
              <a:rPr lang="en-US">
                <a:latin typeface="Tahoma" charset="0"/>
                <a:ea typeface="ＭＳ Ｐゴシック" charset="0"/>
                <a:cs typeface="ＭＳ Ｐゴシック" charset="0"/>
              </a:rPr>
              <a:t>How to speed up the redundant thread</a:t>
            </a:r>
          </a:p>
          <a:p>
            <a:pPr lvl="1"/>
            <a:r>
              <a:rPr lang="en-US">
                <a:latin typeface="Tahoma" charset="0"/>
                <a:ea typeface="ＭＳ Ｐゴシック" charset="0"/>
              </a:rPr>
              <a:t>Original proposal: Reuse instruction results (control and data flow outcomes from the A-stream)</a:t>
            </a:r>
          </a:p>
          <a:p>
            <a:pPr lvl="1"/>
            <a:r>
              <a:rPr lang="en-US">
                <a:latin typeface="Tahoma" charset="0"/>
                <a:ea typeface="ＭＳ Ｐゴシック" charset="0"/>
              </a:rPr>
              <a:t>Other ways: Only use branch results and prefetched data as predictions</a:t>
            </a:r>
          </a:p>
          <a:p>
            <a:pPr lvl="2"/>
            <a:endParaRPr lang="en-US">
              <a:latin typeface="Tahoma" charset="0"/>
              <a:ea typeface="ＭＳ Ｐゴシック" charset="0"/>
            </a:endParaRPr>
          </a:p>
          <a:p>
            <a:pPr lvl="1"/>
            <a:endParaRPr lang="en-US">
              <a:latin typeface="Tahoma" charset="0"/>
              <a:ea typeface="ＭＳ Ｐゴシック" charset="0"/>
            </a:endParaRPr>
          </a:p>
        </p:txBody>
      </p:sp>
      <p:sp>
        <p:nvSpPr>
          <p:cNvPr id="18534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2729D8-B1B2-9C4D-9E84-34172355B826}" type="slidenum">
              <a:rPr lang="en-US" sz="1600">
                <a:solidFill>
                  <a:srgbClr val="000000"/>
                </a:solidFill>
                <a:latin typeface="Garamond" charset="0"/>
                <a:cs typeface="Arial" charset="0"/>
              </a:rPr>
              <a:pPr eaLnBrk="1" hangingPunct="1"/>
              <a:t>52</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016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016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016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016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016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016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0162">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016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p:cNvSpPr>
            <a:spLocks noGrp="1"/>
          </p:cNvSpPr>
          <p:nvPr>
            <p:ph type="title"/>
          </p:nvPr>
        </p:nvSpPr>
        <p:spPr/>
        <p:txBody>
          <a:bodyPr/>
          <a:lstStyle/>
          <a:p>
            <a:r>
              <a:rPr lang="en-US">
                <a:latin typeface="Garamond" charset="0"/>
                <a:ea typeface="ＭＳ Ｐゴシック" charset="0"/>
                <a:cs typeface="ＭＳ Ｐゴシック" charset="0"/>
              </a:rPr>
              <a:t>Dual Core Execution</a:t>
            </a:r>
          </a:p>
        </p:txBody>
      </p:sp>
      <p:sp>
        <p:nvSpPr>
          <p:cNvPr id="186370"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Idea: </a:t>
            </a:r>
            <a:r>
              <a:rPr lang="en-US">
                <a:solidFill>
                  <a:srgbClr val="0000FF"/>
                </a:solidFill>
                <a:latin typeface="Tahoma" charset="0"/>
                <a:ea typeface="ＭＳ Ｐゴシック" charset="0"/>
                <a:cs typeface="ＭＳ Ｐゴシック" charset="0"/>
              </a:rPr>
              <a:t>One thread context speculatively runs ahead on load misses and prefetches data for another thread context</a:t>
            </a:r>
          </a:p>
          <a:p>
            <a:r>
              <a:rPr lang="en-US">
                <a:latin typeface="Tahoma" charset="0"/>
                <a:ea typeface="ＭＳ Ｐゴシック" charset="0"/>
                <a:cs typeface="ＭＳ Ｐゴシック" charset="0"/>
              </a:rPr>
              <a:t>Zhou, </a:t>
            </a:r>
            <a:r>
              <a:rPr lang="ja-JP" altLang="en-US">
                <a:latin typeface="Tahoma" charset="0"/>
                <a:ea typeface="ＭＳ Ｐゴシック" charset="0"/>
                <a:cs typeface="ＭＳ Ｐゴシック" charset="0"/>
              </a:rPr>
              <a:t>“</a:t>
            </a:r>
            <a:r>
              <a:rPr lang="en-US" altLang="ja-JP">
                <a:solidFill>
                  <a:srgbClr val="0000FF"/>
                </a:solidFill>
                <a:latin typeface="Tahoma" charset="0"/>
                <a:ea typeface="ＭＳ Ｐゴシック" charset="0"/>
                <a:cs typeface="ＭＳ Ｐゴシック" charset="0"/>
              </a:rPr>
              <a:t>Dual-Core Execution: Building a Highly Scalable Single- Thread Instruction Window</a:t>
            </a:r>
            <a:r>
              <a:rPr lang="en-US" altLang="ja-JP">
                <a:latin typeface="Tahoma" charset="0"/>
                <a:ea typeface="ＭＳ Ｐゴシック" charset="0"/>
                <a:cs typeface="ＭＳ Ｐゴシック" charset="0"/>
              </a:rPr>
              <a:t>,</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 PACT 2005.</a:t>
            </a:r>
            <a:r>
              <a:rPr lang="en-US" altLang="ja-JP">
                <a:solidFill>
                  <a:srgbClr val="0000FF"/>
                </a:solidFill>
                <a:latin typeface="Tahoma" charset="0"/>
                <a:ea typeface="ＭＳ Ｐゴシック" charset="0"/>
                <a:cs typeface="ＭＳ Ｐゴシック" charset="0"/>
              </a:rPr>
              <a:t> </a:t>
            </a:r>
          </a:p>
          <a:p>
            <a:endParaRPr lang="en-US">
              <a:solidFill>
                <a:srgbClr val="0000FF"/>
              </a:solidFill>
              <a:latin typeface="Tahoma" charset="0"/>
              <a:ea typeface="ＭＳ Ｐゴシック" charset="0"/>
              <a:cs typeface="ＭＳ Ｐゴシック" charset="0"/>
            </a:endParaRPr>
          </a:p>
        </p:txBody>
      </p:sp>
      <p:sp>
        <p:nvSpPr>
          <p:cNvPr id="18637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DCE0BCA-339B-7B4F-BD71-6D27C24BDDCB}" type="slidenum">
              <a:rPr lang="en-US" sz="1600">
                <a:solidFill>
                  <a:srgbClr val="000000"/>
                </a:solidFill>
                <a:latin typeface="Garamond" charset="0"/>
                <a:cs typeface="Arial" charset="0"/>
              </a:rPr>
              <a:pPr eaLnBrk="1" hangingPunct="1"/>
              <a:t>53</a:t>
            </a:fld>
            <a:endParaRPr lang="en-US" sz="1600">
              <a:solidFill>
                <a:srgbClr val="000000"/>
              </a:solidFill>
              <a:latin typeface="Garamond" charset="0"/>
              <a:cs typeface="Arial" charset="0"/>
            </a:endParaRPr>
          </a:p>
        </p:txBody>
      </p:sp>
      <p:pic>
        <p:nvPicPr>
          <p:cNvPr id="186372"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2895600"/>
            <a:ext cx="7315200" cy="326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p:cNvSpPr>
            <a:spLocks noGrp="1"/>
          </p:cNvSpPr>
          <p:nvPr>
            <p:ph type="title"/>
          </p:nvPr>
        </p:nvSpPr>
        <p:spPr/>
        <p:txBody>
          <a:bodyPr/>
          <a:lstStyle/>
          <a:p>
            <a:r>
              <a:rPr lang="en-US">
                <a:latin typeface="Garamond" charset="0"/>
                <a:ea typeface="ＭＳ Ｐゴシック" charset="0"/>
                <a:cs typeface="ＭＳ Ｐゴシック" charset="0"/>
              </a:rPr>
              <a:t>Dual Core Execution: Front Processor</a:t>
            </a:r>
          </a:p>
        </p:txBody>
      </p:sp>
      <p:sp>
        <p:nvSpPr>
          <p:cNvPr id="163842" name="Content Placeholder 2"/>
          <p:cNvSpPr>
            <a:spLocks noGrp="1"/>
          </p:cNvSpPr>
          <p:nvPr>
            <p:ph idx="1"/>
          </p:nvPr>
        </p:nvSpPr>
        <p:spPr>
          <a:xfrm>
            <a:off x="228600" y="1066800"/>
            <a:ext cx="87630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The front processor runs faster by invalidating long-latency cache-missing loads, same as runahead execution </a:t>
            </a:r>
          </a:p>
          <a:p>
            <a:pPr lvl="1"/>
            <a:r>
              <a:rPr lang="en-US" sz="2000">
                <a:latin typeface="Tahoma" charset="0"/>
                <a:ea typeface="ＭＳ Ｐゴシック" charset="0"/>
              </a:rPr>
              <a:t>Load misses and their dependents are invalidated </a:t>
            </a:r>
          </a:p>
          <a:p>
            <a:pPr lvl="1"/>
            <a:r>
              <a:rPr lang="en-US" sz="2000">
                <a:latin typeface="Tahoma" charset="0"/>
                <a:ea typeface="ＭＳ Ｐゴシック" charset="0"/>
              </a:rPr>
              <a:t>Branch mispredictions dependent on cache misses cannot be resolved</a:t>
            </a:r>
          </a:p>
          <a:p>
            <a:pPr lvl="1"/>
            <a:endParaRPr lang="en-US" sz="1800">
              <a:latin typeface="Tahoma" charset="0"/>
              <a:ea typeface="ＭＳ Ｐゴシック" charset="0"/>
            </a:endParaRPr>
          </a:p>
          <a:p>
            <a:r>
              <a:rPr lang="en-US" sz="2200">
                <a:latin typeface="Tahoma" charset="0"/>
                <a:ea typeface="ＭＳ Ｐゴシック" charset="0"/>
                <a:cs typeface="ＭＳ Ｐゴシック" charset="0"/>
              </a:rPr>
              <a:t>Highly accurate execution as independent operations are not affected </a:t>
            </a:r>
          </a:p>
          <a:p>
            <a:pPr lvl="1"/>
            <a:r>
              <a:rPr lang="en-US" sz="2000">
                <a:latin typeface="Tahoma" charset="0"/>
                <a:ea typeface="ＭＳ Ｐゴシック" charset="0"/>
              </a:rPr>
              <a:t>Accurate prefetches to warm up caches </a:t>
            </a:r>
          </a:p>
          <a:p>
            <a:pPr lvl="1"/>
            <a:r>
              <a:rPr lang="en-US" sz="2000">
                <a:latin typeface="Tahoma" charset="0"/>
                <a:ea typeface="ＭＳ Ｐゴシック" charset="0"/>
              </a:rPr>
              <a:t>Correctly resolved miss-independent branch mispredictions</a:t>
            </a:r>
          </a:p>
        </p:txBody>
      </p:sp>
      <p:sp>
        <p:nvSpPr>
          <p:cNvPr id="18739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32E41EC-E179-F048-A04E-DA0DA7C00728}" type="slidenum">
              <a:rPr lang="en-US" sz="1600">
                <a:solidFill>
                  <a:srgbClr val="000000"/>
                </a:solidFill>
                <a:latin typeface="Garamond" charset="0"/>
                <a:cs typeface="Arial" charset="0"/>
              </a:rPr>
              <a:pPr eaLnBrk="1" hangingPunct="1"/>
              <a:t>54</a:t>
            </a:fld>
            <a:endParaRPr lang="en-US" sz="1600">
              <a:solidFill>
                <a:srgbClr val="000000"/>
              </a:solidFill>
              <a:latin typeface="Garamond" charset="0"/>
              <a:cs typeface="Arial" charset="0"/>
            </a:endParaRPr>
          </a:p>
        </p:txBody>
      </p:sp>
      <p:pic>
        <p:nvPicPr>
          <p:cNvPr id="18739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895350"/>
            <a:ext cx="5943600" cy="245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42">
                                            <p:txEl>
                                              <p:pRg st="9" end="9"/>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42">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4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1"/>
          <p:cNvSpPr>
            <a:spLocks noGrp="1"/>
          </p:cNvSpPr>
          <p:nvPr>
            <p:ph type="title"/>
          </p:nvPr>
        </p:nvSpPr>
        <p:spPr/>
        <p:txBody>
          <a:bodyPr/>
          <a:lstStyle/>
          <a:p>
            <a:r>
              <a:rPr lang="en-US">
                <a:latin typeface="Garamond" charset="0"/>
                <a:ea typeface="ＭＳ Ｐゴシック" charset="0"/>
                <a:cs typeface="ＭＳ Ｐゴシック" charset="0"/>
              </a:rPr>
              <a:t>Dual Core Execution: Back Processor</a:t>
            </a:r>
          </a:p>
        </p:txBody>
      </p:sp>
      <p:sp>
        <p:nvSpPr>
          <p:cNvPr id="164866" name="Content Placeholder 2"/>
          <p:cNvSpPr>
            <a:spLocks noGrp="1"/>
          </p:cNvSpPr>
          <p:nvPr>
            <p:ph idx="1"/>
          </p:nvPr>
        </p:nvSpPr>
        <p:spPr>
          <a:xfrm>
            <a:off x="228600" y="1143000"/>
            <a:ext cx="8763000" cy="5194300"/>
          </a:xfrm>
        </p:spPr>
        <p:txBody>
          <a:bodyPr/>
          <a:lstStyle/>
          <a:p>
            <a:endParaRPr lang="en-US" sz="2200">
              <a:latin typeface="Tahoma" charset="0"/>
              <a:ea typeface="ＭＳ Ｐゴシック" charset="0"/>
              <a:cs typeface="ＭＳ Ｐゴシック" charset="0"/>
            </a:endParaRPr>
          </a:p>
          <a:p>
            <a:endParaRPr lang="en-US" sz="2200">
              <a:latin typeface="Tahoma" charset="0"/>
              <a:ea typeface="ＭＳ Ｐゴシック" charset="0"/>
              <a:cs typeface="ＭＳ Ｐゴシック" charset="0"/>
            </a:endParaRPr>
          </a:p>
          <a:p>
            <a:endParaRPr lang="en-US" sz="2200">
              <a:latin typeface="Tahoma" charset="0"/>
              <a:ea typeface="ＭＳ Ｐゴシック" charset="0"/>
              <a:cs typeface="ＭＳ Ｐゴシック" charset="0"/>
            </a:endParaRPr>
          </a:p>
          <a:p>
            <a:endParaRPr lang="en-US" sz="2200">
              <a:latin typeface="Tahoma" charset="0"/>
              <a:ea typeface="ＭＳ Ｐゴシック" charset="0"/>
              <a:cs typeface="ＭＳ Ｐゴシック" charset="0"/>
            </a:endParaRPr>
          </a:p>
          <a:p>
            <a:endParaRPr lang="en-US" sz="2200">
              <a:latin typeface="Tahoma" charset="0"/>
              <a:ea typeface="ＭＳ Ｐゴシック" charset="0"/>
              <a:cs typeface="ＭＳ Ｐゴシック" charset="0"/>
            </a:endParaRPr>
          </a:p>
          <a:p>
            <a:pPr>
              <a:buFont typeface="Wingdings" charset="0"/>
              <a:buNone/>
            </a:pPr>
            <a:endParaRPr lang="en-US" sz="2200">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Re-execution ensures correctness and provides precise program state</a:t>
            </a:r>
          </a:p>
          <a:p>
            <a:pPr lvl="1"/>
            <a:r>
              <a:rPr lang="en-US" sz="2000">
                <a:latin typeface="Tahoma" charset="0"/>
                <a:ea typeface="ＭＳ Ｐゴシック" charset="0"/>
              </a:rPr>
              <a:t>Resolve branch mispredictions dependent on long-latency cache misses </a:t>
            </a:r>
            <a:endParaRPr lang="en-US">
              <a:latin typeface="Tahoma" charset="0"/>
              <a:ea typeface="ＭＳ Ｐゴシック" charset="0"/>
            </a:endParaRPr>
          </a:p>
          <a:p>
            <a:r>
              <a:rPr lang="en-US" sz="2200">
                <a:latin typeface="Tahoma" charset="0"/>
                <a:ea typeface="ＭＳ Ｐゴシック" charset="0"/>
                <a:cs typeface="ＭＳ Ｐゴシック" charset="0"/>
              </a:rPr>
              <a:t>Back processor makes faster progress with help from the front processor</a:t>
            </a:r>
          </a:p>
          <a:p>
            <a:pPr lvl="1"/>
            <a:r>
              <a:rPr lang="en-US" sz="2000">
                <a:latin typeface="Tahoma" charset="0"/>
                <a:ea typeface="ＭＳ Ｐゴシック" charset="0"/>
              </a:rPr>
              <a:t>Highly accurate instruction stream </a:t>
            </a:r>
          </a:p>
          <a:p>
            <a:pPr lvl="1"/>
            <a:r>
              <a:rPr lang="en-US" sz="2000">
                <a:latin typeface="Tahoma" charset="0"/>
                <a:ea typeface="ＭＳ Ｐゴシック" charset="0"/>
              </a:rPr>
              <a:t>Warmed up data caches </a:t>
            </a:r>
          </a:p>
        </p:txBody>
      </p:sp>
      <p:sp>
        <p:nvSpPr>
          <p:cNvPr id="18841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9A77D6-8993-7944-A122-38C5FFCE9CB1}" type="slidenum">
              <a:rPr lang="en-US" sz="1600">
                <a:solidFill>
                  <a:srgbClr val="000000"/>
                </a:solidFill>
                <a:latin typeface="Garamond" charset="0"/>
                <a:cs typeface="Arial" charset="0"/>
              </a:rPr>
              <a:pPr eaLnBrk="1" hangingPunct="1"/>
              <a:t>55</a:t>
            </a:fld>
            <a:endParaRPr lang="en-US" sz="1600">
              <a:solidFill>
                <a:srgbClr val="000000"/>
              </a:solidFill>
              <a:latin typeface="Garamond" charset="0"/>
              <a:cs typeface="Arial" charset="0"/>
            </a:endParaRPr>
          </a:p>
        </p:txBody>
      </p:sp>
      <p:pic>
        <p:nvPicPr>
          <p:cNvPr id="188420"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838200"/>
            <a:ext cx="6477000" cy="279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4866">
                                            <p:txEl>
                                              <p:pRg st="8" end="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4866">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486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itle 1"/>
          <p:cNvSpPr>
            <a:spLocks noGrp="1"/>
          </p:cNvSpPr>
          <p:nvPr>
            <p:ph type="title"/>
          </p:nvPr>
        </p:nvSpPr>
        <p:spPr/>
        <p:txBody>
          <a:bodyPr/>
          <a:lstStyle/>
          <a:p>
            <a:r>
              <a:rPr lang="en-US">
                <a:latin typeface="Garamond" charset="0"/>
                <a:ea typeface="ＭＳ Ｐゴシック" charset="0"/>
                <a:cs typeface="ＭＳ Ｐゴシック" charset="0"/>
              </a:rPr>
              <a:t>Dual Core Execution</a:t>
            </a:r>
          </a:p>
        </p:txBody>
      </p:sp>
      <p:sp>
        <p:nvSpPr>
          <p:cNvPr id="189442"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18944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669B64-A2B5-ED4D-A561-E1D43702F16C}" type="slidenum">
              <a:rPr lang="en-US" sz="1600">
                <a:solidFill>
                  <a:srgbClr val="000000"/>
                </a:solidFill>
                <a:latin typeface="Garamond" charset="0"/>
                <a:cs typeface="Arial" charset="0"/>
              </a:rPr>
              <a:pPr eaLnBrk="1" hangingPunct="1"/>
              <a:t>56</a:t>
            </a:fld>
            <a:endParaRPr lang="en-US" sz="1600">
              <a:solidFill>
                <a:srgbClr val="000000"/>
              </a:solidFill>
              <a:latin typeface="Garamond" charset="0"/>
              <a:cs typeface="Arial" charset="0"/>
            </a:endParaRPr>
          </a:p>
        </p:txBody>
      </p:sp>
      <p:pic>
        <p:nvPicPr>
          <p:cNvPr id="189444"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1066800"/>
            <a:ext cx="8223250" cy="5395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1"/>
          <p:cNvSpPr>
            <a:spLocks noGrp="1"/>
          </p:cNvSpPr>
          <p:nvPr>
            <p:ph type="title"/>
          </p:nvPr>
        </p:nvSpPr>
        <p:spPr/>
        <p:txBody>
          <a:bodyPr/>
          <a:lstStyle/>
          <a:p>
            <a:r>
              <a:rPr lang="en-US">
                <a:latin typeface="Garamond" charset="0"/>
                <a:ea typeface="ＭＳ Ｐゴシック" charset="0"/>
                <a:cs typeface="ＭＳ Ｐゴシック" charset="0"/>
              </a:rPr>
              <a:t>DCE Microarchitecture</a:t>
            </a:r>
          </a:p>
        </p:txBody>
      </p:sp>
      <p:pic>
        <p:nvPicPr>
          <p:cNvPr id="190466"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2440" b="-12440"/>
          <a:stretch>
            <a:fillRect/>
          </a:stretch>
        </p:blipFill>
        <p:spPr>
          <a:xfrm>
            <a:off x="228600" y="996950"/>
            <a:ext cx="8610600" cy="5194300"/>
          </a:xfrm>
        </p:spPr>
      </p:pic>
      <p:sp>
        <p:nvSpPr>
          <p:cNvPr id="19046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B3459F9-D8D0-7249-BCBC-0A89C72D5EEE}" type="slidenum">
              <a:rPr lang="en-US" sz="1600">
                <a:solidFill>
                  <a:srgbClr val="000000"/>
                </a:solidFill>
                <a:latin typeface="Garamond" charset="0"/>
                <a:cs typeface="Arial" charset="0"/>
              </a:rPr>
              <a:pPr eaLnBrk="1" hangingPunct="1"/>
              <a:t>57</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le 1"/>
          <p:cNvSpPr>
            <a:spLocks noGrp="1"/>
          </p:cNvSpPr>
          <p:nvPr>
            <p:ph type="title"/>
          </p:nvPr>
        </p:nvSpPr>
        <p:spPr/>
        <p:txBody>
          <a:bodyPr/>
          <a:lstStyle/>
          <a:p>
            <a:r>
              <a:rPr lang="en-US">
                <a:latin typeface="Garamond" charset="0"/>
                <a:ea typeface="ＭＳ Ｐゴシック" charset="0"/>
                <a:cs typeface="ＭＳ Ｐゴシック" charset="0"/>
              </a:rPr>
              <a:t>Dual Core Execution vs. Slipstream</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Dual-core execution does not </a:t>
            </a:r>
          </a:p>
          <a:p>
            <a:pPr lvl="1"/>
            <a:r>
              <a:rPr lang="en-US">
                <a:latin typeface="Tahoma" charset="0"/>
                <a:ea typeface="ＭＳ Ｐゴシック" charset="0"/>
              </a:rPr>
              <a:t>remove dead instructions</a:t>
            </a:r>
          </a:p>
          <a:p>
            <a:pPr lvl="1"/>
            <a:r>
              <a:rPr lang="en-US">
                <a:latin typeface="Tahoma" charset="0"/>
                <a:ea typeface="ＭＳ Ｐゴシック" charset="0"/>
              </a:rPr>
              <a:t>reuse instruction register results</a:t>
            </a:r>
          </a:p>
          <a:p>
            <a:pPr lvl="1"/>
            <a:r>
              <a:rPr lang="en-US">
                <a:latin typeface="Tahoma" charset="0"/>
                <a:ea typeface="ＭＳ Ｐゴシック" charset="0"/>
              </a:rPr>
              <a:t>uses the </a:t>
            </a:r>
            <a:r>
              <a:rPr lang="ja-JP" altLang="en-US">
                <a:latin typeface="Tahoma" charset="0"/>
                <a:ea typeface="ＭＳ Ｐゴシック" charset="0"/>
              </a:rPr>
              <a:t>“</a:t>
            </a:r>
            <a:r>
              <a:rPr lang="en-US" altLang="ja-JP">
                <a:latin typeface="Tahoma" charset="0"/>
                <a:ea typeface="ＭＳ Ｐゴシック" charset="0"/>
              </a:rPr>
              <a:t>leading</a:t>
            </a:r>
            <a:r>
              <a:rPr lang="ja-JP" altLang="en-US">
                <a:latin typeface="Tahoma" charset="0"/>
                <a:ea typeface="ＭＳ Ｐゴシック" charset="0"/>
              </a:rPr>
              <a:t>”</a:t>
            </a:r>
            <a:r>
              <a:rPr lang="en-US" altLang="ja-JP">
                <a:latin typeface="Tahoma" charset="0"/>
                <a:ea typeface="ＭＳ Ｐゴシック" charset="0"/>
              </a:rPr>
              <a:t> hardware context solely for prefetching and branch prediction</a:t>
            </a:r>
          </a:p>
          <a:p>
            <a:pPr lvl="1"/>
            <a:endParaRPr lang="en-US">
              <a:latin typeface="Tahoma" charset="0"/>
              <a:ea typeface="ＭＳ Ｐゴシック" charset="0"/>
            </a:endParaRPr>
          </a:p>
          <a:p>
            <a:pPr>
              <a:buFont typeface="Wingdings" charset="0"/>
              <a:buNone/>
            </a:pPr>
            <a:r>
              <a:rPr lang="en-US">
                <a:latin typeface="Tahoma" charset="0"/>
                <a:ea typeface="ＭＳ Ｐゴシック" charset="0"/>
                <a:cs typeface="ＭＳ Ｐゴシック" charset="0"/>
              </a:rPr>
              <a:t>+ Easier to implement, smaller hardware cost and complexity</a:t>
            </a:r>
          </a:p>
          <a:p>
            <a:pPr>
              <a:buFont typeface="Wingdings" charset="0"/>
              <a:buNone/>
            </a:pPr>
            <a:r>
              <a:rPr lang="en-US">
                <a:latin typeface="Tahoma" charset="0"/>
                <a:ea typeface="ＭＳ Ｐゴシック" charset="0"/>
                <a:cs typeface="ＭＳ Ｐゴシック" charset="0"/>
              </a:rPr>
              <a:t>+ Tolerates memory latencies better with the use of runahead execution in the front processor</a:t>
            </a:r>
          </a:p>
          <a:p>
            <a:pPr>
              <a:buFont typeface="Wingdings" charset="0"/>
              <a:buNone/>
            </a:pPr>
            <a:r>
              <a:rPr lang="en-US">
                <a:latin typeface="Tahoma" charset="0"/>
                <a:ea typeface="ＭＳ Ｐゴシック" charset="0"/>
                <a:cs typeface="ＭＳ Ｐゴシック" charset="0"/>
              </a:rPr>
              <a:t>- </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Leading thread</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 cannot run ahead as much as in slipstream when there are no cache misses</a:t>
            </a:r>
          </a:p>
          <a:p>
            <a:pPr>
              <a:buFont typeface="Wingdings" charset="0"/>
              <a:buNone/>
            </a:pPr>
            <a:r>
              <a:rPr lang="en-US">
                <a:latin typeface="Tahoma" charset="0"/>
                <a:ea typeface="ＭＳ Ｐゴシック" charset="0"/>
                <a:cs typeface="ＭＳ Ｐゴシック" charset="0"/>
              </a:rPr>
              <a:t>- Not reusing results in the </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trailing thread</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 can reduce overall performance benefit</a:t>
            </a:r>
            <a:endParaRPr lang="en-US">
              <a:latin typeface="Tahoma" charset="0"/>
              <a:ea typeface="ＭＳ Ｐゴシック" charset="0"/>
              <a:cs typeface="ＭＳ Ｐゴシック" charset="0"/>
            </a:endParaRPr>
          </a:p>
        </p:txBody>
      </p:sp>
      <p:sp>
        <p:nvSpPr>
          <p:cNvPr id="19149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C7678F-AD84-D14D-AB5D-526F0BBE5E60}" type="slidenum">
              <a:rPr lang="en-US" sz="1600">
                <a:solidFill>
                  <a:srgbClr val="000000"/>
                </a:solidFill>
                <a:latin typeface="Garamond" charset="0"/>
                <a:cs typeface="Arial" charset="0"/>
              </a:rPr>
              <a:pPr eaLnBrk="1" hangingPunct="1"/>
              <a:t>58</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title"/>
          </p:nvPr>
        </p:nvSpPr>
        <p:spPr/>
        <p:txBody>
          <a:bodyPr/>
          <a:lstStyle/>
          <a:p>
            <a:r>
              <a:rPr lang="en-US">
                <a:latin typeface="Garamond" charset="0"/>
                <a:ea typeface="ＭＳ Ｐゴシック" charset="0"/>
                <a:cs typeface="ＭＳ Ｐゴシック" charset="0"/>
              </a:rPr>
              <a:t>Some Results</a:t>
            </a:r>
          </a:p>
        </p:txBody>
      </p:sp>
      <p:pic>
        <p:nvPicPr>
          <p:cNvPr id="192514"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rcRect l="-8186" r="-8186"/>
          <a:stretch>
            <a:fillRect/>
          </a:stretch>
        </p:blipFill>
        <p:spPr>
          <a:xfrm>
            <a:off x="228600" y="996950"/>
            <a:ext cx="8610600" cy="5194300"/>
          </a:xfrm>
        </p:spPr>
      </p:pic>
      <p:sp>
        <p:nvSpPr>
          <p:cNvPr id="19251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C07AE3-18A4-5143-B244-7D8A977412FA}" type="slidenum">
              <a:rPr lang="en-US" sz="1600">
                <a:solidFill>
                  <a:srgbClr val="000000"/>
                </a:solidFill>
                <a:latin typeface="Garamond" charset="0"/>
                <a:cs typeface="Arial" charset="0"/>
              </a:rPr>
              <a:pPr eaLnBrk="1" hangingPunct="1"/>
              <a:t>59</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p:txBody>
          <a:bodyPr/>
          <a:lstStyle/>
          <a:p>
            <a:r>
              <a:rPr lang="en-US">
                <a:latin typeface="Garamond" charset="0"/>
                <a:ea typeface="ＭＳ Ｐゴシック" charset="0"/>
                <a:cs typeface="ＭＳ Ｐゴシック" charset="0"/>
              </a:rPr>
              <a:t>Inter-Thread Value Communication</a:t>
            </a:r>
          </a:p>
        </p:txBody>
      </p:sp>
      <p:sp>
        <p:nvSpPr>
          <p:cNvPr id="124930" name="Content Placeholder 2"/>
          <p:cNvSpPr>
            <a:spLocks noGrp="1"/>
          </p:cNvSpPr>
          <p:nvPr>
            <p:ph idx="1"/>
          </p:nvPr>
        </p:nvSpPr>
        <p:spPr>
          <a:xfrm>
            <a:off x="228600" y="838200"/>
            <a:ext cx="8610600" cy="5194300"/>
          </a:xfrm>
        </p:spPr>
        <p:txBody>
          <a:bodyPr/>
          <a:lstStyle/>
          <a:p>
            <a:r>
              <a:rPr lang="en-US">
                <a:latin typeface="Tahoma" charset="0"/>
                <a:ea typeface="ＭＳ Ｐゴシック" charset="0"/>
                <a:cs typeface="ＭＳ Ｐゴシック" charset="0"/>
              </a:rPr>
              <a:t>Can happen via</a:t>
            </a:r>
          </a:p>
          <a:p>
            <a:pPr lvl="1"/>
            <a:r>
              <a:rPr lang="en-US">
                <a:latin typeface="Tahoma" charset="0"/>
                <a:ea typeface="ＭＳ Ｐゴシック" charset="0"/>
              </a:rPr>
              <a:t>Registers</a:t>
            </a:r>
          </a:p>
          <a:p>
            <a:pPr lvl="1"/>
            <a:r>
              <a:rPr lang="en-US">
                <a:latin typeface="Tahoma" charset="0"/>
                <a:ea typeface="ＭＳ Ｐゴシック" charset="0"/>
              </a:rPr>
              <a:t>Memory</a:t>
            </a:r>
          </a:p>
          <a:p>
            <a:pPr lvl="1"/>
            <a:endParaRPr lang="en-US">
              <a:latin typeface="Tahoma" charset="0"/>
              <a:ea typeface="ＭＳ Ｐゴシック" charset="0"/>
            </a:endParaRPr>
          </a:p>
          <a:p>
            <a:r>
              <a:rPr lang="en-US">
                <a:latin typeface="Tahoma" charset="0"/>
                <a:ea typeface="ＭＳ Ｐゴシック" charset="0"/>
                <a:cs typeface="ＭＳ Ｐゴシック" charset="0"/>
              </a:rPr>
              <a:t>Register communication</a:t>
            </a:r>
          </a:p>
          <a:p>
            <a:pPr lvl="1"/>
            <a:r>
              <a:rPr lang="en-US">
                <a:latin typeface="Tahoma" charset="0"/>
                <a:ea typeface="ＭＳ Ｐゴシック" charset="0"/>
              </a:rPr>
              <a:t>Needs hardware support between processors</a:t>
            </a:r>
          </a:p>
          <a:p>
            <a:pPr lvl="1"/>
            <a:r>
              <a:rPr lang="en-US">
                <a:latin typeface="Tahoma" charset="0"/>
                <a:ea typeface="ＭＳ Ｐゴシック" charset="0"/>
              </a:rPr>
              <a:t>Dependences between threads known by compiler</a:t>
            </a:r>
          </a:p>
          <a:p>
            <a:pPr lvl="1"/>
            <a:r>
              <a:rPr lang="en-US">
                <a:latin typeface="Tahoma" charset="0"/>
                <a:ea typeface="ＭＳ Ｐゴシック" charset="0"/>
              </a:rPr>
              <a:t>Can be producer initiated or consumer initiated </a:t>
            </a:r>
          </a:p>
          <a:p>
            <a:pPr lvl="1"/>
            <a:r>
              <a:rPr lang="en-US">
                <a:latin typeface="Tahoma" charset="0"/>
                <a:ea typeface="ＭＳ Ｐゴシック" charset="0"/>
              </a:rPr>
              <a:t>If consumer executes first: </a:t>
            </a:r>
          </a:p>
          <a:p>
            <a:pPr lvl="2"/>
            <a:r>
              <a:rPr lang="en-US">
                <a:latin typeface="Tahoma" charset="0"/>
                <a:ea typeface="ＭＳ Ｐゴシック" charset="0"/>
              </a:rPr>
              <a:t>consumer stalls, producer forwards </a:t>
            </a:r>
          </a:p>
          <a:p>
            <a:pPr lvl="1"/>
            <a:r>
              <a:rPr lang="en-US">
                <a:latin typeface="Tahoma" charset="0"/>
                <a:ea typeface="ＭＳ Ｐゴシック" charset="0"/>
              </a:rPr>
              <a:t>If producer executes first </a:t>
            </a:r>
          </a:p>
          <a:p>
            <a:pPr lvl="2"/>
            <a:r>
              <a:rPr lang="en-US">
                <a:latin typeface="Tahoma" charset="0"/>
                <a:ea typeface="ＭＳ Ｐゴシック" charset="0"/>
              </a:rPr>
              <a:t>producer writes and continues, consumer reads later </a:t>
            </a:r>
          </a:p>
          <a:p>
            <a:pPr lvl="1"/>
            <a:r>
              <a:rPr lang="en-US">
                <a:latin typeface="Tahoma" charset="0"/>
                <a:ea typeface="ＭＳ Ｐゴシック" charset="0"/>
              </a:rPr>
              <a:t>Can be implemented with Full/Empty bits in registers</a:t>
            </a:r>
          </a:p>
        </p:txBody>
      </p:sp>
      <p:sp>
        <p:nvSpPr>
          <p:cNvPr id="13824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3113EF-377B-3F41-8437-DF623B19BB79}" type="slidenum">
              <a:rPr lang="en-US" sz="1600">
                <a:solidFill>
                  <a:srgbClr val="000000"/>
                </a:solidFill>
                <a:latin typeface="Garamond" charset="0"/>
                <a:cs typeface="Arial" charset="0"/>
              </a:rPr>
              <a:pPr eaLnBrk="1" hangingPunct="1"/>
              <a:t>6</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930">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4930">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4930">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4930">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493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4930">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24930">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4930">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493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4"/>
          <p:cNvSpPr>
            <a:spLocks noGrp="1" noChangeArrowheads="1"/>
          </p:cNvSpPr>
          <p:nvPr>
            <p:ph type="ctrTitle"/>
          </p:nvPr>
        </p:nvSpPr>
        <p:spPr>
          <a:xfrm>
            <a:off x="366713" y="1828800"/>
            <a:ext cx="8428037" cy="1720850"/>
          </a:xfrm>
        </p:spPr>
        <p:txBody>
          <a:bodyPr/>
          <a:lstStyle/>
          <a:p>
            <a:pPr algn="ctr" eaLnBrk="1" hangingPunct="1"/>
            <a:r>
              <a:rPr lang="en-US" sz="4000">
                <a:latin typeface="Garamond" charset="0"/>
                <a:ea typeface="ＭＳ Ｐゴシック" charset="0"/>
                <a:cs typeface="ＭＳ Ｐゴシック" charset="0"/>
              </a:rPr>
              <a:t>Speculation to Improve Parallel Programs</a:t>
            </a:r>
          </a:p>
        </p:txBody>
      </p:sp>
      <p:sp>
        <p:nvSpPr>
          <p:cNvPr id="193538" name="Rectangle 5"/>
          <p:cNvSpPr>
            <a:spLocks noGrp="1" noChangeArrowheads="1"/>
          </p:cNvSpPr>
          <p:nvPr>
            <p:ph type="subTitle" idx="1"/>
          </p:nvPr>
        </p:nvSpPr>
        <p:spPr>
          <a:xfrm>
            <a:off x="304800" y="3581400"/>
            <a:ext cx="8458200" cy="2900363"/>
          </a:xfrm>
        </p:spPr>
        <p:txBody>
          <a:bodyPr/>
          <a:lstStyle/>
          <a:p>
            <a:pPr eaLnBrk="1" hangingPunct="1">
              <a:buFont typeface="Wingdings" charset="0"/>
              <a:buNone/>
            </a:pPr>
            <a:endParaRPr lang="en-US" i="1">
              <a:latin typeface="Tahoma" charset="0"/>
              <a:ea typeface="ＭＳ Ｐゴシック" charset="0"/>
              <a:cs typeface="ＭＳ Ｐゴシック" charset="0"/>
            </a:endParaRPr>
          </a:p>
          <a:p>
            <a:pPr eaLnBrk="1" hangingPunct="1">
              <a:buFont typeface="Wingdings" charset="0"/>
              <a:buNone/>
            </a:pPr>
            <a:endParaRPr lang="en-US">
              <a:latin typeface="Tahoma" charset="0"/>
              <a:ea typeface="ＭＳ Ｐゴシック" charset="0"/>
              <a:cs typeface="ＭＳ Ｐゴシック" charset="0"/>
            </a:endParaRPr>
          </a:p>
          <a:p>
            <a:pPr eaLnBrk="1" hangingPunct="1">
              <a:buFont typeface="Wingdings" charset="0"/>
              <a:buNone/>
            </a:pPr>
            <a:endParaRPr lang="en-US">
              <a:latin typeface="Tahoma" charset="0"/>
              <a:ea typeface="ＭＳ Ｐゴシック" charset="0"/>
              <a:cs typeface="ＭＳ Ｐゴシック" charset="0"/>
            </a:endParaRPr>
          </a:p>
          <a:p>
            <a:pPr eaLnBrk="1" hangingPunct="1">
              <a:buFont typeface="Wingdings" charset="0"/>
              <a:buNone/>
            </a:pPr>
            <a:endParaRPr lang="en-US">
              <a:latin typeface="Tahoma" charset="0"/>
              <a:ea typeface="ＭＳ Ｐゴシック" charset="0"/>
              <a:cs typeface="ＭＳ Ｐゴシック" charset="0"/>
            </a:endParaRPr>
          </a:p>
          <a:p>
            <a:pPr eaLnBrk="1" hangingPunct="1">
              <a:buFont typeface="Wingdings" charset="0"/>
              <a:buNone/>
            </a:pPr>
            <a:endParaRPr lang="en-US">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4"/>
          <p:cNvSpPr>
            <a:spLocks noGrp="1" noChangeArrowheads="1"/>
          </p:cNvSpPr>
          <p:nvPr>
            <p:ph type="ctrTitle"/>
          </p:nvPr>
        </p:nvSpPr>
        <p:spPr>
          <a:xfrm>
            <a:off x="366713" y="1479550"/>
            <a:ext cx="8428037" cy="1720850"/>
          </a:xfrm>
        </p:spPr>
        <p:txBody>
          <a:bodyPr/>
          <a:lstStyle/>
          <a:p>
            <a:pPr algn="ctr" eaLnBrk="1" hangingPunct="1"/>
            <a:r>
              <a:rPr lang="en-US" sz="4000">
                <a:latin typeface="Garamond" charset="0"/>
                <a:ea typeface="ＭＳ Ｐゴシック" charset="0"/>
                <a:cs typeface="ＭＳ Ｐゴシック" charset="0"/>
              </a:rPr>
              <a:t>Computer Architecture:</a:t>
            </a:r>
            <a:br>
              <a:rPr lang="en-US" sz="4000">
                <a:latin typeface="Garamond" charset="0"/>
                <a:ea typeface="ＭＳ Ｐゴシック" charset="0"/>
                <a:cs typeface="ＭＳ Ｐゴシック" charset="0"/>
              </a:rPr>
            </a:br>
            <a:r>
              <a:rPr lang="en-US" sz="4000">
                <a:latin typeface="Garamond" charset="0"/>
                <a:ea typeface="ＭＳ Ｐゴシック" charset="0"/>
                <a:cs typeface="ＭＳ Ｐゴシック" charset="0"/>
              </a:rPr>
              <a:t>Speculation (in Parallel Machines)</a:t>
            </a:r>
          </a:p>
        </p:txBody>
      </p:sp>
      <p:sp>
        <p:nvSpPr>
          <p:cNvPr id="195586"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a typeface="ＭＳ Ｐゴシック" charset="0"/>
              <a:cs typeface="ＭＳ Ｐゴシック" charset="0"/>
            </a:endParaRPr>
          </a:p>
          <a:p>
            <a:pPr eaLnBrk="1" hangingPunct="1">
              <a:buFont typeface="Wingdings" charset="0"/>
              <a:buNone/>
            </a:pPr>
            <a:endParaRPr lang="en-US">
              <a:latin typeface="Tahoma" charset="0"/>
              <a:ea typeface="ＭＳ Ｐゴシック" charset="0"/>
              <a:cs typeface="ＭＳ Ｐゴシック" charset="0"/>
            </a:endParaRPr>
          </a:p>
          <a:p>
            <a:pPr eaLnBrk="1" hangingPunct="1">
              <a:buFont typeface="Wingdings" charset="0"/>
              <a:buNone/>
            </a:pPr>
            <a:r>
              <a:rPr lang="en-US">
                <a:solidFill>
                  <a:srgbClr val="003399"/>
                </a:solidFill>
                <a:latin typeface="Tahoma" charset="0"/>
                <a:ea typeface="ＭＳ Ｐゴシック" charset="0"/>
                <a:cs typeface="ＭＳ Ｐゴシック" charset="0"/>
              </a:rPr>
              <a:t>Prof. Onur Mutlu</a:t>
            </a:r>
          </a:p>
          <a:p>
            <a:pPr eaLnBrk="1" hangingPunct="1">
              <a:buFont typeface="Wingdings" charset="0"/>
              <a:buNone/>
            </a:pPr>
            <a:r>
              <a:rPr lang="en-US">
                <a:latin typeface="Tahoma" charset="0"/>
                <a:ea typeface="ＭＳ Ｐゴシック" charset="0"/>
                <a:cs typeface="ＭＳ Ｐゴシック" charset="0"/>
              </a:rPr>
              <a:t>Carnegie Mellon University</a:t>
            </a:r>
          </a:p>
          <a:p>
            <a:pPr eaLnBrk="1" hangingPunct="1">
              <a:buFont typeface="Wingdings" charset="0"/>
              <a:buNone/>
            </a:pPr>
            <a:endParaRPr lang="en-US">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4"/>
          <p:cNvSpPr>
            <a:spLocks noGrp="1" noChangeArrowheads="1"/>
          </p:cNvSpPr>
          <p:nvPr>
            <p:ph type="ctrTitle"/>
          </p:nvPr>
        </p:nvSpPr>
        <p:spPr>
          <a:xfrm>
            <a:off x="366713" y="1828800"/>
            <a:ext cx="8428037" cy="1720850"/>
          </a:xfrm>
        </p:spPr>
        <p:txBody>
          <a:bodyPr/>
          <a:lstStyle/>
          <a:p>
            <a:pPr algn="ctr" eaLnBrk="1" hangingPunct="1"/>
            <a:r>
              <a:rPr lang="en-US" sz="4000">
                <a:latin typeface="Garamond" charset="0"/>
                <a:ea typeface="ＭＳ Ｐゴシック" charset="0"/>
                <a:cs typeface="ＭＳ Ｐゴシック" charset="0"/>
              </a:rPr>
              <a:t>Speculation to Improve Parallel Programs</a:t>
            </a:r>
          </a:p>
        </p:txBody>
      </p:sp>
      <p:sp>
        <p:nvSpPr>
          <p:cNvPr id="197634" name="Rectangle 5"/>
          <p:cNvSpPr>
            <a:spLocks noGrp="1" noChangeArrowheads="1"/>
          </p:cNvSpPr>
          <p:nvPr>
            <p:ph type="subTitle" idx="1"/>
          </p:nvPr>
        </p:nvSpPr>
        <p:spPr>
          <a:xfrm>
            <a:off x="304800" y="3581400"/>
            <a:ext cx="8458200" cy="2900363"/>
          </a:xfrm>
        </p:spPr>
        <p:txBody>
          <a:bodyPr/>
          <a:lstStyle/>
          <a:p>
            <a:pPr eaLnBrk="1" hangingPunct="1">
              <a:buFont typeface="Wingdings" charset="0"/>
              <a:buNone/>
            </a:pPr>
            <a:endParaRPr lang="en-US" i="1">
              <a:latin typeface="Tahoma" charset="0"/>
              <a:ea typeface="ＭＳ Ｐゴシック" charset="0"/>
              <a:cs typeface="ＭＳ Ｐゴシック" charset="0"/>
            </a:endParaRPr>
          </a:p>
          <a:p>
            <a:pPr eaLnBrk="1" hangingPunct="1">
              <a:buFont typeface="Wingdings" charset="0"/>
              <a:buNone/>
            </a:pPr>
            <a:endParaRPr lang="en-US">
              <a:latin typeface="Tahoma" charset="0"/>
              <a:ea typeface="ＭＳ Ｐゴシック" charset="0"/>
              <a:cs typeface="ＭＳ Ｐゴシック" charset="0"/>
            </a:endParaRPr>
          </a:p>
          <a:p>
            <a:pPr eaLnBrk="1" hangingPunct="1">
              <a:buFont typeface="Wingdings" charset="0"/>
              <a:buNone/>
            </a:pPr>
            <a:endParaRPr lang="en-US">
              <a:latin typeface="Tahoma" charset="0"/>
              <a:ea typeface="ＭＳ Ｐゴシック" charset="0"/>
              <a:cs typeface="ＭＳ Ｐゴシック" charset="0"/>
            </a:endParaRPr>
          </a:p>
          <a:p>
            <a:pPr eaLnBrk="1" hangingPunct="1">
              <a:buFont typeface="Wingdings" charset="0"/>
              <a:buNone/>
            </a:pPr>
            <a:endParaRPr lang="en-US">
              <a:latin typeface="Tahoma" charset="0"/>
              <a:ea typeface="ＭＳ Ｐゴシック" charset="0"/>
              <a:cs typeface="ＭＳ Ｐゴシック" charset="0"/>
            </a:endParaRPr>
          </a:p>
          <a:p>
            <a:pPr eaLnBrk="1" hangingPunct="1">
              <a:buFont typeface="Wingdings" charset="0"/>
              <a:buNone/>
            </a:pPr>
            <a:endParaRPr lang="en-US">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le 1"/>
          <p:cNvSpPr>
            <a:spLocks noGrp="1"/>
          </p:cNvSpPr>
          <p:nvPr>
            <p:ph type="title"/>
          </p:nvPr>
        </p:nvSpPr>
        <p:spPr/>
        <p:txBody>
          <a:bodyPr/>
          <a:lstStyle/>
          <a:p>
            <a:r>
              <a:rPr lang="en-US">
                <a:latin typeface="Garamond" charset="0"/>
                <a:ea typeface="ＭＳ Ｐゴシック" charset="0"/>
                <a:cs typeface="ＭＳ Ｐゴシック" charset="0"/>
              </a:rPr>
              <a:t>Referenced Readings</a:t>
            </a:r>
          </a:p>
        </p:txBody>
      </p:sp>
      <p:sp>
        <p:nvSpPr>
          <p:cNvPr id="199682" name="Content Placeholder 2"/>
          <p:cNvSpPr>
            <a:spLocks noGrp="1"/>
          </p:cNvSpPr>
          <p:nvPr>
            <p:ph idx="1"/>
          </p:nvPr>
        </p:nvSpPr>
        <p:spPr>
          <a:xfrm>
            <a:off x="228600" y="914400"/>
            <a:ext cx="8839200" cy="5194300"/>
          </a:xfrm>
        </p:spPr>
        <p:txBody>
          <a:bodyPr/>
          <a:lstStyle/>
          <a:p>
            <a:r>
              <a:rPr lang="en-US" sz="1650" dirty="0" err="1">
                <a:latin typeface="Tahoma" charset="0"/>
                <a:ea typeface="ＭＳ Ｐゴシック" charset="0"/>
                <a:cs typeface="ＭＳ Ｐゴシック" charset="0"/>
              </a:rPr>
              <a:t>Herlihy</a:t>
            </a:r>
            <a:r>
              <a:rPr lang="en-US" sz="1650" dirty="0">
                <a:latin typeface="Tahoma" charset="0"/>
                <a:ea typeface="ＭＳ Ｐゴシック" charset="0"/>
                <a:cs typeface="ＭＳ Ｐゴシック" charset="0"/>
              </a:rPr>
              <a:t> and Moss, “</a:t>
            </a:r>
            <a:r>
              <a:rPr lang="en-US" altLang="ja-JP" sz="1650" dirty="0">
                <a:solidFill>
                  <a:srgbClr val="0000FF"/>
                </a:solidFill>
                <a:latin typeface="Tahoma" charset="0"/>
                <a:ea typeface="ＭＳ Ｐゴシック" charset="0"/>
                <a:cs typeface="ＭＳ Ｐゴシック" charset="0"/>
              </a:rPr>
              <a:t>Transactional Memory: Architectural Support for Lock-Free Data Structures</a:t>
            </a:r>
            <a:r>
              <a:rPr lang="en-US" altLang="ja-JP" sz="1650" dirty="0">
                <a:latin typeface="Tahoma" charset="0"/>
                <a:ea typeface="ＭＳ Ｐゴシック" charset="0"/>
                <a:cs typeface="ＭＳ Ｐゴシック" charset="0"/>
              </a:rPr>
              <a:t>,</a:t>
            </a:r>
            <a:r>
              <a:rPr lang="en-US" sz="1650" dirty="0">
                <a:latin typeface="Tahoma" charset="0"/>
                <a:ea typeface="ＭＳ Ｐゴシック" charset="0"/>
                <a:cs typeface="ＭＳ Ｐゴシック" charset="0"/>
              </a:rPr>
              <a:t>”</a:t>
            </a:r>
            <a:r>
              <a:rPr lang="en-US" altLang="ja-JP" sz="1650" dirty="0">
                <a:latin typeface="Tahoma" charset="0"/>
                <a:ea typeface="ＭＳ Ｐゴシック" charset="0"/>
                <a:cs typeface="ＭＳ Ｐゴシック" charset="0"/>
              </a:rPr>
              <a:t> ISCA 1993.</a:t>
            </a:r>
          </a:p>
          <a:p>
            <a:r>
              <a:rPr lang="en-US" sz="1650" dirty="0" err="1">
                <a:latin typeface="Tahoma" charset="0"/>
                <a:ea typeface="ＭＳ Ｐゴシック" charset="0"/>
                <a:cs typeface="ＭＳ Ｐゴシック" charset="0"/>
              </a:rPr>
              <a:t>Rajwar</a:t>
            </a:r>
            <a:r>
              <a:rPr lang="en-US" sz="1650" dirty="0">
                <a:latin typeface="Tahoma" charset="0"/>
                <a:ea typeface="ＭＳ Ｐゴシック" charset="0"/>
                <a:cs typeface="ＭＳ Ｐゴシック" charset="0"/>
              </a:rPr>
              <a:t> and Goodman, “Speculative Lock Elision: </a:t>
            </a:r>
            <a:r>
              <a:rPr lang="en-US" sz="1650" dirty="0">
                <a:solidFill>
                  <a:srgbClr val="0000FF"/>
                </a:solidFill>
                <a:latin typeface="Tahoma" charset="0"/>
                <a:ea typeface="ＭＳ Ｐゴシック" charset="0"/>
                <a:cs typeface="ＭＳ Ｐゴシック" charset="0"/>
              </a:rPr>
              <a:t>Enabling Highly Concurrent Multithreaded Execution</a:t>
            </a:r>
            <a:r>
              <a:rPr lang="en-US" sz="1650" dirty="0">
                <a:latin typeface="Tahoma" charset="0"/>
                <a:ea typeface="ＭＳ Ｐゴシック" charset="0"/>
                <a:cs typeface="ＭＳ Ｐゴシック" charset="0"/>
              </a:rPr>
              <a:t>,” MICRO 2001.</a:t>
            </a:r>
          </a:p>
          <a:p>
            <a:r>
              <a:rPr lang="en-US" sz="1650" dirty="0">
                <a:latin typeface="Tahoma" charset="0"/>
                <a:ea typeface="ＭＳ Ｐゴシック" charset="0"/>
                <a:cs typeface="ＭＳ Ｐゴシック" charset="0"/>
              </a:rPr>
              <a:t>Martinez and </a:t>
            </a:r>
            <a:r>
              <a:rPr lang="en-US" sz="1650" dirty="0" err="1">
                <a:latin typeface="Tahoma" charset="0"/>
                <a:ea typeface="ＭＳ Ｐゴシック" charset="0"/>
                <a:cs typeface="ＭＳ Ｐゴシック" charset="0"/>
              </a:rPr>
              <a:t>Torrellas</a:t>
            </a:r>
            <a:r>
              <a:rPr lang="en-US" sz="1650" dirty="0">
                <a:latin typeface="Tahoma" charset="0"/>
                <a:ea typeface="ＭＳ Ｐゴシック" charset="0"/>
                <a:cs typeface="ＭＳ Ｐゴシック" charset="0"/>
              </a:rPr>
              <a:t>, “</a:t>
            </a:r>
            <a:r>
              <a:rPr lang="en-US" altLang="ja-JP" sz="1650" dirty="0">
                <a:solidFill>
                  <a:srgbClr val="0000FF"/>
                </a:solidFill>
                <a:latin typeface="Tahoma" charset="0"/>
                <a:ea typeface="ＭＳ Ｐゴシック" charset="0"/>
                <a:cs typeface="ＭＳ Ｐゴシック" charset="0"/>
              </a:rPr>
              <a:t>Speculative Synchronization: Applying Thread-Level Speculation to Explicitly Parallel Applications</a:t>
            </a:r>
            <a:r>
              <a:rPr lang="en-US" altLang="ja-JP" sz="1650" dirty="0">
                <a:latin typeface="Tahoma" charset="0"/>
                <a:ea typeface="ＭＳ Ｐゴシック" charset="0"/>
                <a:cs typeface="ＭＳ Ｐゴシック" charset="0"/>
              </a:rPr>
              <a:t>,</a:t>
            </a:r>
            <a:r>
              <a:rPr lang="en-US" sz="1650" dirty="0">
                <a:latin typeface="Tahoma" charset="0"/>
                <a:ea typeface="ＭＳ Ｐゴシック" charset="0"/>
                <a:cs typeface="ＭＳ Ｐゴシック" charset="0"/>
              </a:rPr>
              <a:t>”</a:t>
            </a:r>
            <a:r>
              <a:rPr lang="en-US" altLang="ja-JP" sz="1650" dirty="0">
                <a:latin typeface="Tahoma" charset="0"/>
                <a:ea typeface="ＭＳ Ｐゴシック" charset="0"/>
                <a:cs typeface="ＭＳ Ｐゴシック" charset="0"/>
              </a:rPr>
              <a:t> ASPLOS 2002.</a:t>
            </a:r>
          </a:p>
          <a:p>
            <a:r>
              <a:rPr lang="en-US" sz="1650" dirty="0" err="1">
                <a:latin typeface="Tahoma" charset="0"/>
                <a:ea typeface="ＭＳ Ｐゴシック" charset="0"/>
                <a:cs typeface="ＭＳ Ｐゴシック" charset="0"/>
              </a:rPr>
              <a:t>Rajwar</a:t>
            </a:r>
            <a:r>
              <a:rPr lang="en-US" sz="1650" dirty="0">
                <a:latin typeface="Tahoma" charset="0"/>
                <a:ea typeface="ＭＳ Ｐゴシック" charset="0"/>
                <a:cs typeface="ＭＳ Ｐゴシック" charset="0"/>
              </a:rPr>
              <a:t> and Goodman, ”</a:t>
            </a:r>
            <a:r>
              <a:rPr lang="en-US" altLang="ja-JP" sz="1650" dirty="0">
                <a:solidFill>
                  <a:srgbClr val="0000FF"/>
                </a:solidFill>
                <a:latin typeface="Tahoma" charset="0"/>
                <a:ea typeface="ＭＳ Ｐゴシック" charset="0"/>
                <a:cs typeface="ＭＳ Ｐゴシック" charset="0"/>
              </a:rPr>
              <a:t>Transactional lock-free execution of lock-based programs</a:t>
            </a:r>
            <a:r>
              <a:rPr lang="en-US" altLang="ja-JP" sz="1650" dirty="0">
                <a:latin typeface="Tahoma" charset="0"/>
                <a:ea typeface="ＭＳ Ｐゴシック" charset="0"/>
                <a:cs typeface="ＭＳ Ｐゴシック" charset="0"/>
              </a:rPr>
              <a:t>,</a:t>
            </a:r>
            <a:r>
              <a:rPr lang="en-US" sz="1650" dirty="0">
                <a:latin typeface="Tahoma" charset="0"/>
                <a:ea typeface="ＭＳ Ｐゴシック" charset="0"/>
                <a:cs typeface="ＭＳ Ｐゴシック" charset="0"/>
              </a:rPr>
              <a:t>”</a:t>
            </a:r>
            <a:r>
              <a:rPr lang="en-US" altLang="ja-JP" sz="1650" dirty="0">
                <a:latin typeface="Tahoma" charset="0"/>
                <a:ea typeface="ＭＳ Ｐゴシック" charset="0"/>
                <a:cs typeface="ＭＳ Ｐゴシック" charset="0"/>
              </a:rPr>
              <a:t> ASPLOS 2002.</a:t>
            </a:r>
          </a:p>
          <a:p>
            <a:r>
              <a:rPr lang="en-US" sz="1650" dirty="0" err="1">
                <a:latin typeface="Tahoma" charset="0"/>
                <a:ea typeface="ＭＳ Ｐゴシック" charset="0"/>
                <a:cs typeface="ＭＳ Ｐゴシック" charset="0"/>
              </a:rPr>
              <a:t>Suleman</a:t>
            </a:r>
            <a:r>
              <a:rPr lang="en-US" sz="1650" dirty="0">
                <a:latin typeface="Tahoma" charset="0"/>
                <a:ea typeface="ＭＳ Ｐゴシック" charset="0"/>
                <a:cs typeface="ＭＳ Ｐゴシック" charset="0"/>
              </a:rPr>
              <a:t> et al., </a:t>
            </a:r>
            <a:r>
              <a:rPr lang="ja-JP" altLang="en-US" sz="1650" dirty="0">
                <a:latin typeface="Tahoma" charset="0"/>
                <a:ea typeface="ＭＳ Ｐゴシック" charset="0"/>
                <a:cs typeface="ＭＳ Ｐゴシック" charset="0"/>
              </a:rPr>
              <a:t>“</a:t>
            </a:r>
            <a:r>
              <a:rPr lang="en-US" altLang="ja-JP" sz="1650" dirty="0">
                <a:solidFill>
                  <a:srgbClr val="0000FF"/>
                </a:solidFill>
                <a:latin typeface="Tahoma" charset="0"/>
                <a:ea typeface="ＭＳ Ｐゴシック" charset="0"/>
                <a:cs typeface="ＭＳ Ｐゴシック" charset="0"/>
              </a:rPr>
              <a:t>Accelerating Critical Section Execution with Asymmetric Multi-Core Architectures</a:t>
            </a:r>
            <a:r>
              <a:rPr lang="en-US" altLang="ja-JP" sz="1650" dirty="0">
                <a:latin typeface="Tahoma" charset="0"/>
                <a:ea typeface="ＭＳ Ｐゴシック" charset="0"/>
                <a:cs typeface="ＭＳ Ｐゴシック" charset="0"/>
              </a:rPr>
              <a:t>,</a:t>
            </a:r>
            <a:r>
              <a:rPr lang="ja-JP" altLang="en-US" sz="1650" dirty="0">
                <a:latin typeface="Tahoma" charset="0"/>
                <a:ea typeface="ＭＳ Ｐゴシック" charset="0"/>
                <a:cs typeface="ＭＳ Ｐゴシック" charset="0"/>
              </a:rPr>
              <a:t>”</a:t>
            </a:r>
            <a:r>
              <a:rPr lang="en-US" altLang="ja-JP" sz="1650" dirty="0">
                <a:latin typeface="Tahoma" charset="0"/>
                <a:ea typeface="ＭＳ Ｐゴシック" charset="0"/>
                <a:cs typeface="ＭＳ Ｐゴシック" charset="0"/>
              </a:rPr>
              <a:t> ASPLOS 2009, IEEE Micro Top Picks 2010. </a:t>
            </a:r>
            <a:endParaRPr lang="en-US" altLang="ja-JP" sz="1650" dirty="0" smtClean="0">
              <a:latin typeface="Tahoma" charset="0"/>
              <a:ea typeface="ＭＳ Ｐゴシック" charset="0"/>
              <a:cs typeface="ＭＳ Ｐゴシック" charset="0"/>
            </a:endParaRPr>
          </a:p>
          <a:p>
            <a:r>
              <a:rPr lang="en-US" altLang="ja-JP" sz="1650" dirty="0" smtClean="0">
                <a:latin typeface="Tahoma" charset="0"/>
                <a:ea typeface="ＭＳ Ｐゴシック" charset="0"/>
                <a:cs typeface="ＭＳ Ｐゴシック" charset="0"/>
              </a:rPr>
              <a:t>Jensen et al., “</a:t>
            </a:r>
            <a:r>
              <a:rPr lang="en-US" altLang="ja-JP" sz="1650" dirty="0" smtClean="0">
                <a:solidFill>
                  <a:srgbClr val="0000FF"/>
                </a:solidFill>
                <a:latin typeface="Tahoma" charset="0"/>
                <a:ea typeface="ＭＳ Ｐゴシック" charset="0"/>
                <a:cs typeface="ＭＳ Ｐゴシック" charset="0"/>
              </a:rPr>
              <a:t>A New Approach to Exclusive Data Access in Shared Memory Multiprocessors</a:t>
            </a:r>
            <a:r>
              <a:rPr lang="en-US" altLang="ja-JP" sz="1650" dirty="0" smtClean="0">
                <a:latin typeface="Tahoma" charset="0"/>
                <a:ea typeface="ＭＳ Ｐゴシック" charset="0"/>
                <a:cs typeface="ＭＳ Ｐゴシック" charset="0"/>
              </a:rPr>
              <a:t>,” LLNL Tech Report 1987. </a:t>
            </a:r>
            <a:endParaRPr lang="en-US" altLang="ja-JP" sz="1650" dirty="0">
              <a:latin typeface="Tahoma" charset="0"/>
              <a:ea typeface="ＭＳ Ｐゴシック" charset="0"/>
              <a:cs typeface="ＭＳ Ｐゴシック" charset="0"/>
            </a:endParaRPr>
          </a:p>
          <a:p>
            <a:pPr marL="342900" lvl="1" indent="-342900">
              <a:buClr>
                <a:schemeClr val="accent1"/>
              </a:buClr>
              <a:buSzPct val="65000"/>
              <a:buFont typeface="Wingdings" charset="0"/>
              <a:buChar char="n"/>
            </a:pPr>
            <a:r>
              <a:rPr lang="en-US" sz="1650" dirty="0">
                <a:latin typeface="Tahoma" charset="0"/>
                <a:ea typeface="ＭＳ Ｐゴシック" charset="0"/>
                <a:cs typeface="ＭＳ Ｐゴシック" charset="0"/>
              </a:rPr>
              <a:t>Dice et al., “</a:t>
            </a:r>
            <a:r>
              <a:rPr lang="en-US" altLang="ja-JP" sz="1650" dirty="0">
                <a:solidFill>
                  <a:srgbClr val="0000FF"/>
                </a:solidFill>
                <a:latin typeface="Tahoma" charset="0"/>
                <a:ea typeface="ＭＳ Ｐゴシック" charset="0"/>
                <a:cs typeface="ＭＳ Ｐゴシック" charset="0"/>
              </a:rPr>
              <a:t>Early Experience with a Commercial Hardware Transactional Memory Implementation</a:t>
            </a:r>
            <a:r>
              <a:rPr lang="en-US" altLang="ja-JP" sz="1650" dirty="0">
                <a:latin typeface="Tahoma" charset="0"/>
                <a:ea typeface="ＭＳ Ｐゴシック" charset="0"/>
                <a:cs typeface="ＭＳ Ｐゴシック" charset="0"/>
              </a:rPr>
              <a:t>,</a:t>
            </a:r>
            <a:r>
              <a:rPr lang="en-US" sz="1650" dirty="0">
                <a:latin typeface="Tahoma" charset="0"/>
                <a:ea typeface="ＭＳ Ｐゴシック" charset="0"/>
                <a:cs typeface="ＭＳ Ｐゴシック" charset="0"/>
              </a:rPr>
              <a:t>”</a:t>
            </a:r>
            <a:r>
              <a:rPr lang="en-US" altLang="ja-JP" sz="1650" dirty="0">
                <a:latin typeface="Tahoma" charset="0"/>
                <a:ea typeface="ＭＳ Ｐゴシック" charset="0"/>
                <a:cs typeface="ＭＳ Ｐゴシック" charset="0"/>
              </a:rPr>
              <a:t> ASPLOS 2009.</a:t>
            </a:r>
          </a:p>
          <a:p>
            <a:pPr marL="342900" lvl="1" indent="-342900">
              <a:buClr>
                <a:schemeClr val="accent1"/>
              </a:buClr>
              <a:buSzPct val="65000"/>
              <a:buFont typeface="Wingdings" charset="0"/>
              <a:buChar char="n"/>
            </a:pPr>
            <a:r>
              <a:rPr lang="en-US" sz="1650" dirty="0">
                <a:latin typeface="Tahoma" charset="0"/>
                <a:ea typeface="ＭＳ Ｐゴシック" charset="0"/>
                <a:cs typeface="ＭＳ Ｐゴシック" charset="0"/>
              </a:rPr>
              <a:t>Wang et al., “</a:t>
            </a:r>
            <a:r>
              <a:rPr lang="en-US" altLang="ja-JP" sz="1650" dirty="0">
                <a:solidFill>
                  <a:srgbClr val="0000FF"/>
                </a:solidFill>
                <a:latin typeface="Tahoma" charset="0"/>
                <a:ea typeface="ＭＳ Ｐゴシック" charset="0"/>
              </a:rPr>
              <a:t>Evaluation of Blue Gene/Q Hardware Support for Transactional Memories</a:t>
            </a:r>
            <a:r>
              <a:rPr lang="en-US" altLang="ja-JP" sz="1650" dirty="0">
                <a:latin typeface="Tahoma" charset="0"/>
                <a:ea typeface="ＭＳ Ｐゴシック" charset="0"/>
              </a:rPr>
              <a:t>,</a:t>
            </a:r>
            <a:r>
              <a:rPr lang="en-US" sz="1650" dirty="0">
                <a:latin typeface="Tahoma" charset="0"/>
                <a:ea typeface="ＭＳ Ｐゴシック" charset="0"/>
              </a:rPr>
              <a:t>”</a:t>
            </a:r>
            <a:r>
              <a:rPr lang="en-US" altLang="ja-JP" sz="1650" dirty="0">
                <a:latin typeface="Tahoma" charset="0"/>
                <a:ea typeface="ＭＳ Ｐゴシック" charset="0"/>
              </a:rPr>
              <a:t> PACT 2012. </a:t>
            </a:r>
            <a:endParaRPr lang="en-US" altLang="ja-JP" sz="1650" dirty="0" smtClean="0">
              <a:latin typeface="Tahoma" charset="0"/>
              <a:ea typeface="ＭＳ Ｐゴシック" charset="0"/>
            </a:endParaRPr>
          </a:p>
          <a:p>
            <a:pPr marL="342900" lvl="1" indent="-342900">
              <a:buClr>
                <a:schemeClr val="accent1"/>
              </a:buClr>
              <a:buSzPct val="65000"/>
              <a:buFont typeface="Wingdings" charset="0"/>
              <a:buChar char="n"/>
            </a:pPr>
            <a:r>
              <a:rPr lang="en-US" sz="1650" dirty="0" smtClean="0">
                <a:latin typeface="Tahoma" charset="0"/>
                <a:ea typeface="ＭＳ Ｐゴシック" charset="0"/>
              </a:rPr>
              <a:t>Jacobi et al., “</a:t>
            </a:r>
            <a:r>
              <a:rPr lang="en-US" altLang="ja-JP" sz="1650" dirty="0" smtClean="0">
                <a:solidFill>
                  <a:srgbClr val="0000FF"/>
                </a:solidFill>
                <a:latin typeface="Tahoma" charset="0"/>
                <a:ea typeface="ＭＳ Ｐゴシック" charset="0"/>
              </a:rPr>
              <a:t>Transactional Memory Architecture and Implementation for IBM System Z</a:t>
            </a:r>
            <a:r>
              <a:rPr lang="en-US" altLang="ja-JP" sz="1650" dirty="0" smtClean="0">
                <a:latin typeface="Tahoma" charset="0"/>
                <a:ea typeface="ＭＳ Ｐゴシック" charset="0"/>
              </a:rPr>
              <a:t>,</a:t>
            </a:r>
            <a:r>
              <a:rPr lang="en-US" sz="1650" dirty="0" smtClean="0">
                <a:latin typeface="Tahoma" charset="0"/>
                <a:ea typeface="ＭＳ Ｐゴシック" charset="0"/>
              </a:rPr>
              <a:t>”</a:t>
            </a:r>
            <a:r>
              <a:rPr lang="en-US" altLang="ja-JP" sz="1650" dirty="0" smtClean="0">
                <a:latin typeface="Tahoma" charset="0"/>
                <a:ea typeface="ＭＳ Ｐゴシック" charset="0"/>
              </a:rPr>
              <a:t> MICRO 2012.</a:t>
            </a:r>
          </a:p>
          <a:p>
            <a:pPr marL="342900" lvl="1" indent="-342900">
              <a:buClr>
                <a:schemeClr val="accent1"/>
              </a:buClr>
              <a:buSzPct val="65000"/>
              <a:buFont typeface="Wingdings" charset="0"/>
              <a:buChar char="n"/>
            </a:pPr>
            <a:r>
              <a:rPr lang="en-US" sz="1650" dirty="0" smtClean="0">
                <a:latin typeface="Tahoma" charset="0"/>
                <a:ea typeface="ＭＳ Ｐゴシック" charset="0"/>
                <a:cs typeface="ＭＳ Ｐゴシック" charset="0"/>
              </a:rPr>
              <a:t>Chung et al., “</a:t>
            </a:r>
            <a:r>
              <a:rPr lang="en-US" altLang="ja-JP" sz="1650" dirty="0" smtClean="0">
                <a:solidFill>
                  <a:srgbClr val="0000FF"/>
                </a:solidFill>
                <a:latin typeface="Tahoma" charset="0"/>
                <a:ea typeface="ＭＳ Ｐゴシック" charset="0"/>
                <a:cs typeface="ＭＳ Ｐゴシック" charset="0"/>
              </a:rPr>
              <a:t>ASF: AMD64 Extension for Lock-Free Data Structures and Transactional Memory</a:t>
            </a:r>
            <a:r>
              <a:rPr lang="en-US" altLang="ja-JP" sz="1650" dirty="0" smtClean="0">
                <a:latin typeface="Tahoma" charset="0"/>
                <a:ea typeface="ＭＳ Ｐゴシック" charset="0"/>
                <a:cs typeface="ＭＳ Ｐゴシック" charset="0"/>
              </a:rPr>
              <a:t>,</a:t>
            </a:r>
            <a:r>
              <a:rPr lang="en-US" sz="1650" dirty="0" smtClean="0">
                <a:latin typeface="Tahoma" charset="0"/>
                <a:ea typeface="ＭＳ Ｐゴシック" charset="0"/>
                <a:cs typeface="ＭＳ Ｐゴシック" charset="0"/>
              </a:rPr>
              <a:t>”</a:t>
            </a:r>
            <a:r>
              <a:rPr lang="en-US" altLang="ja-JP" sz="1650" dirty="0" smtClean="0">
                <a:latin typeface="Tahoma" charset="0"/>
                <a:ea typeface="ＭＳ Ｐゴシック" charset="0"/>
                <a:cs typeface="ＭＳ Ｐゴシック" charset="0"/>
              </a:rPr>
              <a:t> MICRO 2010.</a:t>
            </a:r>
            <a:endParaRPr lang="en-US" sz="1650" dirty="0" smtClean="0">
              <a:latin typeface="Tahoma" charset="0"/>
              <a:ea typeface="ＭＳ Ｐゴシック" charset="0"/>
              <a:cs typeface="ＭＳ Ｐゴシック" charset="0"/>
            </a:endParaRPr>
          </a:p>
          <a:p>
            <a:pPr marL="342900" lvl="1" indent="-342900">
              <a:buClr>
                <a:schemeClr val="accent1"/>
              </a:buClr>
              <a:buSzPct val="65000"/>
              <a:buFont typeface="Wingdings" charset="0"/>
              <a:buChar char="n"/>
            </a:pPr>
            <a:endParaRPr lang="en-US" altLang="ja-JP" sz="1650" dirty="0" smtClean="0">
              <a:latin typeface="Tahoma" charset="0"/>
              <a:ea typeface="ＭＳ Ｐゴシック" charset="0"/>
            </a:endParaRPr>
          </a:p>
          <a:p>
            <a:pPr marL="342900" lvl="1" indent="-342900">
              <a:buClr>
                <a:schemeClr val="accent1"/>
              </a:buClr>
              <a:buSzPct val="65000"/>
              <a:buFont typeface="Wingdings" charset="0"/>
              <a:buChar char="n"/>
            </a:pPr>
            <a:endParaRPr lang="en-US" altLang="ja-JP" sz="1650" dirty="0">
              <a:latin typeface="Tahoma" charset="0"/>
              <a:ea typeface="ＭＳ Ｐゴシック" charset="0"/>
            </a:endParaRPr>
          </a:p>
          <a:p>
            <a:pPr marL="342900" lvl="1" indent="-342900">
              <a:buClr>
                <a:schemeClr val="accent1"/>
              </a:buClr>
              <a:buSzPct val="65000"/>
              <a:buFont typeface="Wingdings" charset="0"/>
              <a:buChar char="n"/>
            </a:pPr>
            <a:endParaRPr lang="en-US" altLang="ja-JP" sz="1650" dirty="0">
              <a:latin typeface="Tahoma" charset="0"/>
              <a:ea typeface="ＭＳ Ｐゴシック" charset="0"/>
              <a:cs typeface="ＭＳ Ｐゴシック" charset="0"/>
            </a:endParaRPr>
          </a:p>
          <a:p>
            <a:endParaRPr lang="en-US" altLang="ja-JP" sz="1650" dirty="0">
              <a:latin typeface="Tahoma" charset="0"/>
              <a:ea typeface="ＭＳ Ｐゴシック" charset="0"/>
              <a:cs typeface="ＭＳ Ｐゴシック" charset="0"/>
            </a:endParaRPr>
          </a:p>
          <a:p>
            <a:endParaRPr lang="en-US" sz="1650" dirty="0">
              <a:latin typeface="Tahoma" charset="0"/>
              <a:ea typeface="ＭＳ Ｐゴシック" charset="0"/>
              <a:cs typeface="ＭＳ Ｐゴシック" charset="0"/>
            </a:endParaRPr>
          </a:p>
        </p:txBody>
      </p:sp>
      <p:sp>
        <p:nvSpPr>
          <p:cNvPr id="19968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23B34C-BCAA-CF46-8067-BA6A9735AA4A}" type="slidenum">
              <a:rPr lang="en-US" sz="1600">
                <a:solidFill>
                  <a:srgbClr val="000000"/>
                </a:solidFill>
                <a:latin typeface="Garamond" charset="0"/>
                <a:cs typeface="Arial" charset="0"/>
              </a:rPr>
              <a:pPr eaLnBrk="1" hangingPunct="1"/>
              <a:t>63</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p:nvPr>
        </p:nvSpPr>
        <p:spPr/>
        <p:txBody>
          <a:bodyPr/>
          <a:lstStyle/>
          <a:p>
            <a:r>
              <a:rPr lang="en-US">
                <a:latin typeface="Garamond" charset="0"/>
                <a:ea typeface="ＭＳ Ｐゴシック" charset="0"/>
                <a:cs typeface="ＭＳ Ｐゴシック" charset="0"/>
              </a:rPr>
              <a:t>Speculation to Improve Parallel Programs</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Goal: </a:t>
            </a:r>
            <a:r>
              <a:rPr lang="en-US">
                <a:solidFill>
                  <a:srgbClr val="0000FF"/>
                </a:solidFill>
                <a:latin typeface="Tahoma" charset="0"/>
                <a:ea typeface="ＭＳ Ｐゴシック" charset="0"/>
                <a:cs typeface="ＭＳ Ｐゴシック" charset="0"/>
              </a:rPr>
              <a:t>reduce the impact of serializing bottlenecks</a:t>
            </a:r>
          </a:p>
          <a:p>
            <a:pPr lvl="1"/>
            <a:r>
              <a:rPr lang="en-US">
                <a:latin typeface="Tahoma" charset="0"/>
                <a:ea typeface="ＭＳ Ｐゴシック" charset="0"/>
              </a:rPr>
              <a:t>Improve performance</a:t>
            </a:r>
          </a:p>
          <a:p>
            <a:pPr lvl="1"/>
            <a:r>
              <a:rPr lang="en-US">
                <a:latin typeface="Tahoma" charset="0"/>
                <a:ea typeface="ＭＳ Ｐゴシック" charset="0"/>
              </a:rPr>
              <a:t>Improve programming ease</a:t>
            </a:r>
          </a:p>
          <a:p>
            <a:pPr lvl="1"/>
            <a:endParaRPr lang="en-US">
              <a:latin typeface="Tahoma" charset="0"/>
              <a:ea typeface="ＭＳ Ｐゴシック" charset="0"/>
            </a:endParaRPr>
          </a:p>
          <a:p>
            <a:r>
              <a:rPr lang="en-US">
                <a:latin typeface="Tahoma" charset="0"/>
                <a:ea typeface="ＭＳ Ｐゴシック" charset="0"/>
                <a:cs typeface="ＭＳ Ｐゴシック" charset="0"/>
              </a:rPr>
              <a:t>Examples</a:t>
            </a:r>
          </a:p>
          <a:p>
            <a:pPr lvl="1"/>
            <a:r>
              <a:rPr lang="en-US" sz="2000">
                <a:latin typeface="Tahoma" charset="0"/>
                <a:ea typeface="ＭＳ Ｐゴシック" charset="0"/>
              </a:rPr>
              <a:t>Herlihy and Moss, “</a:t>
            </a:r>
            <a:r>
              <a:rPr lang="en-US" altLang="ja-JP" sz="2000">
                <a:solidFill>
                  <a:srgbClr val="0000FF"/>
                </a:solidFill>
                <a:latin typeface="Tahoma" charset="0"/>
                <a:ea typeface="ＭＳ Ｐゴシック" charset="0"/>
              </a:rPr>
              <a:t>Transactional Memory: Architectural Support for Lock-Free Data Structures</a:t>
            </a:r>
            <a:r>
              <a:rPr lang="en-US" altLang="ja-JP" sz="2000">
                <a:latin typeface="Tahoma" charset="0"/>
                <a:ea typeface="ＭＳ Ｐゴシック" charset="0"/>
              </a:rPr>
              <a:t>,</a:t>
            </a:r>
            <a:r>
              <a:rPr lang="en-US" sz="2000">
                <a:latin typeface="Tahoma" charset="0"/>
                <a:ea typeface="ＭＳ Ｐゴシック" charset="0"/>
              </a:rPr>
              <a:t>”</a:t>
            </a:r>
            <a:r>
              <a:rPr lang="en-US" altLang="ja-JP" sz="2000">
                <a:latin typeface="Tahoma" charset="0"/>
                <a:ea typeface="ＭＳ Ｐゴシック" charset="0"/>
              </a:rPr>
              <a:t> ISCA 1993.</a:t>
            </a:r>
            <a:endParaRPr lang="en-US" altLang="ja-JP" sz="2000">
              <a:latin typeface="Tahoma" charset="0"/>
              <a:ea typeface="ＭＳ Ｐゴシック" charset="0"/>
              <a:cs typeface="ＭＳ Ｐゴシック" charset="0"/>
            </a:endParaRPr>
          </a:p>
          <a:p>
            <a:pPr lvl="1"/>
            <a:r>
              <a:rPr lang="en-US" sz="2000">
                <a:latin typeface="Tahoma" charset="0"/>
                <a:ea typeface="ＭＳ Ｐゴシック" charset="0"/>
                <a:cs typeface="ＭＳ Ｐゴシック" charset="0"/>
              </a:rPr>
              <a:t>Rajwar and Goodman, “Speculative Lock Elision: </a:t>
            </a:r>
            <a:r>
              <a:rPr lang="en-US" sz="2000">
                <a:solidFill>
                  <a:srgbClr val="0000FF"/>
                </a:solidFill>
                <a:latin typeface="Tahoma" charset="0"/>
                <a:ea typeface="ＭＳ Ｐゴシック" charset="0"/>
                <a:cs typeface="ＭＳ Ｐゴシック" charset="0"/>
              </a:rPr>
              <a:t>Enabling Highly Concurrent Multithreaded Execution</a:t>
            </a:r>
            <a:r>
              <a:rPr lang="en-US" sz="2000">
                <a:latin typeface="Tahoma" charset="0"/>
                <a:ea typeface="ＭＳ Ｐゴシック" charset="0"/>
                <a:cs typeface="ＭＳ Ｐゴシック" charset="0"/>
              </a:rPr>
              <a:t>,” MICRO 2001.</a:t>
            </a:r>
          </a:p>
          <a:p>
            <a:pPr lvl="1"/>
            <a:r>
              <a:rPr lang="en-US" sz="2000">
                <a:latin typeface="Tahoma" charset="0"/>
                <a:ea typeface="ＭＳ Ｐゴシック" charset="0"/>
              </a:rPr>
              <a:t>Martinez and Torrellas, “</a:t>
            </a:r>
            <a:r>
              <a:rPr lang="en-US" altLang="ja-JP" sz="2000">
                <a:solidFill>
                  <a:srgbClr val="0000FF"/>
                </a:solidFill>
                <a:latin typeface="Tahoma" charset="0"/>
                <a:ea typeface="ＭＳ Ｐゴシック" charset="0"/>
              </a:rPr>
              <a:t>Speculative Synchronization: Applying Thread-Level Speculation to Explicitly Parallel Applications</a:t>
            </a:r>
            <a:r>
              <a:rPr lang="en-US" altLang="ja-JP" sz="2000">
                <a:latin typeface="Tahoma" charset="0"/>
                <a:ea typeface="ＭＳ Ｐゴシック" charset="0"/>
              </a:rPr>
              <a:t>,</a:t>
            </a:r>
            <a:r>
              <a:rPr lang="en-US" sz="2000">
                <a:latin typeface="Tahoma" charset="0"/>
                <a:ea typeface="ＭＳ Ｐゴシック" charset="0"/>
              </a:rPr>
              <a:t>”</a:t>
            </a:r>
            <a:r>
              <a:rPr lang="en-US" altLang="ja-JP" sz="2000">
                <a:latin typeface="Tahoma" charset="0"/>
                <a:ea typeface="ＭＳ Ｐゴシック" charset="0"/>
              </a:rPr>
              <a:t> ASPLOS 2002.</a:t>
            </a:r>
          </a:p>
          <a:p>
            <a:pPr lvl="1"/>
            <a:r>
              <a:rPr lang="en-US" sz="2000">
                <a:latin typeface="Tahoma" charset="0"/>
                <a:ea typeface="ＭＳ Ｐゴシック" charset="0"/>
              </a:rPr>
              <a:t>Rajwar and Goodman, ”</a:t>
            </a:r>
            <a:r>
              <a:rPr lang="en-US" altLang="ja-JP" sz="2000">
                <a:solidFill>
                  <a:srgbClr val="0000FF"/>
                </a:solidFill>
                <a:latin typeface="Tahoma" charset="0"/>
                <a:ea typeface="ＭＳ Ｐゴシック" charset="0"/>
              </a:rPr>
              <a:t>Transactional lock-free execution of lock-based programs</a:t>
            </a:r>
            <a:r>
              <a:rPr lang="en-US" altLang="ja-JP" sz="2000">
                <a:latin typeface="Tahoma" charset="0"/>
                <a:ea typeface="ＭＳ Ｐゴシック" charset="0"/>
              </a:rPr>
              <a:t>,</a:t>
            </a:r>
            <a:r>
              <a:rPr lang="en-US" sz="2000">
                <a:latin typeface="Tahoma" charset="0"/>
                <a:ea typeface="ＭＳ Ｐゴシック" charset="0"/>
              </a:rPr>
              <a:t>”</a:t>
            </a:r>
            <a:r>
              <a:rPr lang="en-US" altLang="ja-JP" sz="2000">
                <a:latin typeface="Tahoma" charset="0"/>
                <a:ea typeface="ＭＳ Ｐゴシック" charset="0"/>
              </a:rPr>
              <a:t> ASPLOS 2002.</a:t>
            </a:r>
            <a:endParaRPr lang="en-US" sz="2000">
              <a:latin typeface="Tahoma" charset="0"/>
              <a:ea typeface="ＭＳ Ｐゴシック" charset="0"/>
            </a:endParaRPr>
          </a:p>
        </p:txBody>
      </p:sp>
      <p:sp>
        <p:nvSpPr>
          <p:cNvPr id="20070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C6B03B-5F5C-E843-988D-CE3F9292E0FD}" type="slidenum">
              <a:rPr lang="en-US" sz="1600">
                <a:solidFill>
                  <a:srgbClr val="000000"/>
                </a:solidFill>
                <a:latin typeface="Garamond" charset="0"/>
                <a:cs typeface="Arial" charset="0"/>
              </a:rPr>
              <a:pPr eaLnBrk="1" hangingPunct="1"/>
              <a:t>64</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itle 1"/>
          <p:cNvSpPr>
            <a:spLocks noGrp="1"/>
          </p:cNvSpPr>
          <p:nvPr>
            <p:ph type="title"/>
          </p:nvPr>
        </p:nvSpPr>
        <p:spPr/>
        <p:txBody>
          <a:bodyPr/>
          <a:lstStyle/>
          <a:p>
            <a:r>
              <a:rPr lang="en-US">
                <a:latin typeface="Garamond" charset="0"/>
                <a:ea typeface="ＭＳ Ｐゴシック" charset="0"/>
                <a:cs typeface="ＭＳ Ｐゴシック" charset="0"/>
              </a:rPr>
              <a:t>Speculative Lock Elision</a:t>
            </a:r>
          </a:p>
        </p:txBody>
      </p:sp>
      <p:sp>
        <p:nvSpPr>
          <p:cNvPr id="23554" name="Content Placeholder 2"/>
          <p:cNvSpPr>
            <a:spLocks noGrp="1"/>
          </p:cNvSpPr>
          <p:nvPr>
            <p:ph idx="1"/>
          </p:nvPr>
        </p:nvSpPr>
        <p:spPr>
          <a:xfrm>
            <a:off x="228600" y="996950"/>
            <a:ext cx="8610600" cy="5194300"/>
          </a:xfrm>
        </p:spPr>
        <p:txBody>
          <a:bodyPr/>
          <a:lstStyle/>
          <a:p>
            <a:pPr>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atin typeface="Tahoma" charset="0"/>
                <a:ea typeface="ＭＳ Ｐゴシック" charset="0"/>
                <a:cs typeface="ＭＳ Ｐゴシック" charset="0"/>
              </a:rPr>
              <a:t>Many programs use locks for synchronization</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atin typeface="Tahoma" charset="0"/>
                <a:ea typeface="ＭＳ Ｐゴシック" charset="0"/>
                <a:cs typeface="ＭＳ Ｐゴシック" charset="0"/>
              </a:rPr>
              <a:t>Many locks are not necessary</a:t>
            </a:r>
          </a:p>
          <a:p>
            <a:pPr lvl="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atin typeface="Tahoma" charset="0"/>
                <a:ea typeface="ＭＳ Ｐゴシック" charset="0"/>
              </a:rPr>
              <a:t>Stores occur infrequently during execution</a:t>
            </a:r>
          </a:p>
          <a:p>
            <a:pPr lvl="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atin typeface="Tahoma" charset="0"/>
                <a:ea typeface="ＭＳ Ｐゴシック" charset="0"/>
              </a:rPr>
              <a:t>Updates can occur to disjoint parts of the data structure</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atin typeface="Tahoma" charset="0"/>
              <a:ea typeface="ＭＳ Ｐゴシック" charset="0"/>
              <a:cs typeface="ＭＳ Ｐゴシック" charset="0"/>
            </a:endParaRP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atin typeface="Tahoma" charset="0"/>
                <a:ea typeface="ＭＳ Ｐゴシック" charset="0"/>
                <a:cs typeface="ＭＳ Ｐゴシック" charset="0"/>
              </a:rPr>
              <a:t>Idea: </a:t>
            </a:r>
          </a:p>
          <a:p>
            <a:pPr lvl="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solidFill>
                  <a:srgbClr val="0000FF"/>
                </a:solidFill>
                <a:latin typeface="Tahoma" charset="0"/>
                <a:ea typeface="ＭＳ Ｐゴシック" charset="0"/>
              </a:rPr>
              <a:t>Speculatively assume lock is not necessary and execute critical section without acquiring the lock</a:t>
            </a:r>
          </a:p>
          <a:p>
            <a:pPr lvl="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atin typeface="Tahoma" charset="0"/>
                <a:ea typeface="ＭＳ Ｐゴシック" charset="0"/>
              </a:rPr>
              <a:t>Check for conflicts within the critical section </a:t>
            </a:r>
          </a:p>
          <a:p>
            <a:pPr lvl="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atin typeface="Tahoma" charset="0"/>
                <a:ea typeface="ＭＳ Ｐゴシック" charset="0"/>
              </a:rPr>
              <a:t>Roll back if assumption is incorrect</a:t>
            </a:r>
          </a:p>
          <a:p>
            <a:pPr lvl="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atin typeface="Tahoma" charset="0"/>
              <a:ea typeface="ＭＳ Ｐゴシック" charset="0"/>
            </a:endParaRP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atin typeface="Tahoma" charset="0"/>
                <a:ea typeface="ＭＳ Ｐゴシック" charset="0"/>
                <a:cs typeface="ＭＳ Ｐゴシック" charset="0"/>
              </a:rPr>
              <a:t>Rajwar and Goodman, </a:t>
            </a:r>
            <a:r>
              <a:rPr lang="ja-JP" altLang="en-US">
                <a:latin typeface="Tahoma" charset="0"/>
                <a:ea typeface="ＭＳ Ｐゴシック" charset="0"/>
                <a:cs typeface="ＭＳ Ｐゴシック" charset="0"/>
              </a:rPr>
              <a:t>“</a:t>
            </a:r>
            <a:r>
              <a:rPr lang="en-US" altLang="ja-JP">
                <a:solidFill>
                  <a:srgbClr val="0000FF"/>
                </a:solidFill>
                <a:latin typeface="Tahoma" charset="0"/>
                <a:ea typeface="ＭＳ Ｐゴシック" charset="0"/>
                <a:cs typeface="ＭＳ Ｐゴシック" charset="0"/>
              </a:rPr>
              <a:t>Speculative Lock Elision: Enabling Highly Concurrent Multithreaded Execution</a:t>
            </a:r>
            <a:r>
              <a:rPr lang="en-US" altLang="ja-JP">
                <a:latin typeface="Tahoma" charset="0"/>
                <a:ea typeface="ＭＳ Ｐゴシック" charset="0"/>
                <a:cs typeface="ＭＳ Ｐゴシック" charset="0"/>
              </a:rPr>
              <a:t>,</a:t>
            </a:r>
            <a:r>
              <a:rPr lang="ja-JP" altLang="en-US">
                <a:latin typeface="Tahoma" charset="0"/>
                <a:ea typeface="ＭＳ Ｐゴシック" charset="0"/>
                <a:cs typeface="ＭＳ Ｐゴシック" charset="0"/>
              </a:rPr>
              <a:t>”</a:t>
            </a:r>
            <a:r>
              <a:rPr lang="en-US" altLang="ja-JP">
                <a:latin typeface="Tahoma" charset="0"/>
                <a:ea typeface="ＭＳ Ｐゴシック" charset="0"/>
                <a:cs typeface="ＭＳ Ｐゴシック" charset="0"/>
              </a:rPr>
              <a:t> MICRO 2001.</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atin typeface="Tahoma" charset="0"/>
              <a:ea typeface="ＭＳ Ｐゴシック" charset="0"/>
              <a:cs typeface="ＭＳ Ｐゴシック" charset="0"/>
            </a:endParaRPr>
          </a:p>
        </p:txBody>
      </p:sp>
      <p:sp>
        <p:nvSpPr>
          <p:cNvPr id="20173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EA8066-9348-6D47-B94A-B98179B8FAE4}" type="slidenum">
              <a:rPr lang="en-US" sz="1600">
                <a:solidFill>
                  <a:srgbClr val="000000"/>
                </a:solidFill>
                <a:latin typeface="Garamond" charset="0"/>
                <a:cs typeface="Arial" charset="0"/>
              </a:rPr>
              <a:pPr eaLnBrk="1" hangingPunct="1"/>
              <a:t>65</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55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554">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3554">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355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p:txBody>
          <a:bodyPr/>
          <a:lstStyle/>
          <a:p>
            <a:r>
              <a:rPr lang="en-US">
                <a:latin typeface="Garamond" charset="0"/>
                <a:ea typeface="ＭＳ Ｐゴシック" charset="0"/>
                <a:cs typeface="ＭＳ Ｐゴシック" charset="0"/>
              </a:rPr>
              <a:t>Dynamically Unnecessary Synchronization</a:t>
            </a:r>
          </a:p>
        </p:txBody>
      </p:sp>
      <p:sp>
        <p:nvSpPr>
          <p:cNvPr id="20275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20275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F8B67A-31EB-F641-8045-9E8286B1FA04}" type="slidenum">
              <a:rPr lang="en-US" sz="1600">
                <a:solidFill>
                  <a:srgbClr val="000000"/>
                </a:solidFill>
                <a:latin typeface="Garamond" charset="0"/>
                <a:cs typeface="Arial" charset="0"/>
              </a:rPr>
              <a:pPr eaLnBrk="1" hangingPunct="1"/>
              <a:t>66</a:t>
            </a:fld>
            <a:endParaRPr lang="en-US" sz="1600">
              <a:solidFill>
                <a:srgbClr val="000000"/>
              </a:solidFill>
              <a:latin typeface="Garamond" charset="0"/>
              <a:cs typeface="Arial" charset="0"/>
            </a:endParaRPr>
          </a:p>
        </p:txBody>
      </p:sp>
      <p:pic>
        <p:nvPicPr>
          <p:cNvPr id="20275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1295400"/>
            <a:ext cx="6330950" cy="466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p:cNvSpPr>
            <a:spLocks noGrp="1"/>
          </p:cNvSpPr>
          <p:nvPr>
            <p:ph type="title"/>
          </p:nvPr>
        </p:nvSpPr>
        <p:spPr/>
        <p:txBody>
          <a:bodyPr/>
          <a:lstStyle/>
          <a:p>
            <a:r>
              <a:rPr lang="en-US">
                <a:latin typeface="Garamond" charset="0"/>
                <a:ea typeface="ＭＳ Ｐゴシック" charset="0"/>
                <a:cs typeface="ＭＳ Ｐゴシック" charset="0"/>
              </a:rPr>
              <a:t>Speculative Lock Elision: Issues</a:t>
            </a:r>
          </a:p>
        </p:txBody>
      </p:sp>
      <p:sp>
        <p:nvSpPr>
          <p:cNvPr id="202754"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Either the entire critical section is committed or none of it</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How to detect the lock</a:t>
            </a:r>
          </a:p>
          <a:p>
            <a:r>
              <a:rPr lang="en-US">
                <a:latin typeface="Tahoma" charset="0"/>
                <a:ea typeface="ＭＳ Ｐゴシック" charset="0"/>
                <a:cs typeface="ＭＳ Ｐゴシック" charset="0"/>
              </a:rPr>
              <a:t>How to keep track of dependencies and conflicts in a critical section</a:t>
            </a:r>
          </a:p>
          <a:p>
            <a:pPr lvl="1"/>
            <a:r>
              <a:rPr lang="en-US">
                <a:latin typeface="Tahoma" charset="0"/>
                <a:ea typeface="ＭＳ Ｐゴシック" charset="0"/>
              </a:rPr>
              <a:t>Read set and write set</a:t>
            </a:r>
          </a:p>
          <a:p>
            <a:r>
              <a:rPr lang="en-US">
                <a:latin typeface="Tahoma" charset="0"/>
                <a:ea typeface="ＭＳ Ｐゴシック" charset="0"/>
                <a:cs typeface="ＭＳ Ｐゴシック" charset="0"/>
              </a:rPr>
              <a:t>How to buffer speculative state</a:t>
            </a:r>
          </a:p>
          <a:p>
            <a:r>
              <a:rPr lang="en-US">
                <a:latin typeface="Tahoma" charset="0"/>
                <a:ea typeface="ＭＳ Ｐゴシック" charset="0"/>
                <a:cs typeface="ＭＳ Ｐゴシック" charset="0"/>
              </a:rPr>
              <a:t>How to check if “atomicity” is violated</a:t>
            </a:r>
          </a:p>
          <a:p>
            <a:pPr lvl="1"/>
            <a:r>
              <a:rPr lang="en-US">
                <a:latin typeface="Tahoma" charset="0"/>
                <a:ea typeface="ＭＳ Ｐゴシック" charset="0"/>
              </a:rPr>
              <a:t>Dependence violations with another thread</a:t>
            </a:r>
          </a:p>
          <a:p>
            <a:r>
              <a:rPr lang="en-US">
                <a:latin typeface="Tahoma" charset="0"/>
                <a:ea typeface="ＭＳ Ｐゴシック" charset="0"/>
                <a:cs typeface="ＭＳ Ｐゴシック" charset="0"/>
              </a:rPr>
              <a:t>How to support commit and rollback</a:t>
            </a:r>
          </a:p>
        </p:txBody>
      </p:sp>
      <p:sp>
        <p:nvSpPr>
          <p:cNvPr id="20377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DD9B7D-CA24-C640-B8A6-97A5B0B18E7D}" type="slidenum">
              <a:rPr lang="en-US" sz="1600">
                <a:solidFill>
                  <a:srgbClr val="000000"/>
                </a:solidFill>
                <a:latin typeface="Garamond" charset="0"/>
                <a:cs typeface="Arial" charset="0"/>
              </a:rPr>
              <a:pPr eaLnBrk="1" hangingPunct="1"/>
              <a:t>67</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275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275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275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275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275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275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275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itle 1"/>
          <p:cNvSpPr>
            <a:spLocks noGrp="1"/>
          </p:cNvSpPr>
          <p:nvPr>
            <p:ph type="title"/>
          </p:nvPr>
        </p:nvSpPr>
        <p:spPr/>
        <p:txBody>
          <a:bodyPr/>
          <a:lstStyle/>
          <a:p>
            <a:r>
              <a:rPr lang="en-US">
                <a:latin typeface="Garamond" charset="0"/>
                <a:ea typeface="ＭＳ Ｐゴシック" charset="0"/>
                <a:cs typeface="ＭＳ Ｐゴシック" charset="0"/>
              </a:rPr>
              <a:t>Maintaining Atomicity</a:t>
            </a:r>
          </a:p>
        </p:txBody>
      </p:sp>
      <p:sp>
        <p:nvSpPr>
          <p:cNvPr id="26626" name="Content Placeholder 2"/>
          <p:cNvSpPr>
            <a:spLocks noGrp="1"/>
          </p:cNvSpPr>
          <p:nvPr>
            <p:ph idx="1"/>
          </p:nvPr>
        </p:nvSpPr>
        <p:spPr>
          <a:xfrm>
            <a:off x="228600" y="996950"/>
            <a:ext cx="8610600" cy="5194300"/>
          </a:xfrm>
        </p:spPr>
        <p:txBody>
          <a:bodyPr/>
          <a:lstStyle/>
          <a:p>
            <a:pPr>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atin typeface="Tahoma" charset="0"/>
                <a:ea typeface="ＭＳ Ｐゴシック" charset="0"/>
                <a:cs typeface="ＭＳ Ｐゴシック" charset="0"/>
              </a:rPr>
              <a:t>If atomicity is maintained, all locks can be removed</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atin typeface="Tahoma" charset="0"/>
                <a:ea typeface="ＭＳ Ｐゴシック" charset="0"/>
                <a:cs typeface="ＭＳ Ｐゴシック" charset="0"/>
              </a:rPr>
              <a:t>Conditions for atomicity:</a:t>
            </a:r>
          </a:p>
          <a:p>
            <a:pPr lvl="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atin typeface="Tahoma" charset="0"/>
                <a:ea typeface="ＭＳ Ｐゴシック" charset="0"/>
              </a:rPr>
              <a:t>Data read is not modified by another thread until critical section is complete</a:t>
            </a:r>
          </a:p>
          <a:p>
            <a:pPr lvl="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atin typeface="Tahoma" charset="0"/>
                <a:ea typeface="ＭＳ Ｐゴシック" charset="0"/>
              </a:rPr>
              <a:t>Data written is not accessed by another thread until critical section is complete</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atin typeface="Tahoma" charset="0"/>
              <a:ea typeface="ＭＳ Ｐゴシック" charset="0"/>
              <a:cs typeface="ＭＳ Ｐゴシック" charset="0"/>
            </a:endParaRP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atin typeface="Tahoma" charset="0"/>
                <a:ea typeface="ＭＳ Ｐゴシック" charset="0"/>
                <a:cs typeface="ＭＳ Ｐゴシック" charset="0"/>
              </a:rPr>
              <a:t>If we know the beginning and end of a critical section, we can monitor the memory addresses read or written to by the critical section and check for conflicts</a:t>
            </a:r>
          </a:p>
          <a:p>
            <a:pPr lvl="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atin typeface="Tahoma" charset="0"/>
                <a:ea typeface="ＭＳ Ｐゴシック" charset="0"/>
              </a:rPr>
              <a:t>Using the underlying coherence mechanism</a:t>
            </a:r>
          </a:p>
        </p:txBody>
      </p:sp>
      <p:sp>
        <p:nvSpPr>
          <p:cNvPr id="20480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E6815F-430F-2141-A5F5-ACD858637B4E}" type="slidenum">
              <a:rPr lang="en-US" sz="1600">
                <a:solidFill>
                  <a:srgbClr val="000000"/>
                </a:solidFill>
                <a:latin typeface="Garamond" charset="0"/>
                <a:cs typeface="Arial" charset="0"/>
              </a:rPr>
              <a:pPr eaLnBrk="1" hangingPunct="1"/>
              <a:t>68</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6">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6626">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66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le 1"/>
          <p:cNvSpPr>
            <a:spLocks noGrp="1"/>
          </p:cNvSpPr>
          <p:nvPr>
            <p:ph type="title"/>
          </p:nvPr>
        </p:nvSpPr>
        <p:spPr/>
        <p:txBody>
          <a:bodyPr/>
          <a:lstStyle/>
          <a:p>
            <a:r>
              <a:rPr lang="en-US">
                <a:latin typeface="Garamond" charset="0"/>
                <a:ea typeface="ＭＳ Ｐゴシック" charset="0"/>
                <a:cs typeface="ＭＳ Ｐゴシック" charset="0"/>
              </a:rPr>
              <a:t>SLE Implementation</a:t>
            </a:r>
          </a:p>
        </p:txBody>
      </p:sp>
      <p:sp>
        <p:nvSpPr>
          <p:cNvPr id="193538"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Checkpoint register state before entering SLE mode</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In SLE mode:</a:t>
            </a:r>
          </a:p>
          <a:p>
            <a:pPr lvl="1"/>
            <a:r>
              <a:rPr lang="en-US">
                <a:latin typeface="Tahoma" charset="0"/>
                <a:ea typeface="ＭＳ Ｐゴシック" charset="0"/>
              </a:rPr>
              <a:t>Store: Buffer the update in the write buffer (do not make visible to other processors), request exclusive access</a:t>
            </a:r>
          </a:p>
          <a:p>
            <a:pPr lvl="1"/>
            <a:r>
              <a:rPr lang="en-US">
                <a:latin typeface="Tahoma" charset="0"/>
                <a:ea typeface="ＭＳ Ｐゴシック" charset="0"/>
              </a:rPr>
              <a:t>Store/Load: Set “access” bit for block in the cache</a:t>
            </a:r>
          </a:p>
          <a:p>
            <a:pPr lvl="1"/>
            <a:r>
              <a:rPr lang="en-US">
                <a:latin typeface="Tahoma" charset="0"/>
                <a:ea typeface="ＭＳ Ｐゴシック" charset="0"/>
              </a:rPr>
              <a:t>Trigger misspeculation on some coherence actions</a:t>
            </a:r>
          </a:p>
          <a:p>
            <a:pPr lvl="2"/>
            <a:r>
              <a:rPr lang="en-US">
                <a:latin typeface="Tahoma" charset="0"/>
                <a:ea typeface="ＭＳ Ｐゴシック" charset="0"/>
              </a:rPr>
              <a:t>If external invalidation to a block with “access” bit set</a:t>
            </a:r>
          </a:p>
          <a:p>
            <a:pPr lvl="2"/>
            <a:r>
              <a:rPr lang="en-US">
                <a:latin typeface="Tahoma" charset="0"/>
                <a:ea typeface="ＭＳ Ｐゴシック" charset="0"/>
              </a:rPr>
              <a:t>If exclusive access to request to a block with “access” bit set</a:t>
            </a:r>
          </a:p>
          <a:p>
            <a:pPr lvl="1"/>
            <a:r>
              <a:rPr lang="en-US">
                <a:latin typeface="Tahoma" charset="0"/>
                <a:ea typeface="ＭＳ Ｐゴシック" charset="0"/>
              </a:rPr>
              <a:t>If not enough buffering space, trigger misspeculation</a:t>
            </a:r>
          </a:p>
          <a:p>
            <a:pPr lvl="1"/>
            <a:endParaRPr lang="en-US">
              <a:latin typeface="Tahoma" charset="0"/>
              <a:ea typeface="ＭＳ Ｐゴシック" charset="0"/>
            </a:endParaRPr>
          </a:p>
          <a:p>
            <a:r>
              <a:rPr lang="en-US">
                <a:latin typeface="Tahoma" charset="0"/>
                <a:ea typeface="ＭＳ Ｐゴシック" charset="0"/>
                <a:cs typeface="ＭＳ Ｐゴシック" charset="0"/>
              </a:rPr>
              <a:t>If end of critical section reached without misspeculation, commit all writes (needs to appear instantaneous)   </a:t>
            </a:r>
          </a:p>
        </p:txBody>
      </p:sp>
      <p:sp>
        <p:nvSpPr>
          <p:cNvPr id="20582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5F0F0C-C353-0D48-84F0-A80D38210E85}" type="slidenum">
              <a:rPr lang="en-US" sz="1600">
                <a:solidFill>
                  <a:srgbClr val="000000"/>
                </a:solidFill>
                <a:latin typeface="Garamond" charset="0"/>
                <a:cs typeface="Arial" charset="0"/>
              </a:rPr>
              <a:pPr eaLnBrk="1" hangingPunct="1"/>
              <a:t>69</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35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353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353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3538">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3538">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3538">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3538">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93538">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9353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p:txBody>
          <a:bodyPr/>
          <a:lstStyle/>
          <a:p>
            <a:r>
              <a:rPr lang="en-US">
                <a:latin typeface="Garamond" charset="0"/>
                <a:ea typeface="ＭＳ Ｐゴシック" charset="0"/>
                <a:cs typeface="ＭＳ Ｐゴシック" charset="0"/>
              </a:rPr>
              <a:t>Memory Communication</a:t>
            </a:r>
          </a:p>
        </p:txBody>
      </p:sp>
      <p:sp>
        <p:nvSpPr>
          <p:cNvPr id="76802"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Memory dependences not known by the compiler</a:t>
            </a:r>
          </a:p>
          <a:p>
            <a:r>
              <a:rPr lang="en-US">
                <a:latin typeface="Tahoma" charset="0"/>
                <a:ea typeface="ＭＳ Ｐゴシック" charset="0"/>
                <a:cs typeface="ＭＳ Ｐゴシック" charset="0"/>
              </a:rPr>
              <a:t>True dependencies between predecessor/successor threads need to be preserved</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Threads perform </a:t>
            </a:r>
            <a:r>
              <a:rPr lang="en-US">
                <a:solidFill>
                  <a:srgbClr val="0000FF"/>
                </a:solidFill>
                <a:latin typeface="Tahoma" charset="0"/>
                <a:ea typeface="ＭＳ Ｐゴシック" charset="0"/>
                <a:cs typeface="ＭＳ Ｐゴシック" charset="0"/>
              </a:rPr>
              <a:t>loads </a:t>
            </a:r>
            <a:r>
              <a:rPr lang="en-US">
                <a:latin typeface="Tahoma" charset="0"/>
                <a:ea typeface="ＭＳ Ｐゴシック" charset="0"/>
                <a:cs typeface="ＭＳ Ｐゴシック" charset="0"/>
              </a:rPr>
              <a:t>speculatively</a:t>
            </a:r>
          </a:p>
          <a:p>
            <a:pPr lvl="1"/>
            <a:r>
              <a:rPr lang="en-US">
                <a:latin typeface="Tahoma" charset="0"/>
                <a:ea typeface="ＭＳ Ｐゴシック" charset="0"/>
              </a:rPr>
              <a:t>get the data from the closest predecessor </a:t>
            </a:r>
          </a:p>
          <a:p>
            <a:pPr lvl="1"/>
            <a:r>
              <a:rPr lang="en-US">
                <a:solidFill>
                  <a:srgbClr val="FF0000"/>
                </a:solidFill>
                <a:latin typeface="Tahoma" charset="0"/>
                <a:ea typeface="ＭＳ Ｐゴシック" charset="0"/>
              </a:rPr>
              <a:t>keep record that they read the data </a:t>
            </a:r>
            <a:r>
              <a:rPr lang="en-US">
                <a:latin typeface="Tahoma" charset="0"/>
                <a:ea typeface="ＭＳ Ｐゴシック" charset="0"/>
              </a:rPr>
              <a:t>(in L1 cache or another structure)</a:t>
            </a:r>
          </a:p>
          <a:p>
            <a:r>
              <a:rPr lang="en-US">
                <a:solidFill>
                  <a:srgbClr val="0000FF"/>
                </a:solidFill>
                <a:latin typeface="Tahoma" charset="0"/>
                <a:ea typeface="ＭＳ Ｐゴシック" charset="0"/>
                <a:cs typeface="ＭＳ Ｐゴシック" charset="0"/>
              </a:rPr>
              <a:t>Stores </a:t>
            </a:r>
            <a:r>
              <a:rPr lang="en-US">
                <a:latin typeface="Tahoma" charset="0"/>
                <a:ea typeface="ＭＳ Ｐゴシック" charset="0"/>
                <a:cs typeface="ＭＳ Ｐゴシック" charset="0"/>
              </a:rPr>
              <a:t>performed speculatively</a:t>
            </a:r>
          </a:p>
          <a:p>
            <a:pPr lvl="1"/>
            <a:r>
              <a:rPr lang="en-US">
                <a:solidFill>
                  <a:srgbClr val="FF0000"/>
                </a:solidFill>
                <a:latin typeface="Tahoma" charset="0"/>
                <a:ea typeface="ＭＳ Ｐゴシック" charset="0"/>
              </a:rPr>
              <a:t>buffer the update while speculative (write buffer or L1) </a:t>
            </a:r>
          </a:p>
          <a:p>
            <a:pPr lvl="1"/>
            <a:r>
              <a:rPr lang="en-US">
                <a:latin typeface="Tahoma" charset="0"/>
                <a:ea typeface="ＭＳ Ｐゴシック" charset="0"/>
              </a:rPr>
              <a:t>check successors for premature reads </a:t>
            </a:r>
          </a:p>
          <a:p>
            <a:pPr lvl="1"/>
            <a:r>
              <a:rPr lang="en-US">
                <a:latin typeface="Tahoma" charset="0"/>
                <a:ea typeface="ＭＳ Ｐゴシック" charset="0"/>
              </a:rPr>
              <a:t>if successor did a premature read: squash </a:t>
            </a:r>
          </a:p>
          <a:p>
            <a:pPr lvl="1"/>
            <a:r>
              <a:rPr lang="en-US">
                <a:latin typeface="Tahoma" charset="0"/>
                <a:ea typeface="ＭＳ Ｐゴシック" charset="0"/>
              </a:rPr>
              <a:t>typically squash the offending thread and all successors </a:t>
            </a:r>
          </a:p>
          <a:p>
            <a:endParaRPr lang="en-US">
              <a:latin typeface="Tahoma" charset="0"/>
              <a:ea typeface="ＭＳ Ｐゴシック" charset="0"/>
              <a:cs typeface="ＭＳ Ｐゴシック" charset="0"/>
            </a:endParaRPr>
          </a:p>
        </p:txBody>
      </p:sp>
      <p:sp>
        <p:nvSpPr>
          <p:cNvPr id="13926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7A8F67-74F4-A143-A0F7-2B1E776962E3}" type="slidenum">
              <a:rPr lang="en-US" sz="1600">
                <a:solidFill>
                  <a:srgbClr val="000000"/>
                </a:solidFill>
                <a:latin typeface="Garamond" charset="0"/>
                <a:cs typeface="Arial" charset="0"/>
              </a:rPr>
              <a:pPr eaLnBrk="1" hangingPunct="1"/>
              <a:t>7</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80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802">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680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680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80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80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680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Accelerated Critical Sections (ACS) vs. SLE</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ACS Advantages over SLE</a:t>
            </a:r>
          </a:p>
          <a:p>
            <a:pPr lvl="1">
              <a:buFont typeface="Wingdings" charset="0"/>
              <a:buNone/>
            </a:pPr>
            <a:r>
              <a:rPr lang="en-US">
                <a:latin typeface="Tahoma" charset="0"/>
                <a:ea typeface="ＭＳ Ｐゴシック" charset="0"/>
              </a:rPr>
              <a:t>+ Speeds up each individual critical section</a:t>
            </a:r>
          </a:p>
          <a:p>
            <a:pPr lvl="1">
              <a:buFont typeface="Wingdings" charset="0"/>
              <a:buNone/>
            </a:pPr>
            <a:r>
              <a:rPr lang="en-US">
                <a:latin typeface="Tahoma" charset="0"/>
                <a:ea typeface="ＭＳ Ｐゴシック" charset="0"/>
              </a:rPr>
              <a:t>+ Keeps shared data and locks in a single cache (improves shared data and lock locality)</a:t>
            </a:r>
          </a:p>
          <a:p>
            <a:pPr lvl="1">
              <a:buFont typeface="Wingdings" charset="0"/>
              <a:buNone/>
            </a:pPr>
            <a:r>
              <a:rPr lang="en-US">
                <a:latin typeface="Tahoma" charset="0"/>
                <a:ea typeface="ＭＳ Ｐゴシック" charset="0"/>
              </a:rPr>
              <a:t>+ Does not incur re-execution overhead since it does not speculatively execute critical sections in parallel</a:t>
            </a: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ACS Disadvantages over SLE</a:t>
            </a:r>
          </a:p>
          <a:p>
            <a:pPr lvl="1">
              <a:buFont typeface="Wingdings" charset="0"/>
              <a:buNone/>
            </a:pPr>
            <a:r>
              <a:rPr lang="en-US">
                <a:latin typeface="Tahoma" charset="0"/>
                <a:ea typeface="ＭＳ Ｐゴシック" charset="0"/>
              </a:rPr>
              <a:t>- Needs transfer of private data and control to a large core (reduces private data locality and incurs overhead)</a:t>
            </a:r>
          </a:p>
          <a:p>
            <a:pPr lvl="1">
              <a:buFont typeface="Wingdings" charset="0"/>
              <a:buNone/>
            </a:pPr>
            <a:r>
              <a:rPr lang="en-US">
                <a:latin typeface="Tahoma" charset="0"/>
                <a:ea typeface="ＭＳ Ｐゴシック" charset="0"/>
              </a:rPr>
              <a:t>- Executes non-conflicting critical sections serially</a:t>
            </a:r>
          </a:p>
          <a:p>
            <a:pPr lvl="1">
              <a:buFont typeface="Wingdings" charset="0"/>
              <a:buNone/>
            </a:pPr>
            <a:r>
              <a:rPr lang="en-US">
                <a:latin typeface="Tahoma" charset="0"/>
                <a:ea typeface="ＭＳ Ｐゴシック" charset="0"/>
              </a:rPr>
              <a:t>- Large core can reduce parallel throughput (assuming no SMT)</a:t>
            </a:r>
          </a:p>
        </p:txBody>
      </p:sp>
      <p:sp>
        <p:nvSpPr>
          <p:cNvPr id="20685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31A10E-4D2A-554F-8476-67179457D17E}" type="slidenum">
              <a:rPr lang="en-US" sz="1600">
                <a:solidFill>
                  <a:srgbClr val="000000"/>
                </a:solidFill>
                <a:latin typeface="Garamond" charset="0"/>
                <a:cs typeface="Arial" charset="0"/>
              </a:rPr>
              <a:pPr eaLnBrk="1" hangingPunct="1"/>
              <a:t>70</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itle 1"/>
          <p:cNvSpPr>
            <a:spLocks noGrp="1"/>
          </p:cNvSpPr>
          <p:nvPr>
            <p:ph type="title"/>
          </p:nvPr>
        </p:nvSpPr>
        <p:spPr/>
        <p:txBody>
          <a:bodyPr/>
          <a:lstStyle/>
          <a:p>
            <a:r>
              <a:rPr lang="en-US">
                <a:latin typeface="Garamond" charset="0"/>
                <a:ea typeface="ＭＳ Ｐゴシック" charset="0"/>
                <a:cs typeface="ＭＳ Ｐゴシック" charset="0"/>
              </a:rPr>
              <a:t>ACS vs. SLE (I)</a:t>
            </a:r>
          </a:p>
        </p:txBody>
      </p:sp>
      <p:sp>
        <p:nvSpPr>
          <p:cNvPr id="207874"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59188C-97D8-4542-86D6-9B12447AD8D8}" type="slidenum">
              <a:rPr lang="en-US" sz="1600">
                <a:solidFill>
                  <a:srgbClr val="000000"/>
                </a:solidFill>
                <a:latin typeface="Garamond" charset="0"/>
                <a:cs typeface="Arial" charset="0"/>
              </a:rPr>
              <a:pPr eaLnBrk="1" hangingPunct="1"/>
              <a:t>71</a:t>
            </a:fld>
            <a:endParaRPr lang="en-US" sz="1600">
              <a:solidFill>
                <a:srgbClr val="000000"/>
              </a:solidFill>
              <a:latin typeface="Garamond" charset="0"/>
              <a:cs typeface="Arial" charset="0"/>
            </a:endParaRPr>
          </a:p>
        </p:txBody>
      </p:sp>
      <p:pic>
        <p:nvPicPr>
          <p:cNvPr id="207875"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1143000"/>
            <a:ext cx="62738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7876" name="Rectangle 5"/>
          <p:cNvSpPr>
            <a:spLocks noChangeArrowheads="1"/>
          </p:cNvSpPr>
          <p:nvPr/>
        </p:nvSpPr>
        <p:spPr bwMode="auto">
          <a:xfrm>
            <a:off x="381000" y="5754688"/>
            <a:ext cx="86868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atin typeface="Tahoma" charset="0"/>
              </a:rPr>
              <a:t>Suleman et al., </a:t>
            </a:r>
            <a:r>
              <a:rPr lang="ja-JP" altLang="en-US">
                <a:latin typeface="Tahoma" charset="0"/>
              </a:rPr>
              <a:t>“</a:t>
            </a:r>
            <a:r>
              <a:rPr lang="en-US" altLang="ja-JP">
                <a:solidFill>
                  <a:srgbClr val="0000FF"/>
                </a:solidFill>
                <a:latin typeface="Tahoma" charset="0"/>
              </a:rPr>
              <a:t>Accelerating Critical Section Execution with Asymmetric Multi-Core Architectures</a:t>
            </a:r>
            <a:r>
              <a:rPr lang="en-US" altLang="ja-JP">
                <a:latin typeface="Tahoma" charset="0"/>
              </a:rPr>
              <a:t>,</a:t>
            </a:r>
            <a:r>
              <a:rPr lang="ja-JP" altLang="en-US">
                <a:latin typeface="Tahoma" charset="0"/>
              </a:rPr>
              <a:t>”</a:t>
            </a:r>
            <a:r>
              <a:rPr lang="en-US" altLang="ja-JP">
                <a:latin typeface="Tahoma" charset="0"/>
              </a:rPr>
              <a:t> ASPLOS 2009, IEEE Micro Top Picks 2010. </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Title 1"/>
          <p:cNvSpPr>
            <a:spLocks noGrp="1"/>
          </p:cNvSpPr>
          <p:nvPr>
            <p:ph type="title"/>
          </p:nvPr>
        </p:nvSpPr>
        <p:spPr/>
        <p:txBody>
          <a:bodyPr/>
          <a:lstStyle/>
          <a:p>
            <a:r>
              <a:rPr lang="en-US">
                <a:latin typeface="Garamond" charset="0"/>
                <a:ea typeface="ＭＳ Ｐゴシック" charset="0"/>
                <a:cs typeface="ＭＳ Ｐゴシック" charset="0"/>
              </a:rPr>
              <a:t>ACS vs. SLE (II)</a:t>
            </a:r>
          </a:p>
        </p:txBody>
      </p:sp>
      <p:sp>
        <p:nvSpPr>
          <p:cNvPr id="32358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4ED273-CA33-384F-91F7-8A650A48255A}" type="slidenum">
              <a:rPr lang="en-US" sz="1600">
                <a:solidFill>
                  <a:srgbClr val="000000"/>
                </a:solidFill>
                <a:latin typeface="Garamond" charset="0"/>
                <a:cs typeface="Arial" charset="0"/>
              </a:rPr>
              <a:pPr eaLnBrk="1" hangingPunct="1"/>
              <a:t>72</a:t>
            </a:fld>
            <a:endParaRPr lang="en-US" sz="1600">
              <a:solidFill>
                <a:srgbClr val="000000"/>
              </a:solidFill>
              <a:latin typeface="Garamond" charset="0"/>
              <a:cs typeface="Arial" charset="0"/>
            </a:endParaRPr>
          </a:p>
        </p:txBody>
      </p:sp>
      <p:pic>
        <p:nvPicPr>
          <p:cNvPr id="323587"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1371600"/>
            <a:ext cx="6972300" cy="476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nvPr>
        </p:nvSpPr>
        <p:spPr/>
        <p:txBody>
          <a:bodyPr/>
          <a:lstStyle/>
          <a:p>
            <a:r>
              <a:rPr lang="en-US">
                <a:latin typeface="Garamond" charset="0"/>
                <a:ea typeface="ＭＳ Ｐゴシック" charset="0"/>
                <a:cs typeface="ＭＳ Ｐゴシック" charset="0"/>
              </a:rPr>
              <a:t>ACS vs. Transactional Lock Removal</a:t>
            </a:r>
          </a:p>
        </p:txBody>
      </p:sp>
      <p:sp>
        <p:nvSpPr>
          <p:cNvPr id="20889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0A9646D-4848-C34D-A1F2-ACED01CDA969}" type="slidenum">
              <a:rPr lang="en-US" sz="1600">
                <a:solidFill>
                  <a:srgbClr val="000000"/>
                </a:solidFill>
                <a:latin typeface="Garamond" charset="0"/>
                <a:cs typeface="Arial" charset="0"/>
              </a:rPr>
              <a:pPr eaLnBrk="1" hangingPunct="1"/>
              <a:t>73</a:t>
            </a:fld>
            <a:endParaRPr lang="en-US" sz="1600">
              <a:solidFill>
                <a:srgbClr val="000000"/>
              </a:solidFill>
              <a:latin typeface="Garamond" charset="0"/>
              <a:cs typeface="Arial" charset="0"/>
            </a:endParaRPr>
          </a:p>
        </p:txBody>
      </p:sp>
      <p:pic>
        <p:nvPicPr>
          <p:cNvPr id="208899"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19238" y="1447800"/>
            <a:ext cx="6176962" cy="394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le 1"/>
          <p:cNvSpPr>
            <a:spLocks noGrp="1"/>
          </p:cNvSpPr>
          <p:nvPr>
            <p:ph type="title"/>
          </p:nvPr>
        </p:nvSpPr>
        <p:spPr>
          <a:xfrm>
            <a:off x="152400" y="152400"/>
            <a:ext cx="9067800" cy="1066800"/>
          </a:xfrm>
        </p:spPr>
        <p:txBody>
          <a:bodyPr/>
          <a:lstStyle/>
          <a:p>
            <a:r>
              <a:rPr lang="en-US" sz="3800">
                <a:latin typeface="Garamond" charset="0"/>
                <a:ea typeface="ＭＳ Ｐゴシック" charset="0"/>
                <a:cs typeface="ＭＳ Ｐゴシック" charset="0"/>
              </a:rPr>
              <a:t>ACS vs. SLE (Accelerating vs. Eliding Locks)</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Can you combine both?</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How would you combine both?</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Can you do better than both? </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0992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BE1A61-AC66-204F-B138-6EE95D118F41}" type="slidenum">
              <a:rPr lang="en-US" sz="1600">
                <a:solidFill>
                  <a:srgbClr val="000000"/>
                </a:solidFill>
                <a:latin typeface="Garamond" charset="0"/>
                <a:cs typeface="Arial" charset="0"/>
              </a:rPr>
              <a:pPr eaLnBrk="1" hangingPunct="1"/>
              <a:t>74</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p:cNvSpPr>
            <a:spLocks noGrp="1"/>
          </p:cNvSpPr>
          <p:nvPr>
            <p:ph type="title"/>
          </p:nvPr>
        </p:nvSpPr>
        <p:spPr/>
        <p:txBody>
          <a:bodyPr/>
          <a:lstStyle/>
          <a:p>
            <a:r>
              <a:rPr lang="en-US">
                <a:latin typeface="Garamond" charset="0"/>
                <a:ea typeface="ＭＳ Ｐゴシック" charset="0"/>
                <a:cs typeface="ＭＳ Ｐゴシック" charset="0"/>
              </a:rPr>
              <a:t>Four Issues in Speculative Parallelization</a:t>
            </a:r>
          </a:p>
        </p:txBody>
      </p:sp>
      <p:sp>
        <p:nvSpPr>
          <p:cNvPr id="210946" name="Content Placeholder 2"/>
          <p:cNvSpPr>
            <a:spLocks noGrp="1"/>
          </p:cNvSpPr>
          <p:nvPr>
            <p:ph idx="1"/>
          </p:nvPr>
        </p:nvSpPr>
        <p:spPr>
          <a:xfrm>
            <a:off x="228600" y="1206500"/>
            <a:ext cx="8610600" cy="5194300"/>
          </a:xfrm>
        </p:spPr>
        <p:txBody>
          <a:bodyPr/>
          <a:lstStyle/>
          <a:p>
            <a:r>
              <a:rPr lang="en-US">
                <a:latin typeface="Tahoma" charset="0"/>
                <a:ea typeface="ＭＳ Ｐゴシック" charset="0"/>
                <a:cs typeface="ＭＳ Ｐゴシック" charset="0"/>
              </a:rPr>
              <a:t>How to deal with unavailable values: predict vs. wait</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How to deal with speculative updates: Logging/buffering</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How to detect conflicts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How and when to abort/rollback or commit</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Eager vs. lazy approaches are possible for each issue</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1094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D01E93-023A-EB45-8095-75CD1313AA4C}" type="slidenum">
              <a:rPr lang="en-US" sz="1600">
                <a:solidFill>
                  <a:srgbClr val="000000"/>
                </a:solidFill>
                <a:latin typeface="Garamond" charset="0"/>
                <a:cs typeface="Arial" charset="0"/>
              </a:rPr>
              <a:pPr eaLnBrk="1" hangingPunct="1"/>
              <a:t>75</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4"/>
          <p:cNvSpPr>
            <a:spLocks noGrp="1" noChangeArrowheads="1"/>
          </p:cNvSpPr>
          <p:nvPr>
            <p:ph type="ctrTitle"/>
          </p:nvPr>
        </p:nvSpPr>
        <p:spPr>
          <a:xfrm>
            <a:off x="366713" y="1828800"/>
            <a:ext cx="8428037" cy="1720850"/>
          </a:xfrm>
        </p:spPr>
        <p:txBody>
          <a:bodyPr/>
          <a:lstStyle/>
          <a:p>
            <a:pPr algn="ctr" eaLnBrk="1" hangingPunct="1"/>
            <a:r>
              <a:rPr lang="en-US" sz="4000">
                <a:latin typeface="Garamond" charset="0"/>
                <a:ea typeface="ＭＳ Ｐゴシック" charset="0"/>
                <a:cs typeface="ＭＳ Ｐゴシック" charset="0"/>
              </a:rPr>
              <a:t>Transactional Memory</a:t>
            </a:r>
          </a:p>
        </p:txBody>
      </p:sp>
      <p:sp>
        <p:nvSpPr>
          <p:cNvPr id="211970" name="Rectangle 5"/>
          <p:cNvSpPr>
            <a:spLocks noGrp="1" noChangeArrowheads="1"/>
          </p:cNvSpPr>
          <p:nvPr>
            <p:ph type="subTitle" idx="1"/>
          </p:nvPr>
        </p:nvSpPr>
        <p:spPr>
          <a:xfrm>
            <a:off x="304800" y="3581400"/>
            <a:ext cx="8458200" cy="2900363"/>
          </a:xfrm>
        </p:spPr>
        <p:txBody>
          <a:bodyPr/>
          <a:lstStyle/>
          <a:p>
            <a:pPr eaLnBrk="1" hangingPunct="1">
              <a:buFont typeface="Wingdings" charset="0"/>
              <a:buNone/>
            </a:pPr>
            <a:endParaRPr lang="en-US" i="1">
              <a:latin typeface="Tahoma" charset="0"/>
              <a:ea typeface="ＭＳ Ｐゴシック" charset="0"/>
              <a:cs typeface="ＭＳ Ｐゴシック" charset="0"/>
            </a:endParaRPr>
          </a:p>
          <a:p>
            <a:pPr eaLnBrk="1" hangingPunct="1">
              <a:buFont typeface="Wingdings" charset="0"/>
              <a:buNone/>
            </a:pPr>
            <a:endParaRPr lang="en-US">
              <a:latin typeface="Tahoma" charset="0"/>
              <a:ea typeface="ＭＳ Ｐゴシック" charset="0"/>
              <a:cs typeface="ＭＳ Ｐゴシック" charset="0"/>
            </a:endParaRPr>
          </a:p>
          <a:p>
            <a:pPr eaLnBrk="1" hangingPunct="1">
              <a:buFont typeface="Wingdings" charset="0"/>
              <a:buNone/>
            </a:pPr>
            <a:endParaRPr lang="en-US">
              <a:latin typeface="Tahoma" charset="0"/>
              <a:ea typeface="ＭＳ Ｐゴシック" charset="0"/>
              <a:cs typeface="ＭＳ Ｐゴシック" charset="0"/>
            </a:endParaRPr>
          </a:p>
          <a:p>
            <a:pPr eaLnBrk="1" hangingPunct="1">
              <a:buFont typeface="Wingdings" charset="0"/>
              <a:buNone/>
            </a:pPr>
            <a:endParaRPr lang="en-US">
              <a:latin typeface="Tahoma" charset="0"/>
              <a:ea typeface="ＭＳ Ｐゴシック" charset="0"/>
              <a:cs typeface="ＭＳ Ｐゴシック" charset="0"/>
            </a:endParaRPr>
          </a:p>
          <a:p>
            <a:pPr eaLnBrk="1" hangingPunct="1">
              <a:buFont typeface="Wingdings" charset="0"/>
              <a:buNone/>
            </a:pPr>
            <a:endParaRPr lang="en-US">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le 1"/>
          <p:cNvSpPr>
            <a:spLocks noGrp="1"/>
          </p:cNvSpPr>
          <p:nvPr>
            <p:ph type="title"/>
          </p:nvPr>
        </p:nvSpPr>
        <p:spPr/>
        <p:txBody>
          <a:bodyPr/>
          <a:lstStyle/>
          <a:p>
            <a:r>
              <a:rPr lang="en-US">
                <a:latin typeface="Garamond" charset="0"/>
                <a:ea typeface="ＭＳ Ｐゴシック" charset="0"/>
                <a:cs typeface="ＭＳ Ｐゴシック" charset="0"/>
              </a:rPr>
              <a:t>Transactional Memory</a:t>
            </a:r>
          </a:p>
        </p:txBody>
      </p:sp>
      <p:sp>
        <p:nvSpPr>
          <p:cNvPr id="23554"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Idea: </a:t>
            </a:r>
            <a:r>
              <a:rPr lang="en-US">
                <a:solidFill>
                  <a:srgbClr val="0000FF"/>
                </a:solidFill>
                <a:latin typeface="Tahoma" charset="0"/>
                <a:ea typeface="ＭＳ Ｐゴシック" charset="0"/>
                <a:cs typeface="ＭＳ Ｐゴシック" charset="0"/>
              </a:rPr>
              <a:t>Programmer specifies code to be executed atomically as transactions. Hardware/software guarantees atomicity for transactions.</a:t>
            </a:r>
          </a:p>
          <a:p>
            <a:endParaRPr lang="en-US">
              <a:solidFill>
                <a:srgbClr val="0000FF"/>
              </a:solidFill>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Motivated by difficulty of lock-based programming</a:t>
            </a:r>
          </a:p>
          <a:p>
            <a:r>
              <a:rPr lang="en-US">
                <a:latin typeface="Tahoma" charset="0"/>
                <a:ea typeface="ＭＳ Ｐゴシック" charset="0"/>
                <a:cs typeface="ＭＳ Ｐゴシック" charset="0"/>
              </a:rPr>
              <a:t>Motivated by lack of concurrency (performance issues) in blocking synchronization (or “pessimistic concurrency”)</a:t>
            </a:r>
          </a:p>
        </p:txBody>
      </p:sp>
      <p:sp>
        <p:nvSpPr>
          <p:cNvPr id="21401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1F82FD-99CE-A140-BD1D-FC0422566523}" type="slidenum">
              <a:rPr lang="en-US" sz="1600">
                <a:solidFill>
                  <a:srgbClr val="000000"/>
                </a:solidFill>
                <a:latin typeface="Garamond" charset="0"/>
                <a:cs typeface="Arial" charset="0"/>
              </a:rPr>
              <a:pPr eaLnBrk="1" hangingPunct="1"/>
              <a:t>77</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p:txBody>
          <a:bodyPr/>
          <a:lstStyle/>
          <a:p>
            <a:r>
              <a:rPr lang="en-US">
                <a:latin typeface="Garamond" charset="0"/>
                <a:ea typeface="ＭＳ Ｐゴシック" charset="0"/>
                <a:cs typeface="ＭＳ Ｐゴシック" charset="0"/>
              </a:rPr>
              <a:t>Locking Issues</a:t>
            </a:r>
          </a:p>
        </p:txBody>
      </p:sp>
      <p:sp>
        <p:nvSpPr>
          <p:cNvPr id="214018"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Locks: objects only one thread can hold at a time</a:t>
            </a:r>
          </a:p>
          <a:p>
            <a:pPr lvl="1"/>
            <a:r>
              <a:rPr lang="en-US">
                <a:latin typeface="Tahoma" charset="0"/>
                <a:ea typeface="ＭＳ Ｐゴシック" charset="0"/>
              </a:rPr>
              <a:t>Organization: lock for each shared structure</a:t>
            </a:r>
          </a:p>
          <a:p>
            <a:pPr lvl="1"/>
            <a:r>
              <a:rPr lang="en-US">
                <a:latin typeface="Tahoma" charset="0"/>
                <a:ea typeface="ＭＳ Ｐゴシック" charset="0"/>
              </a:rPr>
              <a:t>Usage: (block) </a:t>
            </a:r>
            <a:r>
              <a:rPr lang="en-US">
                <a:latin typeface="Tahoma" charset="0"/>
                <a:ea typeface="ＭＳ Ｐゴシック" charset="0"/>
                <a:sym typeface="Wingdings" charset="0"/>
              </a:rPr>
              <a:t></a:t>
            </a:r>
            <a:r>
              <a:rPr lang="en-US">
                <a:latin typeface="Tahoma" charset="0"/>
                <a:ea typeface="ＭＳ Ｐゴシック" charset="0"/>
              </a:rPr>
              <a:t> acquire </a:t>
            </a:r>
            <a:r>
              <a:rPr lang="en-US">
                <a:latin typeface="Tahoma" charset="0"/>
                <a:ea typeface="ＭＳ Ｐゴシック" charset="0"/>
                <a:sym typeface="Wingdings" charset="0"/>
              </a:rPr>
              <a:t></a:t>
            </a:r>
            <a:r>
              <a:rPr lang="en-US">
                <a:latin typeface="Tahoma" charset="0"/>
                <a:ea typeface="ＭＳ Ｐゴシック" charset="0"/>
              </a:rPr>
              <a:t> access </a:t>
            </a:r>
            <a:r>
              <a:rPr lang="en-US">
                <a:latin typeface="Tahoma" charset="0"/>
                <a:ea typeface="ＭＳ Ｐゴシック" charset="0"/>
                <a:sym typeface="Wingdings" charset="0"/>
              </a:rPr>
              <a:t></a:t>
            </a:r>
            <a:r>
              <a:rPr lang="en-US">
                <a:latin typeface="Tahoma" charset="0"/>
                <a:ea typeface="ＭＳ Ｐゴシック" charset="0"/>
              </a:rPr>
              <a:t> release</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Correctness issues</a:t>
            </a:r>
          </a:p>
          <a:p>
            <a:pPr lvl="1"/>
            <a:r>
              <a:rPr lang="en-US">
                <a:latin typeface="Tahoma" charset="0"/>
                <a:ea typeface="ＭＳ Ｐゴシック" charset="0"/>
              </a:rPr>
              <a:t>Under-locking </a:t>
            </a:r>
            <a:r>
              <a:rPr lang="en-US">
                <a:latin typeface="Tahoma" charset="0"/>
                <a:ea typeface="ＭＳ Ｐゴシック" charset="0"/>
                <a:sym typeface="Wingdings" charset="0"/>
              </a:rPr>
              <a:t></a:t>
            </a:r>
            <a:r>
              <a:rPr lang="en-US">
                <a:latin typeface="Tahoma" charset="0"/>
                <a:ea typeface="ＭＳ Ｐゴシック" charset="0"/>
              </a:rPr>
              <a:t> data races</a:t>
            </a:r>
          </a:p>
          <a:p>
            <a:pPr lvl="1"/>
            <a:r>
              <a:rPr lang="en-US">
                <a:latin typeface="Tahoma" charset="0"/>
                <a:ea typeface="ＭＳ Ｐゴシック" charset="0"/>
              </a:rPr>
              <a:t>Acquires in different orders </a:t>
            </a:r>
            <a:r>
              <a:rPr lang="en-US">
                <a:latin typeface="Tahoma" charset="0"/>
                <a:ea typeface="ＭＳ Ｐゴシック" charset="0"/>
                <a:sym typeface="Wingdings" charset="0"/>
              </a:rPr>
              <a:t></a:t>
            </a:r>
            <a:r>
              <a:rPr lang="en-US">
                <a:latin typeface="Tahoma" charset="0"/>
                <a:ea typeface="ＭＳ Ｐゴシック" charset="0"/>
              </a:rPr>
              <a:t> deadlock</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Performance issues</a:t>
            </a:r>
          </a:p>
          <a:p>
            <a:pPr lvl="1"/>
            <a:r>
              <a:rPr lang="en-US">
                <a:latin typeface="Tahoma" charset="0"/>
                <a:ea typeface="ＭＳ Ｐゴシック" charset="0"/>
              </a:rPr>
              <a:t>Conservative serialization</a:t>
            </a:r>
          </a:p>
          <a:p>
            <a:pPr lvl="1"/>
            <a:r>
              <a:rPr lang="en-US">
                <a:latin typeface="Tahoma" charset="0"/>
                <a:ea typeface="ＭＳ Ｐゴシック" charset="0"/>
              </a:rPr>
              <a:t>Overhead of acquiring</a:t>
            </a:r>
          </a:p>
          <a:p>
            <a:pPr lvl="1"/>
            <a:r>
              <a:rPr lang="en-US">
                <a:latin typeface="Tahoma" charset="0"/>
                <a:ea typeface="ＭＳ Ｐゴシック" charset="0"/>
              </a:rPr>
              <a:t>Difficult to find right granularity</a:t>
            </a:r>
          </a:p>
          <a:p>
            <a:pPr lvl="1"/>
            <a:r>
              <a:rPr lang="en-US">
                <a:latin typeface="Tahoma" charset="0"/>
                <a:ea typeface="ＭＳ Ｐゴシック" charset="0"/>
              </a:rPr>
              <a:t>Blocking</a:t>
            </a:r>
          </a:p>
          <a:p>
            <a:endParaRPr lang="en-US">
              <a:latin typeface="Tahoma" charset="0"/>
              <a:ea typeface="ＭＳ Ｐゴシック" charset="0"/>
              <a:cs typeface="ＭＳ Ｐゴシック" charset="0"/>
            </a:endParaRPr>
          </a:p>
        </p:txBody>
      </p:sp>
      <p:sp>
        <p:nvSpPr>
          <p:cNvPr id="21504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2253D3D-8E81-794A-A1C4-2226F344DB0D}" type="slidenum">
              <a:rPr lang="en-US" sz="1600">
                <a:solidFill>
                  <a:srgbClr val="000000"/>
                </a:solidFill>
                <a:latin typeface="Garamond" charset="0"/>
                <a:cs typeface="Arial" charset="0"/>
              </a:rPr>
              <a:pPr eaLnBrk="1" hangingPunct="1"/>
              <a:t>78</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4018">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4018">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401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4018">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4018">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4018">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4018">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401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p:cNvSpPr>
            <a:spLocks noGrp="1"/>
          </p:cNvSpPr>
          <p:nvPr>
            <p:ph type="title"/>
          </p:nvPr>
        </p:nvSpPr>
        <p:spPr/>
        <p:txBody>
          <a:bodyPr/>
          <a:lstStyle/>
          <a:p>
            <a:r>
              <a:rPr lang="en-US">
                <a:latin typeface="Garamond" charset="0"/>
                <a:ea typeface="ＭＳ Ｐゴシック" charset="0"/>
                <a:cs typeface="ＭＳ Ｐゴシック" charset="0"/>
              </a:rPr>
              <a:t>Locks vs. Transactions</a:t>
            </a:r>
          </a:p>
        </p:txBody>
      </p:sp>
      <p:sp>
        <p:nvSpPr>
          <p:cNvPr id="216066"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Locks </a:t>
            </a:r>
            <a:r>
              <a:rPr lang="en-US">
                <a:latin typeface="Tahoma" charset="0"/>
                <a:ea typeface="ＭＳ Ｐゴシック" charset="0"/>
                <a:cs typeface="ＭＳ Ｐゴシック" charset="0"/>
                <a:sym typeface="Wingdings" charset="0"/>
              </a:rPr>
              <a:t> pessimistic concurrency</a:t>
            </a:r>
          </a:p>
          <a:p>
            <a:r>
              <a:rPr lang="en-US">
                <a:latin typeface="Tahoma" charset="0"/>
                <a:ea typeface="ＭＳ Ｐゴシック" charset="0"/>
                <a:cs typeface="ＭＳ Ｐゴシック" charset="0"/>
                <a:sym typeface="Wingdings" charset="0"/>
              </a:rPr>
              <a:t>Transactions  optimistic concurrency</a:t>
            </a: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1606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A35D80-084D-A744-8206-919432AC3038}" type="slidenum">
              <a:rPr lang="en-US" sz="1600">
                <a:solidFill>
                  <a:srgbClr val="000000"/>
                </a:solidFill>
                <a:latin typeface="Garamond" charset="0"/>
                <a:cs typeface="Arial" charset="0"/>
              </a:rPr>
              <a:pPr eaLnBrk="1" hangingPunct="1"/>
              <a:t>79</a:t>
            </a:fld>
            <a:endParaRPr lang="en-US" sz="1600">
              <a:solidFill>
                <a:srgbClr val="000000"/>
              </a:solidFill>
              <a:latin typeface="Garamond" charset="0"/>
              <a:cs typeface="Arial" charset="0"/>
            </a:endParaRPr>
          </a:p>
        </p:txBody>
      </p:sp>
      <p:sp>
        <p:nvSpPr>
          <p:cNvPr id="5" name="Rectangle 3"/>
          <p:cNvSpPr txBox="1">
            <a:spLocks noChangeArrowheads="1"/>
          </p:cNvSpPr>
          <p:nvPr/>
        </p:nvSpPr>
        <p:spPr bwMode="auto">
          <a:xfrm>
            <a:off x="685800" y="1524000"/>
            <a:ext cx="3810000" cy="4419600"/>
          </a:xfrm>
          <a:prstGeom prst="rect">
            <a:avLst/>
          </a:prstGeom>
          <a:noFill/>
          <a:ln w="9525">
            <a:noFill/>
            <a:miter lim="800000"/>
            <a:headEnd/>
            <a:tailEnd/>
          </a:ln>
          <a:effectLst/>
        </p:spPr>
        <p:txBody>
          <a:bodyPr/>
          <a:lstStyle/>
          <a:p>
            <a:pPr>
              <a:spcBef>
                <a:spcPct val="20000"/>
              </a:spcBef>
              <a:buSzPct val="100000"/>
              <a:buFont typeface="Times" pitchFamily="26" charset="0"/>
              <a:buNone/>
              <a:defRPr/>
            </a:pPr>
            <a:r>
              <a:rPr lang="en-US" sz="2000" kern="0" dirty="0">
                <a:latin typeface="+mn-lt"/>
                <a:ea typeface="+mn-ea"/>
                <a:cs typeface="+mn-cs"/>
              </a:rPr>
              <a:t>Lock issues:</a:t>
            </a:r>
          </a:p>
          <a:p>
            <a:pPr>
              <a:spcBef>
                <a:spcPct val="20000"/>
              </a:spcBef>
              <a:buClr>
                <a:srgbClr val="FF0000"/>
              </a:buClr>
              <a:buSzPct val="100000"/>
              <a:buFont typeface="Times" pitchFamily="26" charset="0"/>
              <a:buChar char="–"/>
              <a:defRPr/>
            </a:pPr>
            <a:r>
              <a:rPr lang="en-US" sz="2000" kern="0" dirty="0">
                <a:latin typeface="+mn-lt"/>
                <a:ea typeface="+mn-ea"/>
                <a:cs typeface="+mn-cs"/>
              </a:rPr>
              <a:t> Under-locking </a:t>
            </a:r>
            <a:r>
              <a:rPr lang="en-US" sz="2000" kern="0" dirty="0">
                <a:latin typeface="+mn-lt"/>
                <a:ea typeface="+mn-ea"/>
                <a:cs typeface="+mn-cs"/>
                <a:sym typeface="Wingdings"/>
              </a:rPr>
              <a:t> data races</a:t>
            </a:r>
            <a:endParaRPr lang="en-US" sz="2000" kern="0" dirty="0">
              <a:latin typeface="+mn-lt"/>
              <a:ea typeface="+mn-ea"/>
              <a:cs typeface="+mn-cs"/>
            </a:endParaRPr>
          </a:p>
          <a:p>
            <a:pPr>
              <a:spcBef>
                <a:spcPct val="20000"/>
              </a:spcBef>
              <a:buClr>
                <a:srgbClr val="FF0000"/>
              </a:buClr>
              <a:buSzPct val="100000"/>
              <a:buFont typeface="Times" pitchFamily="26" charset="0"/>
              <a:buChar char="–"/>
              <a:defRPr/>
            </a:pPr>
            <a:r>
              <a:rPr lang="en-US" sz="2000" kern="0" dirty="0">
                <a:latin typeface="+mn-lt"/>
                <a:ea typeface="+mn-ea"/>
                <a:cs typeface="+mn-cs"/>
              </a:rPr>
              <a:t> Deadlock due to lock ordering </a:t>
            </a:r>
          </a:p>
          <a:p>
            <a:pPr>
              <a:spcBef>
                <a:spcPct val="20000"/>
              </a:spcBef>
              <a:buClr>
                <a:srgbClr val="FF0000"/>
              </a:buClr>
              <a:buSzPct val="100000"/>
              <a:buFont typeface="Times" pitchFamily="26" charset="0"/>
              <a:buChar char="–"/>
              <a:defRPr/>
            </a:pPr>
            <a:r>
              <a:rPr lang="en-US" sz="2000" kern="0" dirty="0">
                <a:latin typeface="+mn-lt"/>
                <a:ea typeface="+mn-ea"/>
                <a:cs typeface="+mn-cs"/>
              </a:rPr>
              <a:t> Blocking synchronization</a:t>
            </a:r>
          </a:p>
          <a:p>
            <a:pPr>
              <a:spcBef>
                <a:spcPct val="20000"/>
              </a:spcBef>
              <a:buClr>
                <a:srgbClr val="FF0000"/>
              </a:buClr>
              <a:buSzPct val="100000"/>
              <a:buFont typeface="Times" pitchFamily="26" charset="0"/>
              <a:buChar char="–"/>
              <a:defRPr/>
            </a:pPr>
            <a:r>
              <a:rPr lang="en-US" sz="2000" kern="0" dirty="0">
                <a:latin typeface="+mn-lt"/>
                <a:ea typeface="+mn-ea"/>
                <a:cs typeface="+mn-cs"/>
              </a:rPr>
              <a:t> Conservative serialization</a:t>
            </a:r>
          </a:p>
          <a:p>
            <a:pPr>
              <a:spcBef>
                <a:spcPct val="20000"/>
              </a:spcBef>
              <a:buClr>
                <a:srgbClr val="FF0000"/>
              </a:buClr>
              <a:buSzPct val="100000"/>
              <a:buFont typeface="Times" pitchFamily="26" charset="0"/>
              <a:buNone/>
              <a:defRPr/>
            </a:pPr>
            <a:endParaRPr lang="en-US" sz="2000" kern="0" dirty="0">
              <a:latin typeface="+mn-lt"/>
              <a:ea typeface="+mn-ea"/>
              <a:cs typeface="+mn-cs"/>
            </a:endParaRPr>
          </a:p>
        </p:txBody>
      </p:sp>
      <p:sp>
        <p:nvSpPr>
          <p:cNvPr id="6" name="Rectangle 4"/>
          <p:cNvSpPr txBox="1">
            <a:spLocks noChangeArrowheads="1"/>
          </p:cNvSpPr>
          <p:nvPr/>
        </p:nvSpPr>
        <p:spPr bwMode="auto">
          <a:xfrm>
            <a:off x="4648200" y="1524000"/>
            <a:ext cx="4343400" cy="4419600"/>
          </a:xfrm>
          <a:prstGeom prst="rect">
            <a:avLst/>
          </a:prstGeom>
          <a:noFill/>
          <a:ln w="9525">
            <a:noFill/>
            <a:miter lim="800000"/>
            <a:headEnd/>
            <a:tailEnd/>
          </a:ln>
          <a:effectLst/>
        </p:spPr>
        <p:txBody>
          <a:bodyPr/>
          <a:lstStyle/>
          <a:p>
            <a:pPr>
              <a:spcBef>
                <a:spcPct val="20000"/>
              </a:spcBef>
              <a:buSzPct val="100000"/>
              <a:buFont typeface="Times" pitchFamily="26" charset="0"/>
              <a:buNone/>
              <a:defRPr/>
            </a:pPr>
            <a:r>
              <a:rPr lang="en-US" sz="2000" kern="0" dirty="0">
                <a:latin typeface="+mn-lt"/>
                <a:ea typeface="+mn-ea"/>
                <a:cs typeface="+mn-cs"/>
              </a:rPr>
              <a:t>How transactions help:</a:t>
            </a:r>
          </a:p>
          <a:p>
            <a:pPr>
              <a:spcBef>
                <a:spcPct val="20000"/>
              </a:spcBef>
              <a:buClr>
                <a:srgbClr val="0000FF"/>
              </a:buClr>
              <a:buSzPct val="100000"/>
              <a:buFont typeface="Times" pitchFamily="26" charset="0"/>
              <a:buChar char="+"/>
              <a:defRPr/>
            </a:pPr>
            <a:r>
              <a:rPr lang="en-US" sz="2000" kern="0" dirty="0">
                <a:latin typeface="+mn-lt"/>
                <a:ea typeface="+mn-ea"/>
                <a:cs typeface="+mn-cs"/>
              </a:rPr>
              <a:t> Simpler interface/reasoning</a:t>
            </a:r>
          </a:p>
          <a:p>
            <a:pPr>
              <a:spcBef>
                <a:spcPct val="20000"/>
              </a:spcBef>
              <a:buClr>
                <a:srgbClr val="0000FF"/>
              </a:buClr>
              <a:buSzPct val="100000"/>
              <a:buFont typeface="Times" pitchFamily="26" charset="0"/>
              <a:buChar char="+"/>
              <a:defRPr/>
            </a:pPr>
            <a:r>
              <a:rPr lang="en-US" sz="2000" kern="0" dirty="0">
                <a:latin typeface="+mn-lt"/>
                <a:ea typeface="+mn-ea"/>
                <a:cs typeface="+mn-cs"/>
              </a:rPr>
              <a:t> No ordering</a:t>
            </a:r>
          </a:p>
          <a:p>
            <a:pPr>
              <a:spcBef>
                <a:spcPct val="20000"/>
              </a:spcBef>
              <a:buClr>
                <a:srgbClr val="0000FF"/>
              </a:buClr>
              <a:buSzPct val="100000"/>
              <a:buFont typeface="Times" pitchFamily="26" charset="0"/>
              <a:buChar char="+"/>
              <a:defRPr/>
            </a:pPr>
            <a:r>
              <a:rPr lang="en-US" sz="2000" kern="0" dirty="0">
                <a:latin typeface="+mn-lt"/>
                <a:ea typeface="+mn-ea"/>
                <a:cs typeface="+mn-cs"/>
              </a:rPr>
              <a:t> </a:t>
            </a:r>
            <a:r>
              <a:rPr lang="en-US" sz="2000" kern="0" dirty="0" err="1">
                <a:latin typeface="+mn-lt"/>
                <a:ea typeface="+mn-ea"/>
                <a:cs typeface="+mn-cs"/>
              </a:rPr>
              <a:t>Nonblocking</a:t>
            </a:r>
            <a:r>
              <a:rPr lang="en-US" sz="2000" kern="0" dirty="0">
                <a:latin typeface="+mn-lt"/>
                <a:ea typeface="+mn-ea"/>
                <a:cs typeface="+mn-cs"/>
              </a:rPr>
              <a:t> (Abort on conflict) </a:t>
            </a:r>
          </a:p>
          <a:p>
            <a:pPr>
              <a:spcBef>
                <a:spcPct val="20000"/>
              </a:spcBef>
              <a:buClr>
                <a:srgbClr val="0000FF"/>
              </a:buClr>
              <a:buSzPct val="100000"/>
              <a:buFont typeface="Times" pitchFamily="26" charset="0"/>
              <a:buChar char="+"/>
              <a:defRPr/>
            </a:pPr>
            <a:r>
              <a:rPr lang="en-US" sz="2000" kern="0" dirty="0">
                <a:latin typeface="+mn-lt"/>
                <a:ea typeface="+mn-ea"/>
                <a:cs typeface="+mn-cs"/>
              </a:rPr>
              <a:t> Serialization only on conflicts</a:t>
            </a:r>
          </a:p>
          <a:p>
            <a:pPr>
              <a:spcBef>
                <a:spcPct val="20000"/>
              </a:spcBef>
              <a:buClr>
                <a:srgbClr val="0000FF"/>
              </a:buClr>
              <a:buSzPct val="100000"/>
              <a:buFont typeface="Times" pitchFamily="26" charset="0"/>
              <a:buNone/>
              <a:defRPr/>
            </a:pPr>
            <a:endParaRPr lang="en-US" sz="2000" kern="0" dirty="0">
              <a:latin typeface="+mn-lt"/>
              <a:ea typeface="+mn-ea"/>
              <a:cs typeface="+mn-cs"/>
            </a:endParaRPr>
          </a:p>
          <a:p>
            <a:pPr>
              <a:spcBef>
                <a:spcPct val="20000"/>
              </a:spcBef>
              <a:buSzPct val="100000"/>
              <a:defRPr/>
            </a:pPr>
            <a:endParaRPr lang="en-US" sz="2000" kern="0" dirty="0">
              <a:latin typeface="+mn-lt"/>
              <a:ea typeface="+mn-ea"/>
              <a:cs typeface="+mn-c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p:txBody>
          <a:bodyPr/>
          <a:lstStyle/>
          <a:p>
            <a:r>
              <a:rPr lang="en-US">
                <a:latin typeface="Garamond" charset="0"/>
                <a:ea typeface="ＭＳ Ｐゴシック" charset="0"/>
                <a:cs typeface="ＭＳ Ｐゴシック" charset="0"/>
              </a:rPr>
              <a:t>Dependences and Versioning</a:t>
            </a:r>
          </a:p>
        </p:txBody>
      </p:sp>
      <p:sp>
        <p:nvSpPr>
          <p:cNvPr id="77826"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Only true data dependence violations should cause a thread squash</a:t>
            </a:r>
          </a:p>
          <a:p>
            <a:r>
              <a:rPr lang="en-US">
                <a:latin typeface="Tahoma" charset="0"/>
                <a:ea typeface="ＭＳ Ｐゴシック" charset="0"/>
                <a:cs typeface="ＭＳ Ｐゴシック" charset="0"/>
              </a:rPr>
              <a:t>Types of dependence violations: </a:t>
            </a:r>
          </a:p>
          <a:p>
            <a:pPr lvl="1"/>
            <a:r>
              <a:rPr lang="en-US">
                <a:latin typeface="Tahoma" charset="0"/>
                <a:ea typeface="ＭＳ Ｐゴシック" charset="0"/>
              </a:rPr>
              <a:t>LD A </a:t>
            </a:r>
            <a:r>
              <a:rPr lang="en-US">
                <a:latin typeface="Tahoma" charset="0"/>
                <a:ea typeface="ＭＳ Ｐゴシック" charset="0"/>
                <a:sym typeface="Wingdings" charset="0"/>
              </a:rPr>
              <a:t></a:t>
            </a:r>
            <a:r>
              <a:rPr lang="en-US">
                <a:latin typeface="Tahoma" charset="0"/>
                <a:ea typeface="ＭＳ Ｐゴシック" charset="0"/>
              </a:rPr>
              <a:t> ST A: name dependence; hardware may handle </a:t>
            </a:r>
          </a:p>
          <a:p>
            <a:pPr lvl="1"/>
            <a:r>
              <a:rPr lang="en-US">
                <a:latin typeface="Tahoma" charset="0"/>
                <a:ea typeface="ＭＳ Ｐゴシック" charset="0"/>
              </a:rPr>
              <a:t>ST A </a:t>
            </a:r>
            <a:r>
              <a:rPr lang="en-US">
                <a:latin typeface="Tahoma" charset="0"/>
                <a:ea typeface="ＭＳ Ｐゴシック" charset="0"/>
                <a:sym typeface="Wingdings" charset="0"/>
              </a:rPr>
              <a:t></a:t>
            </a:r>
            <a:r>
              <a:rPr lang="en-US">
                <a:latin typeface="Tahoma" charset="0"/>
                <a:ea typeface="ＭＳ Ｐゴシック" charset="0"/>
              </a:rPr>
              <a:t> ST A: name dependence; hardware may handle </a:t>
            </a:r>
          </a:p>
          <a:p>
            <a:pPr lvl="1"/>
            <a:r>
              <a:rPr lang="en-US">
                <a:latin typeface="Tahoma" charset="0"/>
                <a:ea typeface="ＭＳ Ｐゴシック" charset="0"/>
              </a:rPr>
              <a:t>ST A </a:t>
            </a:r>
            <a:r>
              <a:rPr lang="en-US">
                <a:latin typeface="Tahoma" charset="0"/>
                <a:ea typeface="ＭＳ Ｐゴシック" charset="0"/>
                <a:sym typeface="Wingdings" charset="0"/>
              </a:rPr>
              <a:t></a:t>
            </a:r>
            <a:r>
              <a:rPr lang="en-US">
                <a:latin typeface="Tahoma" charset="0"/>
                <a:ea typeface="ＭＳ Ｐゴシック" charset="0"/>
              </a:rPr>
              <a:t> LD A: true dependence; causes a squash </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Name dependences can be resolved using versioning</a:t>
            </a:r>
          </a:p>
          <a:p>
            <a:r>
              <a:rPr lang="en-US">
                <a:solidFill>
                  <a:srgbClr val="0000FF"/>
                </a:solidFill>
                <a:latin typeface="Tahoma" charset="0"/>
                <a:ea typeface="ＭＳ Ｐゴシック" charset="0"/>
                <a:cs typeface="ＭＳ Ｐゴシック" charset="0"/>
              </a:rPr>
              <a:t>Idea: Every store to a memory location creates a new version</a:t>
            </a:r>
          </a:p>
          <a:p>
            <a:endParaRPr lang="en-US">
              <a:solidFill>
                <a:srgbClr val="0000FF"/>
              </a:solidFill>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Example: Gopal et al., “</a:t>
            </a:r>
            <a:r>
              <a:rPr lang="en-US" altLang="ja-JP" sz="2200">
                <a:solidFill>
                  <a:srgbClr val="0000FF"/>
                </a:solidFill>
                <a:latin typeface="Tahoma" charset="0"/>
                <a:ea typeface="ＭＳ Ｐゴシック" charset="0"/>
                <a:cs typeface="ＭＳ Ｐゴシック" charset="0"/>
              </a:rPr>
              <a:t>Speculative Versioning Cache</a:t>
            </a:r>
            <a:r>
              <a:rPr lang="en-US" altLang="ja-JP" sz="2200">
                <a:latin typeface="Tahoma" charset="0"/>
                <a:ea typeface="ＭＳ Ｐゴシック" charset="0"/>
                <a:cs typeface="ＭＳ Ｐゴシック" charset="0"/>
              </a:rPr>
              <a:t>,</a:t>
            </a:r>
            <a:r>
              <a:rPr lang="en-US" sz="2200">
                <a:latin typeface="Tahoma" charset="0"/>
                <a:ea typeface="ＭＳ Ｐゴシック" charset="0"/>
                <a:cs typeface="ＭＳ Ｐゴシック" charset="0"/>
              </a:rPr>
              <a:t>”</a:t>
            </a:r>
            <a:r>
              <a:rPr lang="en-US" altLang="ja-JP" sz="2200">
                <a:latin typeface="Tahoma" charset="0"/>
                <a:ea typeface="ＭＳ Ｐゴシック" charset="0"/>
                <a:cs typeface="ＭＳ Ｐゴシック" charset="0"/>
              </a:rPr>
              <a:t> HPCA 1998.</a:t>
            </a:r>
          </a:p>
          <a:p>
            <a:endParaRPr lang="en-US">
              <a:solidFill>
                <a:srgbClr val="0000FF"/>
              </a:solidFill>
              <a:latin typeface="Tahoma" charset="0"/>
              <a:ea typeface="ＭＳ Ｐゴシック" charset="0"/>
              <a:cs typeface="ＭＳ Ｐゴシック" charset="0"/>
            </a:endParaRPr>
          </a:p>
        </p:txBody>
      </p:sp>
      <p:sp>
        <p:nvSpPr>
          <p:cNvPr id="14029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F24827-190D-B54D-9A41-8848BAB33206}" type="slidenum">
              <a:rPr lang="en-US" sz="1600">
                <a:solidFill>
                  <a:srgbClr val="000000"/>
                </a:solidFill>
                <a:latin typeface="Garamond" charset="0"/>
                <a:cs typeface="Arial" charset="0"/>
              </a:rPr>
              <a:pPr eaLnBrk="1" hangingPunct="1"/>
              <a:t>8</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2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82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782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826">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782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82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82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r>
              <a:rPr lang="en-US">
                <a:latin typeface="Garamond" charset="0"/>
                <a:ea typeface="ＭＳ Ｐゴシック" charset="0"/>
                <a:cs typeface="ＭＳ Ｐゴシック" charset="0"/>
              </a:rPr>
              <a:t>Transactional Memory</a:t>
            </a:r>
          </a:p>
        </p:txBody>
      </p:sp>
      <p:sp>
        <p:nvSpPr>
          <p:cNvPr id="26626" name="Content Placeholder 2"/>
          <p:cNvSpPr>
            <a:spLocks noGrp="1"/>
          </p:cNvSpPr>
          <p:nvPr>
            <p:ph idx="1"/>
          </p:nvPr>
        </p:nvSpPr>
        <p:spPr>
          <a:xfrm>
            <a:off x="228600" y="838200"/>
            <a:ext cx="8915400" cy="5194300"/>
          </a:xfrm>
        </p:spPr>
        <p:txBody>
          <a:bodyPr/>
          <a:lstStyle/>
          <a:p>
            <a:r>
              <a:rPr lang="en-US">
                <a:latin typeface="Tahoma" charset="0"/>
                <a:ea typeface="ＭＳ Ｐゴシック" charset="0"/>
                <a:cs typeface="ＭＳ Ｐゴシック" charset="0"/>
              </a:rPr>
              <a:t>Transactional Memory (TM) allows arbitrary multiple memory locations to be updated atomically (all or none)</a:t>
            </a:r>
          </a:p>
          <a:p>
            <a:endParaRPr lang="en-US" sz="1200">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Basic Mechanisms:</a:t>
            </a:r>
          </a:p>
          <a:p>
            <a:pPr lvl="1"/>
            <a:r>
              <a:rPr lang="en-US">
                <a:solidFill>
                  <a:srgbClr val="0000FF"/>
                </a:solidFill>
                <a:latin typeface="Tahoma" charset="0"/>
                <a:ea typeface="ＭＳ Ｐゴシック" charset="0"/>
              </a:rPr>
              <a:t>Isolation and conflict management</a:t>
            </a:r>
            <a:r>
              <a:rPr lang="en-US">
                <a:latin typeface="Tahoma" charset="0"/>
                <a:ea typeface="ＭＳ Ｐゴシック" charset="0"/>
              </a:rPr>
              <a:t>: Track read/writes per transaction, detect when a conflict occurs between transactions</a:t>
            </a:r>
          </a:p>
          <a:p>
            <a:pPr lvl="1"/>
            <a:r>
              <a:rPr lang="en-US">
                <a:solidFill>
                  <a:srgbClr val="0000FF"/>
                </a:solidFill>
                <a:latin typeface="Tahoma" charset="0"/>
                <a:ea typeface="ＭＳ Ｐゴシック" charset="0"/>
              </a:rPr>
              <a:t>Version management</a:t>
            </a:r>
            <a:r>
              <a:rPr lang="en-US">
                <a:latin typeface="Tahoma" charset="0"/>
                <a:ea typeface="ＭＳ Ｐゴシック" charset="0"/>
              </a:rPr>
              <a:t>: Record new/old values (where?)</a:t>
            </a:r>
          </a:p>
          <a:p>
            <a:pPr lvl="1"/>
            <a:r>
              <a:rPr lang="en-US">
                <a:solidFill>
                  <a:srgbClr val="0000FF"/>
                </a:solidFill>
                <a:latin typeface="Tahoma" charset="0"/>
                <a:ea typeface="ＭＳ Ｐゴシック" charset="0"/>
              </a:rPr>
              <a:t>Atomicity</a:t>
            </a:r>
            <a:r>
              <a:rPr lang="en-US">
                <a:latin typeface="Tahoma" charset="0"/>
                <a:ea typeface="ＭＳ Ｐゴシック" charset="0"/>
              </a:rPr>
              <a:t>: Commit new values or abort back to old values </a:t>
            </a:r>
            <a:r>
              <a:rPr lang="en-US">
                <a:latin typeface="Tahoma" charset="0"/>
                <a:ea typeface="ＭＳ Ｐゴシック" charset="0"/>
                <a:sym typeface="Wingdings" charset="0"/>
              </a:rPr>
              <a:t> all or none semantics of a transaction</a:t>
            </a:r>
            <a:endParaRPr lang="en-US">
              <a:latin typeface="Tahoma" charset="0"/>
              <a:ea typeface="ＭＳ Ｐゴシック" charset="0"/>
            </a:endParaRPr>
          </a:p>
          <a:p>
            <a:pPr lvl="1"/>
            <a:endParaRPr lang="en-US" sz="1200">
              <a:latin typeface="Tahoma" charset="0"/>
              <a:ea typeface="ＭＳ Ｐゴシック" charset="0"/>
            </a:endParaRPr>
          </a:p>
          <a:p>
            <a:r>
              <a:rPr lang="en-US">
                <a:latin typeface="Tahoma" charset="0"/>
                <a:ea typeface="ＭＳ Ｐゴシック" charset="0"/>
                <a:cs typeface="ＭＳ Ｐゴシック" charset="0"/>
              </a:rPr>
              <a:t>Issues the same as other speculative parallelization schemes</a:t>
            </a:r>
          </a:p>
          <a:p>
            <a:pPr lvl="1"/>
            <a:r>
              <a:rPr lang="en-US">
                <a:latin typeface="Tahoma" charset="0"/>
                <a:ea typeface="ＭＳ Ｐゴシック" charset="0"/>
              </a:rPr>
              <a:t>Logging/buffering</a:t>
            </a:r>
          </a:p>
          <a:p>
            <a:pPr lvl="1"/>
            <a:r>
              <a:rPr lang="en-US">
                <a:latin typeface="Tahoma" charset="0"/>
                <a:ea typeface="ＭＳ Ｐゴシック" charset="0"/>
              </a:rPr>
              <a:t>Conflict detection</a:t>
            </a:r>
          </a:p>
          <a:p>
            <a:pPr lvl="1"/>
            <a:r>
              <a:rPr lang="en-US">
                <a:latin typeface="Tahoma" charset="0"/>
                <a:ea typeface="ＭＳ Ｐゴシック" charset="0"/>
              </a:rPr>
              <a:t>Abort/rollback or commit</a:t>
            </a: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1709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202618E-4FE4-6D4D-ADC5-45855B89E231}" type="slidenum">
              <a:rPr lang="en-US" sz="1600">
                <a:solidFill>
                  <a:srgbClr val="000000"/>
                </a:solidFill>
                <a:latin typeface="Garamond" charset="0"/>
                <a:cs typeface="Arial" charset="0"/>
              </a:rPr>
              <a:pPr eaLnBrk="1" hangingPunct="1"/>
              <a:t>80</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626">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626">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662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626">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62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itle 1"/>
          <p:cNvSpPr>
            <a:spLocks noGrp="1"/>
          </p:cNvSpPr>
          <p:nvPr>
            <p:ph type="title"/>
          </p:nvPr>
        </p:nvSpPr>
        <p:spPr/>
        <p:txBody>
          <a:bodyPr/>
          <a:lstStyle/>
          <a:p>
            <a:r>
              <a:rPr lang="en-US">
                <a:latin typeface="Garamond" charset="0"/>
                <a:ea typeface="ＭＳ Ｐゴシック" charset="0"/>
                <a:cs typeface="ＭＳ Ｐゴシック" charset="0"/>
              </a:rPr>
              <a:t>Four Issues in Transactional Memory</a:t>
            </a:r>
          </a:p>
        </p:txBody>
      </p:sp>
      <p:sp>
        <p:nvSpPr>
          <p:cNvPr id="218114" name="Content Placeholder 2"/>
          <p:cNvSpPr>
            <a:spLocks noGrp="1"/>
          </p:cNvSpPr>
          <p:nvPr>
            <p:ph idx="1"/>
          </p:nvPr>
        </p:nvSpPr>
        <p:spPr>
          <a:xfrm>
            <a:off x="228600" y="1206500"/>
            <a:ext cx="8610600" cy="5194300"/>
          </a:xfrm>
        </p:spPr>
        <p:txBody>
          <a:bodyPr/>
          <a:lstStyle/>
          <a:p>
            <a:r>
              <a:rPr lang="en-US">
                <a:latin typeface="Tahoma" charset="0"/>
                <a:ea typeface="ＭＳ Ｐゴシック" charset="0"/>
                <a:cs typeface="ＭＳ Ｐゴシック" charset="0"/>
              </a:rPr>
              <a:t>How to deal with unavailable values: predict vs. wait</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How to deal with speculative updates: logging/buffering</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How to detect conflicts: lazy vs. eager</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How and when to abort/rollback or commit</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1811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8230EF-627F-3A4B-8618-0B497E8924E0}" type="slidenum">
              <a:rPr lang="en-US" sz="1600">
                <a:solidFill>
                  <a:srgbClr val="000000"/>
                </a:solidFill>
                <a:latin typeface="Garamond" charset="0"/>
                <a:cs typeface="Arial" charset="0"/>
              </a:rPr>
              <a:pPr eaLnBrk="1" hangingPunct="1"/>
              <a:t>81</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r>
              <a:rPr lang="en-US">
                <a:latin typeface="Garamond" charset="0"/>
                <a:ea typeface="ＭＳ Ｐゴシック" charset="0"/>
                <a:cs typeface="ＭＳ Ｐゴシック" charset="0"/>
              </a:rPr>
              <a:t>Many Variations of TM</a:t>
            </a:r>
          </a:p>
        </p:txBody>
      </p:sp>
      <p:sp>
        <p:nvSpPr>
          <p:cNvPr id="218114" name="Content Placeholder 2"/>
          <p:cNvSpPr>
            <a:spLocks noGrp="1"/>
          </p:cNvSpPr>
          <p:nvPr>
            <p:ph idx="1"/>
          </p:nvPr>
        </p:nvSpPr>
        <p:spPr>
          <a:xfrm>
            <a:off x="228600" y="996950"/>
            <a:ext cx="8915400" cy="5194300"/>
          </a:xfrm>
        </p:spPr>
        <p:txBody>
          <a:bodyPr/>
          <a:lstStyle/>
          <a:p>
            <a:pPr>
              <a:defRPr/>
            </a:pPr>
            <a:r>
              <a:rPr lang="en-US" dirty="0" smtClean="0">
                <a:latin typeface="Tahoma" charset="0"/>
                <a:ea typeface="ＭＳ Ｐゴシック" charset="0"/>
                <a:cs typeface="ＭＳ Ｐゴシック" charset="0"/>
              </a:rPr>
              <a:t>Software (STM)</a:t>
            </a:r>
            <a:endParaRPr lang="en-US" dirty="0">
              <a:latin typeface="Tahoma" charset="0"/>
              <a:ea typeface="ＭＳ Ｐゴシック" charset="0"/>
              <a:cs typeface="ＭＳ Ｐゴシック" charset="0"/>
            </a:endParaRPr>
          </a:p>
          <a:p>
            <a:pPr marL="344487" lvl="1" indent="0">
              <a:buFont typeface="Wingdings" charset="0"/>
              <a:buNone/>
              <a:defRPr/>
            </a:pPr>
            <a:r>
              <a:rPr lang="en-US" dirty="0" smtClean="0">
                <a:latin typeface="Tahoma" charset="0"/>
                <a:ea typeface="ＭＳ Ｐゴシック" charset="0"/>
              </a:rPr>
              <a:t>-- High </a:t>
            </a:r>
            <a:r>
              <a:rPr lang="en-US" dirty="0">
                <a:latin typeface="Tahoma" charset="0"/>
                <a:ea typeface="ＭＳ Ｐゴシック" charset="0"/>
              </a:rPr>
              <a:t>performance </a:t>
            </a:r>
            <a:r>
              <a:rPr lang="en-US" dirty="0" smtClean="0">
                <a:latin typeface="Tahoma" charset="0"/>
                <a:ea typeface="ＭＳ Ｐゴシック" charset="0"/>
              </a:rPr>
              <a:t>overhead (e.g., tracking read and write sets)</a:t>
            </a:r>
            <a:endParaRPr lang="en-US" dirty="0">
              <a:latin typeface="Tahoma" charset="0"/>
              <a:ea typeface="ＭＳ Ｐゴシック" charset="0"/>
            </a:endParaRPr>
          </a:p>
          <a:p>
            <a:pPr marL="344487" lvl="1" indent="0">
              <a:buFont typeface="Wingdings" charset="0"/>
              <a:buNone/>
              <a:defRPr/>
            </a:pPr>
            <a:r>
              <a:rPr lang="en-US" dirty="0" smtClean="0">
                <a:latin typeface="Tahoma" charset="0"/>
                <a:ea typeface="ＭＳ Ｐゴシック" charset="0"/>
              </a:rPr>
              <a:t>++ No </a:t>
            </a:r>
            <a:r>
              <a:rPr lang="en-US" dirty="0">
                <a:latin typeface="Tahoma" charset="0"/>
                <a:ea typeface="ＭＳ Ｐゴシック" charset="0"/>
              </a:rPr>
              <a:t>virtualization issues</a:t>
            </a:r>
          </a:p>
          <a:p>
            <a:pPr lvl="1">
              <a:defRPr/>
            </a:pPr>
            <a:endParaRPr lang="en-US" dirty="0">
              <a:latin typeface="Tahoma" charset="0"/>
              <a:ea typeface="ＭＳ Ｐゴシック" charset="0"/>
            </a:endParaRPr>
          </a:p>
          <a:p>
            <a:pPr>
              <a:defRPr/>
            </a:pPr>
            <a:r>
              <a:rPr lang="en-US" smtClean="0">
                <a:latin typeface="Tahoma" charset="0"/>
                <a:ea typeface="ＭＳ Ｐゴシック" charset="0"/>
                <a:cs typeface="ＭＳ Ｐゴシック" charset="0"/>
              </a:rPr>
              <a:t>Hardware (HTM</a:t>
            </a:r>
            <a:r>
              <a:rPr lang="en-US" dirty="0" smtClean="0">
                <a:latin typeface="Tahoma" charset="0"/>
                <a:ea typeface="ＭＳ Ｐゴシック" charset="0"/>
                <a:cs typeface="ＭＳ Ｐゴシック" charset="0"/>
              </a:rPr>
              <a:t>)</a:t>
            </a:r>
            <a:endParaRPr lang="en-US" dirty="0">
              <a:latin typeface="Tahoma" charset="0"/>
              <a:ea typeface="ＭＳ Ｐゴシック" charset="0"/>
              <a:cs typeface="ＭＳ Ｐゴシック" charset="0"/>
            </a:endParaRPr>
          </a:p>
          <a:p>
            <a:pPr marL="344487" lvl="1" indent="0">
              <a:buFont typeface="Wingdings" charset="0"/>
              <a:buNone/>
              <a:defRPr/>
            </a:pPr>
            <a:r>
              <a:rPr lang="en-US" dirty="0" smtClean="0">
                <a:latin typeface="Tahoma" charset="0"/>
                <a:ea typeface="ＭＳ Ｐゴシック" charset="0"/>
              </a:rPr>
              <a:t>-- Need support for virtualization</a:t>
            </a:r>
          </a:p>
          <a:p>
            <a:pPr lvl="2">
              <a:defRPr/>
            </a:pPr>
            <a:r>
              <a:rPr lang="en-US" dirty="0" smtClean="0">
                <a:latin typeface="Tahoma" charset="0"/>
                <a:ea typeface="ＭＳ Ｐゴシック" charset="0"/>
              </a:rPr>
              <a:t>What </a:t>
            </a:r>
            <a:r>
              <a:rPr lang="en-US" dirty="0">
                <a:latin typeface="Tahoma" charset="0"/>
                <a:ea typeface="ＭＳ Ｐゴシック" charset="0"/>
              </a:rPr>
              <a:t>if buffering is not enough</a:t>
            </a:r>
            <a:r>
              <a:rPr lang="en-US" dirty="0" smtClean="0">
                <a:latin typeface="Tahoma" charset="0"/>
                <a:ea typeface="ＭＳ Ｐゴシック" charset="0"/>
              </a:rPr>
              <a:t>?	</a:t>
            </a:r>
            <a:endParaRPr lang="en-US" dirty="0">
              <a:latin typeface="Tahoma" charset="0"/>
              <a:ea typeface="ＭＳ Ｐゴシック" charset="0"/>
            </a:endParaRPr>
          </a:p>
          <a:p>
            <a:pPr lvl="2">
              <a:defRPr/>
            </a:pPr>
            <a:r>
              <a:rPr lang="en-US" dirty="0">
                <a:latin typeface="Tahoma" charset="0"/>
                <a:ea typeface="ＭＳ Ｐゴシック" charset="0"/>
              </a:rPr>
              <a:t>Context switches, I/O within transactions?</a:t>
            </a:r>
          </a:p>
          <a:p>
            <a:pPr marL="344487" lvl="1" indent="0">
              <a:buFont typeface="Wingdings" charset="0"/>
              <a:buNone/>
              <a:defRPr/>
            </a:pPr>
            <a:r>
              <a:rPr lang="en-US" dirty="0" smtClean="0">
                <a:latin typeface="Tahoma" charset="0"/>
                <a:ea typeface="ＭＳ Ｐゴシック" charset="0"/>
              </a:rPr>
              <a:t>++ Low performance overhead</a:t>
            </a:r>
          </a:p>
          <a:p>
            <a:pPr lvl="1">
              <a:defRPr/>
            </a:pPr>
            <a:endParaRPr lang="en-US" dirty="0">
              <a:latin typeface="Tahoma" charset="0"/>
              <a:ea typeface="ＭＳ Ｐゴシック" charset="0"/>
            </a:endParaRPr>
          </a:p>
          <a:p>
            <a:pPr>
              <a:defRPr/>
            </a:pPr>
            <a:r>
              <a:rPr lang="en-US" dirty="0">
                <a:latin typeface="Tahoma" charset="0"/>
                <a:ea typeface="ＭＳ Ｐゴシック" charset="0"/>
                <a:cs typeface="ＭＳ Ｐゴシック" charset="0"/>
              </a:rPr>
              <a:t>Hybrid HW/</a:t>
            </a:r>
            <a:r>
              <a:rPr lang="en-US" dirty="0" smtClean="0">
                <a:latin typeface="Tahoma" charset="0"/>
                <a:ea typeface="ＭＳ Ｐゴシック" charset="0"/>
                <a:cs typeface="ＭＳ Ｐゴシック" charset="0"/>
              </a:rPr>
              <a:t>SW</a:t>
            </a:r>
          </a:p>
          <a:p>
            <a:pPr lvl="1">
              <a:defRPr/>
            </a:pPr>
            <a:r>
              <a:rPr lang="en-US" dirty="0" smtClean="0">
                <a:latin typeface="Tahoma" charset="0"/>
                <a:ea typeface="ＭＳ Ｐゴシック" charset="0"/>
                <a:cs typeface="ＭＳ Ｐゴシック" charset="0"/>
              </a:rPr>
              <a:t>HTM when buffering is enough and no I/O or context switch</a:t>
            </a:r>
            <a:endParaRPr lang="en-US" dirty="0">
              <a:latin typeface="Tahoma" charset="0"/>
              <a:ea typeface="ＭＳ Ｐゴシック" charset="0"/>
              <a:cs typeface="ＭＳ Ｐゴシック" charset="0"/>
            </a:endParaRPr>
          </a:p>
          <a:p>
            <a:pPr lvl="1">
              <a:defRPr/>
            </a:pPr>
            <a:r>
              <a:rPr lang="en-US" dirty="0">
                <a:latin typeface="Tahoma" charset="0"/>
                <a:ea typeface="ＭＳ Ｐゴシック" charset="0"/>
              </a:rPr>
              <a:t>Switch to </a:t>
            </a:r>
            <a:r>
              <a:rPr lang="en-US" dirty="0" smtClean="0">
                <a:latin typeface="Tahoma" charset="0"/>
                <a:ea typeface="ＭＳ Ｐゴシック" charset="0"/>
              </a:rPr>
              <a:t>STM </a:t>
            </a:r>
            <a:r>
              <a:rPr lang="en-US" dirty="0">
                <a:latin typeface="Tahoma" charset="0"/>
                <a:ea typeface="ＭＳ Ｐゴシック" charset="0"/>
              </a:rPr>
              <a:t>to handle </a:t>
            </a:r>
            <a:r>
              <a:rPr lang="en-US" dirty="0" smtClean="0">
                <a:latin typeface="Tahoma" charset="0"/>
                <a:ea typeface="ＭＳ Ｐゴシック" charset="0"/>
              </a:rPr>
              <a:t>long transactions </a:t>
            </a:r>
            <a:r>
              <a:rPr lang="en-US" dirty="0">
                <a:latin typeface="Tahoma" charset="0"/>
                <a:ea typeface="ＭＳ Ｐゴシック" charset="0"/>
              </a:rPr>
              <a:t>and buffer overflows</a:t>
            </a:r>
          </a:p>
        </p:txBody>
      </p:sp>
      <p:sp>
        <p:nvSpPr>
          <p:cNvPr id="21913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0C3E110-E4AE-9F46-AE06-75C1CAFE2436}" type="slidenum">
              <a:rPr lang="en-US" sz="1600">
                <a:solidFill>
                  <a:srgbClr val="000000"/>
                </a:solidFill>
                <a:latin typeface="Garamond" charset="0"/>
                <a:cs typeface="Arial" charset="0"/>
              </a:rPr>
              <a:pPr eaLnBrk="1" hangingPunct="1"/>
              <a:t>82</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811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8114">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1811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811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811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8114">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8114">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811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1"/>
          <p:cNvSpPr>
            <a:spLocks noGrp="1"/>
          </p:cNvSpPr>
          <p:nvPr>
            <p:ph type="title"/>
          </p:nvPr>
        </p:nvSpPr>
        <p:spPr/>
        <p:txBody>
          <a:bodyPr/>
          <a:lstStyle/>
          <a:p>
            <a:r>
              <a:rPr lang="en-US">
                <a:latin typeface="Garamond" charset="0"/>
                <a:ea typeface="ＭＳ Ｐゴシック" charset="0"/>
                <a:cs typeface="ＭＳ Ｐゴシック" charset="0"/>
              </a:rPr>
              <a:t>Initial TM Ideas</a:t>
            </a:r>
          </a:p>
        </p:txBody>
      </p:sp>
      <p:sp>
        <p:nvSpPr>
          <p:cNvPr id="219138"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Load Linked Store Conditional </a:t>
            </a:r>
            <a:r>
              <a:rPr lang="en-US" dirty="0" smtClean="0">
                <a:solidFill>
                  <a:srgbClr val="0000FF"/>
                </a:solidFill>
                <a:latin typeface="Tahoma" charset="0"/>
                <a:ea typeface="ＭＳ Ｐゴシック" charset="0"/>
                <a:cs typeface="ＭＳ Ｐゴシック" charset="0"/>
              </a:rPr>
              <a:t>Operations </a:t>
            </a:r>
            <a:r>
              <a:rPr lang="en-US" sz="1800" b="1" dirty="0" smtClean="0">
                <a:solidFill>
                  <a:schemeClr val="tx2">
                    <a:lumMod val="75000"/>
                  </a:schemeClr>
                </a:solidFill>
                <a:latin typeface="Tahoma" charset="0"/>
                <a:ea typeface="ＭＳ Ｐゴシック" charset="0"/>
                <a:cs typeface="ＭＳ Ｐゴシック" charset="0"/>
              </a:rPr>
              <a:t>[Jensen+, LLNL 1987]</a:t>
            </a:r>
            <a:endParaRPr lang="en-US" sz="1800" b="1" dirty="0">
              <a:solidFill>
                <a:schemeClr val="tx2">
                  <a:lumMod val="75000"/>
                </a:schemeClr>
              </a:solidFill>
              <a:latin typeface="Tahoma" charset="0"/>
              <a:ea typeface="ＭＳ Ｐゴシック" charset="0"/>
              <a:cs typeface="ＭＳ Ｐゴシック" charset="0"/>
            </a:endParaRPr>
          </a:p>
          <a:p>
            <a:pPr lvl="1"/>
            <a:r>
              <a:rPr lang="en-US" dirty="0">
                <a:latin typeface="Tahoma" charset="0"/>
                <a:ea typeface="ＭＳ Ｐゴシック" charset="0"/>
              </a:rPr>
              <a:t>Lock-free atomic update of a single cache line</a:t>
            </a:r>
          </a:p>
          <a:p>
            <a:pPr lvl="1"/>
            <a:r>
              <a:rPr lang="en-US" dirty="0">
                <a:latin typeface="Tahoma" charset="0"/>
                <a:ea typeface="ＭＳ Ｐゴシック" charset="0"/>
              </a:rPr>
              <a:t>Used to implement non-blocking synchronization</a:t>
            </a:r>
          </a:p>
          <a:p>
            <a:pPr lvl="2"/>
            <a:r>
              <a:rPr lang="en-US" dirty="0">
                <a:latin typeface="Tahoma" charset="0"/>
                <a:ea typeface="ＭＳ Ｐゴシック" charset="0"/>
              </a:rPr>
              <a:t>Alpha, MIPS, ARM, PowerPC</a:t>
            </a:r>
          </a:p>
          <a:p>
            <a:pPr lvl="1"/>
            <a:r>
              <a:rPr lang="en-US" dirty="0">
                <a:latin typeface="Tahoma" charset="0"/>
                <a:ea typeface="ＭＳ Ｐゴシック" charset="0"/>
              </a:rPr>
              <a:t>Load-linked returns current value of a location</a:t>
            </a:r>
          </a:p>
          <a:p>
            <a:pPr lvl="1"/>
            <a:r>
              <a:rPr lang="en-US" dirty="0">
                <a:latin typeface="Tahoma" charset="0"/>
                <a:ea typeface="ＭＳ Ｐゴシック" charset="0"/>
              </a:rPr>
              <a:t>A subsequent store-conditional to the same memory location will store a new value only if no updates have occurred to the location</a:t>
            </a:r>
          </a:p>
          <a:p>
            <a:pPr lvl="1"/>
            <a:endParaRPr lang="en-US" dirty="0">
              <a:latin typeface="Tahoma" charset="0"/>
              <a:ea typeface="ＭＳ Ｐゴシック" charset="0"/>
            </a:endParaRPr>
          </a:p>
          <a:p>
            <a:r>
              <a:rPr lang="en-US" dirty="0" err="1">
                <a:solidFill>
                  <a:srgbClr val="0000FF"/>
                </a:solidFill>
                <a:latin typeface="Tahoma" charset="0"/>
                <a:ea typeface="ＭＳ Ｐゴシック" charset="0"/>
                <a:cs typeface="ＭＳ Ｐゴシック" charset="0"/>
              </a:rPr>
              <a:t>Herlihy</a:t>
            </a:r>
            <a:r>
              <a:rPr lang="en-US" dirty="0">
                <a:solidFill>
                  <a:srgbClr val="0000FF"/>
                </a:solidFill>
                <a:latin typeface="Tahoma" charset="0"/>
                <a:ea typeface="ＭＳ Ｐゴシック" charset="0"/>
                <a:cs typeface="ＭＳ Ｐゴシック" charset="0"/>
              </a:rPr>
              <a:t> and </a:t>
            </a:r>
            <a:r>
              <a:rPr lang="en-US" dirty="0" smtClean="0">
                <a:solidFill>
                  <a:srgbClr val="0000FF"/>
                </a:solidFill>
                <a:latin typeface="Tahoma" charset="0"/>
                <a:ea typeface="ＭＳ Ｐゴシック" charset="0"/>
                <a:cs typeface="ＭＳ Ｐゴシック" charset="0"/>
              </a:rPr>
              <a:t>Moss</a:t>
            </a:r>
            <a:r>
              <a:rPr lang="en-US" dirty="0">
                <a:latin typeface="Tahoma" charset="0"/>
                <a:ea typeface="ＭＳ Ｐゴシック" charset="0"/>
                <a:cs typeface="ＭＳ Ｐゴシック" charset="0"/>
              </a:rPr>
              <a:t> </a:t>
            </a:r>
            <a:r>
              <a:rPr lang="en-US" sz="1800" b="1" dirty="0" smtClean="0">
                <a:solidFill>
                  <a:srgbClr val="004D26"/>
                </a:solidFill>
                <a:latin typeface="Tahoma" charset="0"/>
                <a:ea typeface="ＭＳ Ｐゴシック" charset="0"/>
                <a:cs typeface="ＭＳ Ｐゴシック" charset="0"/>
              </a:rPr>
              <a:t>[</a:t>
            </a:r>
            <a:r>
              <a:rPr lang="en-US" sz="1800" b="1" dirty="0" err="1" smtClean="0">
                <a:solidFill>
                  <a:srgbClr val="004D26"/>
                </a:solidFill>
                <a:latin typeface="Tahoma" charset="0"/>
                <a:ea typeface="ＭＳ Ｐゴシック" charset="0"/>
                <a:cs typeface="ＭＳ Ｐゴシック" charset="0"/>
              </a:rPr>
              <a:t>Herlihy</a:t>
            </a:r>
            <a:r>
              <a:rPr lang="en-US" sz="1800" b="1" dirty="0" smtClean="0">
                <a:solidFill>
                  <a:srgbClr val="004D26"/>
                </a:solidFill>
                <a:latin typeface="Tahoma" charset="0"/>
                <a:ea typeface="ＭＳ Ｐゴシック" charset="0"/>
                <a:cs typeface="ＭＳ Ｐゴシック" charset="0"/>
              </a:rPr>
              <a:t> and Moss, ISCA 1993]</a:t>
            </a:r>
            <a:endParaRPr lang="en-US" sz="1800" b="1" dirty="0">
              <a:solidFill>
                <a:srgbClr val="004D26"/>
              </a:solidFill>
              <a:latin typeface="Tahoma" charset="0"/>
              <a:ea typeface="ＭＳ Ｐゴシック" charset="0"/>
              <a:cs typeface="ＭＳ Ｐゴシック" charset="0"/>
            </a:endParaRPr>
          </a:p>
          <a:p>
            <a:pPr lvl="1"/>
            <a:r>
              <a:rPr lang="en-US" dirty="0">
                <a:latin typeface="Tahoma" charset="0"/>
                <a:ea typeface="ＭＳ Ｐゴシック" charset="0"/>
              </a:rPr>
              <a:t>Instructions explicitly identify transactional loads and stores</a:t>
            </a:r>
          </a:p>
          <a:p>
            <a:pPr lvl="1"/>
            <a:r>
              <a:rPr lang="en-US" dirty="0">
                <a:latin typeface="Tahoma" charset="0"/>
                <a:ea typeface="ＭＳ Ｐゴシック" charset="0"/>
              </a:rPr>
              <a:t>Used dedicated transaction cache for buffering</a:t>
            </a:r>
          </a:p>
          <a:p>
            <a:pPr lvl="1"/>
            <a:r>
              <a:rPr lang="en-US" dirty="0">
                <a:latin typeface="Tahoma" charset="0"/>
                <a:ea typeface="ＭＳ Ｐゴシック" charset="0"/>
              </a:rPr>
              <a:t>Size of transactions limited to transaction cache</a:t>
            </a:r>
          </a:p>
        </p:txBody>
      </p:sp>
      <p:sp>
        <p:nvSpPr>
          <p:cNvPr id="22016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38AA18-BB20-9F4C-89BC-FE507F03B2CF}" type="slidenum">
              <a:rPr lang="en-US" sz="1600">
                <a:solidFill>
                  <a:srgbClr val="000000"/>
                </a:solidFill>
                <a:latin typeface="Garamond" charset="0"/>
                <a:cs typeface="Arial" charset="0"/>
              </a:rPr>
              <a:pPr eaLnBrk="1" hangingPunct="1"/>
              <a:t>83</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913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913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9138">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913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9138">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9138">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9138">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913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1"/>
          <p:cNvSpPr>
            <a:spLocks noGrp="1"/>
          </p:cNvSpPr>
          <p:nvPr>
            <p:ph type="title"/>
          </p:nvPr>
        </p:nvSpPr>
        <p:spPr/>
        <p:txBody>
          <a:bodyPr/>
          <a:lstStyle/>
          <a:p>
            <a:r>
              <a:rPr lang="en-US">
                <a:latin typeface="Garamond" charset="0"/>
                <a:ea typeface="ＭＳ Ｐゴシック" charset="0"/>
                <a:cs typeface="ＭＳ Ｐゴシック" charset="0"/>
              </a:rPr>
              <a:t>Herlihy and Moss, ISCA 1993</a:t>
            </a:r>
          </a:p>
        </p:txBody>
      </p:sp>
      <p:pic>
        <p:nvPicPr>
          <p:cNvPr id="221186"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rcRect l="-12938" r="-12938"/>
          <a:stretch>
            <a:fillRect/>
          </a:stretch>
        </p:blipFill>
        <p:spPr>
          <a:xfrm>
            <a:off x="228600" y="996950"/>
            <a:ext cx="8610600" cy="5194300"/>
          </a:xfrm>
        </p:spPr>
      </p:pic>
      <p:sp>
        <p:nvSpPr>
          <p:cNvPr id="22118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4BCA93-BCD2-884F-AFA3-9B3F335AF025}" type="slidenum">
              <a:rPr lang="en-US" sz="1600">
                <a:solidFill>
                  <a:srgbClr val="000000"/>
                </a:solidFill>
                <a:latin typeface="Garamond" charset="0"/>
                <a:cs typeface="Arial" charset="0"/>
              </a:rPr>
              <a:pPr eaLnBrk="1" hangingPunct="1"/>
              <a:t>84</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le 1"/>
          <p:cNvSpPr>
            <a:spLocks noGrp="1"/>
          </p:cNvSpPr>
          <p:nvPr>
            <p:ph type="title"/>
          </p:nvPr>
        </p:nvSpPr>
        <p:spPr/>
        <p:txBody>
          <a:bodyPr/>
          <a:lstStyle/>
          <a:p>
            <a:r>
              <a:rPr lang="en-US">
                <a:latin typeface="Garamond" charset="0"/>
                <a:ea typeface="ＭＳ Ｐゴシック" charset="0"/>
                <a:cs typeface="ＭＳ Ｐゴシック" charset="0"/>
              </a:rPr>
              <a:t>Current Implementations of TM/SLE</a:t>
            </a:r>
          </a:p>
        </p:txBody>
      </p:sp>
      <p:sp>
        <p:nvSpPr>
          <p:cNvPr id="222210" name="Content Placeholder 2"/>
          <p:cNvSpPr>
            <a:spLocks noGrp="1"/>
          </p:cNvSpPr>
          <p:nvPr>
            <p:ph idx="1"/>
          </p:nvPr>
        </p:nvSpPr>
        <p:spPr>
          <a:xfrm>
            <a:off x="228600" y="996950"/>
            <a:ext cx="8610600" cy="5327650"/>
          </a:xfrm>
        </p:spPr>
        <p:txBody>
          <a:bodyPr/>
          <a:lstStyle/>
          <a:p>
            <a:r>
              <a:rPr lang="en-US" dirty="0">
                <a:latin typeface="Tahoma" charset="0"/>
                <a:ea typeface="ＭＳ Ｐゴシック" charset="0"/>
                <a:cs typeface="ＭＳ Ｐゴシック" charset="0"/>
              </a:rPr>
              <a:t>Sun ROCK</a:t>
            </a:r>
          </a:p>
          <a:p>
            <a:pPr lvl="1"/>
            <a:r>
              <a:rPr lang="en-US" sz="1800" dirty="0">
                <a:latin typeface="Tahoma" charset="0"/>
                <a:ea typeface="ＭＳ Ｐゴシック" charset="0"/>
                <a:cs typeface="ＭＳ Ｐゴシック" charset="0"/>
              </a:rPr>
              <a:t>Dice et al., “</a:t>
            </a:r>
            <a:r>
              <a:rPr lang="en-US" altLang="ja-JP" sz="1800" dirty="0">
                <a:solidFill>
                  <a:srgbClr val="0000FF"/>
                </a:solidFill>
                <a:latin typeface="Tahoma" charset="0"/>
                <a:ea typeface="ＭＳ Ｐゴシック" charset="0"/>
                <a:cs typeface="ＭＳ Ｐゴシック" charset="0"/>
              </a:rPr>
              <a:t>Early Experience with a Commercial Hardware Transactional Memory Implementation</a:t>
            </a:r>
            <a:r>
              <a:rPr lang="en-US" altLang="ja-JP" sz="1800" dirty="0">
                <a:latin typeface="Tahoma" charset="0"/>
                <a:ea typeface="ＭＳ Ｐゴシック" charset="0"/>
                <a:cs typeface="ＭＳ Ｐゴシック" charset="0"/>
              </a:rPr>
              <a:t>,</a:t>
            </a:r>
            <a:r>
              <a:rPr lang="en-US" sz="1800" dirty="0">
                <a:latin typeface="Tahoma" charset="0"/>
                <a:ea typeface="ＭＳ Ｐゴシック" charset="0"/>
                <a:cs typeface="ＭＳ Ｐゴシック" charset="0"/>
              </a:rPr>
              <a:t>”</a:t>
            </a:r>
            <a:r>
              <a:rPr lang="en-US" altLang="ja-JP" sz="1800" dirty="0">
                <a:latin typeface="Tahoma" charset="0"/>
                <a:ea typeface="ＭＳ Ｐゴシック" charset="0"/>
                <a:cs typeface="ＭＳ Ｐゴシック" charset="0"/>
              </a:rPr>
              <a:t> ASPLOS 2009.</a:t>
            </a:r>
            <a:endParaRPr lang="en-US" altLang="ja-JP" sz="12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IBM Blue Gene</a:t>
            </a:r>
          </a:p>
          <a:p>
            <a:pPr lvl="1"/>
            <a:r>
              <a:rPr lang="en-US" sz="1800" dirty="0">
                <a:latin typeface="Tahoma" charset="0"/>
                <a:ea typeface="ＭＳ Ｐゴシック" charset="0"/>
                <a:cs typeface="ＭＳ Ｐゴシック" charset="0"/>
              </a:rPr>
              <a:t>Wang et al., “</a:t>
            </a:r>
            <a:r>
              <a:rPr lang="en-US" altLang="ja-JP" sz="1800" dirty="0">
                <a:solidFill>
                  <a:srgbClr val="0000FF"/>
                </a:solidFill>
                <a:latin typeface="Tahoma" charset="0"/>
                <a:ea typeface="ＭＳ Ｐゴシック" charset="0"/>
              </a:rPr>
              <a:t>Evaluation of Blue Gene/Q Hardware Support for Transactional Memories</a:t>
            </a:r>
            <a:r>
              <a:rPr lang="en-US" altLang="ja-JP" sz="1800" dirty="0">
                <a:latin typeface="Tahoma" charset="0"/>
                <a:ea typeface="ＭＳ Ｐゴシック" charset="0"/>
              </a:rPr>
              <a:t>,</a:t>
            </a:r>
            <a:r>
              <a:rPr lang="en-US" sz="1800" dirty="0">
                <a:latin typeface="Tahoma" charset="0"/>
                <a:ea typeface="ＭＳ Ｐゴシック" charset="0"/>
              </a:rPr>
              <a:t>”</a:t>
            </a:r>
            <a:r>
              <a:rPr lang="en-US" altLang="ja-JP" sz="1800" dirty="0">
                <a:latin typeface="Tahoma" charset="0"/>
                <a:ea typeface="ＭＳ Ｐゴシック" charset="0"/>
              </a:rPr>
              <a:t> PACT 2012. </a:t>
            </a:r>
            <a:endParaRPr lang="en-US" altLang="ja-JP" sz="12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IBM System z: Two types of transactions</a:t>
            </a:r>
          </a:p>
          <a:p>
            <a:pPr lvl="1"/>
            <a:r>
              <a:rPr lang="en-US" sz="1800" dirty="0">
                <a:latin typeface="Tahoma" charset="0"/>
                <a:ea typeface="ＭＳ Ｐゴシック" charset="0"/>
              </a:rPr>
              <a:t>Best effort transactions: Programmer responsible for aborts</a:t>
            </a:r>
          </a:p>
          <a:p>
            <a:pPr lvl="1"/>
            <a:r>
              <a:rPr lang="en-US" sz="1800" dirty="0">
                <a:latin typeface="Tahoma" charset="0"/>
                <a:ea typeface="ＭＳ Ｐゴシック" charset="0"/>
              </a:rPr>
              <a:t>Guaranteed transactions are subject to many limitations</a:t>
            </a:r>
          </a:p>
          <a:p>
            <a:pPr lvl="1"/>
            <a:r>
              <a:rPr lang="en-US" sz="1800" dirty="0">
                <a:latin typeface="Tahoma" charset="0"/>
                <a:ea typeface="ＭＳ Ｐゴシック" charset="0"/>
              </a:rPr>
              <a:t>Jacobi et al., “</a:t>
            </a:r>
            <a:r>
              <a:rPr lang="en-US" altLang="ja-JP" sz="1800" dirty="0">
                <a:solidFill>
                  <a:srgbClr val="0000FF"/>
                </a:solidFill>
                <a:latin typeface="Tahoma" charset="0"/>
                <a:ea typeface="ＭＳ Ｐゴシック" charset="0"/>
              </a:rPr>
              <a:t>Transactional Memory Architecture and Implementation for IBM System Z</a:t>
            </a:r>
            <a:r>
              <a:rPr lang="en-US" altLang="ja-JP" sz="1800" dirty="0">
                <a:latin typeface="Tahoma" charset="0"/>
                <a:ea typeface="ＭＳ Ｐゴシック" charset="0"/>
              </a:rPr>
              <a:t>,</a:t>
            </a:r>
            <a:r>
              <a:rPr lang="en-US" sz="1800" dirty="0">
                <a:latin typeface="Tahoma" charset="0"/>
                <a:ea typeface="ＭＳ Ｐゴシック" charset="0"/>
              </a:rPr>
              <a:t>”</a:t>
            </a:r>
            <a:r>
              <a:rPr lang="en-US" altLang="ja-JP" sz="1800" dirty="0">
                <a:latin typeface="Tahoma" charset="0"/>
                <a:ea typeface="ＭＳ Ｐゴシック" charset="0"/>
              </a:rPr>
              <a:t> MICRO 2012.</a:t>
            </a:r>
          </a:p>
          <a:p>
            <a:r>
              <a:rPr lang="en-US" dirty="0">
                <a:latin typeface="Tahoma" charset="0"/>
                <a:ea typeface="ＭＳ Ｐゴシック" charset="0"/>
                <a:cs typeface="ＭＳ Ｐゴシック" charset="0"/>
              </a:rPr>
              <a:t>Intel </a:t>
            </a:r>
            <a:r>
              <a:rPr lang="en-US" dirty="0" err="1">
                <a:latin typeface="Tahoma" charset="0"/>
                <a:ea typeface="ＭＳ Ｐゴシック" charset="0"/>
                <a:cs typeface="ＭＳ Ｐゴシック" charset="0"/>
              </a:rPr>
              <a:t>Haswell</a:t>
            </a:r>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AMD</a:t>
            </a:r>
          </a:p>
          <a:p>
            <a:pPr lvl="1"/>
            <a:r>
              <a:rPr lang="en-US" sz="1800" dirty="0">
                <a:latin typeface="Tahoma" charset="0"/>
                <a:ea typeface="ＭＳ Ｐゴシック" charset="0"/>
                <a:cs typeface="ＭＳ Ｐゴシック" charset="0"/>
              </a:rPr>
              <a:t>Chung et al., “</a:t>
            </a:r>
            <a:r>
              <a:rPr lang="en-US" altLang="ja-JP" sz="1800" dirty="0">
                <a:solidFill>
                  <a:srgbClr val="0000FF"/>
                </a:solidFill>
                <a:latin typeface="Tahoma" charset="0"/>
                <a:ea typeface="ＭＳ Ｐゴシック" charset="0"/>
                <a:cs typeface="ＭＳ Ｐゴシック" charset="0"/>
              </a:rPr>
              <a:t>ASF: AMD64 Extension for Lock-Free Data Structures and Transactional Memory</a:t>
            </a:r>
            <a:r>
              <a:rPr lang="en-US" altLang="ja-JP" sz="1800" dirty="0">
                <a:latin typeface="Tahoma" charset="0"/>
                <a:ea typeface="ＭＳ Ｐゴシック" charset="0"/>
                <a:cs typeface="ＭＳ Ｐゴシック" charset="0"/>
              </a:rPr>
              <a:t>,</a:t>
            </a:r>
            <a:r>
              <a:rPr lang="en-US" sz="1800" dirty="0">
                <a:latin typeface="Tahoma" charset="0"/>
                <a:ea typeface="ＭＳ Ｐゴシック" charset="0"/>
                <a:cs typeface="ＭＳ Ｐゴシック" charset="0"/>
              </a:rPr>
              <a:t>”</a:t>
            </a:r>
            <a:r>
              <a:rPr lang="en-US" altLang="ja-JP" sz="1800" dirty="0">
                <a:latin typeface="Tahoma" charset="0"/>
                <a:ea typeface="ＭＳ Ｐゴシック" charset="0"/>
                <a:cs typeface="ＭＳ Ｐゴシック" charset="0"/>
              </a:rPr>
              <a:t> MICRO 2010.</a:t>
            </a:r>
            <a:endParaRPr lang="en-US" sz="1800" dirty="0">
              <a:latin typeface="Tahoma" charset="0"/>
              <a:ea typeface="ＭＳ Ｐゴシック" charset="0"/>
              <a:cs typeface="ＭＳ Ｐゴシック" charset="0"/>
            </a:endParaRPr>
          </a:p>
        </p:txBody>
      </p:sp>
      <p:sp>
        <p:nvSpPr>
          <p:cNvPr id="22221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EE7F3B-83E7-0248-9E4B-A8FE762198D0}" type="slidenum">
              <a:rPr lang="en-US" sz="1600">
                <a:solidFill>
                  <a:srgbClr val="000000"/>
                </a:solidFill>
                <a:latin typeface="Garamond" charset="0"/>
                <a:cs typeface="Arial" charset="0"/>
              </a:rPr>
              <a:pPr eaLnBrk="1" hangingPunct="1"/>
              <a:t>85</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1"/>
          <p:cNvSpPr>
            <a:spLocks noGrp="1"/>
          </p:cNvSpPr>
          <p:nvPr>
            <p:ph type="title"/>
          </p:nvPr>
        </p:nvSpPr>
        <p:spPr/>
        <p:txBody>
          <a:bodyPr/>
          <a:lstStyle/>
          <a:p>
            <a:r>
              <a:rPr lang="en-US">
                <a:latin typeface="Garamond" charset="0"/>
                <a:ea typeface="ＭＳ Ｐゴシック" charset="0"/>
                <a:cs typeface="ＭＳ Ｐゴシック" charset="0"/>
              </a:rPr>
              <a:t>Some TM Research Issues</a:t>
            </a:r>
          </a:p>
        </p:txBody>
      </p:sp>
      <p:sp>
        <p:nvSpPr>
          <p:cNvPr id="223234"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Scalability</a:t>
            </a:r>
          </a:p>
          <a:p>
            <a:pPr lvl="1"/>
            <a:r>
              <a:rPr lang="en-US">
                <a:latin typeface="Tahoma" charset="0"/>
                <a:ea typeface="ＭＳ Ｐゴシック" charset="0"/>
                <a:cs typeface="ＭＳ Ｐゴシック" charset="0"/>
              </a:rPr>
              <a:t>Conflict and version management</a:t>
            </a:r>
          </a:p>
          <a:p>
            <a:pPr lvl="1"/>
            <a:endParaRPr lang="en-US" sz="1200">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Complexity</a:t>
            </a:r>
          </a:p>
          <a:p>
            <a:pPr lvl="1"/>
            <a:r>
              <a:rPr lang="en-US">
                <a:latin typeface="Tahoma" charset="0"/>
                <a:ea typeface="ＭＳ Ｐゴシック" charset="0"/>
                <a:cs typeface="ＭＳ Ｐゴシック" charset="0"/>
              </a:rPr>
              <a:t>How to virtualize transactions (without much complexity)</a:t>
            </a:r>
          </a:p>
          <a:p>
            <a:pPr lvl="2"/>
            <a:r>
              <a:rPr lang="en-US">
                <a:latin typeface="Tahoma" charset="0"/>
                <a:ea typeface="ＭＳ Ｐゴシック" charset="0"/>
              </a:rPr>
              <a:t>Ensure long transactions execute correctly</a:t>
            </a:r>
          </a:p>
          <a:p>
            <a:pPr lvl="2"/>
            <a:r>
              <a:rPr lang="en-US">
                <a:latin typeface="Tahoma" charset="0"/>
                <a:ea typeface="ＭＳ Ｐゴシック" charset="0"/>
              </a:rPr>
              <a:t>In the presence of context switches, paging</a:t>
            </a:r>
          </a:p>
          <a:p>
            <a:pPr lvl="1"/>
            <a:r>
              <a:rPr lang="en-US">
                <a:latin typeface="Tahoma" charset="0"/>
                <a:ea typeface="ＭＳ Ｐゴシック" charset="0"/>
                <a:cs typeface="ＭＳ Ｐゴシック" charset="0"/>
              </a:rPr>
              <a:t>Handling I/O within transactions</a:t>
            </a:r>
          </a:p>
          <a:p>
            <a:pPr lvl="1"/>
            <a:r>
              <a:rPr lang="en-US">
                <a:latin typeface="Tahoma" charset="0"/>
                <a:ea typeface="ＭＳ Ｐゴシック" charset="0"/>
              </a:rPr>
              <a:t>Hardware complexity</a:t>
            </a:r>
          </a:p>
          <a:p>
            <a:endParaRPr lang="en-US" sz="1200">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Semantics of nested transactions (more of a language/programming research topic)</a:t>
            </a:r>
          </a:p>
          <a:p>
            <a:endParaRPr lang="en-US" sz="1200">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Does TM increase programmer productivity?</a:t>
            </a:r>
          </a:p>
          <a:p>
            <a:pPr lvl="1"/>
            <a:r>
              <a:rPr lang="en-US">
                <a:latin typeface="Tahoma" charset="0"/>
                <a:ea typeface="ＭＳ Ｐゴシック" charset="0"/>
              </a:rPr>
              <a:t>Does the programmer need to optimize transactions?</a:t>
            </a: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2323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D2EC1F5-5E57-F34A-82FB-3D54B62E4A7D}" type="slidenum">
              <a:rPr lang="en-US" sz="1600">
                <a:solidFill>
                  <a:srgbClr val="000000"/>
                </a:solidFill>
                <a:latin typeface="Garamond" charset="0"/>
                <a:cs typeface="Arial" charset="0"/>
              </a:rPr>
              <a:pPr eaLnBrk="1" hangingPunct="1"/>
              <a:t>86</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4"/>
          <p:cNvSpPr>
            <a:spLocks noGrp="1" noChangeArrowheads="1"/>
          </p:cNvSpPr>
          <p:nvPr>
            <p:ph type="ctrTitle"/>
          </p:nvPr>
        </p:nvSpPr>
        <p:spPr>
          <a:xfrm>
            <a:off x="366713" y="1479550"/>
            <a:ext cx="8428037" cy="1720850"/>
          </a:xfrm>
        </p:spPr>
        <p:txBody>
          <a:bodyPr/>
          <a:lstStyle/>
          <a:p>
            <a:pPr algn="ctr" eaLnBrk="1" hangingPunct="1"/>
            <a:r>
              <a:rPr lang="en-US" sz="4000">
                <a:latin typeface="Garamond" charset="0"/>
                <a:ea typeface="ＭＳ Ｐゴシック" charset="0"/>
                <a:cs typeface="ＭＳ Ｐゴシック" charset="0"/>
              </a:rPr>
              <a:t>Computer Architecture:</a:t>
            </a:r>
            <a:br>
              <a:rPr lang="en-US" sz="4000">
                <a:latin typeface="Garamond" charset="0"/>
                <a:ea typeface="ＭＳ Ｐゴシック" charset="0"/>
                <a:cs typeface="ＭＳ Ｐゴシック" charset="0"/>
              </a:rPr>
            </a:br>
            <a:r>
              <a:rPr lang="en-US" sz="4000">
                <a:latin typeface="Garamond" charset="0"/>
                <a:ea typeface="ＭＳ Ｐゴシック" charset="0"/>
                <a:cs typeface="ＭＳ Ｐゴシック" charset="0"/>
              </a:rPr>
              <a:t>Speculation (in Parallel Machines)</a:t>
            </a:r>
          </a:p>
        </p:txBody>
      </p:sp>
      <p:sp>
        <p:nvSpPr>
          <p:cNvPr id="224258"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a typeface="ＭＳ Ｐゴシック" charset="0"/>
              <a:cs typeface="ＭＳ Ｐゴシック" charset="0"/>
            </a:endParaRPr>
          </a:p>
          <a:p>
            <a:pPr eaLnBrk="1" hangingPunct="1">
              <a:buFont typeface="Wingdings" charset="0"/>
              <a:buNone/>
            </a:pPr>
            <a:endParaRPr lang="en-US">
              <a:latin typeface="Tahoma" charset="0"/>
              <a:ea typeface="ＭＳ Ｐゴシック" charset="0"/>
              <a:cs typeface="ＭＳ Ｐゴシック" charset="0"/>
            </a:endParaRPr>
          </a:p>
          <a:p>
            <a:pPr eaLnBrk="1" hangingPunct="1">
              <a:buFont typeface="Wingdings" charset="0"/>
              <a:buNone/>
            </a:pPr>
            <a:r>
              <a:rPr lang="en-US">
                <a:solidFill>
                  <a:srgbClr val="003399"/>
                </a:solidFill>
                <a:latin typeface="Tahoma" charset="0"/>
                <a:ea typeface="ＭＳ Ｐゴシック" charset="0"/>
                <a:cs typeface="ＭＳ Ｐゴシック" charset="0"/>
              </a:rPr>
              <a:t>Prof. Onur Mutlu</a:t>
            </a:r>
          </a:p>
          <a:p>
            <a:pPr eaLnBrk="1" hangingPunct="1">
              <a:buFont typeface="Wingdings" charset="0"/>
              <a:buNone/>
            </a:pPr>
            <a:r>
              <a:rPr lang="en-US">
                <a:latin typeface="Tahoma" charset="0"/>
                <a:ea typeface="ＭＳ Ｐゴシック" charset="0"/>
                <a:cs typeface="ＭＳ Ｐゴシック" charset="0"/>
              </a:rPr>
              <a:t>Carnegie Mellon University</a:t>
            </a:r>
          </a:p>
          <a:p>
            <a:pPr eaLnBrk="1" hangingPunct="1">
              <a:buFont typeface="Wingdings" charset="0"/>
              <a:buNone/>
            </a:pPr>
            <a:endParaRPr lang="en-US">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itle 1"/>
          <p:cNvSpPr>
            <a:spLocks noGrp="1"/>
          </p:cNvSpPr>
          <p:nvPr>
            <p:ph type="ctrTitle"/>
          </p:nvPr>
        </p:nvSpPr>
        <p:spPr/>
        <p:txBody>
          <a:bodyPr/>
          <a:lstStyle/>
          <a:p>
            <a:r>
              <a:rPr lang="en-US">
                <a:latin typeface="Garamond" charset="0"/>
                <a:ea typeface="ＭＳ Ｐゴシック" charset="0"/>
                <a:cs typeface="ＭＳ Ｐゴシック" charset="0"/>
              </a:rPr>
              <a:t>Backup slides</a:t>
            </a:r>
          </a:p>
        </p:txBody>
      </p:sp>
      <p:sp>
        <p:nvSpPr>
          <p:cNvPr id="226306" name="Subtitle 2"/>
          <p:cNvSpPr>
            <a:spLocks noGrp="1"/>
          </p:cNvSpPr>
          <p:nvPr>
            <p:ph type="subTitle" idx="1"/>
          </p:nvPr>
        </p:nvSpPr>
        <p:spPr/>
        <p:txBody>
          <a:bodyPr/>
          <a:lstStyle/>
          <a:p>
            <a:pPr>
              <a:buFont typeface="Wingdings" charset="0"/>
              <a:buNone/>
            </a:pPr>
            <a:endParaRPr lang="en-US">
              <a:latin typeface="Tahoma" charset="0"/>
              <a:ea typeface="ＭＳ Ｐゴシック" charset="0"/>
              <a:cs typeface="ＭＳ Ｐゴシック" charset="0"/>
            </a:endParaRPr>
          </a:p>
        </p:txBody>
      </p:sp>
      <p:sp>
        <p:nvSpPr>
          <p:cNvPr id="22630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6700E1-7B0B-9B45-8490-ED084BB48C1B}" type="slidenum">
              <a:rPr lang="en-US" sz="1200">
                <a:solidFill>
                  <a:srgbClr val="000000"/>
                </a:solidFill>
                <a:latin typeface="Garamond" charset="0"/>
                <a:cs typeface="Arial" charset="0"/>
              </a:rPr>
              <a:pPr eaLnBrk="1" hangingPunct="1"/>
              <a:t>88</a:t>
            </a:fld>
            <a:endParaRPr lang="en-US" sz="1200">
              <a:solidFill>
                <a:srgbClr val="000000"/>
              </a:solidFill>
              <a:latin typeface="Garamond" charset="0"/>
              <a:cs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p:txBody>
          <a:bodyPr/>
          <a:lstStyle/>
          <a:p>
            <a:r>
              <a:rPr lang="en-US">
                <a:latin typeface="Garamond" charset="0"/>
                <a:ea typeface="ＭＳ Ｐゴシック" charset="0"/>
                <a:cs typeface="ＭＳ Ｐゴシック" charset="0"/>
              </a:rPr>
              <a:t>Where to Keep Speculative Memory State</a:t>
            </a:r>
          </a:p>
        </p:txBody>
      </p:sp>
      <p:sp>
        <p:nvSpPr>
          <p:cNvPr id="128002"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Separate buffers</a:t>
            </a:r>
          </a:p>
          <a:p>
            <a:pPr lvl="1"/>
            <a:r>
              <a:rPr lang="en-US">
                <a:latin typeface="Tahoma" charset="0"/>
                <a:ea typeface="ＭＳ Ｐゴシック" charset="0"/>
              </a:rPr>
              <a:t>E.g. store queue shared between threads</a:t>
            </a:r>
          </a:p>
          <a:p>
            <a:pPr lvl="1"/>
            <a:r>
              <a:rPr lang="en-US">
                <a:latin typeface="Tahoma" charset="0"/>
                <a:ea typeface="ＭＳ Ｐゴシック" charset="0"/>
              </a:rPr>
              <a:t>Address resolution buffer in Multiscalar processors</a:t>
            </a:r>
          </a:p>
          <a:p>
            <a:pPr lvl="1"/>
            <a:r>
              <a:rPr lang="en-US">
                <a:latin typeface="Tahoma" charset="0"/>
                <a:ea typeface="ＭＳ Ｐゴシック" charset="0"/>
              </a:rPr>
              <a:t>Runahead cache in Runahead execution</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L1 cache</a:t>
            </a:r>
          </a:p>
          <a:p>
            <a:pPr lvl="1"/>
            <a:r>
              <a:rPr lang="en-US">
                <a:latin typeface="Tahoma" charset="0"/>
                <a:ea typeface="ＭＳ Ｐゴシック" charset="0"/>
              </a:rPr>
              <a:t>Speculatively stored blocks marked as speculative</a:t>
            </a:r>
          </a:p>
          <a:p>
            <a:pPr lvl="1"/>
            <a:r>
              <a:rPr lang="en-US">
                <a:latin typeface="Tahoma" charset="0"/>
                <a:ea typeface="ＭＳ Ｐゴシック" charset="0"/>
              </a:rPr>
              <a:t>Not visible to other threads</a:t>
            </a:r>
          </a:p>
          <a:p>
            <a:pPr lvl="1"/>
            <a:r>
              <a:rPr lang="en-US">
                <a:latin typeface="Tahoma" charset="0"/>
                <a:ea typeface="ＭＳ Ｐゴシック" charset="0"/>
              </a:rPr>
              <a:t>Need to make them non-speculative when thread commits</a:t>
            </a:r>
          </a:p>
          <a:p>
            <a:pPr lvl="1"/>
            <a:r>
              <a:rPr lang="en-US">
                <a:latin typeface="Tahoma" charset="0"/>
                <a:ea typeface="ＭＳ Ｐゴシック" charset="0"/>
              </a:rPr>
              <a:t>Need to invalidate them when thread is squashed</a:t>
            </a:r>
          </a:p>
        </p:txBody>
      </p:sp>
      <p:sp>
        <p:nvSpPr>
          <p:cNvPr id="14131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C12C05-F66F-DE42-9D05-69F6E8EE8550}" type="slidenum">
              <a:rPr lang="en-US" sz="1600">
                <a:solidFill>
                  <a:srgbClr val="000000"/>
                </a:solidFill>
                <a:latin typeface="Garamond" charset="0"/>
                <a:cs typeface="Arial" charset="0"/>
              </a:rPr>
              <a:pPr eaLnBrk="1" hangingPunct="1"/>
              <a:t>9</a:t>
            </a:fld>
            <a:endParaRPr lang="en-US" sz="1600">
              <a:solidFill>
                <a:srgbClr val="000000"/>
              </a:solidFill>
              <a:latin typeface="Garamond"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00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00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800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800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800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800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800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15939</TotalTime>
  <Words>4447</Words>
  <Application>Microsoft Office PowerPoint</Application>
  <PresentationFormat>On-screen Show (4:3)</PresentationFormat>
  <Paragraphs>759</Paragraphs>
  <Slides>88</Slides>
  <Notes>6</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88</vt:i4>
      </vt:variant>
    </vt:vector>
  </HeadingPairs>
  <TitlesOfParts>
    <vt:vector size="99" baseType="lpstr">
      <vt:lpstr>Edge</vt:lpstr>
      <vt:lpstr>1_Edge</vt:lpstr>
      <vt:lpstr>3_Edge</vt:lpstr>
      <vt:lpstr>4_Edge</vt:lpstr>
      <vt:lpstr>5_Edge</vt:lpstr>
      <vt:lpstr>21_Edge</vt:lpstr>
      <vt:lpstr>23_Edge</vt:lpstr>
      <vt:lpstr>6_Edge</vt:lpstr>
      <vt:lpstr>8_Edge</vt:lpstr>
      <vt:lpstr>2_Edge</vt:lpstr>
      <vt:lpstr>Picture</vt:lpstr>
      <vt:lpstr>Computer Architecture: Speculation (in Parallel Machines)</vt:lpstr>
      <vt:lpstr>Readings: Speculation</vt:lpstr>
      <vt:lpstr>Speculation in Parallel Machines</vt:lpstr>
      <vt:lpstr>Speculation</vt:lpstr>
      <vt:lpstr>Speculative Parallelization Concepts</vt:lpstr>
      <vt:lpstr>Inter-Thread Value Communication</vt:lpstr>
      <vt:lpstr>Memory Communication</vt:lpstr>
      <vt:lpstr>Dependences and Versioning</vt:lpstr>
      <vt:lpstr>Where to Keep Speculative Memory State</vt:lpstr>
      <vt:lpstr>Speculation to “Parallelize” Single-Threaded Programs</vt:lpstr>
      <vt:lpstr>Referenced Readings</vt:lpstr>
      <vt:lpstr>Thread Level Speculation</vt:lpstr>
      <vt:lpstr>Thread Level Speculation Example</vt:lpstr>
      <vt:lpstr>TLS Conflict Detection Example</vt:lpstr>
      <vt:lpstr>Some Sample Results [Colohan+ ISCA 2000]</vt:lpstr>
      <vt:lpstr>Multiscalar Processors (ISCA 1992, 1995)</vt:lpstr>
      <vt:lpstr>Multiscalar vs. Large Instruction Windows </vt:lpstr>
      <vt:lpstr>Multiscalar Model of Execution</vt:lpstr>
      <vt:lpstr>Multiscalar Tasks</vt:lpstr>
      <vt:lpstr>Multiscalar Processor</vt:lpstr>
      <vt:lpstr>Multiscalar Compiler</vt:lpstr>
      <vt:lpstr>Multiscalar Program Example</vt:lpstr>
      <vt:lpstr>Forwarding Registers Between Tasks</vt:lpstr>
      <vt:lpstr>Task Sequencing</vt:lpstr>
      <vt:lpstr>Handling Inter-Task Dependences</vt:lpstr>
      <vt:lpstr>Address Resolution Buffer</vt:lpstr>
      <vt:lpstr>Address Resolution Buffer</vt:lpstr>
      <vt:lpstr>Address Resolution Buffer</vt:lpstr>
      <vt:lpstr>Memory Dependence Prediction</vt:lpstr>
      <vt:lpstr>Handling of Store-Load Dependencies</vt:lpstr>
      <vt:lpstr>Memory Disambiguation </vt:lpstr>
      <vt:lpstr>Memory Disambiguation</vt:lpstr>
      <vt:lpstr>Multiscalar Comparisons and Questions</vt:lpstr>
      <vt:lpstr>Helper Threading for Prefetching</vt:lpstr>
      <vt:lpstr>Generalized Thread-Based Pre-Execution</vt:lpstr>
      <vt:lpstr>Thread-Based Pre-Execution Issues</vt:lpstr>
      <vt:lpstr>Thread-Based Pre-Execution Issues</vt:lpstr>
      <vt:lpstr>An Example</vt:lpstr>
      <vt:lpstr>Example ISA Extensions</vt:lpstr>
      <vt:lpstr>Results on an SMT Processor</vt:lpstr>
      <vt:lpstr>Problem Instructions</vt:lpstr>
      <vt:lpstr>Fork Point for Prefetching Thread</vt:lpstr>
      <vt:lpstr>Pre-execution Slice Construction</vt:lpstr>
      <vt:lpstr>Review: Runahead Execution</vt:lpstr>
      <vt:lpstr>Review: Runahead Execution (Mutlu et al., HPCA 2003)</vt:lpstr>
      <vt:lpstr>Slipstream Processors</vt:lpstr>
      <vt:lpstr>Slipstreaming</vt:lpstr>
      <vt:lpstr>Slipstream Processors</vt:lpstr>
      <vt:lpstr>Slipstream Idea and Possible Hardware</vt:lpstr>
      <vt:lpstr>Instruction Removal in Slipstream</vt:lpstr>
      <vt:lpstr>What if A-stream Deviates from Correct Execution?</vt:lpstr>
      <vt:lpstr>Slipstream Questions</vt:lpstr>
      <vt:lpstr>Dual Core Execution</vt:lpstr>
      <vt:lpstr>Dual Core Execution: Front Processor</vt:lpstr>
      <vt:lpstr>Dual Core Execution: Back Processor</vt:lpstr>
      <vt:lpstr>Dual Core Execution</vt:lpstr>
      <vt:lpstr>DCE Microarchitecture</vt:lpstr>
      <vt:lpstr>Dual Core Execution vs. Slipstream</vt:lpstr>
      <vt:lpstr>Some Results</vt:lpstr>
      <vt:lpstr>Speculation to Improve Parallel Programs</vt:lpstr>
      <vt:lpstr>Computer Architecture: Speculation (in Parallel Machines)</vt:lpstr>
      <vt:lpstr>Speculation to Improve Parallel Programs</vt:lpstr>
      <vt:lpstr>Referenced Readings</vt:lpstr>
      <vt:lpstr>Speculation to Improve Parallel Programs</vt:lpstr>
      <vt:lpstr>Speculative Lock Elision</vt:lpstr>
      <vt:lpstr>Dynamically Unnecessary Synchronization</vt:lpstr>
      <vt:lpstr>Speculative Lock Elision: Issues</vt:lpstr>
      <vt:lpstr>Maintaining Atomicity</vt:lpstr>
      <vt:lpstr>SLE Implementation</vt:lpstr>
      <vt:lpstr>Accelerated Critical Sections (ACS) vs. SLE</vt:lpstr>
      <vt:lpstr>ACS vs. SLE (I)</vt:lpstr>
      <vt:lpstr>ACS vs. SLE (II)</vt:lpstr>
      <vt:lpstr>ACS vs. Transactional Lock Removal</vt:lpstr>
      <vt:lpstr>ACS vs. SLE (Accelerating vs. Eliding Locks)</vt:lpstr>
      <vt:lpstr>Four Issues in Speculative Parallelization</vt:lpstr>
      <vt:lpstr>Transactional Memory</vt:lpstr>
      <vt:lpstr>Transactional Memory</vt:lpstr>
      <vt:lpstr>Locking Issues</vt:lpstr>
      <vt:lpstr>Locks vs. Transactions</vt:lpstr>
      <vt:lpstr>Transactional Memory</vt:lpstr>
      <vt:lpstr>Four Issues in Transactional Memory</vt:lpstr>
      <vt:lpstr>Many Variations of TM</vt:lpstr>
      <vt:lpstr>Initial TM Ideas</vt:lpstr>
      <vt:lpstr>Herlihy and Moss, ISCA 1993</vt:lpstr>
      <vt:lpstr>Current Implementations of TM/SLE</vt:lpstr>
      <vt:lpstr>Some TM Research Issues</vt:lpstr>
      <vt:lpstr>Computer Architecture: Speculation (in Parallel Machines)</vt:lpstr>
      <vt:lpstr>Backup slides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18-741  Advanced Computer Architecture Lecture 1: Intro and Basics</dc:title>
  <dc:creator>Onur Mutlu</dc:creator>
  <cp:lastModifiedBy>Tyler Huberty</cp:lastModifiedBy>
  <cp:revision>291</cp:revision>
  <cp:lastPrinted>2013-09-03T22:55:30Z</cp:lastPrinted>
  <dcterms:created xsi:type="dcterms:W3CDTF">2010-01-20T15:22:34Z</dcterms:created>
  <dcterms:modified xsi:type="dcterms:W3CDTF">2013-09-15T16:43:11Z</dcterms:modified>
</cp:coreProperties>
</file>