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54"/>
  </p:notesMasterIdLst>
  <p:handoutMasterIdLst>
    <p:handoutMasterId r:id="rId55"/>
  </p:handoutMasterIdLst>
  <p:sldIdLst>
    <p:sldId id="325" r:id="rId2"/>
    <p:sldId id="443" r:id="rId3"/>
    <p:sldId id="445" r:id="rId4"/>
    <p:sldId id="364" r:id="rId5"/>
    <p:sldId id="444" r:id="rId6"/>
    <p:sldId id="420" r:id="rId7"/>
    <p:sldId id="331" r:id="rId8"/>
    <p:sldId id="421" r:id="rId9"/>
    <p:sldId id="396" r:id="rId10"/>
    <p:sldId id="386" r:id="rId11"/>
    <p:sldId id="387" r:id="rId12"/>
    <p:sldId id="388" r:id="rId13"/>
    <p:sldId id="401" r:id="rId14"/>
    <p:sldId id="389" r:id="rId15"/>
    <p:sldId id="400" r:id="rId16"/>
    <p:sldId id="391" r:id="rId17"/>
    <p:sldId id="393" r:id="rId18"/>
    <p:sldId id="394" r:id="rId19"/>
    <p:sldId id="448" r:id="rId20"/>
    <p:sldId id="454" r:id="rId21"/>
    <p:sldId id="432" r:id="rId22"/>
    <p:sldId id="433" r:id="rId23"/>
    <p:sldId id="434" r:id="rId24"/>
    <p:sldId id="435" r:id="rId25"/>
    <p:sldId id="438" r:id="rId26"/>
    <p:sldId id="440" r:id="rId27"/>
    <p:sldId id="442" r:id="rId28"/>
    <p:sldId id="455" r:id="rId29"/>
    <p:sldId id="456" r:id="rId30"/>
    <p:sldId id="457" r:id="rId31"/>
    <p:sldId id="486" r:id="rId32"/>
    <p:sldId id="459" r:id="rId33"/>
    <p:sldId id="463" r:id="rId34"/>
    <p:sldId id="466" r:id="rId35"/>
    <p:sldId id="467" r:id="rId36"/>
    <p:sldId id="468" r:id="rId37"/>
    <p:sldId id="470" r:id="rId38"/>
    <p:sldId id="471" r:id="rId39"/>
    <p:sldId id="472" r:id="rId40"/>
    <p:sldId id="473" r:id="rId41"/>
    <p:sldId id="485" r:id="rId42"/>
    <p:sldId id="474" r:id="rId43"/>
    <p:sldId id="476" r:id="rId44"/>
    <p:sldId id="477" r:id="rId45"/>
    <p:sldId id="478" r:id="rId46"/>
    <p:sldId id="479" r:id="rId47"/>
    <p:sldId id="480" r:id="rId48"/>
    <p:sldId id="481" r:id="rId49"/>
    <p:sldId id="483" r:id="rId50"/>
    <p:sldId id="484" r:id="rId51"/>
    <p:sldId id="358" r:id="rId52"/>
    <p:sldId id="312" r:id="rId5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66"/>
    <a:srgbClr val="03BD22"/>
    <a:srgbClr val="AFEAFF"/>
    <a:srgbClr val="FF9999"/>
    <a:srgbClr val="00FF00"/>
    <a:srgbClr val="66FF6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57" autoAdjust="0"/>
    <p:restoredTop sz="82017" autoAdjust="0"/>
  </p:normalViewPr>
  <p:slideViewPr>
    <p:cSldViewPr>
      <p:cViewPr>
        <p:scale>
          <a:sx n="70" d="100"/>
          <a:sy n="70" d="100"/>
        </p:scale>
        <p:origin x="-115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ocuments%20and%20Settings\zorn\Local%20Settings\Temporary%20Internet%20Files\Content.Outlook\TGGEPJOJ\EXTERM_alloc_overhead-orig%20(2).xls"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oleObject" Target="file:///c:\Users\karthik\Documents\reliable-allocator-overheads.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005483017284888"/>
          <c:y val="0.20720746055391798"/>
          <c:w val="0.85675492441533163"/>
          <c:h val="0.54954980289625954"/>
        </c:manualLayout>
      </c:layout>
      <c:barChart>
        <c:barDir val="col"/>
        <c:grouping val="clustered"/>
        <c:varyColors val="0"/>
        <c:ser>
          <c:idx val="0"/>
          <c:order val="0"/>
          <c:tx>
            <c:v>GNU libc</c:v>
          </c:tx>
          <c:spPr>
            <a:solidFill>
              <a:srgbClr val="000000"/>
            </a:solidFill>
            <a:ln w="12700">
              <a:solidFill>
                <a:srgbClr val="000000"/>
              </a:solidFill>
              <a:prstDash val="solid"/>
            </a:ln>
          </c:spPr>
          <c:invertIfNegative val="0"/>
          <c:cat>
            <c:strRef>
              <c:f>Sheet1!$A$26:$A$43</c:f>
              <c:strCache>
                <c:ptCount val="18"/>
                <c:pt idx="0">
                  <c:v>cfrac</c:v>
                </c:pt>
                <c:pt idx="1">
                  <c:v>espresso</c:v>
                </c:pt>
                <c:pt idx="2">
                  <c:v>lindsay</c:v>
                </c:pt>
                <c:pt idx="3">
                  <c:v>p2c</c:v>
                </c:pt>
                <c:pt idx="4">
                  <c:v>roboop</c:v>
                </c:pt>
                <c:pt idx="5">
                  <c:v>164.gzip</c:v>
                </c:pt>
                <c:pt idx="6">
                  <c:v>175.vpr</c:v>
                </c:pt>
                <c:pt idx="7">
                  <c:v>176.gcc</c:v>
                </c:pt>
                <c:pt idx="8">
                  <c:v>181.mcf</c:v>
                </c:pt>
                <c:pt idx="9">
                  <c:v>186.crafty</c:v>
                </c:pt>
                <c:pt idx="10">
                  <c:v>197.parser</c:v>
                </c:pt>
                <c:pt idx="11">
                  <c:v>252.eon</c:v>
                </c:pt>
                <c:pt idx="12">
                  <c:v>253.perlbmk</c:v>
                </c:pt>
                <c:pt idx="13">
                  <c:v>254.gap</c:v>
                </c:pt>
                <c:pt idx="14">
                  <c:v>255.vortex</c:v>
                </c:pt>
                <c:pt idx="15">
                  <c:v>256.bzip2</c:v>
                </c:pt>
                <c:pt idx="16">
                  <c:v>300.twolf</c:v>
                </c:pt>
                <c:pt idx="17">
                  <c:v>Geometric mean</c:v>
                </c:pt>
              </c:strCache>
            </c:strRef>
          </c:cat>
          <c:val>
            <c:numRef>
              <c:f>Sheet1!$B$26:$B$43</c:f>
              <c:numCache>
                <c:formatCode>General</c:formatCode>
                <c:ptCount val="18"/>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numCache>
            </c:numRef>
          </c:val>
        </c:ser>
        <c:ser>
          <c:idx val="2"/>
          <c:order val="1"/>
          <c:tx>
            <c:v>Exterminator</c:v>
          </c:tx>
          <c:spPr>
            <a:solidFill>
              <a:srgbClr val="AFEAFF"/>
            </a:solidFill>
            <a:ln w="12700">
              <a:solidFill>
                <a:srgbClr val="000000"/>
              </a:solidFill>
              <a:prstDash val="solid"/>
            </a:ln>
          </c:spPr>
          <c:invertIfNegative val="0"/>
          <c:cat>
            <c:strRef>
              <c:f>Sheet1!$A$26:$A$43</c:f>
              <c:strCache>
                <c:ptCount val="18"/>
                <c:pt idx="0">
                  <c:v>cfrac</c:v>
                </c:pt>
                <c:pt idx="1">
                  <c:v>espresso</c:v>
                </c:pt>
                <c:pt idx="2">
                  <c:v>lindsay</c:v>
                </c:pt>
                <c:pt idx="3">
                  <c:v>p2c</c:v>
                </c:pt>
                <c:pt idx="4">
                  <c:v>roboop</c:v>
                </c:pt>
                <c:pt idx="5">
                  <c:v>164.gzip</c:v>
                </c:pt>
                <c:pt idx="6">
                  <c:v>175.vpr</c:v>
                </c:pt>
                <c:pt idx="7">
                  <c:v>176.gcc</c:v>
                </c:pt>
                <c:pt idx="8">
                  <c:v>181.mcf</c:v>
                </c:pt>
                <c:pt idx="9">
                  <c:v>186.crafty</c:v>
                </c:pt>
                <c:pt idx="10">
                  <c:v>197.parser</c:v>
                </c:pt>
                <c:pt idx="11">
                  <c:v>252.eon</c:v>
                </c:pt>
                <c:pt idx="12">
                  <c:v>253.perlbmk</c:v>
                </c:pt>
                <c:pt idx="13">
                  <c:v>254.gap</c:v>
                </c:pt>
                <c:pt idx="14">
                  <c:v>255.vortex</c:v>
                </c:pt>
                <c:pt idx="15">
                  <c:v>256.bzip2</c:v>
                </c:pt>
                <c:pt idx="16">
                  <c:v>300.twolf</c:v>
                </c:pt>
                <c:pt idx="17">
                  <c:v>Geometric mean</c:v>
                </c:pt>
              </c:strCache>
            </c:strRef>
          </c:cat>
          <c:val>
            <c:numRef>
              <c:f>Sheet1!$D$26:$D$43</c:f>
              <c:numCache>
                <c:formatCode>General</c:formatCode>
                <c:ptCount val="18"/>
                <c:pt idx="0">
                  <c:v>2.3158914728682167</c:v>
                </c:pt>
                <c:pt idx="1">
                  <c:v>1.970588235294116</c:v>
                </c:pt>
                <c:pt idx="2">
                  <c:v>1.1408450704225361</c:v>
                </c:pt>
                <c:pt idx="3">
                  <c:v>1.6900000000000044</c:v>
                </c:pt>
                <c:pt idx="4">
                  <c:v>2.222635889798958</c:v>
                </c:pt>
                <c:pt idx="5">
                  <c:v>1.0062500000000001</c:v>
                </c:pt>
                <c:pt idx="6">
                  <c:v>1.0585106382978724</c:v>
                </c:pt>
                <c:pt idx="7">
                  <c:v>1.0239294710327456</c:v>
                </c:pt>
                <c:pt idx="8">
                  <c:v>0.99567099567099571</c:v>
                </c:pt>
                <c:pt idx="9">
                  <c:v>1</c:v>
                </c:pt>
                <c:pt idx="10">
                  <c:v>1.0052083333333333</c:v>
                </c:pt>
                <c:pt idx="11">
                  <c:v>0.97297297297297258</c:v>
                </c:pt>
                <c:pt idx="12">
                  <c:v>1.2929292929292842</c:v>
                </c:pt>
                <c:pt idx="13">
                  <c:v>1.0198019801980198</c:v>
                </c:pt>
                <c:pt idx="14">
                  <c:v>1.0789473684210575</c:v>
                </c:pt>
                <c:pt idx="15">
                  <c:v>0.9779005524861919</c:v>
                </c:pt>
                <c:pt idx="16">
                  <c:v>1.5658362989323755</c:v>
                </c:pt>
                <c:pt idx="17">
                  <c:v>1.2513723784990896</c:v>
                </c:pt>
              </c:numCache>
            </c:numRef>
          </c:val>
        </c:ser>
        <c:dLbls>
          <c:showLegendKey val="0"/>
          <c:showVal val="0"/>
          <c:showCatName val="0"/>
          <c:showSerName val="0"/>
          <c:showPercent val="0"/>
          <c:showBubbleSize val="0"/>
        </c:dLbls>
        <c:gapWidth val="150"/>
        <c:axId val="46958080"/>
        <c:axId val="46959616"/>
      </c:barChart>
      <c:catAx>
        <c:axId val="46958080"/>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900" b="0" i="0" u="none" strike="noStrike" baseline="0">
                <a:solidFill>
                  <a:srgbClr val="000000"/>
                </a:solidFill>
                <a:latin typeface="Frutiger Linotype"/>
                <a:ea typeface="Frutiger Linotype"/>
                <a:cs typeface="Frutiger Linotype"/>
              </a:defRPr>
            </a:pPr>
            <a:endParaRPr lang="en-US"/>
          </a:p>
        </c:txPr>
        <c:crossAx val="46959616"/>
        <c:crosses val="autoZero"/>
        <c:auto val="1"/>
        <c:lblAlgn val="ctr"/>
        <c:lblOffset val="100"/>
        <c:tickLblSkip val="1"/>
        <c:tickMarkSkip val="1"/>
        <c:noMultiLvlLbl val="0"/>
      </c:catAx>
      <c:valAx>
        <c:axId val="46959616"/>
        <c:scaling>
          <c:orientation val="minMax"/>
          <c:max val="2.5"/>
        </c:scaling>
        <c:delete val="0"/>
        <c:axPos val="l"/>
        <c:majorGridlines>
          <c:spPr>
            <a:ln w="3175">
              <a:solidFill>
                <a:srgbClr val="000000"/>
              </a:solidFill>
              <a:prstDash val="solid"/>
            </a:ln>
          </c:spPr>
        </c:majorGridlines>
        <c:title>
          <c:tx>
            <c:rich>
              <a:bodyPr/>
              <a:lstStyle/>
              <a:p>
                <a:pPr>
                  <a:defRPr sz="1800" b="1" i="0" u="none" strike="noStrike" baseline="0">
                    <a:solidFill>
                      <a:srgbClr val="000000"/>
                    </a:solidFill>
                    <a:latin typeface="Frutiger Linotype"/>
                    <a:ea typeface="Frutiger Linotype"/>
                    <a:cs typeface="Frutiger Linotype"/>
                  </a:defRPr>
                </a:pPr>
                <a:r>
                  <a:rPr lang="en-US" sz="1800"/>
                  <a:t>Normalized Execution Time</a:t>
                </a:r>
              </a:p>
            </c:rich>
          </c:tx>
          <c:layout>
            <c:manualLayout>
              <c:xMode val="edge"/>
              <c:yMode val="edge"/>
              <c:x val="2.5920873124147342E-2"/>
              <c:y val="0.26834007762016782"/>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46958080"/>
        <c:crosses val="autoZero"/>
        <c:crossBetween val="between"/>
        <c:majorUnit val="0.5"/>
      </c:valAx>
      <c:spPr>
        <a:noFill/>
        <a:ln w="12700">
          <a:solidFill>
            <a:srgbClr val="808080"/>
          </a:solidFill>
          <a:prstDash val="solid"/>
        </a:ln>
      </c:spPr>
    </c:plotArea>
    <c:legend>
      <c:legendPos val="t"/>
      <c:legendEntry>
        <c:idx val="0"/>
        <c:txPr>
          <a:bodyPr/>
          <a:lstStyle/>
          <a:p>
            <a:pPr>
              <a:defRPr sz="1200" b="0" i="0" u="none" strike="noStrike" baseline="0">
                <a:solidFill>
                  <a:srgbClr val="000000"/>
                </a:solidFill>
                <a:latin typeface="Frutiger Linotype"/>
                <a:ea typeface="Frutiger Linotype"/>
                <a:cs typeface="Frutiger Linotype"/>
              </a:defRPr>
            </a:pPr>
            <a:endParaRPr lang="en-US"/>
          </a:p>
        </c:txPr>
      </c:legendEntry>
      <c:legendEntry>
        <c:idx val="1"/>
        <c:txPr>
          <a:bodyPr/>
          <a:lstStyle/>
          <a:p>
            <a:pPr>
              <a:defRPr sz="1200" b="0" i="0" u="none" strike="noStrike" baseline="0">
                <a:solidFill>
                  <a:srgbClr val="000000"/>
                </a:solidFill>
                <a:latin typeface="Frutiger Linotype"/>
                <a:ea typeface="Frutiger Linotype"/>
                <a:cs typeface="Frutiger Linotype"/>
              </a:defRPr>
            </a:pPr>
            <a:endParaRPr lang="en-US"/>
          </a:p>
        </c:txPr>
      </c:legendEntry>
      <c:layout>
        <c:manualLayout>
          <c:xMode val="edge"/>
          <c:yMode val="edge"/>
          <c:x val="0.34106483619970607"/>
          <c:y val="0.12355216961516165"/>
          <c:w val="0.3137797065953386"/>
          <c:h val="5.4054119858394541E-2"/>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Frutiger Linotype"/>
              <a:ea typeface="Frutiger Linotype"/>
              <a:cs typeface="Frutiger Linotype"/>
            </a:defRPr>
          </a:pPr>
          <a:endParaRPr lang="en-US"/>
        </a:p>
      </c:txPr>
    </c:legend>
    <c:plotVisOnly val="1"/>
    <c:dispBlanksAs val="gap"/>
    <c:showDLblsOverMax val="0"/>
  </c:chart>
  <c:spPr>
    <a:noFill/>
    <a:ln w="3175">
      <a:noFill/>
      <a:prstDash val="solid"/>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Performance Overhead</a:t>
            </a:r>
          </a:p>
        </c:rich>
      </c:tx>
      <c:layout>
        <c:manualLayout>
          <c:xMode val="edge"/>
          <c:yMode val="edge"/>
          <c:x val="0.32400612401489864"/>
          <c:y val="2.9724053136721107E-2"/>
        </c:manualLayout>
      </c:layout>
      <c:overlay val="0"/>
    </c:title>
    <c:autoTitleDeleted val="0"/>
    <c:plotArea>
      <c:layout>
        <c:manualLayout>
          <c:layoutTarget val="inner"/>
          <c:xMode val="edge"/>
          <c:yMode val="edge"/>
          <c:x val="9.1310816767834688E-2"/>
          <c:y val="0.23354613178852363"/>
          <c:w val="0.75405061588921563"/>
          <c:h val="0.52654036985048758"/>
        </c:manualLayout>
      </c:layout>
      <c:barChart>
        <c:barDir val="col"/>
        <c:grouping val="clustered"/>
        <c:varyColors val="0"/>
        <c:ser>
          <c:idx val="0"/>
          <c:order val="0"/>
          <c:tx>
            <c:strRef>
              <c:f>Sheet1!$B$56</c:f>
              <c:strCache>
                <c:ptCount val="1"/>
                <c:pt idx="0">
                  <c:v>Baseline</c:v>
                </c:pt>
              </c:strCache>
            </c:strRef>
          </c:tx>
          <c:invertIfNegative val="0"/>
          <c:dLbls>
            <c:delete val="1"/>
          </c:dLbls>
          <c:cat>
            <c:strRef>
              <c:f>Sheet1!$A$57:$A$61</c:f>
              <c:strCache>
                <c:ptCount val="5"/>
                <c:pt idx="0">
                  <c:v>vpr</c:v>
                </c:pt>
                <c:pt idx="1">
                  <c:v>crafty</c:v>
                </c:pt>
                <c:pt idx="2">
                  <c:v>parser</c:v>
                </c:pt>
                <c:pt idx="3">
                  <c:v>rayshade</c:v>
                </c:pt>
                <c:pt idx="4">
                  <c:v>gzip</c:v>
                </c:pt>
              </c:strCache>
            </c:strRef>
          </c:cat>
          <c:val>
            <c:numRef>
              <c:f>Sheet1!$B$57:$B$61</c:f>
              <c:numCache>
                <c:formatCode>General</c:formatCode>
                <c:ptCount val="5"/>
                <c:pt idx="0">
                  <c:v>1</c:v>
                </c:pt>
                <c:pt idx="1">
                  <c:v>1</c:v>
                </c:pt>
                <c:pt idx="2">
                  <c:v>1</c:v>
                </c:pt>
                <c:pt idx="3">
                  <c:v>1</c:v>
                </c:pt>
                <c:pt idx="4">
                  <c:v>1</c:v>
                </c:pt>
              </c:numCache>
            </c:numRef>
          </c:val>
        </c:ser>
        <c:ser>
          <c:idx val="1"/>
          <c:order val="1"/>
          <c:tx>
            <c:strRef>
              <c:f>Sheet1!$C$56</c:f>
              <c:strCache>
                <c:ptCount val="1"/>
                <c:pt idx="0">
                  <c:v>Samurai</c:v>
                </c:pt>
              </c:strCache>
            </c:strRef>
          </c:tx>
          <c:spPr>
            <a:solidFill>
              <a:srgbClr val="002060"/>
            </a:solidFill>
          </c:spPr>
          <c:invertIfNegative val="0"/>
          <c:cat>
            <c:strRef>
              <c:f>Sheet1!$A$57:$A$61</c:f>
              <c:strCache>
                <c:ptCount val="5"/>
                <c:pt idx="0">
                  <c:v>vpr</c:v>
                </c:pt>
                <c:pt idx="1">
                  <c:v>crafty</c:v>
                </c:pt>
                <c:pt idx="2">
                  <c:v>parser</c:v>
                </c:pt>
                <c:pt idx="3">
                  <c:v>rayshade</c:v>
                </c:pt>
                <c:pt idx="4">
                  <c:v>gzip</c:v>
                </c:pt>
              </c:strCache>
            </c:strRef>
          </c:cat>
          <c:val>
            <c:numRef>
              <c:f>Sheet1!$C$57:$C$61</c:f>
              <c:numCache>
                <c:formatCode>General</c:formatCode>
                <c:ptCount val="5"/>
                <c:pt idx="0">
                  <c:v>1.03</c:v>
                </c:pt>
                <c:pt idx="1">
                  <c:v>1.08</c:v>
                </c:pt>
                <c:pt idx="2">
                  <c:v>1.01</c:v>
                </c:pt>
                <c:pt idx="3">
                  <c:v>1.08</c:v>
                </c:pt>
                <c:pt idx="4">
                  <c:v>2.73</c:v>
                </c:pt>
              </c:numCache>
            </c:numRef>
          </c:val>
        </c:ser>
        <c:dLbls>
          <c:showLegendKey val="0"/>
          <c:showVal val="1"/>
          <c:showCatName val="0"/>
          <c:showSerName val="0"/>
          <c:showPercent val="0"/>
          <c:showBubbleSize val="0"/>
        </c:dLbls>
        <c:gapWidth val="150"/>
        <c:axId val="48731648"/>
        <c:axId val="48733568"/>
      </c:barChart>
      <c:catAx>
        <c:axId val="48731648"/>
        <c:scaling>
          <c:orientation val="minMax"/>
        </c:scaling>
        <c:delete val="0"/>
        <c:axPos val="b"/>
        <c:title>
          <c:tx>
            <c:rich>
              <a:bodyPr/>
              <a:lstStyle/>
              <a:p>
                <a:pPr>
                  <a:defRPr/>
                </a:pPr>
                <a:r>
                  <a:rPr lang="en-US"/>
                  <a:t>Benchmark</a:t>
                </a:r>
              </a:p>
            </c:rich>
          </c:tx>
          <c:layout>
            <c:manualLayout>
              <c:xMode val="edge"/>
              <c:yMode val="edge"/>
              <c:x val="0.38733459370871948"/>
              <c:y val="0.87261327422802915"/>
            </c:manualLayout>
          </c:layout>
          <c:overlay val="0"/>
        </c:title>
        <c:numFmt formatCode="General" sourceLinked="1"/>
        <c:majorTickMark val="out"/>
        <c:minorTickMark val="none"/>
        <c:tickLblPos val="nextTo"/>
        <c:txPr>
          <a:bodyPr rot="0" vert="horz"/>
          <a:lstStyle/>
          <a:p>
            <a:pPr>
              <a:defRPr/>
            </a:pPr>
            <a:endParaRPr lang="en-US"/>
          </a:p>
        </c:txPr>
        <c:crossAx val="48733568"/>
        <c:crosses val="autoZero"/>
        <c:auto val="1"/>
        <c:lblAlgn val="ctr"/>
        <c:lblOffset val="100"/>
        <c:tickLblSkip val="1"/>
        <c:tickMarkSkip val="1"/>
        <c:noMultiLvlLbl val="0"/>
      </c:catAx>
      <c:valAx>
        <c:axId val="48733568"/>
        <c:scaling>
          <c:orientation val="minMax"/>
        </c:scaling>
        <c:delete val="0"/>
        <c:axPos val="l"/>
        <c:majorGridlines/>
        <c:title>
          <c:tx>
            <c:rich>
              <a:bodyPr/>
              <a:lstStyle/>
              <a:p>
                <a:pPr>
                  <a:defRPr/>
                </a:pPr>
                <a:r>
                  <a:rPr lang="en-US"/>
                  <a:t>Slowdown</a:t>
                </a:r>
              </a:p>
            </c:rich>
          </c:tx>
          <c:layout>
            <c:manualLayout>
              <c:xMode val="edge"/>
              <c:yMode val="edge"/>
              <c:x val="0"/>
              <c:y val="0.37013535728416108"/>
            </c:manualLayout>
          </c:layout>
          <c:overlay val="0"/>
        </c:title>
        <c:numFmt formatCode="General" sourceLinked="1"/>
        <c:majorTickMark val="out"/>
        <c:minorTickMark val="none"/>
        <c:tickLblPos val="nextTo"/>
        <c:txPr>
          <a:bodyPr rot="0" vert="horz"/>
          <a:lstStyle/>
          <a:p>
            <a:pPr>
              <a:defRPr/>
            </a:pPr>
            <a:endParaRPr lang="en-US"/>
          </a:p>
        </c:txPr>
        <c:crossAx val="48731648"/>
        <c:crosses val="autoZero"/>
        <c:crossBetween val="between"/>
      </c:valAx>
    </c:plotArea>
    <c:legend>
      <c:legendPos val="t"/>
      <c:layout>
        <c:manualLayout>
          <c:xMode val="edge"/>
          <c:yMode val="edge"/>
          <c:x val="0.26306281879859356"/>
          <c:y val="0.1026187650110615"/>
          <c:w val="0.47825620264448082"/>
          <c:h val="7.4310201670651124E-2"/>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400"/>
            </a:pPr>
            <a:r>
              <a:rPr lang="en-US" sz="2400" dirty="0"/>
              <a:t>Performance Overheads</a:t>
            </a:r>
          </a:p>
        </c:rich>
      </c:tx>
      <c:layout>
        <c:manualLayout>
          <c:xMode val="edge"/>
          <c:yMode val="edge"/>
          <c:x val="0.31978021978022114"/>
          <c:y val="1.9696969696969765E-2"/>
        </c:manualLayout>
      </c:layout>
      <c:overlay val="0"/>
    </c:title>
    <c:autoTitleDeleted val="0"/>
    <c:plotArea>
      <c:layout/>
      <c:barChart>
        <c:barDir val="col"/>
        <c:grouping val="clustered"/>
        <c:varyColors val="0"/>
        <c:ser>
          <c:idx val="0"/>
          <c:order val="0"/>
          <c:tx>
            <c:strRef>
              <c:f>Average!$A$4</c:f>
              <c:strCache>
                <c:ptCount val="1"/>
                <c:pt idx="0">
                  <c:v>Kingsley</c:v>
                </c:pt>
              </c:strCache>
            </c:strRef>
          </c:tx>
          <c:invertIfNegative val="0"/>
          <c:cat>
            <c:strRef>
              <c:f>Average!$B$1:$H$3</c:f>
              <c:strCache>
                <c:ptCount val="7"/>
                <c:pt idx="0">
                  <c:v>espresso</c:v>
                </c:pt>
                <c:pt idx="1">
                  <c:v>cfrac</c:v>
                </c:pt>
                <c:pt idx="2">
                  <c:v>p2c</c:v>
                </c:pt>
                <c:pt idx="3">
                  <c:v>Lindsay</c:v>
                </c:pt>
                <c:pt idx="4">
                  <c:v>Boxed-Sim</c:v>
                </c:pt>
                <c:pt idx="5">
                  <c:v>Mudlle</c:v>
                </c:pt>
                <c:pt idx="6">
                  <c:v>Average</c:v>
                </c:pt>
              </c:strCache>
            </c:strRef>
          </c:cat>
          <c:val>
            <c:numRef>
              <c:f>Average!$B$4:$H$4</c:f>
              <c:numCache>
                <c:formatCode>General</c:formatCode>
                <c:ptCount val="7"/>
                <c:pt idx="0">
                  <c:v>100</c:v>
                </c:pt>
                <c:pt idx="1">
                  <c:v>100</c:v>
                </c:pt>
                <c:pt idx="2">
                  <c:v>100</c:v>
                </c:pt>
                <c:pt idx="3">
                  <c:v>100</c:v>
                </c:pt>
                <c:pt idx="4">
                  <c:v>100</c:v>
                </c:pt>
                <c:pt idx="5">
                  <c:v>100</c:v>
                </c:pt>
                <c:pt idx="6">
                  <c:v>100</c:v>
                </c:pt>
              </c:numCache>
            </c:numRef>
          </c:val>
        </c:ser>
        <c:ser>
          <c:idx val="3"/>
          <c:order val="1"/>
          <c:tx>
            <c:strRef>
              <c:f>Average!$A$6</c:f>
              <c:strCache>
                <c:ptCount val="1"/>
                <c:pt idx="0">
                  <c:v>Samurai</c:v>
                </c:pt>
              </c:strCache>
            </c:strRef>
          </c:tx>
          <c:spPr>
            <a:solidFill>
              <a:srgbClr val="002060"/>
            </a:solidFill>
          </c:spPr>
          <c:invertIfNegative val="0"/>
          <c:cat>
            <c:strRef>
              <c:f>Average!$B$1:$H$3</c:f>
              <c:strCache>
                <c:ptCount val="7"/>
                <c:pt idx="0">
                  <c:v>espresso</c:v>
                </c:pt>
                <c:pt idx="1">
                  <c:v>cfrac</c:v>
                </c:pt>
                <c:pt idx="2">
                  <c:v>p2c</c:v>
                </c:pt>
                <c:pt idx="3">
                  <c:v>Lindsay</c:v>
                </c:pt>
                <c:pt idx="4">
                  <c:v>Boxed-Sim</c:v>
                </c:pt>
                <c:pt idx="5">
                  <c:v>Mudlle</c:v>
                </c:pt>
                <c:pt idx="6">
                  <c:v>Average</c:v>
                </c:pt>
              </c:strCache>
            </c:strRef>
          </c:cat>
          <c:val>
            <c:numRef>
              <c:f>Average!$B$6:$H$6</c:f>
              <c:numCache>
                <c:formatCode>General</c:formatCode>
                <c:ptCount val="7"/>
                <c:pt idx="0">
                  <c:v>123</c:v>
                </c:pt>
                <c:pt idx="1">
                  <c:v>115</c:v>
                </c:pt>
                <c:pt idx="2">
                  <c:v>110</c:v>
                </c:pt>
                <c:pt idx="3">
                  <c:v>97</c:v>
                </c:pt>
                <c:pt idx="4">
                  <c:v>103</c:v>
                </c:pt>
                <c:pt idx="5">
                  <c:v>115</c:v>
                </c:pt>
                <c:pt idx="6">
                  <c:v>109.6</c:v>
                </c:pt>
              </c:numCache>
            </c:numRef>
          </c:val>
        </c:ser>
        <c:dLbls>
          <c:showLegendKey val="0"/>
          <c:showVal val="0"/>
          <c:showCatName val="0"/>
          <c:showSerName val="0"/>
          <c:showPercent val="0"/>
          <c:showBubbleSize val="0"/>
        </c:dLbls>
        <c:gapWidth val="75"/>
        <c:axId val="46972288"/>
        <c:axId val="46974080"/>
      </c:barChart>
      <c:catAx>
        <c:axId val="46972288"/>
        <c:scaling>
          <c:orientation val="minMax"/>
        </c:scaling>
        <c:delete val="0"/>
        <c:axPos val="b"/>
        <c:numFmt formatCode="General" sourceLinked="1"/>
        <c:majorTickMark val="none"/>
        <c:minorTickMark val="none"/>
        <c:tickLblPos val="nextTo"/>
        <c:txPr>
          <a:bodyPr/>
          <a:lstStyle/>
          <a:p>
            <a:pPr>
              <a:defRPr sz="1600"/>
            </a:pPr>
            <a:endParaRPr lang="en-US"/>
          </a:p>
        </c:txPr>
        <c:crossAx val="46974080"/>
        <c:crosses val="autoZero"/>
        <c:auto val="1"/>
        <c:lblAlgn val="ctr"/>
        <c:lblOffset val="100"/>
        <c:noMultiLvlLbl val="0"/>
      </c:catAx>
      <c:valAx>
        <c:axId val="46974080"/>
        <c:scaling>
          <c:orientation val="minMax"/>
        </c:scaling>
        <c:delete val="0"/>
        <c:axPos val="l"/>
        <c:majorGridlines/>
        <c:numFmt formatCode="General" sourceLinked="1"/>
        <c:majorTickMark val="none"/>
        <c:minorTickMark val="none"/>
        <c:tickLblPos val="nextTo"/>
        <c:spPr>
          <a:ln w="9525">
            <a:noFill/>
          </a:ln>
        </c:spPr>
        <c:txPr>
          <a:bodyPr/>
          <a:lstStyle/>
          <a:p>
            <a:pPr>
              <a:defRPr sz="1600"/>
            </a:pPr>
            <a:endParaRPr lang="en-US"/>
          </a:p>
        </c:txPr>
        <c:crossAx val="46972288"/>
        <c:crosses val="autoZero"/>
        <c:crossBetween val="between"/>
      </c:valAx>
    </c:plotArea>
    <c:legend>
      <c:legendPos val="b"/>
      <c:legendEntry>
        <c:idx val="0"/>
        <c:txPr>
          <a:bodyPr/>
          <a:lstStyle/>
          <a:p>
            <a:pPr>
              <a:defRPr sz="2000"/>
            </a:pPr>
            <a:endParaRPr lang="en-US"/>
          </a:p>
        </c:txPr>
      </c:legendEntry>
      <c:legendEntry>
        <c:idx val="1"/>
        <c:txPr>
          <a:bodyPr/>
          <a:lstStyle/>
          <a:p>
            <a:pPr>
              <a:defRPr sz="2000"/>
            </a:pPr>
            <a:endParaRPr lang="en-US"/>
          </a:p>
        </c:txPr>
      </c:legendEntry>
      <c:overlay val="0"/>
    </c:legend>
    <c:plotVisOnly val="1"/>
    <c:dispBlanksAs val="gap"/>
    <c:showDLblsOverMax val="0"/>
  </c:chart>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0.92908</cdr:x>
      <cdr:y>0.29207</cdr:y>
    </cdr:from>
    <cdr:to>
      <cdr:x>0.92908</cdr:x>
      <cdr:y>0.75539</cdr:y>
    </cdr:to>
    <cdr:sp macro="" textlink="">
      <cdr:nvSpPr>
        <cdr:cNvPr id="2049" name="Line 1"/>
        <cdr:cNvSpPr>
          <a:spLocks xmlns:a="http://schemas.openxmlformats.org/drawingml/2006/main" noChangeShapeType="1"/>
        </cdr:cNvSpPr>
      </cdr:nvSpPr>
      <cdr:spPr bwMode="auto">
        <a:xfrm xmlns:a="http://schemas.openxmlformats.org/drawingml/2006/main" flipV="1">
          <a:off x="5189334" y="1199567"/>
          <a:ext cx="0" cy="1902940"/>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a:ln>
      </cdr:spPr>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0.14146</cdr:x>
      <cdr:y>0.20703</cdr:y>
    </cdr:from>
    <cdr:to>
      <cdr:x>0.37296</cdr:x>
      <cdr:y>0.25714</cdr:y>
    </cdr:to>
    <cdr:sp macro="" textlink="">
      <cdr:nvSpPr>
        <cdr:cNvPr id="2051" name="Text Box 3"/>
        <cdr:cNvSpPr txBox="1">
          <a:spLocks xmlns:a="http://schemas.openxmlformats.org/drawingml/2006/main" noChangeArrowheads="1"/>
        </cdr:cNvSpPr>
      </cdr:nvSpPr>
      <cdr:spPr bwMode="auto">
        <a:xfrm xmlns:a="http://schemas.openxmlformats.org/drawingml/2006/main">
          <a:off x="790103" y="850307"/>
          <a:ext cx="1293027" cy="205815"/>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27432" tIns="27432" rIns="0" bIns="0" anchor="t" upright="1">
          <a:spAutoFit/>
        </a:bodyPr>
        <a:lstStyle xmlns:a="http://schemas.openxmlformats.org/drawingml/2006/main"/>
        <a:p xmlns:a="http://schemas.openxmlformats.org/drawingml/2006/main">
          <a:pPr algn="l" rtl="1">
            <a:defRPr sz="1000"/>
          </a:pPr>
          <a:r>
            <a:rPr lang="en-US" sz="1000" b="0" i="0" strike="noStrike">
              <a:solidFill>
                <a:srgbClr val="000000"/>
              </a:solidFill>
              <a:latin typeface="Frutiger Linotype"/>
            </a:rPr>
            <a:t>allocation-intensive</a:t>
          </a:r>
        </a:p>
      </cdr:txBody>
    </cdr:sp>
  </cdr:relSizeAnchor>
  <cdr:relSizeAnchor xmlns:cdr="http://schemas.openxmlformats.org/drawingml/2006/chartDrawing">
    <cdr:from>
      <cdr:x>0.55444</cdr:x>
      <cdr:y>0.21041</cdr:y>
    </cdr:from>
    <cdr:to>
      <cdr:x>0.70305</cdr:x>
      <cdr:y>0.26052</cdr:y>
    </cdr:to>
    <cdr:sp macro="" textlink="">
      <cdr:nvSpPr>
        <cdr:cNvPr id="2052" name="Text Box 4"/>
        <cdr:cNvSpPr txBox="1">
          <a:spLocks xmlns:a="http://schemas.openxmlformats.org/drawingml/2006/main" noChangeArrowheads="1"/>
        </cdr:cNvSpPr>
      </cdr:nvSpPr>
      <cdr:spPr bwMode="auto">
        <a:xfrm xmlns:a="http://schemas.openxmlformats.org/drawingml/2006/main">
          <a:off x="5069799" y="1241908"/>
          <a:ext cx="1358890" cy="295766"/>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27432" tIns="27432" rIns="0" bIns="0" anchor="t" upright="1">
          <a:spAutoFit/>
        </a:bodyPr>
        <a:lstStyle xmlns:a="http://schemas.openxmlformats.org/drawingml/2006/main"/>
        <a:p xmlns:a="http://schemas.openxmlformats.org/drawingml/2006/main">
          <a:pPr algn="l" rtl="1">
            <a:defRPr sz="1000"/>
          </a:pPr>
          <a:r>
            <a:rPr lang="en-US" sz="1000" b="0" i="0" strike="noStrike">
              <a:solidFill>
                <a:srgbClr val="000000"/>
              </a:solidFill>
              <a:latin typeface="Frutiger Linotype"/>
            </a:rPr>
            <a:t>SPECint2000</a:t>
          </a:r>
        </a:p>
      </cdr:txBody>
    </cdr:sp>
  </cdr:relSizeAnchor>
  <cdr:relSizeAnchor xmlns:cdr="http://schemas.openxmlformats.org/drawingml/2006/chartDrawing">
    <cdr:from>
      <cdr:x>0.35723</cdr:x>
      <cdr:y>0.29307</cdr:y>
    </cdr:from>
    <cdr:to>
      <cdr:x>0.35723</cdr:x>
      <cdr:y>0.75639</cdr:y>
    </cdr:to>
    <cdr:sp macro="" textlink="">
      <cdr:nvSpPr>
        <cdr:cNvPr id="7" name="Line 2"/>
        <cdr:cNvSpPr>
          <a:spLocks xmlns:a="http://schemas.openxmlformats.org/drawingml/2006/main" noChangeShapeType="1"/>
        </cdr:cNvSpPr>
      </cdr:nvSpPr>
      <cdr:spPr bwMode="auto">
        <a:xfrm xmlns:a="http://schemas.openxmlformats.org/drawingml/2006/main" flipV="1">
          <a:off x="1995280" y="1203686"/>
          <a:ext cx="0" cy="1902940"/>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017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5018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018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3B703E74-4ADD-40E9-A8AD-CFA4A1766333}" type="slidenum">
              <a:rPr lang="en-US"/>
              <a:pPr>
                <a:defRPr/>
              </a:pPr>
              <a:t>‹#›</a:t>
            </a:fld>
            <a:endParaRPr lang="en-US"/>
          </a:p>
        </p:txBody>
      </p:sp>
    </p:spTree>
    <p:extLst>
      <p:ext uri="{BB962C8B-B14F-4D97-AF65-F5344CB8AC3E}">
        <p14:creationId xmlns:p14="http://schemas.microsoft.com/office/powerpoint/2010/main" val="4291401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7270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1F7CC758-3432-45AD-8507-E0F3F128C728}" type="datetimeFigureOut">
              <a:rPr lang="en-US"/>
              <a:pPr>
                <a:defRPr/>
              </a:pPr>
              <a:t>10/12/2010</a:t>
            </a:fld>
            <a:endParaRPr lang="en-US"/>
          </a:p>
        </p:txBody>
      </p:sp>
      <p:sp>
        <p:nvSpPr>
          <p:cNvPr id="430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270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271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7271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75C09B5B-EA2B-48FB-B956-F7D6844864B2}" type="slidenum">
              <a:rPr lang="en-US"/>
              <a:pPr>
                <a:defRPr/>
              </a:pPr>
              <a:t>‹#›</a:t>
            </a:fld>
            <a:endParaRPr lang="en-US"/>
          </a:p>
        </p:txBody>
      </p:sp>
    </p:spTree>
    <p:extLst>
      <p:ext uri="{BB962C8B-B14F-4D97-AF65-F5344CB8AC3E}">
        <p14:creationId xmlns:p14="http://schemas.microsoft.com/office/powerpoint/2010/main" val="42095628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Empty</a:t>
            </a:r>
            <a:r>
              <a:rPr lang="en-US" baseline="0" dirty="0" smtClean="0"/>
              <a:t> space can be filled with canaries, allows detection of corruption in non-objects</a:t>
            </a:r>
          </a:p>
          <a:p>
            <a:r>
              <a:rPr lang="en-US" sz="2600" dirty="0" smtClean="0"/>
              <a:t>We define “infinite heap semantics”</a:t>
            </a:r>
          </a:p>
          <a:p>
            <a:pPr lvl="1"/>
            <a:r>
              <a:rPr lang="en-US" sz="2300" dirty="0" smtClean="0"/>
              <a:t>Programs execute as if each object allocated with unbounded memory</a:t>
            </a:r>
          </a:p>
          <a:p>
            <a:pPr lvl="1"/>
            <a:r>
              <a:rPr lang="en-US" sz="2300" dirty="0" smtClean="0"/>
              <a:t>All frees ignored</a:t>
            </a:r>
          </a:p>
          <a:p>
            <a:endParaRPr lang="en-US" dirty="0"/>
          </a:p>
        </p:txBody>
      </p:sp>
      <p:sp>
        <p:nvSpPr>
          <p:cNvPr id="4" name="Slide Number Placeholder 3"/>
          <p:cNvSpPr>
            <a:spLocks noGrp="1"/>
          </p:cNvSpPr>
          <p:nvPr>
            <p:ph type="sldNum" sz="quarter" idx="10"/>
          </p:nvPr>
        </p:nvSpPr>
        <p:spPr/>
        <p:txBody>
          <a:bodyPr/>
          <a:lstStyle/>
          <a:p>
            <a:fld id="{F6F19DF1-1709-4E9C-BEF1-7DE6E918717F}"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7AE9D4E-7857-454E-8F05-572FA4956893}" type="slidenum">
              <a:rPr lang="en-US" smtClean="0"/>
              <a:pPr/>
              <a:t>23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7AE9D4E-7857-454E-8F05-572FA4956893}" type="slidenum">
              <a:rPr lang="en-US" smtClean="0"/>
              <a:pPr/>
              <a:t>24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With</a:t>
            </a:r>
            <a:r>
              <a:rPr lang="en-US" baseline="0" dirty="0" smtClean="0"/>
              <a:t> the development of high performance low power processors, m</a:t>
            </a:r>
            <a:r>
              <a:rPr lang="en-US" dirty="0" smtClean="0"/>
              <a:t>obile system</a:t>
            </a:r>
            <a:r>
              <a:rPr lang="en-US" baseline="0" dirty="0" smtClean="0"/>
              <a:t> are becoming more and more powerful. Modern mobile system has become an energy constrained general computing platform. </a:t>
            </a:r>
          </a:p>
          <a:p>
            <a:endParaRPr lang="en-US" baseline="0" dirty="0" smtClean="0"/>
          </a:p>
          <a:p>
            <a:r>
              <a:rPr lang="en-US" baseline="0" dirty="0" smtClean="0"/>
              <a:t>Previous research has shown that mobile systems are left idle for 95% of their life time. On the other hand, mobile systems are supposed to keep responsiveness during these idle periods. The most straight forward solution of maintaining responsiveness is to keep frequently used applications in the memory. Therefore, mobile systems need large memory.</a:t>
            </a:r>
          </a:p>
          <a:p>
            <a:endParaRPr lang="en-US" baseline="0" dirty="0" smtClean="0"/>
          </a:p>
          <a:p>
            <a:r>
              <a:rPr lang="en-US" baseline="0" dirty="0" smtClean="0"/>
              <a:t>So mobile systems are energy constrained, always idle, and they need large memory. These properties lead to the question how could we save memory power in idle periods. Later we will show that these properties also hold for data centers. </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DRAM consumes a lot of energy, even</a:t>
            </a:r>
            <a:r>
              <a:rPr lang="en-US" baseline="0" dirty="0" smtClean="0"/>
              <a:t> in idle period. Because the DRAM cells must be refreshed to keep the data. However, due to process variation, the retention time varies across different DRAM cells. This figure shows the retention time of different pages in a DRAM chips. In state-of-the-art DRAM, all the DRAM cells are refreshed at the worst-case retention time of 64ms for 100% reliability. So most DRAM cells are being over refreshed. </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we</a:t>
            </a:r>
            <a:r>
              <a:rPr lang="en-US" baseline="0" dirty="0" smtClean="0"/>
              <a:t> have Flicker, which protects critical data. The key idea of Flicker is to partition application data into critical part and non-critical part. Different data are placed in different part of the DRAM and refreshed at different rate. Critical data is placed in high refresh part, which has no error. And non-critical data is placed in low refresh part which consumes less power. With this partitioning, DRAM errors are exposed to the application and handled with software techniques.  </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a:t>
            </a:r>
            <a:r>
              <a:rPr lang="en-US" baseline="0" dirty="0" smtClean="0"/>
              <a:t> the other hand, m</a:t>
            </a:r>
            <a:r>
              <a:rPr lang="en-US" dirty="0" smtClean="0"/>
              <a:t>any hardware techniques</a:t>
            </a:r>
            <a:r>
              <a:rPr lang="en-US" baseline="0" dirty="0" smtClean="0"/>
              <a:t> have been proposed to save DRAM power. For example partial array self refresh. In modern DRAMs, self-refresh is the least power consuming state that could keep the data. No read or write is allowed in self-refresh state. Refresh operations in self refresh state is controlled by the DRAM itself instead of the memory controller. Partial array self refresh further saves energy by limiting refresh operations to part of the memory array. For example, we could only refresh the upper ¼ of the memory array. Before switching to self-refresh state, the partitioning of refreshed part and not refreshed part could be configured among several discrete levels. The problem of partial array self refresh is that it reduces the size of available DRAM in self-refresh state. </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figure shows the structure of Flicker DRAM bank. Similar to partial array self-refresh, the memory array is partitioned into two parts, at configurable discrete levels. However, instead of stopping refresh this part, Flicker refresh it at a lower rate. </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figure shows the Flicker</a:t>
            </a:r>
            <a:r>
              <a:rPr lang="en-US" baseline="0" dirty="0" smtClean="0"/>
              <a:t> framework. We denote critical objects and pages with red. And non-critical ones, with blue. </a:t>
            </a:r>
          </a:p>
          <a:p>
            <a:endParaRPr lang="en-US" baseline="0" dirty="0" smtClean="0"/>
          </a:p>
          <a:p>
            <a:r>
              <a:rPr lang="en-US" baseline="0" dirty="0" smtClean="0"/>
              <a:t>First, the programmer should specify which objects are critical and which are non-critical. </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zh-CN" dirty="0" smtClean="0"/>
              <a:t>Now</a:t>
            </a:r>
            <a:r>
              <a:rPr lang="en-US" altLang="zh-CN" baseline="0" dirty="0" smtClean="0"/>
              <a:t> I will talk about data partitioning. </a:t>
            </a:r>
            <a:r>
              <a:rPr lang="en-US" altLang="zh-CN" dirty="0" smtClean="0"/>
              <a:t>In Flicker,</a:t>
            </a:r>
            <a:r>
              <a:rPr lang="en-US" altLang="zh-CN" baseline="0" dirty="0" smtClean="0"/>
              <a:t> a</a:t>
            </a:r>
            <a:r>
              <a:rPr lang="en-US" altLang="zh-CN" dirty="0" smtClean="0"/>
              <a:t>ll</a:t>
            </a:r>
            <a:r>
              <a:rPr lang="en-US" altLang="zh-CN" baseline="0" dirty="0" smtClean="0"/>
              <a:t> data are critical by default. The reason of this choice is that some applications should be all critical. For example your bank account. In this case, it is not necessary to specify everything as critical. You could just run it and everything is protected. However, if you do want power saving in applications, you could mark some objects as non-critical. </a:t>
            </a:r>
          </a:p>
          <a:p>
            <a:endParaRPr lang="en-US" altLang="zh-CN" baseline="0" dirty="0" smtClean="0"/>
          </a:p>
          <a:p>
            <a:r>
              <a:rPr lang="en-US" altLang="zh-CN" baseline="0" dirty="0" smtClean="0"/>
              <a:t>Ideally, the programmer could specify some global data and heap data as non-critical. In our experiments, we only implements the custom allocator, which is used to partition the heap data. </a:t>
            </a:r>
            <a:endParaRPr lang="zh-CN" alt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zh-CN" dirty="0" smtClean="0"/>
              <a:t>It</a:t>
            </a:r>
            <a:r>
              <a:rPr lang="en-US" altLang="zh-CN" baseline="0" dirty="0" smtClean="0"/>
              <a:t> is important to notice that </a:t>
            </a:r>
            <a:endParaRPr lang="zh-CN" alt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zh-CN" dirty="0" smtClean="0"/>
              <a:t>These</a:t>
            </a:r>
            <a:r>
              <a:rPr lang="en-US" altLang="zh-CN" baseline="0" dirty="0" smtClean="0"/>
              <a:t> two figures shows the standby DRAM power reduction and overall DRAM power reduction achieved by Flicker. We estimate the portion of high refresh part based on the percentage of the critical pages. For example, if 24% of the pages are critical, ¼ of the memory array is in high refresh. Therefore, the critical pages could fit in the high refresh part. </a:t>
            </a:r>
          </a:p>
          <a:p>
            <a:endParaRPr lang="en-US" altLang="zh-CN" baseline="0" dirty="0" smtClean="0"/>
          </a:p>
          <a:p>
            <a:r>
              <a:rPr lang="en-US" altLang="zh-CN" baseline="0" dirty="0" smtClean="0"/>
              <a:t>In these figures, we see the power saving increases from conservative configuration to crazy configuration. A extreme example is c4, which has 0 power reduction in conservative, because c4 doesn’t have any non-critical heap data. However, c4 achieves over 30% reduction in DRAM standby power when we put global data in the low refresh part. Later I will show that putting global data in the low refresh part doesn’t incur any output degradation for c4. </a:t>
            </a:r>
            <a:endParaRPr lang="zh-CN" alt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44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zh-CN" dirty="0" smtClean="0"/>
              <a:t>This</a:t>
            </a:r>
            <a:r>
              <a:rPr lang="en-US" altLang="zh-CN" baseline="0" dirty="0" smtClean="0"/>
              <a:t> figure shows the output stats of 1000 execution for all applications and all configurations. We categorize the output as perfect degraded, and failed. Overall, conservative configuration works well for all applications. No application fails in conservative configuration. This demonstrates the error resilience of applications. On the other hand, some execution of </a:t>
            </a:r>
            <a:r>
              <a:rPr lang="en-US" altLang="zh-CN" baseline="0" dirty="0" err="1" smtClean="0"/>
              <a:t>vpr</a:t>
            </a:r>
            <a:r>
              <a:rPr lang="en-US" altLang="zh-CN" baseline="0" dirty="0" smtClean="0"/>
              <a:t> and parser failed in aggressive and crazy configuration. This confirms the importance of protecting critical data.</a:t>
            </a:r>
            <a:endParaRPr lang="zh-CN" alt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45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zh-CN" dirty="0" smtClean="0"/>
              <a:t>Compare the power</a:t>
            </a:r>
            <a:r>
              <a:rPr lang="en-US" altLang="zh-CN" baseline="0" dirty="0" smtClean="0"/>
              <a:t> saving with reliability, we find parser performs best on conservative configuration. Since parser has large noncritical heap data, it achieve significant power saving in conservative configuration. Parser also have large critical global data, which leads to many failed executions in aggressive and crazy configurations. On the other hand </a:t>
            </a:r>
            <a:r>
              <a:rPr lang="en-US" altLang="zh-CN" baseline="0" dirty="0" err="1" smtClean="0"/>
              <a:t>vpr</a:t>
            </a:r>
            <a:r>
              <a:rPr lang="en-US" altLang="zh-CN" baseline="0" dirty="0" smtClean="0"/>
              <a:t> works well in crazy configurations. This is because a few errors in stack and critical heap data are not likely to impact the final result of simulated annealing algorithm. The other three applications prefers aggressive configuration, where they achieves significant power saving and high quality output. </a:t>
            </a:r>
            <a:endParaRPr lang="zh-CN" alt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46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zh-CN" dirty="0" smtClean="0"/>
              <a:t>One</a:t>
            </a:r>
            <a:r>
              <a:rPr lang="en-US" altLang="zh-CN" baseline="0" dirty="0" smtClean="0"/>
              <a:t> concern of mpeg2 and </a:t>
            </a:r>
            <a:r>
              <a:rPr lang="en-US" altLang="zh-CN" baseline="0" dirty="0" err="1" smtClean="0"/>
              <a:t>rayshade</a:t>
            </a:r>
            <a:r>
              <a:rPr lang="en-US" altLang="zh-CN" baseline="0" dirty="0" smtClean="0"/>
              <a:t> is the degradation in output quality. However, we will show the output degradation is actually negligible. We evaluate the output quality of mpeg2 and </a:t>
            </a:r>
            <a:r>
              <a:rPr lang="en-US" altLang="zh-CN" baseline="0" dirty="0" err="1" smtClean="0"/>
              <a:t>rayshade</a:t>
            </a:r>
            <a:r>
              <a:rPr lang="en-US" altLang="zh-CN" baseline="0" dirty="0" smtClean="0"/>
              <a:t> with Signal to noise ratio, SNR. Larger SNR means higher output quality. SNR is usually shown in log scale, where 3dB means double the ratio. We test the SNR of mpeg2 on a video. After encoding and decoding, the final output video achieves 35dB compared with the original video. The SNR of Flicker is much higher than this. As shown in this table Flicker achieves over 70dB SNR for all these configurations, which means the output degradation is negligible. </a:t>
            </a:r>
            <a:endParaRPr lang="zh-CN" alt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47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zh-CN" dirty="0" smtClean="0"/>
              <a:t>We</a:t>
            </a:r>
            <a:r>
              <a:rPr lang="en-US" altLang="zh-CN" baseline="0" dirty="0" smtClean="0"/>
              <a:t> have just quantitatively evaluated the output of Flicker, now let’s see it visually. In this slide, we show four output of  </a:t>
            </a:r>
            <a:r>
              <a:rPr lang="en-US" altLang="zh-CN" baseline="0" dirty="0" err="1" smtClean="0"/>
              <a:t>rayshade</a:t>
            </a:r>
            <a:r>
              <a:rPr lang="en-US" altLang="zh-CN" baseline="0" dirty="0" smtClean="0"/>
              <a:t> with different SNRs. I could hardly tell the difference between the 78dB figure and the original figure. Some pixels in the 41dB figure is different to the original figure. Overall, the 41.3dB figure is ok. </a:t>
            </a:r>
            <a:endParaRPr lang="zh-CN" alt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48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zh-CN" dirty="0" smtClean="0"/>
              <a:t>First,</a:t>
            </a:r>
            <a:r>
              <a:rPr lang="en-US" altLang="zh-CN" baseline="0" dirty="0" smtClean="0"/>
              <a:t> fl</a:t>
            </a:r>
            <a:endParaRPr lang="zh-CN" alt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49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5" name="Line 8"/>
          <p:cNvSpPr>
            <a:spLocks noChangeShapeType="1"/>
          </p:cNvSpPr>
          <p:nvPr/>
        </p:nvSpPr>
        <p:spPr bwMode="auto">
          <a:xfrm>
            <a:off x="1981200" y="3505200"/>
            <a:ext cx="6511925" cy="0"/>
          </a:xfrm>
          <a:prstGeom prst="line">
            <a:avLst/>
          </a:prstGeom>
          <a:noFill/>
          <a:ln w="19050">
            <a:solidFill>
              <a:schemeClr val="accent1"/>
            </a:solidFill>
            <a:round/>
            <a:headEnd/>
            <a:tailEnd/>
          </a:ln>
          <a:effectLst/>
        </p:spPr>
        <p:txBody>
          <a:bodyPr/>
          <a:lstStyle/>
          <a:p>
            <a:pPr>
              <a:defRPr/>
            </a:pPr>
            <a:endParaRPr lang="en-US"/>
          </a:p>
        </p:txBody>
      </p:sp>
      <p:sp>
        <p:nvSpPr>
          <p:cNvPr id="20482" name="Rectangle 2"/>
          <p:cNvSpPr>
            <a:spLocks noGrp="1" noChangeArrowheads="1"/>
          </p:cNvSpPr>
          <p:nvPr>
            <p:ph type="ctrTitle"/>
          </p:nvPr>
        </p:nvSpPr>
        <p:spPr>
          <a:xfrm>
            <a:off x="914400" y="1524000"/>
            <a:ext cx="7623175" cy="1676400"/>
          </a:xfrm>
        </p:spPr>
        <p:txBody>
          <a:bodyPr/>
          <a:lstStyle>
            <a:lvl1pPr>
              <a:defRPr sz="5000"/>
            </a:lvl1pPr>
          </a:lstStyle>
          <a:p>
            <a:r>
              <a:rPr lang="en-US" altLang="en-US"/>
              <a:t>Click to edit Master title style</a:t>
            </a:r>
          </a:p>
        </p:txBody>
      </p:sp>
      <p:sp>
        <p:nvSpPr>
          <p:cNvPr id="20483" name="Rectangle 3"/>
          <p:cNvSpPr>
            <a:spLocks noGrp="1" noChangeArrowheads="1"/>
          </p:cNvSpPr>
          <p:nvPr>
            <p:ph type="subTitle" idx="1"/>
          </p:nvPr>
        </p:nvSpPr>
        <p:spPr>
          <a:xfrm>
            <a:off x="1981200" y="3733800"/>
            <a:ext cx="6553200" cy="1981200"/>
          </a:xfrm>
        </p:spPr>
        <p:txBody>
          <a:bodyPr/>
          <a:lstStyle>
            <a:lvl1pPr marL="0" indent="0">
              <a:buFont typeface="Wingdings" pitchFamily="2" charset="2"/>
              <a:buNone/>
              <a:defRPr sz="2800"/>
            </a:lvl1pPr>
          </a:lstStyle>
          <a:p>
            <a:r>
              <a:rPr lang="en-US" altLang="en-US" dirty="0"/>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r>
              <a:rPr lang="en-US" smtClean="0"/>
              <a:t>Ben Zorn, Microsoft Research</a:t>
            </a:r>
            <a:endParaRPr lang="en-US" altLang="en-US" dirty="0"/>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r>
              <a:rPr lang="en-US" altLang="en-US" smtClean="0"/>
              <a:t>Fault Tolerant Runtime Systems</a:t>
            </a:r>
            <a:endParaRPr lang="en-US" altLang="en-US" dirty="0"/>
          </a:p>
        </p:txBody>
      </p:sp>
      <p:sp>
        <p:nvSpPr>
          <p:cNvPr id="8" name="Rectangle 6"/>
          <p:cNvSpPr>
            <a:spLocks noGrp="1" noChangeArrowheads="1"/>
          </p:cNvSpPr>
          <p:nvPr>
            <p:ph type="sldNum" sz="quarter" idx="12"/>
          </p:nvPr>
        </p:nvSpPr>
        <p:spPr/>
        <p:txBody>
          <a:bodyPr/>
          <a:lstStyle>
            <a:lvl1pPr>
              <a:defRPr/>
            </a:lvl1pPr>
          </a:lstStyle>
          <a:p>
            <a:pPr>
              <a:defRPr/>
            </a:pPr>
            <a:fld id="{36FD8111-7D81-4649-BFD3-BDBC0AD1FA0A}" type="slidenum">
              <a:rPr lang="en-US" altLang="en-US"/>
              <a:pPr>
                <a:defRPr/>
              </a:pPr>
              <a:t>‹#›</a:t>
            </a:fld>
            <a:endParaRPr lang="en-US" alt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599" y="6248400"/>
            <a:ext cx="1601443" cy="457200"/>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143000"/>
            <a:ext cx="82296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Ben Zorn, Microsoft Research</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smtClean="0"/>
              <a:t>Fault Tolerant Runtime Systems</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BC8CAED0-C781-4890-9AEC-9432AA771C47}" type="slidenum">
              <a:rPr lang="en-US" altLang="en-US"/>
              <a:pPr>
                <a:defRPr/>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Ben Zorn, Microsoft Research</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smtClean="0"/>
              <a:t>Fault Tolerant Runtime Systems</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2D1DB311-9B53-4A44-B85A-1574BE513B21}" type="slidenum">
              <a:rPr lang="en-US" altLang="en-US"/>
              <a:pPr>
                <a:defRPr/>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Ben Zorn, Microsoft Research</a:t>
            </a: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smtClean="0"/>
              <a:t>Fault Tolerant Runtime Systems</a:t>
            </a: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529F7BBF-EDFB-4A9E-BCC3-13E0914583E9}" type="slidenum">
              <a:rPr lang="en-US" altLang="en-US"/>
              <a:pPr>
                <a:defRPr/>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smtClean="0"/>
              <a:t>Ben Zorn, Microsoft Research</a:t>
            </a: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en-US" smtClean="0"/>
              <a:t>Fault Tolerant Runtime Systems</a:t>
            </a: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9D8F7651-4F4E-4E24-893F-A42B83E0F6EE}" type="slidenum">
              <a:rPr lang="en-US" altLang="en-US"/>
              <a:pPr>
                <a:defRPr/>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r>
              <a:rPr lang="en-US" smtClean="0"/>
              <a:t>Ben Zorn, Microsoft Research</a:t>
            </a: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en-US" smtClean="0"/>
              <a:t>Fault Tolerant Runtime Systems</a:t>
            </a: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59DA7A0F-2C3A-4F16-AA43-389CA20C03BD}" type="slidenum">
              <a:rPr lang="en-US" altLang="en-US"/>
              <a:pPr>
                <a:defRPr/>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smtClean="0"/>
              <a:t>Ben Zorn, Microsoft Research</a:t>
            </a: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en-US" smtClean="0"/>
              <a:t>Fault Tolerant Runtime Systems</a:t>
            </a: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873B4F3C-29FC-44AE-99CF-EFF37DAE528B}" type="slidenum">
              <a:rPr lang="en-US" altLang="en-US"/>
              <a:pPr>
                <a:defRPr/>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Ben Zorn, Microsoft Research</a:t>
            </a: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smtClean="0"/>
              <a:t>Fault Tolerant Runtime Systems</a:t>
            </a: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3DFD5437-51AD-47BF-B0AC-AA3115E9BCC6}" type="slidenum">
              <a:rPr lang="en-US" altLang="en-US"/>
              <a:pPr>
                <a:defRPr/>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Ben Zorn, Microsoft Research</a:t>
            </a: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smtClean="0"/>
              <a:t>Fault Tolerant Runtime Systems</a:t>
            </a: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AE8586FF-D3A2-410F-97AA-16AA3C4CFCAB}" type="slidenum">
              <a:rPr lang="en-US" altLang="en-US"/>
              <a:pPr>
                <a:defRPr/>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Ben Zorn, Microsoft Research</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smtClean="0"/>
              <a:t>Fault Tolerant Runtime Systems</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60BADC4-7221-4465-85F2-7F73E7E99D74}" type="slidenum">
              <a:rPr lang="en-US" altLang="en-US"/>
              <a:pPr>
                <a:defRPr/>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Ben Zorn, Microsoft Research</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smtClean="0"/>
              <a:t>Fault Tolerant Runtime Systems</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732E7BD-D32F-4CAD-9B7F-CC405B2DBCFC}" type="slidenum">
              <a:rPr lang="en-US" altLang="en-US"/>
              <a:pPr>
                <a:defRPr/>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865187"/>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457200" y="1295400"/>
            <a:ext cx="8229600" cy="4835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r>
              <a:rPr lang="en-US" smtClean="0"/>
              <a:t>Ben Zorn, Microsoft Research</a:t>
            </a:r>
            <a:endParaRPr lang="en-US" altLang="en-US"/>
          </a:p>
        </p:txBody>
      </p:sp>
      <p:sp>
        <p:nvSpPr>
          <p:cNvPr id="5" name="Rectangle 5"/>
          <p:cNvSpPr>
            <a:spLocks noGrp="1" noChangeArrowheads="1"/>
          </p:cNvSpPr>
          <p:nvPr>
            <p:ph type="ftr" sz="quarter" idx="11"/>
          </p:nvPr>
        </p:nvSpPr>
        <p:spPr>
          <a:xfrm>
            <a:off x="2743200" y="6248400"/>
            <a:ext cx="3581400" cy="457200"/>
          </a:xfrm>
        </p:spPr>
        <p:txBody>
          <a:bodyPr/>
          <a:lstStyle>
            <a:lvl1pPr>
              <a:defRPr/>
            </a:lvl1pPr>
          </a:lstStyle>
          <a:p>
            <a:pPr>
              <a:defRPr/>
            </a:pPr>
            <a:r>
              <a:rPr lang="en-US" altLang="en-US" smtClean="0"/>
              <a:t>Fault Tolerant Runtime Systems</a:t>
            </a:r>
            <a:endParaRPr lang="en-US" altLang="en-US"/>
          </a:p>
        </p:txBody>
      </p:sp>
      <p:sp>
        <p:nvSpPr>
          <p:cNvPr id="6" name="Rectangle 6"/>
          <p:cNvSpPr>
            <a:spLocks noGrp="1" noChangeArrowheads="1"/>
          </p:cNvSpPr>
          <p:nvPr>
            <p:ph type="sldNum" sz="quarter" idx="12"/>
          </p:nvPr>
        </p:nvSpPr>
        <p:spPr/>
        <p:txBody>
          <a:bodyPr/>
          <a:lstStyle>
            <a:lvl1pPr>
              <a:defRPr/>
            </a:lvl1pPr>
          </a:lstStyle>
          <a:p>
            <a:pPr>
              <a:defRPr/>
            </a:pPr>
            <a:fld id="{DC1681C4-43BB-4518-95EB-29C34E496408}" type="slidenum">
              <a:rPr lang="en-US" altLang="en-US"/>
              <a:pPr>
                <a:defRPr/>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r>
              <a:rPr lang="en-US" smtClean="0"/>
              <a:t>Ben Zorn, Microsoft Research</a:t>
            </a:r>
            <a:endParaRPr lang="en-US" altLang="en-US"/>
          </a:p>
        </p:txBody>
      </p:sp>
      <p:sp>
        <p:nvSpPr>
          <p:cNvPr id="6" name="Rectangle 5"/>
          <p:cNvSpPr>
            <a:spLocks noGrp="1" noChangeArrowheads="1"/>
          </p:cNvSpPr>
          <p:nvPr>
            <p:ph type="ftr" sz="quarter" idx="11"/>
          </p:nvPr>
        </p:nvSpPr>
        <p:spPr>
          <a:xfrm>
            <a:off x="2819400" y="6248400"/>
            <a:ext cx="3505200" cy="457200"/>
          </a:xfrm>
        </p:spPr>
        <p:txBody>
          <a:bodyPr/>
          <a:lstStyle>
            <a:lvl1pPr>
              <a:defRPr/>
            </a:lvl1pPr>
          </a:lstStyle>
          <a:p>
            <a:pPr>
              <a:defRPr/>
            </a:pPr>
            <a:r>
              <a:rPr lang="en-US" altLang="en-US" smtClean="0"/>
              <a:t>Fault Tolerant Runtime Systems</a:t>
            </a:r>
            <a:endParaRPr lang="en-US" altLang="en-US"/>
          </a:p>
        </p:txBody>
      </p:sp>
      <p:sp>
        <p:nvSpPr>
          <p:cNvPr id="7" name="Rectangle 6"/>
          <p:cNvSpPr>
            <a:spLocks noGrp="1" noChangeArrowheads="1"/>
          </p:cNvSpPr>
          <p:nvPr>
            <p:ph type="sldNum" sz="quarter" idx="12"/>
          </p:nvPr>
        </p:nvSpPr>
        <p:spPr/>
        <p:txBody>
          <a:bodyPr/>
          <a:lstStyle>
            <a:lvl1pPr>
              <a:defRPr/>
            </a:lvl1pPr>
          </a:lstStyle>
          <a:p>
            <a:pPr>
              <a:defRPr/>
            </a:pPr>
            <a:fld id="{F8AA2795-9B02-46B4-962F-365CB24BD3C1}" type="slidenum">
              <a:rPr lang="en-US" altLang="en-US"/>
              <a:pPr>
                <a:defRPr/>
              </a:pPr>
              <a:t>‹#›</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able Placeholder 2"/>
          <p:cNvSpPr>
            <a:spLocks noGrp="1"/>
          </p:cNvSpPr>
          <p:nvPr>
            <p:ph type="tbl" idx="1"/>
          </p:nvPr>
        </p:nvSpPr>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Ben Zorn, Microsoft Research</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smtClean="0"/>
              <a:t>Fault Tolerant Runtime Systems</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2EB1420C-C6C8-4A4C-B955-2683DD8F08AF}" type="slidenum">
              <a:rPr lang="en-US" altLang="en-US"/>
              <a:pPr>
                <a:defRPr/>
              </a:pPr>
              <a:t>‹#›</a:t>
            </a:fld>
            <a:endParaRPr lang="en-US"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ColTx" preserve="1">
  <p:cSld name="Title and 2-Column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219200"/>
            <a:ext cx="4038600" cy="4911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219200"/>
            <a:ext cx="4038600" cy="4911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Ben Zorn, Microsoft Research</a:t>
            </a: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smtClean="0"/>
              <a:t>Fault Tolerant Runtime Systems</a:t>
            </a: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21FA2674-170E-4C58-8F4E-4A2D004FB690}" type="slidenum">
              <a:rPr lang="en-US" altLang="en-US"/>
              <a:pPr>
                <a:defRPr/>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7813"/>
            <a:ext cx="8229600" cy="7889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2051" name="Rectangle 3"/>
          <p:cNvSpPr>
            <a:spLocks noGrp="1" noChangeArrowheads="1"/>
          </p:cNvSpPr>
          <p:nvPr>
            <p:ph type="body" idx="1"/>
          </p:nvPr>
        </p:nvSpPr>
        <p:spPr bwMode="auto">
          <a:xfrm>
            <a:off x="457200" y="1219200"/>
            <a:ext cx="8229600" cy="4911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9460"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mj-lt"/>
              </a:defRPr>
            </a:lvl1pPr>
          </a:lstStyle>
          <a:p>
            <a:pPr>
              <a:defRPr/>
            </a:pPr>
            <a:r>
              <a:rPr lang="en-US" altLang="en-US" smtClean="0"/>
              <a:t>Ben Zorn, Microsoft Research</a:t>
            </a:r>
            <a:endParaRPr lang="en-US" altLang="en-US" dirty="0"/>
          </a:p>
        </p:txBody>
      </p:sp>
      <p:sp>
        <p:nvSpPr>
          <p:cNvPr id="1946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mj-lt"/>
              </a:defRPr>
            </a:lvl1pPr>
          </a:lstStyle>
          <a:p>
            <a:pPr>
              <a:defRPr/>
            </a:pPr>
            <a:r>
              <a:rPr lang="en-US" altLang="en-US" smtClean="0"/>
              <a:t>Fault Tolerant Runtime Systems</a:t>
            </a:r>
            <a:endParaRPr lang="en-US" altLang="en-US"/>
          </a:p>
        </p:txBody>
      </p:sp>
      <p:sp>
        <p:nvSpPr>
          <p:cNvPr id="19462" name="Rectangle 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j-lt"/>
              </a:defRPr>
            </a:lvl1pPr>
          </a:lstStyle>
          <a:p>
            <a:pPr>
              <a:defRPr/>
            </a:pPr>
            <a:fld id="{0EC9E862-093D-42F8-BE1C-3646253B1AAD}" type="slidenum">
              <a:rPr lang="en-US" altLang="en-US"/>
              <a:pPr>
                <a:defRPr/>
              </a:pPr>
              <a:t>‹#›</a:t>
            </a:fld>
            <a:endParaRPr lang="en-US" altLang="en-US"/>
          </a:p>
        </p:txBody>
      </p:sp>
      <p:sp>
        <p:nvSpPr>
          <p:cNvPr id="19463"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9464"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p:spPr>
        <p:txBody>
          <a:bodyPr/>
          <a:lstStyle/>
          <a:p>
            <a:pPr>
              <a:defRPr/>
            </a:pPr>
            <a:endParaRPr lang="en-US"/>
          </a:p>
        </p:txBody>
      </p:sp>
      <p:pic>
        <p:nvPicPr>
          <p:cNvPr id="9" name="Picture 8" descr="risemain.png"/>
          <p:cNvPicPr>
            <a:picLocks noChangeAspect="1"/>
          </p:cNvPicPr>
          <p:nvPr userDrawn="1"/>
        </p:nvPicPr>
        <p:blipFill>
          <a:blip r:embed="rId17" cstate="print"/>
          <a:stretch>
            <a:fillRect/>
          </a:stretch>
        </p:blipFill>
        <p:spPr>
          <a:xfrm>
            <a:off x="8229600" y="125242"/>
            <a:ext cx="798212" cy="299330"/>
          </a:xfrm>
          <a:prstGeom prst="rect">
            <a:avLst/>
          </a:prstGeom>
        </p:spPr>
      </p:pic>
      <p:pic>
        <p:nvPicPr>
          <p:cNvPr id="10" name="Picture 9"/>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228599" y="6248400"/>
            <a:ext cx="1601443" cy="457200"/>
          </a:xfrm>
          <a:prstGeom prst="rect">
            <a:avLst/>
          </a:prstGeom>
        </p:spPr>
      </p:pic>
    </p:spTree>
  </p:cSld>
  <p:clrMap bg1="lt1" tx1="dk1" bg2="lt2" tx2="dk2" accent1="accent1" accent2="accent2" accent3="accent3" accent4="accent4" accent5="accent5" accent6="accent6" hlink="hlink" folHlink="folHlink"/>
  <p:sldLayoutIdLst>
    <p:sldLayoutId id="2147483917"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 id="2147483918" r:id="rId12"/>
    <p:sldLayoutId id="2147483919" r:id="rId13"/>
    <p:sldLayoutId id="2147483914" r:id="rId14"/>
    <p:sldLayoutId id="2147483915" r:id="rId15"/>
  </p:sldLayoutIdLst>
  <p:timing>
    <p:tnLst>
      <p:par>
        <p:cTn id="1" dur="indefinite" restart="never" nodeType="tmRoot"/>
      </p:par>
    </p:tnLst>
  </p:timing>
  <p:hf hdr="0" ftr="0" dt="0"/>
  <p:txStyles>
    <p:titleStyle>
      <a:lvl1pPr algn="ctr"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cs typeface="Arial" charset="0"/>
        </a:defRPr>
      </a:lvl2pPr>
      <a:lvl3pPr algn="l" rtl="0" eaLnBrk="0" fontAlgn="base" hangingPunct="0">
        <a:spcBef>
          <a:spcPct val="0"/>
        </a:spcBef>
        <a:spcAft>
          <a:spcPct val="0"/>
        </a:spcAft>
        <a:defRPr sz="4200">
          <a:solidFill>
            <a:schemeClr val="tx2"/>
          </a:solidFill>
          <a:latin typeface="Garamond" pitchFamily="18" charset="0"/>
          <a:cs typeface="Arial" charset="0"/>
        </a:defRPr>
      </a:lvl3pPr>
      <a:lvl4pPr algn="l" rtl="0" eaLnBrk="0" fontAlgn="base" hangingPunct="0">
        <a:spcBef>
          <a:spcPct val="0"/>
        </a:spcBef>
        <a:spcAft>
          <a:spcPct val="0"/>
        </a:spcAft>
        <a:defRPr sz="4200">
          <a:solidFill>
            <a:schemeClr val="tx2"/>
          </a:solidFill>
          <a:latin typeface="Garamond" pitchFamily="18" charset="0"/>
          <a:cs typeface="Arial" charset="0"/>
        </a:defRPr>
      </a:lvl4pPr>
      <a:lvl5pPr algn="l" rtl="0" eaLnBrk="0" fontAlgn="base" hangingPunct="0">
        <a:spcBef>
          <a:spcPct val="0"/>
        </a:spcBef>
        <a:spcAft>
          <a:spcPct val="0"/>
        </a:spcAft>
        <a:defRPr sz="4200">
          <a:solidFill>
            <a:schemeClr val="tx2"/>
          </a:solidFill>
          <a:latin typeface="Garamond" pitchFamily="18" charset="0"/>
          <a:cs typeface="Arial" charset="0"/>
        </a:defRPr>
      </a:lvl5pPr>
      <a:lvl6pPr marL="457200" algn="l" rtl="0" fontAlgn="base">
        <a:spcBef>
          <a:spcPct val="0"/>
        </a:spcBef>
        <a:spcAft>
          <a:spcPct val="0"/>
        </a:spcAft>
        <a:defRPr sz="4200">
          <a:solidFill>
            <a:schemeClr val="tx2"/>
          </a:solidFill>
          <a:latin typeface="Garamond" pitchFamily="18" charset="0"/>
          <a:cs typeface="Arial" charset="0"/>
        </a:defRPr>
      </a:lvl6pPr>
      <a:lvl7pPr marL="914400" algn="l" rtl="0" fontAlgn="base">
        <a:spcBef>
          <a:spcPct val="0"/>
        </a:spcBef>
        <a:spcAft>
          <a:spcPct val="0"/>
        </a:spcAft>
        <a:defRPr sz="4200">
          <a:solidFill>
            <a:schemeClr val="tx2"/>
          </a:solidFill>
          <a:latin typeface="Garamond" pitchFamily="18" charset="0"/>
          <a:cs typeface="Arial" charset="0"/>
        </a:defRPr>
      </a:lvl7pPr>
      <a:lvl8pPr marL="1371600" algn="l" rtl="0" fontAlgn="base">
        <a:spcBef>
          <a:spcPct val="0"/>
        </a:spcBef>
        <a:spcAft>
          <a:spcPct val="0"/>
        </a:spcAft>
        <a:defRPr sz="4200">
          <a:solidFill>
            <a:schemeClr val="tx2"/>
          </a:solidFill>
          <a:latin typeface="Garamond" pitchFamily="18" charset="0"/>
          <a:cs typeface="Arial" charset="0"/>
        </a:defRPr>
      </a:lvl8pPr>
      <a:lvl9pPr marL="1828800" algn="l" rtl="0" fontAlgn="base">
        <a:spcBef>
          <a:spcPct val="0"/>
        </a:spcBef>
        <a:spcAft>
          <a:spcPct val="0"/>
        </a:spcAft>
        <a:defRPr sz="4200">
          <a:solidFill>
            <a:schemeClr val="tx2"/>
          </a:solidFill>
          <a:latin typeface="Garamond" pitchFamily="18" charset="0"/>
          <a:cs typeface="Arial"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cs typeface="+mn-cs"/>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cs typeface="+mn-cs"/>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cs typeface="+mn-cs"/>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 Id="rId6" Type="http://schemas.openxmlformats.org/officeDocument/2006/relationships/image" Target="../media/image11.emf"/><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hyperlink" Target="http://prisms.cs.umass.edu/emery/index.php?page=diehard" TargetMode="Externa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hyperlink" Target="http://channel9.msdn.com/shows/Going+Deep/Silviu-Calinoiu-Inside-Windows-7-Fault-Tolerant-Heap/" TargetMode="External"/><Relationship Id="rId2" Type="http://schemas.openxmlformats.org/officeDocument/2006/relationships/hyperlink" Target="http://msdn.microsoft.com/en-us/library/dd744764(VS.85).aspx" TargetMode="Externa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jpeg"/><Relationship Id="rId11" Type="http://schemas.openxmlformats.org/officeDocument/2006/relationships/image" Target="../media/image21.wmf"/><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jpeg"/></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4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1.emf"/></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49.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hyperlink" Target="http://prisms.cs.umass.edu/emery/index.php?page=diehard" TargetMode="External"/><Relationship Id="rId2" Type="http://schemas.openxmlformats.org/officeDocument/2006/relationships/hyperlink" Target="http://research.microsoft.com/~zorn"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ctrTitle"/>
          </p:nvPr>
        </p:nvSpPr>
        <p:spPr>
          <a:xfrm>
            <a:off x="914400" y="1524000"/>
            <a:ext cx="7805738" cy="1752600"/>
          </a:xfrm>
        </p:spPr>
        <p:txBody>
          <a:bodyPr/>
          <a:lstStyle/>
          <a:p>
            <a:pPr algn="ctr"/>
            <a:r>
              <a:rPr lang="en-US" sz="4400" b="1" dirty="0" smtClean="0"/>
              <a:t>Fault Tolerant, Efficient, and </a:t>
            </a:r>
            <a:br>
              <a:rPr lang="en-US" sz="4400" b="1" dirty="0" smtClean="0"/>
            </a:br>
            <a:r>
              <a:rPr lang="en-US" sz="4400" b="1" dirty="0" smtClean="0"/>
              <a:t>Secure Runtimes</a:t>
            </a:r>
            <a:endParaRPr lang="en-US" sz="4400" dirty="0" smtClean="0"/>
          </a:p>
        </p:txBody>
      </p:sp>
      <p:sp>
        <p:nvSpPr>
          <p:cNvPr id="6147" name="Rectangle 9"/>
          <p:cNvSpPr>
            <a:spLocks noChangeArrowheads="1"/>
          </p:cNvSpPr>
          <p:nvPr/>
        </p:nvSpPr>
        <p:spPr bwMode="auto">
          <a:xfrm>
            <a:off x="1447800" y="3733800"/>
            <a:ext cx="5946775" cy="2417763"/>
          </a:xfrm>
          <a:prstGeom prst="rect">
            <a:avLst/>
          </a:prstGeom>
          <a:noFill/>
          <a:ln w="9525">
            <a:noFill/>
            <a:miter lim="800000"/>
            <a:headEnd/>
            <a:tailEnd/>
          </a:ln>
        </p:spPr>
        <p:txBody>
          <a:bodyPr lIns="91348" tIns="45671" rIns="91348" bIns="45671"/>
          <a:lstStyle/>
          <a:p>
            <a:pPr algn="ctr">
              <a:lnSpc>
                <a:spcPct val="98000"/>
              </a:lnSpc>
              <a:spcBef>
                <a:spcPct val="20000"/>
              </a:spcBef>
              <a:buClr>
                <a:schemeClr val="accent1"/>
              </a:buClr>
              <a:buSzPct val="65000"/>
            </a:pPr>
            <a:r>
              <a:rPr lang="en-GB" sz="2400" dirty="0"/>
              <a:t>Ben </a:t>
            </a:r>
            <a:r>
              <a:rPr lang="en-GB" sz="2400" dirty="0" smtClean="0"/>
              <a:t>Zorn</a:t>
            </a:r>
          </a:p>
          <a:p>
            <a:pPr algn="ctr">
              <a:lnSpc>
                <a:spcPct val="98000"/>
              </a:lnSpc>
              <a:spcBef>
                <a:spcPct val="20000"/>
              </a:spcBef>
              <a:buClr>
                <a:schemeClr val="accent1"/>
              </a:buClr>
              <a:buSzPct val="65000"/>
            </a:pPr>
            <a:r>
              <a:rPr lang="en-GB" sz="2400" dirty="0" smtClean="0"/>
              <a:t>Research in Software Engineering (</a:t>
            </a:r>
            <a:r>
              <a:rPr lang="en-GB" sz="2400" dirty="0" err="1" smtClean="0"/>
              <a:t>RiSE</a:t>
            </a:r>
            <a:r>
              <a:rPr lang="en-GB" sz="2400" dirty="0" smtClean="0"/>
              <a:t>)</a:t>
            </a:r>
            <a:r>
              <a:rPr lang="en-GB" sz="2100" dirty="0"/>
              <a:t/>
            </a:r>
            <a:br>
              <a:rPr lang="en-GB" sz="2100" dirty="0"/>
            </a:br>
            <a:r>
              <a:rPr lang="en-US" sz="2100" i="1" dirty="0"/>
              <a:t>Microsoft Research</a:t>
            </a:r>
            <a:br>
              <a:rPr lang="en-US" sz="2100" i="1" dirty="0"/>
            </a:br>
            <a:r>
              <a:rPr lang="en-US" sz="2100" i="1" dirty="0"/>
              <a:t/>
            </a:r>
            <a:br>
              <a:rPr lang="en-US" sz="2100" i="1" dirty="0"/>
            </a:br>
            <a:r>
              <a:rPr lang="en-US" dirty="0"/>
              <a:t>In collaboration </a:t>
            </a:r>
            <a:r>
              <a:rPr lang="en-US" dirty="0" smtClean="0"/>
              <a:t>with:</a:t>
            </a:r>
            <a:endParaRPr lang="en-US" dirty="0"/>
          </a:p>
          <a:p>
            <a:pPr algn="ctr">
              <a:spcBef>
                <a:spcPct val="20000"/>
              </a:spcBef>
              <a:buClr>
                <a:schemeClr val="accent1"/>
              </a:buClr>
              <a:buSzPct val="65000"/>
            </a:pPr>
            <a:r>
              <a:rPr lang="en-US" dirty="0"/>
              <a:t>Emery Berger and Gene Novark, </a:t>
            </a:r>
            <a:r>
              <a:rPr lang="en-US" dirty="0" smtClean="0"/>
              <a:t>UMass - Amherst</a:t>
            </a:r>
          </a:p>
          <a:p>
            <a:pPr algn="ctr">
              <a:spcBef>
                <a:spcPct val="20000"/>
              </a:spcBef>
              <a:buClr>
                <a:schemeClr val="accent1"/>
              </a:buClr>
              <a:buSzPct val="65000"/>
            </a:pPr>
            <a:r>
              <a:rPr lang="en-US" dirty="0" smtClean="0"/>
              <a:t>Ted Hart and Karthik Pattabiraman, </a:t>
            </a:r>
            <a:r>
              <a:rPr lang="en-US" dirty="0"/>
              <a:t>Microsoft </a:t>
            </a:r>
            <a:r>
              <a:rPr lang="en-US" dirty="0" smtClean="0"/>
              <a:t>Research</a:t>
            </a:r>
          </a:p>
          <a:p>
            <a:pPr algn="ctr">
              <a:spcBef>
                <a:spcPct val="20000"/>
              </a:spcBef>
              <a:buClr>
                <a:schemeClr val="accent1"/>
              </a:buClr>
              <a:buSzPct val="65000"/>
            </a:pPr>
            <a:endParaRPr lang="en-US" i="1" dirty="0"/>
          </a:p>
        </p:txBody>
      </p:sp>
      <p:pic>
        <p:nvPicPr>
          <p:cNvPr id="4" name="Picture 2" descr="C:\Users\zorn\AppData\Local\Microsoft\Windows\Temporary Internet Files\Content.Outlook\QIYUKR50\ris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3309" y="256903"/>
            <a:ext cx="4334691" cy="8748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Software and Hardware Bugs are Expensive</a:t>
            </a:r>
            <a:endParaRPr lang="en-US" sz="3600" dirty="0"/>
          </a:p>
        </p:txBody>
      </p:sp>
      <p:grpSp>
        <p:nvGrpSpPr>
          <p:cNvPr id="9" name="Group 8"/>
          <p:cNvGrpSpPr/>
          <p:nvPr/>
        </p:nvGrpSpPr>
        <p:grpSpPr>
          <a:xfrm>
            <a:off x="4648200" y="1066800"/>
            <a:ext cx="4041058" cy="3264932"/>
            <a:chOff x="5026742" y="1371600"/>
            <a:chExt cx="3355258" cy="2883932"/>
          </a:xfrm>
        </p:grpSpPr>
        <p:pic>
          <p:nvPicPr>
            <p:cNvPr id="174082" name="Picture 2" descr="http://upload.wikimedia.org/wikipedia/commons/1/14/Xbox360-ringofdeath.jpg"/>
            <p:cNvPicPr>
              <a:picLocks noChangeAspect="1" noChangeArrowheads="1"/>
            </p:cNvPicPr>
            <p:nvPr/>
          </p:nvPicPr>
          <p:blipFill>
            <a:blip r:embed="rId2" cstate="print"/>
            <a:srcRect/>
            <a:stretch>
              <a:fillRect/>
            </a:stretch>
          </p:blipFill>
          <p:spPr bwMode="auto">
            <a:xfrm>
              <a:off x="5026742" y="1371600"/>
              <a:ext cx="3355258" cy="2514600"/>
            </a:xfrm>
            <a:prstGeom prst="rect">
              <a:avLst/>
            </a:prstGeom>
            <a:noFill/>
          </p:spPr>
        </p:pic>
        <p:sp>
          <p:nvSpPr>
            <p:cNvPr id="8" name="TextBox 7"/>
            <p:cNvSpPr txBox="1"/>
            <p:nvPr/>
          </p:nvSpPr>
          <p:spPr>
            <a:xfrm>
              <a:off x="5179142" y="3886200"/>
              <a:ext cx="3121367" cy="369332"/>
            </a:xfrm>
            <a:prstGeom prst="rect">
              <a:avLst/>
            </a:prstGeom>
            <a:noFill/>
          </p:spPr>
          <p:txBody>
            <a:bodyPr wrap="none" rtlCol="0">
              <a:spAutoFit/>
            </a:bodyPr>
            <a:lstStyle/>
            <a:p>
              <a:r>
                <a:rPr lang="en-US" dirty="0" smtClean="0"/>
                <a:t>Xbox 360 Red Ring of Death</a:t>
              </a:r>
              <a:endParaRPr lang="en-US" dirty="0"/>
            </a:p>
          </p:txBody>
        </p:sp>
      </p:grpSp>
      <p:pic>
        <p:nvPicPr>
          <p:cNvPr id="174085" name="Picture 5"/>
          <p:cNvPicPr>
            <a:picLocks noChangeAspect="1" noChangeArrowheads="1"/>
          </p:cNvPicPr>
          <p:nvPr/>
        </p:nvPicPr>
        <p:blipFill>
          <a:blip r:embed="rId3" cstate="print"/>
          <a:srcRect/>
          <a:stretch>
            <a:fillRect/>
          </a:stretch>
        </p:blipFill>
        <p:spPr bwMode="auto">
          <a:xfrm>
            <a:off x="381000" y="1295400"/>
            <a:ext cx="5367337" cy="2181444"/>
          </a:xfrm>
          <a:prstGeom prst="rect">
            <a:avLst/>
          </a:prstGeom>
          <a:noFill/>
          <a:ln w="9525">
            <a:noFill/>
            <a:miter lim="800000"/>
            <a:headEnd/>
            <a:tailEnd/>
          </a:ln>
        </p:spPr>
      </p:pic>
      <p:pic>
        <p:nvPicPr>
          <p:cNvPr id="174084" name="Picture 4"/>
          <p:cNvPicPr>
            <a:picLocks noChangeAspect="1" noChangeArrowheads="1"/>
          </p:cNvPicPr>
          <p:nvPr/>
        </p:nvPicPr>
        <p:blipFill>
          <a:blip r:embed="rId4" cstate="print"/>
          <a:srcRect/>
          <a:stretch>
            <a:fillRect/>
          </a:stretch>
        </p:blipFill>
        <p:spPr bwMode="auto">
          <a:xfrm>
            <a:off x="1600200" y="2590800"/>
            <a:ext cx="5867400" cy="3225901"/>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pPr>
              <a:defRPr/>
            </a:pPr>
            <a:fld id="{59DA7A0F-2C3A-4F16-AA43-389CA20C03BD}" type="slidenum">
              <a:rPr lang="en-US" altLang="en-US" smtClean="0"/>
              <a:pPr>
                <a:defRPr/>
              </a:pPr>
              <a:t>2</a:t>
            </a:fld>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08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0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“Good Enough” Revolution</a:t>
            </a:r>
            <a:endParaRPr lang="en-US" dirty="0"/>
          </a:p>
        </p:txBody>
      </p:sp>
      <p:sp>
        <p:nvSpPr>
          <p:cNvPr id="6" name="TextBox 5"/>
          <p:cNvSpPr txBox="1"/>
          <p:nvPr/>
        </p:nvSpPr>
        <p:spPr>
          <a:xfrm>
            <a:off x="1447800" y="5029200"/>
            <a:ext cx="6221575" cy="523220"/>
          </a:xfrm>
          <a:prstGeom prst="rect">
            <a:avLst/>
          </a:prstGeom>
          <a:noFill/>
        </p:spPr>
        <p:txBody>
          <a:bodyPr wrap="none" rtlCol="0">
            <a:spAutoFit/>
          </a:bodyPr>
          <a:lstStyle/>
          <a:p>
            <a:r>
              <a:rPr lang="en-US" sz="2800" b="1" dirty="0" smtClean="0">
                <a:solidFill>
                  <a:srgbClr val="0000FF"/>
                </a:solidFill>
              </a:rPr>
              <a:t>Flakey systems are inevitable, so…</a:t>
            </a:r>
            <a:endParaRPr lang="en-US" sz="2800" b="1" dirty="0">
              <a:solidFill>
                <a:srgbClr val="0000FF"/>
              </a:solidFill>
            </a:endParaRPr>
          </a:p>
        </p:txBody>
      </p:sp>
      <p:sp>
        <p:nvSpPr>
          <p:cNvPr id="7" name="TextBox 6"/>
          <p:cNvSpPr txBox="1"/>
          <p:nvPr/>
        </p:nvSpPr>
        <p:spPr>
          <a:xfrm>
            <a:off x="1447800" y="2539425"/>
            <a:ext cx="6553200" cy="584775"/>
          </a:xfrm>
          <a:prstGeom prst="rect">
            <a:avLst/>
          </a:prstGeom>
          <a:noFill/>
        </p:spPr>
        <p:txBody>
          <a:bodyPr wrap="square" rtlCol="0">
            <a:spAutoFit/>
          </a:bodyPr>
          <a:lstStyle/>
          <a:p>
            <a:r>
              <a:rPr lang="en-US" b="1" dirty="0" smtClean="0"/>
              <a:t>Source: WIRED Magazine (Sep 2009) – Robert </a:t>
            </a:r>
            <a:r>
              <a:rPr lang="en-US" b="1" dirty="0" err="1" smtClean="0"/>
              <a:t>Kapps</a:t>
            </a:r>
            <a:endParaRPr lang="en-US" b="1" dirty="0"/>
          </a:p>
          <a:p>
            <a:r>
              <a:rPr lang="en-US" sz="1400" dirty="0" smtClean="0"/>
              <a:t>http://www.wired.com/gadgets/miscellaneous/magazine/17-09/ff_goodenough</a:t>
            </a:r>
            <a:endParaRPr lang="en-US" sz="1400" dirty="0"/>
          </a:p>
        </p:txBody>
      </p:sp>
      <p:pic>
        <p:nvPicPr>
          <p:cNvPr id="8" name="Picture 2" descr="http://www.wired.com/images/article/magazine/1709/ff_goodenough1_t.jpg"/>
          <p:cNvPicPr>
            <a:picLocks noChangeAspect="1" noChangeArrowheads="1"/>
          </p:cNvPicPr>
          <p:nvPr/>
        </p:nvPicPr>
        <p:blipFill>
          <a:blip r:embed="rId2" cstate="print"/>
          <a:srcRect/>
          <a:stretch>
            <a:fillRect/>
          </a:stretch>
        </p:blipFill>
        <p:spPr bwMode="auto">
          <a:xfrm>
            <a:off x="3390900" y="1447800"/>
            <a:ext cx="952500" cy="914401"/>
          </a:xfrm>
          <a:prstGeom prst="rect">
            <a:avLst/>
          </a:prstGeom>
          <a:noFill/>
        </p:spPr>
      </p:pic>
      <p:pic>
        <p:nvPicPr>
          <p:cNvPr id="9" name="Picture 4" descr="http://www.wired.com/images/article/magazine/1709/ff_goodenough4_t.jpg"/>
          <p:cNvPicPr>
            <a:picLocks noChangeAspect="1" noChangeArrowheads="1"/>
          </p:cNvPicPr>
          <p:nvPr/>
        </p:nvPicPr>
        <p:blipFill>
          <a:blip r:embed="rId3" cstate="print"/>
          <a:srcRect/>
          <a:stretch>
            <a:fillRect/>
          </a:stretch>
        </p:blipFill>
        <p:spPr bwMode="auto">
          <a:xfrm>
            <a:off x="1790700" y="1524000"/>
            <a:ext cx="952500" cy="828676"/>
          </a:xfrm>
          <a:prstGeom prst="rect">
            <a:avLst/>
          </a:prstGeom>
          <a:noFill/>
        </p:spPr>
      </p:pic>
      <p:pic>
        <p:nvPicPr>
          <p:cNvPr id="10" name="Picture 6" descr="http://www.wired.com/images/article/magazine/1709/ff_goodenough3_t.jpg"/>
          <p:cNvPicPr>
            <a:picLocks noChangeAspect="1" noChangeArrowheads="1"/>
          </p:cNvPicPr>
          <p:nvPr/>
        </p:nvPicPr>
        <p:blipFill>
          <a:blip r:embed="rId4" cstate="print"/>
          <a:srcRect/>
          <a:stretch>
            <a:fillRect/>
          </a:stretch>
        </p:blipFill>
        <p:spPr bwMode="auto">
          <a:xfrm>
            <a:off x="4914900" y="1371600"/>
            <a:ext cx="952500" cy="1133476"/>
          </a:xfrm>
          <a:prstGeom prst="rect">
            <a:avLst/>
          </a:prstGeom>
          <a:noFill/>
        </p:spPr>
      </p:pic>
      <p:sp>
        <p:nvSpPr>
          <p:cNvPr id="11" name="TextBox 10"/>
          <p:cNvSpPr txBox="1"/>
          <p:nvPr/>
        </p:nvSpPr>
        <p:spPr>
          <a:xfrm>
            <a:off x="914400" y="3657600"/>
            <a:ext cx="7086600" cy="954107"/>
          </a:xfrm>
          <a:prstGeom prst="rect">
            <a:avLst/>
          </a:prstGeom>
          <a:noFill/>
        </p:spPr>
        <p:txBody>
          <a:bodyPr wrap="square" rtlCol="0">
            <a:spAutoFit/>
          </a:bodyPr>
          <a:lstStyle/>
          <a:p>
            <a:pPr algn="ctr"/>
            <a:r>
              <a:rPr lang="en-US" sz="2800" b="1" dirty="0" smtClean="0"/>
              <a:t>People prefer “cheap and good-enough” over “costly and near-perfect”</a:t>
            </a:r>
            <a:endParaRPr lang="en-US" sz="2800" b="1" dirty="0"/>
          </a:p>
        </p:txBody>
      </p:sp>
      <p:pic>
        <p:nvPicPr>
          <p:cNvPr id="12" name="Picture 8" descr="http://www.wired.com/images/article/magazine/1709/ff_goodenough2_t.jpg"/>
          <p:cNvPicPr>
            <a:picLocks noChangeAspect="1" noChangeArrowheads="1"/>
          </p:cNvPicPr>
          <p:nvPr/>
        </p:nvPicPr>
        <p:blipFill>
          <a:blip r:embed="rId5" cstate="print"/>
          <a:srcRect/>
          <a:stretch>
            <a:fillRect/>
          </a:stretch>
        </p:blipFill>
        <p:spPr bwMode="auto">
          <a:xfrm>
            <a:off x="6362700" y="1295400"/>
            <a:ext cx="952500" cy="1123950"/>
          </a:xfrm>
          <a:prstGeom prst="rect">
            <a:avLst/>
          </a:prstGeom>
          <a:noFill/>
        </p:spPr>
      </p:pic>
      <p:pic>
        <p:nvPicPr>
          <p:cNvPr id="181251" name="Picture 3"/>
          <p:cNvPicPr>
            <a:picLocks noChangeAspect="1" noChangeArrowheads="1"/>
          </p:cNvPicPr>
          <p:nvPr/>
        </p:nvPicPr>
        <p:blipFill>
          <a:blip r:embed="rId6" cstate="print"/>
          <a:srcRect/>
          <a:stretch>
            <a:fillRect/>
          </a:stretch>
        </p:blipFill>
        <p:spPr bwMode="auto">
          <a:xfrm>
            <a:off x="685800" y="533400"/>
            <a:ext cx="7730144" cy="5679589"/>
          </a:xfrm>
          <a:prstGeom prst="rect">
            <a:avLst/>
          </a:prstGeom>
          <a:noFill/>
          <a:ln w="9525">
            <a:noFill/>
            <a:miter lim="800000"/>
            <a:headEnd/>
            <a:tailEnd/>
          </a:ln>
          <a:effectLst/>
        </p:spPr>
      </p:pic>
      <p:sp>
        <p:nvSpPr>
          <p:cNvPr id="13" name="Slide Number Placeholder 12"/>
          <p:cNvSpPr>
            <a:spLocks noGrp="1"/>
          </p:cNvSpPr>
          <p:nvPr>
            <p:ph type="sldNum" sz="quarter" idx="12"/>
          </p:nvPr>
        </p:nvSpPr>
        <p:spPr/>
        <p:txBody>
          <a:bodyPr/>
          <a:lstStyle/>
          <a:p>
            <a:pPr>
              <a:defRPr/>
            </a:pPr>
            <a:fld id="{59DA7A0F-2C3A-4F16-AA43-389CA20C03BD}" type="slidenum">
              <a:rPr lang="en-US" altLang="en-US" smtClean="0"/>
              <a:pPr>
                <a:defRPr/>
              </a:pPr>
              <a:t>3</a:t>
            </a:fld>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12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609600" y="1981200"/>
            <a:ext cx="2362200" cy="304800"/>
          </a:xfrm>
          <a:prstGeom prst="rect">
            <a:avLst/>
          </a:prstGeom>
          <a:solidFill>
            <a:srgbClr val="FF99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0" name="Rectangle 49"/>
          <p:cNvSpPr/>
          <p:nvPr/>
        </p:nvSpPr>
        <p:spPr>
          <a:xfrm>
            <a:off x="762000" y="4343400"/>
            <a:ext cx="1600200" cy="304800"/>
          </a:xfrm>
          <a:prstGeom prst="rect">
            <a:avLst/>
          </a:prstGeom>
          <a:solidFill>
            <a:srgbClr val="FF99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2" name="Rectangle 51"/>
          <p:cNvSpPr/>
          <p:nvPr/>
        </p:nvSpPr>
        <p:spPr>
          <a:xfrm>
            <a:off x="762000" y="4648200"/>
            <a:ext cx="1981200" cy="304800"/>
          </a:xfrm>
          <a:prstGeom prst="rect">
            <a:avLst/>
          </a:prstGeom>
          <a:solidFill>
            <a:srgbClr val="FF99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173" name="Text Placeholder 2"/>
          <p:cNvSpPr>
            <a:spLocks noGrp="1"/>
          </p:cNvSpPr>
          <p:nvPr>
            <p:ph type="body" sz="half" idx="1"/>
          </p:nvPr>
        </p:nvSpPr>
        <p:spPr>
          <a:xfrm>
            <a:off x="381000" y="914400"/>
            <a:ext cx="4038600" cy="4530725"/>
          </a:xfrm>
        </p:spPr>
        <p:txBody>
          <a:bodyPr/>
          <a:lstStyle/>
          <a:p>
            <a:r>
              <a:rPr lang="en-US" sz="2400" dirty="0" smtClean="0"/>
              <a:t>Buffer overflow</a:t>
            </a:r>
            <a:br>
              <a:rPr lang="en-US" sz="2400" dirty="0" smtClean="0"/>
            </a:br>
            <a:r>
              <a:rPr lang="en-US" sz="2400" dirty="0" smtClean="0"/>
              <a:t/>
            </a:r>
            <a:br>
              <a:rPr lang="en-US" sz="2400" dirty="0" smtClean="0"/>
            </a:br>
            <a:r>
              <a:rPr lang="en-US" sz="2000" b="1" dirty="0" smtClean="0">
                <a:latin typeface="Courier New" pitchFamily="49" charset="0"/>
              </a:rPr>
              <a:t>char *c = malloc(100);</a:t>
            </a:r>
            <a:br>
              <a:rPr lang="en-US" sz="2000" b="1" dirty="0" smtClean="0">
                <a:latin typeface="Courier New" pitchFamily="49" charset="0"/>
              </a:rPr>
            </a:br>
            <a:r>
              <a:rPr lang="en-US" sz="2000" b="1" dirty="0" smtClean="0">
                <a:latin typeface="Courier New" pitchFamily="49" charset="0"/>
              </a:rPr>
              <a:t>c[100] = ‘a’;</a:t>
            </a:r>
            <a:br>
              <a:rPr lang="en-US" sz="2000" b="1" dirty="0" smtClean="0">
                <a:latin typeface="Courier New" pitchFamily="49" charset="0"/>
              </a:rPr>
            </a:br>
            <a:endParaRPr lang="en-US" sz="2000" b="1" dirty="0" smtClean="0">
              <a:latin typeface="Courier New" pitchFamily="49" charset="0"/>
            </a:endParaRPr>
          </a:p>
          <a:p>
            <a:r>
              <a:rPr lang="en-US" sz="2400" dirty="0" smtClean="0"/>
              <a:t>Premature call to free</a:t>
            </a:r>
            <a:br>
              <a:rPr lang="en-US" sz="2400" dirty="0" smtClean="0"/>
            </a:br>
            <a:r>
              <a:rPr lang="en-US" sz="2400" dirty="0" smtClean="0"/>
              <a:t/>
            </a:r>
            <a:br>
              <a:rPr lang="en-US" sz="2400" dirty="0" smtClean="0"/>
            </a:br>
            <a:r>
              <a:rPr lang="en-US" sz="2000" b="1" dirty="0" smtClean="0">
                <a:latin typeface="Courier New" pitchFamily="49" charset="0"/>
              </a:rPr>
              <a:t>char *p1 = malloc(100);</a:t>
            </a:r>
            <a:br>
              <a:rPr lang="en-US" sz="2000" b="1" dirty="0" smtClean="0">
                <a:latin typeface="Courier New" pitchFamily="49" charset="0"/>
              </a:rPr>
            </a:br>
            <a:r>
              <a:rPr lang="en-US" sz="2000" b="1" dirty="0" smtClean="0">
                <a:latin typeface="Courier New" pitchFamily="49" charset="0"/>
              </a:rPr>
              <a:t>char *p2 = p1;</a:t>
            </a:r>
            <a:br>
              <a:rPr lang="en-US" sz="2000" b="1" dirty="0" smtClean="0">
                <a:latin typeface="Courier New" pitchFamily="49" charset="0"/>
              </a:rPr>
            </a:br>
            <a:r>
              <a:rPr lang="en-US" sz="2000" b="1" dirty="0" smtClean="0">
                <a:latin typeface="Courier New" pitchFamily="49" charset="0"/>
              </a:rPr>
              <a:t/>
            </a:r>
            <a:br>
              <a:rPr lang="en-US" sz="2000" b="1" dirty="0" smtClean="0">
                <a:latin typeface="Courier New" pitchFamily="49" charset="0"/>
              </a:rPr>
            </a:br>
            <a:r>
              <a:rPr lang="en-US" sz="2000" b="1" dirty="0" smtClean="0">
                <a:latin typeface="Courier New" pitchFamily="49" charset="0"/>
              </a:rPr>
              <a:t>free(p1);</a:t>
            </a:r>
            <a:br>
              <a:rPr lang="en-US" sz="2000" b="1" dirty="0" smtClean="0">
                <a:latin typeface="Courier New" pitchFamily="49" charset="0"/>
              </a:rPr>
            </a:br>
            <a:r>
              <a:rPr lang="en-US" sz="2000" b="1" dirty="0" smtClean="0">
                <a:latin typeface="Courier New" pitchFamily="49" charset="0"/>
              </a:rPr>
              <a:t>p2[0] = ‘x’;</a:t>
            </a:r>
            <a:br>
              <a:rPr lang="en-US" sz="2000" b="1" dirty="0" smtClean="0">
                <a:latin typeface="Courier New" pitchFamily="49" charset="0"/>
              </a:rPr>
            </a:br>
            <a:endParaRPr lang="en-US" sz="2400" dirty="0" smtClean="0"/>
          </a:p>
          <a:p>
            <a:r>
              <a:rPr lang="en-US" sz="2400" dirty="0" smtClean="0"/>
              <a:t>Random bit flip</a:t>
            </a:r>
            <a:endParaRPr lang="en-US" sz="3600" dirty="0" smtClean="0"/>
          </a:p>
        </p:txBody>
      </p:sp>
      <p:sp>
        <p:nvSpPr>
          <p:cNvPr id="9" name="Rectangle 8"/>
          <p:cNvSpPr/>
          <p:nvPr/>
        </p:nvSpPr>
        <p:spPr>
          <a:xfrm>
            <a:off x="4648200" y="1676400"/>
            <a:ext cx="3962400" cy="3048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7" name="Straight Arrow Connector 26"/>
          <p:cNvCxnSpPr/>
          <p:nvPr/>
        </p:nvCxnSpPr>
        <p:spPr>
          <a:xfrm rot="5400000">
            <a:off x="7963694" y="1332706"/>
            <a:ext cx="533400" cy="1588"/>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a:spLocks noChangeArrowheads="1"/>
          </p:cNvSpPr>
          <p:nvPr/>
        </p:nvSpPr>
        <p:spPr bwMode="auto">
          <a:xfrm>
            <a:off x="8077200" y="1600200"/>
            <a:ext cx="322263" cy="400050"/>
          </a:xfrm>
          <a:prstGeom prst="rect">
            <a:avLst/>
          </a:prstGeom>
          <a:noFill/>
          <a:ln w="9525">
            <a:noFill/>
            <a:miter lim="800000"/>
            <a:headEnd/>
            <a:tailEnd/>
          </a:ln>
        </p:spPr>
        <p:txBody>
          <a:bodyPr>
            <a:spAutoFit/>
          </a:bodyPr>
          <a:lstStyle/>
          <a:p>
            <a:r>
              <a:rPr lang="en-US" sz="2000" b="1">
                <a:latin typeface="Courier New" pitchFamily="49" charset="0"/>
                <a:cs typeface="Courier New" pitchFamily="49" charset="0"/>
              </a:rPr>
              <a:t>a</a:t>
            </a:r>
          </a:p>
        </p:txBody>
      </p:sp>
      <p:sp>
        <p:nvSpPr>
          <p:cNvPr id="7177" name="Title 1"/>
          <p:cNvSpPr>
            <a:spLocks noGrp="1"/>
          </p:cNvSpPr>
          <p:nvPr>
            <p:ph type="title"/>
          </p:nvPr>
        </p:nvSpPr>
        <p:spPr/>
        <p:txBody>
          <a:bodyPr/>
          <a:lstStyle/>
          <a:p>
            <a:r>
              <a:rPr lang="en-US" dirty="0" smtClean="0"/>
              <a:t>Memory Corruption</a:t>
            </a:r>
          </a:p>
        </p:txBody>
      </p:sp>
      <p:sp>
        <p:nvSpPr>
          <p:cNvPr id="10" name="Rectangle 9"/>
          <p:cNvSpPr/>
          <p:nvPr/>
        </p:nvSpPr>
        <p:spPr>
          <a:xfrm>
            <a:off x="5562600" y="1676400"/>
            <a:ext cx="2286000" cy="3048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182" name="TextBox 10"/>
          <p:cNvSpPr txBox="1">
            <a:spLocks noChangeArrowheads="1"/>
          </p:cNvSpPr>
          <p:nvPr/>
        </p:nvSpPr>
        <p:spPr bwMode="auto">
          <a:xfrm>
            <a:off x="5029200" y="990600"/>
            <a:ext cx="322263" cy="461963"/>
          </a:xfrm>
          <a:prstGeom prst="rect">
            <a:avLst/>
          </a:prstGeom>
          <a:noFill/>
          <a:ln w="9525">
            <a:noFill/>
            <a:miter lim="800000"/>
            <a:headEnd/>
            <a:tailEnd/>
          </a:ln>
        </p:spPr>
        <p:txBody>
          <a:bodyPr>
            <a:spAutoFit/>
          </a:bodyPr>
          <a:lstStyle/>
          <a:p>
            <a:r>
              <a:rPr lang="en-US" sz="2400" b="1">
                <a:latin typeface="Courier New" pitchFamily="49" charset="0"/>
                <a:cs typeface="Courier New" pitchFamily="49" charset="0"/>
              </a:rPr>
              <a:t>c</a:t>
            </a:r>
          </a:p>
        </p:txBody>
      </p:sp>
      <p:cxnSp>
        <p:nvCxnSpPr>
          <p:cNvPr id="13" name="Straight Arrow Connector 12"/>
          <p:cNvCxnSpPr/>
          <p:nvPr/>
        </p:nvCxnSpPr>
        <p:spPr>
          <a:xfrm rot="5400000" flipV="1">
            <a:off x="5334000" y="1447800"/>
            <a:ext cx="228600" cy="228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184" name="TextBox 13"/>
          <p:cNvSpPr txBox="1">
            <a:spLocks noChangeArrowheads="1"/>
          </p:cNvSpPr>
          <p:nvPr/>
        </p:nvSpPr>
        <p:spPr bwMode="auto">
          <a:xfrm>
            <a:off x="5486400" y="1981200"/>
            <a:ext cx="322263" cy="400050"/>
          </a:xfrm>
          <a:prstGeom prst="rect">
            <a:avLst/>
          </a:prstGeom>
          <a:noFill/>
          <a:ln w="9525">
            <a:noFill/>
            <a:miter lim="800000"/>
            <a:headEnd/>
            <a:tailEnd/>
          </a:ln>
        </p:spPr>
        <p:txBody>
          <a:bodyPr>
            <a:spAutoFit/>
          </a:bodyPr>
          <a:lstStyle/>
          <a:p>
            <a:r>
              <a:rPr lang="en-US" sz="2000" b="1">
                <a:latin typeface="Courier New" pitchFamily="49" charset="0"/>
                <a:cs typeface="Courier New" pitchFamily="49" charset="0"/>
              </a:rPr>
              <a:t>0</a:t>
            </a:r>
          </a:p>
        </p:txBody>
      </p:sp>
      <p:cxnSp>
        <p:nvCxnSpPr>
          <p:cNvPr id="16" name="Straight Connector 15"/>
          <p:cNvCxnSpPr/>
          <p:nvPr/>
        </p:nvCxnSpPr>
        <p:spPr>
          <a:xfrm rot="5400000">
            <a:off x="5638801" y="1828800"/>
            <a:ext cx="304800" cy="317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5868194" y="1828006"/>
            <a:ext cx="304800"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6098382" y="1826419"/>
            <a:ext cx="304800" cy="15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6326982" y="1826419"/>
            <a:ext cx="304800" cy="15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6557169" y="1824831"/>
            <a:ext cx="304800"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6785769" y="1824831"/>
            <a:ext cx="304800"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7015957" y="1823244"/>
            <a:ext cx="304800" cy="15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7244557" y="1823244"/>
            <a:ext cx="304800" cy="15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7474744" y="1821656"/>
            <a:ext cx="304800"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7194" name="TextBox 24"/>
          <p:cNvSpPr txBox="1">
            <a:spLocks noChangeArrowheads="1"/>
          </p:cNvSpPr>
          <p:nvPr/>
        </p:nvSpPr>
        <p:spPr bwMode="auto">
          <a:xfrm>
            <a:off x="7467600" y="2057400"/>
            <a:ext cx="533400" cy="369888"/>
          </a:xfrm>
          <a:prstGeom prst="rect">
            <a:avLst/>
          </a:prstGeom>
          <a:noFill/>
          <a:ln w="9525">
            <a:noFill/>
            <a:miter lim="800000"/>
            <a:headEnd/>
            <a:tailEnd/>
          </a:ln>
        </p:spPr>
        <p:txBody>
          <a:bodyPr>
            <a:spAutoFit/>
          </a:bodyPr>
          <a:lstStyle/>
          <a:p>
            <a:r>
              <a:rPr lang="en-US" b="1">
                <a:latin typeface="Courier New" pitchFamily="49" charset="0"/>
                <a:cs typeface="Courier New" pitchFamily="49" charset="0"/>
              </a:rPr>
              <a:t>99</a:t>
            </a:r>
          </a:p>
        </p:txBody>
      </p:sp>
      <p:sp>
        <p:nvSpPr>
          <p:cNvPr id="30" name="Rectangle 29"/>
          <p:cNvSpPr/>
          <p:nvPr/>
        </p:nvSpPr>
        <p:spPr>
          <a:xfrm>
            <a:off x="4724400" y="3733800"/>
            <a:ext cx="3962400" cy="3048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Rectangle 32"/>
          <p:cNvSpPr/>
          <p:nvPr/>
        </p:nvSpPr>
        <p:spPr>
          <a:xfrm>
            <a:off x="5638800" y="3733800"/>
            <a:ext cx="2286000" cy="3048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TextBox 33"/>
          <p:cNvSpPr txBox="1">
            <a:spLocks noChangeArrowheads="1"/>
          </p:cNvSpPr>
          <p:nvPr/>
        </p:nvSpPr>
        <p:spPr bwMode="auto">
          <a:xfrm>
            <a:off x="5105400" y="3048000"/>
            <a:ext cx="762000" cy="461963"/>
          </a:xfrm>
          <a:prstGeom prst="rect">
            <a:avLst/>
          </a:prstGeom>
          <a:noFill/>
          <a:ln w="9525">
            <a:noFill/>
            <a:miter lim="800000"/>
            <a:headEnd/>
            <a:tailEnd/>
          </a:ln>
        </p:spPr>
        <p:txBody>
          <a:bodyPr>
            <a:spAutoFit/>
          </a:bodyPr>
          <a:lstStyle/>
          <a:p>
            <a:r>
              <a:rPr lang="en-US" sz="2400" b="1">
                <a:latin typeface="Courier New" pitchFamily="49" charset="0"/>
                <a:cs typeface="Courier New" pitchFamily="49" charset="0"/>
              </a:rPr>
              <a:t>p1</a:t>
            </a:r>
          </a:p>
        </p:txBody>
      </p:sp>
      <p:cxnSp>
        <p:nvCxnSpPr>
          <p:cNvPr id="35" name="Straight Arrow Connector 34"/>
          <p:cNvCxnSpPr/>
          <p:nvPr/>
        </p:nvCxnSpPr>
        <p:spPr>
          <a:xfrm rot="5400000" flipV="1">
            <a:off x="5410200" y="3505200"/>
            <a:ext cx="228600" cy="228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199" name="TextBox 35"/>
          <p:cNvSpPr txBox="1">
            <a:spLocks noChangeArrowheads="1"/>
          </p:cNvSpPr>
          <p:nvPr/>
        </p:nvSpPr>
        <p:spPr bwMode="auto">
          <a:xfrm>
            <a:off x="5562600" y="4038600"/>
            <a:ext cx="322263" cy="400050"/>
          </a:xfrm>
          <a:prstGeom prst="rect">
            <a:avLst/>
          </a:prstGeom>
          <a:noFill/>
          <a:ln w="9525">
            <a:noFill/>
            <a:miter lim="800000"/>
            <a:headEnd/>
            <a:tailEnd/>
          </a:ln>
        </p:spPr>
        <p:txBody>
          <a:bodyPr>
            <a:spAutoFit/>
          </a:bodyPr>
          <a:lstStyle/>
          <a:p>
            <a:r>
              <a:rPr lang="en-US" sz="2000" b="1">
                <a:latin typeface="Courier New" pitchFamily="49" charset="0"/>
                <a:cs typeface="Courier New" pitchFamily="49" charset="0"/>
              </a:rPr>
              <a:t>0</a:t>
            </a:r>
          </a:p>
        </p:txBody>
      </p:sp>
      <p:cxnSp>
        <p:nvCxnSpPr>
          <p:cNvPr id="37" name="Straight Connector 36"/>
          <p:cNvCxnSpPr/>
          <p:nvPr/>
        </p:nvCxnSpPr>
        <p:spPr>
          <a:xfrm rot="5400000">
            <a:off x="5715001" y="3886200"/>
            <a:ext cx="304800" cy="317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5400000">
            <a:off x="5944394" y="3885406"/>
            <a:ext cx="304800"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6174582" y="3883819"/>
            <a:ext cx="304800" cy="15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6403182" y="3883819"/>
            <a:ext cx="304800" cy="15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6633369" y="3882231"/>
            <a:ext cx="304800"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6861969" y="3882231"/>
            <a:ext cx="304800"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7092157" y="3880644"/>
            <a:ext cx="304800" cy="15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7320757" y="3880644"/>
            <a:ext cx="304800" cy="15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7550944" y="3879056"/>
            <a:ext cx="304800"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7209" name="TextBox 45"/>
          <p:cNvSpPr txBox="1">
            <a:spLocks noChangeArrowheads="1"/>
          </p:cNvSpPr>
          <p:nvPr/>
        </p:nvSpPr>
        <p:spPr bwMode="auto">
          <a:xfrm>
            <a:off x="7543800" y="4114800"/>
            <a:ext cx="533400" cy="369888"/>
          </a:xfrm>
          <a:prstGeom prst="rect">
            <a:avLst/>
          </a:prstGeom>
          <a:noFill/>
          <a:ln w="9525">
            <a:noFill/>
            <a:miter lim="800000"/>
            <a:headEnd/>
            <a:tailEnd/>
          </a:ln>
        </p:spPr>
        <p:txBody>
          <a:bodyPr>
            <a:spAutoFit/>
          </a:bodyPr>
          <a:lstStyle/>
          <a:p>
            <a:r>
              <a:rPr lang="en-US" b="1">
                <a:latin typeface="Courier New" pitchFamily="49" charset="0"/>
                <a:cs typeface="Courier New" pitchFamily="49" charset="0"/>
              </a:rPr>
              <a:t>99</a:t>
            </a:r>
          </a:p>
        </p:txBody>
      </p:sp>
      <p:sp>
        <p:nvSpPr>
          <p:cNvPr id="7210" name="TextBox 46"/>
          <p:cNvSpPr txBox="1">
            <a:spLocks noChangeArrowheads="1"/>
          </p:cNvSpPr>
          <p:nvPr/>
        </p:nvSpPr>
        <p:spPr bwMode="auto">
          <a:xfrm>
            <a:off x="5867400" y="3048000"/>
            <a:ext cx="762000" cy="461963"/>
          </a:xfrm>
          <a:prstGeom prst="rect">
            <a:avLst/>
          </a:prstGeom>
          <a:noFill/>
          <a:ln w="9525">
            <a:noFill/>
            <a:miter lim="800000"/>
            <a:headEnd/>
            <a:tailEnd/>
          </a:ln>
        </p:spPr>
        <p:txBody>
          <a:bodyPr>
            <a:spAutoFit/>
          </a:bodyPr>
          <a:lstStyle/>
          <a:p>
            <a:r>
              <a:rPr lang="en-US" sz="2400" b="1">
                <a:latin typeface="Courier New" pitchFamily="49" charset="0"/>
                <a:cs typeface="Courier New" pitchFamily="49" charset="0"/>
              </a:rPr>
              <a:t>p2</a:t>
            </a:r>
          </a:p>
        </p:txBody>
      </p:sp>
      <p:cxnSp>
        <p:nvCxnSpPr>
          <p:cNvPr id="48" name="Straight Arrow Connector 47"/>
          <p:cNvCxnSpPr/>
          <p:nvPr/>
        </p:nvCxnSpPr>
        <p:spPr>
          <a:xfrm rot="10800000" flipV="1">
            <a:off x="5638800" y="3505200"/>
            <a:ext cx="533400" cy="228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5638800" y="3733800"/>
            <a:ext cx="22860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53" name="Straight Arrow Connector 52"/>
          <p:cNvCxnSpPr/>
          <p:nvPr/>
        </p:nvCxnSpPr>
        <p:spPr>
          <a:xfrm rot="16200000">
            <a:off x="5487194" y="4342606"/>
            <a:ext cx="609600" cy="1588"/>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6" name="TextBox 55"/>
          <p:cNvSpPr txBox="1">
            <a:spLocks noChangeArrowheads="1"/>
          </p:cNvSpPr>
          <p:nvPr/>
        </p:nvSpPr>
        <p:spPr bwMode="auto">
          <a:xfrm>
            <a:off x="5638800" y="3657600"/>
            <a:ext cx="322263" cy="400050"/>
          </a:xfrm>
          <a:prstGeom prst="rect">
            <a:avLst/>
          </a:prstGeom>
          <a:noFill/>
          <a:ln w="9525">
            <a:noFill/>
            <a:miter lim="800000"/>
            <a:headEnd/>
            <a:tailEnd/>
          </a:ln>
        </p:spPr>
        <p:txBody>
          <a:bodyPr>
            <a:spAutoFit/>
          </a:bodyPr>
          <a:lstStyle/>
          <a:p>
            <a:r>
              <a:rPr lang="en-US" sz="2000" b="1">
                <a:latin typeface="Courier New" pitchFamily="49" charset="0"/>
                <a:cs typeface="Courier New" pitchFamily="49" charset="0"/>
              </a:rPr>
              <a:t>x</a:t>
            </a:r>
          </a:p>
        </p:txBody>
      </p:sp>
      <p:grpSp>
        <p:nvGrpSpPr>
          <p:cNvPr id="68" name="Group 67"/>
          <p:cNvGrpSpPr/>
          <p:nvPr/>
        </p:nvGrpSpPr>
        <p:grpSpPr>
          <a:xfrm>
            <a:off x="4724400" y="4648200"/>
            <a:ext cx="3962400" cy="992188"/>
            <a:chOff x="4724400" y="4572000"/>
            <a:chExt cx="3962400" cy="992188"/>
          </a:xfrm>
        </p:grpSpPr>
        <p:sp>
          <p:nvSpPr>
            <p:cNvPr id="47" name="Rectangle 46"/>
            <p:cNvSpPr/>
            <p:nvPr/>
          </p:nvSpPr>
          <p:spPr>
            <a:xfrm>
              <a:off x="4724400" y="5257800"/>
              <a:ext cx="3962400" cy="3048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5" name="Rectangle 54"/>
            <p:cNvSpPr/>
            <p:nvPr/>
          </p:nvSpPr>
          <p:spPr>
            <a:xfrm>
              <a:off x="5638800" y="5257800"/>
              <a:ext cx="2286000" cy="3048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 name="TextBox 10"/>
            <p:cNvSpPr txBox="1">
              <a:spLocks noChangeArrowheads="1"/>
            </p:cNvSpPr>
            <p:nvPr/>
          </p:nvSpPr>
          <p:spPr bwMode="auto">
            <a:xfrm>
              <a:off x="5105400" y="4572000"/>
              <a:ext cx="322263" cy="461963"/>
            </a:xfrm>
            <a:prstGeom prst="rect">
              <a:avLst/>
            </a:prstGeom>
            <a:noFill/>
            <a:ln w="9525">
              <a:noFill/>
              <a:miter lim="800000"/>
              <a:headEnd/>
              <a:tailEnd/>
            </a:ln>
          </p:spPr>
          <p:txBody>
            <a:bodyPr>
              <a:spAutoFit/>
            </a:bodyPr>
            <a:lstStyle/>
            <a:p>
              <a:endParaRPr lang="en-US" sz="2400" b="1" dirty="0">
                <a:latin typeface="Courier New" pitchFamily="49" charset="0"/>
                <a:cs typeface="Courier New" pitchFamily="49" charset="0"/>
              </a:endParaRPr>
            </a:p>
          </p:txBody>
        </p:sp>
        <p:cxnSp>
          <p:nvCxnSpPr>
            <p:cNvPr id="59" name="Straight Connector 58"/>
            <p:cNvCxnSpPr/>
            <p:nvPr/>
          </p:nvCxnSpPr>
          <p:spPr>
            <a:xfrm rot="5400000">
              <a:off x="5715001" y="5410200"/>
              <a:ext cx="304800" cy="317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a:off x="5944394" y="5409406"/>
              <a:ext cx="304800"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5400000">
              <a:off x="6174582" y="5407819"/>
              <a:ext cx="304800" cy="15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5400000">
              <a:off x="6403182" y="5407819"/>
              <a:ext cx="304800" cy="15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6633369" y="5406231"/>
              <a:ext cx="304800"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5400000">
              <a:off x="6861969" y="5406231"/>
              <a:ext cx="304800"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7092157" y="5404644"/>
              <a:ext cx="304800" cy="15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5400000">
              <a:off x="7320757" y="5404644"/>
              <a:ext cx="304800" cy="15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7550944" y="5403056"/>
              <a:ext cx="304800"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9" name="Notched Right Arrow 68"/>
          <p:cNvSpPr/>
          <p:nvPr/>
        </p:nvSpPr>
        <p:spPr>
          <a:xfrm rot="1800264">
            <a:off x="5004835" y="4881793"/>
            <a:ext cx="978408" cy="164761"/>
          </a:xfrm>
          <a:prstGeom prst="notchedRightArrow">
            <a:avLst/>
          </a:prstGeom>
          <a:solidFill>
            <a:srgbClr val="FF0000"/>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70" name="TextBox 69"/>
          <p:cNvSpPr txBox="1"/>
          <p:nvPr/>
        </p:nvSpPr>
        <p:spPr>
          <a:xfrm>
            <a:off x="6096000" y="5334000"/>
            <a:ext cx="228600" cy="307777"/>
          </a:xfrm>
          <a:prstGeom prst="rect">
            <a:avLst/>
          </a:prstGeom>
          <a:noFill/>
        </p:spPr>
        <p:txBody>
          <a:bodyPr wrap="square" rtlCol="0">
            <a:spAutoFit/>
          </a:bodyPr>
          <a:lstStyle/>
          <a:p>
            <a:r>
              <a:rPr lang="en-US" sz="1400" dirty="0" smtClean="0"/>
              <a:t>1</a:t>
            </a:r>
            <a:endParaRPr lang="en-US" dirty="0"/>
          </a:p>
        </p:txBody>
      </p:sp>
      <p:sp>
        <p:nvSpPr>
          <p:cNvPr id="73" name="Explosion 2 72"/>
          <p:cNvSpPr/>
          <p:nvPr/>
        </p:nvSpPr>
        <p:spPr>
          <a:xfrm>
            <a:off x="5867400" y="5029200"/>
            <a:ext cx="914400" cy="914400"/>
          </a:xfrm>
          <a:prstGeom prst="irregularSeal2">
            <a:avLst/>
          </a:prstGeom>
          <a:solidFill>
            <a:srgbClr val="FF0000"/>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0</a:t>
            </a:r>
            <a:endParaRPr lang="en-US" b="1" dirty="0"/>
          </a:p>
        </p:txBody>
      </p:sp>
      <p:sp>
        <p:nvSpPr>
          <p:cNvPr id="2" name="Slide Number Placeholder 1"/>
          <p:cNvSpPr>
            <a:spLocks noGrp="1"/>
          </p:cNvSpPr>
          <p:nvPr>
            <p:ph type="sldNum" sz="quarter" idx="12"/>
          </p:nvPr>
        </p:nvSpPr>
        <p:spPr/>
        <p:txBody>
          <a:bodyPr/>
          <a:lstStyle/>
          <a:p>
            <a:pPr>
              <a:defRPr/>
            </a:pPr>
            <a:fld id="{F8AA2795-9B02-46B4-962F-365CB24BD3C1}" type="slidenum">
              <a:rPr lang="en-US" altLang="en-US" smtClean="0"/>
              <a:pPr>
                <a:defRPr/>
              </a:pPr>
              <a:t>4</a:t>
            </a:fld>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3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50"/>
                                        </p:tgtEl>
                                        <p:attrNameLst>
                                          <p:attrName>style.visibility</p:attrName>
                                        </p:attrNameLst>
                                      </p:cBhvr>
                                      <p:to>
                                        <p:strVal val="hidden"/>
                                      </p:to>
                                    </p:set>
                                  </p:childTnLst>
                                </p:cTn>
                              </p:par>
                              <p:par>
                                <p:cTn id="27" presetID="1" presetClass="entr" presetSubtype="0" fill="hold" grpId="1" nodeType="withEffect">
                                  <p:stCondLst>
                                    <p:cond delay="0"/>
                                  </p:stCondLst>
                                  <p:childTnLst>
                                    <p:set>
                                      <p:cBhvr>
                                        <p:cTn id="28" dur="1" fill="hold">
                                          <p:stCondLst>
                                            <p:cond delay="0"/>
                                          </p:stCondLst>
                                        </p:cTn>
                                        <p:tgtEl>
                                          <p:spTgt spid="5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6"/>
                                        </p:tgtEl>
                                        <p:attrNameLst>
                                          <p:attrName>style.visibility</p:attrName>
                                        </p:attrNameLst>
                                      </p:cBhvr>
                                      <p:to>
                                        <p:strVal val="visible"/>
                                      </p:to>
                                    </p:set>
                                  </p:childTnLst>
                                </p:cTn>
                              </p:par>
                              <p:par>
                                <p:cTn id="35" presetID="1" presetClass="entr" presetSubtype="0" fill="hold" grpId="1" nodeType="withEffect">
                                  <p:stCondLst>
                                    <p:cond delay="0"/>
                                  </p:stCondLst>
                                  <p:childTnLst>
                                    <p:set>
                                      <p:cBhvr>
                                        <p:cTn id="36" dur="1" fill="hold">
                                          <p:stCondLst>
                                            <p:cond delay="0"/>
                                          </p:stCondLst>
                                        </p:cTn>
                                        <p:tgtEl>
                                          <p:spTgt spid="5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9"/>
                                        </p:tgtEl>
                                        <p:attrNameLst>
                                          <p:attrName>style.visibility</p:attrName>
                                        </p:attrNameLst>
                                      </p:cBhvr>
                                      <p:to>
                                        <p:strVal val="visible"/>
                                      </p:to>
                                    </p:set>
                                  </p:childTnLst>
                                </p:cTn>
                              </p:par>
                              <p:par>
                                <p:cTn id="41" presetID="1" presetClass="exit" presetSubtype="0" fill="hold" grpId="0" nodeType="withEffect">
                                  <p:stCondLst>
                                    <p:cond delay="0"/>
                                  </p:stCondLst>
                                  <p:childTnLst>
                                    <p:set>
                                      <p:cBhvr>
                                        <p:cTn id="42" dur="1" fill="hold">
                                          <p:stCondLst>
                                            <p:cond delay="0"/>
                                          </p:stCondLst>
                                        </p:cTn>
                                        <p:tgtEl>
                                          <p:spTgt spid="70"/>
                                        </p:tgtEl>
                                        <p:attrNameLst>
                                          <p:attrName>style.visibility</p:attrName>
                                        </p:attrNameLst>
                                      </p:cBhvr>
                                      <p:to>
                                        <p:strVal val="hidden"/>
                                      </p:to>
                                    </p:set>
                                  </p:childTnLst>
                                </p:cTn>
                              </p:par>
                              <p:par>
                                <p:cTn id="43" presetID="1" presetClass="entr" presetSubtype="0" fill="hold" grpId="0" nodeType="withEffect">
                                  <p:stCondLst>
                                    <p:cond delay="0"/>
                                  </p:stCondLst>
                                  <p:childTnLst>
                                    <p:set>
                                      <p:cBhvr>
                                        <p:cTn id="44"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0" grpId="0" animBg="1"/>
      <p:bldP spid="50" grpId="1" animBg="1"/>
      <p:bldP spid="52" grpId="0" animBg="1"/>
      <p:bldP spid="52" grpId="1" animBg="1"/>
      <p:bldP spid="28" grpId="0"/>
      <p:bldP spid="34" grpId="0"/>
      <p:bldP spid="51" grpId="0" animBg="1"/>
      <p:bldP spid="56" grpId="0"/>
      <p:bldP spid="56" grpId="1"/>
      <p:bldP spid="69" grpId="0" animBg="1"/>
      <p:bldP spid="70" grpId="0"/>
      <p:bldP spid="7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Goal: Tolerate Memory Errors</a:t>
            </a:r>
            <a:endParaRPr lang="en-US" sz="4400" dirty="0"/>
          </a:p>
        </p:txBody>
      </p:sp>
      <p:sp>
        <p:nvSpPr>
          <p:cNvPr id="3" name="Text Placeholder 2"/>
          <p:cNvSpPr>
            <a:spLocks noGrp="1"/>
          </p:cNvSpPr>
          <p:nvPr>
            <p:ph type="body" idx="1"/>
          </p:nvPr>
        </p:nvSpPr>
        <p:spPr>
          <a:xfrm>
            <a:off x="457200" y="1143000"/>
            <a:ext cx="8382000" cy="4835525"/>
          </a:xfrm>
        </p:spPr>
        <p:txBody>
          <a:bodyPr/>
          <a:lstStyle/>
          <a:p>
            <a:r>
              <a:rPr lang="en-US" sz="2800" dirty="0" smtClean="0"/>
              <a:t>Ideally:</a:t>
            </a:r>
            <a:endParaRPr lang="en-US" sz="2000" dirty="0" smtClean="0"/>
          </a:p>
          <a:p>
            <a:pPr lvl="1"/>
            <a:r>
              <a:rPr lang="en-US" sz="2400" dirty="0" smtClean="0"/>
              <a:t>Software continues in presence of errors </a:t>
            </a:r>
            <a:br>
              <a:rPr lang="en-US" sz="2400" dirty="0" smtClean="0"/>
            </a:br>
            <a:r>
              <a:rPr lang="en-US" sz="2400" dirty="0" smtClean="0"/>
              <a:t>(Failure Oblivious Computing, Martin Rinard)</a:t>
            </a:r>
          </a:p>
          <a:p>
            <a:pPr lvl="1"/>
            <a:r>
              <a:rPr lang="en-US" sz="2400" dirty="0" smtClean="0"/>
              <a:t>Degradation in performance and/or quality acceptable outcome 	</a:t>
            </a:r>
          </a:p>
          <a:p>
            <a:pPr lvl="1"/>
            <a:r>
              <a:rPr lang="en-US" sz="2400" dirty="0" smtClean="0"/>
              <a:t>Software detects when errors occur and fixes them</a:t>
            </a:r>
          </a:p>
          <a:p>
            <a:pPr lvl="1"/>
            <a:r>
              <a:rPr lang="en-US" sz="2400" dirty="0" smtClean="0"/>
              <a:t>Avoid stopping if error is detected (fail fast)</a:t>
            </a:r>
          </a:p>
          <a:p>
            <a:pPr lvl="2"/>
            <a:r>
              <a:rPr lang="en-US" sz="2000" dirty="0" smtClean="0"/>
              <a:t>Controversial position, especially for security issues</a:t>
            </a:r>
          </a:p>
          <a:p>
            <a:pPr lvl="1"/>
            <a:r>
              <a:rPr lang="en-US" sz="2400" dirty="0" smtClean="0"/>
              <a:t>No changes to existing software</a:t>
            </a:r>
            <a:endParaRPr lang="en-US" sz="1600" dirty="0" smtClean="0"/>
          </a:p>
          <a:p>
            <a:r>
              <a:rPr lang="en-US" sz="2800" dirty="0" smtClean="0"/>
              <a:t>My related projects:</a:t>
            </a:r>
          </a:p>
          <a:p>
            <a:pPr lvl="1"/>
            <a:r>
              <a:rPr lang="en-US" sz="2400" dirty="0" err="1" smtClean="0"/>
              <a:t>DieHard</a:t>
            </a:r>
            <a:r>
              <a:rPr lang="en-US" sz="2400" dirty="0" smtClean="0"/>
              <a:t>, </a:t>
            </a:r>
            <a:r>
              <a:rPr lang="en-US" sz="2800" b="1" dirty="0" smtClean="0">
                <a:solidFill>
                  <a:srgbClr val="0000FF"/>
                </a:solidFill>
              </a:rPr>
              <a:t>Exterminator</a:t>
            </a:r>
            <a:r>
              <a:rPr lang="en-US" sz="2400" dirty="0" smtClean="0"/>
              <a:t>, </a:t>
            </a:r>
            <a:r>
              <a:rPr lang="en-US" sz="2800" b="1" dirty="0" smtClean="0">
                <a:solidFill>
                  <a:srgbClr val="0000FF"/>
                </a:solidFill>
              </a:rPr>
              <a:t>Samurai</a:t>
            </a:r>
            <a:r>
              <a:rPr lang="en-US" sz="2400" dirty="0" smtClean="0"/>
              <a:t>, </a:t>
            </a:r>
            <a:r>
              <a:rPr lang="en-US" sz="2800" b="1" dirty="0" smtClean="0">
                <a:solidFill>
                  <a:srgbClr val="0000FF"/>
                </a:solidFill>
              </a:rPr>
              <a:t>Flicker</a:t>
            </a:r>
            <a:r>
              <a:rPr lang="en-US" sz="2400" dirty="0" smtClean="0"/>
              <a:t>, Nozzle</a:t>
            </a:r>
          </a:p>
          <a:p>
            <a:pPr>
              <a:buNone/>
            </a:pPr>
            <a:endParaRPr lang="en-US" sz="2800" dirty="0" smtClean="0"/>
          </a:p>
          <a:p>
            <a:endParaRPr lang="en-US" sz="2800" dirty="0"/>
          </a:p>
        </p:txBody>
      </p:sp>
      <p:sp>
        <p:nvSpPr>
          <p:cNvPr id="7" name="Slide Number Placeholder 6"/>
          <p:cNvSpPr>
            <a:spLocks noGrp="1"/>
          </p:cNvSpPr>
          <p:nvPr>
            <p:ph type="sldNum" sz="quarter" idx="12"/>
          </p:nvPr>
        </p:nvSpPr>
        <p:spPr/>
        <p:txBody>
          <a:bodyPr/>
          <a:lstStyle/>
          <a:p>
            <a:pPr>
              <a:defRPr/>
            </a:pPr>
            <a:fld id="{DC1681C4-43BB-4518-95EB-29C34E496408}" type="slidenum">
              <a:rPr lang="en-US" altLang="en-US" smtClean="0"/>
              <a:pPr>
                <a:defRPr/>
              </a:pPr>
              <a:t>5</a:t>
            </a:fld>
            <a:endParaRPr lang="en-US"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Platforms: What does 90% Safe Mean?</a:t>
            </a:r>
            <a:endParaRPr lang="en-US" dirty="0"/>
          </a:p>
        </p:txBody>
      </p:sp>
      <p:sp>
        <p:nvSpPr>
          <p:cNvPr id="3" name="Text Placeholder 2"/>
          <p:cNvSpPr>
            <a:spLocks noGrp="1"/>
          </p:cNvSpPr>
          <p:nvPr>
            <p:ph type="body" idx="1"/>
          </p:nvPr>
        </p:nvSpPr>
        <p:spPr/>
        <p:txBody>
          <a:bodyPr/>
          <a:lstStyle/>
          <a:p>
            <a:r>
              <a:rPr lang="en-US" sz="2800" dirty="0" smtClean="0"/>
              <a:t>Platforms necessary in computing ecosystem</a:t>
            </a:r>
          </a:p>
          <a:p>
            <a:pPr lvl="1"/>
            <a:r>
              <a:rPr lang="en-US" sz="2400" dirty="0" smtClean="0"/>
              <a:t>Extensible frameworks provide lattice for 3</a:t>
            </a:r>
            <a:r>
              <a:rPr lang="en-US" sz="2400" baseline="30000" dirty="0" smtClean="0"/>
              <a:t>rd</a:t>
            </a:r>
            <a:r>
              <a:rPr lang="en-US" sz="2400" dirty="0" smtClean="0"/>
              <a:t> parties</a:t>
            </a:r>
          </a:p>
          <a:p>
            <a:pPr lvl="1"/>
            <a:r>
              <a:rPr lang="en-US" sz="2400" dirty="0" smtClean="0"/>
              <a:t>Tremendously successful business model</a:t>
            </a:r>
          </a:p>
          <a:p>
            <a:pPr lvl="1"/>
            <a:r>
              <a:rPr lang="en-US" sz="2400" dirty="0" smtClean="0"/>
              <a:t>Examples: Windows, iPod/</a:t>
            </a:r>
            <a:r>
              <a:rPr lang="en-US" sz="2400" dirty="0" err="1" smtClean="0"/>
              <a:t>iPhone</a:t>
            </a:r>
            <a:r>
              <a:rPr lang="en-US" sz="2400" dirty="0" smtClean="0"/>
              <a:t>, browsers, etc.</a:t>
            </a:r>
          </a:p>
          <a:p>
            <a:r>
              <a:rPr lang="en-US" sz="2800" dirty="0" smtClean="0"/>
              <a:t>Platform power derives from extensibility</a:t>
            </a:r>
          </a:p>
          <a:p>
            <a:pPr lvl="1"/>
            <a:r>
              <a:rPr lang="en-US" sz="2400" dirty="0" smtClean="0"/>
              <a:t>Tension between isolation for fault tolerance, integration for functionality</a:t>
            </a:r>
            <a:endParaRPr lang="en-US" sz="2000" dirty="0" smtClean="0"/>
          </a:p>
          <a:p>
            <a:pPr lvl="1"/>
            <a:r>
              <a:rPr lang="en-US" sz="2400" b="1" dirty="0" smtClean="0">
                <a:solidFill>
                  <a:srgbClr val="002060"/>
                </a:solidFill>
              </a:rPr>
              <a:t>Platform only as reliable as weakest plug-in</a:t>
            </a:r>
          </a:p>
          <a:p>
            <a:pPr lvl="1"/>
            <a:r>
              <a:rPr lang="en-US" sz="2400" dirty="0" smtClean="0"/>
              <a:t>Tolerating bad plug-ins necessary by design</a:t>
            </a:r>
          </a:p>
          <a:p>
            <a:pPr lvl="1"/>
            <a:endParaRPr lang="en-US" dirty="0"/>
          </a:p>
        </p:txBody>
      </p:sp>
      <p:sp>
        <p:nvSpPr>
          <p:cNvPr id="7" name="Slide Number Placeholder 6"/>
          <p:cNvSpPr>
            <a:spLocks noGrp="1"/>
          </p:cNvSpPr>
          <p:nvPr>
            <p:ph type="sldNum" sz="quarter" idx="12"/>
          </p:nvPr>
        </p:nvSpPr>
        <p:spPr/>
        <p:txBody>
          <a:bodyPr/>
          <a:lstStyle/>
          <a:p>
            <a:pPr>
              <a:defRPr/>
            </a:pPr>
            <a:fld id="{DC1681C4-43BB-4518-95EB-29C34E496408}" type="slidenum">
              <a:rPr lang="en-US" altLang="en-US" smtClean="0"/>
              <a:pPr>
                <a:defRPr/>
              </a:pPr>
              <a:t>6</a:t>
            </a:fld>
            <a:endParaRPr lang="en-US"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r>
              <a:rPr lang="en-US" dirty="0" smtClean="0"/>
              <a:t>Outline</a:t>
            </a:r>
          </a:p>
        </p:txBody>
      </p:sp>
      <p:sp>
        <p:nvSpPr>
          <p:cNvPr id="299011" name="Rectangle 3"/>
          <p:cNvSpPr>
            <a:spLocks noGrp="1" noChangeArrowheads="1"/>
          </p:cNvSpPr>
          <p:nvPr>
            <p:ph type="body" idx="1"/>
          </p:nvPr>
        </p:nvSpPr>
        <p:spPr>
          <a:xfrm>
            <a:off x="457200" y="1143000"/>
            <a:ext cx="8229600" cy="4835525"/>
          </a:xfrm>
        </p:spPr>
        <p:txBody>
          <a:bodyPr/>
          <a:lstStyle/>
          <a:p>
            <a:pPr>
              <a:lnSpc>
                <a:spcPct val="90000"/>
              </a:lnSpc>
              <a:defRPr/>
            </a:pPr>
            <a:r>
              <a:rPr lang="en-US" sz="2800" dirty="0" smtClean="0">
                <a:solidFill>
                  <a:schemeClr val="bg1">
                    <a:lumMod val="65000"/>
                  </a:schemeClr>
                </a:solidFill>
              </a:rPr>
              <a:t>Motivation</a:t>
            </a:r>
          </a:p>
          <a:p>
            <a:pPr>
              <a:lnSpc>
                <a:spcPct val="90000"/>
              </a:lnSpc>
              <a:defRPr/>
            </a:pPr>
            <a:r>
              <a:rPr lang="en-US" sz="2800" dirty="0" smtClean="0"/>
              <a:t>Exterminator</a:t>
            </a:r>
          </a:p>
          <a:p>
            <a:pPr lvl="1">
              <a:lnSpc>
                <a:spcPct val="90000"/>
              </a:lnSpc>
              <a:defRPr/>
            </a:pPr>
            <a:r>
              <a:rPr lang="en-US" sz="2400" dirty="0" smtClean="0"/>
              <a:t>Heap that automatically fixes software errors</a:t>
            </a:r>
          </a:p>
          <a:p>
            <a:pPr lvl="1">
              <a:lnSpc>
                <a:spcPct val="90000"/>
              </a:lnSpc>
              <a:defRPr/>
            </a:pPr>
            <a:r>
              <a:rPr lang="en-US" sz="2400" dirty="0" smtClean="0"/>
              <a:t>Builds on </a:t>
            </a:r>
            <a:r>
              <a:rPr lang="en-US" sz="2400" dirty="0" err="1" smtClean="0"/>
              <a:t>DieHard</a:t>
            </a:r>
            <a:r>
              <a:rPr lang="en-US" sz="2400" dirty="0" smtClean="0"/>
              <a:t> allocator (PLDI’06, Berger &amp; Zorn)</a:t>
            </a:r>
          </a:p>
          <a:p>
            <a:pPr>
              <a:lnSpc>
                <a:spcPct val="90000"/>
              </a:lnSpc>
              <a:defRPr/>
            </a:pPr>
            <a:r>
              <a:rPr lang="en-US" sz="2800" dirty="0" smtClean="0"/>
              <a:t>Samurai</a:t>
            </a:r>
          </a:p>
          <a:p>
            <a:pPr lvl="1">
              <a:lnSpc>
                <a:spcPct val="90000"/>
              </a:lnSpc>
              <a:defRPr/>
            </a:pPr>
            <a:r>
              <a:rPr lang="en-US" sz="2400" dirty="0" smtClean="0"/>
              <a:t>What if all memory is not equal? </a:t>
            </a:r>
            <a:r>
              <a:rPr lang="en-US" sz="2800" dirty="0" smtClean="0">
                <a:solidFill>
                  <a:srgbClr val="0000FF"/>
                </a:solidFill>
              </a:rPr>
              <a:t>Critical Memory</a:t>
            </a:r>
            <a:endParaRPr lang="en-US" sz="2400" dirty="0" smtClean="0">
              <a:solidFill>
                <a:srgbClr val="0000FF"/>
              </a:solidFill>
            </a:endParaRPr>
          </a:p>
          <a:p>
            <a:pPr lvl="1">
              <a:lnSpc>
                <a:spcPct val="90000"/>
              </a:lnSpc>
              <a:defRPr/>
            </a:pPr>
            <a:r>
              <a:rPr lang="en-US" sz="2400" dirty="0" err="1" smtClean="0"/>
              <a:t>Eurosys</a:t>
            </a:r>
            <a:r>
              <a:rPr lang="en-US" sz="2400" dirty="0" smtClean="0"/>
              <a:t> 2008 (Pattabiraman, Grover, and Zorn)</a:t>
            </a:r>
          </a:p>
          <a:p>
            <a:pPr>
              <a:lnSpc>
                <a:spcPct val="90000"/>
              </a:lnSpc>
              <a:defRPr/>
            </a:pPr>
            <a:r>
              <a:rPr lang="en-US" sz="2800" dirty="0" err="1" smtClean="0"/>
              <a:t>Flikker</a:t>
            </a:r>
            <a:endParaRPr lang="en-US" sz="2800" dirty="0" smtClean="0"/>
          </a:p>
          <a:p>
            <a:pPr lvl="1">
              <a:lnSpc>
                <a:spcPct val="90000"/>
              </a:lnSpc>
              <a:defRPr/>
            </a:pPr>
            <a:r>
              <a:rPr lang="en-US" sz="2400" dirty="0" smtClean="0"/>
              <a:t>Can intentionally introducing corruption be valuable?</a:t>
            </a:r>
            <a:endParaRPr lang="en-US" sz="2400" dirty="0"/>
          </a:p>
          <a:p>
            <a:pPr lvl="1">
              <a:lnSpc>
                <a:spcPct val="90000"/>
              </a:lnSpc>
              <a:defRPr/>
            </a:pPr>
            <a:r>
              <a:rPr lang="en-US" sz="2400" dirty="0" smtClean="0"/>
              <a:t>With Liu</a:t>
            </a:r>
            <a:r>
              <a:rPr lang="en-US" sz="2400" dirty="0"/>
              <a:t>, </a:t>
            </a:r>
            <a:r>
              <a:rPr lang="en-US" sz="2400" dirty="0" smtClean="0"/>
              <a:t>Moscibroda, and Pattabiraman</a:t>
            </a:r>
          </a:p>
        </p:txBody>
      </p:sp>
      <p:sp>
        <p:nvSpPr>
          <p:cNvPr id="2" name="Slide Number Placeholder 1"/>
          <p:cNvSpPr>
            <a:spLocks noGrp="1"/>
          </p:cNvSpPr>
          <p:nvPr>
            <p:ph type="sldNum" sz="quarter" idx="12"/>
          </p:nvPr>
        </p:nvSpPr>
        <p:spPr/>
        <p:txBody>
          <a:bodyPr/>
          <a:lstStyle/>
          <a:p>
            <a:pPr>
              <a:defRPr/>
            </a:pPr>
            <a:fld id="{DC1681C4-43BB-4518-95EB-29C34E496408}" type="slidenum">
              <a:rPr lang="en-US" altLang="en-US" smtClean="0"/>
              <a:pPr>
                <a:defRPr/>
              </a:pPr>
              <a:t>7</a:t>
            </a:fld>
            <a:endParaRPr lang="en-US"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DieHard Allocator in a Nutshell</a:t>
            </a:r>
            <a:endParaRPr lang="en-US" dirty="0"/>
          </a:p>
        </p:txBody>
      </p:sp>
      <p:sp>
        <p:nvSpPr>
          <p:cNvPr id="60" name="Content Placeholder 59"/>
          <p:cNvSpPr>
            <a:spLocks noGrp="1"/>
          </p:cNvSpPr>
          <p:nvPr>
            <p:ph sz="half" idx="1"/>
          </p:nvPr>
        </p:nvSpPr>
        <p:spPr>
          <a:xfrm>
            <a:off x="457200" y="1219200"/>
            <a:ext cx="4648200" cy="5029200"/>
          </a:xfrm>
        </p:spPr>
        <p:txBody>
          <a:bodyPr>
            <a:normAutofit fontScale="92500" lnSpcReduction="20000"/>
          </a:bodyPr>
          <a:lstStyle/>
          <a:p>
            <a:r>
              <a:rPr lang="en-US" dirty="0" smtClean="0"/>
              <a:t>Existing heaps are packed tightly to minimize space</a:t>
            </a:r>
          </a:p>
          <a:p>
            <a:pPr lvl="1"/>
            <a:r>
              <a:rPr lang="en-US" dirty="0" smtClean="0"/>
              <a:t>Tight packing increases likelihood of corruption</a:t>
            </a:r>
          </a:p>
          <a:p>
            <a:pPr lvl="1"/>
            <a:r>
              <a:rPr lang="en-US" dirty="0" smtClean="0"/>
              <a:t>Predictable layout is easier for attacker to exploit</a:t>
            </a:r>
          </a:p>
          <a:p>
            <a:r>
              <a:rPr lang="en-US" u="sng" dirty="0" smtClean="0"/>
              <a:t>Randomize</a:t>
            </a:r>
            <a:r>
              <a:rPr lang="en-US" dirty="0" smtClean="0"/>
              <a:t> and </a:t>
            </a:r>
            <a:r>
              <a:rPr lang="en-US" u="sng" dirty="0" smtClean="0"/>
              <a:t>overprovision</a:t>
            </a:r>
            <a:r>
              <a:rPr lang="en-US" dirty="0" smtClean="0"/>
              <a:t> the heap</a:t>
            </a:r>
          </a:p>
          <a:p>
            <a:pPr lvl="1"/>
            <a:r>
              <a:rPr lang="en-US" dirty="0" smtClean="0"/>
              <a:t>Expansion factor determines how much empty space</a:t>
            </a:r>
          </a:p>
          <a:p>
            <a:pPr lvl="1"/>
            <a:r>
              <a:rPr lang="en-US" dirty="0" smtClean="0"/>
              <a:t>Does not change semantics</a:t>
            </a:r>
          </a:p>
          <a:p>
            <a:r>
              <a:rPr lang="en-US" dirty="0" smtClean="0"/>
              <a:t>Replication increases benefits </a:t>
            </a:r>
          </a:p>
          <a:p>
            <a:r>
              <a:rPr lang="en-US" dirty="0" smtClean="0"/>
              <a:t>Enables analytic reasoning</a:t>
            </a:r>
          </a:p>
          <a:p>
            <a:endParaRPr lang="en-US" dirty="0"/>
          </a:p>
        </p:txBody>
      </p:sp>
      <p:grpSp>
        <p:nvGrpSpPr>
          <p:cNvPr id="2" name="Group 111"/>
          <p:cNvGrpSpPr>
            <a:grpSpLocks/>
          </p:cNvGrpSpPr>
          <p:nvPr/>
        </p:nvGrpSpPr>
        <p:grpSpPr bwMode="auto">
          <a:xfrm>
            <a:off x="5638800" y="1676400"/>
            <a:ext cx="2305050" cy="1447800"/>
            <a:chOff x="10457075" y="3657600"/>
            <a:chExt cx="2305439" cy="1447800"/>
          </a:xfrm>
        </p:grpSpPr>
        <p:grpSp>
          <p:nvGrpSpPr>
            <p:cNvPr id="3" name="Group 199"/>
            <p:cNvGrpSpPr>
              <a:grpSpLocks/>
            </p:cNvGrpSpPr>
            <p:nvPr/>
          </p:nvGrpSpPr>
          <p:grpSpPr bwMode="auto">
            <a:xfrm>
              <a:off x="10695411" y="4191000"/>
              <a:ext cx="1828760" cy="914400"/>
              <a:chOff x="9677400" y="4191000"/>
              <a:chExt cx="1828800" cy="914400"/>
            </a:xfrm>
          </p:grpSpPr>
          <p:sp>
            <p:nvSpPr>
              <p:cNvPr id="9" name="Rectangle 16"/>
              <p:cNvSpPr>
                <a:spLocks noChangeArrowheads="1"/>
              </p:cNvSpPr>
              <p:nvPr/>
            </p:nvSpPr>
            <p:spPr bwMode="auto">
              <a:xfrm>
                <a:off x="9677400" y="4191000"/>
                <a:ext cx="457200" cy="152400"/>
              </a:xfrm>
              <a:prstGeom prst="rect">
                <a:avLst/>
              </a:prstGeom>
              <a:solidFill>
                <a:schemeClr val="accent1"/>
              </a:solidFill>
              <a:ln w="9525" algn="ctr">
                <a:solidFill>
                  <a:schemeClr val="tx1"/>
                </a:solidFill>
                <a:round/>
                <a:headEnd/>
                <a:tailEnd/>
              </a:ln>
            </p:spPr>
            <p:txBody>
              <a:bodyPr/>
              <a:lstStyle/>
              <a:p>
                <a:endParaRPr lang="en-US"/>
              </a:p>
            </p:txBody>
          </p:sp>
          <p:sp>
            <p:nvSpPr>
              <p:cNvPr id="10" name="Rectangle 17"/>
              <p:cNvSpPr>
                <a:spLocks noChangeArrowheads="1"/>
              </p:cNvSpPr>
              <p:nvPr/>
            </p:nvSpPr>
            <p:spPr bwMode="auto">
              <a:xfrm>
                <a:off x="10134600" y="4191000"/>
                <a:ext cx="457200" cy="152400"/>
              </a:xfrm>
              <a:prstGeom prst="rect">
                <a:avLst/>
              </a:prstGeom>
              <a:solidFill>
                <a:srgbClr val="FFCC99"/>
              </a:solidFill>
              <a:ln w="9525" algn="ctr">
                <a:solidFill>
                  <a:schemeClr val="tx1"/>
                </a:solidFill>
                <a:round/>
                <a:headEnd/>
                <a:tailEnd/>
              </a:ln>
            </p:spPr>
            <p:txBody>
              <a:bodyPr/>
              <a:lstStyle/>
              <a:p>
                <a:endParaRPr lang="en-US"/>
              </a:p>
            </p:txBody>
          </p:sp>
          <p:sp>
            <p:nvSpPr>
              <p:cNvPr id="11" name="Rectangle 18"/>
              <p:cNvSpPr>
                <a:spLocks noChangeArrowheads="1"/>
              </p:cNvSpPr>
              <p:nvPr/>
            </p:nvSpPr>
            <p:spPr bwMode="auto">
              <a:xfrm>
                <a:off x="10591800" y="4191000"/>
                <a:ext cx="457200" cy="152400"/>
              </a:xfrm>
              <a:prstGeom prst="rect">
                <a:avLst/>
              </a:prstGeom>
              <a:solidFill>
                <a:srgbClr val="CCFF99"/>
              </a:solidFill>
              <a:ln w="9525" algn="ctr">
                <a:solidFill>
                  <a:schemeClr val="tx1"/>
                </a:solidFill>
                <a:round/>
                <a:headEnd/>
                <a:tailEnd/>
              </a:ln>
            </p:spPr>
            <p:txBody>
              <a:bodyPr/>
              <a:lstStyle/>
              <a:p>
                <a:endParaRPr lang="en-US"/>
              </a:p>
            </p:txBody>
          </p:sp>
          <p:sp>
            <p:nvSpPr>
              <p:cNvPr id="12" name="Rectangle 19"/>
              <p:cNvSpPr>
                <a:spLocks noChangeArrowheads="1"/>
              </p:cNvSpPr>
              <p:nvPr/>
            </p:nvSpPr>
            <p:spPr bwMode="auto">
              <a:xfrm>
                <a:off x="11049000" y="4191000"/>
                <a:ext cx="457200" cy="152400"/>
              </a:xfrm>
              <a:prstGeom prst="rect">
                <a:avLst/>
              </a:prstGeom>
              <a:solidFill>
                <a:srgbClr val="FFCCFF"/>
              </a:solidFill>
              <a:ln w="9525" algn="ctr">
                <a:solidFill>
                  <a:schemeClr val="tx1"/>
                </a:solidFill>
                <a:round/>
                <a:headEnd/>
                <a:tailEnd/>
              </a:ln>
            </p:spPr>
            <p:txBody>
              <a:bodyPr/>
              <a:lstStyle/>
              <a:p>
                <a:endParaRPr lang="en-US"/>
              </a:p>
            </p:txBody>
          </p:sp>
          <p:sp>
            <p:nvSpPr>
              <p:cNvPr id="13" name="Rectangle 20"/>
              <p:cNvSpPr>
                <a:spLocks noChangeArrowheads="1"/>
              </p:cNvSpPr>
              <p:nvPr/>
            </p:nvSpPr>
            <p:spPr bwMode="auto">
              <a:xfrm>
                <a:off x="9677400" y="4343400"/>
                <a:ext cx="457200" cy="152400"/>
              </a:xfrm>
              <a:prstGeom prst="rect">
                <a:avLst/>
              </a:prstGeom>
              <a:solidFill>
                <a:srgbClr val="CCFF99"/>
              </a:solidFill>
              <a:ln w="9525" algn="ctr">
                <a:solidFill>
                  <a:schemeClr val="tx1"/>
                </a:solidFill>
                <a:round/>
                <a:headEnd/>
                <a:tailEnd/>
              </a:ln>
            </p:spPr>
            <p:txBody>
              <a:bodyPr/>
              <a:lstStyle/>
              <a:p>
                <a:endParaRPr lang="en-US"/>
              </a:p>
            </p:txBody>
          </p:sp>
          <p:sp>
            <p:nvSpPr>
              <p:cNvPr id="14" name="Rectangle 21"/>
              <p:cNvSpPr>
                <a:spLocks noChangeArrowheads="1"/>
              </p:cNvSpPr>
              <p:nvPr/>
            </p:nvSpPr>
            <p:spPr bwMode="auto">
              <a:xfrm>
                <a:off x="10591800" y="4343400"/>
                <a:ext cx="457200" cy="152400"/>
              </a:xfrm>
              <a:prstGeom prst="rect">
                <a:avLst/>
              </a:prstGeom>
              <a:solidFill>
                <a:srgbClr val="FFCC99"/>
              </a:solidFill>
              <a:ln w="9525" algn="ctr">
                <a:solidFill>
                  <a:schemeClr val="tx1"/>
                </a:solidFill>
                <a:round/>
                <a:headEnd/>
                <a:tailEnd/>
              </a:ln>
            </p:spPr>
            <p:txBody>
              <a:bodyPr/>
              <a:lstStyle/>
              <a:p>
                <a:endParaRPr lang="en-US"/>
              </a:p>
            </p:txBody>
          </p:sp>
          <p:sp>
            <p:nvSpPr>
              <p:cNvPr id="15" name="Rectangle 22"/>
              <p:cNvSpPr>
                <a:spLocks noChangeArrowheads="1"/>
              </p:cNvSpPr>
              <p:nvPr/>
            </p:nvSpPr>
            <p:spPr bwMode="auto">
              <a:xfrm>
                <a:off x="10134600" y="4343400"/>
                <a:ext cx="457200" cy="152400"/>
              </a:xfrm>
              <a:prstGeom prst="rect">
                <a:avLst/>
              </a:prstGeom>
              <a:solidFill>
                <a:schemeClr val="accent1"/>
              </a:solidFill>
              <a:ln w="9525" algn="ctr">
                <a:solidFill>
                  <a:schemeClr val="tx1"/>
                </a:solidFill>
                <a:round/>
                <a:headEnd/>
                <a:tailEnd/>
              </a:ln>
            </p:spPr>
            <p:txBody>
              <a:bodyPr/>
              <a:lstStyle/>
              <a:p>
                <a:endParaRPr lang="en-US"/>
              </a:p>
            </p:txBody>
          </p:sp>
          <p:sp>
            <p:nvSpPr>
              <p:cNvPr id="16" name="Rectangle 23"/>
              <p:cNvSpPr>
                <a:spLocks noChangeArrowheads="1"/>
              </p:cNvSpPr>
              <p:nvPr/>
            </p:nvSpPr>
            <p:spPr bwMode="auto">
              <a:xfrm>
                <a:off x="11049000" y="4343400"/>
                <a:ext cx="457200" cy="152400"/>
              </a:xfrm>
              <a:prstGeom prst="rect">
                <a:avLst/>
              </a:prstGeom>
              <a:solidFill>
                <a:srgbClr val="CCFF99"/>
              </a:solidFill>
              <a:ln w="9525" algn="ctr">
                <a:solidFill>
                  <a:schemeClr val="tx1"/>
                </a:solidFill>
                <a:round/>
                <a:headEnd/>
                <a:tailEnd/>
              </a:ln>
            </p:spPr>
            <p:txBody>
              <a:bodyPr/>
              <a:lstStyle/>
              <a:p>
                <a:endParaRPr lang="en-US"/>
              </a:p>
            </p:txBody>
          </p:sp>
          <p:sp>
            <p:nvSpPr>
              <p:cNvPr id="17" name="Rectangle 24"/>
              <p:cNvSpPr>
                <a:spLocks noChangeArrowheads="1"/>
              </p:cNvSpPr>
              <p:nvPr/>
            </p:nvSpPr>
            <p:spPr bwMode="auto">
              <a:xfrm>
                <a:off x="10134600" y="4495800"/>
                <a:ext cx="457200" cy="152400"/>
              </a:xfrm>
              <a:prstGeom prst="rect">
                <a:avLst/>
              </a:prstGeom>
              <a:solidFill>
                <a:srgbClr val="CCFF99"/>
              </a:solidFill>
              <a:ln w="9525" algn="ctr">
                <a:solidFill>
                  <a:schemeClr val="tx1"/>
                </a:solidFill>
                <a:round/>
                <a:headEnd/>
                <a:tailEnd/>
              </a:ln>
            </p:spPr>
            <p:txBody>
              <a:bodyPr/>
              <a:lstStyle/>
              <a:p>
                <a:endParaRPr lang="en-US"/>
              </a:p>
            </p:txBody>
          </p:sp>
          <p:sp>
            <p:nvSpPr>
              <p:cNvPr id="18" name="Rectangle 25"/>
              <p:cNvSpPr>
                <a:spLocks noChangeArrowheads="1"/>
              </p:cNvSpPr>
              <p:nvPr/>
            </p:nvSpPr>
            <p:spPr bwMode="auto">
              <a:xfrm>
                <a:off x="10591800" y="4495800"/>
                <a:ext cx="457200" cy="152400"/>
              </a:xfrm>
              <a:prstGeom prst="rect">
                <a:avLst/>
              </a:prstGeom>
              <a:solidFill>
                <a:srgbClr val="FFCCFF"/>
              </a:solidFill>
              <a:ln w="9525" algn="ctr">
                <a:solidFill>
                  <a:schemeClr val="tx1"/>
                </a:solidFill>
                <a:round/>
                <a:headEnd/>
                <a:tailEnd/>
              </a:ln>
            </p:spPr>
            <p:txBody>
              <a:bodyPr/>
              <a:lstStyle/>
              <a:p>
                <a:endParaRPr lang="en-US"/>
              </a:p>
            </p:txBody>
          </p:sp>
          <p:sp>
            <p:nvSpPr>
              <p:cNvPr id="19" name="Rectangle 26"/>
              <p:cNvSpPr>
                <a:spLocks noChangeArrowheads="1"/>
              </p:cNvSpPr>
              <p:nvPr/>
            </p:nvSpPr>
            <p:spPr bwMode="auto">
              <a:xfrm>
                <a:off x="9677400" y="4495800"/>
                <a:ext cx="457200" cy="152400"/>
              </a:xfrm>
              <a:prstGeom prst="rect">
                <a:avLst/>
              </a:prstGeom>
              <a:solidFill>
                <a:srgbClr val="FFCCFF"/>
              </a:solidFill>
              <a:ln w="9525" algn="ctr">
                <a:solidFill>
                  <a:schemeClr val="tx1"/>
                </a:solidFill>
                <a:round/>
                <a:headEnd/>
                <a:tailEnd/>
              </a:ln>
            </p:spPr>
            <p:txBody>
              <a:bodyPr/>
              <a:lstStyle/>
              <a:p>
                <a:endParaRPr lang="en-US"/>
              </a:p>
            </p:txBody>
          </p:sp>
          <p:sp>
            <p:nvSpPr>
              <p:cNvPr id="20" name="Rectangle 27"/>
              <p:cNvSpPr>
                <a:spLocks noChangeArrowheads="1"/>
              </p:cNvSpPr>
              <p:nvPr/>
            </p:nvSpPr>
            <p:spPr bwMode="auto">
              <a:xfrm>
                <a:off x="11049000" y="4495800"/>
                <a:ext cx="457200" cy="152400"/>
              </a:xfrm>
              <a:prstGeom prst="rect">
                <a:avLst/>
              </a:prstGeom>
              <a:solidFill>
                <a:schemeClr val="accent1"/>
              </a:solidFill>
              <a:ln w="9525" algn="ctr">
                <a:solidFill>
                  <a:schemeClr val="tx1"/>
                </a:solidFill>
                <a:round/>
                <a:headEnd/>
                <a:tailEnd/>
              </a:ln>
            </p:spPr>
            <p:txBody>
              <a:bodyPr/>
              <a:lstStyle/>
              <a:p>
                <a:endParaRPr lang="en-US"/>
              </a:p>
            </p:txBody>
          </p:sp>
          <p:sp>
            <p:nvSpPr>
              <p:cNvPr id="21" name="Rectangle 28"/>
              <p:cNvSpPr>
                <a:spLocks noChangeArrowheads="1"/>
              </p:cNvSpPr>
              <p:nvPr/>
            </p:nvSpPr>
            <p:spPr bwMode="auto">
              <a:xfrm>
                <a:off x="9677400" y="4648200"/>
                <a:ext cx="457200" cy="152400"/>
              </a:xfrm>
              <a:prstGeom prst="rect">
                <a:avLst/>
              </a:prstGeom>
              <a:solidFill>
                <a:schemeClr val="accent1"/>
              </a:solidFill>
              <a:ln w="9525" algn="ctr">
                <a:solidFill>
                  <a:schemeClr val="tx1"/>
                </a:solidFill>
                <a:round/>
                <a:headEnd/>
                <a:tailEnd/>
              </a:ln>
            </p:spPr>
            <p:txBody>
              <a:bodyPr/>
              <a:lstStyle/>
              <a:p>
                <a:endParaRPr lang="en-US"/>
              </a:p>
            </p:txBody>
          </p:sp>
          <p:sp>
            <p:nvSpPr>
              <p:cNvPr id="22" name="Rectangle 29"/>
              <p:cNvSpPr>
                <a:spLocks noChangeArrowheads="1"/>
              </p:cNvSpPr>
              <p:nvPr/>
            </p:nvSpPr>
            <p:spPr bwMode="auto">
              <a:xfrm>
                <a:off x="10134600" y="4648200"/>
                <a:ext cx="457200" cy="152400"/>
              </a:xfrm>
              <a:prstGeom prst="rect">
                <a:avLst/>
              </a:prstGeom>
              <a:solidFill>
                <a:srgbClr val="FFCC99"/>
              </a:solidFill>
              <a:ln w="9525" algn="ctr">
                <a:solidFill>
                  <a:schemeClr val="tx1"/>
                </a:solidFill>
                <a:round/>
                <a:headEnd/>
                <a:tailEnd/>
              </a:ln>
            </p:spPr>
            <p:txBody>
              <a:bodyPr/>
              <a:lstStyle/>
              <a:p>
                <a:endParaRPr lang="en-US"/>
              </a:p>
            </p:txBody>
          </p:sp>
          <p:sp>
            <p:nvSpPr>
              <p:cNvPr id="23" name="Rectangle 30"/>
              <p:cNvSpPr>
                <a:spLocks noChangeArrowheads="1"/>
              </p:cNvSpPr>
              <p:nvPr/>
            </p:nvSpPr>
            <p:spPr bwMode="auto">
              <a:xfrm>
                <a:off x="10591800" y="4648200"/>
                <a:ext cx="457200" cy="152400"/>
              </a:xfrm>
              <a:prstGeom prst="rect">
                <a:avLst/>
              </a:prstGeom>
              <a:solidFill>
                <a:srgbClr val="CCFF99"/>
              </a:solidFill>
              <a:ln w="9525" algn="ctr">
                <a:solidFill>
                  <a:schemeClr val="tx1"/>
                </a:solidFill>
                <a:round/>
                <a:headEnd/>
                <a:tailEnd/>
              </a:ln>
            </p:spPr>
            <p:txBody>
              <a:bodyPr/>
              <a:lstStyle/>
              <a:p>
                <a:endParaRPr lang="en-US"/>
              </a:p>
            </p:txBody>
          </p:sp>
          <p:sp>
            <p:nvSpPr>
              <p:cNvPr id="24" name="Rectangle 31"/>
              <p:cNvSpPr>
                <a:spLocks noChangeArrowheads="1"/>
              </p:cNvSpPr>
              <p:nvPr/>
            </p:nvSpPr>
            <p:spPr bwMode="auto">
              <a:xfrm>
                <a:off x="11049000" y="4648200"/>
                <a:ext cx="457200" cy="152400"/>
              </a:xfrm>
              <a:prstGeom prst="rect">
                <a:avLst/>
              </a:prstGeom>
              <a:solidFill>
                <a:srgbClr val="FFCCFF"/>
              </a:solidFill>
              <a:ln w="9525" algn="ctr">
                <a:solidFill>
                  <a:schemeClr val="tx1"/>
                </a:solidFill>
                <a:round/>
                <a:headEnd/>
                <a:tailEnd/>
              </a:ln>
            </p:spPr>
            <p:txBody>
              <a:bodyPr/>
              <a:lstStyle/>
              <a:p>
                <a:endParaRPr lang="en-US"/>
              </a:p>
            </p:txBody>
          </p:sp>
          <p:sp>
            <p:nvSpPr>
              <p:cNvPr id="25" name="Rectangle 32"/>
              <p:cNvSpPr>
                <a:spLocks noChangeArrowheads="1"/>
              </p:cNvSpPr>
              <p:nvPr/>
            </p:nvSpPr>
            <p:spPr bwMode="auto">
              <a:xfrm>
                <a:off x="9677400" y="4800600"/>
                <a:ext cx="457200" cy="152400"/>
              </a:xfrm>
              <a:prstGeom prst="rect">
                <a:avLst/>
              </a:prstGeom>
              <a:solidFill>
                <a:srgbClr val="CCFF99"/>
              </a:solidFill>
              <a:ln w="9525" algn="ctr">
                <a:solidFill>
                  <a:schemeClr val="tx1"/>
                </a:solidFill>
                <a:round/>
                <a:headEnd/>
                <a:tailEnd/>
              </a:ln>
            </p:spPr>
            <p:txBody>
              <a:bodyPr/>
              <a:lstStyle/>
              <a:p>
                <a:endParaRPr lang="en-US"/>
              </a:p>
            </p:txBody>
          </p:sp>
          <p:sp>
            <p:nvSpPr>
              <p:cNvPr id="26" name="Rectangle 33"/>
              <p:cNvSpPr>
                <a:spLocks noChangeArrowheads="1"/>
              </p:cNvSpPr>
              <p:nvPr/>
            </p:nvSpPr>
            <p:spPr bwMode="auto">
              <a:xfrm>
                <a:off x="10591800" y="4800600"/>
                <a:ext cx="457200" cy="152400"/>
              </a:xfrm>
              <a:prstGeom prst="rect">
                <a:avLst/>
              </a:prstGeom>
              <a:solidFill>
                <a:srgbClr val="FFCC99"/>
              </a:solidFill>
              <a:ln w="9525" algn="ctr">
                <a:solidFill>
                  <a:schemeClr val="tx1"/>
                </a:solidFill>
                <a:round/>
                <a:headEnd/>
                <a:tailEnd/>
              </a:ln>
            </p:spPr>
            <p:txBody>
              <a:bodyPr/>
              <a:lstStyle/>
              <a:p>
                <a:endParaRPr lang="en-US"/>
              </a:p>
            </p:txBody>
          </p:sp>
          <p:sp>
            <p:nvSpPr>
              <p:cNvPr id="27" name="Rectangle 34"/>
              <p:cNvSpPr>
                <a:spLocks noChangeArrowheads="1"/>
              </p:cNvSpPr>
              <p:nvPr/>
            </p:nvSpPr>
            <p:spPr bwMode="auto">
              <a:xfrm>
                <a:off x="10134600" y="4800600"/>
                <a:ext cx="457200" cy="152400"/>
              </a:xfrm>
              <a:prstGeom prst="rect">
                <a:avLst/>
              </a:prstGeom>
              <a:solidFill>
                <a:schemeClr val="accent1"/>
              </a:solidFill>
              <a:ln w="9525" algn="ctr">
                <a:solidFill>
                  <a:schemeClr val="tx1"/>
                </a:solidFill>
                <a:round/>
                <a:headEnd/>
                <a:tailEnd/>
              </a:ln>
            </p:spPr>
            <p:txBody>
              <a:bodyPr/>
              <a:lstStyle/>
              <a:p>
                <a:endParaRPr lang="en-US"/>
              </a:p>
            </p:txBody>
          </p:sp>
          <p:sp>
            <p:nvSpPr>
              <p:cNvPr id="28" name="Rectangle 35"/>
              <p:cNvSpPr>
                <a:spLocks noChangeArrowheads="1"/>
              </p:cNvSpPr>
              <p:nvPr/>
            </p:nvSpPr>
            <p:spPr bwMode="auto">
              <a:xfrm>
                <a:off x="11049000" y="4800600"/>
                <a:ext cx="457200" cy="152400"/>
              </a:xfrm>
              <a:prstGeom prst="rect">
                <a:avLst/>
              </a:prstGeom>
              <a:solidFill>
                <a:srgbClr val="CCFF99"/>
              </a:solidFill>
              <a:ln w="9525" algn="ctr">
                <a:solidFill>
                  <a:schemeClr val="tx1"/>
                </a:solidFill>
                <a:round/>
                <a:headEnd/>
                <a:tailEnd/>
              </a:ln>
            </p:spPr>
            <p:txBody>
              <a:bodyPr/>
              <a:lstStyle/>
              <a:p>
                <a:endParaRPr lang="en-US"/>
              </a:p>
            </p:txBody>
          </p:sp>
          <p:sp>
            <p:nvSpPr>
              <p:cNvPr id="29" name="Rectangle 36"/>
              <p:cNvSpPr>
                <a:spLocks noChangeArrowheads="1"/>
              </p:cNvSpPr>
              <p:nvPr/>
            </p:nvSpPr>
            <p:spPr bwMode="auto">
              <a:xfrm>
                <a:off x="10134600" y="4953000"/>
                <a:ext cx="457200" cy="152400"/>
              </a:xfrm>
              <a:prstGeom prst="rect">
                <a:avLst/>
              </a:prstGeom>
              <a:solidFill>
                <a:srgbClr val="CCFF99"/>
              </a:solidFill>
              <a:ln w="9525" algn="ctr">
                <a:solidFill>
                  <a:schemeClr val="tx1"/>
                </a:solidFill>
                <a:round/>
                <a:headEnd/>
                <a:tailEnd/>
              </a:ln>
            </p:spPr>
            <p:txBody>
              <a:bodyPr/>
              <a:lstStyle/>
              <a:p>
                <a:endParaRPr lang="en-US"/>
              </a:p>
            </p:txBody>
          </p:sp>
          <p:sp>
            <p:nvSpPr>
              <p:cNvPr id="30" name="Rectangle 37"/>
              <p:cNvSpPr>
                <a:spLocks noChangeArrowheads="1"/>
              </p:cNvSpPr>
              <p:nvPr/>
            </p:nvSpPr>
            <p:spPr bwMode="auto">
              <a:xfrm>
                <a:off x="10591800" y="4953000"/>
                <a:ext cx="457200" cy="152400"/>
              </a:xfrm>
              <a:prstGeom prst="rect">
                <a:avLst/>
              </a:prstGeom>
              <a:solidFill>
                <a:srgbClr val="FFCCFF"/>
              </a:solidFill>
              <a:ln w="9525" algn="ctr">
                <a:solidFill>
                  <a:schemeClr val="tx1"/>
                </a:solidFill>
                <a:round/>
                <a:headEnd/>
                <a:tailEnd/>
              </a:ln>
            </p:spPr>
            <p:txBody>
              <a:bodyPr/>
              <a:lstStyle/>
              <a:p>
                <a:endParaRPr lang="en-US"/>
              </a:p>
            </p:txBody>
          </p:sp>
          <p:sp>
            <p:nvSpPr>
              <p:cNvPr id="31" name="Rectangle 38"/>
              <p:cNvSpPr>
                <a:spLocks noChangeArrowheads="1"/>
              </p:cNvSpPr>
              <p:nvPr/>
            </p:nvSpPr>
            <p:spPr bwMode="auto">
              <a:xfrm>
                <a:off x="9677400" y="4953000"/>
                <a:ext cx="457200" cy="152400"/>
              </a:xfrm>
              <a:prstGeom prst="rect">
                <a:avLst/>
              </a:prstGeom>
              <a:solidFill>
                <a:srgbClr val="FFCCFF"/>
              </a:solidFill>
              <a:ln w="9525" algn="ctr">
                <a:solidFill>
                  <a:schemeClr val="tx1"/>
                </a:solidFill>
                <a:round/>
                <a:headEnd/>
                <a:tailEnd/>
              </a:ln>
            </p:spPr>
            <p:txBody>
              <a:bodyPr/>
              <a:lstStyle/>
              <a:p>
                <a:endParaRPr lang="en-US"/>
              </a:p>
            </p:txBody>
          </p:sp>
          <p:sp>
            <p:nvSpPr>
              <p:cNvPr id="32" name="Rectangle 39"/>
              <p:cNvSpPr>
                <a:spLocks noChangeArrowheads="1"/>
              </p:cNvSpPr>
              <p:nvPr/>
            </p:nvSpPr>
            <p:spPr bwMode="auto">
              <a:xfrm>
                <a:off x="11049000" y="4953000"/>
                <a:ext cx="457200" cy="152400"/>
              </a:xfrm>
              <a:prstGeom prst="rect">
                <a:avLst/>
              </a:prstGeom>
              <a:solidFill>
                <a:schemeClr val="accent1"/>
              </a:solidFill>
              <a:ln w="9525" algn="ctr">
                <a:solidFill>
                  <a:schemeClr val="tx1"/>
                </a:solidFill>
                <a:round/>
                <a:headEnd/>
                <a:tailEnd/>
              </a:ln>
            </p:spPr>
            <p:txBody>
              <a:bodyPr/>
              <a:lstStyle/>
              <a:p>
                <a:endParaRPr lang="en-US"/>
              </a:p>
            </p:txBody>
          </p:sp>
        </p:grpSp>
        <p:sp>
          <p:nvSpPr>
            <p:cNvPr id="8" name="TextBox 64"/>
            <p:cNvSpPr txBox="1">
              <a:spLocks noChangeArrowheads="1"/>
            </p:cNvSpPr>
            <p:nvPr/>
          </p:nvSpPr>
          <p:spPr bwMode="auto">
            <a:xfrm>
              <a:off x="10457075" y="3657600"/>
              <a:ext cx="2305439" cy="523220"/>
            </a:xfrm>
            <a:prstGeom prst="rect">
              <a:avLst/>
            </a:prstGeom>
            <a:noFill/>
            <a:ln w="9525">
              <a:noFill/>
              <a:miter lim="800000"/>
              <a:headEnd/>
              <a:tailEnd/>
            </a:ln>
          </p:spPr>
          <p:txBody>
            <a:bodyPr wrap="none">
              <a:spAutoFit/>
            </a:bodyPr>
            <a:lstStyle/>
            <a:p>
              <a:r>
                <a:rPr lang="en-US" sz="2800" dirty="0"/>
                <a:t>Normal Heap</a:t>
              </a:r>
            </a:p>
          </p:txBody>
        </p:sp>
      </p:grpSp>
      <p:grpSp>
        <p:nvGrpSpPr>
          <p:cNvPr id="6" name="Group 203"/>
          <p:cNvGrpSpPr>
            <a:grpSpLocks/>
          </p:cNvGrpSpPr>
          <p:nvPr/>
        </p:nvGrpSpPr>
        <p:grpSpPr bwMode="auto">
          <a:xfrm>
            <a:off x="5227641" y="3429000"/>
            <a:ext cx="3199450" cy="2286000"/>
            <a:chOff x="9053054" y="5410200"/>
            <a:chExt cx="3200400" cy="2286000"/>
          </a:xfrm>
        </p:grpSpPr>
        <p:grpSp>
          <p:nvGrpSpPr>
            <p:cNvPr id="7" name="Group 198"/>
            <p:cNvGrpSpPr>
              <a:grpSpLocks/>
            </p:cNvGrpSpPr>
            <p:nvPr/>
          </p:nvGrpSpPr>
          <p:grpSpPr bwMode="auto">
            <a:xfrm>
              <a:off x="9053054" y="5943600"/>
              <a:ext cx="3200400" cy="1752600"/>
              <a:chOff x="9190709" y="5943600"/>
              <a:chExt cx="3200400" cy="1752600"/>
            </a:xfrm>
          </p:grpSpPr>
          <p:sp>
            <p:nvSpPr>
              <p:cNvPr id="36" name="Rectangle 40"/>
              <p:cNvSpPr>
                <a:spLocks noChangeArrowheads="1"/>
              </p:cNvSpPr>
              <p:nvPr/>
            </p:nvSpPr>
            <p:spPr bwMode="auto">
              <a:xfrm>
                <a:off x="9952709" y="6096000"/>
                <a:ext cx="457200" cy="152400"/>
              </a:xfrm>
              <a:prstGeom prst="rect">
                <a:avLst/>
              </a:prstGeom>
              <a:solidFill>
                <a:schemeClr val="accent1"/>
              </a:solidFill>
              <a:ln w="9525" algn="ctr">
                <a:solidFill>
                  <a:schemeClr val="tx1"/>
                </a:solidFill>
                <a:round/>
                <a:headEnd/>
                <a:tailEnd/>
              </a:ln>
            </p:spPr>
            <p:txBody>
              <a:bodyPr/>
              <a:lstStyle/>
              <a:p>
                <a:endParaRPr lang="en-US"/>
              </a:p>
            </p:txBody>
          </p:sp>
          <p:sp>
            <p:nvSpPr>
              <p:cNvPr id="37" name="Rectangle 41"/>
              <p:cNvSpPr>
                <a:spLocks noChangeArrowheads="1"/>
              </p:cNvSpPr>
              <p:nvPr/>
            </p:nvSpPr>
            <p:spPr bwMode="auto">
              <a:xfrm>
                <a:off x="10714709" y="6096000"/>
                <a:ext cx="457200" cy="152400"/>
              </a:xfrm>
              <a:prstGeom prst="rect">
                <a:avLst/>
              </a:prstGeom>
              <a:solidFill>
                <a:srgbClr val="FFCC99"/>
              </a:solidFill>
              <a:ln w="9525" algn="ctr">
                <a:solidFill>
                  <a:schemeClr val="tx1"/>
                </a:solidFill>
                <a:round/>
                <a:headEnd/>
                <a:tailEnd/>
              </a:ln>
            </p:spPr>
            <p:txBody>
              <a:bodyPr/>
              <a:lstStyle/>
              <a:p>
                <a:endParaRPr lang="en-US"/>
              </a:p>
            </p:txBody>
          </p:sp>
          <p:sp>
            <p:nvSpPr>
              <p:cNvPr id="38" name="Rectangle 42"/>
              <p:cNvSpPr>
                <a:spLocks noChangeArrowheads="1"/>
              </p:cNvSpPr>
              <p:nvPr/>
            </p:nvSpPr>
            <p:spPr bwMode="auto">
              <a:xfrm>
                <a:off x="9753600" y="5943600"/>
                <a:ext cx="457200" cy="152400"/>
              </a:xfrm>
              <a:prstGeom prst="rect">
                <a:avLst/>
              </a:prstGeom>
              <a:solidFill>
                <a:srgbClr val="CCFF99"/>
              </a:solidFill>
              <a:ln w="9525" algn="ctr">
                <a:solidFill>
                  <a:schemeClr val="tx1"/>
                </a:solidFill>
                <a:round/>
                <a:headEnd/>
                <a:tailEnd/>
              </a:ln>
            </p:spPr>
            <p:txBody>
              <a:bodyPr/>
              <a:lstStyle/>
              <a:p>
                <a:endParaRPr lang="en-US"/>
              </a:p>
            </p:txBody>
          </p:sp>
          <p:sp>
            <p:nvSpPr>
              <p:cNvPr id="39" name="Rectangle 43"/>
              <p:cNvSpPr>
                <a:spLocks noChangeArrowheads="1"/>
              </p:cNvSpPr>
              <p:nvPr/>
            </p:nvSpPr>
            <p:spPr bwMode="auto">
              <a:xfrm>
                <a:off x="9343109" y="5943600"/>
                <a:ext cx="457200" cy="152400"/>
              </a:xfrm>
              <a:prstGeom prst="rect">
                <a:avLst/>
              </a:prstGeom>
              <a:solidFill>
                <a:srgbClr val="FFCCFF"/>
              </a:solidFill>
              <a:ln w="9525" algn="ctr">
                <a:solidFill>
                  <a:schemeClr val="tx1"/>
                </a:solidFill>
                <a:round/>
                <a:headEnd/>
                <a:tailEnd/>
              </a:ln>
            </p:spPr>
            <p:txBody>
              <a:bodyPr/>
              <a:lstStyle/>
              <a:p>
                <a:endParaRPr lang="en-US"/>
              </a:p>
            </p:txBody>
          </p:sp>
          <p:sp>
            <p:nvSpPr>
              <p:cNvPr id="40" name="Rectangle 44"/>
              <p:cNvSpPr>
                <a:spLocks noChangeArrowheads="1"/>
              </p:cNvSpPr>
              <p:nvPr/>
            </p:nvSpPr>
            <p:spPr bwMode="auto">
              <a:xfrm>
                <a:off x="9724109" y="6705600"/>
                <a:ext cx="457200" cy="152400"/>
              </a:xfrm>
              <a:prstGeom prst="rect">
                <a:avLst/>
              </a:prstGeom>
              <a:solidFill>
                <a:srgbClr val="CCFF99"/>
              </a:solidFill>
              <a:ln w="9525" algn="ctr">
                <a:solidFill>
                  <a:schemeClr val="tx1"/>
                </a:solidFill>
                <a:round/>
                <a:headEnd/>
                <a:tailEnd/>
              </a:ln>
            </p:spPr>
            <p:txBody>
              <a:bodyPr/>
              <a:lstStyle/>
              <a:p>
                <a:endParaRPr lang="en-US"/>
              </a:p>
            </p:txBody>
          </p:sp>
          <p:sp>
            <p:nvSpPr>
              <p:cNvPr id="41" name="Rectangle 45"/>
              <p:cNvSpPr>
                <a:spLocks noChangeArrowheads="1"/>
              </p:cNvSpPr>
              <p:nvPr/>
            </p:nvSpPr>
            <p:spPr bwMode="auto">
              <a:xfrm>
                <a:off x="9876509" y="6858000"/>
                <a:ext cx="457200" cy="152400"/>
              </a:xfrm>
              <a:prstGeom prst="rect">
                <a:avLst/>
              </a:prstGeom>
              <a:solidFill>
                <a:srgbClr val="FFCC99"/>
              </a:solidFill>
              <a:ln w="9525" algn="ctr">
                <a:solidFill>
                  <a:schemeClr val="tx1"/>
                </a:solidFill>
                <a:round/>
                <a:headEnd/>
                <a:tailEnd/>
              </a:ln>
            </p:spPr>
            <p:txBody>
              <a:bodyPr/>
              <a:lstStyle/>
              <a:p>
                <a:endParaRPr lang="en-US"/>
              </a:p>
            </p:txBody>
          </p:sp>
          <p:sp>
            <p:nvSpPr>
              <p:cNvPr id="42" name="Rectangle 46"/>
              <p:cNvSpPr>
                <a:spLocks noChangeArrowheads="1"/>
              </p:cNvSpPr>
              <p:nvPr/>
            </p:nvSpPr>
            <p:spPr bwMode="auto">
              <a:xfrm>
                <a:off x="11201400" y="6248400"/>
                <a:ext cx="457200" cy="152400"/>
              </a:xfrm>
              <a:prstGeom prst="rect">
                <a:avLst/>
              </a:prstGeom>
              <a:solidFill>
                <a:schemeClr val="accent1"/>
              </a:solidFill>
              <a:ln w="9525" algn="ctr">
                <a:solidFill>
                  <a:schemeClr val="tx1"/>
                </a:solidFill>
                <a:round/>
                <a:headEnd/>
                <a:tailEnd/>
              </a:ln>
            </p:spPr>
            <p:txBody>
              <a:bodyPr/>
              <a:lstStyle/>
              <a:p>
                <a:endParaRPr lang="en-US"/>
              </a:p>
            </p:txBody>
          </p:sp>
          <p:sp>
            <p:nvSpPr>
              <p:cNvPr id="43" name="Rectangle 47"/>
              <p:cNvSpPr>
                <a:spLocks noChangeArrowheads="1"/>
              </p:cNvSpPr>
              <p:nvPr/>
            </p:nvSpPr>
            <p:spPr bwMode="auto">
              <a:xfrm>
                <a:off x="11476709" y="5943600"/>
                <a:ext cx="457200" cy="152400"/>
              </a:xfrm>
              <a:prstGeom prst="rect">
                <a:avLst/>
              </a:prstGeom>
              <a:solidFill>
                <a:srgbClr val="CCFF99"/>
              </a:solidFill>
              <a:ln w="9525" algn="ctr">
                <a:solidFill>
                  <a:schemeClr val="tx1"/>
                </a:solidFill>
                <a:round/>
                <a:headEnd/>
                <a:tailEnd/>
              </a:ln>
            </p:spPr>
            <p:txBody>
              <a:bodyPr/>
              <a:lstStyle/>
              <a:p>
                <a:endParaRPr lang="en-US"/>
              </a:p>
            </p:txBody>
          </p:sp>
          <p:sp>
            <p:nvSpPr>
              <p:cNvPr id="44" name="Rectangle 48"/>
              <p:cNvSpPr>
                <a:spLocks noChangeArrowheads="1"/>
              </p:cNvSpPr>
              <p:nvPr/>
            </p:nvSpPr>
            <p:spPr bwMode="auto">
              <a:xfrm>
                <a:off x="11933909" y="7010400"/>
                <a:ext cx="457200" cy="152400"/>
              </a:xfrm>
              <a:prstGeom prst="rect">
                <a:avLst/>
              </a:prstGeom>
              <a:solidFill>
                <a:srgbClr val="CCFF99"/>
              </a:solidFill>
              <a:ln w="9525" algn="ctr">
                <a:solidFill>
                  <a:schemeClr val="tx1"/>
                </a:solidFill>
                <a:round/>
                <a:headEnd/>
                <a:tailEnd/>
              </a:ln>
            </p:spPr>
            <p:txBody>
              <a:bodyPr/>
              <a:lstStyle/>
              <a:p>
                <a:endParaRPr lang="en-US"/>
              </a:p>
            </p:txBody>
          </p:sp>
          <p:sp>
            <p:nvSpPr>
              <p:cNvPr id="45" name="Rectangle 49"/>
              <p:cNvSpPr>
                <a:spLocks noChangeArrowheads="1"/>
              </p:cNvSpPr>
              <p:nvPr/>
            </p:nvSpPr>
            <p:spPr bwMode="auto">
              <a:xfrm>
                <a:off x="10181309" y="6400800"/>
                <a:ext cx="457200" cy="152400"/>
              </a:xfrm>
              <a:prstGeom prst="rect">
                <a:avLst/>
              </a:prstGeom>
              <a:solidFill>
                <a:srgbClr val="FFCCFF"/>
              </a:solidFill>
              <a:ln w="9525" algn="ctr">
                <a:solidFill>
                  <a:schemeClr val="tx1"/>
                </a:solidFill>
                <a:round/>
                <a:headEnd/>
                <a:tailEnd/>
              </a:ln>
            </p:spPr>
            <p:txBody>
              <a:bodyPr/>
              <a:lstStyle/>
              <a:p>
                <a:endParaRPr lang="en-US"/>
              </a:p>
            </p:txBody>
          </p:sp>
          <p:sp>
            <p:nvSpPr>
              <p:cNvPr id="46" name="Rectangle 50"/>
              <p:cNvSpPr>
                <a:spLocks noChangeArrowheads="1"/>
              </p:cNvSpPr>
              <p:nvPr/>
            </p:nvSpPr>
            <p:spPr bwMode="auto">
              <a:xfrm>
                <a:off x="10333709" y="6553200"/>
                <a:ext cx="457200" cy="152400"/>
              </a:xfrm>
              <a:prstGeom prst="rect">
                <a:avLst/>
              </a:prstGeom>
              <a:solidFill>
                <a:srgbClr val="FFCCFF"/>
              </a:solidFill>
              <a:ln w="9525" algn="ctr">
                <a:solidFill>
                  <a:schemeClr val="tx1"/>
                </a:solidFill>
                <a:round/>
                <a:headEnd/>
                <a:tailEnd/>
              </a:ln>
            </p:spPr>
            <p:txBody>
              <a:bodyPr/>
              <a:lstStyle/>
              <a:p>
                <a:endParaRPr lang="en-US"/>
              </a:p>
            </p:txBody>
          </p:sp>
          <p:sp>
            <p:nvSpPr>
              <p:cNvPr id="47" name="Rectangle 51"/>
              <p:cNvSpPr>
                <a:spLocks noChangeArrowheads="1"/>
              </p:cNvSpPr>
              <p:nvPr/>
            </p:nvSpPr>
            <p:spPr bwMode="auto">
              <a:xfrm>
                <a:off x="11248109" y="6858000"/>
                <a:ext cx="457200" cy="152400"/>
              </a:xfrm>
              <a:prstGeom prst="rect">
                <a:avLst/>
              </a:prstGeom>
              <a:solidFill>
                <a:schemeClr val="accent1"/>
              </a:solidFill>
              <a:ln w="9525" algn="ctr">
                <a:solidFill>
                  <a:schemeClr val="tx1"/>
                </a:solidFill>
                <a:round/>
                <a:headEnd/>
                <a:tailEnd/>
              </a:ln>
            </p:spPr>
            <p:txBody>
              <a:bodyPr/>
              <a:lstStyle/>
              <a:p>
                <a:endParaRPr lang="en-US"/>
              </a:p>
            </p:txBody>
          </p:sp>
          <p:sp>
            <p:nvSpPr>
              <p:cNvPr id="48" name="Rectangle 52"/>
              <p:cNvSpPr>
                <a:spLocks noChangeArrowheads="1"/>
              </p:cNvSpPr>
              <p:nvPr/>
            </p:nvSpPr>
            <p:spPr bwMode="auto">
              <a:xfrm>
                <a:off x="9343109" y="6553200"/>
                <a:ext cx="457200" cy="152400"/>
              </a:xfrm>
              <a:prstGeom prst="rect">
                <a:avLst/>
              </a:prstGeom>
              <a:solidFill>
                <a:schemeClr val="accent1"/>
              </a:solidFill>
              <a:ln w="9525" algn="ctr">
                <a:solidFill>
                  <a:schemeClr val="tx1"/>
                </a:solidFill>
                <a:round/>
                <a:headEnd/>
                <a:tailEnd/>
              </a:ln>
            </p:spPr>
            <p:txBody>
              <a:bodyPr/>
              <a:lstStyle/>
              <a:p>
                <a:endParaRPr lang="en-US"/>
              </a:p>
            </p:txBody>
          </p:sp>
          <p:sp>
            <p:nvSpPr>
              <p:cNvPr id="49" name="Rectangle 53"/>
              <p:cNvSpPr>
                <a:spLocks noChangeArrowheads="1"/>
              </p:cNvSpPr>
              <p:nvPr/>
            </p:nvSpPr>
            <p:spPr bwMode="auto">
              <a:xfrm>
                <a:off x="10638509" y="6858000"/>
                <a:ext cx="457200" cy="152400"/>
              </a:xfrm>
              <a:prstGeom prst="rect">
                <a:avLst/>
              </a:prstGeom>
              <a:solidFill>
                <a:srgbClr val="FFCC99"/>
              </a:solidFill>
              <a:ln w="9525" algn="ctr">
                <a:solidFill>
                  <a:schemeClr val="tx1"/>
                </a:solidFill>
                <a:round/>
                <a:headEnd/>
                <a:tailEnd/>
              </a:ln>
            </p:spPr>
            <p:txBody>
              <a:bodyPr/>
              <a:lstStyle/>
              <a:p>
                <a:endParaRPr lang="en-US"/>
              </a:p>
            </p:txBody>
          </p:sp>
          <p:sp>
            <p:nvSpPr>
              <p:cNvPr id="50" name="Rectangle 54"/>
              <p:cNvSpPr>
                <a:spLocks noChangeArrowheads="1"/>
              </p:cNvSpPr>
              <p:nvPr/>
            </p:nvSpPr>
            <p:spPr bwMode="auto">
              <a:xfrm>
                <a:off x="10943309" y="6705600"/>
                <a:ext cx="457200" cy="152400"/>
              </a:xfrm>
              <a:prstGeom prst="rect">
                <a:avLst/>
              </a:prstGeom>
              <a:solidFill>
                <a:srgbClr val="CCFF99"/>
              </a:solidFill>
              <a:ln w="9525" algn="ctr">
                <a:solidFill>
                  <a:schemeClr val="tx1"/>
                </a:solidFill>
                <a:round/>
                <a:headEnd/>
                <a:tailEnd/>
              </a:ln>
            </p:spPr>
            <p:txBody>
              <a:bodyPr/>
              <a:lstStyle/>
              <a:p>
                <a:endParaRPr lang="en-US"/>
              </a:p>
            </p:txBody>
          </p:sp>
          <p:sp>
            <p:nvSpPr>
              <p:cNvPr id="51" name="Rectangle 55"/>
              <p:cNvSpPr>
                <a:spLocks noChangeArrowheads="1"/>
              </p:cNvSpPr>
              <p:nvPr/>
            </p:nvSpPr>
            <p:spPr bwMode="auto">
              <a:xfrm>
                <a:off x="10972800" y="6400800"/>
                <a:ext cx="457200" cy="152400"/>
              </a:xfrm>
              <a:prstGeom prst="rect">
                <a:avLst/>
              </a:prstGeom>
              <a:solidFill>
                <a:srgbClr val="FFCCFF"/>
              </a:solidFill>
              <a:ln w="9525" algn="ctr">
                <a:solidFill>
                  <a:schemeClr val="tx1"/>
                </a:solidFill>
                <a:round/>
                <a:headEnd/>
                <a:tailEnd/>
              </a:ln>
            </p:spPr>
            <p:txBody>
              <a:bodyPr/>
              <a:lstStyle/>
              <a:p>
                <a:endParaRPr lang="en-US"/>
              </a:p>
            </p:txBody>
          </p:sp>
          <p:sp>
            <p:nvSpPr>
              <p:cNvPr id="52" name="Rectangle 56"/>
              <p:cNvSpPr>
                <a:spLocks noChangeArrowheads="1"/>
              </p:cNvSpPr>
              <p:nvPr/>
            </p:nvSpPr>
            <p:spPr bwMode="auto">
              <a:xfrm>
                <a:off x="9190709" y="7086600"/>
                <a:ext cx="457200" cy="152400"/>
              </a:xfrm>
              <a:prstGeom prst="rect">
                <a:avLst/>
              </a:prstGeom>
              <a:solidFill>
                <a:srgbClr val="CCFF99"/>
              </a:solidFill>
              <a:ln w="9525" algn="ctr">
                <a:solidFill>
                  <a:schemeClr val="tx1"/>
                </a:solidFill>
                <a:round/>
                <a:headEnd/>
                <a:tailEnd/>
              </a:ln>
            </p:spPr>
            <p:txBody>
              <a:bodyPr/>
              <a:lstStyle/>
              <a:p>
                <a:endParaRPr lang="en-US"/>
              </a:p>
            </p:txBody>
          </p:sp>
          <p:sp>
            <p:nvSpPr>
              <p:cNvPr id="53" name="Rectangle 57"/>
              <p:cNvSpPr>
                <a:spLocks noChangeArrowheads="1"/>
              </p:cNvSpPr>
              <p:nvPr/>
            </p:nvSpPr>
            <p:spPr bwMode="auto">
              <a:xfrm>
                <a:off x="11506200" y="7543800"/>
                <a:ext cx="457200" cy="152400"/>
              </a:xfrm>
              <a:prstGeom prst="rect">
                <a:avLst/>
              </a:prstGeom>
              <a:solidFill>
                <a:srgbClr val="FFCC99"/>
              </a:solidFill>
              <a:ln w="9525" algn="ctr">
                <a:solidFill>
                  <a:schemeClr val="tx1"/>
                </a:solidFill>
                <a:round/>
                <a:headEnd/>
                <a:tailEnd/>
              </a:ln>
            </p:spPr>
            <p:txBody>
              <a:bodyPr/>
              <a:lstStyle/>
              <a:p>
                <a:endParaRPr lang="en-US"/>
              </a:p>
            </p:txBody>
          </p:sp>
          <p:sp>
            <p:nvSpPr>
              <p:cNvPr id="54" name="Rectangle 58"/>
              <p:cNvSpPr>
                <a:spLocks noChangeArrowheads="1"/>
              </p:cNvSpPr>
              <p:nvPr/>
            </p:nvSpPr>
            <p:spPr bwMode="auto">
              <a:xfrm>
                <a:off x="9800309" y="7391400"/>
                <a:ext cx="457200" cy="152400"/>
              </a:xfrm>
              <a:prstGeom prst="rect">
                <a:avLst/>
              </a:prstGeom>
              <a:solidFill>
                <a:schemeClr val="accent1"/>
              </a:solidFill>
              <a:ln w="9525" algn="ctr">
                <a:solidFill>
                  <a:schemeClr val="tx1"/>
                </a:solidFill>
                <a:round/>
                <a:headEnd/>
                <a:tailEnd/>
              </a:ln>
            </p:spPr>
            <p:txBody>
              <a:bodyPr/>
              <a:lstStyle/>
              <a:p>
                <a:endParaRPr lang="en-US"/>
              </a:p>
            </p:txBody>
          </p:sp>
          <p:sp>
            <p:nvSpPr>
              <p:cNvPr id="55" name="Rectangle 59"/>
              <p:cNvSpPr>
                <a:spLocks noChangeArrowheads="1"/>
              </p:cNvSpPr>
              <p:nvPr/>
            </p:nvSpPr>
            <p:spPr bwMode="auto">
              <a:xfrm>
                <a:off x="11552909" y="6705600"/>
                <a:ext cx="457200" cy="152400"/>
              </a:xfrm>
              <a:prstGeom prst="rect">
                <a:avLst/>
              </a:prstGeom>
              <a:solidFill>
                <a:srgbClr val="CCFF99"/>
              </a:solidFill>
              <a:ln w="9525" algn="ctr">
                <a:solidFill>
                  <a:schemeClr val="tx1"/>
                </a:solidFill>
                <a:round/>
                <a:headEnd/>
                <a:tailEnd/>
              </a:ln>
            </p:spPr>
            <p:txBody>
              <a:bodyPr/>
              <a:lstStyle/>
              <a:p>
                <a:endParaRPr lang="en-US"/>
              </a:p>
            </p:txBody>
          </p:sp>
          <p:sp>
            <p:nvSpPr>
              <p:cNvPr id="56" name="Rectangle 60"/>
              <p:cNvSpPr>
                <a:spLocks noChangeArrowheads="1"/>
              </p:cNvSpPr>
              <p:nvPr/>
            </p:nvSpPr>
            <p:spPr bwMode="auto">
              <a:xfrm>
                <a:off x="10562309" y="7391400"/>
                <a:ext cx="457200" cy="152400"/>
              </a:xfrm>
              <a:prstGeom prst="rect">
                <a:avLst/>
              </a:prstGeom>
              <a:solidFill>
                <a:srgbClr val="CCFF99"/>
              </a:solidFill>
              <a:ln w="9525" algn="ctr">
                <a:solidFill>
                  <a:schemeClr val="tx1"/>
                </a:solidFill>
                <a:round/>
                <a:headEnd/>
                <a:tailEnd/>
              </a:ln>
            </p:spPr>
            <p:txBody>
              <a:bodyPr/>
              <a:lstStyle/>
              <a:p>
                <a:endParaRPr lang="en-US"/>
              </a:p>
            </p:txBody>
          </p:sp>
          <p:sp>
            <p:nvSpPr>
              <p:cNvPr id="57" name="Rectangle 61"/>
              <p:cNvSpPr>
                <a:spLocks noChangeArrowheads="1"/>
              </p:cNvSpPr>
              <p:nvPr/>
            </p:nvSpPr>
            <p:spPr bwMode="auto">
              <a:xfrm>
                <a:off x="10790909" y="7239000"/>
                <a:ext cx="457200" cy="152400"/>
              </a:xfrm>
              <a:prstGeom prst="rect">
                <a:avLst/>
              </a:prstGeom>
              <a:solidFill>
                <a:srgbClr val="FFCCFF"/>
              </a:solidFill>
              <a:ln w="9525" algn="ctr">
                <a:solidFill>
                  <a:schemeClr val="tx1"/>
                </a:solidFill>
                <a:round/>
                <a:headEnd/>
                <a:tailEnd/>
              </a:ln>
            </p:spPr>
            <p:txBody>
              <a:bodyPr/>
              <a:lstStyle/>
              <a:p>
                <a:endParaRPr lang="en-US"/>
              </a:p>
            </p:txBody>
          </p:sp>
          <p:sp>
            <p:nvSpPr>
              <p:cNvPr id="58" name="Rectangle 62"/>
              <p:cNvSpPr>
                <a:spLocks noChangeArrowheads="1"/>
              </p:cNvSpPr>
              <p:nvPr/>
            </p:nvSpPr>
            <p:spPr bwMode="auto">
              <a:xfrm>
                <a:off x="9571709" y="6248400"/>
                <a:ext cx="457200" cy="152400"/>
              </a:xfrm>
              <a:prstGeom prst="rect">
                <a:avLst/>
              </a:prstGeom>
              <a:solidFill>
                <a:srgbClr val="FFCCFF"/>
              </a:solidFill>
              <a:ln w="9525" algn="ctr">
                <a:solidFill>
                  <a:schemeClr val="tx1"/>
                </a:solidFill>
                <a:round/>
                <a:headEnd/>
                <a:tailEnd/>
              </a:ln>
            </p:spPr>
            <p:txBody>
              <a:bodyPr/>
              <a:lstStyle/>
              <a:p>
                <a:endParaRPr lang="en-US"/>
              </a:p>
            </p:txBody>
          </p:sp>
          <p:sp>
            <p:nvSpPr>
              <p:cNvPr id="59" name="Rectangle 63"/>
              <p:cNvSpPr>
                <a:spLocks noChangeArrowheads="1"/>
              </p:cNvSpPr>
              <p:nvPr/>
            </p:nvSpPr>
            <p:spPr bwMode="auto">
              <a:xfrm>
                <a:off x="11019509" y="7391400"/>
                <a:ext cx="457200" cy="152400"/>
              </a:xfrm>
              <a:prstGeom prst="rect">
                <a:avLst/>
              </a:prstGeom>
              <a:solidFill>
                <a:schemeClr val="accent1"/>
              </a:solidFill>
              <a:ln w="9525" algn="ctr">
                <a:solidFill>
                  <a:schemeClr val="tx1"/>
                </a:solidFill>
                <a:round/>
                <a:headEnd/>
                <a:tailEnd/>
              </a:ln>
            </p:spPr>
            <p:txBody>
              <a:bodyPr/>
              <a:lstStyle/>
              <a:p>
                <a:endParaRPr lang="en-US"/>
              </a:p>
            </p:txBody>
          </p:sp>
        </p:grpSp>
        <p:sp>
          <p:nvSpPr>
            <p:cNvPr id="35" name="TextBox 65"/>
            <p:cNvSpPr txBox="1">
              <a:spLocks noChangeArrowheads="1"/>
            </p:cNvSpPr>
            <p:nvPr/>
          </p:nvSpPr>
          <p:spPr bwMode="auto">
            <a:xfrm>
              <a:off x="9565153" y="5410200"/>
              <a:ext cx="2466472" cy="523220"/>
            </a:xfrm>
            <a:prstGeom prst="rect">
              <a:avLst/>
            </a:prstGeom>
            <a:noFill/>
            <a:ln w="9525">
              <a:noFill/>
              <a:miter lim="800000"/>
              <a:headEnd/>
              <a:tailEnd/>
            </a:ln>
          </p:spPr>
          <p:txBody>
            <a:bodyPr wrap="none">
              <a:spAutoFit/>
            </a:bodyPr>
            <a:lstStyle/>
            <a:p>
              <a:r>
                <a:rPr lang="en-US" sz="2800" dirty="0" smtClean="0"/>
                <a:t>DieHard Heap</a:t>
              </a:r>
              <a:endParaRPr lang="en-US" sz="2800" dirty="0"/>
            </a:p>
          </p:txBody>
        </p:sp>
      </p:grpSp>
      <p:sp>
        <p:nvSpPr>
          <p:cNvPr id="33" name="Slide Number Placeholder 32"/>
          <p:cNvSpPr>
            <a:spLocks noGrp="1"/>
          </p:cNvSpPr>
          <p:nvPr>
            <p:ph type="sldNum" sz="quarter" idx="12"/>
          </p:nvPr>
        </p:nvSpPr>
        <p:spPr/>
        <p:txBody>
          <a:bodyPr/>
          <a:lstStyle/>
          <a:p>
            <a:pPr>
              <a:defRPr/>
            </a:pPr>
            <a:fld id="{529F7BBF-EDFB-4A9E-BCC3-13E0914583E9}" type="slidenum">
              <a:rPr lang="en-US" altLang="en-US" smtClean="0"/>
              <a:pPr>
                <a:defRPr/>
              </a:pPr>
              <a:t>8</a:t>
            </a:fld>
            <a:endParaRPr lang="en-US"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dirty="0" smtClean="0"/>
              <a:t>Randomized Heaps in Practice</a:t>
            </a:r>
          </a:p>
        </p:txBody>
      </p:sp>
      <p:sp>
        <p:nvSpPr>
          <p:cNvPr id="21507" name="Text Placeholder 2"/>
          <p:cNvSpPr>
            <a:spLocks noGrp="1"/>
          </p:cNvSpPr>
          <p:nvPr>
            <p:ph type="body" idx="1"/>
          </p:nvPr>
        </p:nvSpPr>
        <p:spPr>
          <a:xfrm>
            <a:off x="457200" y="1143000"/>
            <a:ext cx="8229600" cy="4835525"/>
          </a:xfrm>
        </p:spPr>
        <p:txBody>
          <a:bodyPr/>
          <a:lstStyle/>
          <a:p>
            <a:r>
              <a:rPr lang="en-US" sz="2800" dirty="0" err="1" smtClean="0"/>
              <a:t>DieHard</a:t>
            </a:r>
            <a:r>
              <a:rPr lang="en-US" sz="2800" dirty="0" smtClean="0"/>
              <a:t> (now </a:t>
            </a:r>
            <a:r>
              <a:rPr lang="en-US" sz="2800" dirty="0" err="1" smtClean="0"/>
              <a:t>DHard</a:t>
            </a:r>
            <a:r>
              <a:rPr lang="en-US" sz="2800" dirty="0" smtClean="0"/>
              <a:t> – don’t ask)</a:t>
            </a:r>
          </a:p>
          <a:p>
            <a:pPr lvl="1"/>
            <a:r>
              <a:rPr lang="en-US" sz="2000" dirty="0" smtClean="0"/>
              <a:t>Windows, Linux version implemented by Emery Berger</a:t>
            </a:r>
          </a:p>
          <a:p>
            <a:pPr lvl="1"/>
            <a:r>
              <a:rPr lang="en-US" sz="2000" dirty="0" smtClean="0"/>
              <a:t>Try it right now! (</a:t>
            </a:r>
            <a:r>
              <a:rPr lang="en-US" sz="2000" dirty="0" smtClean="0">
                <a:hlinkClick r:id="rId2"/>
              </a:rPr>
              <a:t>http://prisms.cs.umass.edu/emery/index.php?page=diehard</a:t>
            </a:r>
            <a:r>
              <a:rPr lang="en-US" sz="2000" dirty="0" smtClean="0"/>
              <a:t> )</a:t>
            </a:r>
            <a:endParaRPr lang="en-US" sz="1600" dirty="0" smtClean="0"/>
          </a:p>
          <a:p>
            <a:pPr lvl="1"/>
            <a:r>
              <a:rPr lang="en-US" sz="2000" dirty="0" smtClean="0"/>
              <a:t>Mechanism automatically redirects malloc calls to DieHard DLL</a:t>
            </a:r>
          </a:p>
          <a:p>
            <a:pPr lvl="1"/>
            <a:r>
              <a:rPr lang="en-US" sz="2400" dirty="0" err="1" smtClean="0"/>
              <a:t>DieHard</a:t>
            </a:r>
            <a:r>
              <a:rPr lang="en-US" sz="2400" dirty="0" smtClean="0"/>
              <a:t> applications: Firefox &amp; Mozilla</a:t>
            </a:r>
          </a:p>
          <a:p>
            <a:pPr lvl="2"/>
            <a:r>
              <a:rPr lang="en-US" sz="2000" dirty="0" smtClean="0"/>
              <a:t>Tolerates known software errors in browsers</a:t>
            </a:r>
          </a:p>
          <a:p>
            <a:r>
              <a:rPr lang="en-US" sz="2800" dirty="0" smtClean="0"/>
              <a:t>RobustHeap</a:t>
            </a:r>
          </a:p>
          <a:p>
            <a:pPr lvl="1"/>
            <a:r>
              <a:rPr lang="en-US" sz="2000" dirty="0" smtClean="0"/>
              <a:t>Windows prototype implemented by Ted Hart to understand applicability to Microsoft applications</a:t>
            </a:r>
          </a:p>
          <a:p>
            <a:pPr lvl="1"/>
            <a:r>
              <a:rPr lang="en-US" sz="2000" dirty="0" smtClean="0"/>
              <a:t>Mechanisms in common with both </a:t>
            </a:r>
            <a:r>
              <a:rPr lang="en-US" sz="2000" dirty="0" err="1" smtClean="0"/>
              <a:t>DieHard</a:t>
            </a:r>
            <a:r>
              <a:rPr lang="en-US" sz="2000" dirty="0" smtClean="0"/>
              <a:t> and Exterminator</a:t>
            </a:r>
            <a:endParaRPr lang="en-US" sz="2400" dirty="0" smtClean="0"/>
          </a:p>
          <a:p>
            <a:pPr lvl="1"/>
            <a:endParaRPr lang="en-US" dirty="0" smtClean="0"/>
          </a:p>
        </p:txBody>
      </p:sp>
      <p:sp>
        <p:nvSpPr>
          <p:cNvPr id="2" name="Slide Number Placeholder 1"/>
          <p:cNvSpPr>
            <a:spLocks noGrp="1"/>
          </p:cNvSpPr>
          <p:nvPr>
            <p:ph type="sldNum" sz="quarter" idx="12"/>
          </p:nvPr>
        </p:nvSpPr>
        <p:spPr/>
        <p:txBody>
          <a:bodyPr/>
          <a:lstStyle/>
          <a:p>
            <a:pPr>
              <a:defRPr/>
            </a:pPr>
            <a:fld id="{DC1681C4-43BB-4518-95EB-29C34E496408}" type="slidenum">
              <a:rPr lang="en-US" altLang="en-US" smtClean="0"/>
              <a:pPr>
                <a:defRPr/>
              </a:pPr>
              <a:t>9</a:t>
            </a:fld>
            <a:endParaRPr lang="en-US"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Exterminator Motivation</a:t>
            </a:r>
          </a:p>
        </p:txBody>
      </p:sp>
      <p:sp>
        <p:nvSpPr>
          <p:cNvPr id="24579" name="Text Placeholder 2"/>
          <p:cNvSpPr>
            <a:spLocks noGrp="1"/>
          </p:cNvSpPr>
          <p:nvPr>
            <p:ph type="body" idx="1"/>
          </p:nvPr>
        </p:nvSpPr>
        <p:spPr>
          <a:xfrm>
            <a:off x="457200" y="1066800"/>
            <a:ext cx="8534400" cy="4835525"/>
          </a:xfrm>
        </p:spPr>
        <p:txBody>
          <a:bodyPr/>
          <a:lstStyle/>
          <a:p>
            <a:r>
              <a:rPr lang="en-US" sz="2800" dirty="0" smtClean="0"/>
              <a:t>DieHard limitations</a:t>
            </a:r>
          </a:p>
          <a:p>
            <a:pPr lvl="1"/>
            <a:r>
              <a:rPr lang="en-US" sz="2000" dirty="0" smtClean="0"/>
              <a:t>Tolerates errors probabilistically, doesn’t fix them</a:t>
            </a:r>
          </a:p>
          <a:p>
            <a:pPr lvl="1"/>
            <a:r>
              <a:rPr lang="en-US" sz="2000" dirty="0" smtClean="0"/>
              <a:t>Memory and CPU overhead</a:t>
            </a:r>
          </a:p>
          <a:p>
            <a:pPr lvl="1"/>
            <a:r>
              <a:rPr lang="en-US" sz="2000" dirty="0" smtClean="0"/>
              <a:t>Provides no information about source of errors</a:t>
            </a:r>
          </a:p>
          <a:p>
            <a:r>
              <a:rPr lang="en-US" sz="2800" dirty="0" smtClean="0"/>
              <a:t>“Ideal” solution addresses the limitations</a:t>
            </a:r>
          </a:p>
          <a:p>
            <a:pPr lvl="1"/>
            <a:r>
              <a:rPr lang="en-US" sz="2000" dirty="0" smtClean="0"/>
              <a:t>Program automatically detects and fixes memory errors</a:t>
            </a:r>
          </a:p>
          <a:p>
            <a:pPr lvl="1"/>
            <a:r>
              <a:rPr lang="en-US" sz="2000" dirty="0" smtClean="0"/>
              <a:t>Corrected program has no memory, CPU overhead</a:t>
            </a:r>
          </a:p>
          <a:p>
            <a:pPr lvl="1"/>
            <a:r>
              <a:rPr lang="en-US" sz="2000" dirty="0" smtClean="0"/>
              <a:t>Sources of errors are pinpointed, easier for human to fix</a:t>
            </a:r>
          </a:p>
          <a:p>
            <a:r>
              <a:rPr lang="en-US" sz="2800" dirty="0" smtClean="0"/>
              <a:t>Exterminator = correcting allocator</a:t>
            </a:r>
          </a:p>
          <a:p>
            <a:pPr lvl="1"/>
            <a:r>
              <a:rPr lang="en-US" sz="2000" dirty="0" smtClean="0"/>
              <a:t>Joint work with Emery Berger, Gene Novark </a:t>
            </a:r>
          </a:p>
          <a:p>
            <a:pPr lvl="1"/>
            <a:r>
              <a:rPr lang="en-US" sz="2400" b="1" dirty="0" smtClean="0">
                <a:solidFill>
                  <a:srgbClr val="002060"/>
                </a:solidFill>
              </a:rPr>
              <a:t>Plan: isolate / patch bugs with no human intervention while tolerating them</a:t>
            </a:r>
            <a:endParaRPr lang="en-US" sz="2000" b="1" dirty="0" smtClean="0">
              <a:solidFill>
                <a:srgbClr val="002060"/>
              </a:solidFill>
            </a:endParaRPr>
          </a:p>
          <a:p>
            <a:pPr lvl="1">
              <a:buFont typeface="Wingdings" pitchFamily="2" charset="2"/>
              <a:buNone/>
            </a:pPr>
            <a:endParaRPr lang="en-US" dirty="0" smtClean="0"/>
          </a:p>
        </p:txBody>
      </p:sp>
      <p:sp>
        <p:nvSpPr>
          <p:cNvPr id="2" name="Slide Number Placeholder 1"/>
          <p:cNvSpPr>
            <a:spLocks noGrp="1"/>
          </p:cNvSpPr>
          <p:nvPr>
            <p:ph type="sldNum" sz="quarter" idx="12"/>
          </p:nvPr>
        </p:nvSpPr>
        <p:spPr/>
        <p:txBody>
          <a:bodyPr/>
          <a:lstStyle/>
          <a:p>
            <a:pPr>
              <a:defRPr/>
            </a:pPr>
            <a:fld id="{DC1681C4-43BB-4518-95EB-29C34E496408}" type="slidenum">
              <a:rPr lang="en-US" altLang="en-US" smtClean="0"/>
              <a:pPr>
                <a:defRPr/>
              </a:pPr>
              <a:t>10</a:t>
            </a:fld>
            <a:endParaRPr lang="en-US"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mtClean="0"/>
              <a:t>Exterminator Components</a:t>
            </a:r>
          </a:p>
        </p:txBody>
      </p:sp>
      <p:sp>
        <p:nvSpPr>
          <p:cNvPr id="25603" name="Text Placeholder 2"/>
          <p:cNvSpPr>
            <a:spLocks noGrp="1"/>
          </p:cNvSpPr>
          <p:nvPr>
            <p:ph type="body" idx="1"/>
          </p:nvPr>
        </p:nvSpPr>
        <p:spPr>
          <a:xfrm>
            <a:off x="457200" y="1066800"/>
            <a:ext cx="8229600" cy="4835525"/>
          </a:xfrm>
        </p:spPr>
        <p:txBody>
          <a:bodyPr/>
          <a:lstStyle/>
          <a:p>
            <a:r>
              <a:rPr lang="en-US" sz="2800" dirty="0" smtClean="0"/>
              <a:t>Focus on specific issues:</a:t>
            </a:r>
          </a:p>
          <a:p>
            <a:pPr lvl="1"/>
            <a:r>
              <a:rPr lang="en-US" sz="2800" dirty="0" smtClean="0"/>
              <a:t>How to </a:t>
            </a:r>
            <a:r>
              <a:rPr lang="en-US" sz="2800" b="1" dirty="0" smtClean="0"/>
              <a:t>detect</a:t>
            </a:r>
            <a:r>
              <a:rPr lang="en-US" sz="2800" dirty="0" smtClean="0"/>
              <a:t> heap corruptions effectively?</a:t>
            </a:r>
          </a:p>
          <a:p>
            <a:pPr lvl="2"/>
            <a:r>
              <a:rPr lang="en-US" sz="2800" dirty="0" err="1" smtClean="0">
                <a:solidFill>
                  <a:srgbClr val="002060"/>
                </a:solidFill>
              </a:rPr>
              <a:t>DieFast</a:t>
            </a:r>
            <a:r>
              <a:rPr lang="en-US" sz="2800" dirty="0" smtClean="0">
                <a:solidFill>
                  <a:srgbClr val="002060"/>
                </a:solidFill>
              </a:rPr>
              <a:t> allocator</a:t>
            </a:r>
          </a:p>
          <a:p>
            <a:pPr lvl="1"/>
            <a:r>
              <a:rPr lang="en-US" sz="2800" dirty="0" smtClean="0"/>
              <a:t>How to </a:t>
            </a:r>
            <a:r>
              <a:rPr lang="en-US" sz="2800" b="1" dirty="0" smtClean="0"/>
              <a:t>isolate</a:t>
            </a:r>
            <a:r>
              <a:rPr lang="en-US" sz="2800" dirty="0" smtClean="0"/>
              <a:t> the cause of a heap corruption precisely?</a:t>
            </a:r>
          </a:p>
          <a:p>
            <a:pPr lvl="2"/>
            <a:r>
              <a:rPr lang="en-US" sz="2800" dirty="0" smtClean="0">
                <a:solidFill>
                  <a:srgbClr val="002060"/>
                </a:solidFill>
              </a:rPr>
              <a:t>Heap differencing algorithms</a:t>
            </a:r>
          </a:p>
          <a:p>
            <a:pPr lvl="1"/>
            <a:r>
              <a:rPr lang="en-US" sz="2800" dirty="0" smtClean="0"/>
              <a:t>How to </a:t>
            </a:r>
            <a:r>
              <a:rPr lang="en-US" sz="2800" b="1" dirty="0" smtClean="0"/>
              <a:t>automatically fix </a:t>
            </a:r>
            <a:r>
              <a:rPr lang="en-US" sz="2800" dirty="0" smtClean="0"/>
              <a:t>buggy C code without breaking it?</a:t>
            </a:r>
          </a:p>
          <a:p>
            <a:pPr lvl="2"/>
            <a:r>
              <a:rPr lang="en-US" sz="2800" dirty="0" smtClean="0">
                <a:solidFill>
                  <a:srgbClr val="002060"/>
                </a:solidFill>
              </a:rPr>
              <a:t>Correcting allocator + hot allocator patches</a:t>
            </a:r>
          </a:p>
          <a:p>
            <a:endParaRPr lang="en-US" dirty="0" smtClean="0"/>
          </a:p>
          <a:p>
            <a:endParaRPr lang="en-US" dirty="0" smtClean="0"/>
          </a:p>
        </p:txBody>
      </p:sp>
      <p:sp>
        <p:nvSpPr>
          <p:cNvPr id="2" name="Slide Number Placeholder 1"/>
          <p:cNvSpPr>
            <a:spLocks noGrp="1"/>
          </p:cNvSpPr>
          <p:nvPr>
            <p:ph type="sldNum" sz="quarter" idx="12"/>
          </p:nvPr>
        </p:nvSpPr>
        <p:spPr/>
        <p:txBody>
          <a:bodyPr/>
          <a:lstStyle/>
          <a:p>
            <a:pPr>
              <a:defRPr/>
            </a:pPr>
            <a:fld id="{DC1681C4-43BB-4518-95EB-29C34E496408}" type="slidenum">
              <a:rPr lang="en-US" altLang="en-US" smtClean="0"/>
              <a:pPr>
                <a:defRPr/>
              </a:pPr>
              <a:t>11</a:t>
            </a:fld>
            <a:endParaRPr lang="en-US"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smtClean="0"/>
              <a:t>Detect: </a:t>
            </a:r>
            <a:r>
              <a:rPr lang="en-US" dirty="0" err="1" smtClean="0"/>
              <a:t>DieFast</a:t>
            </a:r>
            <a:r>
              <a:rPr lang="en-US" dirty="0" smtClean="0"/>
              <a:t> Allocator</a:t>
            </a:r>
          </a:p>
        </p:txBody>
      </p:sp>
      <p:sp>
        <p:nvSpPr>
          <p:cNvPr id="26627" name="Text Placeholder 2"/>
          <p:cNvSpPr>
            <a:spLocks noGrp="1"/>
          </p:cNvSpPr>
          <p:nvPr>
            <p:ph type="body" idx="1"/>
          </p:nvPr>
        </p:nvSpPr>
        <p:spPr>
          <a:xfrm>
            <a:off x="457200" y="990600"/>
            <a:ext cx="8229600" cy="4987925"/>
          </a:xfrm>
        </p:spPr>
        <p:txBody>
          <a:bodyPr/>
          <a:lstStyle/>
          <a:p>
            <a:r>
              <a:rPr lang="en-US" sz="2800" dirty="0" smtClean="0"/>
              <a:t>Randomized, over-provisioned heap</a:t>
            </a:r>
          </a:p>
          <a:p>
            <a:pPr lvl="1"/>
            <a:r>
              <a:rPr lang="en-US" sz="2400" dirty="0" smtClean="0"/>
              <a:t>Canary = random bit pattern fixed at startup</a:t>
            </a:r>
          </a:p>
          <a:p>
            <a:pPr lvl="1"/>
            <a:r>
              <a:rPr lang="en-US" sz="2400" dirty="0" smtClean="0"/>
              <a:t>Leverage extra free space by inserting canaries</a:t>
            </a:r>
          </a:p>
          <a:p>
            <a:r>
              <a:rPr lang="en-US" sz="2800" dirty="0" smtClean="0"/>
              <a:t>Inserting canaries</a:t>
            </a:r>
          </a:p>
          <a:p>
            <a:pPr lvl="1"/>
            <a:r>
              <a:rPr lang="en-US" sz="2400" dirty="0" smtClean="0"/>
              <a:t>Initialization – all cells have canaries</a:t>
            </a:r>
          </a:p>
          <a:p>
            <a:pPr lvl="1"/>
            <a:r>
              <a:rPr lang="en-US" sz="2400" dirty="0" smtClean="0"/>
              <a:t>On allocation – no new canaries</a:t>
            </a:r>
          </a:p>
          <a:p>
            <a:pPr lvl="1"/>
            <a:r>
              <a:rPr lang="en-US" sz="2400" dirty="0" smtClean="0"/>
              <a:t>On free – put canary in the freed object with prob. P</a:t>
            </a:r>
          </a:p>
          <a:p>
            <a:r>
              <a:rPr lang="en-US" sz="2800" dirty="0" smtClean="0"/>
              <a:t>Checking canaries</a:t>
            </a:r>
          </a:p>
          <a:p>
            <a:pPr lvl="1"/>
            <a:r>
              <a:rPr lang="en-US" sz="2400" dirty="0" smtClean="0"/>
              <a:t>On allocation – check cell returned</a:t>
            </a:r>
          </a:p>
          <a:p>
            <a:pPr lvl="1"/>
            <a:r>
              <a:rPr lang="en-US" sz="2400" dirty="0" smtClean="0"/>
              <a:t>On free – check adjacent cells</a:t>
            </a:r>
          </a:p>
        </p:txBody>
      </p:sp>
      <p:sp>
        <p:nvSpPr>
          <p:cNvPr id="7" name="Rectangle 6"/>
          <p:cNvSpPr/>
          <p:nvPr/>
        </p:nvSpPr>
        <p:spPr bwMode="auto">
          <a:xfrm>
            <a:off x="7162800" y="1524000"/>
            <a:ext cx="1752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100101011110</a:t>
            </a:r>
          </a:p>
        </p:txBody>
      </p:sp>
      <p:sp>
        <p:nvSpPr>
          <p:cNvPr id="2" name="Slide Number Placeholder 1"/>
          <p:cNvSpPr>
            <a:spLocks noGrp="1"/>
          </p:cNvSpPr>
          <p:nvPr>
            <p:ph type="sldNum" sz="quarter" idx="12"/>
          </p:nvPr>
        </p:nvSpPr>
        <p:spPr/>
        <p:txBody>
          <a:bodyPr/>
          <a:lstStyle/>
          <a:p>
            <a:pPr>
              <a:defRPr/>
            </a:pPr>
            <a:fld id="{DC1681C4-43BB-4518-95EB-29C34E496408}" type="slidenum">
              <a:rPr lang="en-US" altLang="en-US" smtClean="0"/>
              <a:pPr>
                <a:defRPr/>
              </a:pPr>
              <a:t>12</a:t>
            </a:fld>
            <a:endParaRPr lang="en-US"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p:cNvSpPr/>
          <p:nvPr/>
        </p:nvSpPr>
        <p:spPr bwMode="auto">
          <a:xfrm>
            <a:off x="5943600" y="28194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40" name="Straight Arrow Connector 39"/>
          <p:cNvCxnSpPr/>
          <p:nvPr/>
        </p:nvCxnSpPr>
        <p:spPr>
          <a:xfrm rot="5400000" flipH="1" flipV="1">
            <a:off x="6058694" y="3390106"/>
            <a:ext cx="381000"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bwMode="auto">
          <a:xfrm>
            <a:off x="3505200" y="2819400"/>
            <a:ext cx="609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1</a:t>
            </a:r>
          </a:p>
        </p:txBody>
      </p:sp>
      <p:sp>
        <p:nvSpPr>
          <p:cNvPr id="14" name="Rectangle 13"/>
          <p:cNvSpPr/>
          <p:nvPr/>
        </p:nvSpPr>
        <p:spPr bwMode="auto">
          <a:xfrm>
            <a:off x="5943600" y="2819400"/>
            <a:ext cx="609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2</a:t>
            </a:r>
          </a:p>
        </p:txBody>
      </p:sp>
      <p:cxnSp>
        <p:nvCxnSpPr>
          <p:cNvPr id="12" name="Straight Connector 11"/>
          <p:cNvCxnSpPr/>
          <p:nvPr/>
        </p:nvCxnSpPr>
        <p:spPr bwMode="auto">
          <a:xfrm>
            <a:off x="609600" y="2819400"/>
            <a:ext cx="7696200" cy="1588"/>
          </a:xfrm>
          <a:prstGeom prst="line">
            <a:avLst/>
          </a:prstGeom>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auto">
          <a:xfrm>
            <a:off x="609600" y="3200400"/>
            <a:ext cx="7696200" cy="1588"/>
          </a:xfrm>
          <a:prstGeom prst="line">
            <a:avLst/>
          </a:prstGeom>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bwMode="auto">
          <a:xfrm>
            <a:off x="2895600" y="28194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5" name="Rectangle 24"/>
          <p:cNvSpPr/>
          <p:nvPr/>
        </p:nvSpPr>
        <p:spPr bwMode="auto">
          <a:xfrm>
            <a:off x="4114800" y="28194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6" name="Rectangle 25"/>
          <p:cNvSpPr/>
          <p:nvPr/>
        </p:nvSpPr>
        <p:spPr bwMode="auto">
          <a:xfrm>
            <a:off x="5334000" y="28194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7" name="Rectangle 26"/>
          <p:cNvSpPr/>
          <p:nvPr/>
        </p:nvSpPr>
        <p:spPr bwMode="auto">
          <a:xfrm>
            <a:off x="6553200" y="28194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7660" name="Title 1"/>
          <p:cNvSpPr>
            <a:spLocks noGrp="1"/>
          </p:cNvSpPr>
          <p:nvPr>
            <p:ph type="title"/>
          </p:nvPr>
        </p:nvSpPr>
        <p:spPr/>
        <p:txBody>
          <a:bodyPr/>
          <a:lstStyle/>
          <a:p>
            <a:r>
              <a:rPr lang="en-US" smtClean="0"/>
              <a:t>Installing and Checking Canaries</a:t>
            </a:r>
          </a:p>
        </p:txBody>
      </p:sp>
      <p:sp>
        <p:nvSpPr>
          <p:cNvPr id="29" name="TextBox 28"/>
          <p:cNvSpPr txBox="1">
            <a:spLocks noChangeArrowheads="1"/>
          </p:cNvSpPr>
          <p:nvPr/>
        </p:nvSpPr>
        <p:spPr bwMode="auto">
          <a:xfrm>
            <a:off x="3276600" y="2286000"/>
            <a:ext cx="1004888" cy="369888"/>
          </a:xfrm>
          <a:prstGeom prst="rect">
            <a:avLst/>
          </a:prstGeom>
          <a:noFill/>
          <a:ln w="9525">
            <a:noFill/>
            <a:miter lim="800000"/>
            <a:headEnd/>
            <a:tailEnd/>
          </a:ln>
        </p:spPr>
        <p:txBody>
          <a:bodyPr wrap="none">
            <a:spAutoFit/>
          </a:bodyPr>
          <a:lstStyle/>
          <a:p>
            <a:r>
              <a:rPr lang="en-US"/>
              <a:t>Allocate</a:t>
            </a:r>
          </a:p>
        </p:txBody>
      </p:sp>
      <p:sp>
        <p:nvSpPr>
          <p:cNvPr id="30" name="TextBox 29"/>
          <p:cNvSpPr txBox="1">
            <a:spLocks noChangeArrowheads="1"/>
          </p:cNvSpPr>
          <p:nvPr/>
        </p:nvSpPr>
        <p:spPr bwMode="auto">
          <a:xfrm>
            <a:off x="5715000" y="2286000"/>
            <a:ext cx="1004888" cy="369888"/>
          </a:xfrm>
          <a:prstGeom prst="rect">
            <a:avLst/>
          </a:prstGeom>
          <a:noFill/>
          <a:ln w="9525">
            <a:noFill/>
            <a:miter lim="800000"/>
            <a:headEnd/>
            <a:tailEnd/>
          </a:ln>
        </p:spPr>
        <p:txBody>
          <a:bodyPr wrap="none">
            <a:spAutoFit/>
          </a:bodyPr>
          <a:lstStyle/>
          <a:p>
            <a:r>
              <a:rPr lang="en-US"/>
              <a:t>Allocate</a:t>
            </a:r>
          </a:p>
        </p:txBody>
      </p:sp>
      <p:sp>
        <p:nvSpPr>
          <p:cNvPr id="31" name="TextBox 30"/>
          <p:cNvSpPr txBox="1">
            <a:spLocks noChangeArrowheads="1"/>
          </p:cNvSpPr>
          <p:nvPr/>
        </p:nvSpPr>
        <p:spPr bwMode="auto">
          <a:xfrm>
            <a:off x="2819400" y="3581400"/>
            <a:ext cx="1979613" cy="646113"/>
          </a:xfrm>
          <a:prstGeom prst="rect">
            <a:avLst/>
          </a:prstGeom>
          <a:noFill/>
          <a:ln w="9525">
            <a:noFill/>
            <a:miter lim="800000"/>
            <a:headEnd/>
            <a:tailEnd/>
          </a:ln>
        </p:spPr>
        <p:txBody>
          <a:bodyPr wrap="none">
            <a:spAutoFit/>
          </a:bodyPr>
          <a:lstStyle/>
          <a:p>
            <a:r>
              <a:rPr lang="en-US"/>
              <a:t>Install canaries</a:t>
            </a:r>
          </a:p>
          <a:p>
            <a:r>
              <a:rPr lang="en-US"/>
              <a:t>with probability P</a:t>
            </a:r>
          </a:p>
        </p:txBody>
      </p:sp>
      <p:cxnSp>
        <p:nvCxnSpPr>
          <p:cNvPr id="34" name="Straight Arrow Connector 33"/>
          <p:cNvCxnSpPr/>
          <p:nvPr/>
        </p:nvCxnSpPr>
        <p:spPr>
          <a:xfrm rot="5400000" flipH="1" flipV="1">
            <a:off x="4229894" y="3390106"/>
            <a:ext cx="381000"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a:spLocks noChangeArrowheads="1"/>
          </p:cNvSpPr>
          <p:nvPr/>
        </p:nvSpPr>
        <p:spPr bwMode="auto">
          <a:xfrm>
            <a:off x="3013075" y="3733800"/>
            <a:ext cx="1595438" cy="369888"/>
          </a:xfrm>
          <a:prstGeom prst="rect">
            <a:avLst/>
          </a:prstGeom>
          <a:noFill/>
          <a:ln w="9525">
            <a:noFill/>
            <a:miter lim="800000"/>
            <a:headEnd/>
            <a:tailEnd/>
          </a:ln>
        </p:spPr>
        <p:txBody>
          <a:bodyPr wrap="none">
            <a:spAutoFit/>
          </a:bodyPr>
          <a:lstStyle/>
          <a:p>
            <a:r>
              <a:rPr lang="en-US"/>
              <a:t>Check canary</a:t>
            </a:r>
          </a:p>
        </p:txBody>
      </p:sp>
      <p:cxnSp>
        <p:nvCxnSpPr>
          <p:cNvPr id="39" name="Straight Arrow Connector 38"/>
          <p:cNvCxnSpPr/>
          <p:nvPr/>
        </p:nvCxnSpPr>
        <p:spPr>
          <a:xfrm rot="5400000" flipH="1" flipV="1">
            <a:off x="3620294" y="3390106"/>
            <a:ext cx="381000"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a:spLocks noChangeArrowheads="1"/>
          </p:cNvSpPr>
          <p:nvPr/>
        </p:nvSpPr>
        <p:spPr bwMode="auto">
          <a:xfrm>
            <a:off x="5451475" y="3733800"/>
            <a:ext cx="1595438" cy="369888"/>
          </a:xfrm>
          <a:prstGeom prst="rect">
            <a:avLst/>
          </a:prstGeom>
          <a:noFill/>
          <a:ln w="9525">
            <a:noFill/>
            <a:miter lim="800000"/>
            <a:headEnd/>
            <a:tailEnd/>
          </a:ln>
        </p:spPr>
        <p:txBody>
          <a:bodyPr wrap="none">
            <a:spAutoFit/>
          </a:bodyPr>
          <a:lstStyle/>
          <a:p>
            <a:r>
              <a:rPr lang="en-US"/>
              <a:t>Check canary</a:t>
            </a:r>
          </a:p>
        </p:txBody>
      </p:sp>
      <p:sp>
        <p:nvSpPr>
          <p:cNvPr id="44" name="TextBox 43"/>
          <p:cNvSpPr txBox="1">
            <a:spLocks noChangeArrowheads="1"/>
          </p:cNvSpPr>
          <p:nvPr/>
        </p:nvSpPr>
        <p:spPr bwMode="auto">
          <a:xfrm>
            <a:off x="3429000" y="2057400"/>
            <a:ext cx="658813" cy="369888"/>
          </a:xfrm>
          <a:prstGeom prst="rect">
            <a:avLst/>
          </a:prstGeom>
          <a:noFill/>
          <a:ln w="9525">
            <a:noFill/>
            <a:miter lim="800000"/>
            <a:headEnd/>
            <a:tailEnd/>
          </a:ln>
        </p:spPr>
        <p:txBody>
          <a:bodyPr wrap="none">
            <a:spAutoFit/>
          </a:bodyPr>
          <a:lstStyle/>
          <a:p>
            <a:r>
              <a:rPr lang="en-US"/>
              <a:t>Free</a:t>
            </a:r>
          </a:p>
        </p:txBody>
      </p:sp>
      <p:sp>
        <p:nvSpPr>
          <p:cNvPr id="45" name="Rectangle 44"/>
          <p:cNvSpPr/>
          <p:nvPr/>
        </p:nvSpPr>
        <p:spPr bwMode="auto">
          <a:xfrm>
            <a:off x="3505200" y="28194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8" name="Rectangle 27"/>
          <p:cNvSpPr/>
          <p:nvPr/>
        </p:nvSpPr>
        <p:spPr bwMode="auto">
          <a:xfrm>
            <a:off x="2286000" y="28194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2" name="Rectangle 31"/>
          <p:cNvSpPr/>
          <p:nvPr/>
        </p:nvSpPr>
        <p:spPr bwMode="auto">
          <a:xfrm>
            <a:off x="1676400" y="28194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6" name="Rectangle 35"/>
          <p:cNvSpPr/>
          <p:nvPr/>
        </p:nvSpPr>
        <p:spPr bwMode="auto">
          <a:xfrm>
            <a:off x="1066800" y="28194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7" name="Rectangle 36"/>
          <p:cNvSpPr/>
          <p:nvPr/>
        </p:nvSpPr>
        <p:spPr bwMode="auto">
          <a:xfrm>
            <a:off x="457200" y="28194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6" name="Rectangle 45"/>
          <p:cNvSpPr/>
          <p:nvPr/>
        </p:nvSpPr>
        <p:spPr bwMode="auto">
          <a:xfrm>
            <a:off x="4724400" y="28194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7" name="Rectangle 46"/>
          <p:cNvSpPr/>
          <p:nvPr/>
        </p:nvSpPr>
        <p:spPr bwMode="auto">
          <a:xfrm>
            <a:off x="7162800" y="28194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8" name="Rectangle 47"/>
          <p:cNvSpPr/>
          <p:nvPr/>
        </p:nvSpPr>
        <p:spPr bwMode="auto">
          <a:xfrm>
            <a:off x="7772400" y="28194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7680" name="TextBox 49"/>
          <p:cNvSpPr txBox="1">
            <a:spLocks noChangeArrowheads="1"/>
          </p:cNvSpPr>
          <p:nvPr/>
        </p:nvSpPr>
        <p:spPr bwMode="auto">
          <a:xfrm>
            <a:off x="533400" y="1524000"/>
            <a:ext cx="3065463" cy="369888"/>
          </a:xfrm>
          <a:prstGeom prst="rect">
            <a:avLst/>
          </a:prstGeom>
          <a:noFill/>
          <a:ln w="9525">
            <a:noFill/>
            <a:miter lim="800000"/>
            <a:headEnd/>
            <a:tailEnd/>
          </a:ln>
        </p:spPr>
        <p:txBody>
          <a:bodyPr wrap="none">
            <a:spAutoFit/>
          </a:bodyPr>
          <a:lstStyle/>
          <a:p>
            <a:r>
              <a:rPr lang="en-US"/>
              <a:t>Initially, heap full of canaries</a:t>
            </a:r>
          </a:p>
        </p:txBody>
      </p:sp>
      <p:sp>
        <p:nvSpPr>
          <p:cNvPr id="51" name="Rectangle 50"/>
          <p:cNvSpPr/>
          <p:nvPr/>
        </p:nvSpPr>
        <p:spPr bwMode="auto">
          <a:xfrm>
            <a:off x="3505200" y="2819400"/>
            <a:ext cx="609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1</a:t>
            </a:r>
          </a:p>
        </p:txBody>
      </p:sp>
      <p:cxnSp>
        <p:nvCxnSpPr>
          <p:cNvPr id="52" name="Straight Arrow Connector 51"/>
          <p:cNvCxnSpPr/>
          <p:nvPr/>
        </p:nvCxnSpPr>
        <p:spPr>
          <a:xfrm rot="5400000" flipH="1" flipV="1">
            <a:off x="3010694" y="3390106"/>
            <a:ext cx="381000"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bwMode="auto">
          <a:xfrm>
            <a:off x="3505200" y="2819400"/>
            <a:ext cx="609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 name="Slide Number Placeholder 1"/>
          <p:cNvSpPr>
            <a:spLocks noGrp="1"/>
          </p:cNvSpPr>
          <p:nvPr>
            <p:ph type="sldNum" sz="quarter" idx="12"/>
          </p:nvPr>
        </p:nvSpPr>
        <p:spPr/>
        <p:txBody>
          <a:bodyPr/>
          <a:lstStyle/>
          <a:p>
            <a:pPr>
              <a:defRPr/>
            </a:pPr>
            <a:fld id="{59DA7A0F-2C3A-4F16-AA43-389CA20C03BD}" type="slidenum">
              <a:rPr lang="en-US" altLang="en-US" smtClean="0"/>
              <a:pPr>
                <a:defRPr/>
              </a:pPr>
              <a:t>13</a:t>
            </a:fld>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29"/>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39"/>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3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30"/>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42"/>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40"/>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par>
                                <p:cTn id="43" presetID="1" presetClass="entr" presetSubtype="0" fill="hold" grpId="2"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44"/>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52"/>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34"/>
                                        </p:tgtEl>
                                        <p:attrNameLst>
                                          <p:attrName>style.visibility</p:attrName>
                                        </p:attrNameLst>
                                      </p:cBhvr>
                                      <p:to>
                                        <p:strVal val="hidden"/>
                                      </p:to>
                                    </p:set>
                                  </p:childTnLst>
                                </p:cTn>
                              </p:par>
                              <p:par>
                                <p:cTn id="57" presetID="1" presetClass="exit" presetSubtype="0" fill="hold" grpId="3" nodeType="withEffect">
                                  <p:stCondLst>
                                    <p:cond delay="0"/>
                                  </p:stCondLst>
                                  <p:childTnLst>
                                    <p:set>
                                      <p:cBhvr>
                                        <p:cTn id="58" dur="1" fill="hold">
                                          <p:stCondLst>
                                            <p:cond delay="0"/>
                                          </p:stCondLst>
                                        </p:cTn>
                                        <p:tgtEl>
                                          <p:spTgt spid="38"/>
                                        </p:tgtEl>
                                        <p:attrNameLst>
                                          <p:attrName>style.visibility</p:attrName>
                                        </p:attrNameLst>
                                      </p:cBhvr>
                                      <p:to>
                                        <p:strVal val="hidden"/>
                                      </p:to>
                                    </p:set>
                                  </p:childTnLst>
                                </p:cTn>
                              </p:par>
                              <p:par>
                                <p:cTn id="59" presetID="1"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9" grpId="0"/>
      <p:bldP spid="29" grpId="1"/>
      <p:bldP spid="30" grpId="0"/>
      <p:bldP spid="30" grpId="1"/>
      <p:bldP spid="31" grpId="0"/>
      <p:bldP spid="38" grpId="0"/>
      <p:bldP spid="38" grpId="1"/>
      <p:bldP spid="38" grpId="2"/>
      <p:bldP spid="38" grpId="3"/>
      <p:bldP spid="42" grpId="0"/>
      <p:bldP spid="42" grpId="1"/>
      <p:bldP spid="44" grpId="0"/>
      <p:bldP spid="44" grpId="1"/>
      <p:bldP spid="51" grpId="0" animBg="1"/>
      <p:bldP spid="5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dirty="0" smtClean="0"/>
              <a:t>Isolate: Heap Differencing</a:t>
            </a:r>
          </a:p>
        </p:txBody>
      </p:sp>
      <p:sp>
        <p:nvSpPr>
          <p:cNvPr id="28675" name="Text Placeholder 2"/>
          <p:cNvSpPr>
            <a:spLocks noGrp="1"/>
          </p:cNvSpPr>
          <p:nvPr>
            <p:ph type="body" idx="1"/>
          </p:nvPr>
        </p:nvSpPr>
        <p:spPr>
          <a:xfrm>
            <a:off x="457200" y="1143000"/>
            <a:ext cx="8229600" cy="4835525"/>
          </a:xfrm>
        </p:spPr>
        <p:txBody>
          <a:bodyPr/>
          <a:lstStyle/>
          <a:p>
            <a:r>
              <a:rPr lang="en-US" sz="2800" dirty="0" smtClean="0"/>
              <a:t>Strategy</a:t>
            </a:r>
          </a:p>
          <a:p>
            <a:pPr lvl="1"/>
            <a:r>
              <a:rPr lang="en-US" sz="2400" dirty="0" smtClean="0"/>
              <a:t>Run program multiple times with different randomized heaps</a:t>
            </a:r>
          </a:p>
          <a:p>
            <a:pPr lvl="1"/>
            <a:r>
              <a:rPr lang="en-US" sz="2400" dirty="0" smtClean="0"/>
              <a:t>If detect canary corruption, dump contents of heap</a:t>
            </a:r>
          </a:p>
          <a:p>
            <a:pPr lvl="1"/>
            <a:r>
              <a:rPr lang="en-US" sz="2400" dirty="0" smtClean="0"/>
              <a:t>Identify objects across runs using allocation order</a:t>
            </a:r>
          </a:p>
          <a:p>
            <a:r>
              <a:rPr lang="en-US" sz="2800" dirty="0" smtClean="0"/>
              <a:t>Insight: Relation between corruption and object causing corruption is invariant across heaps</a:t>
            </a:r>
          </a:p>
          <a:p>
            <a:pPr lvl="1"/>
            <a:r>
              <a:rPr lang="en-US" sz="2400" dirty="0" smtClean="0"/>
              <a:t>Detect invariant across random heaps</a:t>
            </a:r>
          </a:p>
          <a:p>
            <a:pPr lvl="1"/>
            <a:r>
              <a:rPr lang="en-US" sz="2400" dirty="0" smtClean="0"/>
              <a:t>More heaps =&gt; higher confidence of invariant </a:t>
            </a:r>
          </a:p>
        </p:txBody>
      </p:sp>
      <p:sp>
        <p:nvSpPr>
          <p:cNvPr id="2" name="Slide Number Placeholder 1"/>
          <p:cNvSpPr>
            <a:spLocks noGrp="1"/>
          </p:cNvSpPr>
          <p:nvPr>
            <p:ph type="sldNum" sz="quarter" idx="12"/>
          </p:nvPr>
        </p:nvSpPr>
        <p:spPr/>
        <p:txBody>
          <a:bodyPr/>
          <a:lstStyle/>
          <a:p>
            <a:pPr>
              <a:defRPr/>
            </a:pPr>
            <a:fld id="{DC1681C4-43BB-4518-95EB-29C34E496408}" type="slidenum">
              <a:rPr lang="en-US" altLang="en-US" smtClean="0"/>
              <a:pPr>
                <a:defRPr/>
              </a:pPr>
              <a:t>14</a:t>
            </a:fld>
            <a:endParaRPr lang="en-US"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2286000" y="1828800"/>
            <a:ext cx="609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1</a:t>
            </a:r>
          </a:p>
        </p:txBody>
      </p:sp>
      <p:cxnSp>
        <p:nvCxnSpPr>
          <p:cNvPr id="12" name="Straight Connector 11"/>
          <p:cNvCxnSpPr/>
          <p:nvPr/>
        </p:nvCxnSpPr>
        <p:spPr bwMode="auto">
          <a:xfrm>
            <a:off x="609600" y="1828800"/>
            <a:ext cx="7696200" cy="1588"/>
          </a:xfrm>
          <a:prstGeom prst="line">
            <a:avLst/>
          </a:prstGeom>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auto">
          <a:xfrm>
            <a:off x="609600" y="2209800"/>
            <a:ext cx="7696200" cy="1588"/>
          </a:xfrm>
          <a:prstGeom prst="line">
            <a:avLst/>
          </a:prstGeom>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auto">
          <a:xfrm>
            <a:off x="2895600" y="1828800"/>
            <a:ext cx="609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2</a:t>
            </a:r>
          </a:p>
        </p:txBody>
      </p:sp>
      <p:sp>
        <p:nvSpPr>
          <p:cNvPr id="25" name="Rectangle 24"/>
          <p:cNvSpPr/>
          <p:nvPr/>
        </p:nvSpPr>
        <p:spPr bwMode="auto">
          <a:xfrm>
            <a:off x="4114800" y="18288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6" name="Rectangle 25"/>
          <p:cNvSpPr/>
          <p:nvPr/>
        </p:nvSpPr>
        <p:spPr bwMode="auto">
          <a:xfrm>
            <a:off x="4724400" y="18288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ln w="12700">
                  <a:solidFill>
                    <a:schemeClr val="tx2">
                      <a:satMod val="155000"/>
                    </a:schemeClr>
                  </a:solidFill>
                  <a:prstDash val="solid"/>
                </a:ln>
                <a:solidFill>
                  <a:srgbClr val="FF0066"/>
                </a:solidFill>
                <a:effectLst>
                  <a:outerShdw blurRad="41275" dist="20320" dir="1800000" algn="tl" rotWithShape="0">
                    <a:srgbClr val="000000">
                      <a:alpha val="40000"/>
                    </a:srgbClr>
                  </a:outerShdw>
                </a:effectLst>
              </a:rPr>
              <a:t>X</a:t>
            </a:r>
          </a:p>
        </p:txBody>
      </p:sp>
      <p:sp>
        <p:nvSpPr>
          <p:cNvPr id="27" name="Rectangle 26"/>
          <p:cNvSpPr/>
          <p:nvPr/>
        </p:nvSpPr>
        <p:spPr bwMode="auto">
          <a:xfrm>
            <a:off x="7162800" y="18288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9705" name="Title 1"/>
          <p:cNvSpPr>
            <a:spLocks noGrp="1"/>
          </p:cNvSpPr>
          <p:nvPr>
            <p:ph type="title"/>
          </p:nvPr>
        </p:nvSpPr>
        <p:spPr/>
        <p:txBody>
          <a:bodyPr/>
          <a:lstStyle/>
          <a:p>
            <a:r>
              <a:rPr lang="en-US" smtClean="0"/>
              <a:t>Attributing Buffer Overflows</a:t>
            </a:r>
          </a:p>
        </p:txBody>
      </p:sp>
      <p:sp>
        <p:nvSpPr>
          <p:cNvPr id="44" name="TextBox 43"/>
          <p:cNvSpPr txBox="1">
            <a:spLocks noChangeArrowheads="1"/>
          </p:cNvSpPr>
          <p:nvPr/>
        </p:nvSpPr>
        <p:spPr bwMode="auto">
          <a:xfrm>
            <a:off x="5486400" y="5105400"/>
            <a:ext cx="1749425" cy="369888"/>
          </a:xfrm>
          <a:prstGeom prst="rect">
            <a:avLst/>
          </a:prstGeom>
          <a:noFill/>
          <a:ln w="9525">
            <a:noFill/>
            <a:miter lim="800000"/>
            <a:headEnd/>
            <a:tailEnd/>
          </a:ln>
        </p:spPr>
        <p:txBody>
          <a:bodyPr wrap="none">
            <a:spAutoFit/>
          </a:bodyPr>
          <a:lstStyle/>
          <a:p>
            <a:r>
              <a:rPr lang="en-US"/>
              <a:t>One candidate!</a:t>
            </a:r>
          </a:p>
        </p:txBody>
      </p:sp>
      <p:sp>
        <p:nvSpPr>
          <p:cNvPr id="32" name="Rectangle 31"/>
          <p:cNvSpPr/>
          <p:nvPr/>
        </p:nvSpPr>
        <p:spPr bwMode="auto">
          <a:xfrm>
            <a:off x="1676400" y="18288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6" name="Rectangle 45"/>
          <p:cNvSpPr/>
          <p:nvPr/>
        </p:nvSpPr>
        <p:spPr bwMode="auto">
          <a:xfrm>
            <a:off x="3505200" y="1828800"/>
            <a:ext cx="609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4</a:t>
            </a:r>
          </a:p>
        </p:txBody>
      </p:sp>
      <p:sp>
        <p:nvSpPr>
          <p:cNvPr id="47" name="Rectangle 46"/>
          <p:cNvSpPr/>
          <p:nvPr/>
        </p:nvSpPr>
        <p:spPr bwMode="auto">
          <a:xfrm>
            <a:off x="6553200" y="1828800"/>
            <a:ext cx="609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3</a:t>
            </a:r>
          </a:p>
        </p:txBody>
      </p:sp>
      <p:sp>
        <p:nvSpPr>
          <p:cNvPr id="48" name="Rectangle 47"/>
          <p:cNvSpPr/>
          <p:nvPr/>
        </p:nvSpPr>
        <p:spPr bwMode="auto">
          <a:xfrm>
            <a:off x="457200" y="18288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9" name="Rectangle 48"/>
          <p:cNvSpPr/>
          <p:nvPr/>
        </p:nvSpPr>
        <p:spPr bwMode="auto">
          <a:xfrm>
            <a:off x="5943600" y="18288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2" name="Group 58"/>
          <p:cNvGrpSpPr>
            <a:grpSpLocks/>
          </p:cNvGrpSpPr>
          <p:nvPr/>
        </p:nvGrpSpPr>
        <p:grpSpPr bwMode="auto">
          <a:xfrm>
            <a:off x="4419600" y="914400"/>
            <a:ext cx="1223963" cy="914400"/>
            <a:chOff x="4419600" y="914400"/>
            <a:chExt cx="1223412" cy="914400"/>
          </a:xfrm>
        </p:grpSpPr>
        <p:sp>
          <p:nvSpPr>
            <p:cNvPr id="29769" name="TextBox 37"/>
            <p:cNvSpPr txBox="1">
              <a:spLocks noChangeArrowheads="1"/>
            </p:cNvSpPr>
            <p:nvPr/>
          </p:nvSpPr>
          <p:spPr bwMode="auto">
            <a:xfrm>
              <a:off x="4419600" y="914400"/>
              <a:ext cx="1223412" cy="646331"/>
            </a:xfrm>
            <a:prstGeom prst="rect">
              <a:avLst/>
            </a:prstGeom>
            <a:noFill/>
            <a:ln w="9525">
              <a:noFill/>
              <a:miter lim="800000"/>
              <a:headEnd/>
              <a:tailEnd/>
            </a:ln>
          </p:spPr>
          <p:txBody>
            <a:bodyPr wrap="none">
              <a:spAutoFit/>
            </a:bodyPr>
            <a:lstStyle/>
            <a:p>
              <a:pPr algn="ctr"/>
              <a:r>
                <a:rPr lang="en-US"/>
                <a:t>corrupted </a:t>
              </a:r>
            </a:p>
            <a:p>
              <a:pPr algn="ctr"/>
              <a:r>
                <a:rPr lang="en-US"/>
                <a:t>canary</a:t>
              </a:r>
            </a:p>
          </p:txBody>
        </p:sp>
        <p:cxnSp>
          <p:nvCxnSpPr>
            <p:cNvPr id="50" name="Straight Arrow Connector 49"/>
            <p:cNvCxnSpPr/>
            <p:nvPr/>
          </p:nvCxnSpPr>
          <p:spPr>
            <a:xfrm rot="5400000">
              <a:off x="4877319" y="1675606"/>
              <a:ext cx="304800" cy="158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57"/>
          <p:cNvGrpSpPr>
            <a:grpSpLocks/>
          </p:cNvGrpSpPr>
          <p:nvPr/>
        </p:nvGrpSpPr>
        <p:grpSpPr bwMode="auto">
          <a:xfrm>
            <a:off x="2057400" y="2209800"/>
            <a:ext cx="2441575" cy="903288"/>
            <a:chOff x="2057400" y="2209800"/>
            <a:chExt cx="2441694" cy="902732"/>
          </a:xfrm>
        </p:grpSpPr>
        <p:sp>
          <p:nvSpPr>
            <p:cNvPr id="29765" name="TextBox 52"/>
            <p:cNvSpPr txBox="1">
              <a:spLocks noChangeArrowheads="1"/>
            </p:cNvSpPr>
            <p:nvPr/>
          </p:nvSpPr>
          <p:spPr bwMode="auto">
            <a:xfrm>
              <a:off x="2057400" y="2743200"/>
              <a:ext cx="2441694" cy="369332"/>
            </a:xfrm>
            <a:prstGeom prst="rect">
              <a:avLst/>
            </a:prstGeom>
            <a:noFill/>
            <a:ln w="9525">
              <a:noFill/>
              <a:miter lim="800000"/>
              <a:headEnd/>
              <a:tailEnd/>
            </a:ln>
          </p:spPr>
          <p:txBody>
            <a:bodyPr wrap="none">
              <a:spAutoFit/>
            </a:bodyPr>
            <a:lstStyle/>
            <a:p>
              <a:r>
                <a:rPr lang="en-US"/>
                <a:t>Which object caused?</a:t>
              </a:r>
            </a:p>
          </p:txBody>
        </p:sp>
        <p:cxnSp>
          <p:nvCxnSpPr>
            <p:cNvPr id="54" name="Straight Arrow Connector 53"/>
            <p:cNvCxnSpPr/>
            <p:nvPr/>
          </p:nvCxnSpPr>
          <p:spPr>
            <a:xfrm rot="16200000" flipV="1">
              <a:off x="2363161" y="2437465"/>
              <a:ext cx="456919"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16200000" flipV="1">
              <a:off x="2972790" y="2437465"/>
              <a:ext cx="456919"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rot="16200000" flipV="1">
              <a:off x="3582420" y="2437465"/>
              <a:ext cx="456919"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7" name="Group 65"/>
          <p:cNvGrpSpPr>
            <a:grpSpLocks/>
          </p:cNvGrpSpPr>
          <p:nvPr/>
        </p:nvGrpSpPr>
        <p:grpSpPr bwMode="auto">
          <a:xfrm>
            <a:off x="2438400" y="1219200"/>
            <a:ext cx="3224213" cy="598488"/>
            <a:chOff x="2438400" y="1219200"/>
            <a:chExt cx="3223959" cy="597932"/>
          </a:xfrm>
        </p:grpSpPr>
        <p:cxnSp>
          <p:nvCxnSpPr>
            <p:cNvPr id="61" name="Straight Arrow Connector 60"/>
            <p:cNvCxnSpPr/>
            <p:nvPr/>
          </p:nvCxnSpPr>
          <p:spPr>
            <a:xfrm>
              <a:off x="3276534" y="1675975"/>
              <a:ext cx="1371492" cy="1587"/>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9763" name="TextBox 62"/>
            <p:cNvSpPr txBox="1">
              <a:spLocks noChangeArrowheads="1"/>
            </p:cNvSpPr>
            <p:nvPr/>
          </p:nvSpPr>
          <p:spPr bwMode="auto">
            <a:xfrm>
              <a:off x="2438400" y="1219200"/>
              <a:ext cx="3223959" cy="369332"/>
            </a:xfrm>
            <a:prstGeom prst="rect">
              <a:avLst/>
            </a:prstGeom>
            <a:noFill/>
            <a:ln w="9525">
              <a:noFill/>
              <a:miter lim="800000"/>
              <a:headEnd/>
              <a:tailEnd/>
            </a:ln>
          </p:spPr>
          <p:txBody>
            <a:bodyPr wrap="none">
              <a:spAutoFit/>
            </a:bodyPr>
            <a:lstStyle/>
            <a:p>
              <a:r>
                <a:rPr lang="en-US"/>
                <a:t>delta is constant but unknown</a:t>
              </a:r>
            </a:p>
          </p:txBody>
        </p:sp>
        <p:sp>
          <p:nvSpPr>
            <p:cNvPr id="29764" name="TextBox 63"/>
            <p:cNvSpPr txBox="1">
              <a:spLocks noChangeArrowheads="1"/>
            </p:cNvSpPr>
            <p:nvPr/>
          </p:nvSpPr>
          <p:spPr bwMode="auto">
            <a:xfrm>
              <a:off x="2971800" y="1447800"/>
              <a:ext cx="312906" cy="369332"/>
            </a:xfrm>
            <a:prstGeom prst="rect">
              <a:avLst/>
            </a:prstGeom>
            <a:noFill/>
            <a:ln w="9525">
              <a:noFill/>
              <a:miter lim="800000"/>
              <a:headEnd/>
              <a:tailEnd/>
            </a:ln>
          </p:spPr>
          <p:txBody>
            <a:bodyPr wrap="none">
              <a:spAutoFit/>
            </a:bodyPr>
            <a:lstStyle/>
            <a:p>
              <a:r>
                <a:rPr lang="en-US"/>
                <a:t>?</a:t>
              </a:r>
            </a:p>
          </p:txBody>
        </p:sp>
      </p:grpSp>
      <p:grpSp>
        <p:nvGrpSpPr>
          <p:cNvPr id="8" name="Group 80"/>
          <p:cNvGrpSpPr>
            <a:grpSpLocks/>
          </p:cNvGrpSpPr>
          <p:nvPr/>
        </p:nvGrpSpPr>
        <p:grpSpPr bwMode="auto">
          <a:xfrm>
            <a:off x="609600" y="2590800"/>
            <a:ext cx="7772400" cy="763588"/>
            <a:chOff x="609600" y="2590800"/>
            <a:chExt cx="7772400" cy="763588"/>
          </a:xfrm>
        </p:grpSpPr>
        <p:sp>
          <p:nvSpPr>
            <p:cNvPr id="67" name="Rectangle 66"/>
            <p:cNvSpPr/>
            <p:nvPr/>
          </p:nvSpPr>
          <p:spPr bwMode="auto">
            <a:xfrm>
              <a:off x="7162800" y="2971800"/>
              <a:ext cx="609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1</a:t>
              </a:r>
            </a:p>
          </p:txBody>
        </p:sp>
        <p:cxnSp>
          <p:nvCxnSpPr>
            <p:cNvPr id="68" name="Straight Connector 67"/>
            <p:cNvCxnSpPr/>
            <p:nvPr/>
          </p:nvCxnSpPr>
          <p:spPr bwMode="auto">
            <a:xfrm>
              <a:off x="609600" y="2971800"/>
              <a:ext cx="7696200" cy="1588"/>
            </a:xfrm>
            <a:prstGeom prst="line">
              <a:avLst/>
            </a:prstGeom>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bwMode="auto">
            <a:xfrm>
              <a:off x="609600" y="3352800"/>
              <a:ext cx="7696200" cy="1588"/>
            </a:xfrm>
            <a:prstGeom prst="line">
              <a:avLst/>
            </a:prstGeom>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bwMode="auto">
            <a:xfrm>
              <a:off x="1066800" y="2971800"/>
              <a:ext cx="609600" cy="381000"/>
            </a:xfrm>
            <a:prstGeom prst="rect">
              <a:avLst/>
            </a:prstGeom>
            <a:solidFill>
              <a:srgbClr val="FF99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2</a:t>
              </a:r>
            </a:p>
          </p:txBody>
        </p:sp>
        <p:sp>
          <p:nvSpPr>
            <p:cNvPr id="71" name="Rectangle 70"/>
            <p:cNvSpPr/>
            <p:nvPr/>
          </p:nvSpPr>
          <p:spPr bwMode="auto">
            <a:xfrm>
              <a:off x="2286000" y="29718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2" name="Rectangle 71"/>
            <p:cNvSpPr/>
            <p:nvPr/>
          </p:nvSpPr>
          <p:spPr bwMode="auto">
            <a:xfrm>
              <a:off x="2895600" y="29718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ln w="12700">
                    <a:solidFill>
                      <a:schemeClr val="tx2">
                        <a:satMod val="155000"/>
                      </a:schemeClr>
                    </a:solidFill>
                    <a:prstDash val="solid"/>
                  </a:ln>
                  <a:solidFill>
                    <a:srgbClr val="FF0066"/>
                  </a:solidFill>
                  <a:effectLst>
                    <a:outerShdw blurRad="41275" dist="20320" dir="1800000" algn="tl" rotWithShape="0">
                      <a:srgbClr val="000000">
                        <a:alpha val="40000"/>
                      </a:srgbClr>
                    </a:outerShdw>
                  </a:effectLst>
                </a:rPr>
                <a:t>X</a:t>
              </a:r>
            </a:p>
          </p:txBody>
        </p:sp>
        <p:sp>
          <p:nvSpPr>
            <p:cNvPr id="73" name="Rectangle 72"/>
            <p:cNvSpPr/>
            <p:nvPr/>
          </p:nvSpPr>
          <p:spPr bwMode="auto">
            <a:xfrm>
              <a:off x="5334000" y="29718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4" name="Rectangle 73"/>
            <p:cNvSpPr/>
            <p:nvPr/>
          </p:nvSpPr>
          <p:spPr bwMode="auto">
            <a:xfrm>
              <a:off x="6553200" y="29718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5" name="Rectangle 74"/>
            <p:cNvSpPr/>
            <p:nvPr/>
          </p:nvSpPr>
          <p:spPr bwMode="auto">
            <a:xfrm>
              <a:off x="1676400" y="2971800"/>
              <a:ext cx="609600" cy="381000"/>
            </a:xfrm>
            <a:prstGeom prst="rect">
              <a:avLst/>
            </a:prstGeom>
            <a:solidFill>
              <a:srgbClr val="FF99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4</a:t>
              </a:r>
            </a:p>
          </p:txBody>
        </p:sp>
        <p:sp>
          <p:nvSpPr>
            <p:cNvPr id="76" name="Rectangle 75"/>
            <p:cNvSpPr/>
            <p:nvPr/>
          </p:nvSpPr>
          <p:spPr bwMode="auto">
            <a:xfrm>
              <a:off x="4724400" y="2971800"/>
              <a:ext cx="609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3</a:t>
              </a:r>
            </a:p>
          </p:txBody>
        </p:sp>
        <p:sp>
          <p:nvSpPr>
            <p:cNvPr id="77" name="Rectangle 76"/>
            <p:cNvSpPr/>
            <p:nvPr/>
          </p:nvSpPr>
          <p:spPr bwMode="auto">
            <a:xfrm>
              <a:off x="7772400" y="29718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8" name="Rectangle 77"/>
            <p:cNvSpPr/>
            <p:nvPr/>
          </p:nvSpPr>
          <p:spPr bwMode="auto">
            <a:xfrm>
              <a:off x="4114800" y="29718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9761" name="TextBox 78"/>
            <p:cNvSpPr txBox="1">
              <a:spLocks noChangeArrowheads="1"/>
            </p:cNvSpPr>
            <p:nvPr/>
          </p:nvSpPr>
          <p:spPr bwMode="auto">
            <a:xfrm>
              <a:off x="7391400" y="2590800"/>
              <a:ext cx="800219" cy="369332"/>
            </a:xfrm>
            <a:prstGeom prst="rect">
              <a:avLst/>
            </a:prstGeom>
            <a:noFill/>
            <a:ln w="9525">
              <a:noFill/>
              <a:miter lim="800000"/>
              <a:headEnd/>
              <a:tailEnd/>
            </a:ln>
          </p:spPr>
          <p:txBody>
            <a:bodyPr wrap="none">
              <a:spAutoFit/>
            </a:bodyPr>
            <a:lstStyle/>
            <a:p>
              <a:r>
                <a:rPr lang="en-US"/>
                <a:t>Run 2</a:t>
              </a:r>
            </a:p>
          </p:txBody>
        </p:sp>
      </p:grpSp>
      <p:sp>
        <p:nvSpPr>
          <p:cNvPr id="29719" name="TextBox 79"/>
          <p:cNvSpPr txBox="1">
            <a:spLocks noChangeArrowheads="1"/>
          </p:cNvSpPr>
          <p:nvPr/>
        </p:nvSpPr>
        <p:spPr bwMode="auto">
          <a:xfrm>
            <a:off x="7391400" y="1447800"/>
            <a:ext cx="800100" cy="369888"/>
          </a:xfrm>
          <a:prstGeom prst="rect">
            <a:avLst/>
          </a:prstGeom>
          <a:noFill/>
          <a:ln w="9525">
            <a:noFill/>
            <a:miter lim="800000"/>
            <a:headEnd/>
            <a:tailEnd/>
          </a:ln>
        </p:spPr>
        <p:txBody>
          <a:bodyPr wrap="none">
            <a:spAutoFit/>
          </a:bodyPr>
          <a:lstStyle/>
          <a:p>
            <a:r>
              <a:rPr lang="en-US"/>
              <a:t>Run 1</a:t>
            </a:r>
          </a:p>
        </p:txBody>
      </p:sp>
      <p:cxnSp>
        <p:nvCxnSpPr>
          <p:cNvPr id="83" name="Straight Arrow Connector 82"/>
          <p:cNvCxnSpPr>
            <a:stCxn id="26" idx="2"/>
            <a:endCxn id="72" idx="0"/>
          </p:cNvCxnSpPr>
          <p:nvPr/>
        </p:nvCxnSpPr>
        <p:spPr>
          <a:xfrm rot="5400000">
            <a:off x="3733800" y="1676400"/>
            <a:ext cx="762000" cy="1828800"/>
          </a:xfrm>
          <a:prstGeom prst="straightConnector1">
            <a:avLst/>
          </a:prstGeom>
          <a:ln w="25400">
            <a:solidFill>
              <a:srgbClr val="FF0066"/>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rot="5400000">
            <a:off x="2514600" y="1676400"/>
            <a:ext cx="762000" cy="1828800"/>
          </a:xfrm>
          <a:prstGeom prst="straightConnector1">
            <a:avLst/>
          </a:prstGeom>
          <a:ln w="25400">
            <a:solidFill>
              <a:srgbClr val="FF0066"/>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rot="5400000">
            <a:off x="1905000" y="1676400"/>
            <a:ext cx="762000" cy="1828800"/>
          </a:xfrm>
          <a:prstGeom prst="straightConnector1">
            <a:avLst/>
          </a:prstGeom>
          <a:ln w="25400">
            <a:solidFill>
              <a:srgbClr val="FF0066"/>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grpSp>
        <p:nvGrpSpPr>
          <p:cNvPr id="10" name="Group 91"/>
          <p:cNvGrpSpPr>
            <a:grpSpLocks/>
          </p:cNvGrpSpPr>
          <p:nvPr/>
        </p:nvGrpSpPr>
        <p:grpSpPr bwMode="auto">
          <a:xfrm>
            <a:off x="609600" y="3352800"/>
            <a:ext cx="2505075" cy="750888"/>
            <a:chOff x="609600" y="3352800"/>
            <a:chExt cx="2505814" cy="750332"/>
          </a:xfrm>
        </p:grpSpPr>
        <p:sp>
          <p:nvSpPr>
            <p:cNvPr id="29746" name="TextBox 85"/>
            <p:cNvSpPr txBox="1">
              <a:spLocks noChangeArrowheads="1"/>
            </p:cNvSpPr>
            <p:nvPr/>
          </p:nvSpPr>
          <p:spPr bwMode="auto">
            <a:xfrm>
              <a:off x="609600" y="3733800"/>
              <a:ext cx="2505814" cy="369332"/>
            </a:xfrm>
            <a:prstGeom prst="rect">
              <a:avLst/>
            </a:prstGeom>
            <a:noFill/>
            <a:ln w="9525">
              <a:noFill/>
              <a:miter lim="800000"/>
              <a:headEnd/>
              <a:tailEnd/>
            </a:ln>
          </p:spPr>
          <p:txBody>
            <a:bodyPr wrap="none">
              <a:spAutoFit/>
            </a:bodyPr>
            <a:lstStyle/>
            <a:p>
              <a:r>
                <a:rPr lang="en-US"/>
                <a:t>Now only 2 candidates</a:t>
              </a:r>
            </a:p>
          </p:txBody>
        </p:sp>
        <p:cxnSp>
          <p:nvCxnSpPr>
            <p:cNvPr id="88" name="Straight Arrow Connector 87"/>
            <p:cNvCxnSpPr/>
            <p:nvPr/>
          </p:nvCxnSpPr>
          <p:spPr>
            <a:xfrm rot="5400000" flipH="1" flipV="1">
              <a:off x="1182260" y="3542365"/>
              <a:ext cx="380718"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rot="5400000" flipH="1" flipV="1">
              <a:off x="1792040" y="3542365"/>
              <a:ext cx="380718"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90" name="Rectangle 89"/>
          <p:cNvSpPr/>
          <p:nvPr/>
        </p:nvSpPr>
        <p:spPr bwMode="auto">
          <a:xfrm>
            <a:off x="1066800" y="2971800"/>
            <a:ext cx="609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2</a:t>
            </a:r>
          </a:p>
        </p:txBody>
      </p:sp>
      <p:sp>
        <p:nvSpPr>
          <p:cNvPr id="91" name="Rectangle 90"/>
          <p:cNvSpPr/>
          <p:nvPr/>
        </p:nvSpPr>
        <p:spPr bwMode="auto">
          <a:xfrm>
            <a:off x="1676400" y="2971800"/>
            <a:ext cx="609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4</a:t>
            </a:r>
          </a:p>
        </p:txBody>
      </p:sp>
      <p:grpSp>
        <p:nvGrpSpPr>
          <p:cNvPr id="11" name="Group 92"/>
          <p:cNvGrpSpPr>
            <a:grpSpLocks/>
          </p:cNvGrpSpPr>
          <p:nvPr/>
        </p:nvGrpSpPr>
        <p:grpSpPr bwMode="auto">
          <a:xfrm>
            <a:off x="609600" y="3810000"/>
            <a:ext cx="7772400" cy="763588"/>
            <a:chOff x="609600" y="2590800"/>
            <a:chExt cx="7772400" cy="763588"/>
          </a:xfrm>
        </p:grpSpPr>
        <p:sp>
          <p:nvSpPr>
            <p:cNvPr id="113" name="Rectangle 112"/>
            <p:cNvSpPr/>
            <p:nvPr/>
          </p:nvSpPr>
          <p:spPr bwMode="auto">
            <a:xfrm>
              <a:off x="5943600" y="2971800"/>
              <a:ext cx="609600" cy="381000"/>
            </a:xfrm>
            <a:prstGeom prst="rect">
              <a:avLst/>
            </a:prstGeom>
            <a:solidFill>
              <a:srgbClr val="FF99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4</a:t>
              </a:r>
            </a:p>
          </p:txBody>
        </p:sp>
        <p:sp>
          <p:nvSpPr>
            <p:cNvPr id="94" name="Rectangle 93"/>
            <p:cNvSpPr/>
            <p:nvPr/>
          </p:nvSpPr>
          <p:spPr bwMode="auto">
            <a:xfrm>
              <a:off x="1066800" y="2971800"/>
              <a:ext cx="609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1</a:t>
              </a:r>
            </a:p>
          </p:txBody>
        </p:sp>
        <p:cxnSp>
          <p:nvCxnSpPr>
            <p:cNvPr id="95" name="Straight Connector 94"/>
            <p:cNvCxnSpPr/>
            <p:nvPr/>
          </p:nvCxnSpPr>
          <p:spPr bwMode="auto">
            <a:xfrm>
              <a:off x="609600" y="2971800"/>
              <a:ext cx="7696200" cy="1588"/>
            </a:xfrm>
            <a:prstGeom prst="line">
              <a:avLst/>
            </a:prstGeom>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bwMode="auto">
            <a:xfrm>
              <a:off x="609600" y="3352800"/>
              <a:ext cx="7696200" cy="1588"/>
            </a:xfrm>
            <a:prstGeom prst="line">
              <a:avLst/>
            </a:prstGeom>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8" name="Rectangle 97"/>
            <p:cNvSpPr/>
            <p:nvPr/>
          </p:nvSpPr>
          <p:spPr bwMode="auto">
            <a:xfrm>
              <a:off x="2286000" y="29718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9" name="Rectangle 98"/>
            <p:cNvSpPr/>
            <p:nvPr/>
          </p:nvSpPr>
          <p:spPr bwMode="auto">
            <a:xfrm>
              <a:off x="7162800" y="29718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ln w="12700">
                    <a:solidFill>
                      <a:schemeClr val="tx2">
                        <a:satMod val="155000"/>
                      </a:schemeClr>
                    </a:solidFill>
                    <a:prstDash val="solid"/>
                  </a:ln>
                  <a:solidFill>
                    <a:srgbClr val="FF0066"/>
                  </a:solidFill>
                  <a:effectLst>
                    <a:outerShdw blurRad="41275" dist="20320" dir="1800000" algn="tl" rotWithShape="0">
                      <a:srgbClr val="000000">
                        <a:alpha val="40000"/>
                      </a:srgbClr>
                    </a:outerShdw>
                  </a:effectLst>
                </a:rPr>
                <a:t>X</a:t>
              </a:r>
            </a:p>
          </p:txBody>
        </p:sp>
        <p:sp>
          <p:nvSpPr>
            <p:cNvPr id="100" name="Rectangle 99"/>
            <p:cNvSpPr/>
            <p:nvPr/>
          </p:nvSpPr>
          <p:spPr bwMode="auto">
            <a:xfrm>
              <a:off x="3505200" y="29718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1" name="Rectangle 100"/>
            <p:cNvSpPr/>
            <p:nvPr/>
          </p:nvSpPr>
          <p:spPr bwMode="auto">
            <a:xfrm>
              <a:off x="6553200" y="29718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3" name="Rectangle 102"/>
            <p:cNvSpPr/>
            <p:nvPr/>
          </p:nvSpPr>
          <p:spPr bwMode="auto">
            <a:xfrm>
              <a:off x="4114800" y="2971800"/>
              <a:ext cx="609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3</a:t>
              </a:r>
            </a:p>
          </p:txBody>
        </p:sp>
        <p:sp>
          <p:nvSpPr>
            <p:cNvPr id="104" name="Rectangle 103"/>
            <p:cNvSpPr/>
            <p:nvPr/>
          </p:nvSpPr>
          <p:spPr bwMode="auto">
            <a:xfrm>
              <a:off x="7772400" y="29718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5" name="Rectangle 104"/>
            <p:cNvSpPr/>
            <p:nvPr/>
          </p:nvSpPr>
          <p:spPr bwMode="auto">
            <a:xfrm>
              <a:off x="4724400" y="2971800"/>
              <a:ext cx="6096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9745" name="TextBox 105"/>
            <p:cNvSpPr txBox="1">
              <a:spLocks noChangeArrowheads="1"/>
            </p:cNvSpPr>
            <p:nvPr/>
          </p:nvSpPr>
          <p:spPr bwMode="auto">
            <a:xfrm>
              <a:off x="7391400" y="2590800"/>
              <a:ext cx="800219" cy="369332"/>
            </a:xfrm>
            <a:prstGeom prst="rect">
              <a:avLst/>
            </a:prstGeom>
            <a:noFill/>
            <a:ln w="9525">
              <a:noFill/>
              <a:miter lim="800000"/>
              <a:headEnd/>
              <a:tailEnd/>
            </a:ln>
          </p:spPr>
          <p:txBody>
            <a:bodyPr wrap="none">
              <a:spAutoFit/>
            </a:bodyPr>
            <a:lstStyle/>
            <a:p>
              <a:r>
                <a:rPr lang="en-US"/>
                <a:t>Run 3</a:t>
              </a:r>
            </a:p>
          </p:txBody>
        </p:sp>
      </p:grpSp>
      <p:sp>
        <p:nvSpPr>
          <p:cNvPr id="107" name="Rectangle 106"/>
          <p:cNvSpPr/>
          <p:nvPr/>
        </p:nvSpPr>
        <p:spPr bwMode="auto">
          <a:xfrm>
            <a:off x="1676400" y="4191000"/>
            <a:ext cx="609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2</a:t>
            </a:r>
          </a:p>
        </p:txBody>
      </p:sp>
      <p:cxnSp>
        <p:nvCxnSpPr>
          <p:cNvPr id="109" name="Straight Arrow Connector 108"/>
          <p:cNvCxnSpPr>
            <a:endCxn id="72" idx="2"/>
          </p:cNvCxnSpPr>
          <p:nvPr/>
        </p:nvCxnSpPr>
        <p:spPr>
          <a:xfrm rot="10800000">
            <a:off x="3200400" y="3352800"/>
            <a:ext cx="4343400" cy="838200"/>
          </a:xfrm>
          <a:prstGeom prst="straightConnector1">
            <a:avLst/>
          </a:prstGeom>
          <a:ln w="25400">
            <a:solidFill>
              <a:srgbClr val="FF0066"/>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112" name="Straight Arrow Connector 111"/>
          <p:cNvCxnSpPr/>
          <p:nvPr/>
        </p:nvCxnSpPr>
        <p:spPr>
          <a:xfrm rot="10800000">
            <a:off x="1905000" y="3352800"/>
            <a:ext cx="4343400" cy="838200"/>
          </a:xfrm>
          <a:prstGeom prst="straightConnector1">
            <a:avLst/>
          </a:prstGeom>
          <a:ln w="25400">
            <a:solidFill>
              <a:srgbClr val="FF0066"/>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a:endCxn id="113" idx="2"/>
          </p:cNvCxnSpPr>
          <p:nvPr/>
        </p:nvCxnSpPr>
        <p:spPr>
          <a:xfrm rot="5400000" flipH="1" flipV="1">
            <a:off x="6019801" y="4800600"/>
            <a:ext cx="457200" cy="317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7" name="Rectangle 116"/>
          <p:cNvSpPr/>
          <p:nvPr/>
        </p:nvSpPr>
        <p:spPr bwMode="auto">
          <a:xfrm>
            <a:off x="5943600" y="4191000"/>
            <a:ext cx="609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4</a:t>
            </a:r>
          </a:p>
        </p:txBody>
      </p:sp>
      <p:sp>
        <p:nvSpPr>
          <p:cNvPr id="119" name="Rectangle 118"/>
          <p:cNvSpPr/>
          <p:nvPr/>
        </p:nvSpPr>
        <p:spPr bwMode="auto">
          <a:xfrm>
            <a:off x="5943600" y="4191000"/>
            <a:ext cx="609600" cy="381000"/>
          </a:xfrm>
          <a:prstGeom prst="rect">
            <a:avLst/>
          </a:prstGeom>
          <a:solidFill>
            <a:srgbClr val="FF99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4</a:t>
            </a:r>
          </a:p>
        </p:txBody>
      </p:sp>
      <p:sp>
        <p:nvSpPr>
          <p:cNvPr id="120" name="TextBox 119"/>
          <p:cNvSpPr txBox="1">
            <a:spLocks noChangeArrowheads="1"/>
          </p:cNvSpPr>
          <p:nvPr/>
        </p:nvSpPr>
        <p:spPr bwMode="auto">
          <a:xfrm>
            <a:off x="1600200" y="5638800"/>
            <a:ext cx="5791200" cy="369888"/>
          </a:xfrm>
          <a:prstGeom prst="rect">
            <a:avLst/>
          </a:prstGeom>
          <a:noFill/>
          <a:ln w="9525">
            <a:noFill/>
            <a:miter lim="800000"/>
            <a:headEnd/>
            <a:tailEnd/>
          </a:ln>
        </p:spPr>
        <p:txBody>
          <a:bodyPr>
            <a:spAutoFit/>
          </a:bodyPr>
          <a:lstStyle/>
          <a:p>
            <a:r>
              <a:rPr lang="en-US"/>
              <a:t>Precision increases exponentially with number of runs</a:t>
            </a:r>
          </a:p>
        </p:txBody>
      </p:sp>
      <p:sp>
        <p:nvSpPr>
          <p:cNvPr id="15" name="Slide Number Placeholder 14"/>
          <p:cNvSpPr>
            <a:spLocks noGrp="1"/>
          </p:cNvSpPr>
          <p:nvPr>
            <p:ph type="sldNum" sz="quarter" idx="12"/>
          </p:nvPr>
        </p:nvSpPr>
        <p:spPr/>
        <p:txBody>
          <a:bodyPr/>
          <a:lstStyle/>
          <a:p>
            <a:pPr>
              <a:defRPr/>
            </a:pPr>
            <a:fld id="{59DA7A0F-2C3A-4F16-AA43-389CA20C03BD}" type="slidenum">
              <a:rPr lang="en-US" altLang="en-US" smtClean="0"/>
              <a:pPr>
                <a:defRPr/>
              </a:pPr>
              <a:t>15</a:t>
            </a:fld>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90"/>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91"/>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8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10"/>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85"/>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84"/>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8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1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12"/>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0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1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1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90" grpId="0" animBg="1"/>
      <p:bldP spid="90" grpId="1" animBg="1"/>
      <p:bldP spid="91" grpId="0" animBg="1"/>
      <p:bldP spid="91" grpId="1" animBg="1"/>
      <p:bldP spid="107" grpId="0" animBg="1"/>
      <p:bldP spid="119" grpId="0" animBg="1"/>
      <p:bldP spid="1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smtClean="0"/>
              <a:t>Fix: Correcting Allocator</a:t>
            </a:r>
          </a:p>
        </p:txBody>
      </p:sp>
      <p:sp>
        <p:nvSpPr>
          <p:cNvPr id="31747" name="Text Placeholder 2"/>
          <p:cNvSpPr>
            <a:spLocks noGrp="1"/>
          </p:cNvSpPr>
          <p:nvPr>
            <p:ph type="body" idx="1"/>
          </p:nvPr>
        </p:nvSpPr>
        <p:spPr>
          <a:xfrm>
            <a:off x="457200" y="1066800"/>
            <a:ext cx="8229600" cy="4835525"/>
          </a:xfrm>
        </p:spPr>
        <p:txBody>
          <a:bodyPr/>
          <a:lstStyle/>
          <a:p>
            <a:r>
              <a:rPr lang="en-US" sz="2800" dirty="0" smtClean="0"/>
              <a:t>Group objects by allocation site</a:t>
            </a:r>
          </a:p>
          <a:p>
            <a:r>
              <a:rPr lang="en-US" sz="2800" dirty="0" smtClean="0"/>
              <a:t>Patch object groups at allocate/free time</a:t>
            </a:r>
          </a:p>
          <a:p>
            <a:r>
              <a:rPr lang="en-US" sz="2800" dirty="0" smtClean="0"/>
              <a:t>Associate patches with group</a:t>
            </a:r>
          </a:p>
          <a:p>
            <a:pPr lvl="1"/>
            <a:r>
              <a:rPr lang="en-US" sz="2400" dirty="0" smtClean="0"/>
              <a:t>Buffer overrun =&gt; add padding to size request</a:t>
            </a:r>
          </a:p>
          <a:p>
            <a:pPr lvl="2"/>
            <a:r>
              <a:rPr lang="en-US" sz="2000" dirty="0" err="1" smtClean="0"/>
              <a:t>malloc</a:t>
            </a:r>
            <a:r>
              <a:rPr lang="en-US" sz="2000" dirty="0" smtClean="0"/>
              <a:t>(32) becomes </a:t>
            </a:r>
            <a:r>
              <a:rPr lang="en-US" sz="2000" dirty="0" err="1" smtClean="0"/>
              <a:t>malloc</a:t>
            </a:r>
            <a:r>
              <a:rPr lang="en-US" sz="2000" dirty="0" smtClean="0"/>
              <a:t>(32 + delta)</a:t>
            </a:r>
          </a:p>
          <a:p>
            <a:pPr lvl="1"/>
            <a:r>
              <a:rPr lang="en-US" sz="2400" dirty="0" smtClean="0"/>
              <a:t>Dangling pointer =&gt; defer free</a:t>
            </a:r>
          </a:p>
          <a:p>
            <a:pPr lvl="2"/>
            <a:r>
              <a:rPr lang="en-US" sz="2000" dirty="0" smtClean="0"/>
              <a:t>free(p) becomes </a:t>
            </a:r>
            <a:r>
              <a:rPr lang="en-US" sz="2000" dirty="0" err="1" smtClean="0"/>
              <a:t>defer_free</a:t>
            </a:r>
            <a:r>
              <a:rPr lang="en-US" sz="2000" dirty="0" smtClean="0"/>
              <a:t>(p, </a:t>
            </a:r>
            <a:r>
              <a:rPr lang="en-US" sz="2000" dirty="0" err="1" smtClean="0"/>
              <a:t>delta_allocations</a:t>
            </a:r>
            <a:r>
              <a:rPr lang="en-US" sz="2000" dirty="0" smtClean="0"/>
              <a:t>)</a:t>
            </a:r>
          </a:p>
          <a:p>
            <a:pPr lvl="1"/>
            <a:r>
              <a:rPr lang="en-US" sz="2400" dirty="0" smtClean="0"/>
              <a:t>Changes preserve semantics, no new bugs created</a:t>
            </a:r>
          </a:p>
          <a:p>
            <a:r>
              <a:rPr lang="en-US" sz="2800" dirty="0" smtClean="0">
                <a:solidFill>
                  <a:srgbClr val="0000FF"/>
                </a:solidFill>
              </a:rPr>
              <a:t>Correcting allocation may != detecting allocator</a:t>
            </a:r>
          </a:p>
          <a:p>
            <a:pPr lvl="1"/>
            <a:r>
              <a:rPr lang="en-US" sz="2400" dirty="0" smtClean="0"/>
              <a:t>Correction allocator can be space, CPU efficient</a:t>
            </a:r>
          </a:p>
          <a:p>
            <a:pPr lvl="1"/>
            <a:r>
              <a:rPr lang="en-US" sz="2400" dirty="0" smtClean="0"/>
              <a:t>“Patches” created separately, installed on-the-fly</a:t>
            </a:r>
          </a:p>
          <a:p>
            <a:endParaRPr lang="en-US" sz="2800" dirty="0" smtClean="0"/>
          </a:p>
        </p:txBody>
      </p:sp>
      <p:sp>
        <p:nvSpPr>
          <p:cNvPr id="2" name="Slide Number Placeholder 1"/>
          <p:cNvSpPr>
            <a:spLocks noGrp="1"/>
          </p:cNvSpPr>
          <p:nvPr>
            <p:ph type="sldNum" sz="quarter" idx="12"/>
          </p:nvPr>
        </p:nvSpPr>
        <p:spPr/>
        <p:txBody>
          <a:bodyPr/>
          <a:lstStyle/>
          <a:p>
            <a:pPr>
              <a:defRPr/>
            </a:pPr>
            <a:fld id="{DC1681C4-43BB-4518-95EB-29C34E496408}" type="slidenum">
              <a:rPr lang="en-US" altLang="en-US" smtClean="0"/>
              <a:pPr>
                <a:defRPr/>
              </a:pPr>
              <a:t>16</a:t>
            </a:fld>
            <a:endParaRPr lang="en-US"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nvPr>
        </p:nvGraphicFramePr>
        <p:xfrm>
          <a:off x="-152400" y="457200"/>
          <a:ext cx="9144000" cy="5902325"/>
        </p:xfrm>
        <a:graphic>
          <a:graphicData uri="http://schemas.openxmlformats.org/drawingml/2006/chart">
            <c:chart xmlns:c="http://schemas.openxmlformats.org/drawingml/2006/chart" xmlns:r="http://schemas.openxmlformats.org/officeDocument/2006/relationships" r:id="rId2"/>
          </a:graphicData>
        </a:graphic>
      </p:graphicFrame>
      <p:sp>
        <p:nvSpPr>
          <p:cNvPr id="33795" name="Title 1"/>
          <p:cNvSpPr>
            <a:spLocks noGrp="1"/>
          </p:cNvSpPr>
          <p:nvPr>
            <p:ph type="title"/>
          </p:nvPr>
        </p:nvSpPr>
        <p:spPr/>
        <p:txBody>
          <a:bodyPr/>
          <a:lstStyle/>
          <a:p>
            <a:r>
              <a:rPr lang="en-US" dirty="0" smtClean="0"/>
              <a:t>Exterminator Overhead</a:t>
            </a:r>
          </a:p>
        </p:txBody>
      </p:sp>
      <p:sp>
        <p:nvSpPr>
          <p:cNvPr id="2" name="Slide Number Placeholder 1"/>
          <p:cNvSpPr>
            <a:spLocks noGrp="1"/>
          </p:cNvSpPr>
          <p:nvPr>
            <p:ph type="sldNum" sz="quarter" idx="12"/>
          </p:nvPr>
        </p:nvSpPr>
        <p:spPr/>
        <p:txBody>
          <a:bodyPr/>
          <a:lstStyle/>
          <a:p>
            <a:pPr>
              <a:defRPr/>
            </a:pPr>
            <a:fld id="{BC8CAED0-C781-4890-9AEC-9432AA771C47}" type="slidenum">
              <a:rPr lang="en-US" altLang="en-US" smtClean="0"/>
              <a:pPr>
                <a:defRPr/>
              </a:pPr>
              <a:t>17</a:t>
            </a:fld>
            <a:endParaRPr lang="en-US"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smtClean="0"/>
              <a:t>Exterminator Effectiveness</a:t>
            </a:r>
          </a:p>
        </p:txBody>
      </p:sp>
      <p:sp>
        <p:nvSpPr>
          <p:cNvPr id="34819" name="Text Placeholder 2"/>
          <p:cNvSpPr>
            <a:spLocks noGrp="1"/>
          </p:cNvSpPr>
          <p:nvPr>
            <p:ph type="body" idx="1"/>
          </p:nvPr>
        </p:nvSpPr>
        <p:spPr/>
        <p:txBody>
          <a:bodyPr/>
          <a:lstStyle/>
          <a:p>
            <a:r>
              <a:rPr lang="en-US" smtClean="0"/>
              <a:t>Squid web cache buffer overflow</a:t>
            </a:r>
          </a:p>
          <a:p>
            <a:pPr lvl="1"/>
            <a:r>
              <a:rPr lang="en-US" smtClean="0"/>
              <a:t>Crashes glibc 2.8.0 malloc</a:t>
            </a:r>
          </a:p>
          <a:p>
            <a:pPr lvl="1"/>
            <a:r>
              <a:rPr lang="en-US" smtClean="0"/>
              <a:t>3 runs sufficient to isolate 6-byte overflow</a:t>
            </a:r>
          </a:p>
          <a:p>
            <a:r>
              <a:rPr lang="en-US" smtClean="0"/>
              <a:t>Mozilla 1.7.3 buffer overflow (recall demo)</a:t>
            </a:r>
          </a:p>
          <a:p>
            <a:pPr lvl="1"/>
            <a:r>
              <a:rPr lang="en-US" smtClean="0"/>
              <a:t>Testing scenario - repeated load of buggy page</a:t>
            </a:r>
          </a:p>
          <a:p>
            <a:pPr lvl="2"/>
            <a:r>
              <a:rPr lang="en-US" sz="2400" smtClean="0">
                <a:solidFill>
                  <a:srgbClr val="0000FF"/>
                </a:solidFill>
              </a:rPr>
              <a:t>23 runs to isolate overflow</a:t>
            </a:r>
          </a:p>
          <a:p>
            <a:pPr lvl="1"/>
            <a:r>
              <a:rPr lang="en-US" smtClean="0"/>
              <a:t>Deployed scenario – bug happens in middle of different browsing sessions</a:t>
            </a:r>
          </a:p>
          <a:p>
            <a:pPr lvl="2"/>
            <a:r>
              <a:rPr lang="en-US" sz="2400" smtClean="0">
                <a:solidFill>
                  <a:srgbClr val="0000FF"/>
                </a:solidFill>
              </a:rPr>
              <a:t>34 runs to isolate overflow</a:t>
            </a:r>
          </a:p>
        </p:txBody>
      </p:sp>
      <p:sp>
        <p:nvSpPr>
          <p:cNvPr id="2" name="Slide Number Placeholder 1"/>
          <p:cNvSpPr>
            <a:spLocks noGrp="1"/>
          </p:cNvSpPr>
          <p:nvPr>
            <p:ph type="sldNum" sz="quarter" idx="12"/>
          </p:nvPr>
        </p:nvSpPr>
        <p:spPr/>
        <p:txBody>
          <a:bodyPr/>
          <a:lstStyle/>
          <a:p>
            <a:pPr>
              <a:defRPr/>
            </a:pPr>
            <a:fld id="{DC1681C4-43BB-4518-95EB-29C34E496408}" type="slidenum">
              <a:rPr lang="en-US" altLang="en-US" smtClean="0"/>
              <a:pPr>
                <a:defRPr/>
              </a:pPr>
              <a:t>18</a:t>
            </a:fld>
            <a:endParaRPr lang="en-US"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Commercial Fault Tolerant Heap</a:t>
            </a:r>
            <a:endParaRPr lang="en-US" dirty="0"/>
          </a:p>
        </p:txBody>
      </p:sp>
      <p:sp>
        <p:nvSpPr>
          <p:cNvPr id="3" name="Content Placeholder 2"/>
          <p:cNvSpPr>
            <a:spLocks noGrp="1"/>
          </p:cNvSpPr>
          <p:nvPr>
            <p:ph idx="1"/>
          </p:nvPr>
        </p:nvSpPr>
        <p:spPr>
          <a:xfrm>
            <a:off x="457200" y="990600"/>
            <a:ext cx="8229600" cy="4987925"/>
          </a:xfrm>
        </p:spPr>
        <p:txBody>
          <a:bodyPr/>
          <a:lstStyle/>
          <a:p>
            <a:r>
              <a:rPr lang="en-US" sz="2400" dirty="0" smtClean="0"/>
              <a:t>Windows 7 shipped with Fault Tolerant Heap (FTH)</a:t>
            </a:r>
          </a:p>
          <a:p>
            <a:pPr lvl="1"/>
            <a:r>
              <a:rPr lang="en-US" sz="2000" dirty="0" smtClean="0"/>
              <a:t>Developed by Solom Heddaya, Silviu Calinoiu, Windows Reliability</a:t>
            </a:r>
          </a:p>
          <a:p>
            <a:pPr lvl="1"/>
            <a:r>
              <a:rPr lang="en-US" sz="2000" dirty="0" smtClean="0"/>
              <a:t>Windows heap improves the reliability of entire ecosystem </a:t>
            </a:r>
            <a:br>
              <a:rPr lang="en-US" sz="2000" dirty="0" smtClean="0"/>
            </a:br>
            <a:r>
              <a:rPr lang="en-US" sz="2000" dirty="0" smtClean="0"/>
              <a:t>(e.g., any 3</a:t>
            </a:r>
            <a:r>
              <a:rPr lang="en-US" sz="2000" baseline="30000" dirty="0" smtClean="0"/>
              <a:t>rd</a:t>
            </a:r>
            <a:r>
              <a:rPr lang="en-US" sz="2000" dirty="0" smtClean="0"/>
              <a:t> party apps that use it)</a:t>
            </a:r>
          </a:p>
          <a:p>
            <a:pPr lvl="1"/>
            <a:r>
              <a:rPr lang="en-US" sz="2000" dirty="0" smtClean="0"/>
              <a:t>Detects when applications crash unexpected</a:t>
            </a:r>
          </a:p>
          <a:p>
            <a:pPr lvl="1"/>
            <a:r>
              <a:rPr lang="en-US" sz="2000" dirty="0" smtClean="0"/>
              <a:t>Enables additional mechanisms to reduce likelihood of further crashes</a:t>
            </a:r>
          </a:p>
          <a:p>
            <a:pPr lvl="1"/>
            <a:r>
              <a:rPr lang="en-US" sz="2000" dirty="0" smtClean="0"/>
              <a:t>Identifies causes of crashes and reports through Online Crash Analysis (OCA) reporting</a:t>
            </a:r>
          </a:p>
          <a:p>
            <a:r>
              <a:rPr lang="en-US" sz="2400" dirty="0" smtClean="0"/>
              <a:t>More information</a:t>
            </a:r>
          </a:p>
          <a:p>
            <a:pPr lvl="1"/>
            <a:r>
              <a:rPr lang="en-US" sz="1400" dirty="0" smtClean="0">
                <a:hlinkClick r:id="rId2"/>
              </a:rPr>
              <a:t>http://msdn.microsoft.com/en-us/library/dd744764(VS.85).aspx</a:t>
            </a:r>
            <a:endParaRPr lang="en-US" sz="1400" dirty="0" smtClean="0"/>
          </a:p>
          <a:p>
            <a:pPr lvl="1"/>
            <a:r>
              <a:rPr lang="en-US" sz="1400" dirty="0" smtClean="0">
                <a:hlinkClick r:id="rId3"/>
              </a:rPr>
              <a:t>http://channel9.msdn.com/shows/Going+Deep/Silviu-Calinoiu-Inside-Windows-7-Fault-Tolerant-Heap</a:t>
            </a:r>
            <a:r>
              <a:rPr lang="en-US" sz="2000" dirty="0" smtClean="0">
                <a:hlinkClick r:id="rId3"/>
              </a:rPr>
              <a:t>/</a:t>
            </a:r>
            <a:r>
              <a:rPr lang="en-US" sz="2000" dirty="0" smtClean="0"/>
              <a:t>  (in-depth video discussion by Silviu)</a:t>
            </a:r>
            <a:endParaRPr lang="en-US" sz="2000" dirty="0"/>
          </a:p>
        </p:txBody>
      </p:sp>
      <p:pic>
        <p:nvPicPr>
          <p:cNvPr id="135169" name="Picture 1"/>
          <p:cNvPicPr>
            <a:picLocks noChangeAspect="1" noChangeArrowheads="1"/>
          </p:cNvPicPr>
          <p:nvPr/>
        </p:nvPicPr>
        <p:blipFill>
          <a:blip r:embed="rId4" cstate="print"/>
          <a:srcRect/>
          <a:stretch>
            <a:fillRect/>
          </a:stretch>
        </p:blipFill>
        <p:spPr bwMode="auto">
          <a:xfrm>
            <a:off x="228600" y="838200"/>
            <a:ext cx="8607669" cy="5029200"/>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pPr>
              <a:defRPr/>
            </a:pPr>
            <a:fld id="{BC8CAED0-C781-4890-9AEC-9432AA771C47}" type="slidenum">
              <a:rPr lang="en-US" altLang="en-US" smtClean="0"/>
              <a:pPr>
                <a:defRPr/>
              </a:pPr>
              <a:t>19</a:t>
            </a:fld>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1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r>
              <a:rPr lang="en-US" dirty="0" smtClean="0"/>
              <a:t>Outline</a:t>
            </a:r>
          </a:p>
        </p:txBody>
      </p:sp>
      <p:sp>
        <p:nvSpPr>
          <p:cNvPr id="299011" name="Rectangle 3"/>
          <p:cNvSpPr>
            <a:spLocks noGrp="1" noChangeArrowheads="1"/>
          </p:cNvSpPr>
          <p:nvPr>
            <p:ph type="body" idx="1"/>
          </p:nvPr>
        </p:nvSpPr>
        <p:spPr>
          <a:xfrm>
            <a:off x="457200" y="1143000"/>
            <a:ext cx="8229600" cy="4835525"/>
          </a:xfrm>
        </p:spPr>
        <p:txBody>
          <a:bodyPr/>
          <a:lstStyle/>
          <a:p>
            <a:pPr>
              <a:lnSpc>
                <a:spcPct val="90000"/>
              </a:lnSpc>
              <a:defRPr/>
            </a:pPr>
            <a:r>
              <a:rPr lang="en-US" sz="2800" dirty="0" smtClean="0">
                <a:solidFill>
                  <a:schemeClr val="bg1">
                    <a:lumMod val="65000"/>
                  </a:schemeClr>
                </a:solidFill>
              </a:rPr>
              <a:t>Motivation</a:t>
            </a:r>
          </a:p>
          <a:p>
            <a:pPr>
              <a:lnSpc>
                <a:spcPct val="90000"/>
              </a:lnSpc>
              <a:defRPr/>
            </a:pPr>
            <a:r>
              <a:rPr lang="en-US" sz="2800" dirty="0" smtClean="0">
                <a:solidFill>
                  <a:schemeClr val="bg2">
                    <a:lumMod val="60000"/>
                    <a:lumOff val="40000"/>
                  </a:schemeClr>
                </a:solidFill>
              </a:rPr>
              <a:t>Exterminator</a:t>
            </a:r>
          </a:p>
          <a:p>
            <a:pPr lvl="1">
              <a:lnSpc>
                <a:spcPct val="90000"/>
              </a:lnSpc>
              <a:defRPr/>
            </a:pPr>
            <a:r>
              <a:rPr lang="en-US" sz="2400" dirty="0" smtClean="0">
                <a:solidFill>
                  <a:schemeClr val="bg2">
                    <a:lumMod val="60000"/>
                    <a:lumOff val="40000"/>
                  </a:schemeClr>
                </a:solidFill>
              </a:rPr>
              <a:t>Heap that automatically fixes software errors</a:t>
            </a:r>
          </a:p>
          <a:p>
            <a:pPr lvl="1">
              <a:lnSpc>
                <a:spcPct val="90000"/>
              </a:lnSpc>
              <a:defRPr/>
            </a:pPr>
            <a:r>
              <a:rPr lang="en-US" sz="2400" dirty="0" smtClean="0">
                <a:solidFill>
                  <a:schemeClr val="bg2">
                    <a:lumMod val="60000"/>
                    <a:lumOff val="40000"/>
                  </a:schemeClr>
                </a:solidFill>
              </a:rPr>
              <a:t>Builds on </a:t>
            </a:r>
            <a:r>
              <a:rPr lang="en-US" sz="2400" dirty="0" err="1" smtClean="0">
                <a:solidFill>
                  <a:schemeClr val="bg2">
                    <a:lumMod val="60000"/>
                    <a:lumOff val="40000"/>
                  </a:schemeClr>
                </a:solidFill>
              </a:rPr>
              <a:t>DieHard</a:t>
            </a:r>
            <a:r>
              <a:rPr lang="en-US" sz="2400" dirty="0" smtClean="0">
                <a:solidFill>
                  <a:schemeClr val="bg2">
                    <a:lumMod val="60000"/>
                    <a:lumOff val="40000"/>
                  </a:schemeClr>
                </a:solidFill>
              </a:rPr>
              <a:t> allocator (PLDI’06, Berger &amp; Zorn)</a:t>
            </a:r>
          </a:p>
          <a:p>
            <a:pPr>
              <a:lnSpc>
                <a:spcPct val="90000"/>
              </a:lnSpc>
              <a:defRPr/>
            </a:pPr>
            <a:r>
              <a:rPr lang="en-US" sz="2800" dirty="0" smtClean="0"/>
              <a:t>Samurai</a:t>
            </a:r>
          </a:p>
          <a:p>
            <a:pPr lvl="1">
              <a:lnSpc>
                <a:spcPct val="90000"/>
              </a:lnSpc>
              <a:defRPr/>
            </a:pPr>
            <a:r>
              <a:rPr lang="en-US" sz="2400" dirty="0" smtClean="0"/>
              <a:t>What if all memory is not equal? </a:t>
            </a:r>
            <a:r>
              <a:rPr lang="en-US" sz="2800" dirty="0" smtClean="0">
                <a:solidFill>
                  <a:srgbClr val="0000FF"/>
                </a:solidFill>
              </a:rPr>
              <a:t>Critical Memory</a:t>
            </a:r>
            <a:endParaRPr lang="en-US" sz="2400" dirty="0" smtClean="0">
              <a:solidFill>
                <a:srgbClr val="0000FF"/>
              </a:solidFill>
            </a:endParaRPr>
          </a:p>
          <a:p>
            <a:pPr lvl="1">
              <a:lnSpc>
                <a:spcPct val="90000"/>
              </a:lnSpc>
              <a:defRPr/>
            </a:pPr>
            <a:r>
              <a:rPr lang="en-US" sz="2400" dirty="0" err="1" smtClean="0"/>
              <a:t>Eurosys</a:t>
            </a:r>
            <a:r>
              <a:rPr lang="en-US" sz="2400" dirty="0" smtClean="0"/>
              <a:t> 2008 (Pattabiraman, Grover, and Zorn)</a:t>
            </a:r>
          </a:p>
          <a:p>
            <a:pPr>
              <a:lnSpc>
                <a:spcPct val="90000"/>
              </a:lnSpc>
              <a:defRPr/>
            </a:pPr>
            <a:r>
              <a:rPr lang="en-US" sz="2800" dirty="0" err="1" smtClean="0">
                <a:solidFill>
                  <a:schemeClr val="bg2">
                    <a:lumMod val="60000"/>
                    <a:lumOff val="40000"/>
                  </a:schemeClr>
                </a:solidFill>
              </a:rPr>
              <a:t>Flikker</a:t>
            </a:r>
            <a:endParaRPr lang="en-US" sz="2800" dirty="0" smtClean="0">
              <a:solidFill>
                <a:schemeClr val="bg2">
                  <a:lumMod val="60000"/>
                  <a:lumOff val="40000"/>
                </a:schemeClr>
              </a:solidFill>
            </a:endParaRPr>
          </a:p>
          <a:p>
            <a:pPr lvl="1">
              <a:lnSpc>
                <a:spcPct val="90000"/>
              </a:lnSpc>
              <a:defRPr/>
            </a:pPr>
            <a:r>
              <a:rPr lang="en-US" sz="2400" dirty="0" smtClean="0">
                <a:solidFill>
                  <a:schemeClr val="bg2">
                    <a:lumMod val="60000"/>
                    <a:lumOff val="40000"/>
                  </a:schemeClr>
                </a:solidFill>
              </a:rPr>
              <a:t>Can intentionally introducing corruption be valuable?</a:t>
            </a:r>
            <a:endParaRPr lang="en-US" sz="2400" dirty="0">
              <a:solidFill>
                <a:schemeClr val="bg2">
                  <a:lumMod val="60000"/>
                  <a:lumOff val="40000"/>
                </a:schemeClr>
              </a:solidFill>
            </a:endParaRPr>
          </a:p>
          <a:p>
            <a:pPr lvl="1">
              <a:lnSpc>
                <a:spcPct val="90000"/>
              </a:lnSpc>
              <a:defRPr/>
            </a:pPr>
            <a:r>
              <a:rPr lang="en-US" sz="2400" dirty="0" smtClean="0">
                <a:solidFill>
                  <a:schemeClr val="bg2">
                    <a:lumMod val="60000"/>
                    <a:lumOff val="40000"/>
                  </a:schemeClr>
                </a:solidFill>
              </a:rPr>
              <a:t>With Liu</a:t>
            </a:r>
            <a:r>
              <a:rPr lang="en-US" sz="2400" dirty="0">
                <a:solidFill>
                  <a:schemeClr val="bg2">
                    <a:lumMod val="60000"/>
                    <a:lumOff val="40000"/>
                  </a:schemeClr>
                </a:solidFill>
              </a:rPr>
              <a:t>, </a:t>
            </a:r>
            <a:r>
              <a:rPr lang="en-US" sz="2400" dirty="0" smtClean="0">
                <a:solidFill>
                  <a:schemeClr val="bg2">
                    <a:lumMod val="60000"/>
                    <a:lumOff val="40000"/>
                  </a:schemeClr>
                </a:solidFill>
              </a:rPr>
              <a:t>Moscibroda, and Pattabiraman</a:t>
            </a:r>
          </a:p>
        </p:txBody>
      </p:sp>
      <p:sp>
        <p:nvSpPr>
          <p:cNvPr id="2" name="Slide Number Placeholder 1"/>
          <p:cNvSpPr>
            <a:spLocks noGrp="1"/>
          </p:cNvSpPr>
          <p:nvPr>
            <p:ph type="sldNum" sz="quarter" idx="12"/>
          </p:nvPr>
        </p:nvSpPr>
        <p:spPr/>
        <p:txBody>
          <a:bodyPr/>
          <a:lstStyle/>
          <a:p>
            <a:pPr>
              <a:defRPr/>
            </a:pPr>
            <a:fld id="{DC1681C4-43BB-4518-95EB-29C34E496408}" type="slidenum">
              <a:rPr lang="en-US" altLang="en-US" smtClean="0"/>
              <a:pPr>
                <a:defRPr/>
              </a:pPr>
              <a:t>20</a:t>
            </a:fld>
            <a:endParaRPr lang="en-US" altLang="en-US"/>
          </a:p>
        </p:txBody>
      </p:sp>
    </p:spTree>
    <p:extLst>
      <p:ext uri="{BB962C8B-B14F-4D97-AF65-F5344CB8AC3E}">
        <p14:creationId xmlns:p14="http://schemas.microsoft.com/office/powerpoint/2010/main" val="36464674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Explosion 1 51"/>
          <p:cNvSpPr/>
          <p:nvPr/>
        </p:nvSpPr>
        <p:spPr>
          <a:xfrm>
            <a:off x="5181600" y="5181600"/>
            <a:ext cx="1219200" cy="1066800"/>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Explosion 1 50"/>
          <p:cNvSpPr/>
          <p:nvPr/>
        </p:nvSpPr>
        <p:spPr>
          <a:xfrm>
            <a:off x="4419600" y="5181600"/>
            <a:ext cx="1219200" cy="1066800"/>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p:txBody>
          <a:bodyPr/>
          <a:lstStyle/>
          <a:p>
            <a:r>
              <a:rPr lang="en-US" dirty="0" smtClean="0"/>
              <a:t>The Problem: A Dangerous Mix</a:t>
            </a:r>
            <a:endParaRPr lang="en-US" dirty="0"/>
          </a:p>
        </p:txBody>
      </p:sp>
      <p:sp>
        <p:nvSpPr>
          <p:cNvPr id="10" name="TextBox 9"/>
          <p:cNvSpPr txBox="1"/>
          <p:nvPr/>
        </p:nvSpPr>
        <p:spPr>
          <a:xfrm>
            <a:off x="228600" y="1066800"/>
            <a:ext cx="2222083" cy="1200329"/>
          </a:xfrm>
          <a:prstGeom prst="rect">
            <a:avLst/>
          </a:prstGeom>
          <a:noFill/>
        </p:spPr>
        <p:txBody>
          <a:bodyPr wrap="none" rtlCol="0">
            <a:spAutoFit/>
          </a:bodyPr>
          <a:lstStyle/>
          <a:p>
            <a:r>
              <a:rPr lang="en-US" sz="2400" dirty="0" smtClean="0"/>
              <a:t>Danger 1:</a:t>
            </a:r>
          </a:p>
          <a:p>
            <a:r>
              <a:rPr lang="en-US" sz="2400" dirty="0" smtClean="0"/>
              <a:t>Flat, uniform </a:t>
            </a:r>
          </a:p>
          <a:p>
            <a:r>
              <a:rPr lang="en-US" sz="2400" dirty="0" smtClean="0"/>
              <a:t>address space</a:t>
            </a:r>
            <a:endParaRPr lang="en-US" sz="2400" dirty="0"/>
          </a:p>
        </p:txBody>
      </p:sp>
      <p:sp>
        <p:nvSpPr>
          <p:cNvPr id="11" name="Rectangle 10"/>
          <p:cNvSpPr/>
          <p:nvPr/>
        </p:nvSpPr>
        <p:spPr>
          <a:xfrm>
            <a:off x="4495800" y="1371600"/>
            <a:ext cx="762000" cy="228600"/>
          </a:xfrm>
          <a:prstGeom prst="rect">
            <a:avLst/>
          </a:prstGeom>
          <a:solidFill>
            <a:schemeClr val="accent2">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419600" y="1066800"/>
            <a:ext cx="811441" cy="307777"/>
          </a:xfrm>
          <a:prstGeom prst="rect">
            <a:avLst/>
          </a:prstGeom>
          <a:noFill/>
        </p:spPr>
        <p:txBody>
          <a:bodyPr wrap="none" rtlCol="0">
            <a:spAutoFit/>
          </a:bodyPr>
          <a:lstStyle/>
          <a:p>
            <a:r>
              <a:rPr lang="en-US" sz="1400" b="1" dirty="0" smtClean="0"/>
              <a:t>0xFE00</a:t>
            </a:r>
            <a:endParaRPr lang="en-US" sz="1400" b="1" dirty="0"/>
          </a:p>
        </p:txBody>
      </p:sp>
      <p:sp>
        <p:nvSpPr>
          <p:cNvPr id="15" name="Rectangle 14"/>
          <p:cNvSpPr/>
          <p:nvPr/>
        </p:nvSpPr>
        <p:spPr>
          <a:xfrm>
            <a:off x="4648200" y="5562600"/>
            <a:ext cx="762000" cy="228600"/>
          </a:xfrm>
          <a:prstGeom prst="rect">
            <a:avLst/>
          </a:prstGeom>
          <a:solidFill>
            <a:schemeClr val="accent2">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4572000" y="5257800"/>
            <a:ext cx="862737" cy="307777"/>
          </a:xfrm>
          <a:prstGeom prst="rect">
            <a:avLst/>
          </a:prstGeom>
          <a:noFill/>
        </p:spPr>
        <p:txBody>
          <a:bodyPr wrap="none" rtlCol="0">
            <a:spAutoFit/>
          </a:bodyPr>
          <a:lstStyle/>
          <a:p>
            <a:r>
              <a:rPr lang="en-US" sz="1400" b="1" dirty="0" smtClean="0"/>
              <a:t>0xADE0</a:t>
            </a:r>
            <a:endParaRPr lang="en-US" sz="1400" b="1" dirty="0"/>
          </a:p>
        </p:txBody>
      </p:sp>
      <p:grpSp>
        <p:nvGrpSpPr>
          <p:cNvPr id="2" name="Group 19"/>
          <p:cNvGrpSpPr/>
          <p:nvPr/>
        </p:nvGrpSpPr>
        <p:grpSpPr>
          <a:xfrm>
            <a:off x="2667000" y="2209800"/>
            <a:ext cx="3429000" cy="1847850"/>
            <a:chOff x="533400" y="2514600"/>
            <a:chExt cx="3102429" cy="1055914"/>
          </a:xfrm>
        </p:grpSpPr>
        <p:sp>
          <p:nvSpPr>
            <p:cNvPr id="17" name="Rounded Rectangle 16"/>
            <p:cNvSpPr/>
            <p:nvPr/>
          </p:nvSpPr>
          <p:spPr>
            <a:xfrm>
              <a:off x="533400" y="2732314"/>
              <a:ext cx="3102429" cy="838200"/>
            </a:xfrm>
            <a:prstGeom prst="roundRect">
              <a:avLst/>
            </a:prstGeom>
            <a:solidFill>
              <a:schemeClr val="accent2">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err="1" smtClean="0">
                  <a:solidFill>
                    <a:schemeClr val="tx1"/>
                  </a:solidFill>
                  <a:latin typeface="Courier New" pitchFamily="49" charset="0"/>
                  <a:cs typeface="Courier New" pitchFamily="49" charset="0"/>
                </a:rPr>
                <a:t>int</a:t>
              </a:r>
              <a:r>
                <a:rPr lang="en-US" sz="1600" b="1" dirty="0" smtClean="0">
                  <a:solidFill>
                    <a:schemeClr val="tx1"/>
                  </a:solidFill>
                  <a:latin typeface="Courier New" pitchFamily="49" charset="0"/>
                  <a:cs typeface="Courier New" pitchFamily="49" charset="0"/>
                </a:rPr>
                <a:t> *p = 0xFE00;</a:t>
              </a:r>
            </a:p>
            <a:p>
              <a:r>
                <a:rPr lang="en-US" sz="1600" b="1" dirty="0" smtClean="0">
                  <a:solidFill>
                    <a:schemeClr val="tx1"/>
                  </a:solidFill>
                  <a:latin typeface="Courier New" pitchFamily="49" charset="0"/>
                  <a:cs typeface="Courier New" pitchFamily="49" charset="0"/>
                </a:rPr>
                <a:t>*p = 555;</a:t>
              </a:r>
            </a:p>
            <a:p>
              <a:endParaRPr lang="en-US" sz="1600" b="1" dirty="0" smtClean="0">
                <a:solidFill>
                  <a:schemeClr val="tx1"/>
                </a:solidFill>
                <a:latin typeface="Courier New" pitchFamily="49" charset="0"/>
                <a:cs typeface="Courier New" pitchFamily="49" charset="0"/>
              </a:endParaRPr>
            </a:p>
            <a:p>
              <a:r>
                <a:rPr lang="en-US" sz="1600" b="1" dirty="0" err="1" smtClean="0">
                  <a:solidFill>
                    <a:schemeClr val="tx1"/>
                  </a:solidFill>
                  <a:latin typeface="Courier New" pitchFamily="49" charset="0"/>
                  <a:cs typeface="Courier New" pitchFamily="49" charset="0"/>
                </a:rPr>
                <a:t>int</a:t>
              </a:r>
              <a:r>
                <a:rPr lang="en-US" sz="1600" b="1" dirty="0" smtClean="0">
                  <a:solidFill>
                    <a:schemeClr val="tx1"/>
                  </a:solidFill>
                  <a:latin typeface="Courier New" pitchFamily="49" charset="0"/>
                  <a:cs typeface="Courier New" pitchFamily="49" charset="0"/>
                </a:rPr>
                <a:t> A[1];   // at 0xADE0 </a:t>
              </a:r>
            </a:p>
            <a:p>
              <a:r>
                <a:rPr lang="en-US" sz="1600" b="1" dirty="0" smtClean="0">
                  <a:solidFill>
                    <a:schemeClr val="tx1"/>
                  </a:solidFill>
                  <a:latin typeface="Courier New" pitchFamily="49" charset="0"/>
                  <a:cs typeface="Courier New" pitchFamily="49" charset="0"/>
                </a:rPr>
                <a:t>A[1] = 777; // off by 1</a:t>
              </a:r>
            </a:p>
          </p:txBody>
        </p:sp>
        <p:sp>
          <p:nvSpPr>
            <p:cNvPr id="18" name="TextBox 17"/>
            <p:cNvSpPr txBox="1"/>
            <p:nvPr/>
          </p:nvSpPr>
          <p:spPr>
            <a:xfrm>
              <a:off x="533400" y="2514600"/>
              <a:ext cx="1002473" cy="211047"/>
            </a:xfrm>
            <a:prstGeom prst="rect">
              <a:avLst/>
            </a:prstGeom>
            <a:noFill/>
          </p:spPr>
          <p:txBody>
            <a:bodyPr wrap="none" rtlCol="0">
              <a:spAutoFit/>
            </a:bodyPr>
            <a:lstStyle/>
            <a:p>
              <a:r>
                <a:rPr lang="en-US" dirty="0" smtClean="0"/>
                <a:t>My Code</a:t>
              </a:r>
              <a:endParaRPr lang="en-US" dirty="0"/>
            </a:p>
          </p:txBody>
        </p:sp>
      </p:grpSp>
      <p:sp>
        <p:nvSpPr>
          <p:cNvPr id="21" name="TextBox 20"/>
          <p:cNvSpPr txBox="1"/>
          <p:nvPr/>
        </p:nvSpPr>
        <p:spPr>
          <a:xfrm>
            <a:off x="228600" y="2286000"/>
            <a:ext cx="2000869" cy="1569660"/>
          </a:xfrm>
          <a:prstGeom prst="rect">
            <a:avLst/>
          </a:prstGeom>
          <a:noFill/>
        </p:spPr>
        <p:txBody>
          <a:bodyPr wrap="none" rtlCol="0">
            <a:spAutoFit/>
          </a:bodyPr>
          <a:lstStyle/>
          <a:p>
            <a:r>
              <a:rPr lang="en-US" sz="2400" dirty="0" smtClean="0"/>
              <a:t>Danger 2:</a:t>
            </a:r>
          </a:p>
          <a:p>
            <a:r>
              <a:rPr lang="en-US" sz="2400" dirty="0" smtClean="0"/>
              <a:t>Unsafe</a:t>
            </a:r>
          </a:p>
          <a:p>
            <a:r>
              <a:rPr lang="en-US" sz="2400" dirty="0" smtClean="0"/>
              <a:t>programming</a:t>
            </a:r>
          </a:p>
          <a:p>
            <a:r>
              <a:rPr lang="en-US" sz="2400" dirty="0" smtClean="0"/>
              <a:t>languages</a:t>
            </a:r>
          </a:p>
        </p:txBody>
      </p:sp>
      <p:sp>
        <p:nvSpPr>
          <p:cNvPr id="22" name="TextBox 21"/>
          <p:cNvSpPr txBox="1"/>
          <p:nvPr/>
        </p:nvSpPr>
        <p:spPr>
          <a:xfrm>
            <a:off x="228600" y="3962400"/>
            <a:ext cx="2061783" cy="1200329"/>
          </a:xfrm>
          <a:prstGeom prst="rect">
            <a:avLst/>
          </a:prstGeom>
          <a:noFill/>
        </p:spPr>
        <p:txBody>
          <a:bodyPr wrap="none" rtlCol="0">
            <a:spAutoFit/>
          </a:bodyPr>
          <a:lstStyle/>
          <a:p>
            <a:r>
              <a:rPr lang="en-US" sz="2400" dirty="0" smtClean="0"/>
              <a:t>Danger 3:</a:t>
            </a:r>
          </a:p>
          <a:p>
            <a:r>
              <a:rPr lang="en-US" sz="2400" dirty="0" smtClean="0"/>
              <a:t>Unrestricted</a:t>
            </a:r>
          </a:p>
          <a:p>
            <a:r>
              <a:rPr lang="en-US" sz="2400" dirty="0" smtClean="0"/>
              <a:t>3</a:t>
            </a:r>
            <a:r>
              <a:rPr lang="en-US" sz="2400" baseline="30000" dirty="0" smtClean="0"/>
              <a:t>rd</a:t>
            </a:r>
            <a:r>
              <a:rPr lang="en-US" sz="2400" dirty="0" smtClean="0"/>
              <a:t> party code</a:t>
            </a:r>
          </a:p>
        </p:txBody>
      </p:sp>
      <p:grpSp>
        <p:nvGrpSpPr>
          <p:cNvPr id="3" name="Group 18"/>
          <p:cNvGrpSpPr/>
          <p:nvPr/>
        </p:nvGrpSpPr>
        <p:grpSpPr>
          <a:xfrm>
            <a:off x="6477000" y="2819400"/>
            <a:ext cx="2362200" cy="2209801"/>
            <a:chOff x="223157" y="2514600"/>
            <a:chExt cx="3205843" cy="1262743"/>
          </a:xfrm>
        </p:grpSpPr>
        <p:sp>
          <p:nvSpPr>
            <p:cNvPr id="23" name="Rounded Rectangle 22"/>
            <p:cNvSpPr/>
            <p:nvPr/>
          </p:nvSpPr>
          <p:spPr>
            <a:xfrm>
              <a:off x="223157" y="2732315"/>
              <a:ext cx="3205843" cy="1045028"/>
            </a:xfrm>
            <a:prstGeom prst="roundRect">
              <a:avLst/>
            </a:prstGeom>
            <a:solidFill>
              <a:schemeClr val="accent1">
                <a:lumMod val="40000"/>
                <a:lumOff val="6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err="1" smtClean="0">
                  <a:solidFill>
                    <a:schemeClr val="tx1"/>
                  </a:solidFill>
                  <a:latin typeface="Courier New" pitchFamily="49" charset="0"/>
                  <a:cs typeface="Courier New" pitchFamily="49" charset="0"/>
                </a:rPr>
                <a:t>int</a:t>
              </a:r>
              <a:r>
                <a:rPr lang="en-US" sz="1600" b="1" dirty="0" smtClean="0">
                  <a:solidFill>
                    <a:schemeClr val="tx1"/>
                  </a:solidFill>
                  <a:latin typeface="Courier New" pitchFamily="49" charset="0"/>
                  <a:cs typeface="Courier New" pitchFamily="49" charset="0"/>
                </a:rPr>
                <a:t> *p = 0x8000;</a:t>
              </a:r>
            </a:p>
            <a:p>
              <a:r>
                <a:rPr lang="en-US" sz="1600" b="1" dirty="0" smtClean="0">
                  <a:solidFill>
                    <a:schemeClr val="tx1"/>
                  </a:solidFill>
                  <a:latin typeface="Courier New" pitchFamily="49" charset="0"/>
                  <a:cs typeface="Courier New" pitchFamily="49" charset="0"/>
                </a:rPr>
                <a:t>*p = 888;</a:t>
              </a:r>
            </a:p>
            <a:p>
              <a:endParaRPr lang="en-US" sz="1600" b="1" dirty="0" smtClean="0">
                <a:solidFill>
                  <a:schemeClr val="tx1"/>
                </a:solidFill>
                <a:latin typeface="Courier New" pitchFamily="49" charset="0"/>
                <a:cs typeface="Courier New" pitchFamily="49" charset="0"/>
              </a:endParaRPr>
            </a:p>
            <a:p>
              <a:r>
                <a:rPr lang="en-US" sz="1600" b="1" dirty="0" smtClean="0">
                  <a:solidFill>
                    <a:schemeClr val="tx1"/>
                  </a:solidFill>
                  <a:latin typeface="Courier New" pitchFamily="49" charset="0"/>
                  <a:cs typeface="Courier New" pitchFamily="49" charset="0"/>
                </a:rPr>
                <a:t>// forge pointer</a:t>
              </a:r>
            </a:p>
            <a:p>
              <a:r>
                <a:rPr lang="en-US" sz="1600" b="1" dirty="0" smtClean="0">
                  <a:solidFill>
                    <a:schemeClr val="tx1"/>
                  </a:solidFill>
                  <a:latin typeface="Courier New" pitchFamily="49" charset="0"/>
                  <a:cs typeface="Courier New" pitchFamily="49" charset="0"/>
                </a:rPr>
                <a:t>// to my data            </a:t>
              </a:r>
            </a:p>
            <a:p>
              <a:r>
                <a:rPr lang="en-US" sz="1600" b="1" dirty="0" err="1" smtClean="0">
                  <a:solidFill>
                    <a:schemeClr val="tx1"/>
                  </a:solidFill>
                  <a:latin typeface="Courier New" pitchFamily="49" charset="0"/>
                  <a:cs typeface="Courier New" pitchFamily="49" charset="0"/>
                </a:rPr>
                <a:t>int</a:t>
              </a:r>
              <a:r>
                <a:rPr lang="en-US" sz="1600" b="1" dirty="0" smtClean="0">
                  <a:solidFill>
                    <a:schemeClr val="tx1"/>
                  </a:solidFill>
                  <a:latin typeface="Courier New" pitchFamily="49" charset="0"/>
                  <a:cs typeface="Courier New" pitchFamily="49" charset="0"/>
                </a:rPr>
                <a:t> *q = 0xADE0;</a:t>
              </a:r>
            </a:p>
            <a:p>
              <a:r>
                <a:rPr lang="en-US" sz="1600" b="1" dirty="0" smtClean="0">
                  <a:solidFill>
                    <a:schemeClr val="tx1"/>
                  </a:solidFill>
                  <a:latin typeface="Courier New" pitchFamily="49" charset="0"/>
                  <a:cs typeface="Courier New" pitchFamily="49" charset="0"/>
                </a:rPr>
                <a:t>*q= 999;</a:t>
              </a:r>
            </a:p>
          </p:txBody>
        </p:sp>
        <p:sp>
          <p:nvSpPr>
            <p:cNvPr id="24" name="TextBox 23"/>
            <p:cNvSpPr txBox="1"/>
            <p:nvPr/>
          </p:nvSpPr>
          <p:spPr>
            <a:xfrm>
              <a:off x="533400" y="2514600"/>
              <a:ext cx="1505540" cy="211047"/>
            </a:xfrm>
            <a:prstGeom prst="rect">
              <a:avLst/>
            </a:prstGeom>
            <a:noFill/>
          </p:spPr>
          <p:txBody>
            <a:bodyPr wrap="none" rtlCol="0">
              <a:spAutoFit/>
            </a:bodyPr>
            <a:lstStyle/>
            <a:p>
              <a:r>
                <a:rPr lang="en-US" dirty="0" smtClean="0"/>
                <a:t>Library Code</a:t>
              </a:r>
              <a:endParaRPr lang="en-US" dirty="0"/>
            </a:p>
          </p:txBody>
        </p:sp>
      </p:grpSp>
      <p:grpSp>
        <p:nvGrpSpPr>
          <p:cNvPr id="8" name="Group 49"/>
          <p:cNvGrpSpPr/>
          <p:nvPr/>
        </p:nvGrpSpPr>
        <p:grpSpPr>
          <a:xfrm>
            <a:off x="6858000" y="1524000"/>
            <a:ext cx="838200" cy="533400"/>
            <a:chOff x="6858000" y="1524000"/>
            <a:chExt cx="838200" cy="533400"/>
          </a:xfrm>
        </p:grpSpPr>
        <p:sp>
          <p:nvSpPr>
            <p:cNvPr id="26" name="Rectangle 25"/>
            <p:cNvSpPr/>
            <p:nvPr/>
          </p:nvSpPr>
          <p:spPr>
            <a:xfrm>
              <a:off x="6934200" y="1828800"/>
              <a:ext cx="762000" cy="228600"/>
            </a:xfrm>
            <a:prstGeom prst="rect">
              <a:avLst/>
            </a:prstGeom>
            <a:solidFill>
              <a:schemeClr val="accent1">
                <a:lumMod val="40000"/>
                <a:lumOff val="6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6858000" y="1524000"/>
              <a:ext cx="780983" cy="307777"/>
            </a:xfrm>
            <a:prstGeom prst="rect">
              <a:avLst/>
            </a:prstGeom>
            <a:noFill/>
          </p:spPr>
          <p:txBody>
            <a:bodyPr wrap="none" rtlCol="0">
              <a:spAutoFit/>
            </a:bodyPr>
            <a:lstStyle/>
            <a:p>
              <a:r>
                <a:rPr lang="en-US" sz="1400" b="1" dirty="0" smtClean="0"/>
                <a:t>0x8000</a:t>
              </a:r>
              <a:endParaRPr lang="en-US" sz="1400" b="1" dirty="0"/>
            </a:p>
          </p:txBody>
        </p:sp>
      </p:grpSp>
      <p:cxnSp>
        <p:nvCxnSpPr>
          <p:cNvPr id="34" name="Straight Arrow Connector 33"/>
          <p:cNvCxnSpPr>
            <a:endCxn id="11" idx="2"/>
          </p:cNvCxnSpPr>
          <p:nvPr/>
        </p:nvCxnSpPr>
        <p:spPr>
          <a:xfrm rot="5400000" flipH="1" flipV="1">
            <a:off x="3657600" y="1905000"/>
            <a:ext cx="1524000" cy="9144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4495800" y="1371600"/>
            <a:ext cx="762000" cy="228600"/>
          </a:xfrm>
          <a:prstGeom prst="rect">
            <a:avLst/>
          </a:prstGeom>
          <a:solidFill>
            <a:schemeClr val="accent2">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555</a:t>
            </a:r>
            <a:endParaRPr lang="en-US" b="1" dirty="0">
              <a:solidFill>
                <a:schemeClr val="tx1"/>
              </a:solidFill>
            </a:endParaRPr>
          </a:p>
        </p:txBody>
      </p:sp>
      <p:sp>
        <p:nvSpPr>
          <p:cNvPr id="37" name="Rectangle 36"/>
          <p:cNvSpPr/>
          <p:nvPr/>
        </p:nvSpPr>
        <p:spPr>
          <a:xfrm>
            <a:off x="5410200" y="5562600"/>
            <a:ext cx="762000" cy="228600"/>
          </a:xfrm>
          <a:prstGeom prst="rect">
            <a:avLst/>
          </a:prstGeom>
          <a:solidFill>
            <a:srgbClr val="FF9999"/>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777</a:t>
            </a:r>
            <a:endParaRPr lang="en-US" b="1" dirty="0">
              <a:solidFill>
                <a:schemeClr val="tx1"/>
              </a:solidFill>
            </a:endParaRPr>
          </a:p>
        </p:txBody>
      </p:sp>
      <p:cxnSp>
        <p:nvCxnSpPr>
          <p:cNvPr id="38" name="Straight Arrow Connector 37"/>
          <p:cNvCxnSpPr>
            <a:endCxn id="37" idx="0"/>
          </p:cNvCxnSpPr>
          <p:nvPr/>
        </p:nvCxnSpPr>
        <p:spPr>
          <a:xfrm rot="16200000" flipH="1">
            <a:off x="4229100" y="4000500"/>
            <a:ext cx="1676400" cy="14478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6934200" y="1828800"/>
            <a:ext cx="762000" cy="228600"/>
          </a:xfrm>
          <a:prstGeom prst="rect">
            <a:avLst/>
          </a:prstGeom>
          <a:solidFill>
            <a:schemeClr val="accent1">
              <a:lumMod val="40000"/>
              <a:lumOff val="6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888</a:t>
            </a:r>
            <a:endParaRPr lang="en-US" b="1" dirty="0">
              <a:solidFill>
                <a:schemeClr val="tx1"/>
              </a:solidFill>
            </a:endParaRPr>
          </a:p>
        </p:txBody>
      </p:sp>
      <p:cxnSp>
        <p:nvCxnSpPr>
          <p:cNvPr id="44" name="Straight Arrow Connector 43"/>
          <p:cNvCxnSpPr>
            <a:endCxn id="26" idx="2"/>
          </p:cNvCxnSpPr>
          <p:nvPr/>
        </p:nvCxnSpPr>
        <p:spPr>
          <a:xfrm rot="16200000" flipV="1">
            <a:off x="6781800" y="2590800"/>
            <a:ext cx="1524000" cy="4572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4648200" y="5562600"/>
            <a:ext cx="762000" cy="228600"/>
          </a:xfrm>
          <a:prstGeom prst="rect">
            <a:avLst/>
          </a:prstGeom>
          <a:solidFill>
            <a:srgbClr val="FF9999"/>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999</a:t>
            </a:r>
            <a:endParaRPr lang="en-US" b="1" dirty="0">
              <a:solidFill>
                <a:schemeClr val="tx1"/>
              </a:solidFill>
            </a:endParaRPr>
          </a:p>
        </p:txBody>
      </p:sp>
      <p:cxnSp>
        <p:nvCxnSpPr>
          <p:cNvPr id="48" name="Straight Arrow Connector 47"/>
          <p:cNvCxnSpPr>
            <a:endCxn id="16" idx="2"/>
          </p:cNvCxnSpPr>
          <p:nvPr/>
        </p:nvCxnSpPr>
        <p:spPr>
          <a:xfrm rot="10800000" flipV="1">
            <a:off x="5003370" y="4876799"/>
            <a:ext cx="1626031" cy="68877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228600" y="5188803"/>
            <a:ext cx="4572000" cy="830997"/>
          </a:xfrm>
          <a:prstGeom prst="rect">
            <a:avLst/>
          </a:prstGeom>
          <a:noFill/>
        </p:spPr>
        <p:txBody>
          <a:bodyPr wrap="square" rtlCol="0">
            <a:spAutoFit/>
          </a:bodyPr>
          <a:lstStyle/>
          <a:p>
            <a:r>
              <a:rPr lang="en-US" sz="2400" b="1" dirty="0" smtClean="0">
                <a:solidFill>
                  <a:srgbClr val="002060"/>
                </a:solidFill>
              </a:rPr>
              <a:t>Result: corrupt data, crashes</a:t>
            </a:r>
          </a:p>
          <a:p>
            <a:r>
              <a:rPr lang="en-US" sz="2400" b="1" dirty="0" smtClean="0">
                <a:solidFill>
                  <a:srgbClr val="002060"/>
                </a:solidFill>
              </a:rPr>
              <a:t>security risks </a:t>
            </a:r>
          </a:p>
        </p:txBody>
      </p:sp>
      <p:sp>
        <p:nvSpPr>
          <p:cNvPr id="9" name="Slide Number Placeholder 8"/>
          <p:cNvSpPr>
            <a:spLocks noGrp="1"/>
          </p:cNvSpPr>
          <p:nvPr>
            <p:ph type="sldNum" sz="quarter" idx="12"/>
          </p:nvPr>
        </p:nvSpPr>
        <p:spPr/>
        <p:txBody>
          <a:bodyPr/>
          <a:lstStyle/>
          <a:p>
            <a:pPr>
              <a:defRPr/>
            </a:pPr>
            <a:fld id="{59DA7A0F-2C3A-4F16-AA43-389CA20C03BD}" type="slidenum">
              <a:rPr lang="en-US" altLang="en-US" smtClean="0"/>
              <a:pPr>
                <a:defRPr/>
              </a:pPr>
              <a:t>21</a:t>
            </a:fld>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1" grpId="0" animBg="1"/>
      <p:bldP spid="10" grpId="0"/>
      <p:bldP spid="21" grpId="0"/>
      <p:bldP spid="22" grpId="0"/>
      <p:bldP spid="36" grpId="0" animBg="1"/>
      <p:bldP spid="37" grpId="0" animBg="1"/>
      <p:bldP spid="43" grpId="0" animBg="1"/>
      <p:bldP spid="47" grpId="0" animBg="1"/>
      <p:bldP spid="5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77813"/>
            <a:ext cx="8229600" cy="598487"/>
          </a:xfrm>
        </p:spPr>
        <p:txBody>
          <a:bodyPr/>
          <a:lstStyle/>
          <a:p>
            <a:pPr eaLnBrk="1" hangingPunct="1"/>
            <a:r>
              <a:rPr lang="en-US" dirty="0" smtClean="0"/>
              <a:t>Critical Memory</a:t>
            </a:r>
          </a:p>
        </p:txBody>
      </p:sp>
      <p:sp>
        <p:nvSpPr>
          <p:cNvPr id="26627" name="Rectangle 3"/>
          <p:cNvSpPr>
            <a:spLocks noGrp="1" noChangeArrowheads="1"/>
          </p:cNvSpPr>
          <p:nvPr>
            <p:ph type="body" idx="1"/>
          </p:nvPr>
        </p:nvSpPr>
        <p:spPr>
          <a:xfrm>
            <a:off x="457200" y="1143000"/>
            <a:ext cx="8229600" cy="4987925"/>
          </a:xfrm>
        </p:spPr>
        <p:txBody>
          <a:bodyPr/>
          <a:lstStyle/>
          <a:p>
            <a:pPr eaLnBrk="1" hangingPunct="1"/>
            <a:r>
              <a:rPr lang="en-US" dirty="0" smtClean="0"/>
              <a:t>Insight</a:t>
            </a:r>
          </a:p>
          <a:p>
            <a:pPr lvl="1" eaLnBrk="1" hangingPunct="1"/>
            <a:r>
              <a:rPr lang="en-US" dirty="0" smtClean="0"/>
              <a:t>Some data is more important: </a:t>
            </a:r>
            <a:r>
              <a:rPr lang="en-US" b="1" dirty="0" smtClean="0"/>
              <a:t>critical data</a:t>
            </a:r>
          </a:p>
          <a:p>
            <a:pPr lvl="1" eaLnBrk="1" hangingPunct="1"/>
            <a:r>
              <a:rPr lang="en-US" dirty="0" smtClean="0"/>
              <a:t>Protect it with </a:t>
            </a:r>
            <a:r>
              <a:rPr lang="en-US" b="1" dirty="0" smtClean="0"/>
              <a:t>isolation &amp; replication</a:t>
            </a:r>
          </a:p>
          <a:p>
            <a:pPr eaLnBrk="1" hangingPunct="1"/>
            <a:r>
              <a:rPr lang="en-US" dirty="0" smtClean="0"/>
              <a:t>Goals: </a:t>
            </a:r>
          </a:p>
          <a:p>
            <a:pPr lvl="1" eaLnBrk="1" hangingPunct="1"/>
            <a:r>
              <a:rPr lang="en-US" b="1" dirty="0" smtClean="0">
                <a:solidFill>
                  <a:srgbClr val="002060"/>
                </a:solidFill>
              </a:rPr>
              <a:t>Harden</a:t>
            </a:r>
            <a:r>
              <a:rPr lang="en-US" dirty="0" smtClean="0"/>
              <a:t> programs from both SW and HW errors</a:t>
            </a:r>
          </a:p>
          <a:p>
            <a:pPr lvl="2" eaLnBrk="1" hangingPunct="1"/>
            <a:r>
              <a:rPr lang="en-US" dirty="0" smtClean="0"/>
              <a:t>Unify existing ad hoc solutions</a:t>
            </a:r>
          </a:p>
          <a:p>
            <a:pPr lvl="1" eaLnBrk="1" hangingPunct="1"/>
            <a:r>
              <a:rPr lang="en-US" dirty="0" smtClean="0"/>
              <a:t>Enable </a:t>
            </a:r>
            <a:r>
              <a:rPr lang="en-US" b="1" dirty="0" smtClean="0">
                <a:solidFill>
                  <a:srgbClr val="002060"/>
                </a:solidFill>
              </a:rPr>
              <a:t>local reasoning </a:t>
            </a:r>
            <a:r>
              <a:rPr lang="en-US" dirty="0" smtClean="0"/>
              <a:t>about memory state</a:t>
            </a:r>
          </a:p>
          <a:p>
            <a:pPr lvl="2" eaLnBrk="1" hangingPunct="1"/>
            <a:r>
              <a:rPr lang="en-US" dirty="0" smtClean="0"/>
              <a:t>Leverage powerful static analysis tools</a:t>
            </a:r>
          </a:p>
          <a:p>
            <a:pPr lvl="1" eaLnBrk="1" hangingPunct="1"/>
            <a:r>
              <a:rPr lang="en-US" dirty="0" smtClean="0"/>
              <a:t>Allow </a:t>
            </a:r>
            <a:r>
              <a:rPr lang="en-US" b="1" dirty="0" smtClean="0">
                <a:solidFill>
                  <a:srgbClr val="002060"/>
                </a:solidFill>
              </a:rPr>
              <a:t>selective, incremental hardening </a:t>
            </a:r>
            <a:r>
              <a:rPr lang="en-US" dirty="0" smtClean="0"/>
              <a:t>of apps</a:t>
            </a:r>
          </a:p>
          <a:p>
            <a:pPr lvl="1" eaLnBrk="1" hangingPunct="1"/>
            <a:r>
              <a:rPr lang="en-US" dirty="0" smtClean="0"/>
              <a:t>Provide </a:t>
            </a:r>
            <a:r>
              <a:rPr lang="en-US" b="1" dirty="0" smtClean="0">
                <a:solidFill>
                  <a:srgbClr val="002060"/>
                </a:solidFill>
              </a:rPr>
              <a:t>compatibility</a:t>
            </a:r>
            <a:r>
              <a:rPr lang="en-US" dirty="0" smtClean="0"/>
              <a:t> with existing libraries, apps</a:t>
            </a:r>
          </a:p>
        </p:txBody>
      </p:sp>
      <p:sp>
        <p:nvSpPr>
          <p:cNvPr id="2" name="Slide Number Placeholder 1"/>
          <p:cNvSpPr>
            <a:spLocks noGrp="1"/>
          </p:cNvSpPr>
          <p:nvPr>
            <p:ph type="sldNum" sz="quarter" idx="12"/>
          </p:nvPr>
        </p:nvSpPr>
        <p:spPr/>
        <p:txBody>
          <a:bodyPr/>
          <a:lstStyle/>
          <a:p>
            <a:pPr>
              <a:defRPr/>
            </a:pPr>
            <a:fld id="{DC1681C4-43BB-4518-95EB-29C34E496408}" type="slidenum">
              <a:rPr lang="en-US" altLang="en-US" smtClean="0"/>
              <a:pPr>
                <a:defRPr/>
              </a:pPr>
              <a:t>22</a:t>
            </a:fld>
            <a:endParaRPr lang="en-US"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 for Critical Memory</a:t>
            </a:r>
            <a:endParaRPr lang="en-US" dirty="0"/>
          </a:p>
        </p:txBody>
      </p:sp>
      <p:sp>
        <p:nvSpPr>
          <p:cNvPr id="4" name="Content Placeholder 3"/>
          <p:cNvSpPr>
            <a:spLocks noGrp="1"/>
          </p:cNvSpPr>
          <p:nvPr>
            <p:ph sz="half" idx="1"/>
          </p:nvPr>
        </p:nvSpPr>
        <p:spPr>
          <a:xfrm>
            <a:off x="4419600" y="1069848"/>
            <a:ext cx="4419600" cy="4873752"/>
          </a:xfrm>
        </p:spPr>
        <p:txBody>
          <a:bodyPr>
            <a:normAutofit lnSpcReduction="10000"/>
          </a:bodyPr>
          <a:lstStyle/>
          <a:p>
            <a:r>
              <a:rPr lang="en-US" dirty="0" smtClean="0"/>
              <a:t>Some data really is more important (e.g., balance)</a:t>
            </a:r>
          </a:p>
          <a:p>
            <a:r>
              <a:rPr lang="en-US" dirty="0" smtClean="0"/>
              <a:t>3</a:t>
            </a:r>
            <a:r>
              <a:rPr lang="en-US" baseline="30000" dirty="0" smtClean="0"/>
              <a:t>rd</a:t>
            </a:r>
            <a:r>
              <a:rPr lang="en-US" dirty="0" smtClean="0"/>
              <a:t> party code (</a:t>
            </a:r>
            <a:r>
              <a:rPr lang="en-US" dirty="0" err="1" smtClean="0"/>
              <a:t>lib_function</a:t>
            </a:r>
            <a:r>
              <a:rPr lang="en-US" dirty="0" smtClean="0"/>
              <a:t>) can trash important data</a:t>
            </a:r>
          </a:p>
          <a:p>
            <a:r>
              <a:rPr lang="en-US" dirty="0" smtClean="0"/>
              <a:t>Many programs already protect “critical data”</a:t>
            </a:r>
          </a:p>
          <a:p>
            <a:pPr lvl="1"/>
            <a:r>
              <a:rPr lang="en-US" dirty="0" smtClean="0"/>
              <a:t>Save documents to disk</a:t>
            </a:r>
          </a:p>
          <a:p>
            <a:pPr lvl="1"/>
            <a:r>
              <a:rPr lang="en-US" dirty="0" smtClean="0"/>
              <a:t>Protect data structure metadata</a:t>
            </a:r>
          </a:p>
          <a:p>
            <a:pPr lvl="1"/>
            <a:r>
              <a:rPr lang="en-US" dirty="0" smtClean="0"/>
              <a:t>Store some data in a DB</a:t>
            </a:r>
          </a:p>
          <a:p>
            <a:pPr lvl="1"/>
            <a:endParaRPr lang="en-US" dirty="0"/>
          </a:p>
        </p:txBody>
      </p:sp>
      <p:grpSp>
        <p:nvGrpSpPr>
          <p:cNvPr id="3" name="Group 20"/>
          <p:cNvGrpSpPr/>
          <p:nvPr/>
        </p:nvGrpSpPr>
        <p:grpSpPr>
          <a:xfrm>
            <a:off x="914400" y="990600"/>
            <a:ext cx="3124200" cy="3124200"/>
            <a:chOff x="457200" y="990600"/>
            <a:chExt cx="3124200" cy="3124200"/>
          </a:xfrm>
        </p:grpSpPr>
        <p:sp>
          <p:nvSpPr>
            <p:cNvPr id="10" name="Rectangle 11"/>
            <p:cNvSpPr>
              <a:spLocks noChangeArrowheads="1"/>
            </p:cNvSpPr>
            <p:nvPr/>
          </p:nvSpPr>
          <p:spPr bwMode="auto">
            <a:xfrm>
              <a:off x="457200" y="990600"/>
              <a:ext cx="2895600" cy="3124200"/>
            </a:xfrm>
            <a:prstGeom prst="rect">
              <a:avLst/>
            </a:prstGeom>
            <a:solidFill>
              <a:srgbClr val="FFC000"/>
            </a:solidFill>
            <a:ln w="9525">
              <a:solidFill>
                <a:schemeClr val="tx1"/>
              </a:solidFill>
              <a:miter lim="800000"/>
              <a:headEnd/>
              <a:tailEnd/>
            </a:ln>
          </p:spPr>
          <p:txBody>
            <a:bodyPr wrap="none" anchor="ctr"/>
            <a:lstStyle/>
            <a:p>
              <a:endParaRPr lang="en-US"/>
            </a:p>
          </p:txBody>
        </p:sp>
        <p:sp>
          <p:nvSpPr>
            <p:cNvPr id="9" name="Text Box 12"/>
            <p:cNvSpPr txBox="1">
              <a:spLocks noChangeArrowheads="1"/>
            </p:cNvSpPr>
            <p:nvPr/>
          </p:nvSpPr>
          <p:spPr bwMode="auto">
            <a:xfrm>
              <a:off x="457200" y="990600"/>
              <a:ext cx="3124200" cy="3046988"/>
            </a:xfrm>
            <a:prstGeom prst="rect">
              <a:avLst/>
            </a:prstGeom>
            <a:noFill/>
            <a:ln w="9525">
              <a:noFill/>
              <a:miter lim="800000"/>
              <a:headEnd/>
              <a:tailEnd/>
            </a:ln>
          </p:spPr>
          <p:txBody>
            <a:bodyPr wrap="square">
              <a:spAutoFit/>
            </a:bodyPr>
            <a:lstStyle/>
            <a:p>
              <a:r>
                <a:rPr lang="en-US" sz="2400" dirty="0" smtClean="0">
                  <a:solidFill>
                    <a:srgbClr val="002060"/>
                  </a:solidFill>
                </a:rPr>
                <a:t>critical </a:t>
              </a:r>
              <a:r>
                <a:rPr lang="en-US" sz="2400" dirty="0" err="1" smtClean="0">
                  <a:solidFill>
                    <a:srgbClr val="002060"/>
                  </a:solidFill>
                </a:rPr>
                <a:t>int</a:t>
              </a:r>
              <a:r>
                <a:rPr lang="en-US" sz="2400" dirty="0" smtClean="0">
                  <a:solidFill>
                    <a:srgbClr val="002060"/>
                  </a:solidFill>
                </a:rPr>
                <a:t> </a:t>
              </a:r>
              <a:r>
                <a:rPr lang="en-US" sz="2400" b="1" dirty="0" smtClean="0">
                  <a:solidFill>
                    <a:srgbClr val="002060"/>
                  </a:solidFill>
                </a:rPr>
                <a:t>balance;</a:t>
              </a:r>
              <a:br>
                <a:rPr lang="en-US" sz="2400" b="1" dirty="0" smtClean="0">
                  <a:solidFill>
                    <a:srgbClr val="002060"/>
                  </a:solidFill>
                </a:rPr>
              </a:br>
              <a:r>
                <a:rPr lang="en-US" sz="2400" dirty="0" smtClean="0">
                  <a:solidFill>
                    <a:srgbClr val="002060"/>
                  </a:solidFill>
                </a:rPr>
                <a:t>balance += 100;</a:t>
              </a:r>
            </a:p>
            <a:p>
              <a:r>
                <a:rPr lang="en-US" sz="2400" dirty="0" err="1" smtClean="0">
                  <a:solidFill>
                    <a:srgbClr val="002060"/>
                  </a:solidFill>
                </a:rPr>
                <a:t>lib_function</a:t>
              </a:r>
              <a:r>
                <a:rPr lang="en-US" sz="2400" dirty="0" smtClean="0">
                  <a:solidFill>
                    <a:srgbClr val="002060"/>
                  </a:solidFill>
                </a:rPr>
                <a:t> (x, y);</a:t>
              </a:r>
              <a:r>
                <a:rPr lang="en-US" sz="2400" dirty="0">
                  <a:solidFill>
                    <a:srgbClr val="002060"/>
                  </a:solidFill>
                </a:rPr>
                <a:t/>
              </a:r>
              <a:br>
                <a:rPr lang="en-US" sz="2400" dirty="0">
                  <a:solidFill>
                    <a:srgbClr val="002060"/>
                  </a:solidFill>
                </a:rPr>
              </a:br>
              <a:r>
                <a:rPr lang="en-US" sz="2400" dirty="0"/>
                <a:t>if (</a:t>
              </a:r>
              <a:r>
                <a:rPr lang="en-US" sz="2400" dirty="0">
                  <a:solidFill>
                    <a:srgbClr val="002060"/>
                  </a:solidFill>
                </a:rPr>
                <a:t>balance &lt; 0) </a:t>
              </a:r>
              <a:r>
                <a:rPr lang="en-US" sz="2400" dirty="0"/>
                <a:t>{</a:t>
              </a:r>
              <a:br>
                <a:rPr lang="en-US" sz="2400" dirty="0"/>
              </a:br>
              <a:r>
                <a:rPr lang="en-US" sz="2400" dirty="0"/>
                <a:t>    </a:t>
              </a:r>
              <a:r>
                <a:rPr lang="en-US" sz="2400" dirty="0" err="1"/>
                <a:t>chargeCredit</a:t>
              </a:r>
              <a:r>
                <a:rPr lang="en-US" sz="2400" dirty="0"/>
                <a:t>();</a:t>
              </a:r>
              <a:br>
                <a:rPr lang="en-US" sz="2400" dirty="0"/>
              </a:br>
              <a:r>
                <a:rPr lang="en-US" sz="2400" dirty="0"/>
                <a:t>} else {</a:t>
              </a:r>
              <a:br>
                <a:rPr lang="en-US" sz="2400" dirty="0"/>
              </a:br>
              <a:r>
                <a:rPr lang="en-US" sz="2400" dirty="0"/>
                <a:t>   </a:t>
              </a:r>
              <a:r>
                <a:rPr lang="en-US" sz="2400" dirty="0" smtClean="0"/>
                <a:t> // use x, y, etc.</a:t>
              </a:r>
              <a:r>
                <a:rPr lang="en-US" sz="2400" dirty="0"/>
                <a:t/>
              </a:r>
              <a:br>
                <a:rPr lang="en-US" sz="2400" dirty="0"/>
              </a:br>
              <a:r>
                <a:rPr lang="en-US" sz="2400" dirty="0"/>
                <a:t>}</a:t>
              </a:r>
            </a:p>
          </p:txBody>
        </p:sp>
      </p:grpSp>
      <p:sp>
        <p:nvSpPr>
          <p:cNvPr id="11" name="Oval 4"/>
          <p:cNvSpPr>
            <a:spLocks noChangeArrowheads="1"/>
          </p:cNvSpPr>
          <p:nvPr/>
        </p:nvSpPr>
        <p:spPr bwMode="auto">
          <a:xfrm>
            <a:off x="762000" y="4267200"/>
            <a:ext cx="3124200" cy="1752600"/>
          </a:xfrm>
          <a:prstGeom prst="ellipse">
            <a:avLst/>
          </a:prstGeom>
          <a:solidFill>
            <a:srgbClr val="00B050"/>
          </a:solidFill>
          <a:ln w="9525">
            <a:solidFill>
              <a:schemeClr val="tx1"/>
            </a:solidFill>
            <a:round/>
            <a:headEnd/>
            <a:tailEnd/>
          </a:ln>
        </p:spPr>
        <p:txBody>
          <a:bodyPr wrap="none" anchor="ctr"/>
          <a:lstStyle/>
          <a:p>
            <a:endParaRPr lang="en-US"/>
          </a:p>
        </p:txBody>
      </p:sp>
      <p:sp>
        <p:nvSpPr>
          <p:cNvPr id="12" name="Oval 5"/>
          <p:cNvSpPr>
            <a:spLocks noChangeArrowheads="1"/>
          </p:cNvSpPr>
          <p:nvPr/>
        </p:nvSpPr>
        <p:spPr bwMode="auto">
          <a:xfrm>
            <a:off x="2667000" y="4648200"/>
            <a:ext cx="990600" cy="914400"/>
          </a:xfrm>
          <a:prstGeom prst="ellipse">
            <a:avLst/>
          </a:prstGeom>
          <a:solidFill>
            <a:srgbClr val="002060"/>
          </a:solidFill>
          <a:ln w="9525">
            <a:solidFill>
              <a:schemeClr val="tx1"/>
            </a:solidFill>
            <a:round/>
            <a:headEnd/>
            <a:tailEnd/>
          </a:ln>
        </p:spPr>
        <p:txBody>
          <a:bodyPr wrap="none" anchor="ctr"/>
          <a:lstStyle/>
          <a:p>
            <a:pPr algn="ctr"/>
            <a:r>
              <a:rPr lang="en-US" dirty="0">
                <a:solidFill>
                  <a:schemeClr val="bg1"/>
                </a:solidFill>
              </a:rPr>
              <a:t>balance</a:t>
            </a:r>
          </a:p>
        </p:txBody>
      </p:sp>
      <p:sp>
        <p:nvSpPr>
          <p:cNvPr id="13" name="Text Box 7"/>
          <p:cNvSpPr txBox="1">
            <a:spLocks noChangeArrowheads="1"/>
          </p:cNvSpPr>
          <p:nvPr/>
        </p:nvSpPr>
        <p:spPr bwMode="auto">
          <a:xfrm>
            <a:off x="228600" y="4433887"/>
            <a:ext cx="666750" cy="366713"/>
          </a:xfrm>
          <a:prstGeom prst="rect">
            <a:avLst/>
          </a:prstGeom>
          <a:noFill/>
          <a:ln w="9525">
            <a:noFill/>
            <a:miter lim="800000"/>
            <a:headEnd/>
            <a:tailEnd/>
          </a:ln>
        </p:spPr>
        <p:txBody>
          <a:bodyPr wrap="none">
            <a:spAutoFit/>
          </a:bodyPr>
          <a:lstStyle/>
          <a:p>
            <a:r>
              <a:rPr lang="en-US" dirty="0"/>
              <a:t>Data</a:t>
            </a:r>
          </a:p>
        </p:txBody>
      </p:sp>
      <p:sp>
        <p:nvSpPr>
          <p:cNvPr id="14" name="Text Box 17"/>
          <p:cNvSpPr txBox="1">
            <a:spLocks noChangeArrowheads="1"/>
          </p:cNvSpPr>
          <p:nvPr/>
        </p:nvSpPr>
        <p:spPr bwMode="auto">
          <a:xfrm>
            <a:off x="1143000" y="4648200"/>
            <a:ext cx="1428596" cy="923330"/>
          </a:xfrm>
          <a:prstGeom prst="rect">
            <a:avLst/>
          </a:prstGeom>
          <a:noFill/>
          <a:ln w="9525">
            <a:noFill/>
            <a:miter lim="800000"/>
            <a:headEnd/>
            <a:tailEnd/>
          </a:ln>
        </p:spPr>
        <p:txBody>
          <a:bodyPr wrap="none">
            <a:spAutoFit/>
          </a:bodyPr>
          <a:lstStyle/>
          <a:p>
            <a:r>
              <a:rPr lang="en-US" dirty="0">
                <a:solidFill>
                  <a:schemeClr val="bg1"/>
                </a:solidFill>
              </a:rPr>
              <a:t>x, </a:t>
            </a:r>
            <a:r>
              <a:rPr lang="en-US" dirty="0" smtClean="0">
                <a:solidFill>
                  <a:schemeClr val="bg1"/>
                </a:solidFill>
              </a:rPr>
              <a:t>y,</a:t>
            </a:r>
            <a:r>
              <a:rPr lang="en-US" dirty="0">
                <a:solidFill>
                  <a:schemeClr val="bg1"/>
                </a:solidFill>
              </a:rPr>
              <a:t> </a:t>
            </a:r>
            <a:r>
              <a:rPr lang="en-US" dirty="0" smtClean="0">
                <a:solidFill>
                  <a:schemeClr val="bg1"/>
                </a:solidFill>
              </a:rPr>
              <a:t> etc </a:t>
            </a:r>
          </a:p>
          <a:p>
            <a:r>
              <a:rPr lang="en-US" b="1" dirty="0" smtClean="0">
                <a:solidFill>
                  <a:schemeClr val="bg1"/>
                </a:solidFill>
              </a:rPr>
              <a:t>non-critical</a:t>
            </a:r>
          </a:p>
          <a:p>
            <a:r>
              <a:rPr lang="en-US" b="1" dirty="0" smtClean="0">
                <a:solidFill>
                  <a:schemeClr val="bg1"/>
                </a:solidFill>
              </a:rPr>
              <a:t>data</a:t>
            </a:r>
          </a:p>
        </p:txBody>
      </p:sp>
      <p:sp>
        <p:nvSpPr>
          <p:cNvPr id="15" name="Line 19"/>
          <p:cNvSpPr>
            <a:spLocks noChangeShapeType="1"/>
          </p:cNvSpPr>
          <p:nvPr/>
        </p:nvSpPr>
        <p:spPr bwMode="auto">
          <a:xfrm flipH="1" flipV="1">
            <a:off x="3581400" y="5334000"/>
            <a:ext cx="381000" cy="228600"/>
          </a:xfrm>
          <a:prstGeom prst="line">
            <a:avLst/>
          </a:prstGeom>
          <a:noFill/>
          <a:ln w="9525">
            <a:solidFill>
              <a:schemeClr val="tx1"/>
            </a:solidFill>
            <a:round/>
            <a:headEnd/>
            <a:tailEnd type="triangle" w="med" len="med"/>
          </a:ln>
        </p:spPr>
        <p:txBody>
          <a:bodyPr/>
          <a:lstStyle/>
          <a:p>
            <a:endParaRPr lang="en-US"/>
          </a:p>
        </p:txBody>
      </p:sp>
      <p:sp>
        <p:nvSpPr>
          <p:cNvPr id="16" name="TextBox 15"/>
          <p:cNvSpPr txBox="1"/>
          <p:nvPr/>
        </p:nvSpPr>
        <p:spPr>
          <a:xfrm>
            <a:off x="3886200" y="5486400"/>
            <a:ext cx="838200" cy="646331"/>
          </a:xfrm>
          <a:prstGeom prst="rect">
            <a:avLst/>
          </a:prstGeom>
          <a:noFill/>
        </p:spPr>
        <p:txBody>
          <a:bodyPr wrap="square" rtlCol="0">
            <a:spAutoFit/>
          </a:bodyPr>
          <a:lstStyle/>
          <a:p>
            <a:r>
              <a:rPr lang="en-US" dirty="0" smtClean="0"/>
              <a:t>critical</a:t>
            </a:r>
          </a:p>
          <a:p>
            <a:r>
              <a:rPr lang="en-US" dirty="0" smtClean="0"/>
              <a:t>data</a:t>
            </a:r>
          </a:p>
        </p:txBody>
      </p:sp>
      <p:sp>
        <p:nvSpPr>
          <p:cNvPr id="20" name="Text Box 7"/>
          <p:cNvSpPr txBox="1">
            <a:spLocks noChangeArrowheads="1"/>
          </p:cNvSpPr>
          <p:nvPr/>
        </p:nvSpPr>
        <p:spPr bwMode="auto">
          <a:xfrm>
            <a:off x="152400" y="990600"/>
            <a:ext cx="736099" cy="369332"/>
          </a:xfrm>
          <a:prstGeom prst="rect">
            <a:avLst/>
          </a:prstGeom>
          <a:noFill/>
          <a:ln w="9525">
            <a:noFill/>
            <a:miter lim="800000"/>
            <a:headEnd/>
            <a:tailEnd/>
          </a:ln>
        </p:spPr>
        <p:txBody>
          <a:bodyPr wrap="none">
            <a:spAutoFit/>
          </a:bodyPr>
          <a:lstStyle/>
          <a:p>
            <a:r>
              <a:rPr lang="en-US" dirty="0" smtClean="0"/>
              <a:t>Code</a:t>
            </a:r>
            <a:endParaRPr lang="en-US" dirty="0"/>
          </a:p>
        </p:txBody>
      </p:sp>
      <p:sp>
        <p:nvSpPr>
          <p:cNvPr id="21" name="Rectangle 20"/>
          <p:cNvSpPr/>
          <p:nvPr/>
        </p:nvSpPr>
        <p:spPr>
          <a:xfrm>
            <a:off x="990600" y="1752600"/>
            <a:ext cx="2667000" cy="381000"/>
          </a:xfrm>
          <a:prstGeom prst="rect">
            <a:avLst/>
          </a:prstGeom>
          <a:solidFill>
            <a:srgbClr val="FF0000">
              <a:alpha val="4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pPr>
              <a:defRPr/>
            </a:pPr>
            <a:fld id="{529F7BBF-EDFB-4A9E-BCC3-13E0914583E9}" type="slidenum">
              <a:rPr lang="en-US" altLang="en-US" smtClean="0"/>
              <a:pPr>
                <a:defRPr/>
              </a:pPr>
              <a:t>23</a:t>
            </a:fld>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Critical Memory Works</a:t>
            </a:r>
            <a:endParaRPr lang="en-US" dirty="0"/>
          </a:p>
        </p:txBody>
      </p:sp>
      <p:sp>
        <p:nvSpPr>
          <p:cNvPr id="11" name="Rectangle 11"/>
          <p:cNvSpPr>
            <a:spLocks noChangeArrowheads="1"/>
          </p:cNvSpPr>
          <p:nvPr/>
        </p:nvSpPr>
        <p:spPr bwMode="auto">
          <a:xfrm>
            <a:off x="1066800" y="1447800"/>
            <a:ext cx="2971800" cy="2514600"/>
          </a:xfrm>
          <a:prstGeom prst="rect">
            <a:avLst/>
          </a:prstGeom>
          <a:solidFill>
            <a:srgbClr val="FFC000"/>
          </a:solidFill>
          <a:ln w="9525">
            <a:solidFill>
              <a:schemeClr val="tx1"/>
            </a:solidFill>
            <a:miter lim="800000"/>
            <a:headEnd/>
            <a:tailEnd/>
          </a:ln>
        </p:spPr>
        <p:txBody>
          <a:bodyPr wrap="none" anchor="ctr"/>
          <a:lstStyle/>
          <a:p>
            <a:endParaRPr lang="en-US"/>
          </a:p>
        </p:txBody>
      </p:sp>
      <p:sp>
        <p:nvSpPr>
          <p:cNvPr id="16" name="TextBox 15"/>
          <p:cNvSpPr txBox="1"/>
          <p:nvPr/>
        </p:nvSpPr>
        <p:spPr>
          <a:xfrm>
            <a:off x="1219200" y="1447800"/>
            <a:ext cx="2438400" cy="646331"/>
          </a:xfrm>
          <a:prstGeom prst="rect">
            <a:avLst/>
          </a:prstGeom>
          <a:solidFill>
            <a:srgbClr val="FFC000">
              <a:alpha val="50000"/>
            </a:srgbClr>
          </a:solidFill>
          <a:ln>
            <a:noFill/>
          </a:ln>
        </p:spPr>
        <p:txBody>
          <a:bodyPr wrap="square" rtlCol="0">
            <a:spAutoFit/>
          </a:bodyPr>
          <a:lstStyle/>
          <a:p>
            <a:r>
              <a:rPr lang="en-US" dirty="0" err="1" smtClean="0"/>
              <a:t>int</a:t>
            </a:r>
            <a:r>
              <a:rPr lang="en-US" dirty="0" smtClean="0"/>
              <a:t> buffer[10];</a:t>
            </a:r>
          </a:p>
          <a:p>
            <a:r>
              <a:rPr lang="en-US" b="1" dirty="0" smtClean="0"/>
              <a:t>critical</a:t>
            </a:r>
            <a:r>
              <a:rPr lang="en-US" dirty="0" smtClean="0"/>
              <a:t> </a:t>
            </a:r>
            <a:r>
              <a:rPr lang="en-US" dirty="0" err="1" smtClean="0"/>
              <a:t>int</a:t>
            </a:r>
            <a:r>
              <a:rPr lang="en-US" dirty="0" smtClean="0">
                <a:solidFill>
                  <a:srgbClr val="0070C0"/>
                </a:solidFill>
              </a:rPr>
              <a:t> </a:t>
            </a:r>
            <a:r>
              <a:rPr lang="en-US" dirty="0" smtClean="0">
                <a:solidFill>
                  <a:srgbClr val="002060"/>
                </a:solidFill>
              </a:rPr>
              <a:t>balance ;</a:t>
            </a:r>
          </a:p>
        </p:txBody>
      </p:sp>
      <p:sp>
        <p:nvSpPr>
          <p:cNvPr id="17" name="Rectangle 11"/>
          <p:cNvSpPr>
            <a:spLocks noChangeArrowheads="1"/>
          </p:cNvSpPr>
          <p:nvPr/>
        </p:nvSpPr>
        <p:spPr bwMode="auto">
          <a:xfrm>
            <a:off x="4876800" y="1447800"/>
            <a:ext cx="3657600" cy="2514600"/>
          </a:xfrm>
          <a:prstGeom prst="rect">
            <a:avLst/>
          </a:prstGeom>
          <a:solidFill>
            <a:srgbClr val="002060"/>
          </a:solidFill>
          <a:ln w="9525">
            <a:solidFill>
              <a:schemeClr val="tx1"/>
            </a:solidFill>
            <a:miter lim="800000"/>
            <a:headEnd/>
            <a:tailEnd/>
          </a:ln>
        </p:spPr>
        <p:txBody>
          <a:bodyPr wrap="none" anchor="ctr"/>
          <a:lstStyle/>
          <a:p>
            <a:endParaRPr lang="en-US"/>
          </a:p>
        </p:txBody>
      </p:sp>
      <p:sp>
        <p:nvSpPr>
          <p:cNvPr id="18" name="TextBox 17"/>
          <p:cNvSpPr txBox="1"/>
          <p:nvPr/>
        </p:nvSpPr>
        <p:spPr>
          <a:xfrm>
            <a:off x="5029200" y="1524000"/>
            <a:ext cx="3204723" cy="2308324"/>
          </a:xfrm>
          <a:prstGeom prst="rect">
            <a:avLst/>
          </a:prstGeom>
          <a:noFill/>
        </p:spPr>
        <p:txBody>
          <a:bodyPr wrap="none" rtlCol="0">
            <a:spAutoFit/>
          </a:bodyPr>
          <a:lstStyle/>
          <a:p>
            <a:r>
              <a:rPr lang="en-US" dirty="0" err="1" smtClean="0">
                <a:solidFill>
                  <a:schemeClr val="accent1">
                    <a:lumMod val="60000"/>
                    <a:lumOff val="40000"/>
                  </a:schemeClr>
                </a:solidFill>
              </a:rPr>
              <a:t>map_critical</a:t>
            </a:r>
            <a:r>
              <a:rPr lang="en-US" dirty="0" smtClean="0">
                <a:solidFill>
                  <a:schemeClr val="bg1"/>
                </a:solidFill>
              </a:rPr>
              <a:t>(&amp;balance);</a:t>
            </a:r>
          </a:p>
          <a:p>
            <a:r>
              <a:rPr lang="en-US" dirty="0" smtClean="0">
                <a:solidFill>
                  <a:schemeClr val="bg1"/>
                </a:solidFill>
              </a:rPr>
              <a:t> </a:t>
            </a:r>
          </a:p>
          <a:p>
            <a:r>
              <a:rPr lang="en-US" dirty="0" err="1" smtClean="0">
                <a:solidFill>
                  <a:srgbClr val="FFC000"/>
                </a:solidFill>
              </a:rPr>
              <a:t>crit_store</a:t>
            </a:r>
            <a:r>
              <a:rPr lang="en-US" dirty="0" smtClean="0">
                <a:solidFill>
                  <a:schemeClr val="bg1"/>
                </a:solidFill>
              </a:rPr>
              <a:t>(&amp;balance, 100);</a:t>
            </a:r>
          </a:p>
          <a:p>
            <a:endParaRPr lang="en-US" dirty="0" smtClean="0">
              <a:solidFill>
                <a:srgbClr val="FF0000"/>
              </a:solidFill>
            </a:endParaRPr>
          </a:p>
          <a:p>
            <a:r>
              <a:rPr lang="en-US" dirty="0" smtClean="0">
                <a:solidFill>
                  <a:srgbClr val="FF0000"/>
                </a:solidFill>
              </a:rPr>
              <a:t>store( (buffer+40), 9999);</a:t>
            </a:r>
          </a:p>
          <a:p>
            <a:endParaRPr lang="en-US" dirty="0" smtClean="0">
              <a:solidFill>
                <a:schemeClr val="bg1"/>
              </a:solidFill>
            </a:endParaRPr>
          </a:p>
          <a:p>
            <a:r>
              <a:rPr lang="en-US" dirty="0" smtClean="0">
                <a:solidFill>
                  <a:schemeClr val="bg1"/>
                </a:solidFill>
              </a:rPr>
              <a:t>temp2  =</a:t>
            </a:r>
            <a:r>
              <a:rPr lang="en-US" dirty="0" smtClean="0"/>
              <a:t> </a:t>
            </a:r>
            <a:r>
              <a:rPr lang="en-US" dirty="0" err="1" smtClean="0">
                <a:solidFill>
                  <a:srgbClr val="FFC000"/>
                </a:solidFill>
              </a:rPr>
              <a:t>crit_load</a:t>
            </a:r>
            <a:r>
              <a:rPr lang="en-US" dirty="0" smtClean="0">
                <a:solidFill>
                  <a:schemeClr val="bg1"/>
                </a:solidFill>
              </a:rPr>
              <a:t>(&amp;balance);</a:t>
            </a:r>
          </a:p>
          <a:p>
            <a:r>
              <a:rPr lang="en-US" dirty="0" smtClean="0">
                <a:solidFill>
                  <a:schemeClr val="bg1"/>
                </a:solidFill>
              </a:rPr>
              <a:t>if (temp2 &gt; 0) { … }</a:t>
            </a:r>
          </a:p>
        </p:txBody>
      </p:sp>
      <p:sp>
        <p:nvSpPr>
          <p:cNvPr id="19" name="Text Box 12"/>
          <p:cNvSpPr txBox="1">
            <a:spLocks noChangeArrowheads="1"/>
          </p:cNvSpPr>
          <p:nvPr/>
        </p:nvSpPr>
        <p:spPr bwMode="auto">
          <a:xfrm>
            <a:off x="1219200" y="2133600"/>
            <a:ext cx="2286000" cy="1754326"/>
          </a:xfrm>
          <a:prstGeom prst="rect">
            <a:avLst/>
          </a:prstGeom>
          <a:noFill/>
          <a:ln w="9525">
            <a:noFill/>
            <a:miter lim="800000"/>
            <a:headEnd/>
            <a:tailEnd/>
          </a:ln>
        </p:spPr>
        <p:txBody>
          <a:bodyPr wrap="square">
            <a:spAutoFit/>
          </a:bodyPr>
          <a:lstStyle/>
          <a:p>
            <a:pPr>
              <a:spcBef>
                <a:spcPct val="50000"/>
              </a:spcBef>
            </a:pPr>
            <a:r>
              <a:rPr lang="en-US" dirty="0">
                <a:solidFill>
                  <a:srgbClr val="002060"/>
                </a:solidFill>
              </a:rPr>
              <a:t>balance </a:t>
            </a:r>
            <a:r>
              <a:rPr lang="en-US" dirty="0" smtClean="0">
                <a:solidFill>
                  <a:srgbClr val="002060"/>
                </a:solidFill>
              </a:rPr>
              <a:t>= </a:t>
            </a:r>
            <a:r>
              <a:rPr lang="en-US" dirty="0">
                <a:solidFill>
                  <a:srgbClr val="002060"/>
                </a:solidFill>
              </a:rPr>
              <a:t>100</a:t>
            </a:r>
            <a:r>
              <a:rPr lang="en-US" dirty="0" smtClean="0">
                <a:solidFill>
                  <a:srgbClr val="002060"/>
                </a:solidFill>
              </a:rPr>
              <a:t>;</a:t>
            </a:r>
          </a:p>
          <a:p>
            <a:pPr>
              <a:spcBef>
                <a:spcPct val="50000"/>
              </a:spcBef>
            </a:pPr>
            <a:r>
              <a:rPr lang="en-US" dirty="0" smtClean="0"/>
              <a:t>buffer[10] = 9999;  </a:t>
            </a:r>
            <a:r>
              <a:rPr lang="en-US" dirty="0"/>
              <a:t/>
            </a:r>
            <a:br>
              <a:rPr lang="en-US" dirty="0"/>
            </a:br>
            <a:r>
              <a:rPr lang="en-US" dirty="0" smtClean="0"/>
              <a:t>…..</a:t>
            </a:r>
          </a:p>
          <a:p>
            <a:pPr>
              <a:spcBef>
                <a:spcPct val="50000"/>
              </a:spcBef>
            </a:pPr>
            <a:r>
              <a:rPr lang="en-US" dirty="0" smtClean="0"/>
              <a:t>if </a:t>
            </a:r>
            <a:r>
              <a:rPr lang="en-US" dirty="0">
                <a:solidFill>
                  <a:srgbClr val="002060"/>
                </a:solidFill>
              </a:rPr>
              <a:t>(balance &lt; 0) </a:t>
            </a:r>
            <a:r>
              <a:rPr lang="en-US" dirty="0"/>
              <a:t>{</a:t>
            </a:r>
            <a:br>
              <a:rPr lang="en-US" dirty="0"/>
            </a:br>
            <a:r>
              <a:rPr lang="en-US" dirty="0"/>
              <a:t>    </a:t>
            </a:r>
            <a:r>
              <a:rPr lang="en-US" dirty="0" smtClean="0"/>
              <a:t>…</a:t>
            </a:r>
          </a:p>
        </p:txBody>
      </p:sp>
      <p:cxnSp>
        <p:nvCxnSpPr>
          <p:cNvPr id="44" name="Straight Arrow Connector 43"/>
          <p:cNvCxnSpPr/>
          <p:nvPr/>
        </p:nvCxnSpPr>
        <p:spPr>
          <a:xfrm flipV="1">
            <a:off x="3429000" y="1677988"/>
            <a:ext cx="1600200" cy="22701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endCxn id="52" idx="1"/>
          </p:cNvCxnSpPr>
          <p:nvPr/>
        </p:nvCxnSpPr>
        <p:spPr>
          <a:xfrm>
            <a:off x="2895600" y="2362200"/>
            <a:ext cx="1752600" cy="381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Left Brace 51"/>
          <p:cNvSpPr/>
          <p:nvPr/>
        </p:nvSpPr>
        <p:spPr>
          <a:xfrm>
            <a:off x="4648200" y="2133600"/>
            <a:ext cx="304800" cy="533400"/>
          </a:xfrm>
          <a:prstGeom prst="leftBrace">
            <a:avLst/>
          </a:prstGeom>
          <a:solidFill>
            <a:schemeClr val="bg1">
              <a:alpha val="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 name="Left Brace 55"/>
          <p:cNvSpPr/>
          <p:nvPr/>
        </p:nvSpPr>
        <p:spPr>
          <a:xfrm>
            <a:off x="4724400" y="2743200"/>
            <a:ext cx="152400" cy="4572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8" name="Straight Arrow Connector 57"/>
          <p:cNvCxnSpPr>
            <a:endCxn id="56" idx="1"/>
          </p:cNvCxnSpPr>
          <p:nvPr/>
        </p:nvCxnSpPr>
        <p:spPr>
          <a:xfrm>
            <a:off x="3276600" y="2743200"/>
            <a:ext cx="144780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 name="Left Brace 58"/>
          <p:cNvSpPr/>
          <p:nvPr/>
        </p:nvSpPr>
        <p:spPr>
          <a:xfrm>
            <a:off x="4724401" y="3352800"/>
            <a:ext cx="228600" cy="3048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1" name="Straight Arrow Connector 60"/>
          <p:cNvCxnSpPr>
            <a:endCxn id="59" idx="1"/>
          </p:cNvCxnSpPr>
          <p:nvPr/>
        </p:nvCxnSpPr>
        <p:spPr>
          <a:xfrm>
            <a:off x="2895600" y="3429000"/>
            <a:ext cx="1828801" cy="76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143000" y="4343400"/>
            <a:ext cx="914400" cy="685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0</a:t>
            </a:r>
            <a:endParaRPr lang="en-US" dirty="0"/>
          </a:p>
        </p:txBody>
      </p:sp>
      <p:sp>
        <p:nvSpPr>
          <p:cNvPr id="22" name="Rectangle 21"/>
          <p:cNvSpPr/>
          <p:nvPr/>
        </p:nvSpPr>
        <p:spPr>
          <a:xfrm>
            <a:off x="1143000" y="5029200"/>
            <a:ext cx="914400" cy="762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0</a:t>
            </a:r>
            <a:endParaRPr lang="en-US" dirty="0"/>
          </a:p>
        </p:txBody>
      </p:sp>
      <p:sp>
        <p:nvSpPr>
          <p:cNvPr id="28" name="Rectangle 27"/>
          <p:cNvSpPr/>
          <p:nvPr/>
        </p:nvSpPr>
        <p:spPr>
          <a:xfrm>
            <a:off x="2514600" y="4343400"/>
            <a:ext cx="914400" cy="685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100</a:t>
            </a:r>
            <a:endParaRPr lang="en-US" dirty="0"/>
          </a:p>
        </p:txBody>
      </p:sp>
      <p:sp>
        <p:nvSpPr>
          <p:cNvPr id="29" name="Rectangle 28"/>
          <p:cNvSpPr/>
          <p:nvPr/>
        </p:nvSpPr>
        <p:spPr>
          <a:xfrm>
            <a:off x="2514600" y="5029200"/>
            <a:ext cx="914400" cy="762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100</a:t>
            </a:r>
            <a:endParaRPr lang="en-US" dirty="0"/>
          </a:p>
        </p:txBody>
      </p:sp>
      <p:sp>
        <p:nvSpPr>
          <p:cNvPr id="32" name="Rectangle 31"/>
          <p:cNvSpPr/>
          <p:nvPr/>
        </p:nvSpPr>
        <p:spPr>
          <a:xfrm>
            <a:off x="3886200" y="4343400"/>
            <a:ext cx="914400" cy="685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9999</a:t>
            </a:r>
            <a:endParaRPr lang="en-US" dirty="0"/>
          </a:p>
        </p:txBody>
      </p:sp>
      <p:sp>
        <p:nvSpPr>
          <p:cNvPr id="33" name="Rectangle 32"/>
          <p:cNvSpPr/>
          <p:nvPr/>
        </p:nvSpPr>
        <p:spPr>
          <a:xfrm>
            <a:off x="3886200" y="5029200"/>
            <a:ext cx="914400" cy="762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100</a:t>
            </a:r>
            <a:endParaRPr lang="en-US" dirty="0"/>
          </a:p>
        </p:txBody>
      </p:sp>
      <p:sp>
        <p:nvSpPr>
          <p:cNvPr id="38" name="Rectangle 37"/>
          <p:cNvSpPr/>
          <p:nvPr/>
        </p:nvSpPr>
        <p:spPr>
          <a:xfrm>
            <a:off x="5181600" y="4343400"/>
            <a:ext cx="914400" cy="685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100</a:t>
            </a:r>
            <a:endParaRPr lang="en-US" dirty="0"/>
          </a:p>
        </p:txBody>
      </p:sp>
      <p:sp>
        <p:nvSpPr>
          <p:cNvPr id="39" name="Rectangle 38"/>
          <p:cNvSpPr/>
          <p:nvPr/>
        </p:nvSpPr>
        <p:spPr>
          <a:xfrm>
            <a:off x="5181600" y="5029200"/>
            <a:ext cx="914400" cy="762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100</a:t>
            </a:r>
            <a:endParaRPr lang="en-US" dirty="0"/>
          </a:p>
        </p:txBody>
      </p:sp>
      <p:sp>
        <p:nvSpPr>
          <p:cNvPr id="42" name="Rectangle 41"/>
          <p:cNvSpPr/>
          <p:nvPr/>
        </p:nvSpPr>
        <p:spPr>
          <a:xfrm>
            <a:off x="1240809" y="2585682"/>
            <a:ext cx="1981200" cy="304800"/>
          </a:xfrm>
          <a:prstGeom prst="rect">
            <a:avLst/>
          </a:prstGeom>
          <a:solidFill>
            <a:srgbClr val="FF0000">
              <a:alpha val="4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p:nvSpPr>
        <p:spPr>
          <a:xfrm>
            <a:off x="152400" y="4382869"/>
            <a:ext cx="990600" cy="646331"/>
          </a:xfrm>
          <a:prstGeom prst="rect">
            <a:avLst/>
          </a:prstGeom>
          <a:noFill/>
        </p:spPr>
        <p:txBody>
          <a:bodyPr wrap="square" rtlCol="0">
            <a:spAutoFit/>
          </a:bodyPr>
          <a:lstStyle/>
          <a:p>
            <a:pPr algn="ctr"/>
            <a:r>
              <a:rPr lang="en-US" dirty="0" err="1" smtClean="0"/>
              <a:t>NormalMem</a:t>
            </a:r>
            <a:endParaRPr lang="en-US" dirty="0"/>
          </a:p>
        </p:txBody>
      </p:sp>
      <p:sp>
        <p:nvSpPr>
          <p:cNvPr id="47" name="TextBox 46"/>
          <p:cNvSpPr txBox="1"/>
          <p:nvPr/>
        </p:nvSpPr>
        <p:spPr>
          <a:xfrm>
            <a:off x="152400" y="5105400"/>
            <a:ext cx="914400" cy="646331"/>
          </a:xfrm>
          <a:prstGeom prst="rect">
            <a:avLst/>
          </a:prstGeom>
          <a:noFill/>
        </p:spPr>
        <p:txBody>
          <a:bodyPr wrap="square" rtlCol="0">
            <a:spAutoFit/>
          </a:bodyPr>
          <a:lstStyle/>
          <a:p>
            <a:pPr algn="ctr"/>
            <a:r>
              <a:rPr lang="en-US" dirty="0" smtClean="0"/>
              <a:t>Critical</a:t>
            </a:r>
          </a:p>
          <a:p>
            <a:pPr algn="ctr"/>
            <a:r>
              <a:rPr lang="en-US" dirty="0" err="1" smtClean="0"/>
              <a:t>Mem</a:t>
            </a:r>
            <a:endParaRPr lang="en-US" dirty="0"/>
          </a:p>
        </p:txBody>
      </p:sp>
      <p:sp>
        <p:nvSpPr>
          <p:cNvPr id="48" name="TextBox 47"/>
          <p:cNvSpPr txBox="1"/>
          <p:nvPr/>
        </p:nvSpPr>
        <p:spPr>
          <a:xfrm>
            <a:off x="1143000" y="5791200"/>
            <a:ext cx="990600" cy="369332"/>
          </a:xfrm>
          <a:prstGeom prst="rect">
            <a:avLst/>
          </a:prstGeom>
          <a:noFill/>
        </p:spPr>
        <p:txBody>
          <a:bodyPr wrap="square" rtlCol="0">
            <a:spAutoFit/>
          </a:bodyPr>
          <a:lstStyle/>
          <a:p>
            <a:r>
              <a:rPr lang="en-US" dirty="0" smtClean="0"/>
              <a:t>balance</a:t>
            </a:r>
            <a:endParaRPr lang="en-US" dirty="0"/>
          </a:p>
        </p:txBody>
      </p:sp>
      <p:sp>
        <p:nvSpPr>
          <p:cNvPr id="49" name="Right Arrow 48"/>
          <p:cNvSpPr/>
          <p:nvPr/>
        </p:nvSpPr>
        <p:spPr>
          <a:xfrm>
            <a:off x="2514600" y="5867400"/>
            <a:ext cx="42672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76200" y="2152471"/>
            <a:ext cx="1143000" cy="1200329"/>
          </a:xfrm>
          <a:prstGeom prst="rect">
            <a:avLst/>
          </a:prstGeom>
          <a:noFill/>
        </p:spPr>
        <p:txBody>
          <a:bodyPr wrap="square" rtlCol="0">
            <a:spAutoFit/>
          </a:bodyPr>
          <a:lstStyle/>
          <a:p>
            <a:pPr algn="ctr"/>
            <a:r>
              <a:rPr lang="en-US" dirty="0" smtClean="0"/>
              <a:t>buffer</a:t>
            </a:r>
            <a:br>
              <a:rPr lang="en-US" dirty="0" smtClean="0"/>
            </a:br>
            <a:r>
              <a:rPr lang="en-US" dirty="0" smtClean="0"/>
              <a:t>overflow</a:t>
            </a:r>
          </a:p>
          <a:p>
            <a:pPr algn="ctr"/>
            <a:r>
              <a:rPr lang="en-US" dirty="0" smtClean="0"/>
              <a:t>into</a:t>
            </a:r>
          </a:p>
          <a:p>
            <a:pPr algn="ctr"/>
            <a:r>
              <a:rPr lang="en-US" dirty="0" smtClean="0"/>
              <a:t>balance</a:t>
            </a:r>
            <a:endParaRPr lang="en-US" dirty="0"/>
          </a:p>
        </p:txBody>
      </p:sp>
      <p:sp>
        <p:nvSpPr>
          <p:cNvPr id="3" name="Slide Number Placeholder 2"/>
          <p:cNvSpPr>
            <a:spLocks noGrp="1"/>
          </p:cNvSpPr>
          <p:nvPr>
            <p:ph type="sldNum" sz="quarter" idx="12"/>
          </p:nvPr>
        </p:nvSpPr>
        <p:spPr/>
        <p:txBody>
          <a:bodyPr/>
          <a:lstStyle/>
          <a:p>
            <a:pPr>
              <a:defRPr/>
            </a:pPr>
            <a:fld id="{529F7BBF-EDFB-4A9E-BCC3-13E0914583E9}" type="slidenum">
              <a:rPr lang="en-US" altLang="en-US" smtClean="0"/>
              <a:pPr>
                <a:defRPr/>
              </a:pPr>
              <a:t>24</a:t>
            </a:fld>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8">
                                            <p:txEl>
                                              <p:pRg st="6" end="6"/>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8">
                                            <p:txEl>
                                              <p:pRg st="7" end="7"/>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6" grpId="0" animBg="1"/>
      <p:bldP spid="59" grpId="0" animBg="1"/>
      <p:bldP spid="21" grpId="0" animBg="1"/>
      <p:bldP spid="22" grpId="0" animBg="1"/>
      <p:bldP spid="28" grpId="0" animBg="1"/>
      <p:bldP spid="29" grpId="0" animBg="1"/>
      <p:bldP spid="32" grpId="0" animBg="1"/>
      <p:bldP spid="33" grpId="0" animBg="1"/>
      <p:bldP spid="38" grpId="0" animBg="1"/>
      <p:bldP spid="3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Samurai Implementation</a:t>
            </a:r>
            <a:endParaRPr lang="en-US" dirty="0"/>
          </a:p>
        </p:txBody>
      </p:sp>
      <p:sp>
        <p:nvSpPr>
          <p:cNvPr id="5" name="Rectangle 4"/>
          <p:cNvSpPr>
            <a:spLocks noChangeArrowheads="1"/>
          </p:cNvSpPr>
          <p:nvPr/>
        </p:nvSpPr>
        <p:spPr bwMode="auto">
          <a:xfrm>
            <a:off x="3124200" y="1143000"/>
            <a:ext cx="2362200" cy="4724400"/>
          </a:xfrm>
          <a:prstGeom prst="rect">
            <a:avLst/>
          </a:prstGeom>
          <a:solidFill>
            <a:srgbClr val="FFC000"/>
          </a:solidFill>
          <a:ln w="9525">
            <a:solidFill>
              <a:schemeClr val="tx1"/>
            </a:solidFill>
            <a:miter lim="800000"/>
            <a:headEnd/>
            <a:tailEnd/>
          </a:ln>
          <a:effectLst/>
        </p:spPr>
        <p:txBody>
          <a:bodyPr wrap="none" anchor="ctr"/>
          <a:lstStyle/>
          <a:p>
            <a:pPr algn="ctr"/>
            <a:r>
              <a:rPr lang="en-US"/>
              <a:t>base</a:t>
            </a:r>
          </a:p>
        </p:txBody>
      </p:sp>
      <p:sp>
        <p:nvSpPr>
          <p:cNvPr id="6" name="Rectangle 5"/>
          <p:cNvSpPr>
            <a:spLocks noChangeArrowheads="1"/>
          </p:cNvSpPr>
          <p:nvPr/>
        </p:nvSpPr>
        <p:spPr bwMode="auto">
          <a:xfrm>
            <a:off x="3733800" y="3048000"/>
            <a:ext cx="1143000" cy="762000"/>
          </a:xfrm>
          <a:prstGeom prst="rect">
            <a:avLst/>
          </a:prstGeom>
          <a:solidFill>
            <a:srgbClr val="00B050"/>
          </a:solidFill>
          <a:ln w="9525">
            <a:solidFill>
              <a:schemeClr val="tx1"/>
            </a:solidFill>
            <a:miter lim="800000"/>
            <a:headEnd/>
            <a:tailEnd/>
          </a:ln>
          <a:effectLst/>
        </p:spPr>
        <p:txBody>
          <a:bodyPr wrap="none" anchor="ctr"/>
          <a:lstStyle/>
          <a:p>
            <a:pPr algn="ctr"/>
            <a:r>
              <a:rPr lang="en-US" sz="1600" b="1" dirty="0" smtClean="0">
                <a:solidFill>
                  <a:schemeClr val="bg1"/>
                </a:solidFill>
              </a:rPr>
              <a:t>Base</a:t>
            </a:r>
          </a:p>
          <a:p>
            <a:pPr algn="ctr"/>
            <a:r>
              <a:rPr lang="en-US" sz="1600" b="1" dirty="0" smtClean="0">
                <a:solidFill>
                  <a:schemeClr val="bg1"/>
                </a:solidFill>
              </a:rPr>
              <a:t> Object</a:t>
            </a:r>
            <a:endParaRPr lang="en-US" sz="1600" b="1" dirty="0">
              <a:solidFill>
                <a:schemeClr val="bg1"/>
              </a:solidFill>
            </a:endParaRPr>
          </a:p>
        </p:txBody>
      </p:sp>
      <p:sp>
        <p:nvSpPr>
          <p:cNvPr id="7" name="Rectangle 6"/>
          <p:cNvSpPr>
            <a:spLocks noChangeArrowheads="1"/>
          </p:cNvSpPr>
          <p:nvPr/>
        </p:nvSpPr>
        <p:spPr bwMode="auto">
          <a:xfrm>
            <a:off x="3733800" y="1371600"/>
            <a:ext cx="1143000" cy="762000"/>
          </a:xfrm>
          <a:prstGeom prst="rect">
            <a:avLst/>
          </a:prstGeom>
          <a:solidFill>
            <a:srgbClr val="00B050"/>
          </a:solidFill>
          <a:ln w="9525">
            <a:solidFill>
              <a:schemeClr val="tx1"/>
            </a:solidFill>
            <a:miter lim="800000"/>
            <a:headEnd/>
            <a:tailEnd/>
          </a:ln>
          <a:effectLst/>
        </p:spPr>
        <p:txBody>
          <a:bodyPr wrap="none" anchor="ctr"/>
          <a:lstStyle/>
          <a:p>
            <a:pPr algn="ctr"/>
            <a:r>
              <a:rPr lang="en-US" sz="1600" b="1" dirty="0">
                <a:solidFill>
                  <a:schemeClr val="bg1"/>
                </a:solidFill>
              </a:rPr>
              <a:t>Replica 1</a:t>
            </a:r>
          </a:p>
        </p:txBody>
      </p:sp>
      <p:sp>
        <p:nvSpPr>
          <p:cNvPr id="8" name="Rectangle 7"/>
          <p:cNvSpPr>
            <a:spLocks noChangeArrowheads="1"/>
          </p:cNvSpPr>
          <p:nvPr/>
        </p:nvSpPr>
        <p:spPr bwMode="auto">
          <a:xfrm>
            <a:off x="3733800" y="4267200"/>
            <a:ext cx="1143000" cy="762000"/>
          </a:xfrm>
          <a:prstGeom prst="rect">
            <a:avLst/>
          </a:prstGeom>
          <a:solidFill>
            <a:srgbClr val="00B050"/>
          </a:solidFill>
          <a:ln w="9525">
            <a:solidFill>
              <a:schemeClr val="tx1"/>
            </a:solidFill>
            <a:miter lim="800000"/>
            <a:headEnd/>
            <a:tailEnd/>
          </a:ln>
          <a:effectLst/>
        </p:spPr>
        <p:txBody>
          <a:bodyPr wrap="none" anchor="ctr"/>
          <a:lstStyle/>
          <a:p>
            <a:pPr algn="ctr"/>
            <a:r>
              <a:rPr lang="en-US" sz="1600" b="1" dirty="0">
                <a:solidFill>
                  <a:schemeClr val="bg1"/>
                </a:solidFill>
              </a:rPr>
              <a:t>Replica 2</a:t>
            </a:r>
          </a:p>
        </p:txBody>
      </p:sp>
      <p:sp>
        <p:nvSpPr>
          <p:cNvPr id="9" name="Rectangle 8"/>
          <p:cNvSpPr>
            <a:spLocks noChangeArrowheads="1"/>
          </p:cNvSpPr>
          <p:nvPr/>
        </p:nvSpPr>
        <p:spPr bwMode="auto">
          <a:xfrm>
            <a:off x="3733800" y="2743200"/>
            <a:ext cx="1143000" cy="304800"/>
          </a:xfrm>
          <a:prstGeom prst="rect">
            <a:avLst/>
          </a:prstGeom>
          <a:solidFill>
            <a:srgbClr val="92D050"/>
          </a:solidFill>
          <a:ln w="9525">
            <a:solidFill>
              <a:schemeClr val="tx1"/>
            </a:solidFill>
            <a:miter lim="800000"/>
            <a:headEnd/>
            <a:tailEnd/>
          </a:ln>
          <a:effectLst/>
        </p:spPr>
        <p:txBody>
          <a:bodyPr wrap="none" anchor="ctr"/>
          <a:lstStyle/>
          <a:p>
            <a:pPr algn="ctr"/>
            <a:r>
              <a:rPr lang="en-US" sz="1000" b="1" dirty="0" smtClean="0"/>
              <a:t>shadow </a:t>
            </a:r>
            <a:r>
              <a:rPr lang="en-US" sz="1000" b="1" dirty="0"/>
              <a:t>pointer 2</a:t>
            </a:r>
          </a:p>
        </p:txBody>
      </p:sp>
      <p:sp>
        <p:nvSpPr>
          <p:cNvPr id="10" name="Rectangle 9"/>
          <p:cNvSpPr>
            <a:spLocks noChangeArrowheads="1"/>
          </p:cNvSpPr>
          <p:nvPr/>
        </p:nvSpPr>
        <p:spPr bwMode="auto">
          <a:xfrm>
            <a:off x="3733800" y="2438400"/>
            <a:ext cx="1143000" cy="304800"/>
          </a:xfrm>
          <a:prstGeom prst="rect">
            <a:avLst/>
          </a:prstGeom>
          <a:solidFill>
            <a:srgbClr val="92D050"/>
          </a:solidFill>
          <a:ln w="9525">
            <a:solidFill>
              <a:schemeClr val="tx1"/>
            </a:solidFill>
            <a:miter lim="800000"/>
            <a:headEnd/>
            <a:tailEnd/>
          </a:ln>
          <a:effectLst/>
        </p:spPr>
        <p:txBody>
          <a:bodyPr wrap="none" anchor="ctr"/>
          <a:lstStyle/>
          <a:p>
            <a:pPr algn="ctr"/>
            <a:r>
              <a:rPr lang="en-US" sz="1000" b="1" dirty="0" smtClean="0"/>
              <a:t>shadow </a:t>
            </a:r>
            <a:r>
              <a:rPr lang="en-US" sz="1000" b="1" dirty="0"/>
              <a:t>pointer 1</a:t>
            </a:r>
          </a:p>
        </p:txBody>
      </p:sp>
      <p:cxnSp>
        <p:nvCxnSpPr>
          <p:cNvPr id="11" name="AutoShape 10"/>
          <p:cNvCxnSpPr>
            <a:cxnSpLocks noChangeShapeType="1"/>
            <a:stCxn id="10" idx="1"/>
            <a:endCxn id="7" idx="0"/>
          </p:cNvCxnSpPr>
          <p:nvPr/>
        </p:nvCxnSpPr>
        <p:spPr bwMode="auto">
          <a:xfrm rot="10800000" flipH="1">
            <a:off x="3733800" y="1371600"/>
            <a:ext cx="571500" cy="1219200"/>
          </a:xfrm>
          <a:prstGeom prst="curvedConnector4">
            <a:avLst>
              <a:gd name="adj1" fmla="val -80000"/>
              <a:gd name="adj2" fmla="val 112500"/>
            </a:avLst>
          </a:prstGeom>
          <a:noFill/>
          <a:ln w="9525">
            <a:solidFill>
              <a:schemeClr val="tx1"/>
            </a:solidFill>
            <a:round/>
            <a:headEnd/>
            <a:tailEnd type="triangle" w="med" len="med"/>
          </a:ln>
          <a:effectLst/>
        </p:spPr>
      </p:cxnSp>
      <p:cxnSp>
        <p:nvCxnSpPr>
          <p:cNvPr id="12" name="AutoShape 11"/>
          <p:cNvCxnSpPr>
            <a:cxnSpLocks noChangeShapeType="1"/>
            <a:stCxn id="9" idx="3"/>
            <a:endCxn id="8" idx="0"/>
          </p:cNvCxnSpPr>
          <p:nvPr/>
        </p:nvCxnSpPr>
        <p:spPr bwMode="auto">
          <a:xfrm flipH="1">
            <a:off x="4305300" y="2895600"/>
            <a:ext cx="571500" cy="1371600"/>
          </a:xfrm>
          <a:prstGeom prst="curvedConnector4">
            <a:avLst>
              <a:gd name="adj1" fmla="val -40000"/>
              <a:gd name="adj2" fmla="val 79831"/>
            </a:avLst>
          </a:prstGeom>
          <a:noFill/>
          <a:ln w="9525">
            <a:solidFill>
              <a:schemeClr val="tx1"/>
            </a:solidFill>
            <a:round/>
            <a:headEnd/>
            <a:tailEnd type="triangle" w="med" len="med"/>
          </a:ln>
          <a:effectLst/>
        </p:spPr>
      </p:cxnSp>
      <p:sp>
        <p:nvSpPr>
          <p:cNvPr id="14" name="Text Box 17"/>
          <p:cNvSpPr txBox="1">
            <a:spLocks noChangeArrowheads="1"/>
          </p:cNvSpPr>
          <p:nvPr/>
        </p:nvSpPr>
        <p:spPr bwMode="auto">
          <a:xfrm>
            <a:off x="3200400" y="5334000"/>
            <a:ext cx="762000" cy="369332"/>
          </a:xfrm>
          <a:prstGeom prst="rect">
            <a:avLst/>
          </a:prstGeom>
          <a:noFill/>
          <a:ln w="9525">
            <a:noFill/>
            <a:miter lim="800000"/>
            <a:headEnd/>
            <a:tailEnd/>
          </a:ln>
          <a:effectLst/>
        </p:spPr>
        <p:txBody>
          <a:bodyPr wrap="square">
            <a:spAutoFit/>
          </a:bodyPr>
          <a:lstStyle/>
          <a:p>
            <a:pPr>
              <a:spcBef>
                <a:spcPct val="50000"/>
              </a:spcBef>
            </a:pPr>
            <a:r>
              <a:rPr lang="en-US" dirty="0" smtClean="0"/>
              <a:t>Heap</a:t>
            </a:r>
            <a:endParaRPr lang="en-US" dirty="0"/>
          </a:p>
        </p:txBody>
      </p:sp>
      <p:sp>
        <p:nvSpPr>
          <p:cNvPr id="15" name="Line 18"/>
          <p:cNvSpPr>
            <a:spLocks noChangeShapeType="1"/>
          </p:cNvSpPr>
          <p:nvPr/>
        </p:nvSpPr>
        <p:spPr bwMode="auto">
          <a:xfrm flipV="1">
            <a:off x="1981200" y="3733800"/>
            <a:ext cx="1752600" cy="1524000"/>
          </a:xfrm>
          <a:prstGeom prst="line">
            <a:avLst/>
          </a:prstGeom>
          <a:noFill/>
          <a:ln w="9525">
            <a:solidFill>
              <a:schemeClr val="tx1"/>
            </a:solidFill>
            <a:round/>
            <a:headEnd/>
            <a:tailEnd type="triangle" w="med" len="med"/>
          </a:ln>
          <a:effectLst/>
        </p:spPr>
        <p:txBody>
          <a:bodyPr/>
          <a:lstStyle/>
          <a:p>
            <a:endParaRPr lang="en-US"/>
          </a:p>
        </p:txBody>
      </p:sp>
      <p:sp>
        <p:nvSpPr>
          <p:cNvPr id="17" name="TextBox 16"/>
          <p:cNvSpPr txBox="1"/>
          <p:nvPr/>
        </p:nvSpPr>
        <p:spPr>
          <a:xfrm>
            <a:off x="990600" y="5257800"/>
            <a:ext cx="1981200" cy="523220"/>
          </a:xfrm>
          <a:prstGeom prst="rect">
            <a:avLst/>
          </a:prstGeom>
          <a:noFill/>
        </p:spPr>
        <p:txBody>
          <a:bodyPr wrap="square" rtlCol="0">
            <a:spAutoFit/>
          </a:bodyPr>
          <a:lstStyle/>
          <a:p>
            <a:r>
              <a:rPr lang="en-US" sz="1400" b="1" dirty="0" smtClean="0">
                <a:solidFill>
                  <a:srgbClr val="FF0000"/>
                </a:solidFill>
              </a:rPr>
              <a:t>regular store causes</a:t>
            </a:r>
          </a:p>
          <a:p>
            <a:r>
              <a:rPr lang="en-US" sz="1400" b="1" dirty="0" smtClean="0">
                <a:solidFill>
                  <a:srgbClr val="FF0000"/>
                </a:solidFill>
              </a:rPr>
              <a:t>memory error !</a:t>
            </a:r>
            <a:endParaRPr lang="en-US" sz="1400" b="1" dirty="0">
              <a:solidFill>
                <a:srgbClr val="FF0000"/>
              </a:solidFill>
            </a:endParaRPr>
          </a:p>
        </p:txBody>
      </p:sp>
      <p:cxnSp>
        <p:nvCxnSpPr>
          <p:cNvPr id="19" name="Straight Arrow Connector 18"/>
          <p:cNvCxnSpPr>
            <a:stCxn id="7" idx="3"/>
            <a:endCxn id="20" idx="1"/>
          </p:cNvCxnSpPr>
          <p:nvPr/>
        </p:nvCxnSpPr>
        <p:spPr>
          <a:xfrm>
            <a:off x="4876800" y="1752600"/>
            <a:ext cx="1843789" cy="146087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6553200" y="3124200"/>
            <a:ext cx="1143000" cy="609600"/>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Vote</a:t>
            </a:r>
            <a:endParaRPr lang="en-US" b="1" dirty="0"/>
          </a:p>
        </p:txBody>
      </p:sp>
      <p:cxnSp>
        <p:nvCxnSpPr>
          <p:cNvPr id="22" name="Straight Arrow Connector 21"/>
          <p:cNvCxnSpPr>
            <a:stCxn id="6" idx="3"/>
            <a:endCxn id="20" idx="2"/>
          </p:cNvCxnSpPr>
          <p:nvPr/>
        </p:nvCxnSpPr>
        <p:spPr>
          <a:xfrm>
            <a:off x="4876800" y="3429000"/>
            <a:ext cx="1676400"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8" idx="3"/>
            <a:endCxn id="20" idx="3"/>
          </p:cNvCxnSpPr>
          <p:nvPr/>
        </p:nvCxnSpPr>
        <p:spPr>
          <a:xfrm flipV="1">
            <a:off x="4876800" y="3644526"/>
            <a:ext cx="1843789" cy="100367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Right Arrow 29"/>
          <p:cNvSpPr/>
          <p:nvPr/>
        </p:nvSpPr>
        <p:spPr>
          <a:xfrm>
            <a:off x="7696200" y="3233648"/>
            <a:ext cx="533400" cy="381000"/>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6553200" y="1676400"/>
            <a:ext cx="2057400" cy="1200329"/>
          </a:xfrm>
          <a:prstGeom prst="rect">
            <a:avLst/>
          </a:prstGeom>
          <a:noFill/>
        </p:spPr>
        <p:txBody>
          <a:bodyPr wrap="square" rtlCol="0">
            <a:spAutoFit/>
          </a:bodyPr>
          <a:lstStyle/>
          <a:p>
            <a:r>
              <a:rPr lang="en-US" dirty="0" smtClean="0"/>
              <a:t>Critical load checks 2 copies, </a:t>
            </a:r>
          </a:p>
          <a:p>
            <a:r>
              <a:rPr lang="en-US" dirty="0" smtClean="0"/>
              <a:t>detects/repairs on mismatch </a:t>
            </a:r>
            <a:endParaRPr lang="en-US" dirty="0"/>
          </a:p>
        </p:txBody>
      </p:sp>
      <p:sp>
        <p:nvSpPr>
          <p:cNvPr id="34" name="TextBox 33"/>
          <p:cNvSpPr txBox="1"/>
          <p:nvPr/>
        </p:nvSpPr>
        <p:spPr>
          <a:xfrm>
            <a:off x="152400" y="1219200"/>
            <a:ext cx="2590800" cy="1477328"/>
          </a:xfrm>
          <a:prstGeom prst="rect">
            <a:avLst/>
          </a:prstGeom>
          <a:noFill/>
        </p:spPr>
        <p:txBody>
          <a:bodyPr wrap="square" rtlCol="0">
            <a:spAutoFit/>
          </a:bodyPr>
          <a:lstStyle/>
          <a:p>
            <a:pPr>
              <a:buFont typeface="Arial" pitchFamily="34" charset="0"/>
              <a:buChar char="•"/>
            </a:pPr>
            <a:r>
              <a:rPr lang="en-US" dirty="0" smtClean="0"/>
              <a:t>Two replicas</a:t>
            </a:r>
          </a:p>
          <a:p>
            <a:pPr>
              <a:buFont typeface="Arial" pitchFamily="34" charset="0"/>
              <a:buChar char="•"/>
            </a:pPr>
            <a:r>
              <a:rPr lang="en-US" dirty="0" smtClean="0"/>
              <a:t>Shadow pointers in       metadata</a:t>
            </a:r>
          </a:p>
          <a:p>
            <a:pPr>
              <a:buFont typeface="Arial" pitchFamily="34" charset="0"/>
              <a:buChar char="•"/>
            </a:pPr>
            <a:r>
              <a:rPr lang="en-US" dirty="0" smtClean="0"/>
              <a:t>Randomized to reduce correlated errors</a:t>
            </a:r>
            <a:endParaRPr lang="en-US" dirty="0"/>
          </a:p>
        </p:txBody>
      </p:sp>
      <p:sp>
        <p:nvSpPr>
          <p:cNvPr id="35" name="Oval 34"/>
          <p:cNvSpPr/>
          <p:nvPr/>
        </p:nvSpPr>
        <p:spPr>
          <a:xfrm>
            <a:off x="1143000" y="3124200"/>
            <a:ext cx="1371600" cy="685800"/>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Update</a:t>
            </a:r>
            <a:endParaRPr lang="en-US" b="1" dirty="0"/>
          </a:p>
        </p:txBody>
      </p:sp>
      <p:cxnSp>
        <p:nvCxnSpPr>
          <p:cNvPr id="37" name="Straight Arrow Connector 36"/>
          <p:cNvCxnSpPr>
            <a:stCxn id="35" idx="7"/>
            <a:endCxn id="7" idx="1"/>
          </p:cNvCxnSpPr>
          <p:nvPr/>
        </p:nvCxnSpPr>
        <p:spPr>
          <a:xfrm rot="5400000" flipH="1" flipV="1">
            <a:off x="2287751" y="1778584"/>
            <a:ext cx="1472033" cy="142006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35" idx="6"/>
            <a:endCxn id="6" idx="1"/>
          </p:cNvCxnSpPr>
          <p:nvPr/>
        </p:nvCxnSpPr>
        <p:spPr>
          <a:xfrm flipV="1">
            <a:off x="2514600" y="3429000"/>
            <a:ext cx="1219200" cy="381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35" idx="5"/>
            <a:endCxn id="8" idx="1"/>
          </p:cNvCxnSpPr>
          <p:nvPr/>
        </p:nvCxnSpPr>
        <p:spPr>
          <a:xfrm rot="16200000" flipH="1">
            <a:off x="2554451" y="3468850"/>
            <a:ext cx="938633" cy="142006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5" name="Right Arrow 44"/>
          <p:cNvSpPr/>
          <p:nvPr/>
        </p:nvSpPr>
        <p:spPr>
          <a:xfrm>
            <a:off x="609600" y="3276600"/>
            <a:ext cx="533400" cy="381000"/>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p:cNvSpPr txBox="1"/>
          <p:nvPr/>
        </p:nvSpPr>
        <p:spPr>
          <a:xfrm>
            <a:off x="152400" y="3962400"/>
            <a:ext cx="2209800" cy="646331"/>
          </a:xfrm>
          <a:prstGeom prst="rect">
            <a:avLst/>
          </a:prstGeom>
          <a:noFill/>
        </p:spPr>
        <p:txBody>
          <a:bodyPr wrap="square" rtlCol="0">
            <a:spAutoFit/>
          </a:bodyPr>
          <a:lstStyle/>
          <a:p>
            <a:r>
              <a:rPr lang="en-US" dirty="0" smtClean="0"/>
              <a:t>Critical store writes to all copies</a:t>
            </a:r>
            <a:endParaRPr lang="en-US" dirty="0"/>
          </a:p>
        </p:txBody>
      </p:sp>
      <p:cxnSp>
        <p:nvCxnSpPr>
          <p:cNvPr id="69" name="Shape 68"/>
          <p:cNvCxnSpPr>
            <a:stCxn id="30" idx="3"/>
          </p:cNvCxnSpPr>
          <p:nvPr/>
        </p:nvCxnSpPr>
        <p:spPr>
          <a:xfrm flipH="1">
            <a:off x="4876800" y="3424148"/>
            <a:ext cx="3352800" cy="398552"/>
          </a:xfrm>
          <a:prstGeom prst="bentConnector3">
            <a:avLst>
              <a:gd name="adj1" fmla="val -6818"/>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3657600" y="2209800"/>
            <a:ext cx="914400" cy="276999"/>
          </a:xfrm>
          <a:prstGeom prst="rect">
            <a:avLst/>
          </a:prstGeom>
          <a:noFill/>
        </p:spPr>
        <p:txBody>
          <a:bodyPr wrap="square" rtlCol="0">
            <a:spAutoFit/>
          </a:bodyPr>
          <a:lstStyle/>
          <a:p>
            <a:r>
              <a:rPr lang="en-US" sz="1200" dirty="0" smtClean="0"/>
              <a:t>Metadata</a:t>
            </a:r>
            <a:endParaRPr lang="en-US" sz="1200" dirty="0"/>
          </a:p>
        </p:txBody>
      </p:sp>
      <p:sp>
        <p:nvSpPr>
          <p:cNvPr id="36" name="TextBox 35"/>
          <p:cNvSpPr txBox="1"/>
          <p:nvPr/>
        </p:nvSpPr>
        <p:spPr>
          <a:xfrm>
            <a:off x="6096000" y="4343400"/>
            <a:ext cx="2667000" cy="1200329"/>
          </a:xfrm>
          <a:prstGeom prst="rect">
            <a:avLst/>
          </a:prstGeom>
          <a:noFill/>
        </p:spPr>
        <p:txBody>
          <a:bodyPr wrap="square" rtlCol="0">
            <a:spAutoFit/>
          </a:bodyPr>
          <a:lstStyle/>
          <a:p>
            <a:pPr>
              <a:buFont typeface="Arial" pitchFamily="34" charset="0"/>
              <a:buChar char="•"/>
            </a:pPr>
            <a:r>
              <a:rPr lang="en-US" dirty="0" smtClean="0"/>
              <a:t>Metadata protected with checksums/backup</a:t>
            </a:r>
          </a:p>
          <a:p>
            <a:pPr>
              <a:buFont typeface="Arial" pitchFamily="34" charset="0"/>
              <a:buChar char="•"/>
            </a:pPr>
            <a:r>
              <a:rPr lang="en-US" dirty="0" smtClean="0"/>
              <a:t>Protection is only probabilistic</a:t>
            </a:r>
            <a:endParaRPr lang="en-US" dirty="0"/>
          </a:p>
        </p:txBody>
      </p:sp>
      <p:sp>
        <p:nvSpPr>
          <p:cNvPr id="3" name="Slide Number Placeholder 2"/>
          <p:cNvSpPr>
            <a:spLocks noGrp="1"/>
          </p:cNvSpPr>
          <p:nvPr>
            <p:ph type="sldNum" sz="quarter" idx="12"/>
          </p:nvPr>
        </p:nvSpPr>
        <p:spPr/>
        <p:txBody>
          <a:bodyPr/>
          <a:lstStyle/>
          <a:p>
            <a:pPr>
              <a:defRPr/>
            </a:pPr>
            <a:fld id="{529F7BBF-EDFB-4A9E-BCC3-13E0914583E9}" type="slidenum">
              <a:rPr lang="en-US" altLang="en-US" smtClean="0"/>
              <a:pPr>
                <a:defRPr/>
              </a:pPr>
              <a:t>25</a:t>
            </a:fld>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5" grpId="0" animBg="1"/>
      <p:bldP spid="17" grpId="0"/>
      <p:bldP spid="20" grpId="0" animBg="1"/>
      <p:bldP spid="30" grpId="0" animBg="1"/>
      <p:bldP spid="33" grpId="0"/>
      <p:bldP spid="34" grpId="0"/>
      <p:bldP spid="35" grpId="0" animBg="1"/>
      <p:bldP spid="45" grpId="0" animBg="1"/>
      <p:bldP spid="64" grpId="0"/>
      <p:bldP spid="78" grpId="0"/>
      <p:bldP spid="3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normAutofit/>
          </a:bodyPr>
          <a:lstStyle/>
          <a:p>
            <a:r>
              <a:rPr lang="en-US" dirty="0" smtClean="0"/>
              <a:t>Samurai Performance Overheads</a:t>
            </a:r>
          </a:p>
        </p:txBody>
      </p:sp>
      <p:graphicFrame>
        <p:nvGraphicFramePr>
          <p:cNvPr id="12" name="Chart 11"/>
          <p:cNvGraphicFramePr>
            <a:graphicFrameLocks/>
          </p:cNvGraphicFramePr>
          <p:nvPr/>
        </p:nvGraphicFramePr>
        <p:xfrm>
          <a:off x="457200" y="990600"/>
          <a:ext cx="8686800" cy="5476875"/>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p:cNvSpPr>
            <a:spLocks noGrp="1"/>
          </p:cNvSpPr>
          <p:nvPr>
            <p:ph type="sldNum" sz="quarter" idx="12"/>
          </p:nvPr>
        </p:nvSpPr>
        <p:spPr/>
        <p:txBody>
          <a:bodyPr/>
          <a:lstStyle/>
          <a:p>
            <a:pPr>
              <a:defRPr/>
            </a:pPr>
            <a:fld id="{BC8CAED0-C781-4890-9AEC-9432AA771C47}" type="slidenum">
              <a:rPr lang="en-US" altLang="en-US" smtClean="0"/>
              <a:pPr>
                <a:defRPr/>
              </a:pPr>
              <a:t>26</a:t>
            </a:fld>
            <a:endParaRPr lang="en-US"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Samurai: Protecting Allocator Metadata</a:t>
            </a:r>
            <a:endParaRPr lang="en-US" dirty="0"/>
          </a:p>
        </p:txBody>
      </p:sp>
      <p:graphicFrame>
        <p:nvGraphicFramePr>
          <p:cNvPr id="5" name="Chart 4"/>
          <p:cNvGraphicFramePr>
            <a:graphicFrameLocks noGrp="1"/>
          </p:cNvGraphicFramePr>
          <p:nvPr/>
        </p:nvGraphicFramePr>
        <p:xfrm>
          <a:off x="228600" y="1066800"/>
          <a:ext cx="8667750" cy="4972050"/>
        </p:xfrm>
        <a:graphic>
          <a:graphicData uri="http://schemas.openxmlformats.org/drawingml/2006/chart">
            <c:chart xmlns:c="http://schemas.openxmlformats.org/drawingml/2006/chart" xmlns:r="http://schemas.openxmlformats.org/officeDocument/2006/relationships" r:id="rId2"/>
          </a:graphicData>
        </a:graphic>
      </p:graphicFrame>
      <p:cxnSp>
        <p:nvCxnSpPr>
          <p:cNvPr id="9" name="Straight Connector 8"/>
          <p:cNvCxnSpPr/>
          <p:nvPr/>
        </p:nvCxnSpPr>
        <p:spPr>
          <a:xfrm>
            <a:off x="904875" y="2438400"/>
            <a:ext cx="77724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562475" y="2133600"/>
            <a:ext cx="1981200" cy="369332"/>
          </a:xfrm>
          <a:prstGeom prst="rect">
            <a:avLst/>
          </a:prstGeom>
          <a:noFill/>
        </p:spPr>
        <p:txBody>
          <a:bodyPr wrap="square" rtlCol="0">
            <a:spAutoFit/>
          </a:bodyPr>
          <a:lstStyle/>
          <a:p>
            <a:r>
              <a:rPr lang="en-US" dirty="0" smtClean="0">
                <a:solidFill>
                  <a:srgbClr val="FF0000"/>
                </a:solidFill>
              </a:rPr>
              <a:t>Average = 10%</a:t>
            </a:r>
            <a:endParaRPr lang="en-US" dirty="0">
              <a:solidFill>
                <a:srgbClr val="FF0000"/>
              </a:solidFill>
            </a:endParaRPr>
          </a:p>
        </p:txBody>
      </p:sp>
      <p:sp>
        <p:nvSpPr>
          <p:cNvPr id="3" name="Slide Number Placeholder 2"/>
          <p:cNvSpPr>
            <a:spLocks noGrp="1"/>
          </p:cNvSpPr>
          <p:nvPr>
            <p:ph type="sldNum" sz="quarter" idx="12"/>
          </p:nvPr>
        </p:nvSpPr>
        <p:spPr/>
        <p:txBody>
          <a:bodyPr/>
          <a:lstStyle/>
          <a:p>
            <a:pPr>
              <a:defRPr/>
            </a:pPr>
            <a:fld id="{2EB1420C-C6C8-4A4C-B955-2683DD8F08AF}" type="slidenum">
              <a:rPr lang="en-US" altLang="en-US" smtClean="0"/>
              <a:pPr>
                <a:defRPr/>
              </a:pPr>
              <a:t>27</a:t>
            </a:fld>
            <a:endParaRPr lang="en-US" alt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r>
              <a:rPr lang="en-US" dirty="0" smtClean="0"/>
              <a:t>Outline</a:t>
            </a:r>
          </a:p>
        </p:txBody>
      </p:sp>
      <p:sp>
        <p:nvSpPr>
          <p:cNvPr id="299011" name="Rectangle 3"/>
          <p:cNvSpPr>
            <a:spLocks noGrp="1" noChangeArrowheads="1"/>
          </p:cNvSpPr>
          <p:nvPr>
            <p:ph type="body" idx="1"/>
          </p:nvPr>
        </p:nvSpPr>
        <p:spPr>
          <a:xfrm>
            <a:off x="457200" y="1143000"/>
            <a:ext cx="8229600" cy="4835525"/>
          </a:xfrm>
        </p:spPr>
        <p:txBody>
          <a:bodyPr/>
          <a:lstStyle/>
          <a:p>
            <a:pPr>
              <a:lnSpc>
                <a:spcPct val="90000"/>
              </a:lnSpc>
              <a:defRPr/>
            </a:pPr>
            <a:r>
              <a:rPr lang="en-US" sz="2800" dirty="0" smtClean="0">
                <a:solidFill>
                  <a:schemeClr val="bg1">
                    <a:lumMod val="65000"/>
                  </a:schemeClr>
                </a:solidFill>
              </a:rPr>
              <a:t>Motivation</a:t>
            </a:r>
          </a:p>
          <a:p>
            <a:pPr>
              <a:lnSpc>
                <a:spcPct val="90000"/>
              </a:lnSpc>
              <a:defRPr/>
            </a:pPr>
            <a:r>
              <a:rPr lang="en-US" sz="2800" dirty="0" smtClean="0">
                <a:solidFill>
                  <a:schemeClr val="bg2">
                    <a:lumMod val="60000"/>
                    <a:lumOff val="40000"/>
                  </a:schemeClr>
                </a:solidFill>
              </a:rPr>
              <a:t>Exterminator</a:t>
            </a:r>
          </a:p>
          <a:p>
            <a:pPr lvl="1">
              <a:lnSpc>
                <a:spcPct val="90000"/>
              </a:lnSpc>
              <a:defRPr/>
            </a:pPr>
            <a:r>
              <a:rPr lang="en-US" sz="2400" dirty="0" smtClean="0">
                <a:solidFill>
                  <a:schemeClr val="bg2">
                    <a:lumMod val="60000"/>
                    <a:lumOff val="40000"/>
                  </a:schemeClr>
                </a:solidFill>
              </a:rPr>
              <a:t>Heap that automatically fixes software errors</a:t>
            </a:r>
          </a:p>
          <a:p>
            <a:pPr lvl="1">
              <a:lnSpc>
                <a:spcPct val="90000"/>
              </a:lnSpc>
              <a:defRPr/>
            </a:pPr>
            <a:r>
              <a:rPr lang="en-US" sz="2400" dirty="0" smtClean="0">
                <a:solidFill>
                  <a:schemeClr val="bg2">
                    <a:lumMod val="60000"/>
                    <a:lumOff val="40000"/>
                  </a:schemeClr>
                </a:solidFill>
              </a:rPr>
              <a:t>Builds on </a:t>
            </a:r>
            <a:r>
              <a:rPr lang="en-US" sz="2400" dirty="0" err="1" smtClean="0">
                <a:solidFill>
                  <a:schemeClr val="bg2">
                    <a:lumMod val="60000"/>
                    <a:lumOff val="40000"/>
                  </a:schemeClr>
                </a:solidFill>
              </a:rPr>
              <a:t>DieHard</a:t>
            </a:r>
            <a:r>
              <a:rPr lang="en-US" sz="2400" dirty="0" smtClean="0">
                <a:solidFill>
                  <a:schemeClr val="bg2">
                    <a:lumMod val="60000"/>
                    <a:lumOff val="40000"/>
                  </a:schemeClr>
                </a:solidFill>
              </a:rPr>
              <a:t> allocator (PLDI’06, Berger &amp; Zorn)</a:t>
            </a:r>
          </a:p>
          <a:p>
            <a:pPr>
              <a:lnSpc>
                <a:spcPct val="90000"/>
              </a:lnSpc>
              <a:defRPr/>
            </a:pPr>
            <a:r>
              <a:rPr lang="en-US" sz="2800" dirty="0" smtClean="0">
                <a:solidFill>
                  <a:schemeClr val="bg2">
                    <a:lumMod val="60000"/>
                    <a:lumOff val="40000"/>
                  </a:schemeClr>
                </a:solidFill>
              </a:rPr>
              <a:t>Samurai</a:t>
            </a:r>
          </a:p>
          <a:p>
            <a:pPr lvl="1">
              <a:lnSpc>
                <a:spcPct val="90000"/>
              </a:lnSpc>
              <a:defRPr/>
            </a:pPr>
            <a:r>
              <a:rPr lang="en-US" sz="2400" dirty="0" smtClean="0">
                <a:solidFill>
                  <a:schemeClr val="bg2">
                    <a:lumMod val="60000"/>
                    <a:lumOff val="40000"/>
                  </a:schemeClr>
                </a:solidFill>
              </a:rPr>
              <a:t>What if all memory is not equal? </a:t>
            </a:r>
            <a:r>
              <a:rPr lang="en-US" sz="2800" dirty="0" smtClean="0">
                <a:solidFill>
                  <a:schemeClr val="bg2">
                    <a:lumMod val="60000"/>
                    <a:lumOff val="40000"/>
                  </a:schemeClr>
                </a:solidFill>
              </a:rPr>
              <a:t>Critical Memory</a:t>
            </a:r>
            <a:endParaRPr lang="en-US" sz="2400" dirty="0" smtClean="0">
              <a:solidFill>
                <a:schemeClr val="bg2">
                  <a:lumMod val="60000"/>
                  <a:lumOff val="40000"/>
                </a:schemeClr>
              </a:solidFill>
            </a:endParaRPr>
          </a:p>
          <a:p>
            <a:pPr lvl="1">
              <a:lnSpc>
                <a:spcPct val="90000"/>
              </a:lnSpc>
              <a:defRPr/>
            </a:pPr>
            <a:r>
              <a:rPr lang="en-US" sz="2400" dirty="0" err="1" smtClean="0">
                <a:solidFill>
                  <a:schemeClr val="bg2">
                    <a:lumMod val="60000"/>
                    <a:lumOff val="40000"/>
                  </a:schemeClr>
                </a:solidFill>
              </a:rPr>
              <a:t>Eurosys</a:t>
            </a:r>
            <a:r>
              <a:rPr lang="en-US" sz="2400" dirty="0" smtClean="0">
                <a:solidFill>
                  <a:schemeClr val="bg2">
                    <a:lumMod val="60000"/>
                    <a:lumOff val="40000"/>
                  </a:schemeClr>
                </a:solidFill>
              </a:rPr>
              <a:t> 2008 (Pattabiraman, Grover, and Zorn</a:t>
            </a:r>
            <a:r>
              <a:rPr lang="en-US" sz="2400" dirty="0" smtClean="0"/>
              <a:t>)</a:t>
            </a:r>
          </a:p>
          <a:p>
            <a:pPr>
              <a:lnSpc>
                <a:spcPct val="90000"/>
              </a:lnSpc>
              <a:defRPr/>
            </a:pPr>
            <a:r>
              <a:rPr lang="en-US" sz="2800" dirty="0" err="1" smtClean="0"/>
              <a:t>Flikker</a:t>
            </a:r>
            <a:endParaRPr lang="en-US" sz="2800" dirty="0" smtClean="0"/>
          </a:p>
          <a:p>
            <a:pPr lvl="1">
              <a:lnSpc>
                <a:spcPct val="90000"/>
              </a:lnSpc>
              <a:defRPr/>
            </a:pPr>
            <a:r>
              <a:rPr lang="en-US" sz="2400" dirty="0" smtClean="0"/>
              <a:t>Can intentionally introducing corruption be valuable?</a:t>
            </a:r>
            <a:endParaRPr lang="en-US" sz="2400" dirty="0"/>
          </a:p>
          <a:p>
            <a:pPr lvl="1">
              <a:lnSpc>
                <a:spcPct val="90000"/>
              </a:lnSpc>
              <a:defRPr/>
            </a:pPr>
            <a:r>
              <a:rPr lang="en-US" sz="2400" dirty="0" smtClean="0"/>
              <a:t>With Liu</a:t>
            </a:r>
            <a:r>
              <a:rPr lang="en-US" sz="2400" dirty="0"/>
              <a:t>, </a:t>
            </a:r>
            <a:r>
              <a:rPr lang="en-US" sz="2400" dirty="0" smtClean="0"/>
              <a:t>Moscibroda, and Pattabiraman</a:t>
            </a:r>
          </a:p>
        </p:txBody>
      </p:sp>
      <p:sp>
        <p:nvSpPr>
          <p:cNvPr id="2" name="Slide Number Placeholder 1"/>
          <p:cNvSpPr>
            <a:spLocks noGrp="1"/>
          </p:cNvSpPr>
          <p:nvPr>
            <p:ph type="sldNum" sz="quarter" idx="12"/>
          </p:nvPr>
        </p:nvSpPr>
        <p:spPr/>
        <p:txBody>
          <a:bodyPr/>
          <a:lstStyle/>
          <a:p>
            <a:pPr>
              <a:defRPr/>
            </a:pPr>
            <a:fld id="{DC1681C4-43BB-4518-95EB-29C34E496408}" type="slidenum">
              <a:rPr lang="en-US" altLang="en-US" smtClean="0"/>
              <a:pPr>
                <a:defRPr/>
              </a:pPr>
              <a:t>28</a:t>
            </a:fld>
            <a:endParaRPr lang="en-US" altLang="en-US"/>
          </a:p>
        </p:txBody>
      </p:sp>
    </p:spTree>
    <p:extLst>
      <p:ext uri="{BB962C8B-B14F-4D97-AF65-F5344CB8AC3E}">
        <p14:creationId xmlns:p14="http://schemas.microsoft.com/office/powerpoint/2010/main" val="36464674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Mobile Computers</a:t>
            </a:r>
            <a:endParaRPr lang="en-US" dirty="0"/>
          </a:p>
        </p:txBody>
      </p:sp>
      <p:sp>
        <p:nvSpPr>
          <p:cNvPr id="3" name="Content Placeholder 2"/>
          <p:cNvSpPr>
            <a:spLocks noGrp="1"/>
          </p:cNvSpPr>
          <p:nvPr>
            <p:ph idx="1"/>
          </p:nvPr>
        </p:nvSpPr>
        <p:spPr>
          <a:xfrm>
            <a:off x="533400" y="1219200"/>
            <a:ext cx="4953000" cy="4800600"/>
          </a:xfrm>
        </p:spPr>
        <p:txBody>
          <a:bodyPr>
            <a:normAutofit fontScale="92500" lnSpcReduction="20000"/>
          </a:bodyPr>
          <a:lstStyle/>
          <a:p>
            <a:r>
              <a:rPr lang="en-US" dirty="0" smtClean="0"/>
              <a:t>Energy constrained general computing platform</a:t>
            </a:r>
          </a:p>
          <a:p>
            <a:pPr lvl="1"/>
            <a:r>
              <a:rPr lang="en-US" dirty="0" smtClean="0"/>
              <a:t>Battery powered</a:t>
            </a:r>
          </a:p>
          <a:p>
            <a:pPr lvl="1"/>
            <a:r>
              <a:rPr lang="en-US" dirty="0" smtClean="0"/>
              <a:t>Wide range of applications</a:t>
            </a:r>
          </a:p>
          <a:p>
            <a:r>
              <a:rPr lang="en-US" dirty="0" smtClean="0"/>
              <a:t>Idle for 95% the time</a:t>
            </a:r>
          </a:p>
          <a:p>
            <a:pPr lvl="1"/>
            <a:r>
              <a:rPr lang="en-US" dirty="0" smtClean="0"/>
              <a:t>Maintain responsiveness</a:t>
            </a:r>
          </a:p>
          <a:p>
            <a:pPr lvl="1"/>
            <a:r>
              <a:rPr lang="en-US" dirty="0" smtClean="0"/>
              <a:t>Keep frequently used applications in memory </a:t>
            </a:r>
          </a:p>
          <a:p>
            <a:r>
              <a:rPr lang="en-US" dirty="0" smtClean="0">
                <a:solidFill>
                  <a:schemeClr val="accent2">
                    <a:lumMod val="75000"/>
                  </a:schemeClr>
                </a:solidFill>
              </a:rPr>
              <a:t>Save memory power in idle periods</a:t>
            </a:r>
          </a:p>
          <a:p>
            <a:r>
              <a:rPr lang="en-US" dirty="0" smtClean="0"/>
              <a:t>Data centers have similar patterns</a:t>
            </a:r>
          </a:p>
        </p:txBody>
      </p:sp>
      <p:sp>
        <p:nvSpPr>
          <p:cNvPr id="28" name="Slide Number Placeholder 27"/>
          <p:cNvSpPr>
            <a:spLocks noGrp="1"/>
          </p:cNvSpPr>
          <p:nvPr>
            <p:ph type="sldNum" sz="quarter" idx="12"/>
          </p:nvPr>
        </p:nvSpPr>
        <p:spPr/>
        <p:txBody>
          <a:bodyPr>
            <a:normAutofit/>
          </a:bodyPr>
          <a:lstStyle/>
          <a:p>
            <a:fld id="{1AD93096-5B34-4342-9326-69289CEAE4C2}" type="slidenum">
              <a:rPr lang="en-US" smtClean="0"/>
              <a:pPr/>
              <a:t>29</a:t>
            </a:fld>
            <a:endParaRPr lang="en-US" dirty="0">
              <a:solidFill>
                <a:srgbClr val="FFFFFF"/>
              </a:solidFill>
            </a:endParaRPr>
          </a:p>
        </p:txBody>
      </p:sp>
      <p:sp>
        <p:nvSpPr>
          <p:cNvPr id="5" name="Rounded Rectangle 4"/>
          <p:cNvSpPr/>
          <p:nvPr/>
        </p:nvSpPr>
        <p:spPr>
          <a:xfrm>
            <a:off x="5702060" y="1905000"/>
            <a:ext cx="2070340" cy="34290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543136" y="4816415"/>
            <a:ext cx="388189" cy="388189"/>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p:nvGrpSpPr>
        <p:grpSpPr>
          <a:xfrm>
            <a:off x="5766758" y="4492925"/>
            <a:ext cx="129396" cy="582283"/>
            <a:chOff x="914400" y="2362200"/>
            <a:chExt cx="685800" cy="1600200"/>
          </a:xfrm>
        </p:grpSpPr>
        <p:sp>
          <p:nvSpPr>
            <p:cNvPr id="9" name="Can 8"/>
            <p:cNvSpPr/>
            <p:nvPr/>
          </p:nvSpPr>
          <p:spPr>
            <a:xfrm>
              <a:off x="914400" y="2438400"/>
              <a:ext cx="685800" cy="15240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an 9"/>
            <p:cNvSpPr/>
            <p:nvPr/>
          </p:nvSpPr>
          <p:spPr>
            <a:xfrm>
              <a:off x="1143000" y="2362200"/>
              <a:ext cx="228600" cy="152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5766758" y="3910642"/>
            <a:ext cx="129396" cy="582283"/>
            <a:chOff x="914400" y="2362200"/>
            <a:chExt cx="685800" cy="1600200"/>
          </a:xfrm>
        </p:grpSpPr>
        <p:sp>
          <p:nvSpPr>
            <p:cNvPr id="12" name="Can 11"/>
            <p:cNvSpPr/>
            <p:nvPr/>
          </p:nvSpPr>
          <p:spPr>
            <a:xfrm>
              <a:off x="914400" y="2438400"/>
              <a:ext cx="685800" cy="15240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an 12"/>
            <p:cNvSpPr/>
            <p:nvPr/>
          </p:nvSpPr>
          <p:spPr>
            <a:xfrm>
              <a:off x="1143000" y="2362200"/>
              <a:ext cx="228600" cy="152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5960853" y="2163792"/>
            <a:ext cx="1575669" cy="2573299"/>
            <a:chOff x="6172200" y="1981200"/>
            <a:chExt cx="1855788" cy="3030774"/>
          </a:xfrm>
        </p:grpSpPr>
        <p:pic>
          <p:nvPicPr>
            <p:cNvPr id="14" name="Picture 4" descr="C:\Users\t-soliu\AppData\Local\Microsoft\Windows\Temporary Internet Files\Content.IE5\DVEXFCUI\MPj04387950000[1].jpg"/>
            <p:cNvPicPr>
              <a:picLocks noChangeAspect="1" noChangeArrowheads="1"/>
            </p:cNvPicPr>
            <p:nvPr/>
          </p:nvPicPr>
          <p:blipFill>
            <a:blip r:embed="rId3" cstate="print"/>
            <a:srcRect/>
            <a:stretch>
              <a:fillRect/>
            </a:stretch>
          </p:blipFill>
          <p:spPr bwMode="auto">
            <a:xfrm>
              <a:off x="7239000" y="1981200"/>
              <a:ext cx="762000" cy="1013748"/>
            </a:xfrm>
            <a:prstGeom prst="rect">
              <a:avLst/>
            </a:prstGeom>
            <a:noFill/>
          </p:spPr>
        </p:pic>
        <p:pic>
          <p:nvPicPr>
            <p:cNvPr id="15" name="Picture 6" descr="C:\Users\t-soliu\AppData\Local\Microsoft\Windows\Temporary Internet Files\Content.IE5\0MW07YT4\MCj04421240000[1].png"/>
            <p:cNvPicPr>
              <a:picLocks noChangeAspect="1" noChangeArrowheads="1"/>
            </p:cNvPicPr>
            <p:nvPr/>
          </p:nvPicPr>
          <p:blipFill>
            <a:blip r:embed="rId4" cstate="print"/>
            <a:srcRect/>
            <a:stretch>
              <a:fillRect/>
            </a:stretch>
          </p:blipFill>
          <p:spPr bwMode="auto">
            <a:xfrm>
              <a:off x="6172200" y="3657600"/>
              <a:ext cx="609600" cy="609600"/>
            </a:xfrm>
            <a:prstGeom prst="rect">
              <a:avLst/>
            </a:prstGeom>
            <a:noFill/>
          </p:spPr>
        </p:pic>
        <p:pic>
          <p:nvPicPr>
            <p:cNvPr id="16" name="Picture 7" descr="C:\Users\t-soliu\AppData\Local\Microsoft\Windows\Temporary Internet Files\Content.IE5\GRR0CXWC\MCj04347810000[1].png"/>
            <p:cNvPicPr>
              <a:picLocks noChangeAspect="1" noChangeArrowheads="1"/>
            </p:cNvPicPr>
            <p:nvPr/>
          </p:nvPicPr>
          <p:blipFill>
            <a:blip r:embed="rId5" cstate="print"/>
            <a:srcRect/>
            <a:stretch>
              <a:fillRect/>
            </a:stretch>
          </p:blipFill>
          <p:spPr bwMode="auto">
            <a:xfrm>
              <a:off x="6172200" y="1981200"/>
              <a:ext cx="914286" cy="914286"/>
            </a:xfrm>
            <a:prstGeom prst="rect">
              <a:avLst/>
            </a:prstGeom>
            <a:noFill/>
          </p:spPr>
        </p:pic>
        <p:pic>
          <p:nvPicPr>
            <p:cNvPr id="17" name="Picture 9" descr="C:\Users\t-soliu\AppData\Local\Microsoft\Windows\Temporary Internet Files\Content.IE5\0MW07YT4\MPj04017970000[1].jpg"/>
            <p:cNvPicPr>
              <a:picLocks noChangeAspect="1" noChangeArrowheads="1"/>
            </p:cNvPicPr>
            <p:nvPr/>
          </p:nvPicPr>
          <p:blipFill>
            <a:blip r:embed="rId6" cstate="print"/>
            <a:srcRect/>
            <a:stretch>
              <a:fillRect/>
            </a:stretch>
          </p:blipFill>
          <p:spPr bwMode="auto">
            <a:xfrm>
              <a:off x="6781800" y="3886200"/>
              <a:ext cx="685800" cy="457021"/>
            </a:xfrm>
            <a:prstGeom prst="rect">
              <a:avLst/>
            </a:prstGeom>
            <a:noFill/>
          </p:spPr>
        </p:pic>
        <p:pic>
          <p:nvPicPr>
            <p:cNvPr id="18" name="Picture 10" descr="C:\Users\t-soliu\AppData\Local\Microsoft\Windows\Temporary Internet Files\Content.IE5\EUEP9VTG\MCj04421480000[1].png"/>
            <p:cNvPicPr>
              <a:picLocks noChangeAspect="1" noChangeArrowheads="1"/>
            </p:cNvPicPr>
            <p:nvPr/>
          </p:nvPicPr>
          <p:blipFill>
            <a:blip r:embed="rId7" cstate="print"/>
            <a:srcRect/>
            <a:stretch>
              <a:fillRect/>
            </a:stretch>
          </p:blipFill>
          <p:spPr bwMode="auto">
            <a:xfrm>
              <a:off x="7239000" y="4191000"/>
              <a:ext cx="788988" cy="820974"/>
            </a:xfrm>
            <a:prstGeom prst="rect">
              <a:avLst/>
            </a:prstGeom>
            <a:noFill/>
          </p:spPr>
        </p:pic>
        <p:pic>
          <p:nvPicPr>
            <p:cNvPr id="19" name="Picture 11" descr="C:\Users\t-soliu\AppData\Local\Microsoft\Windows\Temporary Internet Files\Content.IE5\DVEXFCUI\MCj04242240000[1].wmf"/>
            <p:cNvPicPr>
              <a:picLocks noChangeAspect="1" noChangeArrowheads="1"/>
            </p:cNvPicPr>
            <p:nvPr/>
          </p:nvPicPr>
          <p:blipFill>
            <a:blip r:embed="rId8" cstate="print"/>
            <a:srcRect/>
            <a:stretch>
              <a:fillRect/>
            </a:stretch>
          </p:blipFill>
          <p:spPr bwMode="auto">
            <a:xfrm>
              <a:off x="6172200" y="2971800"/>
              <a:ext cx="478138" cy="685801"/>
            </a:xfrm>
            <a:prstGeom prst="rect">
              <a:avLst/>
            </a:prstGeom>
            <a:noFill/>
          </p:spPr>
        </p:pic>
        <p:pic>
          <p:nvPicPr>
            <p:cNvPr id="20" name="Picture 12" descr="C:\Users\t-soliu\AppData\Local\Microsoft\Windows\Temporary Internet Files\Content.IE5\EUEP9VTG\MPj04386780000[1].jpg"/>
            <p:cNvPicPr>
              <a:picLocks noChangeAspect="1" noChangeArrowheads="1"/>
            </p:cNvPicPr>
            <p:nvPr/>
          </p:nvPicPr>
          <p:blipFill>
            <a:blip r:embed="rId9" cstate="print"/>
            <a:srcRect/>
            <a:stretch>
              <a:fillRect/>
            </a:stretch>
          </p:blipFill>
          <p:spPr bwMode="auto">
            <a:xfrm>
              <a:off x="7467600" y="3657600"/>
              <a:ext cx="457729" cy="457275"/>
            </a:xfrm>
            <a:prstGeom prst="rect">
              <a:avLst/>
            </a:prstGeom>
            <a:noFill/>
          </p:spPr>
        </p:pic>
        <p:pic>
          <p:nvPicPr>
            <p:cNvPr id="22" name="Picture 13" descr="C:\Users\t-soliu\AppData\Local\Microsoft\Windows\Temporary Internet Files\Content.IE5\EUEP9VTG\MCj04421670000[1].png"/>
            <p:cNvPicPr>
              <a:picLocks noChangeAspect="1" noChangeArrowheads="1"/>
            </p:cNvPicPr>
            <p:nvPr/>
          </p:nvPicPr>
          <p:blipFill>
            <a:blip r:embed="rId10" cstate="print"/>
            <a:srcRect/>
            <a:stretch>
              <a:fillRect/>
            </a:stretch>
          </p:blipFill>
          <p:spPr bwMode="auto">
            <a:xfrm>
              <a:off x="7467600" y="3124200"/>
              <a:ext cx="476250" cy="476250"/>
            </a:xfrm>
            <a:prstGeom prst="rect">
              <a:avLst/>
            </a:prstGeom>
            <a:noFill/>
          </p:spPr>
        </p:pic>
        <p:pic>
          <p:nvPicPr>
            <p:cNvPr id="23" name="Picture 15" descr="C:\Users\t-soliu\AppData\Local\Microsoft\Windows\Temporary Internet Files\Content.IE5\0MW07YT4\MCj04099450000[1].wmf"/>
            <p:cNvPicPr>
              <a:picLocks noChangeAspect="1" noChangeArrowheads="1"/>
            </p:cNvPicPr>
            <p:nvPr/>
          </p:nvPicPr>
          <p:blipFill>
            <a:blip r:embed="rId11" cstate="print"/>
            <a:srcRect/>
            <a:stretch>
              <a:fillRect/>
            </a:stretch>
          </p:blipFill>
          <p:spPr bwMode="auto">
            <a:xfrm>
              <a:off x="6248400" y="4318538"/>
              <a:ext cx="762000" cy="637693"/>
            </a:xfrm>
            <a:prstGeom prst="rect">
              <a:avLst/>
            </a:prstGeom>
            <a:noFill/>
          </p:spPr>
        </p:pic>
      </p:grpSp>
      <p:sp>
        <p:nvSpPr>
          <p:cNvPr id="21" name="phone3"/>
          <p:cNvSpPr>
            <a:spLocks noEditPoints="1" noChangeArrowheads="1"/>
          </p:cNvSpPr>
          <p:nvPr/>
        </p:nvSpPr>
        <p:spPr bwMode="auto">
          <a:xfrm>
            <a:off x="6413739" y="3069566"/>
            <a:ext cx="646981" cy="646981"/>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200 w 21600"/>
              <a:gd name="T17" fmla="*/ 23516 h 21600"/>
              <a:gd name="T18" fmla="*/ 21400 w 21600"/>
              <a:gd name="T19" fmla="*/ 40485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10692" y="21600"/>
                </a:moveTo>
                <a:lnTo>
                  <a:pt x="21600" y="21600"/>
                </a:lnTo>
                <a:lnTo>
                  <a:pt x="21600" y="10684"/>
                </a:lnTo>
                <a:lnTo>
                  <a:pt x="21600" y="0"/>
                </a:lnTo>
                <a:lnTo>
                  <a:pt x="10190" y="0"/>
                </a:lnTo>
                <a:lnTo>
                  <a:pt x="0" y="0"/>
                </a:lnTo>
                <a:lnTo>
                  <a:pt x="0" y="10916"/>
                </a:lnTo>
                <a:lnTo>
                  <a:pt x="0" y="21600"/>
                </a:lnTo>
                <a:lnTo>
                  <a:pt x="10692" y="21600"/>
                </a:lnTo>
                <a:close/>
              </a:path>
              <a:path w="21600" h="21600" extrusionOk="0">
                <a:moveTo>
                  <a:pt x="3552" y="13565"/>
                </a:moveTo>
                <a:lnTo>
                  <a:pt x="3552" y="14206"/>
                </a:lnTo>
                <a:lnTo>
                  <a:pt x="3409" y="14584"/>
                </a:lnTo>
                <a:lnTo>
                  <a:pt x="3050" y="15021"/>
                </a:lnTo>
                <a:lnTo>
                  <a:pt x="2619" y="15429"/>
                </a:lnTo>
                <a:lnTo>
                  <a:pt x="2296" y="15836"/>
                </a:lnTo>
                <a:lnTo>
                  <a:pt x="2045" y="16244"/>
                </a:lnTo>
                <a:lnTo>
                  <a:pt x="1902" y="16564"/>
                </a:lnTo>
                <a:lnTo>
                  <a:pt x="1794" y="17001"/>
                </a:lnTo>
                <a:lnTo>
                  <a:pt x="1830" y="17466"/>
                </a:lnTo>
                <a:lnTo>
                  <a:pt x="2009" y="17932"/>
                </a:lnTo>
                <a:lnTo>
                  <a:pt x="2260" y="18311"/>
                </a:lnTo>
                <a:lnTo>
                  <a:pt x="2548" y="18718"/>
                </a:lnTo>
                <a:lnTo>
                  <a:pt x="3050" y="19126"/>
                </a:lnTo>
                <a:lnTo>
                  <a:pt x="3552" y="19533"/>
                </a:lnTo>
                <a:lnTo>
                  <a:pt x="4342" y="19737"/>
                </a:lnTo>
                <a:lnTo>
                  <a:pt x="5095" y="19737"/>
                </a:lnTo>
                <a:lnTo>
                  <a:pt x="5849" y="19737"/>
                </a:lnTo>
                <a:lnTo>
                  <a:pt x="6351" y="19533"/>
                </a:lnTo>
                <a:lnTo>
                  <a:pt x="7140" y="19126"/>
                </a:lnTo>
                <a:lnTo>
                  <a:pt x="7535" y="18747"/>
                </a:lnTo>
                <a:lnTo>
                  <a:pt x="7894" y="18311"/>
                </a:lnTo>
                <a:lnTo>
                  <a:pt x="8145" y="17903"/>
                </a:lnTo>
                <a:lnTo>
                  <a:pt x="8324" y="17408"/>
                </a:lnTo>
                <a:lnTo>
                  <a:pt x="8324" y="16942"/>
                </a:lnTo>
                <a:lnTo>
                  <a:pt x="8252" y="16593"/>
                </a:lnTo>
                <a:lnTo>
                  <a:pt x="8145" y="16244"/>
                </a:lnTo>
                <a:lnTo>
                  <a:pt x="7894" y="15836"/>
                </a:lnTo>
                <a:lnTo>
                  <a:pt x="7571" y="15429"/>
                </a:lnTo>
                <a:lnTo>
                  <a:pt x="7140" y="15021"/>
                </a:lnTo>
                <a:lnTo>
                  <a:pt x="6853" y="14613"/>
                </a:lnTo>
                <a:lnTo>
                  <a:pt x="6602" y="14206"/>
                </a:lnTo>
                <a:lnTo>
                  <a:pt x="6602" y="13565"/>
                </a:lnTo>
                <a:lnTo>
                  <a:pt x="6602" y="8035"/>
                </a:lnTo>
                <a:lnTo>
                  <a:pt x="6602" y="7598"/>
                </a:lnTo>
                <a:lnTo>
                  <a:pt x="6853" y="6987"/>
                </a:lnTo>
                <a:lnTo>
                  <a:pt x="7212" y="6579"/>
                </a:lnTo>
                <a:lnTo>
                  <a:pt x="7643" y="6171"/>
                </a:lnTo>
                <a:lnTo>
                  <a:pt x="7894" y="5764"/>
                </a:lnTo>
                <a:lnTo>
                  <a:pt x="8037" y="5531"/>
                </a:lnTo>
                <a:lnTo>
                  <a:pt x="8252" y="5153"/>
                </a:lnTo>
                <a:lnTo>
                  <a:pt x="8360" y="4599"/>
                </a:lnTo>
                <a:lnTo>
                  <a:pt x="8288" y="4134"/>
                </a:lnTo>
                <a:lnTo>
                  <a:pt x="8145" y="3697"/>
                </a:lnTo>
                <a:lnTo>
                  <a:pt x="7894" y="3289"/>
                </a:lnTo>
                <a:lnTo>
                  <a:pt x="7499" y="2853"/>
                </a:lnTo>
                <a:lnTo>
                  <a:pt x="7033" y="2533"/>
                </a:lnTo>
                <a:lnTo>
                  <a:pt x="6387" y="2242"/>
                </a:lnTo>
                <a:lnTo>
                  <a:pt x="5849" y="2067"/>
                </a:lnTo>
                <a:lnTo>
                  <a:pt x="5095" y="1950"/>
                </a:lnTo>
                <a:lnTo>
                  <a:pt x="4234" y="2038"/>
                </a:lnTo>
                <a:lnTo>
                  <a:pt x="3552" y="2271"/>
                </a:lnTo>
                <a:lnTo>
                  <a:pt x="3050" y="2504"/>
                </a:lnTo>
                <a:lnTo>
                  <a:pt x="2548" y="2882"/>
                </a:lnTo>
                <a:lnTo>
                  <a:pt x="2225" y="3231"/>
                </a:lnTo>
                <a:lnTo>
                  <a:pt x="1973" y="3697"/>
                </a:lnTo>
                <a:lnTo>
                  <a:pt x="1794" y="4308"/>
                </a:lnTo>
                <a:lnTo>
                  <a:pt x="1794" y="4745"/>
                </a:lnTo>
                <a:lnTo>
                  <a:pt x="1866" y="5123"/>
                </a:lnTo>
                <a:lnTo>
                  <a:pt x="2045" y="5560"/>
                </a:lnTo>
                <a:lnTo>
                  <a:pt x="2296" y="5851"/>
                </a:lnTo>
                <a:lnTo>
                  <a:pt x="2548" y="6171"/>
                </a:lnTo>
                <a:lnTo>
                  <a:pt x="3014" y="6608"/>
                </a:lnTo>
                <a:lnTo>
                  <a:pt x="3301" y="6987"/>
                </a:lnTo>
                <a:lnTo>
                  <a:pt x="3552" y="7598"/>
                </a:lnTo>
                <a:lnTo>
                  <a:pt x="3552" y="8035"/>
                </a:lnTo>
                <a:lnTo>
                  <a:pt x="3552" y="13565"/>
                </a:lnTo>
                <a:close/>
              </a:path>
              <a:path w="21600" h="21600" extrusionOk="0">
                <a:moveTo>
                  <a:pt x="10154" y="1863"/>
                </a:moveTo>
                <a:lnTo>
                  <a:pt x="19088" y="1863"/>
                </a:lnTo>
                <a:lnTo>
                  <a:pt x="19088" y="8238"/>
                </a:lnTo>
                <a:lnTo>
                  <a:pt x="10154" y="8238"/>
                </a:lnTo>
                <a:lnTo>
                  <a:pt x="10154" y="1863"/>
                </a:lnTo>
                <a:moveTo>
                  <a:pt x="10441" y="10101"/>
                </a:moveTo>
                <a:lnTo>
                  <a:pt x="10441" y="9461"/>
                </a:lnTo>
                <a:lnTo>
                  <a:pt x="18837" y="9461"/>
                </a:lnTo>
                <a:lnTo>
                  <a:pt x="18837" y="10101"/>
                </a:lnTo>
                <a:lnTo>
                  <a:pt x="10441" y="10101"/>
                </a:lnTo>
                <a:moveTo>
                  <a:pt x="11374" y="11004"/>
                </a:moveTo>
                <a:lnTo>
                  <a:pt x="12630" y="11004"/>
                </a:lnTo>
                <a:lnTo>
                  <a:pt x="12630" y="12226"/>
                </a:lnTo>
                <a:lnTo>
                  <a:pt x="11374" y="12226"/>
                </a:lnTo>
                <a:lnTo>
                  <a:pt x="11374" y="11004"/>
                </a:lnTo>
                <a:moveTo>
                  <a:pt x="13993" y="11004"/>
                </a:moveTo>
                <a:lnTo>
                  <a:pt x="15249" y="11004"/>
                </a:lnTo>
                <a:lnTo>
                  <a:pt x="15249" y="12226"/>
                </a:lnTo>
                <a:lnTo>
                  <a:pt x="13993" y="12226"/>
                </a:lnTo>
                <a:lnTo>
                  <a:pt x="13993" y="11004"/>
                </a:lnTo>
                <a:moveTo>
                  <a:pt x="16649" y="11004"/>
                </a:moveTo>
                <a:lnTo>
                  <a:pt x="17904" y="11004"/>
                </a:lnTo>
                <a:lnTo>
                  <a:pt x="17904" y="12226"/>
                </a:lnTo>
                <a:lnTo>
                  <a:pt x="16649" y="12226"/>
                </a:lnTo>
                <a:lnTo>
                  <a:pt x="16649" y="11004"/>
                </a:lnTo>
                <a:moveTo>
                  <a:pt x="11374" y="12954"/>
                </a:moveTo>
                <a:lnTo>
                  <a:pt x="12630" y="12954"/>
                </a:lnTo>
                <a:lnTo>
                  <a:pt x="12630" y="14177"/>
                </a:lnTo>
                <a:lnTo>
                  <a:pt x="11374" y="14177"/>
                </a:lnTo>
                <a:lnTo>
                  <a:pt x="11374" y="12954"/>
                </a:lnTo>
                <a:moveTo>
                  <a:pt x="13993" y="12954"/>
                </a:moveTo>
                <a:lnTo>
                  <a:pt x="15249" y="12954"/>
                </a:lnTo>
                <a:lnTo>
                  <a:pt x="15249" y="14177"/>
                </a:lnTo>
                <a:lnTo>
                  <a:pt x="13993" y="14177"/>
                </a:lnTo>
                <a:lnTo>
                  <a:pt x="13993" y="12954"/>
                </a:lnTo>
                <a:moveTo>
                  <a:pt x="16649" y="12954"/>
                </a:moveTo>
                <a:lnTo>
                  <a:pt x="17904" y="12954"/>
                </a:lnTo>
                <a:lnTo>
                  <a:pt x="17904" y="14177"/>
                </a:lnTo>
                <a:lnTo>
                  <a:pt x="16649" y="14177"/>
                </a:lnTo>
                <a:lnTo>
                  <a:pt x="16649" y="12954"/>
                </a:lnTo>
                <a:moveTo>
                  <a:pt x="11374" y="14905"/>
                </a:moveTo>
                <a:lnTo>
                  <a:pt x="12630" y="14905"/>
                </a:lnTo>
                <a:lnTo>
                  <a:pt x="12630" y="16127"/>
                </a:lnTo>
                <a:lnTo>
                  <a:pt x="11374" y="16127"/>
                </a:lnTo>
                <a:lnTo>
                  <a:pt x="11374" y="14905"/>
                </a:lnTo>
                <a:moveTo>
                  <a:pt x="13993" y="14905"/>
                </a:moveTo>
                <a:lnTo>
                  <a:pt x="15249" y="14905"/>
                </a:lnTo>
                <a:lnTo>
                  <a:pt x="15249" y="16127"/>
                </a:lnTo>
                <a:lnTo>
                  <a:pt x="13993" y="16127"/>
                </a:lnTo>
                <a:lnTo>
                  <a:pt x="13993" y="14905"/>
                </a:lnTo>
                <a:moveTo>
                  <a:pt x="16649" y="14905"/>
                </a:moveTo>
                <a:lnTo>
                  <a:pt x="17904" y="14905"/>
                </a:lnTo>
                <a:lnTo>
                  <a:pt x="17904" y="16127"/>
                </a:lnTo>
                <a:lnTo>
                  <a:pt x="16649" y="16127"/>
                </a:lnTo>
                <a:lnTo>
                  <a:pt x="16649" y="14905"/>
                </a:lnTo>
                <a:moveTo>
                  <a:pt x="11374" y="16855"/>
                </a:moveTo>
                <a:lnTo>
                  <a:pt x="12630" y="16855"/>
                </a:lnTo>
                <a:lnTo>
                  <a:pt x="12630" y="18078"/>
                </a:lnTo>
                <a:lnTo>
                  <a:pt x="11374" y="18078"/>
                </a:lnTo>
                <a:lnTo>
                  <a:pt x="11374" y="16855"/>
                </a:lnTo>
                <a:moveTo>
                  <a:pt x="13993" y="16855"/>
                </a:moveTo>
                <a:lnTo>
                  <a:pt x="15249" y="16855"/>
                </a:lnTo>
                <a:lnTo>
                  <a:pt x="15249" y="18078"/>
                </a:lnTo>
                <a:lnTo>
                  <a:pt x="13993" y="18078"/>
                </a:lnTo>
                <a:lnTo>
                  <a:pt x="13993" y="16855"/>
                </a:lnTo>
                <a:moveTo>
                  <a:pt x="16649" y="16855"/>
                </a:moveTo>
                <a:lnTo>
                  <a:pt x="17904" y="16855"/>
                </a:lnTo>
                <a:lnTo>
                  <a:pt x="17904" y="18078"/>
                </a:lnTo>
                <a:lnTo>
                  <a:pt x="16649" y="18078"/>
                </a:lnTo>
                <a:lnTo>
                  <a:pt x="16649" y="16855"/>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 name="Rectangle 5"/>
          <p:cNvSpPr/>
          <p:nvPr/>
        </p:nvSpPr>
        <p:spPr>
          <a:xfrm>
            <a:off x="5960853" y="2163792"/>
            <a:ext cx="1552755" cy="252322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7731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DRAM Energy Consumption</a:t>
            </a:r>
            <a:endParaRPr lang="en-US" dirty="0"/>
          </a:p>
        </p:txBody>
      </p:sp>
      <p:sp>
        <p:nvSpPr>
          <p:cNvPr id="3" name="Content Placeholder 2"/>
          <p:cNvSpPr>
            <a:spLocks noGrp="1"/>
          </p:cNvSpPr>
          <p:nvPr>
            <p:ph idx="1"/>
          </p:nvPr>
        </p:nvSpPr>
        <p:spPr/>
        <p:txBody>
          <a:bodyPr/>
          <a:lstStyle/>
          <a:p>
            <a:r>
              <a:rPr lang="en-US" sz="2400" dirty="0" smtClean="0"/>
              <a:t>DRAM can be significant energy consumer</a:t>
            </a:r>
          </a:p>
          <a:p>
            <a:r>
              <a:rPr lang="en-US" sz="2400" dirty="0" smtClean="0"/>
              <a:t>Significant variation in retention time</a:t>
            </a:r>
          </a:p>
          <a:p>
            <a:r>
              <a:rPr lang="en-US" sz="2400" dirty="0" smtClean="0"/>
              <a:t>Over refreshed at worst-case retention time (64ms)</a:t>
            </a:r>
          </a:p>
          <a:p>
            <a:endParaRPr lang="en-US" dirty="0"/>
          </a:p>
        </p:txBody>
      </p:sp>
      <p:sp>
        <p:nvSpPr>
          <p:cNvPr id="10" name="Slide Number Placeholder 9"/>
          <p:cNvSpPr>
            <a:spLocks noGrp="1"/>
          </p:cNvSpPr>
          <p:nvPr>
            <p:ph type="sldNum" sz="quarter" idx="12"/>
          </p:nvPr>
        </p:nvSpPr>
        <p:spPr/>
        <p:txBody>
          <a:bodyPr>
            <a:normAutofit/>
          </a:bodyPr>
          <a:lstStyle/>
          <a:p>
            <a:fld id="{1AD93096-5B34-4342-9326-69289CEAE4C2}" type="slidenum">
              <a:rPr lang="en-US" smtClean="0"/>
              <a:pPr/>
              <a:t>30</a:t>
            </a:fld>
            <a:endParaRPr lang="en-US" dirty="0">
              <a:solidFill>
                <a:srgbClr val="FFFFFF"/>
              </a:solidFill>
            </a:endParaRPr>
          </a:p>
        </p:txBody>
      </p:sp>
      <p:grpSp>
        <p:nvGrpSpPr>
          <p:cNvPr id="9" name="Group 8"/>
          <p:cNvGrpSpPr/>
          <p:nvPr/>
        </p:nvGrpSpPr>
        <p:grpSpPr>
          <a:xfrm>
            <a:off x="1885389" y="2514600"/>
            <a:ext cx="5334000" cy="3645932"/>
            <a:chOff x="2286000" y="3810000"/>
            <a:chExt cx="3886200" cy="2655332"/>
          </a:xfrm>
        </p:grpSpPr>
        <p:pic>
          <p:nvPicPr>
            <p:cNvPr id="7" name="Picture 2"/>
            <p:cNvPicPr>
              <a:picLocks noChangeAspect="1" noChangeArrowheads="1"/>
            </p:cNvPicPr>
            <p:nvPr/>
          </p:nvPicPr>
          <p:blipFill>
            <a:blip r:embed="rId3" cstate="print"/>
            <a:srcRect/>
            <a:stretch>
              <a:fillRect/>
            </a:stretch>
          </p:blipFill>
          <p:spPr bwMode="auto">
            <a:xfrm>
              <a:off x="2438400" y="3810000"/>
              <a:ext cx="3552825" cy="2303811"/>
            </a:xfrm>
            <a:prstGeom prst="rect">
              <a:avLst/>
            </a:prstGeom>
            <a:noFill/>
            <a:ln w="9525">
              <a:noFill/>
              <a:miter lim="800000"/>
              <a:headEnd/>
              <a:tailEnd/>
            </a:ln>
          </p:spPr>
        </p:pic>
        <p:sp>
          <p:nvSpPr>
            <p:cNvPr id="8" name="TextBox 7"/>
            <p:cNvSpPr txBox="1"/>
            <p:nvPr/>
          </p:nvSpPr>
          <p:spPr>
            <a:xfrm>
              <a:off x="2286000" y="6096000"/>
              <a:ext cx="3886200" cy="369332"/>
            </a:xfrm>
            <a:prstGeom prst="rect">
              <a:avLst/>
            </a:prstGeom>
            <a:noFill/>
          </p:spPr>
          <p:txBody>
            <a:bodyPr wrap="square" rtlCol="0">
              <a:spAutoFit/>
            </a:bodyPr>
            <a:lstStyle/>
            <a:p>
              <a:pPr algn="ctr"/>
              <a:r>
                <a:rPr lang="en-US" dirty="0" smtClean="0"/>
                <a:t>Figure from [</a:t>
              </a:r>
              <a:r>
                <a:rPr lang="en-US" dirty="0" err="1" smtClean="0"/>
                <a:t>Venkatesan</a:t>
              </a:r>
              <a:r>
                <a:rPr lang="en-US" dirty="0" smtClean="0"/>
                <a:t> et al. HPCA’06]</a:t>
              </a:r>
              <a:endParaRPr lang="en-US" dirty="0"/>
            </a:p>
          </p:txBody>
        </p:sp>
      </p:grpSp>
    </p:spTree>
    <p:extLst>
      <p:ext uri="{BB962C8B-B14F-4D97-AF65-F5344CB8AC3E}">
        <p14:creationId xmlns:p14="http://schemas.microsoft.com/office/powerpoint/2010/main" val="34943424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dirty="0" smtClean="0"/>
              <a:t>Flicker Motivation: DRAM Refresh</a:t>
            </a:r>
          </a:p>
        </p:txBody>
      </p:sp>
      <p:cxnSp>
        <p:nvCxnSpPr>
          <p:cNvPr id="4" name="Straight Arrow Connector 3"/>
          <p:cNvCxnSpPr/>
          <p:nvPr/>
        </p:nvCxnSpPr>
        <p:spPr>
          <a:xfrm>
            <a:off x="1574800" y="4646613"/>
            <a:ext cx="6578600" cy="317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 name="Freeform 4"/>
          <p:cNvSpPr/>
          <p:nvPr/>
        </p:nvSpPr>
        <p:spPr>
          <a:xfrm>
            <a:off x="1905000" y="1219200"/>
            <a:ext cx="5486400" cy="3332163"/>
          </a:xfrm>
          <a:custGeom>
            <a:avLst/>
            <a:gdLst>
              <a:gd name="connsiteX0" fmla="*/ 0 w 2727016"/>
              <a:gd name="connsiteY0" fmla="*/ 1480843 h 1480843"/>
              <a:gd name="connsiteX1" fmla="*/ 1715511 w 2727016"/>
              <a:gd name="connsiteY1" fmla="*/ 1124793 h 1480843"/>
              <a:gd name="connsiteX2" fmla="*/ 2727016 w 2727016"/>
              <a:gd name="connsiteY2" fmla="*/ 0 h 1480843"/>
            </a:gdLst>
            <a:ahLst/>
            <a:cxnLst>
              <a:cxn ang="0">
                <a:pos x="connsiteX0" y="connsiteY0"/>
              </a:cxn>
              <a:cxn ang="0">
                <a:pos x="connsiteX1" y="connsiteY1"/>
              </a:cxn>
              <a:cxn ang="0">
                <a:pos x="connsiteX2" y="connsiteY2"/>
              </a:cxn>
            </a:cxnLst>
            <a:rect l="l" t="t" r="r" b="b"/>
            <a:pathLst>
              <a:path w="2727016" h="1480843">
                <a:moveTo>
                  <a:pt x="0" y="1480843"/>
                </a:moveTo>
                <a:cubicBezTo>
                  <a:pt x="630504" y="1426221"/>
                  <a:pt x="1261008" y="1371600"/>
                  <a:pt x="1715511" y="1124793"/>
                </a:cubicBezTo>
                <a:cubicBezTo>
                  <a:pt x="2170014" y="877986"/>
                  <a:pt x="2538202" y="221182"/>
                  <a:pt x="2727016" y="0"/>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6" name="Freeform 5"/>
          <p:cNvSpPr/>
          <p:nvPr/>
        </p:nvSpPr>
        <p:spPr>
          <a:xfrm>
            <a:off x="1981200" y="1676400"/>
            <a:ext cx="5476875" cy="2122488"/>
          </a:xfrm>
          <a:custGeom>
            <a:avLst/>
            <a:gdLst>
              <a:gd name="connsiteX0" fmla="*/ 0 w 2508531"/>
              <a:gd name="connsiteY0" fmla="*/ 0 h 1335186"/>
              <a:gd name="connsiteX1" fmla="*/ 1189530 w 2508531"/>
              <a:gd name="connsiteY1" fmla="*/ 1060057 h 1335186"/>
              <a:gd name="connsiteX2" fmla="*/ 2508531 w 2508531"/>
              <a:gd name="connsiteY2" fmla="*/ 1335186 h 1335186"/>
            </a:gdLst>
            <a:ahLst/>
            <a:cxnLst>
              <a:cxn ang="0">
                <a:pos x="connsiteX0" y="connsiteY0"/>
              </a:cxn>
              <a:cxn ang="0">
                <a:pos x="connsiteX1" y="connsiteY1"/>
              </a:cxn>
              <a:cxn ang="0">
                <a:pos x="connsiteX2" y="connsiteY2"/>
              </a:cxn>
            </a:cxnLst>
            <a:rect l="l" t="t" r="r" b="b"/>
            <a:pathLst>
              <a:path w="2508531" h="1335186">
                <a:moveTo>
                  <a:pt x="0" y="0"/>
                </a:moveTo>
                <a:cubicBezTo>
                  <a:pt x="385721" y="418763"/>
                  <a:pt x="771442" y="837526"/>
                  <a:pt x="1189530" y="1060057"/>
                </a:cubicBezTo>
                <a:cubicBezTo>
                  <a:pt x="1607618" y="1282588"/>
                  <a:pt x="2296790" y="1242128"/>
                  <a:pt x="2508531" y="1335186"/>
                </a:cubicBezTo>
              </a:path>
            </a:pathLst>
          </a:custGeom>
          <a:ln w="38100">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078" name="TextBox 6"/>
          <p:cNvSpPr txBox="1">
            <a:spLocks noChangeArrowheads="1"/>
          </p:cNvSpPr>
          <p:nvPr/>
        </p:nvSpPr>
        <p:spPr bwMode="auto">
          <a:xfrm>
            <a:off x="5715000" y="1219200"/>
            <a:ext cx="1447800" cy="461665"/>
          </a:xfrm>
          <a:prstGeom prst="rect">
            <a:avLst/>
          </a:prstGeom>
          <a:noFill/>
          <a:ln w="9525">
            <a:noFill/>
            <a:miter lim="800000"/>
            <a:headEnd/>
            <a:tailEnd/>
          </a:ln>
        </p:spPr>
        <p:txBody>
          <a:bodyPr wrap="square">
            <a:spAutoFit/>
          </a:bodyPr>
          <a:lstStyle/>
          <a:p>
            <a:r>
              <a:rPr lang="en-US" sz="2400" b="1" dirty="0" smtClean="0">
                <a:latin typeface="Calibri" pitchFamily="34" charset="0"/>
              </a:rPr>
              <a:t>Error </a:t>
            </a:r>
            <a:r>
              <a:rPr lang="en-US" sz="2400" b="1" dirty="0">
                <a:latin typeface="Calibri" pitchFamily="34" charset="0"/>
              </a:rPr>
              <a:t>rate</a:t>
            </a:r>
          </a:p>
        </p:txBody>
      </p:sp>
      <p:sp>
        <p:nvSpPr>
          <p:cNvPr id="3079" name="TextBox 7"/>
          <p:cNvSpPr txBox="1">
            <a:spLocks noChangeArrowheads="1"/>
          </p:cNvSpPr>
          <p:nvPr/>
        </p:nvSpPr>
        <p:spPr bwMode="auto">
          <a:xfrm>
            <a:off x="2590800" y="1752600"/>
            <a:ext cx="2597150" cy="461665"/>
          </a:xfrm>
          <a:prstGeom prst="rect">
            <a:avLst/>
          </a:prstGeom>
          <a:noFill/>
          <a:ln w="9525">
            <a:noFill/>
            <a:miter lim="800000"/>
            <a:headEnd/>
            <a:tailEnd/>
          </a:ln>
        </p:spPr>
        <p:txBody>
          <a:bodyPr>
            <a:spAutoFit/>
          </a:bodyPr>
          <a:lstStyle/>
          <a:p>
            <a:r>
              <a:rPr lang="en-US" sz="2400" b="1" dirty="0" smtClean="0">
                <a:latin typeface="Calibri" pitchFamily="34" charset="0"/>
              </a:rPr>
              <a:t>Power</a:t>
            </a:r>
            <a:endParaRPr lang="en-US" sz="2400" b="1" dirty="0">
              <a:latin typeface="Calibri" pitchFamily="34" charset="0"/>
            </a:endParaRPr>
          </a:p>
        </p:txBody>
      </p:sp>
      <p:sp>
        <p:nvSpPr>
          <p:cNvPr id="3080" name="TextBox 8"/>
          <p:cNvSpPr txBox="1">
            <a:spLocks noChangeArrowheads="1"/>
          </p:cNvSpPr>
          <p:nvPr/>
        </p:nvSpPr>
        <p:spPr bwMode="auto">
          <a:xfrm>
            <a:off x="2743200" y="4648200"/>
            <a:ext cx="3116263" cy="369332"/>
          </a:xfrm>
          <a:prstGeom prst="rect">
            <a:avLst/>
          </a:prstGeom>
          <a:noFill/>
          <a:ln w="9525">
            <a:noFill/>
            <a:miter lim="800000"/>
            <a:headEnd/>
            <a:tailEnd/>
          </a:ln>
        </p:spPr>
        <p:txBody>
          <a:bodyPr>
            <a:spAutoFit/>
          </a:bodyPr>
          <a:lstStyle/>
          <a:p>
            <a:r>
              <a:rPr lang="en-US" b="1" dirty="0" smtClean="0">
                <a:latin typeface="Calibri" pitchFamily="34" charset="0"/>
              </a:rPr>
              <a:t>Refresh cycle time</a:t>
            </a:r>
            <a:endParaRPr lang="en-US" sz="1400" b="1" dirty="0">
              <a:latin typeface="Calibri" pitchFamily="34" charset="0"/>
            </a:endParaRPr>
          </a:p>
        </p:txBody>
      </p:sp>
      <p:cxnSp>
        <p:nvCxnSpPr>
          <p:cNvPr id="12" name="Straight Arrow Connector 11"/>
          <p:cNvCxnSpPr/>
          <p:nvPr/>
        </p:nvCxnSpPr>
        <p:spPr>
          <a:xfrm rot="5400000" flipH="1" flipV="1">
            <a:off x="495301" y="3162300"/>
            <a:ext cx="2971800" cy="3175"/>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a:spLocks noChangeArrowheads="1"/>
          </p:cNvSpPr>
          <p:nvPr/>
        </p:nvSpPr>
        <p:spPr bwMode="auto">
          <a:xfrm>
            <a:off x="1524000" y="4659868"/>
            <a:ext cx="958917" cy="369332"/>
          </a:xfrm>
          <a:prstGeom prst="rect">
            <a:avLst/>
          </a:prstGeom>
          <a:noFill/>
          <a:ln w="9525">
            <a:noFill/>
            <a:miter lim="800000"/>
            <a:headEnd/>
            <a:tailEnd/>
          </a:ln>
        </p:spPr>
        <p:txBody>
          <a:bodyPr wrap="none">
            <a:spAutoFit/>
          </a:bodyPr>
          <a:lstStyle/>
          <a:p>
            <a:r>
              <a:rPr lang="en-US" dirty="0">
                <a:latin typeface="Calibri" pitchFamily="34" charset="0"/>
              </a:rPr>
              <a:t>64 </a:t>
            </a:r>
            <a:r>
              <a:rPr lang="en-US" dirty="0" err="1" smtClean="0">
                <a:latin typeface="Calibri" pitchFamily="34" charset="0"/>
              </a:rPr>
              <a:t>msec</a:t>
            </a:r>
            <a:endParaRPr lang="en-US" dirty="0">
              <a:latin typeface="Calibri" pitchFamily="34" charset="0"/>
            </a:endParaRPr>
          </a:p>
        </p:txBody>
      </p:sp>
      <p:sp>
        <p:nvSpPr>
          <p:cNvPr id="16" name="TextBox 15"/>
          <p:cNvSpPr txBox="1">
            <a:spLocks noChangeArrowheads="1"/>
          </p:cNvSpPr>
          <p:nvPr/>
        </p:nvSpPr>
        <p:spPr bwMode="auto">
          <a:xfrm>
            <a:off x="838200" y="4964668"/>
            <a:ext cx="2438400" cy="369332"/>
          </a:xfrm>
          <a:prstGeom prst="rect">
            <a:avLst/>
          </a:prstGeom>
          <a:noFill/>
          <a:ln w="9525">
            <a:noFill/>
            <a:miter lim="800000"/>
            <a:headEnd/>
            <a:tailEnd/>
          </a:ln>
        </p:spPr>
        <p:txBody>
          <a:bodyPr wrap="square">
            <a:spAutoFit/>
          </a:bodyPr>
          <a:lstStyle/>
          <a:p>
            <a:r>
              <a:rPr lang="en-US" dirty="0" smtClean="0">
                <a:latin typeface="Calibri" pitchFamily="34" charset="0"/>
              </a:rPr>
              <a:t>Current refresh rate</a:t>
            </a:r>
            <a:endParaRPr lang="en-US" dirty="0">
              <a:latin typeface="Calibri" pitchFamily="34" charset="0"/>
            </a:endParaRPr>
          </a:p>
        </p:txBody>
      </p:sp>
      <p:cxnSp>
        <p:nvCxnSpPr>
          <p:cNvPr id="20" name="Straight Arrow Connector 19"/>
          <p:cNvCxnSpPr/>
          <p:nvPr/>
        </p:nvCxnSpPr>
        <p:spPr>
          <a:xfrm rot="5400000" flipH="1" flipV="1">
            <a:off x="4614863" y="4071938"/>
            <a:ext cx="1133475" cy="3175"/>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4419600" y="4876800"/>
            <a:ext cx="2057400" cy="369888"/>
          </a:xfrm>
          <a:prstGeom prst="rect">
            <a:avLst/>
          </a:prstGeom>
          <a:noFill/>
          <a:ln w="9525">
            <a:noFill/>
            <a:miter lim="800000"/>
            <a:headEnd/>
            <a:tailEnd/>
          </a:ln>
        </p:spPr>
        <p:txBody>
          <a:bodyPr>
            <a:spAutoFit/>
          </a:bodyPr>
          <a:lstStyle/>
          <a:p>
            <a:r>
              <a:rPr lang="en-US" dirty="0" smtClean="0">
                <a:latin typeface="Calibri" pitchFamily="34" charset="0"/>
              </a:rPr>
              <a:t>A better rate?</a:t>
            </a:r>
            <a:endParaRPr lang="en-US" dirty="0">
              <a:latin typeface="Calibri" pitchFamily="34" charset="0"/>
            </a:endParaRPr>
          </a:p>
        </p:txBody>
      </p:sp>
      <p:sp>
        <p:nvSpPr>
          <p:cNvPr id="24" name="TextBox 23"/>
          <p:cNvSpPr txBox="1">
            <a:spLocks noChangeArrowheads="1"/>
          </p:cNvSpPr>
          <p:nvPr/>
        </p:nvSpPr>
        <p:spPr bwMode="auto">
          <a:xfrm>
            <a:off x="4800600" y="4648200"/>
            <a:ext cx="838200" cy="369332"/>
          </a:xfrm>
          <a:prstGeom prst="rect">
            <a:avLst/>
          </a:prstGeom>
          <a:noFill/>
          <a:ln w="9525">
            <a:noFill/>
            <a:miter lim="800000"/>
            <a:headEnd/>
            <a:tailEnd/>
          </a:ln>
        </p:spPr>
        <p:txBody>
          <a:bodyPr wrap="square">
            <a:spAutoFit/>
          </a:bodyPr>
          <a:lstStyle/>
          <a:p>
            <a:r>
              <a:rPr lang="en-US" dirty="0" smtClean="0">
                <a:latin typeface="Calibri" pitchFamily="34" charset="0"/>
              </a:rPr>
              <a:t>1 sec</a:t>
            </a:r>
            <a:endParaRPr lang="en-US" dirty="0">
              <a:latin typeface="Calibri" pitchFamily="34" charset="0"/>
            </a:endParaRPr>
          </a:p>
        </p:txBody>
      </p:sp>
      <p:cxnSp>
        <p:nvCxnSpPr>
          <p:cNvPr id="27" name="Straight Connector 26"/>
          <p:cNvCxnSpPr/>
          <p:nvPr/>
        </p:nvCxnSpPr>
        <p:spPr>
          <a:xfrm rot="10800000">
            <a:off x="1981200" y="3581400"/>
            <a:ext cx="3200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5400000">
            <a:off x="838201" y="2667000"/>
            <a:ext cx="1828800" cy="3175"/>
          </a:xfrm>
          <a:prstGeom prst="straightConnector1">
            <a:avLst/>
          </a:prstGeom>
          <a:ln w="63500">
            <a:solidFill>
              <a:schemeClr val="accent6">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a:spLocks noChangeArrowheads="1"/>
          </p:cNvSpPr>
          <p:nvPr/>
        </p:nvSpPr>
        <p:spPr bwMode="auto">
          <a:xfrm>
            <a:off x="228600" y="2209800"/>
            <a:ext cx="1447800" cy="646113"/>
          </a:xfrm>
          <a:prstGeom prst="rect">
            <a:avLst/>
          </a:prstGeom>
          <a:noFill/>
          <a:ln w="9525">
            <a:noFill/>
            <a:miter lim="800000"/>
            <a:headEnd/>
            <a:tailEnd/>
          </a:ln>
        </p:spPr>
        <p:txBody>
          <a:bodyPr>
            <a:spAutoFit/>
          </a:bodyPr>
          <a:lstStyle/>
          <a:p>
            <a:r>
              <a:rPr lang="en-US" b="1" dirty="0">
                <a:latin typeface="Calibri" pitchFamily="34" charset="0"/>
              </a:rPr>
              <a:t>The </a:t>
            </a:r>
          </a:p>
          <a:p>
            <a:r>
              <a:rPr lang="en-US" b="1" dirty="0">
                <a:latin typeface="Calibri" pitchFamily="34" charset="0"/>
              </a:rPr>
              <a:t>opportunity</a:t>
            </a:r>
          </a:p>
        </p:txBody>
      </p:sp>
      <p:cxnSp>
        <p:nvCxnSpPr>
          <p:cNvPr id="33" name="Straight Connector 32"/>
          <p:cNvCxnSpPr/>
          <p:nvPr/>
        </p:nvCxnSpPr>
        <p:spPr>
          <a:xfrm>
            <a:off x="1981200" y="4572000"/>
            <a:ext cx="3886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5400000" flipH="1" flipV="1">
            <a:off x="5065713" y="4229100"/>
            <a:ext cx="687388" cy="1587"/>
          </a:xfrm>
          <a:prstGeom prst="straightConnector1">
            <a:avLst/>
          </a:prstGeom>
          <a:ln w="635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181600" y="3886200"/>
            <a:ext cx="533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93" name="TextBox 39"/>
          <p:cNvSpPr txBox="1">
            <a:spLocks noChangeArrowheads="1"/>
          </p:cNvSpPr>
          <p:nvPr/>
        </p:nvSpPr>
        <p:spPr bwMode="auto">
          <a:xfrm>
            <a:off x="5486400" y="4038600"/>
            <a:ext cx="1219200" cy="381000"/>
          </a:xfrm>
          <a:prstGeom prst="rect">
            <a:avLst/>
          </a:prstGeom>
          <a:noFill/>
          <a:ln w="9525">
            <a:noFill/>
            <a:miter lim="800000"/>
            <a:headEnd/>
            <a:tailEnd/>
          </a:ln>
        </p:spPr>
        <p:txBody>
          <a:bodyPr>
            <a:spAutoFit/>
          </a:bodyPr>
          <a:lstStyle/>
          <a:p>
            <a:r>
              <a:rPr lang="en-US" b="1" dirty="0">
                <a:latin typeface="Calibri" pitchFamily="34" charset="0"/>
              </a:rPr>
              <a:t>The cost</a:t>
            </a:r>
          </a:p>
        </p:txBody>
      </p:sp>
      <p:sp>
        <p:nvSpPr>
          <p:cNvPr id="41" name="TextBox 40"/>
          <p:cNvSpPr txBox="1">
            <a:spLocks noChangeArrowheads="1"/>
          </p:cNvSpPr>
          <p:nvPr/>
        </p:nvSpPr>
        <p:spPr bwMode="auto">
          <a:xfrm>
            <a:off x="1371600" y="5410200"/>
            <a:ext cx="6705600" cy="646113"/>
          </a:xfrm>
          <a:prstGeom prst="rect">
            <a:avLst/>
          </a:prstGeom>
          <a:noFill/>
          <a:ln w="9525">
            <a:noFill/>
            <a:miter lim="800000"/>
            <a:headEnd/>
            <a:tailEnd/>
          </a:ln>
        </p:spPr>
        <p:txBody>
          <a:bodyPr>
            <a:spAutoFit/>
          </a:bodyPr>
          <a:lstStyle/>
          <a:p>
            <a:pPr algn="ctr"/>
            <a:r>
              <a:rPr lang="en-US" b="1" dirty="0">
                <a:latin typeface="Calibri" pitchFamily="34" charset="0"/>
              </a:rPr>
              <a:t>If we are prepared to tolerate errors, we can lower refresh rates pretty drastically to save power (</a:t>
            </a:r>
            <a:r>
              <a:rPr lang="en-US" b="1" dirty="0" smtClean="0">
                <a:latin typeface="Calibri" pitchFamily="34" charset="0"/>
              </a:rPr>
              <a:t>up to </a:t>
            </a:r>
            <a:r>
              <a:rPr lang="en-US" b="1" dirty="0">
                <a:latin typeface="Calibri" pitchFamily="34" charset="0"/>
              </a:rPr>
              <a:t>30% overall memory power)</a:t>
            </a:r>
          </a:p>
        </p:txBody>
      </p:sp>
      <p:sp>
        <p:nvSpPr>
          <p:cNvPr id="2" name="Slide Number Placeholder 1"/>
          <p:cNvSpPr>
            <a:spLocks noGrp="1"/>
          </p:cNvSpPr>
          <p:nvPr>
            <p:ph type="sldNum" sz="quarter" idx="12"/>
          </p:nvPr>
        </p:nvSpPr>
        <p:spPr/>
        <p:txBody>
          <a:bodyPr/>
          <a:lstStyle/>
          <a:p>
            <a:pPr>
              <a:defRPr/>
            </a:pPr>
            <a:fld id="{BC8CAED0-C781-4890-9AEC-9432AA771C47}" type="slidenum">
              <a:rPr lang="en-US" altLang="en-US" smtClean="0"/>
              <a:pPr>
                <a:defRPr/>
              </a:pPr>
              <a:t>31</a:t>
            </a:fld>
            <a:endParaRPr lang="en-US" altLang="en-US"/>
          </a:p>
        </p:txBody>
      </p:sp>
    </p:spTree>
    <p:extLst>
      <p:ext uri="{BB962C8B-B14F-4D97-AF65-F5344CB8AC3E}">
        <p14:creationId xmlns:p14="http://schemas.microsoft.com/office/powerpoint/2010/main" val="3887950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9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3" grpId="0"/>
      <p:bldP spid="24" grpId="0"/>
      <p:bldP spid="30" grpId="0"/>
      <p:bldP spid="3093" grpId="0"/>
      <p:bldP spid="4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Flikker</a:t>
            </a:r>
            <a:r>
              <a:rPr lang="en-US" dirty="0" smtClean="0"/>
              <a:t>: Protect Critical Data </a:t>
            </a:r>
            <a:endParaRPr lang="en-US" dirty="0"/>
          </a:p>
        </p:txBody>
      </p:sp>
      <p:sp>
        <p:nvSpPr>
          <p:cNvPr id="4" name="Content Placeholder 3"/>
          <p:cNvSpPr>
            <a:spLocks noGrp="1"/>
          </p:cNvSpPr>
          <p:nvPr>
            <p:ph sz="half" idx="1"/>
          </p:nvPr>
        </p:nvSpPr>
        <p:spPr/>
        <p:txBody>
          <a:bodyPr>
            <a:normAutofit lnSpcReduction="10000"/>
          </a:bodyPr>
          <a:lstStyle/>
          <a:p>
            <a:r>
              <a:rPr lang="en-US" dirty="0" smtClean="0"/>
              <a:t>Critical / non-critical data partitioning</a:t>
            </a:r>
          </a:p>
          <a:p>
            <a:r>
              <a:rPr lang="en-US" dirty="0" smtClean="0"/>
              <a:t>Place different data in different parts of the DRAM</a:t>
            </a:r>
          </a:p>
          <a:p>
            <a:r>
              <a:rPr lang="en-US" dirty="0" smtClean="0"/>
              <a:t>Refresh different part of the DRAM at different rates</a:t>
            </a:r>
          </a:p>
          <a:p>
            <a:r>
              <a:rPr lang="en-US" dirty="0" smtClean="0"/>
              <a:t>Exposes errors to the application</a:t>
            </a:r>
          </a:p>
          <a:p>
            <a:endParaRPr lang="en-US" dirty="0"/>
          </a:p>
        </p:txBody>
      </p:sp>
      <p:sp>
        <p:nvSpPr>
          <p:cNvPr id="3" name="Slide Number Placeholder 2"/>
          <p:cNvSpPr>
            <a:spLocks noGrp="1"/>
          </p:cNvSpPr>
          <p:nvPr>
            <p:ph type="sldNum" sz="quarter" idx="12"/>
          </p:nvPr>
        </p:nvSpPr>
        <p:spPr/>
        <p:txBody>
          <a:bodyPr>
            <a:normAutofit/>
          </a:bodyPr>
          <a:lstStyle/>
          <a:p>
            <a:fld id="{1AD93096-5B34-4342-9326-69289CEAE4C2}" type="slidenum">
              <a:rPr lang="en-US" smtClean="0"/>
              <a:pPr/>
              <a:t>32</a:t>
            </a:fld>
            <a:endParaRPr lang="en-US" dirty="0">
              <a:solidFill>
                <a:srgbClr val="FFFFFF"/>
              </a:solidFill>
            </a:endParaRPr>
          </a:p>
        </p:txBody>
      </p:sp>
      <p:sp>
        <p:nvSpPr>
          <p:cNvPr id="6" name="Oval 5"/>
          <p:cNvSpPr/>
          <p:nvPr/>
        </p:nvSpPr>
        <p:spPr>
          <a:xfrm>
            <a:off x="5715000" y="2209800"/>
            <a:ext cx="1981200" cy="1143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943600" y="2590800"/>
            <a:ext cx="533400" cy="369332"/>
          </a:xfrm>
          <a:prstGeom prst="rect">
            <a:avLst/>
          </a:prstGeom>
          <a:noFill/>
        </p:spPr>
        <p:txBody>
          <a:bodyPr wrap="square" rtlCol="0">
            <a:spAutoFit/>
          </a:bodyPr>
          <a:lstStyle/>
          <a:p>
            <a:r>
              <a:rPr lang="en-US" dirty="0" err="1" smtClean="0"/>
              <a:t>crit</a:t>
            </a:r>
            <a:endParaRPr lang="en-US" dirty="0"/>
          </a:p>
        </p:txBody>
      </p:sp>
      <p:sp>
        <p:nvSpPr>
          <p:cNvPr id="9" name="TextBox 8"/>
          <p:cNvSpPr txBox="1"/>
          <p:nvPr/>
        </p:nvSpPr>
        <p:spPr>
          <a:xfrm>
            <a:off x="6705600" y="2590800"/>
            <a:ext cx="990600" cy="369332"/>
          </a:xfrm>
          <a:prstGeom prst="rect">
            <a:avLst/>
          </a:prstGeom>
          <a:noFill/>
        </p:spPr>
        <p:txBody>
          <a:bodyPr wrap="square" rtlCol="0">
            <a:spAutoFit/>
          </a:bodyPr>
          <a:lstStyle/>
          <a:p>
            <a:r>
              <a:rPr lang="en-US" dirty="0" smtClean="0"/>
              <a:t>non-</a:t>
            </a:r>
            <a:r>
              <a:rPr lang="en-US" dirty="0" err="1" smtClean="0"/>
              <a:t>crit</a:t>
            </a:r>
            <a:endParaRPr lang="en-US" dirty="0"/>
          </a:p>
        </p:txBody>
      </p:sp>
      <p:sp>
        <p:nvSpPr>
          <p:cNvPr id="22" name="Arc 21"/>
          <p:cNvSpPr/>
          <p:nvPr/>
        </p:nvSpPr>
        <p:spPr>
          <a:xfrm>
            <a:off x="5715000" y="2209800"/>
            <a:ext cx="1981200" cy="1143000"/>
          </a:xfrm>
          <a:prstGeom prst="arc">
            <a:avLst>
              <a:gd name="adj1" fmla="val 5927442"/>
              <a:gd name="adj2" fmla="val 15121852"/>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3" name="Arc 22"/>
          <p:cNvSpPr/>
          <p:nvPr/>
        </p:nvSpPr>
        <p:spPr>
          <a:xfrm>
            <a:off x="5715000" y="2209800"/>
            <a:ext cx="1981200" cy="1143000"/>
          </a:xfrm>
          <a:prstGeom prst="arc">
            <a:avLst>
              <a:gd name="adj1" fmla="val 15099671"/>
              <a:gd name="adj2" fmla="val 5839422"/>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4" name="Freeform 23"/>
          <p:cNvSpPr/>
          <p:nvPr/>
        </p:nvSpPr>
        <p:spPr>
          <a:xfrm>
            <a:off x="6400800" y="2209800"/>
            <a:ext cx="332476" cy="1143000"/>
          </a:xfrm>
          <a:custGeom>
            <a:avLst/>
            <a:gdLst>
              <a:gd name="connsiteX0" fmla="*/ 196906 w 354700"/>
              <a:gd name="connsiteY0" fmla="*/ 0 h 1149069"/>
              <a:gd name="connsiteX1" fmla="*/ 326378 w 354700"/>
              <a:gd name="connsiteY1" fmla="*/ 550258 h 1149069"/>
              <a:gd name="connsiteX2" fmla="*/ 26973 w 354700"/>
              <a:gd name="connsiteY2" fmla="*/ 825388 h 1149069"/>
              <a:gd name="connsiteX3" fmla="*/ 164538 w 354700"/>
              <a:gd name="connsiteY3" fmla="*/ 1149069 h 1149069"/>
              <a:gd name="connsiteX0" fmla="*/ 134994 w 344382"/>
              <a:gd name="connsiteY0" fmla="*/ 0 h 1120494"/>
              <a:gd name="connsiteX1" fmla="*/ 326378 w 344382"/>
              <a:gd name="connsiteY1" fmla="*/ 521683 h 1120494"/>
              <a:gd name="connsiteX2" fmla="*/ 26973 w 344382"/>
              <a:gd name="connsiteY2" fmla="*/ 796813 h 1120494"/>
              <a:gd name="connsiteX3" fmla="*/ 164538 w 344382"/>
              <a:gd name="connsiteY3" fmla="*/ 1120494 h 1120494"/>
              <a:gd name="connsiteX0" fmla="*/ 123088 w 332476"/>
              <a:gd name="connsiteY0" fmla="*/ 0 h 1101444"/>
              <a:gd name="connsiteX1" fmla="*/ 314472 w 332476"/>
              <a:gd name="connsiteY1" fmla="*/ 521683 h 1101444"/>
              <a:gd name="connsiteX2" fmla="*/ 15067 w 332476"/>
              <a:gd name="connsiteY2" fmla="*/ 796813 h 1101444"/>
              <a:gd name="connsiteX3" fmla="*/ 224070 w 332476"/>
              <a:gd name="connsiteY3" fmla="*/ 1101444 h 1101444"/>
            </a:gdLst>
            <a:ahLst/>
            <a:cxnLst>
              <a:cxn ang="0">
                <a:pos x="connsiteX0" y="connsiteY0"/>
              </a:cxn>
              <a:cxn ang="0">
                <a:pos x="connsiteX1" y="connsiteY1"/>
              </a:cxn>
              <a:cxn ang="0">
                <a:pos x="connsiteX2" y="connsiteY2"/>
              </a:cxn>
              <a:cxn ang="0">
                <a:pos x="connsiteX3" y="connsiteY3"/>
              </a:cxn>
            </a:cxnLst>
            <a:rect l="l" t="t" r="r" b="b"/>
            <a:pathLst>
              <a:path w="332476" h="1101444">
                <a:moveTo>
                  <a:pt x="123088" y="0"/>
                </a:moveTo>
                <a:cubicBezTo>
                  <a:pt x="201985" y="206346"/>
                  <a:pt x="332476" y="388881"/>
                  <a:pt x="314472" y="521683"/>
                </a:cubicBezTo>
                <a:cubicBezTo>
                  <a:pt x="296469" y="654485"/>
                  <a:pt x="30134" y="700186"/>
                  <a:pt x="15067" y="796813"/>
                </a:cubicBezTo>
                <a:cubicBezTo>
                  <a:pt x="0" y="893440"/>
                  <a:pt x="139104" y="1016478"/>
                  <a:pt x="224070" y="1101444"/>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7" name="Freeform 26"/>
          <p:cNvSpPr/>
          <p:nvPr/>
        </p:nvSpPr>
        <p:spPr>
          <a:xfrm>
            <a:off x="6419850" y="2213769"/>
            <a:ext cx="332476" cy="1143000"/>
          </a:xfrm>
          <a:custGeom>
            <a:avLst/>
            <a:gdLst>
              <a:gd name="connsiteX0" fmla="*/ 196906 w 354700"/>
              <a:gd name="connsiteY0" fmla="*/ 0 h 1149069"/>
              <a:gd name="connsiteX1" fmla="*/ 326378 w 354700"/>
              <a:gd name="connsiteY1" fmla="*/ 550258 h 1149069"/>
              <a:gd name="connsiteX2" fmla="*/ 26973 w 354700"/>
              <a:gd name="connsiteY2" fmla="*/ 825388 h 1149069"/>
              <a:gd name="connsiteX3" fmla="*/ 164538 w 354700"/>
              <a:gd name="connsiteY3" fmla="*/ 1149069 h 1149069"/>
              <a:gd name="connsiteX0" fmla="*/ 134994 w 344382"/>
              <a:gd name="connsiteY0" fmla="*/ 0 h 1120494"/>
              <a:gd name="connsiteX1" fmla="*/ 326378 w 344382"/>
              <a:gd name="connsiteY1" fmla="*/ 521683 h 1120494"/>
              <a:gd name="connsiteX2" fmla="*/ 26973 w 344382"/>
              <a:gd name="connsiteY2" fmla="*/ 796813 h 1120494"/>
              <a:gd name="connsiteX3" fmla="*/ 164538 w 344382"/>
              <a:gd name="connsiteY3" fmla="*/ 1120494 h 1120494"/>
              <a:gd name="connsiteX0" fmla="*/ 123088 w 332476"/>
              <a:gd name="connsiteY0" fmla="*/ 0 h 1101444"/>
              <a:gd name="connsiteX1" fmla="*/ 314472 w 332476"/>
              <a:gd name="connsiteY1" fmla="*/ 521683 h 1101444"/>
              <a:gd name="connsiteX2" fmla="*/ 15067 w 332476"/>
              <a:gd name="connsiteY2" fmla="*/ 796813 h 1101444"/>
              <a:gd name="connsiteX3" fmla="*/ 224070 w 332476"/>
              <a:gd name="connsiteY3" fmla="*/ 1101444 h 1101444"/>
            </a:gdLst>
            <a:ahLst/>
            <a:cxnLst>
              <a:cxn ang="0">
                <a:pos x="connsiteX0" y="connsiteY0"/>
              </a:cxn>
              <a:cxn ang="0">
                <a:pos x="connsiteX1" y="connsiteY1"/>
              </a:cxn>
              <a:cxn ang="0">
                <a:pos x="connsiteX2" y="connsiteY2"/>
              </a:cxn>
              <a:cxn ang="0">
                <a:pos x="connsiteX3" y="connsiteY3"/>
              </a:cxn>
            </a:cxnLst>
            <a:rect l="l" t="t" r="r" b="b"/>
            <a:pathLst>
              <a:path w="332476" h="1101444">
                <a:moveTo>
                  <a:pt x="123088" y="0"/>
                </a:moveTo>
                <a:cubicBezTo>
                  <a:pt x="201985" y="206346"/>
                  <a:pt x="332476" y="388881"/>
                  <a:pt x="314472" y="521683"/>
                </a:cubicBezTo>
                <a:cubicBezTo>
                  <a:pt x="296469" y="654485"/>
                  <a:pt x="30134" y="700186"/>
                  <a:pt x="15067" y="796813"/>
                </a:cubicBezTo>
                <a:cubicBezTo>
                  <a:pt x="0" y="893440"/>
                  <a:pt x="139104" y="1016478"/>
                  <a:pt x="224070" y="1101444"/>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nvGrpSpPr>
          <p:cNvPr id="5" name="Group 4"/>
          <p:cNvGrpSpPr/>
          <p:nvPr/>
        </p:nvGrpSpPr>
        <p:grpSpPr>
          <a:xfrm>
            <a:off x="4876800" y="3733800"/>
            <a:ext cx="3505200" cy="1752600"/>
            <a:chOff x="5181600" y="3733800"/>
            <a:chExt cx="3200400" cy="1752600"/>
          </a:xfrm>
        </p:grpSpPr>
        <p:sp>
          <p:nvSpPr>
            <p:cNvPr id="12" name="Oval 11"/>
            <p:cNvSpPr/>
            <p:nvPr/>
          </p:nvSpPr>
          <p:spPr>
            <a:xfrm>
              <a:off x="5486400" y="3962400"/>
              <a:ext cx="9144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7010400" y="3962400"/>
              <a:ext cx="1066800" cy="6096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5715000" y="4038600"/>
              <a:ext cx="533400" cy="369332"/>
            </a:xfrm>
            <a:prstGeom prst="rect">
              <a:avLst/>
            </a:prstGeom>
            <a:noFill/>
          </p:spPr>
          <p:txBody>
            <a:bodyPr wrap="square" rtlCol="0">
              <a:spAutoFit/>
            </a:bodyPr>
            <a:lstStyle/>
            <a:p>
              <a:r>
                <a:rPr lang="en-US" dirty="0" err="1" smtClean="0"/>
                <a:t>crit</a:t>
              </a:r>
              <a:endParaRPr lang="en-US" dirty="0"/>
            </a:p>
          </p:txBody>
        </p:sp>
        <p:sp>
          <p:nvSpPr>
            <p:cNvPr id="15" name="TextBox 14"/>
            <p:cNvSpPr txBox="1"/>
            <p:nvPr/>
          </p:nvSpPr>
          <p:spPr>
            <a:xfrm>
              <a:off x="7073900" y="4038600"/>
              <a:ext cx="1155700" cy="369332"/>
            </a:xfrm>
            <a:prstGeom prst="rect">
              <a:avLst/>
            </a:prstGeom>
            <a:noFill/>
          </p:spPr>
          <p:txBody>
            <a:bodyPr wrap="square" rtlCol="0">
              <a:spAutoFit/>
            </a:bodyPr>
            <a:lstStyle/>
            <a:p>
              <a:r>
                <a:rPr lang="en-US" dirty="0" smtClean="0"/>
                <a:t>non-</a:t>
              </a:r>
              <a:r>
                <a:rPr lang="en-US" dirty="0" err="1" smtClean="0"/>
                <a:t>crit</a:t>
              </a:r>
              <a:endParaRPr lang="en-US" dirty="0"/>
            </a:p>
          </p:txBody>
        </p:sp>
        <p:sp>
          <p:nvSpPr>
            <p:cNvPr id="16" name="Rectangle 15"/>
            <p:cNvSpPr/>
            <p:nvPr/>
          </p:nvSpPr>
          <p:spPr>
            <a:xfrm>
              <a:off x="5257800" y="3810000"/>
              <a:ext cx="1371600" cy="914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257800" y="4724400"/>
              <a:ext cx="1371600" cy="685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5257800" y="4724400"/>
              <a:ext cx="1371600" cy="646331"/>
            </a:xfrm>
            <a:prstGeom prst="rect">
              <a:avLst/>
            </a:prstGeom>
            <a:noFill/>
          </p:spPr>
          <p:txBody>
            <a:bodyPr wrap="square" rtlCol="0">
              <a:spAutoFit/>
            </a:bodyPr>
            <a:lstStyle/>
            <a:p>
              <a:pPr algn="ctr"/>
              <a:r>
                <a:rPr lang="en-US" dirty="0" smtClean="0"/>
                <a:t>High refresh</a:t>
              </a:r>
            </a:p>
            <a:p>
              <a:pPr algn="ctr"/>
              <a:r>
                <a:rPr lang="en-US" dirty="0" smtClean="0"/>
                <a:t>No error</a:t>
              </a:r>
              <a:endParaRPr lang="en-US" dirty="0"/>
            </a:p>
          </p:txBody>
        </p:sp>
        <p:sp>
          <p:nvSpPr>
            <p:cNvPr id="19" name="Rectangle 18"/>
            <p:cNvSpPr/>
            <p:nvPr/>
          </p:nvSpPr>
          <p:spPr>
            <a:xfrm>
              <a:off x="6705600" y="3810000"/>
              <a:ext cx="1600200" cy="91440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6705600" y="4724400"/>
              <a:ext cx="1600200" cy="68580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6705600" y="4724400"/>
              <a:ext cx="1600200" cy="646331"/>
            </a:xfrm>
            <a:prstGeom prst="rect">
              <a:avLst/>
            </a:prstGeom>
            <a:noFill/>
          </p:spPr>
          <p:txBody>
            <a:bodyPr wrap="square" rtlCol="0">
              <a:spAutoFit/>
            </a:bodyPr>
            <a:lstStyle/>
            <a:p>
              <a:pPr algn="ctr"/>
              <a:r>
                <a:rPr lang="en-US" dirty="0" smtClean="0"/>
                <a:t>Low refresh</a:t>
              </a:r>
            </a:p>
            <a:p>
              <a:pPr algn="ctr"/>
              <a:r>
                <a:rPr lang="en-US" dirty="0" smtClean="0"/>
                <a:t>With error</a:t>
              </a:r>
              <a:endParaRPr lang="en-US" dirty="0"/>
            </a:p>
          </p:txBody>
        </p:sp>
        <p:sp>
          <p:nvSpPr>
            <p:cNvPr id="28" name="Rectangle 27"/>
            <p:cNvSpPr/>
            <p:nvPr/>
          </p:nvSpPr>
          <p:spPr>
            <a:xfrm>
              <a:off x="5181600" y="3733800"/>
              <a:ext cx="3200400" cy="1752600"/>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TextBox 28"/>
          <p:cNvSpPr txBox="1"/>
          <p:nvPr/>
        </p:nvSpPr>
        <p:spPr>
          <a:xfrm>
            <a:off x="5791200" y="1752600"/>
            <a:ext cx="1910212" cy="369332"/>
          </a:xfrm>
          <a:prstGeom prst="rect">
            <a:avLst/>
          </a:prstGeom>
          <a:noFill/>
        </p:spPr>
        <p:txBody>
          <a:bodyPr wrap="square" rtlCol="0">
            <a:spAutoFit/>
          </a:bodyPr>
          <a:lstStyle/>
          <a:p>
            <a:pPr algn="ctr"/>
            <a:r>
              <a:rPr lang="en-US" dirty="0" smtClean="0"/>
              <a:t>Application Data</a:t>
            </a:r>
            <a:endParaRPr lang="en-US" dirty="0"/>
          </a:p>
        </p:txBody>
      </p:sp>
      <p:sp>
        <p:nvSpPr>
          <p:cNvPr id="10" name="Down Arrow 9"/>
          <p:cNvSpPr/>
          <p:nvPr/>
        </p:nvSpPr>
        <p:spPr>
          <a:xfrm rot="1210314">
            <a:off x="5892799" y="3249300"/>
            <a:ext cx="304800" cy="744149"/>
          </a:xfrm>
          <a:prstGeom prst="downArrow">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rot="20624873">
            <a:off x="7099902" y="3305603"/>
            <a:ext cx="304800" cy="683130"/>
          </a:xfrm>
          <a:prstGeom prst="downArrow">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8090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Partial Array Self Refresh (PASR)</a:t>
            </a:r>
            <a:endParaRPr lang="en-US" dirty="0"/>
          </a:p>
        </p:txBody>
      </p:sp>
      <p:sp>
        <p:nvSpPr>
          <p:cNvPr id="5" name="Content Placeholder 4"/>
          <p:cNvSpPr>
            <a:spLocks noGrp="1"/>
          </p:cNvSpPr>
          <p:nvPr>
            <p:ph sz="half" idx="1"/>
          </p:nvPr>
        </p:nvSpPr>
        <p:spPr>
          <a:xfrm>
            <a:off x="609600" y="1143000"/>
            <a:ext cx="8077200" cy="2449033"/>
          </a:xfrm>
        </p:spPr>
        <p:txBody>
          <a:bodyPr>
            <a:normAutofit fontScale="92500"/>
          </a:bodyPr>
          <a:lstStyle/>
          <a:p>
            <a:r>
              <a:rPr lang="en-US" dirty="0" smtClean="0"/>
              <a:t>Self-refresh: low power, keep the data, no R/W</a:t>
            </a:r>
          </a:p>
          <a:p>
            <a:r>
              <a:rPr lang="en-US" dirty="0" smtClean="0"/>
              <a:t>PASR: only refresh part of the memory array, configured among discrete levels before switching to self-refresh state [Samsung, Micron]</a:t>
            </a:r>
          </a:p>
          <a:p>
            <a:r>
              <a:rPr lang="en-US" dirty="0" smtClean="0"/>
              <a:t>Drawback: less DRAM available in idle periods</a:t>
            </a:r>
          </a:p>
          <a:p>
            <a:endParaRPr lang="en-US" dirty="0"/>
          </a:p>
        </p:txBody>
      </p:sp>
      <p:sp>
        <p:nvSpPr>
          <p:cNvPr id="3" name="Slide Number Placeholder 2"/>
          <p:cNvSpPr>
            <a:spLocks noGrp="1"/>
          </p:cNvSpPr>
          <p:nvPr>
            <p:ph type="sldNum" sz="quarter" idx="12"/>
          </p:nvPr>
        </p:nvSpPr>
        <p:spPr/>
        <p:txBody>
          <a:bodyPr>
            <a:normAutofit/>
          </a:bodyPr>
          <a:lstStyle/>
          <a:p>
            <a:fld id="{1AD93096-5B34-4342-9326-69289CEAE4C2}" type="slidenum">
              <a:rPr lang="en-US" smtClean="0"/>
              <a:pPr/>
              <a:t>33</a:t>
            </a:fld>
            <a:endParaRPr lang="en-US" dirty="0">
              <a:solidFill>
                <a:srgbClr val="FFFFFF"/>
              </a:solidFill>
            </a:endParaRPr>
          </a:p>
        </p:txBody>
      </p:sp>
      <p:sp>
        <p:nvSpPr>
          <p:cNvPr id="7" name="Rectangle 6"/>
          <p:cNvSpPr/>
          <p:nvPr/>
        </p:nvSpPr>
        <p:spPr>
          <a:xfrm>
            <a:off x="3477904" y="3615154"/>
            <a:ext cx="2590800" cy="243840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p:cNvSpPr txBox="1"/>
          <p:nvPr/>
        </p:nvSpPr>
        <p:spPr>
          <a:xfrm>
            <a:off x="1981200" y="3721627"/>
            <a:ext cx="1371600" cy="400110"/>
          </a:xfrm>
          <a:prstGeom prst="rect">
            <a:avLst/>
          </a:prstGeom>
          <a:noFill/>
        </p:spPr>
        <p:txBody>
          <a:bodyPr wrap="square" rtlCol="0">
            <a:spAutoFit/>
          </a:bodyPr>
          <a:lstStyle/>
          <a:p>
            <a:r>
              <a:rPr lang="en-US" sz="2000" dirty="0" smtClean="0"/>
              <a:t>refreshed</a:t>
            </a:r>
            <a:endParaRPr lang="en-US" sz="2000" dirty="0"/>
          </a:p>
        </p:txBody>
      </p:sp>
      <p:sp>
        <p:nvSpPr>
          <p:cNvPr id="9" name="TextBox 8"/>
          <p:cNvSpPr txBox="1"/>
          <p:nvPr/>
        </p:nvSpPr>
        <p:spPr>
          <a:xfrm>
            <a:off x="1524000" y="4919219"/>
            <a:ext cx="1828800" cy="400110"/>
          </a:xfrm>
          <a:prstGeom prst="rect">
            <a:avLst/>
          </a:prstGeom>
          <a:noFill/>
        </p:spPr>
        <p:txBody>
          <a:bodyPr wrap="square" rtlCol="0">
            <a:spAutoFit/>
          </a:bodyPr>
          <a:lstStyle/>
          <a:p>
            <a:r>
              <a:rPr lang="en-US" sz="2000" dirty="0" smtClean="0"/>
              <a:t>not refreshed</a:t>
            </a:r>
            <a:endParaRPr lang="en-US" sz="2000" dirty="0"/>
          </a:p>
        </p:txBody>
      </p:sp>
      <p:cxnSp>
        <p:nvCxnSpPr>
          <p:cNvPr id="10" name="Straight Connector 9"/>
          <p:cNvCxnSpPr/>
          <p:nvPr/>
        </p:nvCxnSpPr>
        <p:spPr>
          <a:xfrm>
            <a:off x="3477904" y="4834354"/>
            <a:ext cx="2590800" cy="0"/>
          </a:xfrm>
          <a:prstGeom prst="line">
            <a:avLst/>
          </a:prstGeom>
          <a:ln w="19050">
            <a:prstDash val="dash"/>
            <a:tailEnd type="none"/>
          </a:ln>
        </p:spPr>
        <p:style>
          <a:lnRef idx="2">
            <a:schemeClr val="dk1"/>
          </a:lnRef>
          <a:fillRef idx="1">
            <a:schemeClr val="lt1"/>
          </a:fillRef>
          <a:effectRef idx="0">
            <a:schemeClr val="dk1"/>
          </a:effectRef>
          <a:fontRef idx="minor">
            <a:schemeClr val="dk1"/>
          </a:fontRef>
        </p:style>
      </p:cxnSp>
      <p:cxnSp>
        <p:nvCxnSpPr>
          <p:cNvPr id="12" name="Straight Connector 11"/>
          <p:cNvCxnSpPr/>
          <p:nvPr/>
        </p:nvCxnSpPr>
        <p:spPr>
          <a:xfrm>
            <a:off x="3477904" y="4224754"/>
            <a:ext cx="2590800" cy="0"/>
          </a:xfrm>
          <a:prstGeom prst="line">
            <a:avLst/>
          </a:prstGeom>
          <a:ln w="25400">
            <a:prstDash val="dash"/>
            <a:tailEnd type="none"/>
          </a:ln>
        </p:spPr>
        <p:style>
          <a:lnRef idx="2">
            <a:schemeClr val="dk1"/>
          </a:lnRef>
          <a:fillRef idx="1">
            <a:schemeClr val="lt1"/>
          </a:fillRef>
          <a:effectRef idx="0">
            <a:schemeClr val="dk1"/>
          </a:effectRef>
          <a:fontRef idx="minor">
            <a:schemeClr val="dk1"/>
          </a:fontRef>
        </p:style>
      </p:cxnSp>
      <p:cxnSp>
        <p:nvCxnSpPr>
          <p:cNvPr id="13" name="Straight Connector 12"/>
          <p:cNvCxnSpPr/>
          <p:nvPr/>
        </p:nvCxnSpPr>
        <p:spPr>
          <a:xfrm>
            <a:off x="3477904" y="3919954"/>
            <a:ext cx="2590800" cy="0"/>
          </a:xfrm>
          <a:prstGeom prst="line">
            <a:avLst/>
          </a:prstGeom>
          <a:ln w="19050">
            <a:prstDash val="dash"/>
            <a:tailEnd type="none"/>
          </a:ln>
        </p:spPr>
        <p:style>
          <a:lnRef idx="2">
            <a:schemeClr val="dk1"/>
          </a:lnRef>
          <a:fillRef idx="1">
            <a:schemeClr val="lt1"/>
          </a:fillRef>
          <a:effectRef idx="0">
            <a:schemeClr val="dk1"/>
          </a:effectRef>
          <a:fontRef idx="minor">
            <a:schemeClr val="dk1"/>
          </a:fontRef>
        </p:style>
      </p:cxnSp>
      <p:sp>
        <p:nvSpPr>
          <p:cNvPr id="15" name="TextBox 14"/>
          <p:cNvSpPr txBox="1"/>
          <p:nvPr/>
        </p:nvSpPr>
        <p:spPr>
          <a:xfrm>
            <a:off x="6068704" y="4681954"/>
            <a:ext cx="381000" cy="307777"/>
          </a:xfrm>
          <a:prstGeom prst="rect">
            <a:avLst/>
          </a:prstGeom>
          <a:noFill/>
        </p:spPr>
        <p:txBody>
          <a:bodyPr wrap="square" rtlCol="0">
            <a:spAutoFit/>
          </a:bodyPr>
          <a:lstStyle/>
          <a:p>
            <a:r>
              <a:rPr lang="en-US" sz="1400" dirty="0" smtClean="0"/>
              <a:t>½  </a:t>
            </a:r>
            <a:endParaRPr lang="en-US" sz="1400" dirty="0"/>
          </a:p>
        </p:txBody>
      </p:sp>
      <p:sp>
        <p:nvSpPr>
          <p:cNvPr id="16" name="TextBox 15"/>
          <p:cNvSpPr txBox="1"/>
          <p:nvPr/>
        </p:nvSpPr>
        <p:spPr>
          <a:xfrm>
            <a:off x="6068704" y="4072354"/>
            <a:ext cx="381000" cy="307777"/>
          </a:xfrm>
          <a:prstGeom prst="rect">
            <a:avLst/>
          </a:prstGeom>
          <a:noFill/>
        </p:spPr>
        <p:txBody>
          <a:bodyPr wrap="square" rtlCol="0">
            <a:spAutoFit/>
          </a:bodyPr>
          <a:lstStyle/>
          <a:p>
            <a:r>
              <a:rPr lang="en-US" sz="1400" dirty="0" smtClean="0"/>
              <a:t>¼   </a:t>
            </a:r>
            <a:endParaRPr lang="en-US" sz="1400" dirty="0"/>
          </a:p>
        </p:txBody>
      </p:sp>
      <p:sp>
        <p:nvSpPr>
          <p:cNvPr id="17" name="TextBox 16"/>
          <p:cNvSpPr txBox="1"/>
          <p:nvPr/>
        </p:nvSpPr>
        <p:spPr>
          <a:xfrm>
            <a:off x="6068704" y="3767554"/>
            <a:ext cx="381000" cy="307777"/>
          </a:xfrm>
          <a:prstGeom prst="rect">
            <a:avLst/>
          </a:prstGeom>
          <a:noFill/>
        </p:spPr>
        <p:txBody>
          <a:bodyPr wrap="square" rtlCol="0">
            <a:spAutoFit/>
          </a:bodyPr>
          <a:lstStyle/>
          <a:p>
            <a:r>
              <a:rPr lang="en-US" sz="1400" dirty="0" smtClean="0"/>
              <a:t>⅛    </a:t>
            </a:r>
            <a:endParaRPr lang="en-US" sz="1400" dirty="0"/>
          </a:p>
        </p:txBody>
      </p:sp>
      <p:sp>
        <p:nvSpPr>
          <p:cNvPr id="18" name="Left Brace 17"/>
          <p:cNvSpPr/>
          <p:nvPr/>
        </p:nvSpPr>
        <p:spPr>
          <a:xfrm>
            <a:off x="3249304" y="3618131"/>
            <a:ext cx="228600" cy="609600"/>
          </a:xfrm>
          <a:prstGeom prst="leftBrace">
            <a:avLst>
              <a:gd name="adj1" fmla="val 36458"/>
              <a:gd name="adj2" fmla="val 50000"/>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Left Brace 18"/>
          <p:cNvSpPr/>
          <p:nvPr/>
        </p:nvSpPr>
        <p:spPr>
          <a:xfrm>
            <a:off x="3249304" y="4227731"/>
            <a:ext cx="228600" cy="1828800"/>
          </a:xfrm>
          <a:prstGeom prst="leftBrace">
            <a:avLst>
              <a:gd name="adj1" fmla="val 58333"/>
              <a:gd name="adj2" fmla="val 50000"/>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21" name="Straight Connector 20"/>
          <p:cNvCxnSpPr/>
          <p:nvPr/>
        </p:nvCxnSpPr>
        <p:spPr>
          <a:xfrm>
            <a:off x="3477904" y="3767554"/>
            <a:ext cx="2590800" cy="0"/>
          </a:xfrm>
          <a:prstGeom prst="line">
            <a:avLst/>
          </a:prstGeom>
          <a:ln w="19050">
            <a:prstDash val="dash"/>
            <a:tailEnd type="none"/>
          </a:ln>
        </p:spPr>
        <p:style>
          <a:lnRef idx="2">
            <a:schemeClr val="dk1"/>
          </a:lnRef>
          <a:fillRef idx="1">
            <a:schemeClr val="lt1"/>
          </a:fillRef>
          <a:effectRef idx="0">
            <a:schemeClr val="dk1"/>
          </a:effectRef>
          <a:fontRef idx="minor">
            <a:schemeClr val="dk1"/>
          </a:fontRef>
        </p:style>
      </p:cxnSp>
      <p:sp>
        <p:nvSpPr>
          <p:cNvPr id="22" name="TextBox 21"/>
          <p:cNvSpPr txBox="1"/>
          <p:nvPr/>
        </p:nvSpPr>
        <p:spPr>
          <a:xfrm>
            <a:off x="6068704" y="3581400"/>
            <a:ext cx="381000" cy="307777"/>
          </a:xfrm>
          <a:prstGeom prst="rect">
            <a:avLst/>
          </a:prstGeom>
          <a:noFill/>
        </p:spPr>
        <p:txBody>
          <a:bodyPr wrap="square" rtlCol="0">
            <a:spAutoFit/>
          </a:bodyPr>
          <a:lstStyle/>
          <a:p>
            <a:r>
              <a:rPr lang="en-US" sz="1400" dirty="0" smtClean="0"/>
              <a:t>⅟</a:t>
            </a:r>
            <a:r>
              <a:rPr lang="en-US" sz="1100" baseline="-25000" dirty="0" smtClean="0"/>
              <a:t>16</a:t>
            </a:r>
            <a:r>
              <a:rPr lang="en-US" sz="1400" dirty="0" smtClean="0"/>
              <a:t> </a:t>
            </a:r>
            <a:endParaRPr lang="en-US" sz="1400" dirty="0"/>
          </a:p>
        </p:txBody>
      </p:sp>
      <p:sp>
        <p:nvSpPr>
          <p:cNvPr id="23" name="TextBox 22"/>
          <p:cNvSpPr txBox="1"/>
          <p:nvPr/>
        </p:nvSpPr>
        <p:spPr>
          <a:xfrm>
            <a:off x="6068704" y="5824954"/>
            <a:ext cx="381000" cy="307777"/>
          </a:xfrm>
          <a:prstGeom prst="rect">
            <a:avLst/>
          </a:prstGeom>
          <a:noFill/>
        </p:spPr>
        <p:txBody>
          <a:bodyPr wrap="square" rtlCol="0">
            <a:spAutoFit/>
          </a:bodyPr>
          <a:lstStyle/>
          <a:p>
            <a:r>
              <a:rPr lang="en-US" sz="1400" dirty="0" smtClean="0"/>
              <a:t>1 </a:t>
            </a:r>
            <a:endParaRPr lang="en-US" sz="1400" dirty="0"/>
          </a:p>
        </p:txBody>
      </p:sp>
    </p:spTree>
    <p:extLst>
      <p:ext uri="{BB962C8B-B14F-4D97-AF65-F5344CB8AC3E}">
        <p14:creationId xmlns:p14="http://schemas.microsoft.com/office/powerpoint/2010/main" val="16084663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Flikker</a:t>
            </a:r>
            <a:r>
              <a:rPr lang="en-US" dirty="0" smtClean="0"/>
              <a:t> DRAM</a:t>
            </a:r>
            <a:endParaRPr lang="en-US" dirty="0"/>
          </a:p>
        </p:txBody>
      </p:sp>
      <p:sp>
        <p:nvSpPr>
          <p:cNvPr id="5" name="Content Placeholder 4"/>
          <p:cNvSpPr>
            <a:spLocks noGrp="1"/>
          </p:cNvSpPr>
          <p:nvPr>
            <p:ph sz="half" idx="1"/>
          </p:nvPr>
        </p:nvSpPr>
        <p:spPr>
          <a:xfrm>
            <a:off x="457200" y="1676400"/>
            <a:ext cx="4114800" cy="4267200"/>
          </a:xfrm>
        </p:spPr>
        <p:txBody>
          <a:bodyPr>
            <a:normAutofit/>
          </a:bodyPr>
          <a:lstStyle/>
          <a:p>
            <a:r>
              <a:rPr lang="en-US" dirty="0" smtClean="0"/>
              <a:t>Divide memory bank into high refresh part and low refresh part</a:t>
            </a:r>
          </a:p>
          <a:p>
            <a:r>
              <a:rPr lang="en-US" dirty="0" smtClean="0"/>
              <a:t>The partitioning is configured by the OS before switching to self-refresh state</a:t>
            </a:r>
            <a:endParaRPr lang="en-US" dirty="0"/>
          </a:p>
        </p:txBody>
      </p:sp>
      <p:sp>
        <p:nvSpPr>
          <p:cNvPr id="3" name="Slide Number Placeholder 2"/>
          <p:cNvSpPr>
            <a:spLocks noGrp="1"/>
          </p:cNvSpPr>
          <p:nvPr>
            <p:ph type="sldNum" sz="quarter" idx="12"/>
          </p:nvPr>
        </p:nvSpPr>
        <p:spPr/>
        <p:txBody>
          <a:bodyPr>
            <a:normAutofit/>
          </a:bodyPr>
          <a:lstStyle/>
          <a:p>
            <a:fld id="{1AD93096-5B34-4342-9326-69289CEAE4C2}" type="slidenum">
              <a:rPr lang="en-US" smtClean="0"/>
              <a:pPr/>
              <a:t>34</a:t>
            </a:fld>
            <a:endParaRPr lang="en-US" dirty="0">
              <a:solidFill>
                <a:srgbClr val="FFFFFF"/>
              </a:solidFill>
            </a:endParaRPr>
          </a:p>
        </p:txBody>
      </p:sp>
      <p:sp>
        <p:nvSpPr>
          <p:cNvPr id="7" name="Rectangle 6"/>
          <p:cNvSpPr/>
          <p:nvPr/>
        </p:nvSpPr>
        <p:spPr>
          <a:xfrm>
            <a:off x="5638800" y="2359223"/>
            <a:ext cx="2590800" cy="243840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p:cNvSpPr txBox="1"/>
          <p:nvPr/>
        </p:nvSpPr>
        <p:spPr>
          <a:xfrm>
            <a:off x="4419600" y="2438400"/>
            <a:ext cx="1143000" cy="646331"/>
          </a:xfrm>
          <a:prstGeom prst="rect">
            <a:avLst/>
          </a:prstGeom>
          <a:noFill/>
        </p:spPr>
        <p:txBody>
          <a:bodyPr wrap="square" rtlCol="0">
            <a:spAutoFit/>
          </a:bodyPr>
          <a:lstStyle/>
          <a:p>
            <a:r>
              <a:rPr lang="en-US" dirty="0" smtClean="0"/>
              <a:t>High Refresh</a:t>
            </a:r>
            <a:endParaRPr lang="en-US" dirty="0"/>
          </a:p>
        </p:txBody>
      </p:sp>
      <p:sp>
        <p:nvSpPr>
          <p:cNvPr id="9" name="TextBox 8"/>
          <p:cNvSpPr txBox="1"/>
          <p:nvPr/>
        </p:nvSpPr>
        <p:spPr>
          <a:xfrm>
            <a:off x="4419600" y="3654623"/>
            <a:ext cx="1143000" cy="646331"/>
          </a:xfrm>
          <a:prstGeom prst="rect">
            <a:avLst/>
          </a:prstGeom>
          <a:noFill/>
        </p:spPr>
        <p:txBody>
          <a:bodyPr wrap="square" rtlCol="0">
            <a:spAutoFit/>
          </a:bodyPr>
          <a:lstStyle/>
          <a:p>
            <a:r>
              <a:rPr lang="en-US" dirty="0" smtClean="0"/>
              <a:t>Low Refresh</a:t>
            </a:r>
            <a:endParaRPr lang="en-US" dirty="0"/>
          </a:p>
        </p:txBody>
      </p:sp>
      <p:cxnSp>
        <p:nvCxnSpPr>
          <p:cNvPr id="10" name="Straight Connector 9"/>
          <p:cNvCxnSpPr/>
          <p:nvPr/>
        </p:nvCxnSpPr>
        <p:spPr>
          <a:xfrm>
            <a:off x="5638800" y="3578423"/>
            <a:ext cx="2590800" cy="0"/>
          </a:xfrm>
          <a:prstGeom prst="line">
            <a:avLst/>
          </a:prstGeom>
          <a:ln w="19050">
            <a:prstDash val="dash"/>
            <a:tailEnd type="none"/>
          </a:ln>
        </p:spPr>
        <p:style>
          <a:lnRef idx="2">
            <a:schemeClr val="dk1"/>
          </a:lnRef>
          <a:fillRef idx="1">
            <a:schemeClr val="lt1"/>
          </a:fillRef>
          <a:effectRef idx="0">
            <a:schemeClr val="dk1"/>
          </a:effectRef>
          <a:fontRef idx="minor">
            <a:schemeClr val="dk1"/>
          </a:fontRef>
        </p:style>
      </p:cxnSp>
      <p:cxnSp>
        <p:nvCxnSpPr>
          <p:cNvPr id="11" name="Straight Connector 10"/>
          <p:cNvCxnSpPr/>
          <p:nvPr/>
        </p:nvCxnSpPr>
        <p:spPr>
          <a:xfrm>
            <a:off x="5638800" y="4188023"/>
            <a:ext cx="2590800" cy="0"/>
          </a:xfrm>
          <a:prstGeom prst="line">
            <a:avLst/>
          </a:prstGeom>
          <a:ln w="19050">
            <a:prstDash val="dash"/>
            <a:tailEnd type="none"/>
          </a:ln>
        </p:spPr>
        <p:style>
          <a:lnRef idx="2">
            <a:schemeClr val="dk1"/>
          </a:lnRef>
          <a:fillRef idx="1">
            <a:schemeClr val="lt1"/>
          </a:fillRef>
          <a:effectRef idx="0">
            <a:schemeClr val="dk1"/>
          </a:effectRef>
          <a:fontRef idx="minor">
            <a:schemeClr val="dk1"/>
          </a:fontRef>
        </p:style>
      </p:cxnSp>
      <p:cxnSp>
        <p:nvCxnSpPr>
          <p:cNvPr id="12" name="Straight Connector 11"/>
          <p:cNvCxnSpPr/>
          <p:nvPr/>
        </p:nvCxnSpPr>
        <p:spPr>
          <a:xfrm>
            <a:off x="5638800" y="2968823"/>
            <a:ext cx="2590800" cy="0"/>
          </a:xfrm>
          <a:prstGeom prst="line">
            <a:avLst/>
          </a:prstGeom>
          <a:ln w="25400">
            <a:prstDash val="dash"/>
            <a:tailEnd type="none"/>
          </a:ln>
        </p:spPr>
        <p:style>
          <a:lnRef idx="2">
            <a:schemeClr val="dk1"/>
          </a:lnRef>
          <a:fillRef idx="1">
            <a:schemeClr val="lt1"/>
          </a:fillRef>
          <a:effectRef idx="0">
            <a:schemeClr val="dk1"/>
          </a:effectRef>
          <a:fontRef idx="minor">
            <a:schemeClr val="dk1"/>
          </a:fontRef>
        </p:style>
      </p:cxnSp>
      <p:cxnSp>
        <p:nvCxnSpPr>
          <p:cNvPr id="13" name="Straight Connector 12"/>
          <p:cNvCxnSpPr/>
          <p:nvPr/>
        </p:nvCxnSpPr>
        <p:spPr>
          <a:xfrm>
            <a:off x="5638800" y="2664023"/>
            <a:ext cx="2590800" cy="0"/>
          </a:xfrm>
          <a:prstGeom prst="line">
            <a:avLst/>
          </a:prstGeom>
          <a:ln w="19050">
            <a:prstDash val="dash"/>
            <a:tailEnd type="none"/>
          </a:ln>
        </p:spPr>
        <p:style>
          <a:lnRef idx="2">
            <a:schemeClr val="dk1"/>
          </a:lnRef>
          <a:fillRef idx="1">
            <a:schemeClr val="lt1"/>
          </a:fillRef>
          <a:effectRef idx="0">
            <a:schemeClr val="dk1"/>
          </a:effectRef>
          <a:fontRef idx="minor">
            <a:schemeClr val="dk1"/>
          </a:fontRef>
        </p:style>
      </p:cxnSp>
      <p:sp>
        <p:nvSpPr>
          <p:cNvPr id="14" name="TextBox 13"/>
          <p:cNvSpPr txBox="1"/>
          <p:nvPr/>
        </p:nvSpPr>
        <p:spPr>
          <a:xfrm>
            <a:off x="8229600" y="3971091"/>
            <a:ext cx="381000" cy="307777"/>
          </a:xfrm>
          <a:prstGeom prst="rect">
            <a:avLst/>
          </a:prstGeom>
          <a:noFill/>
        </p:spPr>
        <p:txBody>
          <a:bodyPr wrap="square" rtlCol="0">
            <a:spAutoFit/>
          </a:bodyPr>
          <a:lstStyle/>
          <a:p>
            <a:r>
              <a:rPr lang="en-US" sz="1400" dirty="0" smtClean="0"/>
              <a:t>¾ </a:t>
            </a:r>
            <a:endParaRPr lang="en-US" sz="1400" dirty="0"/>
          </a:p>
        </p:txBody>
      </p:sp>
      <p:sp>
        <p:nvSpPr>
          <p:cNvPr id="15" name="TextBox 14"/>
          <p:cNvSpPr txBox="1"/>
          <p:nvPr/>
        </p:nvSpPr>
        <p:spPr>
          <a:xfrm>
            <a:off x="8229600" y="3426023"/>
            <a:ext cx="381000" cy="307777"/>
          </a:xfrm>
          <a:prstGeom prst="rect">
            <a:avLst/>
          </a:prstGeom>
          <a:noFill/>
        </p:spPr>
        <p:txBody>
          <a:bodyPr wrap="square" rtlCol="0">
            <a:spAutoFit/>
          </a:bodyPr>
          <a:lstStyle/>
          <a:p>
            <a:r>
              <a:rPr lang="en-US" sz="1400" dirty="0" smtClean="0"/>
              <a:t>½  </a:t>
            </a:r>
            <a:endParaRPr lang="en-US" sz="1400" dirty="0"/>
          </a:p>
        </p:txBody>
      </p:sp>
      <p:sp>
        <p:nvSpPr>
          <p:cNvPr id="16" name="TextBox 15"/>
          <p:cNvSpPr txBox="1"/>
          <p:nvPr/>
        </p:nvSpPr>
        <p:spPr>
          <a:xfrm>
            <a:off x="8229600" y="2816423"/>
            <a:ext cx="381000" cy="307777"/>
          </a:xfrm>
          <a:prstGeom prst="rect">
            <a:avLst/>
          </a:prstGeom>
          <a:noFill/>
        </p:spPr>
        <p:txBody>
          <a:bodyPr wrap="square" rtlCol="0">
            <a:spAutoFit/>
          </a:bodyPr>
          <a:lstStyle/>
          <a:p>
            <a:r>
              <a:rPr lang="en-US" sz="1400" dirty="0" smtClean="0"/>
              <a:t>¼   </a:t>
            </a:r>
            <a:endParaRPr lang="en-US" sz="1400" dirty="0"/>
          </a:p>
        </p:txBody>
      </p:sp>
      <p:sp>
        <p:nvSpPr>
          <p:cNvPr id="17" name="TextBox 16"/>
          <p:cNvSpPr txBox="1"/>
          <p:nvPr/>
        </p:nvSpPr>
        <p:spPr>
          <a:xfrm>
            <a:off x="8229600" y="2511623"/>
            <a:ext cx="381000" cy="307777"/>
          </a:xfrm>
          <a:prstGeom prst="rect">
            <a:avLst/>
          </a:prstGeom>
          <a:noFill/>
        </p:spPr>
        <p:txBody>
          <a:bodyPr wrap="square" rtlCol="0">
            <a:spAutoFit/>
          </a:bodyPr>
          <a:lstStyle/>
          <a:p>
            <a:r>
              <a:rPr lang="en-US" sz="1400" dirty="0" smtClean="0"/>
              <a:t>⅛    </a:t>
            </a:r>
            <a:endParaRPr lang="en-US" sz="1400" dirty="0"/>
          </a:p>
        </p:txBody>
      </p:sp>
      <p:sp>
        <p:nvSpPr>
          <p:cNvPr id="18" name="Left Brace 17"/>
          <p:cNvSpPr/>
          <p:nvPr/>
        </p:nvSpPr>
        <p:spPr>
          <a:xfrm>
            <a:off x="5410200" y="2362200"/>
            <a:ext cx="228600" cy="609600"/>
          </a:xfrm>
          <a:prstGeom prst="leftBrace">
            <a:avLst>
              <a:gd name="adj1" fmla="val 36458"/>
              <a:gd name="adj2" fmla="val 50000"/>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Left Brace 18"/>
          <p:cNvSpPr/>
          <p:nvPr/>
        </p:nvSpPr>
        <p:spPr>
          <a:xfrm>
            <a:off x="5410200" y="2971800"/>
            <a:ext cx="228600" cy="1828800"/>
          </a:xfrm>
          <a:prstGeom prst="leftBrace">
            <a:avLst>
              <a:gd name="adj1" fmla="val 58333"/>
              <a:gd name="adj2" fmla="val 50000"/>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TextBox 19"/>
          <p:cNvSpPr txBox="1"/>
          <p:nvPr/>
        </p:nvSpPr>
        <p:spPr>
          <a:xfrm>
            <a:off x="5410200" y="1752600"/>
            <a:ext cx="3352800" cy="461665"/>
          </a:xfrm>
          <a:prstGeom prst="rect">
            <a:avLst/>
          </a:prstGeom>
          <a:noFill/>
        </p:spPr>
        <p:txBody>
          <a:bodyPr wrap="square" rtlCol="0">
            <a:spAutoFit/>
          </a:bodyPr>
          <a:lstStyle/>
          <a:p>
            <a:r>
              <a:rPr lang="en-US" sz="2400" dirty="0" err="1" smtClean="0"/>
              <a:t>Flikker</a:t>
            </a:r>
            <a:r>
              <a:rPr lang="en-US" sz="2400" dirty="0" smtClean="0"/>
              <a:t> DRAM Bank</a:t>
            </a:r>
            <a:endParaRPr lang="en-US" sz="2400" dirty="0"/>
          </a:p>
        </p:txBody>
      </p:sp>
      <p:cxnSp>
        <p:nvCxnSpPr>
          <p:cNvPr id="21" name="Straight Connector 20"/>
          <p:cNvCxnSpPr/>
          <p:nvPr/>
        </p:nvCxnSpPr>
        <p:spPr>
          <a:xfrm>
            <a:off x="5638800" y="2511623"/>
            <a:ext cx="2590800" cy="0"/>
          </a:xfrm>
          <a:prstGeom prst="line">
            <a:avLst/>
          </a:prstGeom>
          <a:ln w="19050">
            <a:prstDash val="dash"/>
            <a:tailEnd type="none"/>
          </a:ln>
        </p:spPr>
        <p:style>
          <a:lnRef idx="2">
            <a:schemeClr val="dk1"/>
          </a:lnRef>
          <a:fillRef idx="1">
            <a:schemeClr val="lt1"/>
          </a:fillRef>
          <a:effectRef idx="0">
            <a:schemeClr val="dk1"/>
          </a:effectRef>
          <a:fontRef idx="minor">
            <a:schemeClr val="dk1"/>
          </a:fontRef>
        </p:style>
      </p:cxnSp>
      <p:sp>
        <p:nvSpPr>
          <p:cNvPr id="22" name="TextBox 21"/>
          <p:cNvSpPr txBox="1"/>
          <p:nvPr/>
        </p:nvSpPr>
        <p:spPr>
          <a:xfrm>
            <a:off x="8229600" y="2325469"/>
            <a:ext cx="381000" cy="307777"/>
          </a:xfrm>
          <a:prstGeom prst="rect">
            <a:avLst/>
          </a:prstGeom>
          <a:noFill/>
        </p:spPr>
        <p:txBody>
          <a:bodyPr wrap="square" rtlCol="0">
            <a:spAutoFit/>
          </a:bodyPr>
          <a:lstStyle/>
          <a:p>
            <a:r>
              <a:rPr lang="en-US" sz="1400" dirty="0" smtClean="0"/>
              <a:t>⅟</a:t>
            </a:r>
            <a:r>
              <a:rPr lang="en-US" sz="1100" baseline="-25000" dirty="0" smtClean="0"/>
              <a:t>16</a:t>
            </a:r>
            <a:r>
              <a:rPr lang="en-US" sz="1400" dirty="0" smtClean="0"/>
              <a:t> </a:t>
            </a:r>
            <a:endParaRPr lang="en-US" sz="1400" dirty="0"/>
          </a:p>
        </p:txBody>
      </p:sp>
      <p:sp>
        <p:nvSpPr>
          <p:cNvPr id="23" name="TextBox 22"/>
          <p:cNvSpPr txBox="1"/>
          <p:nvPr/>
        </p:nvSpPr>
        <p:spPr>
          <a:xfrm>
            <a:off x="8229600" y="4569023"/>
            <a:ext cx="381000" cy="307777"/>
          </a:xfrm>
          <a:prstGeom prst="rect">
            <a:avLst/>
          </a:prstGeom>
          <a:noFill/>
        </p:spPr>
        <p:txBody>
          <a:bodyPr wrap="square" rtlCol="0">
            <a:spAutoFit/>
          </a:bodyPr>
          <a:lstStyle/>
          <a:p>
            <a:r>
              <a:rPr lang="en-US" sz="1400" dirty="0" smtClean="0"/>
              <a:t>1 </a:t>
            </a:r>
            <a:endParaRPr lang="en-US" sz="1400" dirty="0"/>
          </a:p>
        </p:txBody>
      </p:sp>
    </p:spTree>
    <p:extLst>
      <p:ext uri="{BB962C8B-B14F-4D97-AF65-F5344CB8AC3E}">
        <p14:creationId xmlns:p14="http://schemas.microsoft.com/office/powerpoint/2010/main" val="26165822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79"/>
          <p:cNvSpPr/>
          <p:nvPr/>
        </p:nvSpPr>
        <p:spPr>
          <a:xfrm>
            <a:off x="6172200" y="1909466"/>
            <a:ext cx="533400" cy="4572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1"/>
          <p:cNvSpPr>
            <a:spLocks noGrp="1"/>
          </p:cNvSpPr>
          <p:nvPr>
            <p:ph type="title"/>
          </p:nvPr>
        </p:nvSpPr>
        <p:spPr/>
        <p:txBody>
          <a:bodyPr/>
          <a:lstStyle/>
          <a:p>
            <a:r>
              <a:rPr lang="en-US" dirty="0" err="1" smtClean="0"/>
              <a:t>Flikker</a:t>
            </a:r>
            <a:r>
              <a:rPr lang="en-US" dirty="0" smtClean="0"/>
              <a:t> Framework</a:t>
            </a:r>
            <a:endParaRPr lang="en-US" dirty="0"/>
          </a:p>
        </p:txBody>
      </p:sp>
      <p:sp>
        <p:nvSpPr>
          <p:cNvPr id="3" name="Slide Number Placeholder 2"/>
          <p:cNvSpPr>
            <a:spLocks noGrp="1"/>
          </p:cNvSpPr>
          <p:nvPr>
            <p:ph type="sldNum" sz="quarter" idx="12"/>
          </p:nvPr>
        </p:nvSpPr>
        <p:spPr>
          <a:xfrm>
            <a:off x="6477000" y="6248400"/>
            <a:ext cx="2133600" cy="365125"/>
          </a:xfrm>
        </p:spPr>
        <p:txBody>
          <a:bodyPr>
            <a:normAutofit/>
          </a:bodyPr>
          <a:lstStyle/>
          <a:p>
            <a:fld id="{1AD93096-5B34-4342-9326-69289CEAE4C2}" type="slidenum">
              <a:rPr lang="en-US" smtClean="0"/>
              <a:pPr/>
              <a:t>35</a:t>
            </a:fld>
            <a:endParaRPr lang="en-US" dirty="0">
              <a:solidFill>
                <a:srgbClr val="FFFFFF"/>
              </a:solidFill>
            </a:endParaRPr>
          </a:p>
        </p:txBody>
      </p:sp>
      <p:sp>
        <p:nvSpPr>
          <p:cNvPr id="5" name="TextBox 4"/>
          <p:cNvSpPr txBox="1"/>
          <p:nvPr/>
        </p:nvSpPr>
        <p:spPr>
          <a:xfrm>
            <a:off x="990600" y="1425714"/>
            <a:ext cx="1981200" cy="707886"/>
          </a:xfrm>
          <a:prstGeom prst="rect">
            <a:avLst/>
          </a:prstGeom>
          <a:noFill/>
          <a:ln w="19050">
            <a:noFill/>
          </a:ln>
        </p:spPr>
        <p:txBody>
          <a:bodyPr wrap="square" lIns="0" rIns="0" rtlCol="0">
            <a:spAutoFit/>
          </a:bodyPr>
          <a:lstStyle/>
          <a:p>
            <a:pPr algn="ctr"/>
            <a:r>
              <a:rPr lang="en-US" sz="2000" dirty="0" smtClean="0"/>
              <a:t>Programmer:</a:t>
            </a:r>
          </a:p>
          <a:p>
            <a:pPr algn="ctr"/>
            <a:r>
              <a:rPr lang="en-US" sz="2000" dirty="0" smtClean="0"/>
              <a:t>partitions objects</a:t>
            </a:r>
            <a:endParaRPr lang="en-US" sz="2000" dirty="0"/>
          </a:p>
        </p:txBody>
      </p:sp>
      <p:sp>
        <p:nvSpPr>
          <p:cNvPr id="7" name="TextBox 6"/>
          <p:cNvSpPr txBox="1"/>
          <p:nvPr/>
        </p:nvSpPr>
        <p:spPr>
          <a:xfrm>
            <a:off x="3619500" y="1749624"/>
            <a:ext cx="1828800" cy="400110"/>
          </a:xfrm>
          <a:prstGeom prst="rect">
            <a:avLst/>
          </a:prstGeom>
          <a:noFill/>
          <a:ln w="19050">
            <a:noFill/>
          </a:ln>
        </p:spPr>
        <p:txBody>
          <a:bodyPr wrap="square" lIns="0" rIns="0" rtlCol="0">
            <a:spAutoFit/>
          </a:bodyPr>
          <a:lstStyle/>
          <a:p>
            <a:pPr algn="ctr"/>
            <a:r>
              <a:rPr lang="en-US" sz="2000" dirty="0" smtClean="0"/>
              <a:t>Runtime system</a:t>
            </a:r>
            <a:endParaRPr lang="en-US" sz="2000" dirty="0"/>
          </a:p>
        </p:txBody>
      </p:sp>
      <p:sp>
        <p:nvSpPr>
          <p:cNvPr id="9" name="Rectangle 8"/>
          <p:cNvSpPr/>
          <p:nvPr/>
        </p:nvSpPr>
        <p:spPr>
          <a:xfrm>
            <a:off x="1295400" y="2214266"/>
            <a:ext cx="1295400"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a:p>
        </p:txBody>
      </p:sp>
      <p:sp>
        <p:nvSpPr>
          <p:cNvPr id="17" name="TextBox 16"/>
          <p:cNvSpPr txBox="1"/>
          <p:nvPr/>
        </p:nvSpPr>
        <p:spPr>
          <a:xfrm>
            <a:off x="6579358" y="1447800"/>
            <a:ext cx="795551" cy="461665"/>
          </a:xfrm>
          <a:prstGeom prst="rect">
            <a:avLst/>
          </a:prstGeom>
          <a:noFill/>
          <a:ln w="19050">
            <a:noFill/>
          </a:ln>
        </p:spPr>
        <p:txBody>
          <a:bodyPr wrap="square" lIns="0" rIns="0" rtlCol="0">
            <a:spAutoFit/>
          </a:bodyPr>
          <a:lstStyle/>
          <a:p>
            <a:pPr algn="ctr"/>
            <a:r>
              <a:rPr lang="en-US" sz="2400" dirty="0" smtClean="0"/>
              <a:t>OS</a:t>
            </a:r>
            <a:endParaRPr lang="en-US" sz="2400" dirty="0"/>
          </a:p>
        </p:txBody>
      </p:sp>
      <p:sp>
        <p:nvSpPr>
          <p:cNvPr id="27" name="Rectangle 26"/>
          <p:cNvSpPr/>
          <p:nvPr/>
        </p:nvSpPr>
        <p:spPr>
          <a:xfrm>
            <a:off x="6172200" y="1909466"/>
            <a:ext cx="1676400" cy="8953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US">
              <a:solidFill>
                <a:schemeClr val="lt1"/>
              </a:solidFill>
            </a:endParaRPr>
          </a:p>
        </p:txBody>
      </p:sp>
      <p:sp>
        <p:nvSpPr>
          <p:cNvPr id="28" name="TextBox 27"/>
          <p:cNvSpPr txBox="1"/>
          <p:nvPr/>
        </p:nvSpPr>
        <p:spPr>
          <a:xfrm>
            <a:off x="6138933" y="2300645"/>
            <a:ext cx="1676400" cy="307777"/>
          </a:xfrm>
          <a:prstGeom prst="rect">
            <a:avLst/>
          </a:prstGeom>
          <a:noFill/>
        </p:spPr>
        <p:txBody>
          <a:bodyPr wrap="square" rtlCol="0">
            <a:spAutoFit/>
          </a:bodyPr>
          <a:lstStyle/>
          <a:p>
            <a:pPr algn="ctr"/>
            <a:r>
              <a:rPr lang="en-US" sz="1400" dirty="0" smtClean="0"/>
              <a:t>High Refresh Rows</a:t>
            </a:r>
            <a:endParaRPr lang="en-US" sz="1400" dirty="0"/>
          </a:p>
        </p:txBody>
      </p:sp>
      <p:sp>
        <p:nvSpPr>
          <p:cNvPr id="29" name="TextBox 28"/>
          <p:cNvSpPr txBox="1"/>
          <p:nvPr/>
        </p:nvSpPr>
        <p:spPr>
          <a:xfrm>
            <a:off x="6172200" y="2976266"/>
            <a:ext cx="1676400" cy="307777"/>
          </a:xfrm>
          <a:prstGeom prst="rect">
            <a:avLst/>
          </a:prstGeom>
          <a:noFill/>
        </p:spPr>
        <p:txBody>
          <a:bodyPr wrap="square" rtlCol="0">
            <a:spAutoFit/>
          </a:bodyPr>
          <a:lstStyle/>
          <a:p>
            <a:pPr algn="ctr"/>
            <a:r>
              <a:rPr lang="en-US" sz="1400" dirty="0" smtClean="0"/>
              <a:t>Low Refresh Rows</a:t>
            </a:r>
            <a:endParaRPr lang="en-US" sz="1400" dirty="0"/>
          </a:p>
        </p:txBody>
      </p:sp>
      <p:sp>
        <p:nvSpPr>
          <p:cNvPr id="37" name="TextBox 36"/>
          <p:cNvSpPr txBox="1"/>
          <p:nvPr/>
        </p:nvSpPr>
        <p:spPr>
          <a:xfrm rot="5400000">
            <a:off x="7570232" y="2467828"/>
            <a:ext cx="1447800" cy="830997"/>
          </a:xfrm>
          <a:prstGeom prst="rect">
            <a:avLst/>
          </a:prstGeom>
          <a:noFill/>
        </p:spPr>
        <p:txBody>
          <a:bodyPr wrap="square" rtlCol="0">
            <a:spAutoFit/>
          </a:bodyPr>
          <a:lstStyle/>
          <a:p>
            <a:pPr algn="ctr"/>
            <a:r>
              <a:rPr lang="en-US" sz="2400" dirty="0" err="1" smtClean="0"/>
              <a:t>Flikker</a:t>
            </a:r>
            <a:r>
              <a:rPr lang="en-US" sz="2400" dirty="0" smtClean="0"/>
              <a:t> DRAM</a:t>
            </a:r>
            <a:endParaRPr lang="en-US" sz="2400" dirty="0"/>
          </a:p>
        </p:txBody>
      </p:sp>
      <p:sp>
        <p:nvSpPr>
          <p:cNvPr id="38" name="Rectangle 37"/>
          <p:cNvSpPr/>
          <p:nvPr/>
        </p:nvSpPr>
        <p:spPr>
          <a:xfrm>
            <a:off x="3886200" y="2214266"/>
            <a:ext cx="1295400"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a:p>
        </p:txBody>
      </p:sp>
      <p:sp>
        <p:nvSpPr>
          <p:cNvPr id="39" name="Oval 38"/>
          <p:cNvSpPr/>
          <p:nvPr/>
        </p:nvSpPr>
        <p:spPr>
          <a:xfrm>
            <a:off x="914400" y="3766811"/>
            <a:ext cx="2286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Rectangle 39"/>
          <p:cNvSpPr/>
          <p:nvPr/>
        </p:nvSpPr>
        <p:spPr>
          <a:xfrm>
            <a:off x="3581400" y="4218177"/>
            <a:ext cx="533400" cy="4572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41"/>
          <p:cNvSpPr txBox="1"/>
          <p:nvPr/>
        </p:nvSpPr>
        <p:spPr>
          <a:xfrm>
            <a:off x="1295400" y="3690611"/>
            <a:ext cx="1676400" cy="369332"/>
          </a:xfrm>
          <a:prstGeom prst="rect">
            <a:avLst/>
          </a:prstGeom>
          <a:noFill/>
          <a:ln w="19050">
            <a:noFill/>
          </a:ln>
        </p:spPr>
        <p:txBody>
          <a:bodyPr wrap="square" lIns="0" rIns="0" rtlCol="0">
            <a:spAutoFit/>
          </a:bodyPr>
          <a:lstStyle/>
          <a:p>
            <a:r>
              <a:rPr lang="en-US" dirty="0" smtClean="0">
                <a:solidFill>
                  <a:srgbClr val="FF0000"/>
                </a:solidFill>
              </a:rPr>
              <a:t>critical object</a:t>
            </a:r>
            <a:endParaRPr lang="en-US" dirty="0">
              <a:solidFill>
                <a:srgbClr val="FF0000"/>
              </a:solidFill>
            </a:endParaRPr>
          </a:p>
        </p:txBody>
      </p:sp>
      <p:sp>
        <p:nvSpPr>
          <p:cNvPr id="43" name="Oval 42"/>
          <p:cNvSpPr/>
          <p:nvPr/>
        </p:nvSpPr>
        <p:spPr>
          <a:xfrm>
            <a:off x="914400" y="4364743"/>
            <a:ext cx="228600" cy="2286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00B0F0"/>
                </a:solidFill>
              </a:ln>
              <a:solidFill>
                <a:srgbClr val="00B0F0"/>
              </a:solidFill>
            </a:endParaRPr>
          </a:p>
        </p:txBody>
      </p:sp>
      <p:sp>
        <p:nvSpPr>
          <p:cNvPr id="44" name="Rectangle 43"/>
          <p:cNvSpPr/>
          <p:nvPr/>
        </p:nvSpPr>
        <p:spPr>
          <a:xfrm>
            <a:off x="3581400" y="4816109"/>
            <a:ext cx="533400" cy="4572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00B0F0"/>
                </a:solidFill>
              </a:ln>
              <a:solidFill>
                <a:srgbClr val="00B0F0"/>
              </a:solidFill>
            </a:endParaRPr>
          </a:p>
        </p:txBody>
      </p:sp>
      <p:sp>
        <p:nvSpPr>
          <p:cNvPr id="45" name="TextBox 44"/>
          <p:cNvSpPr txBox="1"/>
          <p:nvPr/>
        </p:nvSpPr>
        <p:spPr>
          <a:xfrm>
            <a:off x="1295400" y="4288543"/>
            <a:ext cx="1752600" cy="369332"/>
          </a:xfrm>
          <a:prstGeom prst="rect">
            <a:avLst/>
          </a:prstGeom>
          <a:noFill/>
          <a:ln w="19050">
            <a:noFill/>
          </a:ln>
        </p:spPr>
        <p:txBody>
          <a:bodyPr wrap="square" lIns="0" rIns="0" rtlCol="0">
            <a:spAutoFit/>
          </a:bodyPr>
          <a:lstStyle/>
          <a:p>
            <a:r>
              <a:rPr lang="en-US" dirty="0" smtClean="0">
                <a:solidFill>
                  <a:srgbClr val="00B0F0"/>
                </a:solidFill>
              </a:rPr>
              <a:t>non-critical object</a:t>
            </a:r>
            <a:endParaRPr lang="en-US" dirty="0">
              <a:solidFill>
                <a:srgbClr val="00B0F0"/>
              </a:solidFill>
            </a:endParaRPr>
          </a:p>
        </p:txBody>
      </p:sp>
      <p:sp>
        <p:nvSpPr>
          <p:cNvPr id="47" name="Rectangle 46"/>
          <p:cNvSpPr/>
          <p:nvPr/>
        </p:nvSpPr>
        <p:spPr>
          <a:xfrm>
            <a:off x="6172200" y="2823866"/>
            <a:ext cx="1676400" cy="99060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00B0F0"/>
                </a:solidFill>
              </a:ln>
              <a:solidFill>
                <a:srgbClr val="00B0F0"/>
              </a:solidFill>
            </a:endParaRPr>
          </a:p>
        </p:txBody>
      </p:sp>
      <p:sp>
        <p:nvSpPr>
          <p:cNvPr id="48" name="Oval 47"/>
          <p:cNvSpPr/>
          <p:nvPr/>
        </p:nvSpPr>
        <p:spPr>
          <a:xfrm>
            <a:off x="1524000" y="2290466"/>
            <a:ext cx="2286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Oval 48"/>
          <p:cNvSpPr/>
          <p:nvPr/>
        </p:nvSpPr>
        <p:spPr>
          <a:xfrm>
            <a:off x="1905000" y="2747666"/>
            <a:ext cx="2286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Oval 51"/>
          <p:cNvSpPr/>
          <p:nvPr/>
        </p:nvSpPr>
        <p:spPr>
          <a:xfrm>
            <a:off x="2057400" y="3128666"/>
            <a:ext cx="228600" cy="2286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00B0F0"/>
                </a:solidFill>
              </a:ln>
              <a:solidFill>
                <a:srgbClr val="00B0F0"/>
              </a:solidFill>
            </a:endParaRPr>
          </a:p>
        </p:txBody>
      </p:sp>
      <p:sp>
        <p:nvSpPr>
          <p:cNvPr id="53" name="Oval 52"/>
          <p:cNvSpPr/>
          <p:nvPr/>
        </p:nvSpPr>
        <p:spPr>
          <a:xfrm>
            <a:off x="1524000" y="2900066"/>
            <a:ext cx="228600" cy="2286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00B0F0"/>
                </a:solidFill>
              </a:ln>
              <a:solidFill>
                <a:srgbClr val="00B0F0"/>
              </a:solidFill>
            </a:endParaRPr>
          </a:p>
        </p:txBody>
      </p:sp>
      <p:sp>
        <p:nvSpPr>
          <p:cNvPr id="54" name="Oval 53"/>
          <p:cNvSpPr/>
          <p:nvPr/>
        </p:nvSpPr>
        <p:spPr>
          <a:xfrm>
            <a:off x="2133600" y="2519066"/>
            <a:ext cx="228600" cy="2286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00B0F0"/>
                </a:solidFill>
              </a:ln>
              <a:solidFill>
                <a:srgbClr val="00B0F0"/>
              </a:solidFill>
            </a:endParaRPr>
          </a:p>
        </p:txBody>
      </p:sp>
      <p:sp>
        <p:nvSpPr>
          <p:cNvPr id="57" name="Rectangle 56"/>
          <p:cNvSpPr/>
          <p:nvPr/>
        </p:nvSpPr>
        <p:spPr>
          <a:xfrm>
            <a:off x="4495800" y="2454534"/>
            <a:ext cx="533400" cy="4572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Rectangle 57"/>
          <p:cNvSpPr/>
          <p:nvPr/>
        </p:nvSpPr>
        <p:spPr>
          <a:xfrm>
            <a:off x="4191000" y="2823866"/>
            <a:ext cx="533400" cy="4572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00B0F0"/>
                </a:solidFill>
              </a:ln>
              <a:solidFill>
                <a:srgbClr val="00B0F0"/>
              </a:solidFill>
            </a:endParaRPr>
          </a:p>
        </p:txBody>
      </p:sp>
      <p:cxnSp>
        <p:nvCxnSpPr>
          <p:cNvPr id="61" name="Straight Arrow Connector 60"/>
          <p:cNvCxnSpPr>
            <a:stCxn id="54" idx="5"/>
            <a:endCxn id="58" idx="1"/>
          </p:cNvCxnSpPr>
          <p:nvPr/>
        </p:nvCxnSpPr>
        <p:spPr>
          <a:xfrm rot="16200000" flipH="1">
            <a:off x="3090722" y="1952188"/>
            <a:ext cx="338278" cy="1862278"/>
          </a:xfrm>
          <a:prstGeom prst="straightConnector1">
            <a:avLst/>
          </a:prstGeom>
          <a:noFill/>
          <a:ln>
            <a:solidFill>
              <a:srgbClr val="00B0F0"/>
            </a:solidFill>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62" name="Straight Arrow Connector 61"/>
          <p:cNvCxnSpPr>
            <a:stCxn id="53" idx="6"/>
            <a:endCxn id="59" idx="1"/>
          </p:cNvCxnSpPr>
          <p:nvPr/>
        </p:nvCxnSpPr>
        <p:spPr>
          <a:xfrm>
            <a:off x="1752600" y="3014366"/>
            <a:ext cx="2286000" cy="190500"/>
          </a:xfrm>
          <a:prstGeom prst="straightConnector1">
            <a:avLst/>
          </a:prstGeom>
          <a:noFill/>
          <a:ln>
            <a:solidFill>
              <a:srgbClr val="00B0F0"/>
            </a:solidFill>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70" name="Straight Arrow Connector 69"/>
          <p:cNvCxnSpPr>
            <a:stCxn id="52" idx="6"/>
            <a:endCxn id="59" idx="1"/>
          </p:cNvCxnSpPr>
          <p:nvPr/>
        </p:nvCxnSpPr>
        <p:spPr>
          <a:xfrm flipV="1">
            <a:off x="2286000" y="3204866"/>
            <a:ext cx="1752600" cy="38100"/>
          </a:xfrm>
          <a:prstGeom prst="straightConnector1">
            <a:avLst/>
          </a:prstGeom>
          <a:noFill/>
          <a:ln>
            <a:solidFill>
              <a:srgbClr val="00B0F0"/>
            </a:solidFill>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73" name="Straight Arrow Connector 72"/>
          <p:cNvCxnSpPr>
            <a:stCxn id="48" idx="6"/>
            <a:endCxn id="57" idx="1"/>
          </p:cNvCxnSpPr>
          <p:nvPr/>
        </p:nvCxnSpPr>
        <p:spPr>
          <a:xfrm>
            <a:off x="1752600" y="2404766"/>
            <a:ext cx="2743200" cy="278368"/>
          </a:xfrm>
          <a:prstGeom prst="straightConnector1">
            <a:avLst/>
          </a:prstGeom>
          <a:noFill/>
          <a:ln>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77" name="Straight Arrow Connector 76"/>
          <p:cNvCxnSpPr>
            <a:stCxn id="49" idx="6"/>
            <a:endCxn id="57" idx="1"/>
          </p:cNvCxnSpPr>
          <p:nvPr/>
        </p:nvCxnSpPr>
        <p:spPr>
          <a:xfrm flipV="1">
            <a:off x="2133600" y="2683134"/>
            <a:ext cx="2362200" cy="178832"/>
          </a:xfrm>
          <a:prstGeom prst="straightConnector1">
            <a:avLst/>
          </a:prstGeom>
          <a:noFill/>
          <a:ln>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cxnSp>
      <p:sp>
        <p:nvSpPr>
          <p:cNvPr id="83" name="Rectangle 82"/>
          <p:cNvSpPr/>
          <p:nvPr/>
        </p:nvSpPr>
        <p:spPr>
          <a:xfrm>
            <a:off x="6705600" y="3357266"/>
            <a:ext cx="533400" cy="4572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00B0F0"/>
                </a:solidFill>
              </a:ln>
              <a:solidFill>
                <a:srgbClr val="00B0F0"/>
              </a:solidFill>
            </a:endParaRPr>
          </a:p>
        </p:txBody>
      </p:sp>
      <p:sp>
        <p:nvSpPr>
          <p:cNvPr id="84" name="Rectangle 83"/>
          <p:cNvSpPr/>
          <p:nvPr/>
        </p:nvSpPr>
        <p:spPr>
          <a:xfrm>
            <a:off x="6172200" y="3357266"/>
            <a:ext cx="533400" cy="4572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00B0F0"/>
                </a:solidFill>
              </a:ln>
              <a:solidFill>
                <a:srgbClr val="00B0F0"/>
              </a:solidFill>
            </a:endParaRPr>
          </a:p>
        </p:txBody>
      </p:sp>
      <p:cxnSp>
        <p:nvCxnSpPr>
          <p:cNvPr id="85" name="Straight Arrow Connector 84"/>
          <p:cNvCxnSpPr>
            <a:stCxn id="57" idx="3"/>
            <a:endCxn id="80" idx="1"/>
          </p:cNvCxnSpPr>
          <p:nvPr/>
        </p:nvCxnSpPr>
        <p:spPr>
          <a:xfrm flipV="1">
            <a:off x="5029200" y="2138066"/>
            <a:ext cx="1143000" cy="545068"/>
          </a:xfrm>
          <a:prstGeom prst="straightConnector1">
            <a:avLst/>
          </a:prstGeom>
          <a:noFill/>
          <a:ln>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88" name="Straight Arrow Connector 87"/>
          <p:cNvCxnSpPr>
            <a:stCxn id="58" idx="3"/>
            <a:endCxn id="83" idx="1"/>
          </p:cNvCxnSpPr>
          <p:nvPr/>
        </p:nvCxnSpPr>
        <p:spPr>
          <a:xfrm>
            <a:off x="4724400" y="3052466"/>
            <a:ext cx="1981200" cy="533400"/>
          </a:xfrm>
          <a:prstGeom prst="straightConnector1">
            <a:avLst/>
          </a:prstGeom>
          <a:noFill/>
          <a:ln>
            <a:solidFill>
              <a:srgbClr val="00B0F0"/>
            </a:solidFill>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91" name="Straight Arrow Connector 90"/>
          <p:cNvCxnSpPr>
            <a:stCxn id="59" idx="3"/>
            <a:endCxn id="84" idx="1"/>
          </p:cNvCxnSpPr>
          <p:nvPr/>
        </p:nvCxnSpPr>
        <p:spPr>
          <a:xfrm>
            <a:off x="4572000" y="3204866"/>
            <a:ext cx="1600200" cy="381000"/>
          </a:xfrm>
          <a:prstGeom prst="straightConnector1">
            <a:avLst/>
          </a:prstGeom>
          <a:noFill/>
          <a:ln>
            <a:solidFill>
              <a:srgbClr val="00B0F0"/>
            </a:solidFill>
            <a:tailEnd type="arrow"/>
          </a:ln>
        </p:spPr>
        <p:style>
          <a:lnRef idx="2">
            <a:schemeClr val="accent1">
              <a:shade val="50000"/>
            </a:schemeClr>
          </a:lnRef>
          <a:fillRef idx="1">
            <a:schemeClr val="accent1"/>
          </a:fillRef>
          <a:effectRef idx="0">
            <a:schemeClr val="accent1"/>
          </a:effectRef>
          <a:fontRef idx="minor">
            <a:schemeClr val="lt1"/>
          </a:fontRef>
        </p:style>
      </p:cxnSp>
      <p:sp>
        <p:nvSpPr>
          <p:cNvPr id="59" name="Rectangle 58"/>
          <p:cNvSpPr/>
          <p:nvPr/>
        </p:nvSpPr>
        <p:spPr>
          <a:xfrm>
            <a:off x="4038600" y="2976266"/>
            <a:ext cx="533400" cy="4572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00B0F0"/>
                </a:solidFill>
              </a:ln>
              <a:solidFill>
                <a:srgbClr val="00B0F0"/>
              </a:solidFill>
            </a:endParaRPr>
          </a:p>
        </p:txBody>
      </p:sp>
      <p:sp>
        <p:nvSpPr>
          <p:cNvPr id="118" name="TextBox 117"/>
          <p:cNvSpPr txBox="1"/>
          <p:nvPr/>
        </p:nvSpPr>
        <p:spPr>
          <a:xfrm>
            <a:off x="4267200" y="4294377"/>
            <a:ext cx="1676400" cy="369332"/>
          </a:xfrm>
          <a:prstGeom prst="rect">
            <a:avLst/>
          </a:prstGeom>
          <a:noFill/>
          <a:ln w="19050">
            <a:noFill/>
          </a:ln>
        </p:spPr>
        <p:txBody>
          <a:bodyPr wrap="square" lIns="0" rIns="0" rtlCol="0">
            <a:spAutoFit/>
          </a:bodyPr>
          <a:lstStyle/>
          <a:p>
            <a:r>
              <a:rPr lang="en-US" dirty="0" smtClean="0">
                <a:solidFill>
                  <a:srgbClr val="FF0000"/>
                </a:solidFill>
              </a:rPr>
              <a:t>critical page</a:t>
            </a:r>
            <a:endParaRPr lang="en-US" dirty="0">
              <a:solidFill>
                <a:srgbClr val="FF0000"/>
              </a:solidFill>
            </a:endParaRPr>
          </a:p>
        </p:txBody>
      </p:sp>
      <p:sp>
        <p:nvSpPr>
          <p:cNvPr id="119" name="TextBox 118"/>
          <p:cNvSpPr txBox="1"/>
          <p:nvPr/>
        </p:nvSpPr>
        <p:spPr>
          <a:xfrm>
            <a:off x="4267200" y="4892309"/>
            <a:ext cx="1752600" cy="369332"/>
          </a:xfrm>
          <a:prstGeom prst="rect">
            <a:avLst/>
          </a:prstGeom>
          <a:noFill/>
          <a:ln w="19050">
            <a:noFill/>
          </a:ln>
        </p:spPr>
        <p:txBody>
          <a:bodyPr wrap="square" lIns="0" rIns="0" rtlCol="0">
            <a:spAutoFit/>
          </a:bodyPr>
          <a:lstStyle/>
          <a:p>
            <a:r>
              <a:rPr lang="en-US" dirty="0" smtClean="0">
                <a:solidFill>
                  <a:srgbClr val="00B0F0"/>
                </a:solidFill>
              </a:rPr>
              <a:t>non-critical page</a:t>
            </a:r>
            <a:endParaRPr lang="en-US" dirty="0">
              <a:solidFill>
                <a:srgbClr val="00B0F0"/>
              </a:solidFill>
            </a:endParaRPr>
          </a:p>
        </p:txBody>
      </p:sp>
      <p:sp>
        <p:nvSpPr>
          <p:cNvPr id="41" name="TextBox 40"/>
          <p:cNvSpPr txBox="1"/>
          <p:nvPr/>
        </p:nvSpPr>
        <p:spPr>
          <a:xfrm>
            <a:off x="4038600" y="3521334"/>
            <a:ext cx="990600" cy="707886"/>
          </a:xfrm>
          <a:prstGeom prst="rect">
            <a:avLst/>
          </a:prstGeom>
          <a:noFill/>
          <a:ln w="19050">
            <a:noFill/>
          </a:ln>
        </p:spPr>
        <p:txBody>
          <a:bodyPr wrap="square" lIns="0" rIns="0" rtlCol="0">
            <a:spAutoFit/>
          </a:bodyPr>
          <a:lstStyle/>
          <a:p>
            <a:pPr algn="ctr"/>
            <a:r>
              <a:rPr lang="en-US" sz="2000" dirty="0" smtClean="0"/>
              <a:t>virtual pages</a:t>
            </a:r>
            <a:endParaRPr lang="en-US" sz="2000" dirty="0"/>
          </a:p>
        </p:txBody>
      </p:sp>
      <p:sp>
        <p:nvSpPr>
          <p:cNvPr id="46" name="TextBox 45"/>
          <p:cNvSpPr txBox="1"/>
          <p:nvPr/>
        </p:nvSpPr>
        <p:spPr>
          <a:xfrm>
            <a:off x="6477000" y="3826134"/>
            <a:ext cx="990600" cy="707886"/>
          </a:xfrm>
          <a:prstGeom prst="rect">
            <a:avLst/>
          </a:prstGeom>
          <a:noFill/>
          <a:ln w="19050">
            <a:noFill/>
          </a:ln>
        </p:spPr>
        <p:txBody>
          <a:bodyPr wrap="square" lIns="0" rIns="0" rtlCol="0">
            <a:spAutoFit/>
          </a:bodyPr>
          <a:lstStyle/>
          <a:p>
            <a:pPr algn="ctr"/>
            <a:r>
              <a:rPr lang="en-US" sz="2000" dirty="0" smtClean="0"/>
              <a:t>physical pages</a:t>
            </a:r>
            <a:endParaRPr lang="en-US" sz="2000" dirty="0"/>
          </a:p>
        </p:txBody>
      </p:sp>
    </p:spTree>
    <p:extLst>
      <p:ext uri="{BB962C8B-B14F-4D97-AF65-F5344CB8AC3E}">
        <p14:creationId xmlns:p14="http://schemas.microsoft.com/office/powerpoint/2010/main" val="4718796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Critical / Non-critical Data Partitioning</a:t>
            </a:r>
            <a:endParaRPr lang="en-US" dirty="0"/>
          </a:p>
        </p:txBody>
      </p:sp>
      <p:sp>
        <p:nvSpPr>
          <p:cNvPr id="3" name="Slide Number Placeholder 2"/>
          <p:cNvSpPr>
            <a:spLocks noGrp="1"/>
          </p:cNvSpPr>
          <p:nvPr>
            <p:ph type="sldNum" sz="quarter" idx="12"/>
          </p:nvPr>
        </p:nvSpPr>
        <p:spPr>
          <a:xfrm>
            <a:off x="5715000" y="6356350"/>
            <a:ext cx="2133600" cy="365125"/>
          </a:xfrm>
        </p:spPr>
        <p:txBody>
          <a:bodyPr>
            <a:normAutofit/>
          </a:bodyPr>
          <a:lstStyle/>
          <a:p>
            <a:fld id="{1AD93096-5B34-4342-9326-69289CEAE4C2}" type="slidenum">
              <a:rPr lang="en-US" smtClean="0"/>
              <a:pPr/>
              <a:t>36</a:t>
            </a:fld>
            <a:endParaRPr lang="en-US" dirty="0">
              <a:solidFill>
                <a:srgbClr val="FFFFFF"/>
              </a:solidFill>
            </a:endParaRPr>
          </a:p>
        </p:txBody>
      </p:sp>
      <p:sp>
        <p:nvSpPr>
          <p:cNvPr id="7" name="Rectangle 6"/>
          <p:cNvSpPr/>
          <p:nvPr/>
        </p:nvSpPr>
        <p:spPr>
          <a:xfrm>
            <a:off x="2514600" y="3028890"/>
            <a:ext cx="1066800" cy="3048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2667000" y="2647890"/>
            <a:ext cx="762000" cy="400110"/>
          </a:xfrm>
          <a:prstGeom prst="rect">
            <a:avLst/>
          </a:prstGeom>
          <a:noFill/>
          <a:ln w="19050">
            <a:noFill/>
          </a:ln>
        </p:spPr>
        <p:txBody>
          <a:bodyPr wrap="square" lIns="0" rIns="0" rtlCol="0">
            <a:spAutoFit/>
          </a:bodyPr>
          <a:lstStyle/>
          <a:p>
            <a:pPr algn="ctr"/>
            <a:r>
              <a:rPr lang="en-US" sz="2000" dirty="0" smtClean="0"/>
              <a:t>code</a:t>
            </a:r>
            <a:endParaRPr lang="en-US" sz="2000" dirty="0"/>
          </a:p>
        </p:txBody>
      </p:sp>
      <p:sp>
        <p:nvSpPr>
          <p:cNvPr id="14" name="Rectangle 13"/>
          <p:cNvSpPr/>
          <p:nvPr/>
        </p:nvSpPr>
        <p:spPr>
          <a:xfrm>
            <a:off x="3886200" y="3028890"/>
            <a:ext cx="1066800" cy="3048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4038600" y="2647890"/>
            <a:ext cx="762000" cy="400110"/>
          </a:xfrm>
          <a:prstGeom prst="rect">
            <a:avLst/>
          </a:prstGeom>
          <a:noFill/>
          <a:ln w="19050">
            <a:noFill/>
          </a:ln>
        </p:spPr>
        <p:txBody>
          <a:bodyPr wrap="square" lIns="0" rIns="0" rtlCol="0">
            <a:spAutoFit/>
          </a:bodyPr>
          <a:lstStyle/>
          <a:p>
            <a:pPr algn="ctr"/>
            <a:r>
              <a:rPr lang="en-US" sz="2000" dirty="0" smtClean="0"/>
              <a:t>stack</a:t>
            </a:r>
            <a:endParaRPr lang="en-US" sz="2000" dirty="0"/>
          </a:p>
        </p:txBody>
      </p:sp>
      <p:sp>
        <p:nvSpPr>
          <p:cNvPr id="16" name="Rectangle 15"/>
          <p:cNvSpPr/>
          <p:nvPr/>
        </p:nvSpPr>
        <p:spPr>
          <a:xfrm>
            <a:off x="5334000" y="3028890"/>
            <a:ext cx="1066800" cy="3048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486400" y="2647890"/>
            <a:ext cx="762000" cy="400110"/>
          </a:xfrm>
          <a:prstGeom prst="rect">
            <a:avLst/>
          </a:prstGeom>
          <a:noFill/>
          <a:ln w="19050">
            <a:noFill/>
          </a:ln>
        </p:spPr>
        <p:txBody>
          <a:bodyPr wrap="square" lIns="0" rIns="0" rtlCol="0">
            <a:spAutoFit/>
          </a:bodyPr>
          <a:lstStyle/>
          <a:p>
            <a:pPr algn="ctr"/>
            <a:r>
              <a:rPr lang="en-US" sz="2000" dirty="0" smtClean="0"/>
              <a:t>global</a:t>
            </a:r>
            <a:endParaRPr lang="en-US" sz="2000" dirty="0"/>
          </a:p>
        </p:txBody>
      </p:sp>
      <p:sp>
        <p:nvSpPr>
          <p:cNvPr id="18" name="Rectangle 17"/>
          <p:cNvSpPr/>
          <p:nvPr/>
        </p:nvSpPr>
        <p:spPr>
          <a:xfrm>
            <a:off x="6705600" y="3028890"/>
            <a:ext cx="1066800" cy="3048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6858000" y="2647890"/>
            <a:ext cx="762000" cy="400110"/>
          </a:xfrm>
          <a:prstGeom prst="rect">
            <a:avLst/>
          </a:prstGeom>
          <a:noFill/>
          <a:ln w="19050">
            <a:noFill/>
          </a:ln>
        </p:spPr>
        <p:txBody>
          <a:bodyPr wrap="square" lIns="0" rIns="0" rtlCol="0">
            <a:spAutoFit/>
          </a:bodyPr>
          <a:lstStyle/>
          <a:p>
            <a:pPr algn="ctr"/>
            <a:r>
              <a:rPr lang="en-US" sz="2000" dirty="0" smtClean="0"/>
              <a:t>heap</a:t>
            </a:r>
            <a:endParaRPr lang="en-US" sz="2000" dirty="0"/>
          </a:p>
        </p:txBody>
      </p:sp>
      <p:sp>
        <p:nvSpPr>
          <p:cNvPr id="20" name="TextBox 19"/>
          <p:cNvSpPr txBox="1"/>
          <p:nvPr/>
        </p:nvSpPr>
        <p:spPr>
          <a:xfrm>
            <a:off x="685800" y="2952690"/>
            <a:ext cx="1371600" cy="400110"/>
          </a:xfrm>
          <a:prstGeom prst="rect">
            <a:avLst/>
          </a:prstGeom>
          <a:noFill/>
          <a:ln w="19050">
            <a:noFill/>
          </a:ln>
        </p:spPr>
        <p:txBody>
          <a:bodyPr wrap="square" lIns="0" rIns="0" rtlCol="0">
            <a:spAutoFit/>
          </a:bodyPr>
          <a:lstStyle/>
          <a:p>
            <a:pPr algn="ctr"/>
            <a:r>
              <a:rPr lang="en-US" sz="2000" dirty="0" smtClean="0"/>
              <a:t>default</a:t>
            </a:r>
            <a:endParaRPr lang="en-US" sz="2000" dirty="0"/>
          </a:p>
        </p:txBody>
      </p:sp>
      <p:sp>
        <p:nvSpPr>
          <p:cNvPr id="21" name="Rectangle 20"/>
          <p:cNvSpPr/>
          <p:nvPr/>
        </p:nvSpPr>
        <p:spPr>
          <a:xfrm>
            <a:off x="2514600" y="4191000"/>
            <a:ext cx="1066800" cy="3048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2667000" y="3810000"/>
            <a:ext cx="762000" cy="400110"/>
          </a:xfrm>
          <a:prstGeom prst="rect">
            <a:avLst/>
          </a:prstGeom>
          <a:noFill/>
          <a:ln w="19050">
            <a:noFill/>
          </a:ln>
        </p:spPr>
        <p:txBody>
          <a:bodyPr wrap="square" lIns="0" rIns="0" rtlCol="0">
            <a:spAutoFit/>
          </a:bodyPr>
          <a:lstStyle/>
          <a:p>
            <a:pPr algn="ctr"/>
            <a:r>
              <a:rPr lang="en-US" sz="2000" dirty="0" smtClean="0"/>
              <a:t>code</a:t>
            </a:r>
            <a:endParaRPr lang="en-US" sz="2000" dirty="0"/>
          </a:p>
        </p:txBody>
      </p:sp>
      <p:sp>
        <p:nvSpPr>
          <p:cNvPr id="23" name="Rectangle 22"/>
          <p:cNvSpPr/>
          <p:nvPr/>
        </p:nvSpPr>
        <p:spPr>
          <a:xfrm>
            <a:off x="3886200" y="4191000"/>
            <a:ext cx="1066800" cy="3048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3"/>
          <p:cNvSpPr txBox="1"/>
          <p:nvPr/>
        </p:nvSpPr>
        <p:spPr>
          <a:xfrm>
            <a:off x="4038600" y="3810000"/>
            <a:ext cx="762000" cy="400110"/>
          </a:xfrm>
          <a:prstGeom prst="rect">
            <a:avLst/>
          </a:prstGeom>
          <a:noFill/>
          <a:ln w="19050">
            <a:noFill/>
          </a:ln>
        </p:spPr>
        <p:txBody>
          <a:bodyPr wrap="square" lIns="0" rIns="0" rtlCol="0">
            <a:spAutoFit/>
          </a:bodyPr>
          <a:lstStyle/>
          <a:p>
            <a:pPr algn="ctr"/>
            <a:r>
              <a:rPr lang="en-US" sz="2000" dirty="0" smtClean="0"/>
              <a:t>stack</a:t>
            </a:r>
            <a:endParaRPr lang="en-US" sz="2000" dirty="0"/>
          </a:p>
        </p:txBody>
      </p:sp>
      <p:sp>
        <p:nvSpPr>
          <p:cNvPr id="26" name="TextBox 25"/>
          <p:cNvSpPr txBox="1"/>
          <p:nvPr/>
        </p:nvSpPr>
        <p:spPr>
          <a:xfrm>
            <a:off x="5486400" y="3810000"/>
            <a:ext cx="762000" cy="400110"/>
          </a:xfrm>
          <a:prstGeom prst="rect">
            <a:avLst/>
          </a:prstGeom>
          <a:noFill/>
          <a:ln w="19050">
            <a:noFill/>
          </a:ln>
        </p:spPr>
        <p:txBody>
          <a:bodyPr wrap="square" lIns="0" rIns="0" rtlCol="0">
            <a:spAutoFit/>
          </a:bodyPr>
          <a:lstStyle/>
          <a:p>
            <a:pPr algn="ctr"/>
            <a:r>
              <a:rPr lang="en-US" sz="2000" dirty="0" smtClean="0"/>
              <a:t>global</a:t>
            </a:r>
            <a:endParaRPr lang="en-US" sz="2000" dirty="0"/>
          </a:p>
        </p:txBody>
      </p:sp>
      <p:sp>
        <p:nvSpPr>
          <p:cNvPr id="28" name="TextBox 27"/>
          <p:cNvSpPr txBox="1"/>
          <p:nvPr/>
        </p:nvSpPr>
        <p:spPr>
          <a:xfrm>
            <a:off x="6858000" y="3810000"/>
            <a:ext cx="762000" cy="400110"/>
          </a:xfrm>
          <a:prstGeom prst="rect">
            <a:avLst/>
          </a:prstGeom>
          <a:noFill/>
          <a:ln w="19050">
            <a:noFill/>
          </a:ln>
        </p:spPr>
        <p:txBody>
          <a:bodyPr wrap="square" lIns="0" rIns="0" rtlCol="0">
            <a:spAutoFit/>
          </a:bodyPr>
          <a:lstStyle/>
          <a:p>
            <a:pPr algn="ctr"/>
            <a:r>
              <a:rPr lang="en-US" sz="2000" dirty="0" smtClean="0"/>
              <a:t>heap</a:t>
            </a:r>
            <a:endParaRPr lang="en-US" sz="2000" dirty="0"/>
          </a:p>
        </p:txBody>
      </p:sp>
      <p:sp>
        <p:nvSpPr>
          <p:cNvPr id="29" name="TextBox 28"/>
          <p:cNvSpPr txBox="1"/>
          <p:nvPr/>
        </p:nvSpPr>
        <p:spPr>
          <a:xfrm>
            <a:off x="685800" y="4114800"/>
            <a:ext cx="1371600" cy="400110"/>
          </a:xfrm>
          <a:prstGeom prst="rect">
            <a:avLst/>
          </a:prstGeom>
          <a:noFill/>
          <a:ln w="19050">
            <a:noFill/>
          </a:ln>
        </p:spPr>
        <p:txBody>
          <a:bodyPr wrap="square" lIns="0" rIns="0" rtlCol="0">
            <a:spAutoFit/>
          </a:bodyPr>
          <a:lstStyle/>
          <a:p>
            <a:pPr algn="ctr"/>
            <a:r>
              <a:rPr lang="en-US" sz="2000" dirty="0" smtClean="0"/>
              <a:t>ideal</a:t>
            </a:r>
            <a:endParaRPr lang="en-US" sz="2000" dirty="0"/>
          </a:p>
        </p:txBody>
      </p:sp>
      <p:grpSp>
        <p:nvGrpSpPr>
          <p:cNvPr id="32" name="Group 31"/>
          <p:cNvGrpSpPr/>
          <p:nvPr/>
        </p:nvGrpSpPr>
        <p:grpSpPr>
          <a:xfrm>
            <a:off x="5334000" y="4191000"/>
            <a:ext cx="1066800" cy="304800"/>
            <a:chOff x="5334000" y="4800600"/>
            <a:chExt cx="1066800" cy="457200"/>
          </a:xfrm>
        </p:grpSpPr>
        <p:sp>
          <p:nvSpPr>
            <p:cNvPr id="30" name="Rectangle 29"/>
            <p:cNvSpPr/>
            <p:nvPr/>
          </p:nvSpPr>
          <p:spPr>
            <a:xfrm>
              <a:off x="5334000" y="4800600"/>
              <a:ext cx="514350" cy="4572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Rectangle 30"/>
            <p:cNvSpPr/>
            <p:nvPr/>
          </p:nvSpPr>
          <p:spPr>
            <a:xfrm>
              <a:off x="5867400" y="4800600"/>
              <a:ext cx="533400" cy="4572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Group 32"/>
          <p:cNvGrpSpPr/>
          <p:nvPr/>
        </p:nvGrpSpPr>
        <p:grpSpPr>
          <a:xfrm>
            <a:off x="6705600" y="4191000"/>
            <a:ext cx="1066800" cy="304800"/>
            <a:chOff x="5334000" y="4800600"/>
            <a:chExt cx="1066800" cy="457200"/>
          </a:xfrm>
        </p:grpSpPr>
        <p:sp>
          <p:nvSpPr>
            <p:cNvPr id="34" name="Rectangle 33"/>
            <p:cNvSpPr/>
            <p:nvPr/>
          </p:nvSpPr>
          <p:spPr>
            <a:xfrm>
              <a:off x="5334000" y="4800600"/>
              <a:ext cx="514350" cy="4572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Rectangle 34"/>
            <p:cNvSpPr/>
            <p:nvPr/>
          </p:nvSpPr>
          <p:spPr>
            <a:xfrm>
              <a:off x="5867400" y="4800600"/>
              <a:ext cx="533400" cy="4572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Rectangle 35"/>
          <p:cNvSpPr/>
          <p:nvPr/>
        </p:nvSpPr>
        <p:spPr>
          <a:xfrm>
            <a:off x="1524000" y="5257800"/>
            <a:ext cx="533400" cy="3048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Rectangle 36"/>
          <p:cNvSpPr/>
          <p:nvPr/>
        </p:nvSpPr>
        <p:spPr>
          <a:xfrm>
            <a:off x="3124200" y="5257800"/>
            <a:ext cx="533400" cy="3048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00B0F0"/>
                </a:solidFill>
              </a:ln>
              <a:solidFill>
                <a:srgbClr val="00B0F0"/>
              </a:solidFill>
            </a:endParaRPr>
          </a:p>
        </p:txBody>
      </p:sp>
      <p:sp>
        <p:nvSpPr>
          <p:cNvPr id="38" name="TextBox 37"/>
          <p:cNvSpPr txBox="1"/>
          <p:nvPr/>
        </p:nvSpPr>
        <p:spPr>
          <a:xfrm>
            <a:off x="2209800" y="5193268"/>
            <a:ext cx="762000" cy="369332"/>
          </a:xfrm>
          <a:prstGeom prst="rect">
            <a:avLst/>
          </a:prstGeom>
          <a:noFill/>
          <a:ln w="19050">
            <a:noFill/>
          </a:ln>
        </p:spPr>
        <p:txBody>
          <a:bodyPr wrap="square" lIns="0" rIns="0" rtlCol="0">
            <a:spAutoFit/>
          </a:bodyPr>
          <a:lstStyle/>
          <a:p>
            <a:r>
              <a:rPr lang="en-US" dirty="0" smtClean="0">
                <a:solidFill>
                  <a:srgbClr val="FF0000"/>
                </a:solidFill>
              </a:rPr>
              <a:t>critical</a:t>
            </a:r>
            <a:endParaRPr lang="en-US" dirty="0">
              <a:solidFill>
                <a:srgbClr val="FF0000"/>
              </a:solidFill>
            </a:endParaRPr>
          </a:p>
        </p:txBody>
      </p:sp>
      <p:sp>
        <p:nvSpPr>
          <p:cNvPr id="39" name="TextBox 38"/>
          <p:cNvSpPr txBox="1"/>
          <p:nvPr/>
        </p:nvSpPr>
        <p:spPr>
          <a:xfrm>
            <a:off x="3810000" y="5181600"/>
            <a:ext cx="1143000" cy="369332"/>
          </a:xfrm>
          <a:prstGeom prst="rect">
            <a:avLst/>
          </a:prstGeom>
          <a:noFill/>
          <a:ln w="19050">
            <a:noFill/>
          </a:ln>
        </p:spPr>
        <p:txBody>
          <a:bodyPr wrap="square" lIns="0" rIns="0" rtlCol="0">
            <a:spAutoFit/>
          </a:bodyPr>
          <a:lstStyle/>
          <a:p>
            <a:r>
              <a:rPr lang="en-US" dirty="0" smtClean="0">
                <a:solidFill>
                  <a:srgbClr val="00B0F0"/>
                </a:solidFill>
              </a:rPr>
              <a:t>non-critical</a:t>
            </a:r>
            <a:endParaRPr lang="en-US" dirty="0">
              <a:solidFill>
                <a:srgbClr val="00B0F0"/>
              </a:solidFill>
            </a:endParaRPr>
          </a:p>
        </p:txBody>
      </p:sp>
      <p:sp>
        <p:nvSpPr>
          <p:cNvPr id="40" name="Left Brace 39"/>
          <p:cNvSpPr/>
          <p:nvPr/>
        </p:nvSpPr>
        <p:spPr>
          <a:xfrm rot="16200000">
            <a:off x="7124700" y="4130814"/>
            <a:ext cx="228600" cy="1066800"/>
          </a:xfrm>
          <a:prstGeom prst="leftBrace">
            <a:avLst>
              <a:gd name="adj1" fmla="val 41666"/>
              <a:gd name="adj2" fmla="val 5000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1" name="TextBox 40"/>
          <p:cNvSpPr txBox="1"/>
          <p:nvPr/>
        </p:nvSpPr>
        <p:spPr>
          <a:xfrm>
            <a:off x="6705600" y="4702314"/>
            <a:ext cx="1066800" cy="707886"/>
          </a:xfrm>
          <a:prstGeom prst="rect">
            <a:avLst/>
          </a:prstGeom>
          <a:noFill/>
          <a:ln w="19050">
            <a:noFill/>
          </a:ln>
        </p:spPr>
        <p:txBody>
          <a:bodyPr wrap="square" lIns="0" rIns="0" rtlCol="0">
            <a:spAutoFit/>
          </a:bodyPr>
          <a:lstStyle/>
          <a:p>
            <a:pPr algn="ctr"/>
            <a:r>
              <a:rPr lang="en-US" sz="2000" dirty="0" smtClean="0"/>
              <a:t>custom allocator</a:t>
            </a:r>
            <a:endParaRPr lang="en-US" sz="2000" dirty="0"/>
          </a:p>
        </p:txBody>
      </p:sp>
      <p:sp>
        <p:nvSpPr>
          <p:cNvPr id="42" name="Left Brace 41"/>
          <p:cNvSpPr/>
          <p:nvPr/>
        </p:nvSpPr>
        <p:spPr>
          <a:xfrm rot="16200000">
            <a:off x="5753100" y="4130814"/>
            <a:ext cx="228600" cy="1066800"/>
          </a:xfrm>
          <a:prstGeom prst="leftBrace">
            <a:avLst>
              <a:gd name="adj1" fmla="val 41666"/>
              <a:gd name="adj2" fmla="val 5000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3" name="TextBox 42"/>
          <p:cNvSpPr txBox="1"/>
          <p:nvPr/>
        </p:nvSpPr>
        <p:spPr>
          <a:xfrm>
            <a:off x="5334000" y="4702314"/>
            <a:ext cx="1066800" cy="707886"/>
          </a:xfrm>
          <a:prstGeom prst="rect">
            <a:avLst/>
          </a:prstGeom>
          <a:noFill/>
          <a:ln w="19050">
            <a:noFill/>
          </a:ln>
        </p:spPr>
        <p:txBody>
          <a:bodyPr wrap="square" lIns="0" rIns="0" rtlCol="0">
            <a:spAutoFit/>
          </a:bodyPr>
          <a:lstStyle/>
          <a:p>
            <a:pPr algn="ctr"/>
            <a:r>
              <a:rPr lang="en-US" sz="2000" dirty="0" smtClean="0"/>
              <a:t>compiler support</a:t>
            </a:r>
            <a:endParaRPr lang="en-US" sz="2000" dirty="0"/>
          </a:p>
        </p:txBody>
      </p:sp>
      <p:sp>
        <p:nvSpPr>
          <p:cNvPr id="4" name="TextBox 3"/>
          <p:cNvSpPr txBox="1"/>
          <p:nvPr/>
        </p:nvSpPr>
        <p:spPr>
          <a:xfrm>
            <a:off x="1626680" y="1371600"/>
            <a:ext cx="5764720" cy="1200329"/>
          </a:xfrm>
          <a:prstGeom prst="rect">
            <a:avLst/>
          </a:prstGeom>
          <a:noFill/>
        </p:spPr>
        <p:txBody>
          <a:bodyPr wrap="none" rtlCol="0">
            <a:spAutoFit/>
          </a:bodyPr>
          <a:lstStyle/>
          <a:p>
            <a:pPr marL="285750" indent="-285750">
              <a:buFont typeface="Arial" pitchFamily="34" charset="0"/>
              <a:buChar char="•"/>
            </a:pPr>
            <a:r>
              <a:rPr lang="en-US" sz="2400" dirty="0" err="1" smtClean="0"/>
              <a:t>Flikker</a:t>
            </a:r>
            <a:r>
              <a:rPr lang="en-US" sz="2400" dirty="0" smtClean="0"/>
              <a:t> can be applied incrementally</a:t>
            </a:r>
          </a:p>
          <a:p>
            <a:pPr marL="285750" indent="-285750">
              <a:buFont typeface="Arial" pitchFamily="34" charset="0"/>
              <a:buChar char="•"/>
            </a:pPr>
            <a:r>
              <a:rPr lang="en-US" sz="2400" dirty="0" smtClean="0"/>
              <a:t>Existing applications can have all their </a:t>
            </a:r>
            <a:br>
              <a:rPr lang="en-US" sz="2400" dirty="0" smtClean="0"/>
            </a:br>
            <a:r>
              <a:rPr lang="en-US" sz="2400" dirty="0" smtClean="0"/>
              <a:t>data mapped “critical”</a:t>
            </a:r>
            <a:endParaRPr lang="en-US" sz="2400" dirty="0"/>
          </a:p>
        </p:txBody>
      </p:sp>
    </p:spTree>
    <p:extLst>
      <p:ext uri="{BB962C8B-B14F-4D97-AF65-F5344CB8AC3E}">
        <p14:creationId xmlns:p14="http://schemas.microsoft.com/office/powerpoint/2010/main" val="5405565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Self-refresh Power Model</a:t>
            </a:r>
            <a:endParaRPr lang="en-US" dirty="0"/>
          </a:p>
        </p:txBody>
      </p:sp>
      <p:sp>
        <p:nvSpPr>
          <p:cNvPr id="4" name="Content Placeholder 3"/>
          <p:cNvSpPr>
            <a:spLocks noGrp="1"/>
          </p:cNvSpPr>
          <p:nvPr>
            <p:ph idx="1"/>
          </p:nvPr>
        </p:nvSpPr>
        <p:spPr>
          <a:xfrm>
            <a:off x="612648" y="1600200"/>
            <a:ext cx="8153400" cy="1676400"/>
          </a:xfrm>
        </p:spPr>
        <p:txBody>
          <a:bodyPr>
            <a:normAutofit fontScale="92500" lnSpcReduction="20000"/>
          </a:bodyPr>
          <a:lstStyle/>
          <a:p>
            <a:r>
              <a:rPr lang="en-US" dirty="0" smtClean="0"/>
              <a:t>Self-refresh power is not just power spent on refresh</a:t>
            </a:r>
          </a:p>
          <a:p>
            <a:pPr>
              <a:buNone/>
            </a:pPr>
            <a:r>
              <a:rPr lang="en-US" dirty="0" smtClean="0"/>
              <a:t>		</a:t>
            </a:r>
            <a:r>
              <a:rPr lang="en-US" dirty="0" err="1" smtClean="0"/>
              <a:t>P</a:t>
            </a:r>
            <a:r>
              <a:rPr lang="en-US" baseline="-25000" dirty="0" err="1" smtClean="0"/>
              <a:t>self</a:t>
            </a:r>
            <a:r>
              <a:rPr lang="en-US" baseline="-25000" dirty="0" smtClean="0"/>
              <a:t>-refresh</a:t>
            </a:r>
            <a:r>
              <a:rPr lang="en-US" dirty="0" smtClean="0"/>
              <a:t>= </a:t>
            </a:r>
            <a:r>
              <a:rPr lang="en-US" dirty="0" err="1" smtClean="0"/>
              <a:t>P</a:t>
            </a:r>
            <a:r>
              <a:rPr lang="en-US" baseline="-25000" dirty="0" err="1" smtClean="0"/>
              <a:t>refresh</a:t>
            </a:r>
            <a:r>
              <a:rPr lang="en-US" dirty="0" smtClean="0"/>
              <a:t> + P</a:t>
            </a:r>
            <a:r>
              <a:rPr lang="en-US" baseline="-25000" dirty="0" smtClean="0"/>
              <a:t>other</a:t>
            </a:r>
          </a:p>
          <a:p>
            <a:r>
              <a:rPr lang="en-US" dirty="0" smtClean="0"/>
              <a:t>Assume </a:t>
            </a:r>
            <a:r>
              <a:rPr lang="en-US" dirty="0" err="1" smtClean="0"/>
              <a:t>P</a:t>
            </a:r>
            <a:r>
              <a:rPr lang="en-US" baseline="-25000" dirty="0" err="1" smtClean="0"/>
              <a:t>refresh</a:t>
            </a:r>
            <a:r>
              <a:rPr lang="en-US" dirty="0" smtClean="0"/>
              <a:t> is proportional to refresh rate</a:t>
            </a:r>
            <a:endParaRPr lang="en-US" baseline="-25000" dirty="0"/>
          </a:p>
        </p:txBody>
      </p:sp>
      <p:sp>
        <p:nvSpPr>
          <p:cNvPr id="3" name="Slide Number Placeholder 2"/>
          <p:cNvSpPr>
            <a:spLocks noGrp="1"/>
          </p:cNvSpPr>
          <p:nvPr>
            <p:ph type="sldNum" sz="quarter" idx="12"/>
          </p:nvPr>
        </p:nvSpPr>
        <p:spPr/>
        <p:txBody>
          <a:bodyPr>
            <a:normAutofit/>
          </a:bodyPr>
          <a:lstStyle/>
          <a:p>
            <a:fld id="{1AD93096-5B34-4342-9326-69289CEAE4C2}" type="slidenum">
              <a:rPr lang="en-US" smtClean="0"/>
              <a:pPr/>
              <a:t>37</a:t>
            </a:fld>
            <a:endParaRPr lang="en-US" dirty="0">
              <a:solidFill>
                <a:srgbClr val="FFFFFF"/>
              </a:solidFill>
            </a:endParaRPr>
          </a:p>
        </p:txBody>
      </p:sp>
      <p:pic>
        <p:nvPicPr>
          <p:cNvPr id="1026" name="Picture 2"/>
          <p:cNvPicPr>
            <a:picLocks noChangeAspect="1" noChangeArrowheads="1"/>
          </p:cNvPicPr>
          <p:nvPr/>
        </p:nvPicPr>
        <p:blipFill>
          <a:blip r:embed="rId3" cstate="print"/>
          <a:srcRect/>
          <a:stretch>
            <a:fillRect/>
          </a:stretch>
        </p:blipFill>
        <p:spPr bwMode="auto">
          <a:xfrm>
            <a:off x="609600" y="3962400"/>
            <a:ext cx="4419600" cy="1960188"/>
          </a:xfrm>
          <a:prstGeom prst="rect">
            <a:avLst/>
          </a:prstGeom>
          <a:noFill/>
          <a:ln w="9525">
            <a:noFill/>
            <a:miter lim="800000"/>
            <a:headEnd/>
            <a:tailEnd/>
          </a:ln>
        </p:spPr>
      </p:pic>
      <p:cxnSp>
        <p:nvCxnSpPr>
          <p:cNvPr id="27" name="Straight Arrow Connector 26"/>
          <p:cNvCxnSpPr/>
          <p:nvPr/>
        </p:nvCxnSpPr>
        <p:spPr>
          <a:xfrm>
            <a:off x="5334000" y="5791200"/>
            <a:ext cx="289560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Freeform 27"/>
          <p:cNvSpPr/>
          <p:nvPr/>
        </p:nvSpPr>
        <p:spPr>
          <a:xfrm>
            <a:off x="5452009" y="4137053"/>
            <a:ext cx="2548991" cy="1480843"/>
          </a:xfrm>
          <a:custGeom>
            <a:avLst/>
            <a:gdLst>
              <a:gd name="connsiteX0" fmla="*/ 0 w 2727016"/>
              <a:gd name="connsiteY0" fmla="*/ 1480843 h 1480843"/>
              <a:gd name="connsiteX1" fmla="*/ 1715511 w 2727016"/>
              <a:gd name="connsiteY1" fmla="*/ 1124793 h 1480843"/>
              <a:gd name="connsiteX2" fmla="*/ 2727016 w 2727016"/>
              <a:gd name="connsiteY2" fmla="*/ 0 h 1480843"/>
            </a:gdLst>
            <a:ahLst/>
            <a:cxnLst>
              <a:cxn ang="0">
                <a:pos x="connsiteX0" y="connsiteY0"/>
              </a:cxn>
              <a:cxn ang="0">
                <a:pos x="connsiteX1" y="connsiteY1"/>
              </a:cxn>
              <a:cxn ang="0">
                <a:pos x="connsiteX2" y="connsiteY2"/>
              </a:cxn>
            </a:cxnLst>
            <a:rect l="l" t="t" r="r" b="b"/>
            <a:pathLst>
              <a:path w="2727016" h="1480843">
                <a:moveTo>
                  <a:pt x="0" y="1480843"/>
                </a:moveTo>
                <a:cubicBezTo>
                  <a:pt x="630504" y="1426221"/>
                  <a:pt x="1261008" y="1371600"/>
                  <a:pt x="1715511" y="1124793"/>
                </a:cubicBezTo>
                <a:cubicBezTo>
                  <a:pt x="2170014" y="877986"/>
                  <a:pt x="2538202" y="221182"/>
                  <a:pt x="2727016" y="0"/>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Freeform 28"/>
          <p:cNvSpPr/>
          <p:nvPr/>
        </p:nvSpPr>
        <p:spPr>
          <a:xfrm>
            <a:off x="5581481" y="3967120"/>
            <a:ext cx="2343319" cy="909680"/>
          </a:xfrm>
          <a:custGeom>
            <a:avLst/>
            <a:gdLst>
              <a:gd name="connsiteX0" fmla="*/ 0 w 2508531"/>
              <a:gd name="connsiteY0" fmla="*/ 0 h 1335186"/>
              <a:gd name="connsiteX1" fmla="*/ 1189530 w 2508531"/>
              <a:gd name="connsiteY1" fmla="*/ 1060057 h 1335186"/>
              <a:gd name="connsiteX2" fmla="*/ 2508531 w 2508531"/>
              <a:gd name="connsiteY2" fmla="*/ 1335186 h 1335186"/>
            </a:gdLst>
            <a:ahLst/>
            <a:cxnLst>
              <a:cxn ang="0">
                <a:pos x="connsiteX0" y="connsiteY0"/>
              </a:cxn>
              <a:cxn ang="0">
                <a:pos x="connsiteX1" y="connsiteY1"/>
              </a:cxn>
              <a:cxn ang="0">
                <a:pos x="connsiteX2" y="connsiteY2"/>
              </a:cxn>
            </a:cxnLst>
            <a:rect l="l" t="t" r="r" b="b"/>
            <a:pathLst>
              <a:path w="2508531" h="1335186">
                <a:moveTo>
                  <a:pt x="0" y="0"/>
                </a:moveTo>
                <a:cubicBezTo>
                  <a:pt x="385721" y="418763"/>
                  <a:pt x="771442" y="837526"/>
                  <a:pt x="1189530" y="1060057"/>
                </a:cubicBezTo>
                <a:cubicBezTo>
                  <a:pt x="1607618" y="1282588"/>
                  <a:pt x="2296790" y="1242128"/>
                  <a:pt x="2508531" y="1335186"/>
                </a:cubicBezTo>
              </a:path>
            </a:pathLst>
          </a:cu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TextBox 29"/>
          <p:cNvSpPr txBox="1"/>
          <p:nvPr/>
        </p:nvSpPr>
        <p:spPr>
          <a:xfrm>
            <a:off x="7391400" y="3810000"/>
            <a:ext cx="1219200" cy="369332"/>
          </a:xfrm>
          <a:prstGeom prst="rect">
            <a:avLst/>
          </a:prstGeom>
          <a:noFill/>
        </p:spPr>
        <p:txBody>
          <a:bodyPr wrap="square" rtlCol="0">
            <a:spAutoFit/>
          </a:bodyPr>
          <a:lstStyle/>
          <a:p>
            <a:r>
              <a:rPr lang="en-US" dirty="0" smtClean="0"/>
              <a:t>error rate</a:t>
            </a:r>
            <a:endParaRPr lang="en-US" dirty="0"/>
          </a:p>
        </p:txBody>
      </p:sp>
      <p:sp>
        <p:nvSpPr>
          <p:cNvPr id="31" name="TextBox 30"/>
          <p:cNvSpPr txBox="1"/>
          <p:nvPr/>
        </p:nvSpPr>
        <p:spPr>
          <a:xfrm>
            <a:off x="5105400" y="3505200"/>
            <a:ext cx="762000" cy="369332"/>
          </a:xfrm>
          <a:prstGeom prst="rect">
            <a:avLst/>
          </a:prstGeom>
          <a:noFill/>
        </p:spPr>
        <p:txBody>
          <a:bodyPr wrap="square" rtlCol="0">
            <a:spAutoFit/>
          </a:bodyPr>
          <a:lstStyle/>
          <a:p>
            <a:r>
              <a:rPr lang="en-US" dirty="0" smtClean="0"/>
              <a:t>power</a:t>
            </a:r>
            <a:endParaRPr lang="en-US" dirty="0"/>
          </a:p>
        </p:txBody>
      </p:sp>
      <p:sp>
        <p:nvSpPr>
          <p:cNvPr id="32" name="TextBox 31"/>
          <p:cNvSpPr txBox="1"/>
          <p:nvPr/>
        </p:nvSpPr>
        <p:spPr>
          <a:xfrm>
            <a:off x="7239000" y="5867400"/>
            <a:ext cx="1371600" cy="307777"/>
          </a:xfrm>
          <a:prstGeom prst="rect">
            <a:avLst/>
          </a:prstGeom>
          <a:noFill/>
        </p:spPr>
        <p:txBody>
          <a:bodyPr wrap="square" rtlCol="0">
            <a:spAutoFit/>
          </a:bodyPr>
          <a:lstStyle/>
          <a:p>
            <a:r>
              <a:rPr lang="en-US" sz="1400" dirty="0" smtClean="0"/>
              <a:t>refresh cycle [s]</a:t>
            </a:r>
            <a:endParaRPr lang="en-US" sz="1400" dirty="0"/>
          </a:p>
        </p:txBody>
      </p:sp>
    </p:spTree>
    <p:extLst>
      <p:ext uri="{BB962C8B-B14F-4D97-AF65-F5344CB8AC3E}">
        <p14:creationId xmlns:p14="http://schemas.microsoft.com/office/powerpoint/2010/main" val="18869634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DRAM Error Rate</a:t>
            </a:r>
            <a:endParaRPr lang="en-US" dirty="0"/>
          </a:p>
        </p:txBody>
      </p:sp>
      <p:sp>
        <p:nvSpPr>
          <p:cNvPr id="3" name="Slide Number Placeholder 2"/>
          <p:cNvSpPr>
            <a:spLocks noGrp="1"/>
          </p:cNvSpPr>
          <p:nvPr>
            <p:ph type="sldNum" sz="quarter" idx="12"/>
          </p:nvPr>
        </p:nvSpPr>
        <p:spPr/>
        <p:txBody>
          <a:bodyPr>
            <a:normAutofit/>
          </a:bodyPr>
          <a:lstStyle/>
          <a:p>
            <a:fld id="{1AD93096-5B34-4342-9326-69289CEAE4C2}" type="slidenum">
              <a:rPr lang="en-US" smtClean="0"/>
              <a:pPr/>
              <a:t>38</a:t>
            </a:fld>
            <a:endParaRPr lang="en-US" dirty="0">
              <a:solidFill>
                <a:srgbClr val="FFFFFF"/>
              </a:solidFill>
            </a:endParaRPr>
          </a:p>
        </p:txBody>
      </p:sp>
      <p:pic>
        <p:nvPicPr>
          <p:cNvPr id="2051" name="Picture 3"/>
          <p:cNvPicPr>
            <a:picLocks noChangeAspect="1" noChangeArrowheads="1"/>
          </p:cNvPicPr>
          <p:nvPr/>
        </p:nvPicPr>
        <p:blipFill>
          <a:blip r:embed="rId2" cstate="print"/>
          <a:srcRect/>
          <a:stretch>
            <a:fillRect/>
          </a:stretch>
        </p:blipFill>
        <p:spPr bwMode="auto">
          <a:xfrm>
            <a:off x="1447801" y="1752601"/>
            <a:ext cx="6019800" cy="3985136"/>
          </a:xfrm>
          <a:prstGeom prst="rect">
            <a:avLst/>
          </a:prstGeom>
          <a:noFill/>
          <a:ln w="9525">
            <a:noFill/>
            <a:miter lim="800000"/>
            <a:headEnd/>
            <a:tailEnd/>
          </a:ln>
        </p:spPr>
      </p:pic>
      <p:sp>
        <p:nvSpPr>
          <p:cNvPr id="9" name="TextBox 8"/>
          <p:cNvSpPr txBox="1"/>
          <p:nvPr/>
        </p:nvSpPr>
        <p:spPr>
          <a:xfrm>
            <a:off x="2286000" y="5791200"/>
            <a:ext cx="4191000" cy="369332"/>
          </a:xfrm>
          <a:prstGeom prst="rect">
            <a:avLst/>
          </a:prstGeom>
          <a:noFill/>
        </p:spPr>
        <p:txBody>
          <a:bodyPr wrap="square" rtlCol="0">
            <a:spAutoFit/>
          </a:bodyPr>
          <a:lstStyle/>
          <a:p>
            <a:r>
              <a:rPr lang="en-US" dirty="0" smtClean="0"/>
              <a:t>Figure from [</a:t>
            </a:r>
            <a:r>
              <a:rPr lang="en-US" dirty="0" err="1" smtClean="0"/>
              <a:t>Bhalodia</a:t>
            </a:r>
            <a:r>
              <a:rPr lang="en-US" dirty="0" smtClean="0"/>
              <a:t>, Master Thesis, 2005]</a:t>
            </a:r>
            <a:endParaRPr lang="en-US" dirty="0"/>
          </a:p>
        </p:txBody>
      </p:sp>
      <p:sp>
        <p:nvSpPr>
          <p:cNvPr id="6" name="TextBox 5"/>
          <p:cNvSpPr txBox="1"/>
          <p:nvPr/>
        </p:nvSpPr>
        <p:spPr>
          <a:xfrm>
            <a:off x="3352800" y="5486400"/>
            <a:ext cx="2133600" cy="369332"/>
          </a:xfrm>
          <a:prstGeom prst="rect">
            <a:avLst/>
          </a:prstGeom>
          <a:solidFill>
            <a:schemeClr val="bg1"/>
          </a:solidFill>
        </p:spPr>
        <p:txBody>
          <a:bodyPr wrap="square" rtlCol="0">
            <a:spAutoFit/>
          </a:bodyPr>
          <a:lstStyle/>
          <a:p>
            <a:pPr algn="ctr"/>
            <a:r>
              <a:rPr lang="en-US" altLang="zh-CN" dirty="0" smtClean="0"/>
              <a:t>Refresh cycle [s]</a:t>
            </a:r>
            <a:endParaRPr lang="zh-CN" altLang="en-US" dirty="0"/>
          </a:p>
        </p:txBody>
      </p:sp>
    </p:spTree>
    <p:extLst>
      <p:ext uri="{BB962C8B-B14F-4D97-AF65-F5344CB8AC3E}">
        <p14:creationId xmlns:p14="http://schemas.microsoft.com/office/powerpoint/2010/main" val="15554591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 the Refresh Cycle</a:t>
            </a:r>
            <a:endParaRPr lang="en-US" dirty="0"/>
          </a:p>
        </p:txBody>
      </p:sp>
      <p:sp>
        <p:nvSpPr>
          <p:cNvPr id="3" name="Slide Number Placeholder 2"/>
          <p:cNvSpPr>
            <a:spLocks noGrp="1"/>
          </p:cNvSpPr>
          <p:nvPr>
            <p:ph type="sldNum" sz="quarter" idx="12"/>
          </p:nvPr>
        </p:nvSpPr>
        <p:spPr>
          <a:xfrm>
            <a:off x="6251987" y="6183175"/>
            <a:ext cx="2434814" cy="517664"/>
          </a:xfrm>
        </p:spPr>
        <p:txBody>
          <a:bodyPr>
            <a:normAutofit/>
          </a:bodyPr>
          <a:lstStyle/>
          <a:p>
            <a:fld id="{1AD93096-5B34-4342-9326-69289CEAE4C2}" type="slidenum">
              <a:rPr lang="en-US" smtClean="0"/>
              <a:pPr/>
              <a:t>39</a:t>
            </a:fld>
            <a:endParaRPr lang="en-US" dirty="0">
              <a:solidFill>
                <a:srgbClr val="FFFFFF"/>
              </a:solidFill>
            </a:endParaRPr>
          </a:p>
        </p:txBody>
      </p:sp>
      <p:pic>
        <p:nvPicPr>
          <p:cNvPr id="4098" name="Picture 2"/>
          <p:cNvPicPr>
            <a:picLocks noChangeAspect="1" noChangeArrowheads="1"/>
          </p:cNvPicPr>
          <p:nvPr/>
        </p:nvPicPr>
        <p:blipFill>
          <a:blip r:embed="rId2" cstate="print"/>
          <a:srcRect/>
          <a:stretch>
            <a:fillRect/>
          </a:stretch>
        </p:blipFill>
        <p:spPr bwMode="auto">
          <a:xfrm>
            <a:off x="773659" y="1019790"/>
            <a:ext cx="7760741" cy="5304810"/>
          </a:xfrm>
          <a:prstGeom prst="rect">
            <a:avLst/>
          </a:prstGeom>
          <a:noFill/>
          <a:ln w="9525">
            <a:noFill/>
            <a:miter lim="800000"/>
            <a:headEnd/>
            <a:tailEnd/>
          </a:ln>
          <a:effectLst/>
        </p:spPr>
      </p:pic>
      <p:sp>
        <p:nvSpPr>
          <p:cNvPr id="6" name="TextBox 5"/>
          <p:cNvSpPr txBox="1"/>
          <p:nvPr/>
        </p:nvSpPr>
        <p:spPr>
          <a:xfrm>
            <a:off x="3124200" y="6031468"/>
            <a:ext cx="2608730" cy="369332"/>
          </a:xfrm>
          <a:prstGeom prst="rect">
            <a:avLst/>
          </a:prstGeom>
          <a:noFill/>
        </p:spPr>
        <p:txBody>
          <a:bodyPr wrap="square" rtlCol="0">
            <a:spAutoFit/>
          </a:bodyPr>
          <a:lstStyle/>
          <a:p>
            <a:pPr algn="ctr"/>
            <a:r>
              <a:rPr lang="en-US" dirty="0" smtClean="0"/>
              <a:t>(¼ array high refresh)</a:t>
            </a:r>
            <a:endParaRPr lang="en-US" dirty="0"/>
          </a:p>
        </p:txBody>
      </p:sp>
      <p:grpSp>
        <p:nvGrpSpPr>
          <p:cNvPr id="4" name="Group 3"/>
          <p:cNvGrpSpPr/>
          <p:nvPr/>
        </p:nvGrpSpPr>
        <p:grpSpPr>
          <a:xfrm>
            <a:off x="3858404" y="2646786"/>
            <a:ext cx="782618" cy="809332"/>
            <a:chOff x="3713183" y="2916752"/>
            <a:chExt cx="782618" cy="809332"/>
          </a:xfrm>
        </p:grpSpPr>
        <p:sp>
          <p:nvSpPr>
            <p:cNvPr id="7" name="Oval 6"/>
            <p:cNvSpPr/>
            <p:nvPr/>
          </p:nvSpPr>
          <p:spPr>
            <a:xfrm>
              <a:off x="3821655" y="3208420"/>
              <a:ext cx="521746" cy="517664"/>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713183" y="2916752"/>
              <a:ext cx="782618" cy="369332"/>
            </a:xfrm>
            <a:prstGeom prst="rect">
              <a:avLst/>
            </a:prstGeom>
            <a:noFill/>
          </p:spPr>
          <p:txBody>
            <a:bodyPr wrap="square" rtlCol="0">
              <a:spAutoFit/>
            </a:bodyPr>
            <a:lstStyle/>
            <a:p>
              <a:pPr algn="ctr"/>
              <a:r>
                <a:rPr lang="en-US" dirty="0" smtClean="0">
                  <a:solidFill>
                    <a:srgbClr val="FF0000"/>
                  </a:solidFill>
                </a:rPr>
                <a:t>1s</a:t>
              </a:r>
              <a:endParaRPr lang="en-US" dirty="0">
                <a:solidFill>
                  <a:srgbClr val="FF0000"/>
                </a:solidFill>
              </a:endParaRPr>
            </a:p>
          </p:txBody>
        </p:sp>
      </p:grpSp>
    </p:spTree>
    <p:extLst>
      <p:ext uri="{BB962C8B-B14F-4D97-AF65-F5344CB8AC3E}">
        <p14:creationId xmlns:p14="http://schemas.microsoft.com/office/powerpoint/2010/main" val="8387893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4" name="Content Placeholder 3"/>
          <p:cNvSpPr>
            <a:spLocks noGrp="1"/>
          </p:cNvSpPr>
          <p:nvPr>
            <p:ph idx="1"/>
          </p:nvPr>
        </p:nvSpPr>
        <p:spPr/>
        <p:txBody>
          <a:bodyPr>
            <a:normAutofit/>
          </a:bodyPr>
          <a:lstStyle/>
          <a:p>
            <a:r>
              <a:rPr lang="en-US" dirty="0" smtClean="0"/>
              <a:t>Background</a:t>
            </a:r>
          </a:p>
          <a:p>
            <a:pPr lvl="1"/>
            <a:r>
              <a:rPr lang="en-US" dirty="0" smtClean="0"/>
              <a:t>Error resilience of applications</a:t>
            </a:r>
          </a:p>
          <a:p>
            <a:pPr lvl="1"/>
            <a:r>
              <a:rPr lang="en-US" dirty="0" smtClean="0"/>
              <a:t>Partial Array Self Refresh</a:t>
            </a:r>
          </a:p>
          <a:p>
            <a:r>
              <a:rPr lang="en-US" dirty="0" err="1" smtClean="0"/>
              <a:t>Flikker</a:t>
            </a:r>
            <a:r>
              <a:rPr lang="en-US" dirty="0" smtClean="0"/>
              <a:t> DRAM and software framework</a:t>
            </a:r>
          </a:p>
          <a:p>
            <a:r>
              <a:rPr lang="en-US" dirty="0" smtClean="0"/>
              <a:t>Self-refresh power model</a:t>
            </a:r>
          </a:p>
          <a:p>
            <a:r>
              <a:rPr lang="en-US" dirty="0" smtClean="0">
                <a:solidFill>
                  <a:schemeClr val="accent2">
                    <a:lumMod val="75000"/>
                  </a:schemeClr>
                </a:solidFill>
              </a:rPr>
              <a:t>Experimental results</a:t>
            </a:r>
          </a:p>
          <a:p>
            <a:r>
              <a:rPr lang="en-US" dirty="0" smtClean="0"/>
              <a:t>Future work</a:t>
            </a:r>
            <a:endParaRPr lang="en-US" dirty="0" smtClean="0">
              <a:solidFill>
                <a:schemeClr val="accent2">
                  <a:lumMod val="75000"/>
                </a:schemeClr>
              </a:solidFill>
            </a:endParaRPr>
          </a:p>
          <a:p>
            <a:r>
              <a:rPr lang="en-US" dirty="0" smtClean="0"/>
              <a:t>Conclusions</a:t>
            </a:r>
            <a:endParaRPr lang="en-US" dirty="0"/>
          </a:p>
        </p:txBody>
      </p:sp>
      <p:sp>
        <p:nvSpPr>
          <p:cNvPr id="3" name="Slide Number Placeholder 2"/>
          <p:cNvSpPr>
            <a:spLocks noGrp="1"/>
          </p:cNvSpPr>
          <p:nvPr>
            <p:ph type="sldNum" sz="quarter" idx="12"/>
          </p:nvPr>
        </p:nvSpPr>
        <p:spPr/>
        <p:txBody>
          <a:bodyPr>
            <a:normAutofit/>
          </a:bodyPr>
          <a:lstStyle/>
          <a:p>
            <a:fld id="{1AD93096-5B34-4342-9326-69289CEAE4C2}" type="slidenum">
              <a:rPr lang="en-US" smtClean="0"/>
              <a:pPr/>
              <a:t>40</a:t>
            </a:fld>
            <a:endParaRPr lang="en-US" dirty="0">
              <a:solidFill>
                <a:srgbClr val="FFFFFF"/>
              </a:solidFill>
            </a:endParaRPr>
          </a:p>
        </p:txBody>
      </p:sp>
    </p:spTree>
    <p:extLst>
      <p:ext uri="{BB962C8B-B14F-4D97-AF65-F5344CB8AC3E}">
        <p14:creationId xmlns:p14="http://schemas.microsoft.com/office/powerpoint/2010/main" val="14303574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Experiments</a:t>
            </a:r>
            <a:endParaRPr lang="en-US" dirty="0"/>
          </a:p>
        </p:txBody>
      </p:sp>
      <p:sp>
        <p:nvSpPr>
          <p:cNvPr id="3" name="Content Placeholder 2"/>
          <p:cNvSpPr>
            <a:spLocks noGrp="1"/>
          </p:cNvSpPr>
          <p:nvPr>
            <p:ph idx="1"/>
          </p:nvPr>
        </p:nvSpPr>
        <p:spPr>
          <a:xfrm>
            <a:off x="457200" y="990600"/>
            <a:ext cx="8229600" cy="4987925"/>
          </a:xfrm>
        </p:spPr>
        <p:txBody>
          <a:bodyPr/>
          <a:lstStyle/>
          <a:p>
            <a:r>
              <a:rPr lang="en-US" dirty="0" smtClean="0"/>
              <a:t>Approach</a:t>
            </a:r>
          </a:p>
          <a:p>
            <a:pPr lvl="1"/>
            <a:r>
              <a:rPr lang="en-US" dirty="0" smtClean="0"/>
              <a:t>Modify applications to separate critical data</a:t>
            </a:r>
          </a:p>
          <a:p>
            <a:pPr lvl="1"/>
            <a:r>
              <a:rPr lang="en-US" dirty="0" smtClean="0"/>
              <a:t>Measure impact of errors in non-critical data</a:t>
            </a:r>
          </a:p>
          <a:p>
            <a:pPr lvl="1"/>
            <a:r>
              <a:rPr lang="en-US" dirty="0" smtClean="0"/>
              <a:t>Inject simulated errors via program instrumentation (Pin)</a:t>
            </a:r>
          </a:p>
          <a:p>
            <a:r>
              <a:rPr lang="en-US" dirty="0" smtClean="0"/>
              <a:t>Metrics</a:t>
            </a:r>
          </a:p>
          <a:p>
            <a:pPr lvl="1"/>
            <a:r>
              <a:rPr lang="en-US" dirty="0"/>
              <a:t>Performance </a:t>
            </a:r>
            <a:r>
              <a:rPr lang="en-US" altLang="zh-CN" dirty="0"/>
              <a:t>(architectural simulator)</a:t>
            </a:r>
            <a:endParaRPr lang="en-US" dirty="0"/>
          </a:p>
          <a:p>
            <a:pPr lvl="2"/>
            <a:r>
              <a:rPr lang="en-US" dirty="0"/>
              <a:t>Impact of data partitioning</a:t>
            </a:r>
          </a:p>
          <a:p>
            <a:pPr lvl="1"/>
            <a:r>
              <a:rPr lang="en-US" dirty="0"/>
              <a:t>Overall DRAM power (simulator, model)</a:t>
            </a:r>
          </a:p>
          <a:p>
            <a:pPr lvl="2"/>
            <a:r>
              <a:rPr lang="en-US" dirty="0"/>
              <a:t>Active power</a:t>
            </a:r>
          </a:p>
          <a:p>
            <a:pPr lvl="2"/>
            <a:r>
              <a:rPr lang="en-US" dirty="0"/>
              <a:t>Idle </a:t>
            </a:r>
            <a:r>
              <a:rPr lang="en-US" dirty="0" smtClean="0"/>
              <a:t>power</a:t>
            </a:r>
          </a:p>
          <a:p>
            <a:pPr lvl="1"/>
            <a:endParaRPr lang="en-US" dirty="0" smtClean="0"/>
          </a:p>
        </p:txBody>
      </p:sp>
      <p:sp>
        <p:nvSpPr>
          <p:cNvPr id="4" name="Slide Number Placeholder 3"/>
          <p:cNvSpPr>
            <a:spLocks noGrp="1"/>
          </p:cNvSpPr>
          <p:nvPr>
            <p:ph type="sldNum" sz="quarter" idx="12"/>
          </p:nvPr>
        </p:nvSpPr>
        <p:spPr/>
        <p:txBody>
          <a:bodyPr/>
          <a:lstStyle/>
          <a:p>
            <a:pPr>
              <a:defRPr/>
            </a:pPr>
            <a:fld id="{BC8CAED0-C781-4890-9AEC-9432AA771C47}" type="slidenum">
              <a:rPr lang="en-US" altLang="en-US" smtClean="0"/>
              <a:pPr>
                <a:defRPr/>
              </a:pPr>
              <a:t>41</a:t>
            </a:fld>
            <a:endParaRPr lang="en-US" altLang="en-US" dirty="0"/>
          </a:p>
        </p:txBody>
      </p:sp>
    </p:spTree>
    <p:extLst>
      <p:ext uri="{BB962C8B-B14F-4D97-AF65-F5344CB8AC3E}">
        <p14:creationId xmlns:p14="http://schemas.microsoft.com/office/powerpoint/2010/main" val="42106289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Experiments: Applications</a:t>
            </a:r>
            <a:endParaRPr lang="en-US" dirty="0"/>
          </a:p>
        </p:txBody>
      </p:sp>
      <p:sp>
        <p:nvSpPr>
          <p:cNvPr id="4" name="Content Placeholder 3"/>
          <p:cNvSpPr>
            <a:spLocks noGrp="1"/>
          </p:cNvSpPr>
          <p:nvPr>
            <p:ph idx="1"/>
          </p:nvPr>
        </p:nvSpPr>
        <p:spPr/>
        <p:txBody>
          <a:bodyPr/>
          <a:lstStyle/>
          <a:p>
            <a:r>
              <a:rPr lang="en-US" dirty="0" smtClean="0"/>
              <a:t>mpeg2</a:t>
            </a:r>
          </a:p>
          <a:p>
            <a:r>
              <a:rPr lang="en-US" dirty="0" smtClean="0"/>
              <a:t>c4 (connect 4, four-in-a-row)</a:t>
            </a:r>
          </a:p>
          <a:p>
            <a:r>
              <a:rPr lang="en-US" dirty="0" err="1" smtClean="0"/>
              <a:t>rayshade</a:t>
            </a:r>
            <a:r>
              <a:rPr lang="en-US" dirty="0" smtClean="0"/>
              <a:t> (ray-traced images)</a:t>
            </a:r>
          </a:p>
          <a:p>
            <a:r>
              <a:rPr lang="en-US" dirty="0" err="1" smtClean="0"/>
              <a:t>vpr</a:t>
            </a:r>
            <a:r>
              <a:rPr lang="en-US" dirty="0" smtClean="0"/>
              <a:t> (FPGA place and route)</a:t>
            </a:r>
          </a:p>
          <a:p>
            <a:r>
              <a:rPr lang="en-US" dirty="0" smtClean="0"/>
              <a:t>parser </a:t>
            </a:r>
            <a:endParaRPr lang="en-US" dirty="0"/>
          </a:p>
        </p:txBody>
      </p:sp>
      <p:sp>
        <p:nvSpPr>
          <p:cNvPr id="3" name="Slide Number Placeholder 2"/>
          <p:cNvSpPr>
            <a:spLocks noGrp="1"/>
          </p:cNvSpPr>
          <p:nvPr>
            <p:ph type="sldNum" sz="quarter" idx="12"/>
          </p:nvPr>
        </p:nvSpPr>
        <p:spPr/>
        <p:txBody>
          <a:bodyPr>
            <a:normAutofit/>
          </a:bodyPr>
          <a:lstStyle/>
          <a:p>
            <a:fld id="{1AD93096-5B34-4342-9326-69289CEAE4C2}" type="slidenum">
              <a:rPr lang="en-US" smtClean="0"/>
              <a:pPr/>
              <a:t>42</a:t>
            </a:fld>
            <a:endParaRPr lang="en-US" dirty="0">
              <a:solidFill>
                <a:srgbClr val="FFFFFF"/>
              </a:solidFill>
            </a:endParaRPr>
          </a:p>
        </p:txBody>
      </p:sp>
      <p:pic>
        <p:nvPicPr>
          <p:cNvPr id="6146" name="Picture 2"/>
          <p:cNvPicPr>
            <a:picLocks noChangeAspect="1" noChangeArrowheads="1"/>
          </p:cNvPicPr>
          <p:nvPr/>
        </p:nvPicPr>
        <p:blipFill>
          <a:blip r:embed="rId2" cstate="print"/>
          <a:srcRect/>
          <a:stretch>
            <a:fillRect/>
          </a:stretch>
        </p:blipFill>
        <p:spPr bwMode="auto">
          <a:xfrm>
            <a:off x="6629400" y="1219200"/>
            <a:ext cx="1928813" cy="2144926"/>
          </a:xfrm>
          <a:prstGeom prst="rect">
            <a:avLst/>
          </a:prstGeom>
          <a:noFill/>
          <a:ln w="9525">
            <a:noFill/>
            <a:miter lim="800000"/>
            <a:headEnd/>
            <a:tailEnd/>
          </a:ln>
        </p:spPr>
      </p:pic>
      <p:pic>
        <p:nvPicPr>
          <p:cNvPr id="6149" name="Picture 5"/>
          <p:cNvPicPr>
            <a:picLocks noChangeAspect="1" noChangeArrowheads="1"/>
          </p:cNvPicPr>
          <p:nvPr/>
        </p:nvPicPr>
        <p:blipFill>
          <a:blip r:embed="rId3" cstate="print"/>
          <a:srcRect/>
          <a:stretch>
            <a:fillRect/>
          </a:stretch>
        </p:blipFill>
        <p:spPr bwMode="auto">
          <a:xfrm>
            <a:off x="7315200" y="3581400"/>
            <a:ext cx="1524000" cy="1524000"/>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192571" y="3962400"/>
            <a:ext cx="7122629" cy="2057400"/>
          </a:xfrm>
          <a:prstGeom prst="rect">
            <a:avLst/>
          </a:prstGeom>
          <a:noFill/>
          <a:ln w="9525">
            <a:noFill/>
            <a:miter lim="800000"/>
            <a:headEnd/>
            <a:tailEnd/>
          </a:ln>
        </p:spPr>
      </p:pic>
    </p:spTree>
    <p:extLst>
      <p:ext uri="{BB962C8B-B14F-4D97-AF65-F5344CB8AC3E}">
        <p14:creationId xmlns:p14="http://schemas.microsoft.com/office/powerpoint/2010/main" val="41959026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Experiments: Configurations</a:t>
            </a:r>
            <a:endParaRPr lang="en-US" dirty="0"/>
          </a:p>
        </p:txBody>
      </p:sp>
      <p:sp>
        <p:nvSpPr>
          <p:cNvPr id="3" name="Slide Number Placeholder 2"/>
          <p:cNvSpPr>
            <a:spLocks noGrp="1"/>
          </p:cNvSpPr>
          <p:nvPr>
            <p:ph type="sldNum" sz="quarter" idx="12"/>
          </p:nvPr>
        </p:nvSpPr>
        <p:spPr/>
        <p:txBody>
          <a:bodyPr>
            <a:normAutofit/>
          </a:bodyPr>
          <a:lstStyle/>
          <a:p>
            <a:fld id="{1AD93096-5B34-4342-9326-69289CEAE4C2}" type="slidenum">
              <a:rPr lang="en-US" smtClean="0"/>
              <a:pPr/>
              <a:t>43</a:t>
            </a:fld>
            <a:endParaRPr lang="en-US" dirty="0">
              <a:solidFill>
                <a:srgbClr val="FFFFFF"/>
              </a:solidFill>
            </a:endParaRPr>
          </a:p>
        </p:txBody>
      </p:sp>
      <p:sp>
        <p:nvSpPr>
          <p:cNvPr id="7" name="Rectangle 6"/>
          <p:cNvSpPr/>
          <p:nvPr/>
        </p:nvSpPr>
        <p:spPr>
          <a:xfrm>
            <a:off x="2971800" y="1752600"/>
            <a:ext cx="1066800" cy="3048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124200" y="1371600"/>
            <a:ext cx="762000" cy="400110"/>
          </a:xfrm>
          <a:prstGeom prst="rect">
            <a:avLst/>
          </a:prstGeom>
          <a:noFill/>
          <a:ln w="19050">
            <a:noFill/>
          </a:ln>
        </p:spPr>
        <p:txBody>
          <a:bodyPr wrap="square" lIns="0" rIns="0" rtlCol="0">
            <a:spAutoFit/>
          </a:bodyPr>
          <a:lstStyle/>
          <a:p>
            <a:pPr algn="ctr"/>
            <a:r>
              <a:rPr lang="en-US" sz="2000" dirty="0" smtClean="0"/>
              <a:t>code</a:t>
            </a:r>
            <a:endParaRPr lang="en-US" sz="2000" dirty="0"/>
          </a:p>
        </p:txBody>
      </p:sp>
      <p:sp>
        <p:nvSpPr>
          <p:cNvPr id="14" name="Rectangle 13"/>
          <p:cNvSpPr/>
          <p:nvPr/>
        </p:nvSpPr>
        <p:spPr>
          <a:xfrm>
            <a:off x="4343400" y="1752600"/>
            <a:ext cx="1066800" cy="3048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4495800" y="1371600"/>
            <a:ext cx="762000" cy="400110"/>
          </a:xfrm>
          <a:prstGeom prst="rect">
            <a:avLst/>
          </a:prstGeom>
          <a:noFill/>
          <a:ln w="19050">
            <a:noFill/>
          </a:ln>
        </p:spPr>
        <p:txBody>
          <a:bodyPr wrap="square" lIns="0" rIns="0" rtlCol="0">
            <a:spAutoFit/>
          </a:bodyPr>
          <a:lstStyle/>
          <a:p>
            <a:pPr algn="ctr"/>
            <a:r>
              <a:rPr lang="en-US" sz="2000" dirty="0" smtClean="0"/>
              <a:t>stack</a:t>
            </a:r>
            <a:endParaRPr lang="en-US" sz="2000" dirty="0"/>
          </a:p>
        </p:txBody>
      </p:sp>
      <p:sp>
        <p:nvSpPr>
          <p:cNvPr id="16" name="Rectangle 15"/>
          <p:cNvSpPr/>
          <p:nvPr/>
        </p:nvSpPr>
        <p:spPr>
          <a:xfrm>
            <a:off x="5791200" y="1752600"/>
            <a:ext cx="1066800" cy="3048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943600" y="1371600"/>
            <a:ext cx="762000" cy="400110"/>
          </a:xfrm>
          <a:prstGeom prst="rect">
            <a:avLst/>
          </a:prstGeom>
          <a:noFill/>
          <a:ln w="19050">
            <a:noFill/>
          </a:ln>
        </p:spPr>
        <p:txBody>
          <a:bodyPr wrap="square" lIns="0" rIns="0" rtlCol="0">
            <a:spAutoFit/>
          </a:bodyPr>
          <a:lstStyle/>
          <a:p>
            <a:pPr algn="ctr"/>
            <a:r>
              <a:rPr lang="en-US" sz="2000" dirty="0" smtClean="0"/>
              <a:t>global</a:t>
            </a:r>
            <a:endParaRPr lang="en-US" sz="2000" dirty="0"/>
          </a:p>
        </p:txBody>
      </p:sp>
      <p:sp>
        <p:nvSpPr>
          <p:cNvPr id="18" name="Rectangle 17"/>
          <p:cNvSpPr/>
          <p:nvPr/>
        </p:nvSpPr>
        <p:spPr>
          <a:xfrm>
            <a:off x="7162800" y="1752600"/>
            <a:ext cx="1066800" cy="3048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7315200" y="1371600"/>
            <a:ext cx="762000" cy="400110"/>
          </a:xfrm>
          <a:prstGeom prst="rect">
            <a:avLst/>
          </a:prstGeom>
          <a:noFill/>
          <a:ln w="19050">
            <a:noFill/>
          </a:ln>
        </p:spPr>
        <p:txBody>
          <a:bodyPr wrap="square" lIns="0" rIns="0" rtlCol="0">
            <a:spAutoFit/>
          </a:bodyPr>
          <a:lstStyle/>
          <a:p>
            <a:pPr algn="ctr"/>
            <a:r>
              <a:rPr lang="en-US" sz="2000" dirty="0" smtClean="0"/>
              <a:t>heap</a:t>
            </a:r>
            <a:endParaRPr lang="en-US" sz="2000" dirty="0"/>
          </a:p>
        </p:txBody>
      </p:sp>
      <p:sp>
        <p:nvSpPr>
          <p:cNvPr id="20" name="TextBox 19"/>
          <p:cNvSpPr txBox="1"/>
          <p:nvPr/>
        </p:nvSpPr>
        <p:spPr>
          <a:xfrm>
            <a:off x="990600" y="1676400"/>
            <a:ext cx="1143000" cy="400110"/>
          </a:xfrm>
          <a:prstGeom prst="rect">
            <a:avLst/>
          </a:prstGeom>
          <a:noFill/>
          <a:ln w="19050">
            <a:noFill/>
          </a:ln>
        </p:spPr>
        <p:txBody>
          <a:bodyPr wrap="square" lIns="0" rIns="0" rtlCol="0">
            <a:spAutoFit/>
          </a:bodyPr>
          <a:lstStyle/>
          <a:p>
            <a:r>
              <a:rPr lang="en-US" sz="2000" dirty="0" smtClean="0"/>
              <a:t>baseline</a:t>
            </a:r>
            <a:endParaRPr lang="en-US" sz="2000" dirty="0"/>
          </a:p>
        </p:txBody>
      </p:sp>
      <p:sp>
        <p:nvSpPr>
          <p:cNvPr id="21" name="Rectangle 20"/>
          <p:cNvSpPr/>
          <p:nvPr/>
        </p:nvSpPr>
        <p:spPr>
          <a:xfrm>
            <a:off x="2971800" y="3505200"/>
            <a:ext cx="1066800" cy="3048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3124200" y="3124200"/>
            <a:ext cx="762000" cy="400110"/>
          </a:xfrm>
          <a:prstGeom prst="rect">
            <a:avLst/>
          </a:prstGeom>
          <a:noFill/>
          <a:ln w="19050">
            <a:noFill/>
          </a:ln>
        </p:spPr>
        <p:txBody>
          <a:bodyPr wrap="square" lIns="0" rIns="0" rtlCol="0">
            <a:spAutoFit/>
          </a:bodyPr>
          <a:lstStyle/>
          <a:p>
            <a:pPr algn="ctr"/>
            <a:r>
              <a:rPr lang="en-US" sz="2000" dirty="0" smtClean="0"/>
              <a:t>code</a:t>
            </a:r>
            <a:endParaRPr lang="en-US" sz="2000" dirty="0"/>
          </a:p>
        </p:txBody>
      </p:sp>
      <p:sp>
        <p:nvSpPr>
          <p:cNvPr id="23" name="Rectangle 22"/>
          <p:cNvSpPr/>
          <p:nvPr/>
        </p:nvSpPr>
        <p:spPr>
          <a:xfrm>
            <a:off x="4343400" y="3505200"/>
            <a:ext cx="1066800" cy="3048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3"/>
          <p:cNvSpPr txBox="1"/>
          <p:nvPr/>
        </p:nvSpPr>
        <p:spPr>
          <a:xfrm>
            <a:off x="4495800" y="3124200"/>
            <a:ext cx="762000" cy="400110"/>
          </a:xfrm>
          <a:prstGeom prst="rect">
            <a:avLst/>
          </a:prstGeom>
          <a:noFill/>
          <a:ln w="19050">
            <a:noFill/>
          </a:ln>
        </p:spPr>
        <p:txBody>
          <a:bodyPr wrap="square" lIns="0" rIns="0" rtlCol="0">
            <a:spAutoFit/>
          </a:bodyPr>
          <a:lstStyle/>
          <a:p>
            <a:pPr algn="ctr"/>
            <a:r>
              <a:rPr lang="en-US" sz="2000" dirty="0" smtClean="0"/>
              <a:t>stack</a:t>
            </a:r>
            <a:endParaRPr lang="en-US" sz="2000" dirty="0"/>
          </a:p>
        </p:txBody>
      </p:sp>
      <p:sp>
        <p:nvSpPr>
          <p:cNvPr id="26" name="TextBox 25"/>
          <p:cNvSpPr txBox="1"/>
          <p:nvPr/>
        </p:nvSpPr>
        <p:spPr>
          <a:xfrm>
            <a:off x="5943600" y="3124200"/>
            <a:ext cx="762000" cy="400110"/>
          </a:xfrm>
          <a:prstGeom prst="rect">
            <a:avLst/>
          </a:prstGeom>
          <a:noFill/>
          <a:ln w="19050">
            <a:noFill/>
          </a:ln>
        </p:spPr>
        <p:txBody>
          <a:bodyPr wrap="square" lIns="0" rIns="0" rtlCol="0">
            <a:spAutoFit/>
          </a:bodyPr>
          <a:lstStyle/>
          <a:p>
            <a:pPr algn="ctr"/>
            <a:r>
              <a:rPr lang="en-US" sz="2000" dirty="0" smtClean="0"/>
              <a:t>global</a:t>
            </a:r>
            <a:endParaRPr lang="en-US" sz="2000" dirty="0"/>
          </a:p>
        </p:txBody>
      </p:sp>
      <p:sp>
        <p:nvSpPr>
          <p:cNvPr id="28" name="TextBox 27"/>
          <p:cNvSpPr txBox="1"/>
          <p:nvPr/>
        </p:nvSpPr>
        <p:spPr>
          <a:xfrm>
            <a:off x="7315200" y="3124200"/>
            <a:ext cx="762000" cy="400110"/>
          </a:xfrm>
          <a:prstGeom prst="rect">
            <a:avLst/>
          </a:prstGeom>
          <a:noFill/>
          <a:ln w="19050">
            <a:noFill/>
          </a:ln>
        </p:spPr>
        <p:txBody>
          <a:bodyPr wrap="square" lIns="0" rIns="0" rtlCol="0">
            <a:spAutoFit/>
          </a:bodyPr>
          <a:lstStyle/>
          <a:p>
            <a:pPr algn="ctr"/>
            <a:r>
              <a:rPr lang="en-US" sz="2000" dirty="0" smtClean="0"/>
              <a:t>heap</a:t>
            </a:r>
            <a:endParaRPr lang="en-US" sz="2000" dirty="0"/>
          </a:p>
        </p:txBody>
      </p:sp>
      <p:sp>
        <p:nvSpPr>
          <p:cNvPr id="29" name="TextBox 28"/>
          <p:cNvSpPr txBox="1"/>
          <p:nvPr/>
        </p:nvSpPr>
        <p:spPr>
          <a:xfrm>
            <a:off x="990600" y="3429000"/>
            <a:ext cx="1066800" cy="400110"/>
          </a:xfrm>
          <a:prstGeom prst="rect">
            <a:avLst/>
          </a:prstGeom>
          <a:noFill/>
          <a:ln w="19050">
            <a:noFill/>
          </a:ln>
        </p:spPr>
        <p:txBody>
          <a:bodyPr wrap="square" lIns="0" rIns="0" rtlCol="0">
            <a:spAutoFit/>
          </a:bodyPr>
          <a:lstStyle/>
          <a:p>
            <a:r>
              <a:rPr lang="en-US" sz="2000" dirty="0" smtClean="0"/>
              <a:t>ideal</a:t>
            </a:r>
            <a:endParaRPr lang="en-US" sz="2000" dirty="0"/>
          </a:p>
        </p:txBody>
      </p:sp>
      <p:grpSp>
        <p:nvGrpSpPr>
          <p:cNvPr id="4" name="Group 31"/>
          <p:cNvGrpSpPr/>
          <p:nvPr/>
        </p:nvGrpSpPr>
        <p:grpSpPr>
          <a:xfrm>
            <a:off x="5791200" y="3505200"/>
            <a:ext cx="1066800" cy="304800"/>
            <a:chOff x="5334000" y="4800600"/>
            <a:chExt cx="1066800" cy="457200"/>
          </a:xfrm>
        </p:grpSpPr>
        <p:sp>
          <p:nvSpPr>
            <p:cNvPr id="30" name="Rectangle 29"/>
            <p:cNvSpPr/>
            <p:nvPr/>
          </p:nvSpPr>
          <p:spPr>
            <a:xfrm>
              <a:off x="5334000" y="4800600"/>
              <a:ext cx="514350" cy="4572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Rectangle 30"/>
            <p:cNvSpPr/>
            <p:nvPr/>
          </p:nvSpPr>
          <p:spPr>
            <a:xfrm>
              <a:off x="5867400" y="4800600"/>
              <a:ext cx="533400" cy="4572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Group 32"/>
          <p:cNvGrpSpPr/>
          <p:nvPr/>
        </p:nvGrpSpPr>
        <p:grpSpPr>
          <a:xfrm>
            <a:off x="7162800" y="3505200"/>
            <a:ext cx="1066800" cy="304800"/>
            <a:chOff x="5334000" y="4800600"/>
            <a:chExt cx="1066800" cy="457200"/>
          </a:xfrm>
        </p:grpSpPr>
        <p:sp>
          <p:nvSpPr>
            <p:cNvPr id="34" name="Rectangle 33"/>
            <p:cNvSpPr/>
            <p:nvPr/>
          </p:nvSpPr>
          <p:spPr>
            <a:xfrm>
              <a:off x="5334000" y="4800600"/>
              <a:ext cx="514350" cy="4572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Rectangle 34"/>
            <p:cNvSpPr/>
            <p:nvPr/>
          </p:nvSpPr>
          <p:spPr>
            <a:xfrm>
              <a:off x="5867400" y="4800600"/>
              <a:ext cx="533400" cy="4572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Rectangle 43"/>
          <p:cNvSpPr/>
          <p:nvPr/>
        </p:nvSpPr>
        <p:spPr>
          <a:xfrm>
            <a:off x="2971800" y="4267200"/>
            <a:ext cx="1066800" cy="3048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44"/>
          <p:cNvSpPr txBox="1"/>
          <p:nvPr/>
        </p:nvSpPr>
        <p:spPr>
          <a:xfrm>
            <a:off x="3124200" y="3886200"/>
            <a:ext cx="762000" cy="400110"/>
          </a:xfrm>
          <a:prstGeom prst="rect">
            <a:avLst/>
          </a:prstGeom>
          <a:noFill/>
          <a:ln w="19050">
            <a:noFill/>
          </a:ln>
        </p:spPr>
        <p:txBody>
          <a:bodyPr wrap="square" lIns="0" rIns="0" rtlCol="0">
            <a:spAutoFit/>
          </a:bodyPr>
          <a:lstStyle/>
          <a:p>
            <a:pPr algn="ctr"/>
            <a:r>
              <a:rPr lang="en-US" sz="2000" dirty="0" smtClean="0"/>
              <a:t>code</a:t>
            </a:r>
            <a:endParaRPr lang="en-US" sz="2000" dirty="0"/>
          </a:p>
        </p:txBody>
      </p:sp>
      <p:sp>
        <p:nvSpPr>
          <p:cNvPr id="46" name="Rectangle 45"/>
          <p:cNvSpPr/>
          <p:nvPr/>
        </p:nvSpPr>
        <p:spPr>
          <a:xfrm>
            <a:off x="4343400" y="4267200"/>
            <a:ext cx="1066800" cy="3048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46"/>
          <p:cNvSpPr txBox="1"/>
          <p:nvPr/>
        </p:nvSpPr>
        <p:spPr>
          <a:xfrm>
            <a:off x="4495800" y="3886200"/>
            <a:ext cx="762000" cy="400110"/>
          </a:xfrm>
          <a:prstGeom prst="rect">
            <a:avLst/>
          </a:prstGeom>
          <a:noFill/>
          <a:ln w="19050">
            <a:noFill/>
          </a:ln>
        </p:spPr>
        <p:txBody>
          <a:bodyPr wrap="square" lIns="0" rIns="0" rtlCol="0">
            <a:spAutoFit/>
          </a:bodyPr>
          <a:lstStyle/>
          <a:p>
            <a:pPr algn="ctr"/>
            <a:r>
              <a:rPr lang="en-US" sz="2000" dirty="0" smtClean="0"/>
              <a:t>stack</a:t>
            </a:r>
            <a:endParaRPr lang="en-US" sz="2000" dirty="0"/>
          </a:p>
        </p:txBody>
      </p:sp>
      <p:sp>
        <p:nvSpPr>
          <p:cNvPr id="48" name="TextBox 47"/>
          <p:cNvSpPr txBox="1"/>
          <p:nvPr/>
        </p:nvSpPr>
        <p:spPr>
          <a:xfrm>
            <a:off x="5943600" y="3886200"/>
            <a:ext cx="762000" cy="400110"/>
          </a:xfrm>
          <a:prstGeom prst="rect">
            <a:avLst/>
          </a:prstGeom>
          <a:noFill/>
          <a:ln w="19050">
            <a:noFill/>
          </a:ln>
        </p:spPr>
        <p:txBody>
          <a:bodyPr wrap="square" lIns="0" rIns="0" rtlCol="0">
            <a:spAutoFit/>
          </a:bodyPr>
          <a:lstStyle/>
          <a:p>
            <a:pPr algn="ctr"/>
            <a:r>
              <a:rPr lang="en-US" sz="2000" dirty="0" smtClean="0"/>
              <a:t>global</a:t>
            </a:r>
            <a:endParaRPr lang="en-US" sz="2000" dirty="0"/>
          </a:p>
        </p:txBody>
      </p:sp>
      <p:sp>
        <p:nvSpPr>
          <p:cNvPr id="49" name="TextBox 48"/>
          <p:cNvSpPr txBox="1"/>
          <p:nvPr/>
        </p:nvSpPr>
        <p:spPr>
          <a:xfrm>
            <a:off x="7315200" y="3886200"/>
            <a:ext cx="762000" cy="400110"/>
          </a:xfrm>
          <a:prstGeom prst="rect">
            <a:avLst/>
          </a:prstGeom>
          <a:noFill/>
          <a:ln w="19050">
            <a:noFill/>
          </a:ln>
        </p:spPr>
        <p:txBody>
          <a:bodyPr wrap="square" lIns="0" rIns="0" rtlCol="0">
            <a:spAutoFit/>
          </a:bodyPr>
          <a:lstStyle/>
          <a:p>
            <a:pPr algn="ctr"/>
            <a:r>
              <a:rPr lang="en-US" sz="2000" dirty="0" smtClean="0"/>
              <a:t>heap</a:t>
            </a:r>
            <a:endParaRPr lang="en-US" sz="2000" dirty="0"/>
          </a:p>
        </p:txBody>
      </p:sp>
      <p:sp>
        <p:nvSpPr>
          <p:cNvPr id="50" name="TextBox 49"/>
          <p:cNvSpPr txBox="1"/>
          <p:nvPr/>
        </p:nvSpPr>
        <p:spPr>
          <a:xfrm>
            <a:off x="990600" y="4191000"/>
            <a:ext cx="1676400" cy="400110"/>
          </a:xfrm>
          <a:prstGeom prst="rect">
            <a:avLst/>
          </a:prstGeom>
          <a:noFill/>
          <a:ln w="19050">
            <a:noFill/>
          </a:ln>
        </p:spPr>
        <p:txBody>
          <a:bodyPr wrap="square" lIns="0" rIns="0" rtlCol="0">
            <a:spAutoFit/>
          </a:bodyPr>
          <a:lstStyle/>
          <a:p>
            <a:r>
              <a:rPr lang="en-US" sz="2000" dirty="0" smtClean="0">
                <a:solidFill>
                  <a:schemeClr val="accent2">
                    <a:lumMod val="75000"/>
                  </a:schemeClr>
                </a:solidFill>
              </a:rPr>
              <a:t>aggressive</a:t>
            </a:r>
            <a:endParaRPr lang="en-US" sz="2000" dirty="0">
              <a:solidFill>
                <a:schemeClr val="accent2">
                  <a:lumMod val="75000"/>
                </a:schemeClr>
              </a:solidFill>
            </a:endParaRPr>
          </a:p>
        </p:txBody>
      </p:sp>
      <p:grpSp>
        <p:nvGrpSpPr>
          <p:cNvPr id="54" name="Group 32"/>
          <p:cNvGrpSpPr/>
          <p:nvPr/>
        </p:nvGrpSpPr>
        <p:grpSpPr>
          <a:xfrm>
            <a:off x="7162800" y="4267200"/>
            <a:ext cx="1066800" cy="304800"/>
            <a:chOff x="5334000" y="4800600"/>
            <a:chExt cx="1066800" cy="457200"/>
          </a:xfrm>
        </p:grpSpPr>
        <p:sp>
          <p:nvSpPr>
            <p:cNvPr id="55" name="Rectangle 54"/>
            <p:cNvSpPr/>
            <p:nvPr/>
          </p:nvSpPr>
          <p:spPr>
            <a:xfrm>
              <a:off x="5334000" y="4800600"/>
              <a:ext cx="514350" cy="4572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Rectangle 55"/>
            <p:cNvSpPr/>
            <p:nvPr/>
          </p:nvSpPr>
          <p:spPr>
            <a:xfrm>
              <a:off x="5867400" y="4800600"/>
              <a:ext cx="533400" cy="4572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Rectangle 56"/>
          <p:cNvSpPr/>
          <p:nvPr/>
        </p:nvSpPr>
        <p:spPr>
          <a:xfrm>
            <a:off x="2971800" y="2743200"/>
            <a:ext cx="1066800" cy="3048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57"/>
          <p:cNvSpPr txBox="1"/>
          <p:nvPr/>
        </p:nvSpPr>
        <p:spPr>
          <a:xfrm>
            <a:off x="3124200" y="2362200"/>
            <a:ext cx="762000" cy="400110"/>
          </a:xfrm>
          <a:prstGeom prst="rect">
            <a:avLst/>
          </a:prstGeom>
          <a:noFill/>
          <a:ln w="19050">
            <a:noFill/>
          </a:ln>
        </p:spPr>
        <p:txBody>
          <a:bodyPr wrap="square" lIns="0" rIns="0" rtlCol="0">
            <a:spAutoFit/>
          </a:bodyPr>
          <a:lstStyle/>
          <a:p>
            <a:pPr algn="ctr"/>
            <a:r>
              <a:rPr lang="en-US" sz="2000" dirty="0" smtClean="0"/>
              <a:t>code</a:t>
            </a:r>
            <a:endParaRPr lang="en-US" sz="2000" dirty="0"/>
          </a:p>
        </p:txBody>
      </p:sp>
      <p:sp>
        <p:nvSpPr>
          <p:cNvPr id="59" name="Rectangle 58"/>
          <p:cNvSpPr/>
          <p:nvPr/>
        </p:nvSpPr>
        <p:spPr>
          <a:xfrm>
            <a:off x="4343400" y="2743200"/>
            <a:ext cx="1066800" cy="3048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59"/>
          <p:cNvSpPr txBox="1"/>
          <p:nvPr/>
        </p:nvSpPr>
        <p:spPr>
          <a:xfrm>
            <a:off x="4495800" y="2362200"/>
            <a:ext cx="762000" cy="400110"/>
          </a:xfrm>
          <a:prstGeom prst="rect">
            <a:avLst/>
          </a:prstGeom>
          <a:noFill/>
          <a:ln w="19050">
            <a:noFill/>
          </a:ln>
        </p:spPr>
        <p:txBody>
          <a:bodyPr wrap="square" lIns="0" rIns="0" rtlCol="0">
            <a:spAutoFit/>
          </a:bodyPr>
          <a:lstStyle/>
          <a:p>
            <a:pPr algn="ctr"/>
            <a:r>
              <a:rPr lang="en-US" sz="2000" dirty="0" smtClean="0"/>
              <a:t>stack</a:t>
            </a:r>
            <a:endParaRPr lang="en-US" sz="2000" dirty="0"/>
          </a:p>
        </p:txBody>
      </p:sp>
      <p:sp>
        <p:nvSpPr>
          <p:cNvPr id="61" name="TextBox 60"/>
          <p:cNvSpPr txBox="1"/>
          <p:nvPr/>
        </p:nvSpPr>
        <p:spPr>
          <a:xfrm>
            <a:off x="5943600" y="2362200"/>
            <a:ext cx="762000" cy="400110"/>
          </a:xfrm>
          <a:prstGeom prst="rect">
            <a:avLst/>
          </a:prstGeom>
          <a:noFill/>
          <a:ln w="19050">
            <a:noFill/>
          </a:ln>
        </p:spPr>
        <p:txBody>
          <a:bodyPr wrap="square" lIns="0" rIns="0" rtlCol="0">
            <a:spAutoFit/>
          </a:bodyPr>
          <a:lstStyle/>
          <a:p>
            <a:pPr algn="ctr"/>
            <a:r>
              <a:rPr lang="en-US" sz="2000" dirty="0" smtClean="0"/>
              <a:t>global</a:t>
            </a:r>
            <a:endParaRPr lang="en-US" sz="2000" dirty="0"/>
          </a:p>
        </p:txBody>
      </p:sp>
      <p:sp>
        <p:nvSpPr>
          <p:cNvPr id="62" name="TextBox 61"/>
          <p:cNvSpPr txBox="1"/>
          <p:nvPr/>
        </p:nvSpPr>
        <p:spPr>
          <a:xfrm>
            <a:off x="7315200" y="2362200"/>
            <a:ext cx="762000" cy="400110"/>
          </a:xfrm>
          <a:prstGeom prst="rect">
            <a:avLst/>
          </a:prstGeom>
          <a:noFill/>
          <a:ln w="19050">
            <a:noFill/>
          </a:ln>
        </p:spPr>
        <p:txBody>
          <a:bodyPr wrap="square" lIns="0" rIns="0" rtlCol="0">
            <a:spAutoFit/>
          </a:bodyPr>
          <a:lstStyle/>
          <a:p>
            <a:pPr algn="ctr"/>
            <a:r>
              <a:rPr lang="en-US" sz="2000" dirty="0" smtClean="0"/>
              <a:t>heap</a:t>
            </a:r>
            <a:endParaRPr lang="en-US" sz="2000" dirty="0"/>
          </a:p>
        </p:txBody>
      </p:sp>
      <p:sp>
        <p:nvSpPr>
          <p:cNvPr id="63" name="TextBox 62"/>
          <p:cNvSpPr txBox="1"/>
          <p:nvPr/>
        </p:nvSpPr>
        <p:spPr>
          <a:xfrm>
            <a:off x="990600" y="2667000"/>
            <a:ext cx="1524000" cy="400110"/>
          </a:xfrm>
          <a:prstGeom prst="rect">
            <a:avLst/>
          </a:prstGeom>
          <a:noFill/>
          <a:ln w="19050">
            <a:noFill/>
          </a:ln>
        </p:spPr>
        <p:txBody>
          <a:bodyPr wrap="square" lIns="0" rIns="0" rtlCol="0">
            <a:spAutoFit/>
          </a:bodyPr>
          <a:lstStyle/>
          <a:p>
            <a:r>
              <a:rPr lang="en-US" sz="2000" dirty="0" smtClean="0">
                <a:solidFill>
                  <a:schemeClr val="accent2">
                    <a:lumMod val="75000"/>
                  </a:schemeClr>
                </a:solidFill>
              </a:rPr>
              <a:t>conservative</a:t>
            </a:r>
            <a:endParaRPr lang="en-US" sz="2000" dirty="0">
              <a:solidFill>
                <a:schemeClr val="accent2">
                  <a:lumMod val="75000"/>
                </a:schemeClr>
              </a:solidFill>
            </a:endParaRPr>
          </a:p>
        </p:txBody>
      </p:sp>
      <p:grpSp>
        <p:nvGrpSpPr>
          <p:cNvPr id="67" name="Group 32"/>
          <p:cNvGrpSpPr/>
          <p:nvPr/>
        </p:nvGrpSpPr>
        <p:grpSpPr>
          <a:xfrm>
            <a:off x="7162800" y="2743200"/>
            <a:ext cx="1066800" cy="304800"/>
            <a:chOff x="5334000" y="4800600"/>
            <a:chExt cx="1066800" cy="457200"/>
          </a:xfrm>
        </p:grpSpPr>
        <p:sp>
          <p:nvSpPr>
            <p:cNvPr id="68" name="Rectangle 67"/>
            <p:cNvSpPr/>
            <p:nvPr/>
          </p:nvSpPr>
          <p:spPr>
            <a:xfrm>
              <a:off x="5334000" y="4800600"/>
              <a:ext cx="514350" cy="4572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Rectangle 68"/>
            <p:cNvSpPr/>
            <p:nvPr/>
          </p:nvSpPr>
          <p:spPr>
            <a:xfrm>
              <a:off x="5867400" y="4800600"/>
              <a:ext cx="533400" cy="4572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9" name="Rectangle 78"/>
          <p:cNvSpPr/>
          <p:nvPr/>
        </p:nvSpPr>
        <p:spPr>
          <a:xfrm>
            <a:off x="2971800" y="5105400"/>
            <a:ext cx="1066800" cy="3048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TextBox 79"/>
          <p:cNvSpPr txBox="1"/>
          <p:nvPr/>
        </p:nvSpPr>
        <p:spPr>
          <a:xfrm>
            <a:off x="3124200" y="4724400"/>
            <a:ext cx="762000" cy="400110"/>
          </a:xfrm>
          <a:prstGeom prst="rect">
            <a:avLst/>
          </a:prstGeom>
          <a:noFill/>
          <a:ln w="19050">
            <a:noFill/>
          </a:ln>
        </p:spPr>
        <p:txBody>
          <a:bodyPr wrap="square" lIns="0" rIns="0" rtlCol="0">
            <a:spAutoFit/>
          </a:bodyPr>
          <a:lstStyle/>
          <a:p>
            <a:pPr algn="ctr"/>
            <a:r>
              <a:rPr lang="en-US" sz="2000" dirty="0" smtClean="0"/>
              <a:t>code</a:t>
            </a:r>
            <a:endParaRPr lang="en-US" sz="2000" dirty="0"/>
          </a:p>
        </p:txBody>
      </p:sp>
      <p:sp>
        <p:nvSpPr>
          <p:cNvPr id="82" name="TextBox 81"/>
          <p:cNvSpPr txBox="1"/>
          <p:nvPr/>
        </p:nvSpPr>
        <p:spPr>
          <a:xfrm>
            <a:off x="4495800" y="4724400"/>
            <a:ext cx="762000" cy="400110"/>
          </a:xfrm>
          <a:prstGeom prst="rect">
            <a:avLst/>
          </a:prstGeom>
          <a:noFill/>
          <a:ln w="19050">
            <a:noFill/>
          </a:ln>
        </p:spPr>
        <p:txBody>
          <a:bodyPr wrap="square" lIns="0" rIns="0" rtlCol="0">
            <a:spAutoFit/>
          </a:bodyPr>
          <a:lstStyle/>
          <a:p>
            <a:pPr algn="ctr"/>
            <a:r>
              <a:rPr lang="en-US" sz="2000" dirty="0" smtClean="0"/>
              <a:t>stack</a:t>
            </a:r>
            <a:endParaRPr lang="en-US" sz="2000" dirty="0"/>
          </a:p>
        </p:txBody>
      </p:sp>
      <p:sp>
        <p:nvSpPr>
          <p:cNvPr id="83" name="TextBox 82"/>
          <p:cNvSpPr txBox="1"/>
          <p:nvPr/>
        </p:nvSpPr>
        <p:spPr>
          <a:xfrm>
            <a:off x="5943600" y="4724400"/>
            <a:ext cx="762000" cy="400110"/>
          </a:xfrm>
          <a:prstGeom prst="rect">
            <a:avLst/>
          </a:prstGeom>
          <a:noFill/>
          <a:ln w="19050">
            <a:noFill/>
          </a:ln>
        </p:spPr>
        <p:txBody>
          <a:bodyPr wrap="square" lIns="0" rIns="0" rtlCol="0">
            <a:spAutoFit/>
          </a:bodyPr>
          <a:lstStyle/>
          <a:p>
            <a:pPr algn="ctr"/>
            <a:r>
              <a:rPr lang="en-US" sz="2000" dirty="0" smtClean="0"/>
              <a:t>global</a:t>
            </a:r>
            <a:endParaRPr lang="en-US" sz="2000" dirty="0"/>
          </a:p>
        </p:txBody>
      </p:sp>
      <p:sp>
        <p:nvSpPr>
          <p:cNvPr id="84" name="TextBox 83"/>
          <p:cNvSpPr txBox="1"/>
          <p:nvPr/>
        </p:nvSpPr>
        <p:spPr>
          <a:xfrm>
            <a:off x="7315200" y="4724400"/>
            <a:ext cx="762000" cy="400110"/>
          </a:xfrm>
          <a:prstGeom prst="rect">
            <a:avLst/>
          </a:prstGeom>
          <a:noFill/>
          <a:ln w="19050">
            <a:noFill/>
          </a:ln>
        </p:spPr>
        <p:txBody>
          <a:bodyPr wrap="square" lIns="0" rIns="0" rtlCol="0">
            <a:spAutoFit/>
          </a:bodyPr>
          <a:lstStyle/>
          <a:p>
            <a:pPr algn="ctr"/>
            <a:r>
              <a:rPr lang="en-US" sz="2000" dirty="0" smtClean="0"/>
              <a:t>heap</a:t>
            </a:r>
            <a:endParaRPr lang="en-US" sz="2000" dirty="0"/>
          </a:p>
        </p:txBody>
      </p:sp>
      <p:sp>
        <p:nvSpPr>
          <p:cNvPr id="85" name="TextBox 84"/>
          <p:cNvSpPr txBox="1"/>
          <p:nvPr/>
        </p:nvSpPr>
        <p:spPr>
          <a:xfrm>
            <a:off x="990600" y="5029200"/>
            <a:ext cx="762000" cy="400110"/>
          </a:xfrm>
          <a:prstGeom prst="rect">
            <a:avLst/>
          </a:prstGeom>
          <a:noFill/>
          <a:ln w="19050">
            <a:noFill/>
          </a:ln>
        </p:spPr>
        <p:txBody>
          <a:bodyPr wrap="square" lIns="0" rIns="0" rtlCol="0">
            <a:spAutoFit/>
          </a:bodyPr>
          <a:lstStyle/>
          <a:p>
            <a:r>
              <a:rPr lang="en-US" sz="2000" dirty="0" smtClean="0">
                <a:solidFill>
                  <a:schemeClr val="accent2">
                    <a:lumMod val="75000"/>
                  </a:schemeClr>
                </a:solidFill>
              </a:rPr>
              <a:t>crazy</a:t>
            </a:r>
            <a:endParaRPr lang="en-US" sz="2000" dirty="0">
              <a:solidFill>
                <a:schemeClr val="accent2">
                  <a:lumMod val="75000"/>
                </a:schemeClr>
              </a:solidFill>
            </a:endParaRPr>
          </a:p>
        </p:txBody>
      </p:sp>
      <p:sp>
        <p:nvSpPr>
          <p:cNvPr id="92" name="Rectangle 91"/>
          <p:cNvSpPr/>
          <p:nvPr/>
        </p:nvSpPr>
        <p:spPr>
          <a:xfrm>
            <a:off x="5791200" y="2743200"/>
            <a:ext cx="1066800" cy="3048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Rectangle 92"/>
          <p:cNvSpPr/>
          <p:nvPr/>
        </p:nvSpPr>
        <p:spPr>
          <a:xfrm>
            <a:off x="5791200" y="4267200"/>
            <a:ext cx="1066800" cy="3048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Rectangle 93"/>
          <p:cNvSpPr/>
          <p:nvPr/>
        </p:nvSpPr>
        <p:spPr>
          <a:xfrm>
            <a:off x="5791200" y="5105400"/>
            <a:ext cx="1066800" cy="3048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Rectangle 94"/>
          <p:cNvSpPr/>
          <p:nvPr/>
        </p:nvSpPr>
        <p:spPr>
          <a:xfrm>
            <a:off x="4343400" y="5105400"/>
            <a:ext cx="1066800" cy="3048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Rectangle 95"/>
          <p:cNvSpPr/>
          <p:nvPr/>
        </p:nvSpPr>
        <p:spPr>
          <a:xfrm>
            <a:off x="7162800" y="5105400"/>
            <a:ext cx="1066800" cy="3048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4673942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Power Reduction</a:t>
            </a:r>
            <a:endParaRPr lang="en-US" dirty="0"/>
          </a:p>
        </p:txBody>
      </p:sp>
      <p:sp>
        <p:nvSpPr>
          <p:cNvPr id="4" name="Content Placeholder 3"/>
          <p:cNvSpPr>
            <a:spLocks noGrp="1"/>
          </p:cNvSpPr>
          <p:nvPr>
            <p:ph idx="1"/>
          </p:nvPr>
        </p:nvSpPr>
        <p:spPr>
          <a:xfrm>
            <a:off x="612648" y="1600200"/>
            <a:ext cx="8153400" cy="1752600"/>
          </a:xfrm>
        </p:spPr>
        <p:txBody>
          <a:bodyPr>
            <a:normAutofit lnSpcReduction="10000"/>
          </a:bodyPr>
          <a:lstStyle/>
          <a:p>
            <a:r>
              <a:rPr lang="en-US" sz="2600" dirty="0" smtClean="0"/>
              <a:t>Estimate the portion of high refresh rate part based on the percentage of the critical pages</a:t>
            </a:r>
          </a:p>
          <a:p>
            <a:pPr lvl="1"/>
            <a:r>
              <a:rPr lang="en-US" sz="2300" dirty="0" smtClean="0"/>
              <a:t>24% critical pages: ¼ high refresh rows</a:t>
            </a:r>
            <a:endParaRPr lang="en-US" dirty="0" smtClean="0"/>
          </a:p>
          <a:p>
            <a:r>
              <a:rPr lang="en-US" sz="2800" dirty="0" smtClean="0"/>
              <a:t>Overall power savings: up to 25%</a:t>
            </a:r>
            <a:endParaRPr lang="en-US" sz="2800" dirty="0"/>
          </a:p>
        </p:txBody>
      </p:sp>
      <p:sp>
        <p:nvSpPr>
          <p:cNvPr id="3" name="Slide Number Placeholder 2"/>
          <p:cNvSpPr>
            <a:spLocks noGrp="1"/>
          </p:cNvSpPr>
          <p:nvPr>
            <p:ph type="sldNum" sz="quarter" idx="12"/>
          </p:nvPr>
        </p:nvSpPr>
        <p:spPr/>
        <p:txBody>
          <a:bodyPr>
            <a:normAutofit/>
          </a:bodyPr>
          <a:lstStyle/>
          <a:p>
            <a:fld id="{1AD93096-5B34-4342-9326-69289CEAE4C2}" type="slidenum">
              <a:rPr lang="en-US" smtClean="0"/>
              <a:pPr/>
              <a:t>44</a:t>
            </a:fld>
            <a:endParaRPr lang="en-US" dirty="0">
              <a:solidFill>
                <a:srgbClr val="FFFFFF"/>
              </a:solidFill>
            </a:endParaRPr>
          </a:p>
        </p:txBody>
      </p:sp>
      <p:pic>
        <p:nvPicPr>
          <p:cNvPr id="1026" name="Picture 2"/>
          <p:cNvPicPr>
            <a:picLocks noChangeAspect="1" noChangeArrowheads="1"/>
          </p:cNvPicPr>
          <p:nvPr/>
        </p:nvPicPr>
        <p:blipFill>
          <a:blip r:embed="rId3" cstate="print"/>
          <a:srcRect/>
          <a:stretch>
            <a:fillRect/>
          </a:stretch>
        </p:blipFill>
        <p:spPr bwMode="auto">
          <a:xfrm>
            <a:off x="4724400" y="3352800"/>
            <a:ext cx="3806608" cy="26670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cstate="print"/>
          <a:srcRect/>
          <a:stretch>
            <a:fillRect/>
          </a:stretch>
        </p:blipFill>
        <p:spPr bwMode="auto">
          <a:xfrm>
            <a:off x="656632" y="3352800"/>
            <a:ext cx="3915368" cy="2743200"/>
          </a:xfrm>
          <a:prstGeom prst="rect">
            <a:avLst/>
          </a:prstGeom>
          <a:noFill/>
          <a:ln w="9525">
            <a:noFill/>
            <a:miter lim="800000"/>
            <a:headEnd/>
            <a:tailEnd/>
          </a:ln>
          <a:effectLst/>
        </p:spPr>
      </p:pic>
    </p:spTree>
    <p:extLst>
      <p:ext uri="{BB962C8B-B14F-4D97-AF65-F5344CB8AC3E}">
        <p14:creationId xmlns:p14="http://schemas.microsoft.com/office/powerpoint/2010/main" val="8447153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Results: Fault-injection (1sec Refresh)</a:t>
            </a:r>
            <a:endParaRPr lang="en-US" dirty="0"/>
          </a:p>
        </p:txBody>
      </p:sp>
      <p:sp>
        <p:nvSpPr>
          <p:cNvPr id="4" name="Content Placeholder 3"/>
          <p:cNvSpPr>
            <a:spLocks noGrp="1"/>
          </p:cNvSpPr>
          <p:nvPr>
            <p:ph idx="1"/>
          </p:nvPr>
        </p:nvSpPr>
        <p:spPr>
          <a:xfrm>
            <a:off x="612648" y="1371600"/>
            <a:ext cx="8153400" cy="1828800"/>
          </a:xfrm>
        </p:spPr>
        <p:txBody>
          <a:bodyPr>
            <a:normAutofit fontScale="77500" lnSpcReduction="20000"/>
          </a:bodyPr>
          <a:lstStyle/>
          <a:p>
            <a:r>
              <a:rPr lang="en-US" dirty="0" smtClean="0"/>
              <a:t>Output stats (1000 executions): perfect, degraded, failed (hang, crash)</a:t>
            </a:r>
          </a:p>
          <a:p>
            <a:r>
              <a:rPr lang="en-US" dirty="0" smtClean="0"/>
              <a:t>c4: always perfect</a:t>
            </a:r>
          </a:p>
          <a:p>
            <a:r>
              <a:rPr lang="en-US" dirty="0" smtClean="0"/>
              <a:t>mpeg2, </a:t>
            </a:r>
            <a:r>
              <a:rPr lang="en-US" dirty="0" err="1" smtClean="0"/>
              <a:t>rayshade</a:t>
            </a:r>
            <a:r>
              <a:rPr lang="en-US" dirty="0" smtClean="0"/>
              <a:t>: some degraded output</a:t>
            </a:r>
          </a:p>
          <a:p>
            <a:r>
              <a:rPr lang="en-US" dirty="0" err="1" smtClean="0"/>
              <a:t>vpr</a:t>
            </a:r>
            <a:r>
              <a:rPr lang="en-US" dirty="0" smtClean="0"/>
              <a:t>, parser: some failed in aggressive and crazy</a:t>
            </a:r>
            <a:endParaRPr lang="en-US" dirty="0"/>
          </a:p>
        </p:txBody>
      </p:sp>
      <p:sp>
        <p:nvSpPr>
          <p:cNvPr id="3" name="Slide Number Placeholder 2"/>
          <p:cNvSpPr>
            <a:spLocks noGrp="1"/>
          </p:cNvSpPr>
          <p:nvPr>
            <p:ph type="sldNum" sz="quarter" idx="12"/>
          </p:nvPr>
        </p:nvSpPr>
        <p:spPr/>
        <p:txBody>
          <a:bodyPr>
            <a:normAutofit/>
          </a:bodyPr>
          <a:lstStyle/>
          <a:p>
            <a:fld id="{1AD93096-5B34-4342-9326-69289CEAE4C2}" type="slidenum">
              <a:rPr lang="en-US" smtClean="0"/>
              <a:pPr/>
              <a:t>45</a:t>
            </a:fld>
            <a:endParaRPr lang="en-US" dirty="0">
              <a:solidFill>
                <a:srgbClr val="FFFFFF"/>
              </a:solidFill>
            </a:endParaRPr>
          </a:p>
        </p:txBody>
      </p:sp>
      <p:pic>
        <p:nvPicPr>
          <p:cNvPr id="2050" name="Picture 2"/>
          <p:cNvPicPr>
            <a:picLocks noChangeAspect="1" noChangeArrowheads="1"/>
          </p:cNvPicPr>
          <p:nvPr/>
        </p:nvPicPr>
        <p:blipFill>
          <a:blip r:embed="rId3" cstate="print"/>
          <a:srcRect/>
          <a:stretch>
            <a:fillRect/>
          </a:stretch>
        </p:blipFill>
        <p:spPr bwMode="auto">
          <a:xfrm>
            <a:off x="-235723" y="2743200"/>
            <a:ext cx="9303523" cy="3511724"/>
          </a:xfrm>
          <a:prstGeom prst="rect">
            <a:avLst/>
          </a:prstGeom>
          <a:noFill/>
          <a:ln w="9525">
            <a:noFill/>
            <a:miter lim="800000"/>
            <a:headEnd/>
            <a:tailEnd/>
          </a:ln>
          <a:effectLst/>
        </p:spPr>
      </p:pic>
    </p:spTree>
    <p:extLst>
      <p:ext uri="{BB962C8B-B14F-4D97-AF65-F5344CB8AC3E}">
        <p14:creationId xmlns:p14="http://schemas.microsoft.com/office/powerpoint/2010/main" val="233314958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Results: Power vs. Output Quality</a:t>
            </a:r>
            <a:endParaRPr lang="zh-CN" altLang="en-US" dirty="0"/>
          </a:p>
        </p:txBody>
      </p:sp>
      <p:sp>
        <p:nvSpPr>
          <p:cNvPr id="4" name="Content Placeholder 3"/>
          <p:cNvSpPr>
            <a:spLocks noGrp="1"/>
          </p:cNvSpPr>
          <p:nvPr>
            <p:ph idx="1"/>
          </p:nvPr>
        </p:nvSpPr>
        <p:spPr>
          <a:xfrm>
            <a:off x="612648" y="1600200"/>
            <a:ext cx="4187952" cy="1828800"/>
          </a:xfrm>
        </p:spPr>
        <p:txBody>
          <a:bodyPr>
            <a:normAutofit fontScale="92500" lnSpcReduction="10000"/>
          </a:bodyPr>
          <a:lstStyle/>
          <a:p>
            <a:r>
              <a:rPr lang="en-US" altLang="zh-CN" dirty="0" smtClean="0"/>
              <a:t>conservative: parser</a:t>
            </a:r>
          </a:p>
          <a:p>
            <a:r>
              <a:rPr lang="en-US" altLang="zh-CN" dirty="0" smtClean="0"/>
              <a:t>aggressive: mpeg2, c4, </a:t>
            </a:r>
            <a:r>
              <a:rPr lang="en-US" altLang="zh-CN" dirty="0" err="1" smtClean="0"/>
              <a:t>rayshade</a:t>
            </a:r>
            <a:endParaRPr lang="en-US" altLang="zh-CN" dirty="0" smtClean="0"/>
          </a:p>
          <a:p>
            <a:r>
              <a:rPr lang="en-US" altLang="zh-CN" dirty="0" smtClean="0"/>
              <a:t>crazy: </a:t>
            </a:r>
            <a:r>
              <a:rPr lang="en-US" altLang="zh-CN" dirty="0" err="1" smtClean="0"/>
              <a:t>vpr</a:t>
            </a:r>
            <a:endParaRPr lang="zh-CN" altLang="en-US" dirty="0"/>
          </a:p>
        </p:txBody>
      </p:sp>
      <p:sp>
        <p:nvSpPr>
          <p:cNvPr id="3" name="Slide Number Placeholder 2"/>
          <p:cNvSpPr>
            <a:spLocks noGrp="1"/>
          </p:cNvSpPr>
          <p:nvPr>
            <p:ph type="sldNum" sz="quarter" idx="12"/>
          </p:nvPr>
        </p:nvSpPr>
        <p:spPr/>
        <p:txBody>
          <a:bodyPr>
            <a:normAutofit/>
          </a:bodyPr>
          <a:lstStyle/>
          <a:p>
            <a:fld id="{1AD93096-5B34-4342-9326-69289CEAE4C2}" type="slidenum">
              <a:rPr lang="en-US" smtClean="0"/>
              <a:pPr/>
              <a:t>46</a:t>
            </a:fld>
            <a:endParaRPr lang="en-US" dirty="0">
              <a:solidFill>
                <a:srgbClr val="FFFFFF"/>
              </a:solidFill>
            </a:endParaRPr>
          </a:p>
        </p:txBody>
      </p:sp>
      <p:pic>
        <p:nvPicPr>
          <p:cNvPr id="5" name="Picture 3"/>
          <p:cNvPicPr>
            <a:picLocks noChangeAspect="1" noChangeArrowheads="1"/>
          </p:cNvPicPr>
          <p:nvPr/>
        </p:nvPicPr>
        <p:blipFill>
          <a:blip r:embed="rId3" cstate="print"/>
          <a:srcRect/>
          <a:stretch>
            <a:fillRect/>
          </a:stretch>
        </p:blipFill>
        <p:spPr bwMode="auto">
          <a:xfrm>
            <a:off x="4876800" y="1066800"/>
            <a:ext cx="3915368" cy="2743200"/>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rcRect/>
          <a:stretch>
            <a:fillRect/>
          </a:stretch>
        </p:blipFill>
        <p:spPr bwMode="auto">
          <a:xfrm>
            <a:off x="533400" y="3651076"/>
            <a:ext cx="7486650" cy="2825924"/>
          </a:xfrm>
          <a:prstGeom prst="rect">
            <a:avLst/>
          </a:prstGeom>
          <a:noFill/>
          <a:ln w="9525">
            <a:noFill/>
            <a:miter lim="800000"/>
            <a:headEnd/>
            <a:tailEnd/>
          </a:ln>
          <a:effectLst/>
        </p:spPr>
      </p:pic>
    </p:spTree>
    <p:extLst>
      <p:ext uri="{BB962C8B-B14F-4D97-AF65-F5344CB8AC3E}">
        <p14:creationId xmlns:p14="http://schemas.microsoft.com/office/powerpoint/2010/main" val="39318346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Fault-injection Result: SNR</a:t>
            </a:r>
            <a:endParaRPr lang="en-US" dirty="0"/>
          </a:p>
        </p:txBody>
      </p:sp>
      <p:sp>
        <p:nvSpPr>
          <p:cNvPr id="7" name="Content Placeholder 6"/>
          <p:cNvSpPr>
            <a:spLocks noGrp="1"/>
          </p:cNvSpPr>
          <p:nvPr>
            <p:ph idx="1"/>
          </p:nvPr>
        </p:nvSpPr>
        <p:spPr>
          <a:xfrm>
            <a:off x="612648" y="1600200"/>
            <a:ext cx="8153400" cy="1905000"/>
          </a:xfrm>
        </p:spPr>
        <p:txBody>
          <a:bodyPr>
            <a:normAutofit fontScale="77500" lnSpcReduction="20000"/>
          </a:bodyPr>
          <a:lstStyle/>
          <a:p>
            <a:r>
              <a:rPr lang="en-US" dirty="0" smtClean="0"/>
              <a:t>Signal-to-Noise-Ratio (SNR): the ratio of signal energy and noise energy</a:t>
            </a:r>
          </a:p>
          <a:p>
            <a:r>
              <a:rPr lang="en-US" dirty="0" smtClean="0"/>
              <a:t>SNR is logarithm scale: 3dB means double the ratio</a:t>
            </a:r>
          </a:p>
          <a:p>
            <a:r>
              <a:rPr lang="en-US" dirty="0" smtClean="0"/>
              <a:t>mpeg2 encoder -&gt; decoder: 35 dB</a:t>
            </a:r>
          </a:p>
          <a:p>
            <a:r>
              <a:rPr lang="en-US" dirty="0" err="1" smtClean="0"/>
              <a:t>Flikker</a:t>
            </a:r>
            <a:r>
              <a:rPr lang="en-US" dirty="0" smtClean="0"/>
              <a:t> yields very high SNR </a:t>
            </a:r>
          </a:p>
        </p:txBody>
      </p:sp>
      <p:sp>
        <p:nvSpPr>
          <p:cNvPr id="3" name="Slide Number Placeholder 2"/>
          <p:cNvSpPr>
            <a:spLocks noGrp="1"/>
          </p:cNvSpPr>
          <p:nvPr>
            <p:ph type="sldNum" sz="quarter" idx="12"/>
          </p:nvPr>
        </p:nvSpPr>
        <p:spPr/>
        <p:txBody>
          <a:bodyPr>
            <a:normAutofit/>
          </a:bodyPr>
          <a:lstStyle/>
          <a:p>
            <a:fld id="{1AD93096-5B34-4342-9326-69289CEAE4C2}" type="slidenum">
              <a:rPr lang="en-US" smtClean="0"/>
              <a:pPr/>
              <a:t>47</a:t>
            </a:fld>
            <a:endParaRPr lang="en-US" dirty="0">
              <a:solidFill>
                <a:srgbClr val="FFFFFF"/>
              </a:solidFill>
            </a:endParaRPr>
          </a:p>
        </p:txBody>
      </p:sp>
      <p:graphicFrame>
        <p:nvGraphicFramePr>
          <p:cNvPr id="6" name="Table 5"/>
          <p:cNvGraphicFramePr>
            <a:graphicFrameLocks noGrp="1"/>
          </p:cNvGraphicFramePr>
          <p:nvPr/>
        </p:nvGraphicFramePr>
        <p:xfrm>
          <a:off x="1447800" y="3886200"/>
          <a:ext cx="6096000" cy="1752600"/>
        </p:xfrm>
        <a:graphic>
          <a:graphicData uri="http://schemas.openxmlformats.org/drawingml/2006/table">
            <a:tbl>
              <a:tblPr firstRow="1" bandRow="1">
                <a:tableStyleId>{5C22544A-7EE6-4342-B048-85BDC9FD1C3A}</a:tableStyleId>
              </a:tblPr>
              <a:tblGrid>
                <a:gridCol w="2032000"/>
                <a:gridCol w="2032000"/>
                <a:gridCol w="2032000"/>
              </a:tblGrid>
              <a:tr h="438150">
                <a:tc>
                  <a:txBody>
                    <a:bodyPr/>
                    <a:lstStyle/>
                    <a:p>
                      <a:pPr algn="ctr"/>
                      <a:r>
                        <a:rPr lang="en-US" dirty="0" smtClean="0"/>
                        <a:t>Configuration</a:t>
                      </a:r>
                      <a:endParaRPr lang="en-US" dirty="0"/>
                    </a:p>
                  </a:txBody>
                  <a:tcPr/>
                </a:tc>
                <a:tc>
                  <a:txBody>
                    <a:bodyPr/>
                    <a:lstStyle/>
                    <a:p>
                      <a:pPr algn="ctr"/>
                      <a:r>
                        <a:rPr lang="en-US" dirty="0" smtClean="0"/>
                        <a:t>mpeg2</a:t>
                      </a:r>
                      <a:endParaRPr lang="en-US" dirty="0"/>
                    </a:p>
                  </a:txBody>
                  <a:tcPr/>
                </a:tc>
                <a:tc>
                  <a:txBody>
                    <a:bodyPr/>
                    <a:lstStyle/>
                    <a:p>
                      <a:pPr algn="ctr"/>
                      <a:r>
                        <a:rPr lang="en-US" dirty="0" err="1" smtClean="0"/>
                        <a:t>rayshade</a:t>
                      </a:r>
                      <a:endParaRPr lang="en-US" dirty="0"/>
                    </a:p>
                  </a:txBody>
                  <a:tcPr/>
                </a:tc>
              </a:tr>
              <a:tr h="438150">
                <a:tc>
                  <a:txBody>
                    <a:bodyPr/>
                    <a:lstStyle/>
                    <a:p>
                      <a:pPr algn="ctr"/>
                      <a:r>
                        <a:rPr lang="en-US" dirty="0" smtClean="0"/>
                        <a:t>conservative</a:t>
                      </a:r>
                      <a:endParaRPr lang="en-US" dirty="0"/>
                    </a:p>
                  </a:txBody>
                  <a:tcPr/>
                </a:tc>
                <a:tc>
                  <a:txBody>
                    <a:bodyPr/>
                    <a:lstStyle/>
                    <a:p>
                      <a:pPr algn="ctr"/>
                      <a:r>
                        <a:rPr lang="en-US" dirty="0" smtClean="0"/>
                        <a:t>95.48</a:t>
                      </a:r>
                      <a:endParaRPr lang="en-US" dirty="0"/>
                    </a:p>
                  </a:txBody>
                  <a:tcPr/>
                </a:tc>
                <a:tc>
                  <a:txBody>
                    <a:bodyPr/>
                    <a:lstStyle/>
                    <a:p>
                      <a:pPr algn="ctr"/>
                      <a:r>
                        <a:rPr lang="en-US" dirty="0" smtClean="0"/>
                        <a:t>101.1</a:t>
                      </a:r>
                      <a:endParaRPr lang="en-US" dirty="0"/>
                    </a:p>
                  </a:txBody>
                  <a:tcPr/>
                </a:tc>
              </a:tr>
              <a:tr h="438150">
                <a:tc>
                  <a:txBody>
                    <a:bodyPr/>
                    <a:lstStyle/>
                    <a:p>
                      <a:pPr algn="ctr"/>
                      <a:r>
                        <a:rPr lang="en-US" dirty="0" smtClean="0"/>
                        <a:t>aggressive</a:t>
                      </a:r>
                      <a:endParaRPr lang="en-US" dirty="0"/>
                    </a:p>
                  </a:txBody>
                  <a:tcPr/>
                </a:tc>
                <a:tc>
                  <a:txBody>
                    <a:bodyPr/>
                    <a:lstStyle/>
                    <a:p>
                      <a:pPr algn="ctr"/>
                      <a:r>
                        <a:rPr lang="en-US" dirty="0" smtClean="0"/>
                        <a:t>88.34</a:t>
                      </a:r>
                      <a:endParaRPr lang="en-US" dirty="0"/>
                    </a:p>
                  </a:txBody>
                  <a:tcPr/>
                </a:tc>
                <a:tc>
                  <a:txBody>
                    <a:bodyPr/>
                    <a:lstStyle/>
                    <a:p>
                      <a:pPr algn="ctr"/>
                      <a:r>
                        <a:rPr lang="en-US" dirty="0" smtClean="0"/>
                        <a:t>72.84</a:t>
                      </a:r>
                      <a:endParaRPr lang="en-US" dirty="0"/>
                    </a:p>
                  </a:txBody>
                  <a:tcPr/>
                </a:tc>
              </a:tr>
              <a:tr h="438150">
                <a:tc>
                  <a:txBody>
                    <a:bodyPr/>
                    <a:lstStyle/>
                    <a:p>
                      <a:pPr algn="ctr"/>
                      <a:r>
                        <a:rPr lang="en-US" dirty="0" smtClean="0"/>
                        <a:t>crazy</a:t>
                      </a:r>
                      <a:endParaRPr lang="en-US" dirty="0"/>
                    </a:p>
                  </a:txBody>
                  <a:tcPr/>
                </a:tc>
                <a:tc>
                  <a:txBody>
                    <a:bodyPr/>
                    <a:lstStyle/>
                    <a:p>
                      <a:pPr algn="ctr"/>
                      <a:r>
                        <a:rPr lang="en-US" dirty="0" smtClean="0"/>
                        <a:t>88.04</a:t>
                      </a:r>
                      <a:endParaRPr lang="en-US" dirty="0"/>
                    </a:p>
                  </a:txBody>
                  <a:tcPr/>
                </a:tc>
                <a:tc>
                  <a:txBody>
                    <a:bodyPr/>
                    <a:lstStyle/>
                    <a:p>
                      <a:pPr algn="ctr"/>
                      <a:r>
                        <a:rPr lang="en-US" dirty="0" smtClean="0"/>
                        <a:t>73.63</a:t>
                      </a:r>
                      <a:endParaRPr lang="en-US" dirty="0"/>
                    </a:p>
                  </a:txBody>
                  <a:tcPr/>
                </a:tc>
              </a:tr>
            </a:tbl>
          </a:graphicData>
        </a:graphic>
      </p:graphicFrame>
      <p:sp>
        <p:nvSpPr>
          <p:cNvPr id="8" name="TextBox 7"/>
          <p:cNvSpPr txBox="1"/>
          <p:nvPr/>
        </p:nvSpPr>
        <p:spPr>
          <a:xfrm>
            <a:off x="1447800" y="5791200"/>
            <a:ext cx="6096000" cy="369332"/>
          </a:xfrm>
          <a:prstGeom prst="rect">
            <a:avLst/>
          </a:prstGeom>
          <a:noFill/>
        </p:spPr>
        <p:txBody>
          <a:bodyPr wrap="square" rtlCol="0">
            <a:spAutoFit/>
          </a:bodyPr>
          <a:lstStyle/>
          <a:p>
            <a:r>
              <a:rPr lang="en-US" dirty="0" smtClean="0"/>
              <a:t>Average SNR of degraded output of mpeg2 and </a:t>
            </a:r>
            <a:r>
              <a:rPr lang="en-US" dirty="0" err="1" smtClean="0"/>
              <a:t>rayshade</a:t>
            </a:r>
            <a:r>
              <a:rPr lang="en-US" dirty="0" smtClean="0"/>
              <a:t> [dB]. </a:t>
            </a:r>
            <a:endParaRPr lang="en-US" dirty="0"/>
          </a:p>
        </p:txBody>
      </p:sp>
    </p:spTree>
    <p:extLst>
      <p:ext uri="{BB962C8B-B14F-4D97-AF65-F5344CB8AC3E}">
        <p14:creationId xmlns:p14="http://schemas.microsoft.com/office/powerpoint/2010/main" val="113592720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Rayshade</a:t>
            </a:r>
            <a:r>
              <a:rPr lang="en-US" dirty="0" smtClean="0"/>
              <a:t> Output with Different SNR</a:t>
            </a:r>
            <a:endParaRPr lang="en-US" dirty="0"/>
          </a:p>
        </p:txBody>
      </p:sp>
      <p:sp>
        <p:nvSpPr>
          <p:cNvPr id="3" name="Slide Number Placeholder 2"/>
          <p:cNvSpPr>
            <a:spLocks noGrp="1"/>
          </p:cNvSpPr>
          <p:nvPr>
            <p:ph type="sldNum" sz="quarter" idx="12"/>
          </p:nvPr>
        </p:nvSpPr>
        <p:spPr/>
        <p:txBody>
          <a:bodyPr>
            <a:normAutofit/>
          </a:bodyPr>
          <a:lstStyle/>
          <a:p>
            <a:fld id="{1AD93096-5B34-4342-9326-69289CEAE4C2}" type="slidenum">
              <a:rPr lang="en-US" smtClean="0"/>
              <a:pPr/>
              <a:t>48</a:t>
            </a:fld>
            <a:endParaRPr lang="en-US" dirty="0">
              <a:solidFill>
                <a:srgbClr val="FFFFFF"/>
              </a:solidFill>
            </a:endParaRPr>
          </a:p>
        </p:txBody>
      </p:sp>
      <p:pic>
        <p:nvPicPr>
          <p:cNvPr id="4098" name="Picture 2"/>
          <p:cNvPicPr>
            <a:picLocks noChangeAspect="1" noChangeArrowheads="1"/>
          </p:cNvPicPr>
          <p:nvPr/>
        </p:nvPicPr>
        <p:blipFill>
          <a:blip r:embed="rId3" cstate="print"/>
          <a:srcRect/>
          <a:stretch>
            <a:fillRect/>
          </a:stretch>
        </p:blipFill>
        <p:spPr bwMode="auto">
          <a:xfrm>
            <a:off x="1219200" y="1295400"/>
            <a:ext cx="2438400" cy="2438400"/>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4953000" y="1295400"/>
            <a:ext cx="2438400" cy="2438400"/>
          </a:xfrm>
          <a:prstGeom prst="rect">
            <a:avLst/>
          </a:prstGeom>
          <a:noFill/>
          <a:ln w="9525">
            <a:noFill/>
            <a:miter lim="800000"/>
            <a:headEnd/>
            <a:tailEnd/>
          </a:ln>
        </p:spPr>
      </p:pic>
      <p:sp>
        <p:nvSpPr>
          <p:cNvPr id="7" name="TextBox 6"/>
          <p:cNvSpPr txBox="1"/>
          <p:nvPr/>
        </p:nvSpPr>
        <p:spPr>
          <a:xfrm>
            <a:off x="1676400" y="3657600"/>
            <a:ext cx="1524000" cy="381000"/>
          </a:xfrm>
          <a:prstGeom prst="rect">
            <a:avLst/>
          </a:prstGeom>
          <a:noFill/>
        </p:spPr>
        <p:txBody>
          <a:bodyPr wrap="square" rtlCol="0">
            <a:spAutoFit/>
          </a:bodyPr>
          <a:lstStyle/>
          <a:p>
            <a:pPr algn="ctr"/>
            <a:r>
              <a:rPr lang="en-US" dirty="0" smtClean="0"/>
              <a:t>Original</a:t>
            </a:r>
            <a:endParaRPr lang="en-US" dirty="0"/>
          </a:p>
        </p:txBody>
      </p:sp>
      <p:sp>
        <p:nvSpPr>
          <p:cNvPr id="8" name="TextBox 7"/>
          <p:cNvSpPr txBox="1"/>
          <p:nvPr/>
        </p:nvSpPr>
        <p:spPr>
          <a:xfrm>
            <a:off x="5486400" y="3657600"/>
            <a:ext cx="1524000" cy="381000"/>
          </a:xfrm>
          <a:prstGeom prst="rect">
            <a:avLst/>
          </a:prstGeom>
          <a:noFill/>
        </p:spPr>
        <p:txBody>
          <a:bodyPr wrap="square" rtlCol="0">
            <a:spAutoFit/>
          </a:bodyPr>
          <a:lstStyle/>
          <a:p>
            <a:pPr algn="ctr"/>
            <a:r>
              <a:rPr lang="en-US" dirty="0" smtClean="0"/>
              <a:t>78.9dB</a:t>
            </a:r>
            <a:endParaRPr lang="en-US" dirty="0"/>
          </a:p>
        </p:txBody>
      </p:sp>
      <p:pic>
        <p:nvPicPr>
          <p:cNvPr id="4100" name="Picture 4"/>
          <p:cNvPicPr>
            <a:picLocks noChangeAspect="1" noChangeArrowheads="1"/>
          </p:cNvPicPr>
          <p:nvPr/>
        </p:nvPicPr>
        <p:blipFill>
          <a:blip r:embed="rId5" cstate="print"/>
          <a:srcRect/>
          <a:stretch>
            <a:fillRect/>
          </a:stretch>
        </p:blipFill>
        <p:spPr bwMode="auto">
          <a:xfrm>
            <a:off x="1219200" y="4038600"/>
            <a:ext cx="2438400" cy="2438400"/>
          </a:xfrm>
          <a:prstGeom prst="rect">
            <a:avLst/>
          </a:prstGeom>
          <a:noFill/>
          <a:ln w="9525">
            <a:noFill/>
            <a:miter lim="800000"/>
            <a:headEnd/>
            <a:tailEnd/>
          </a:ln>
        </p:spPr>
      </p:pic>
      <p:sp>
        <p:nvSpPr>
          <p:cNvPr id="10" name="TextBox 9"/>
          <p:cNvSpPr txBox="1"/>
          <p:nvPr/>
        </p:nvSpPr>
        <p:spPr>
          <a:xfrm>
            <a:off x="1676400" y="6400800"/>
            <a:ext cx="1524000" cy="381000"/>
          </a:xfrm>
          <a:prstGeom prst="rect">
            <a:avLst/>
          </a:prstGeom>
          <a:noFill/>
        </p:spPr>
        <p:txBody>
          <a:bodyPr wrap="square" rtlCol="0">
            <a:spAutoFit/>
          </a:bodyPr>
          <a:lstStyle/>
          <a:p>
            <a:pPr algn="ctr"/>
            <a:r>
              <a:rPr lang="en-US" dirty="0" smtClean="0"/>
              <a:t>52.0dB</a:t>
            </a:r>
            <a:endParaRPr lang="en-US" dirty="0"/>
          </a:p>
        </p:txBody>
      </p:sp>
      <p:sp>
        <p:nvSpPr>
          <p:cNvPr id="11" name="TextBox 10"/>
          <p:cNvSpPr txBox="1"/>
          <p:nvPr/>
        </p:nvSpPr>
        <p:spPr>
          <a:xfrm>
            <a:off x="5486400" y="6400800"/>
            <a:ext cx="1524000" cy="381000"/>
          </a:xfrm>
          <a:prstGeom prst="rect">
            <a:avLst/>
          </a:prstGeom>
          <a:noFill/>
        </p:spPr>
        <p:txBody>
          <a:bodyPr wrap="square" rtlCol="0">
            <a:spAutoFit/>
          </a:bodyPr>
          <a:lstStyle/>
          <a:p>
            <a:pPr algn="ctr"/>
            <a:r>
              <a:rPr lang="en-US" dirty="0" smtClean="0"/>
              <a:t>41.3dB</a:t>
            </a:r>
            <a:endParaRPr lang="en-US" dirty="0"/>
          </a:p>
        </p:txBody>
      </p:sp>
      <p:pic>
        <p:nvPicPr>
          <p:cNvPr id="4101" name="Picture 5"/>
          <p:cNvPicPr>
            <a:picLocks noChangeAspect="1" noChangeArrowheads="1"/>
          </p:cNvPicPr>
          <p:nvPr/>
        </p:nvPicPr>
        <p:blipFill>
          <a:blip r:embed="rId6" cstate="print"/>
          <a:srcRect/>
          <a:stretch>
            <a:fillRect/>
          </a:stretch>
        </p:blipFill>
        <p:spPr bwMode="auto">
          <a:xfrm>
            <a:off x="4953000" y="4038600"/>
            <a:ext cx="2438400" cy="2438400"/>
          </a:xfrm>
          <a:prstGeom prst="rect">
            <a:avLst/>
          </a:prstGeom>
          <a:noFill/>
          <a:ln w="9525">
            <a:noFill/>
            <a:miter lim="800000"/>
            <a:headEnd/>
            <a:tailEnd/>
          </a:ln>
        </p:spPr>
      </p:pic>
    </p:spTree>
    <p:extLst>
      <p:ext uri="{BB962C8B-B14F-4D97-AF65-F5344CB8AC3E}">
        <p14:creationId xmlns:p14="http://schemas.microsoft.com/office/powerpoint/2010/main" val="170987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DRAM in Data Centers</a:t>
            </a:r>
            <a:endParaRPr lang="en-US" dirty="0"/>
          </a:p>
        </p:txBody>
      </p:sp>
      <p:sp>
        <p:nvSpPr>
          <p:cNvPr id="4" name="Content Placeholder 3"/>
          <p:cNvSpPr>
            <a:spLocks noGrp="1"/>
          </p:cNvSpPr>
          <p:nvPr>
            <p:ph idx="1"/>
          </p:nvPr>
        </p:nvSpPr>
        <p:spPr/>
        <p:txBody>
          <a:bodyPr>
            <a:normAutofit/>
          </a:bodyPr>
          <a:lstStyle/>
          <a:p>
            <a:r>
              <a:rPr lang="en-US" altLang="zh-CN" dirty="0" smtClean="0"/>
              <a:t>Electricity bills dominate the maintenance cost</a:t>
            </a:r>
          </a:p>
          <a:p>
            <a:r>
              <a:rPr lang="en-US" dirty="0" smtClean="0"/>
              <a:t>Typical utilization of data centers is less than 30%</a:t>
            </a:r>
          </a:p>
          <a:p>
            <a:r>
              <a:rPr lang="en-US" dirty="0" smtClean="0"/>
              <a:t>Large memory</a:t>
            </a:r>
          </a:p>
          <a:p>
            <a:pPr>
              <a:buNone/>
            </a:pPr>
            <a:endParaRPr lang="en-US" dirty="0" smtClean="0"/>
          </a:p>
          <a:p>
            <a:r>
              <a:rPr lang="en-US" dirty="0" smtClean="0"/>
              <a:t>Preliminary results on search benchmark </a:t>
            </a:r>
          </a:p>
          <a:p>
            <a:pPr lvl="1"/>
            <a:r>
              <a:rPr lang="en-US" dirty="0" smtClean="0"/>
              <a:t>Power: Over 30% standby power saving</a:t>
            </a:r>
          </a:p>
          <a:p>
            <a:pPr lvl="1"/>
            <a:r>
              <a:rPr lang="en-US" dirty="0" smtClean="0"/>
              <a:t>Output quality: Over 90% correct output </a:t>
            </a:r>
            <a:endParaRPr lang="en-US" dirty="0"/>
          </a:p>
        </p:txBody>
      </p:sp>
      <p:sp>
        <p:nvSpPr>
          <p:cNvPr id="3" name="Slide Number Placeholder 2"/>
          <p:cNvSpPr>
            <a:spLocks noGrp="1"/>
          </p:cNvSpPr>
          <p:nvPr>
            <p:ph type="sldNum" sz="quarter" idx="12"/>
          </p:nvPr>
        </p:nvSpPr>
        <p:spPr/>
        <p:txBody>
          <a:bodyPr>
            <a:normAutofit/>
          </a:bodyPr>
          <a:lstStyle/>
          <a:p>
            <a:fld id="{1AD93096-5B34-4342-9326-69289CEAE4C2}" type="slidenum">
              <a:rPr lang="en-US" smtClean="0"/>
              <a:pPr/>
              <a:t>49</a:t>
            </a:fld>
            <a:endParaRPr lang="en-US" dirty="0">
              <a:solidFill>
                <a:srgbClr val="FFFFFF"/>
              </a:solidFill>
            </a:endParaRPr>
          </a:p>
        </p:txBody>
      </p:sp>
      <p:pic>
        <p:nvPicPr>
          <p:cNvPr id="5" name="Picture 2" descr="C:\Users\t-soliu\AppData\Local\Microsoft\Windows\Temporary Internet Files\Content.IE5\0MW07YT4\MCj04247700000[1].wmf"/>
          <p:cNvPicPr>
            <a:picLocks noChangeAspect="1" noChangeArrowheads="1"/>
          </p:cNvPicPr>
          <p:nvPr/>
        </p:nvPicPr>
        <p:blipFill>
          <a:blip r:embed="rId3" cstate="print"/>
          <a:srcRect/>
          <a:stretch>
            <a:fillRect/>
          </a:stretch>
        </p:blipFill>
        <p:spPr bwMode="auto">
          <a:xfrm>
            <a:off x="7781640" y="4495800"/>
            <a:ext cx="1180454" cy="1524000"/>
          </a:xfrm>
          <a:prstGeom prst="rect">
            <a:avLst/>
          </a:prstGeom>
          <a:noFill/>
        </p:spPr>
      </p:pic>
    </p:spTree>
    <p:extLst>
      <p:ext uri="{BB962C8B-B14F-4D97-AF65-F5344CB8AC3E}">
        <p14:creationId xmlns:p14="http://schemas.microsoft.com/office/powerpoint/2010/main" val="11008999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Flikker</a:t>
            </a:r>
            <a:r>
              <a:rPr lang="en-US" dirty="0" smtClean="0"/>
              <a:t> in Other Memories</a:t>
            </a:r>
            <a:endParaRPr lang="en-US" dirty="0"/>
          </a:p>
        </p:txBody>
      </p:sp>
      <p:sp>
        <p:nvSpPr>
          <p:cNvPr id="4" name="Content Placeholder 3"/>
          <p:cNvSpPr>
            <a:spLocks noGrp="1"/>
          </p:cNvSpPr>
          <p:nvPr>
            <p:ph idx="1"/>
          </p:nvPr>
        </p:nvSpPr>
        <p:spPr/>
        <p:txBody>
          <a:bodyPr/>
          <a:lstStyle/>
          <a:p>
            <a:r>
              <a:rPr lang="en-US" dirty="0" smtClean="0"/>
              <a:t>Variations in the lifetime of different memory cells</a:t>
            </a:r>
          </a:p>
          <a:p>
            <a:pPr lvl="1"/>
            <a:r>
              <a:rPr lang="en-US" dirty="0" smtClean="0"/>
              <a:t>Flash memory</a:t>
            </a:r>
          </a:p>
          <a:p>
            <a:pPr lvl="1"/>
            <a:r>
              <a:rPr lang="en-US" dirty="0" smtClean="0"/>
              <a:t>Phase Change Memory (PCM)</a:t>
            </a:r>
          </a:p>
          <a:p>
            <a:r>
              <a:rPr lang="en-US" dirty="0" smtClean="0"/>
              <a:t>Systems with new memory and old memory</a:t>
            </a:r>
          </a:p>
          <a:p>
            <a:pPr lvl="1"/>
            <a:r>
              <a:rPr lang="en-US" dirty="0" smtClean="0"/>
              <a:t>Critical data: new memory</a:t>
            </a:r>
          </a:p>
          <a:p>
            <a:pPr lvl="1"/>
            <a:r>
              <a:rPr lang="en-US" dirty="0" smtClean="0"/>
              <a:t>Non-critical data: old memory</a:t>
            </a:r>
          </a:p>
          <a:p>
            <a:endParaRPr lang="en-US" dirty="0"/>
          </a:p>
        </p:txBody>
      </p:sp>
      <p:sp>
        <p:nvSpPr>
          <p:cNvPr id="3" name="Slide Number Placeholder 2"/>
          <p:cNvSpPr>
            <a:spLocks noGrp="1"/>
          </p:cNvSpPr>
          <p:nvPr>
            <p:ph type="sldNum" sz="quarter" idx="12"/>
          </p:nvPr>
        </p:nvSpPr>
        <p:spPr/>
        <p:txBody>
          <a:bodyPr>
            <a:normAutofit/>
          </a:bodyPr>
          <a:lstStyle/>
          <a:p>
            <a:fld id="{1AD93096-5B34-4342-9326-69289CEAE4C2}" type="slidenum">
              <a:rPr lang="en-US" smtClean="0"/>
              <a:pPr/>
              <a:t>50</a:t>
            </a:fld>
            <a:endParaRPr lang="en-US" dirty="0">
              <a:solidFill>
                <a:srgbClr val="FFFFFF"/>
              </a:solidFill>
            </a:endParaRPr>
          </a:p>
        </p:txBody>
      </p:sp>
    </p:spTree>
    <p:extLst>
      <p:ext uri="{BB962C8B-B14F-4D97-AF65-F5344CB8AC3E}">
        <p14:creationId xmlns:p14="http://schemas.microsoft.com/office/powerpoint/2010/main" val="25201651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p:txBody>
          <a:bodyPr/>
          <a:lstStyle/>
          <a:p>
            <a:r>
              <a:rPr lang="en-US" smtClean="0"/>
              <a:t>Conclusion</a:t>
            </a:r>
          </a:p>
        </p:txBody>
      </p:sp>
      <p:sp>
        <p:nvSpPr>
          <p:cNvPr id="36868" name="Rectangle 3"/>
          <p:cNvSpPr>
            <a:spLocks noGrp="1" noChangeArrowheads="1"/>
          </p:cNvSpPr>
          <p:nvPr>
            <p:ph type="body" idx="1"/>
          </p:nvPr>
        </p:nvSpPr>
        <p:spPr>
          <a:xfrm>
            <a:off x="630238" y="914400"/>
            <a:ext cx="8021637" cy="5095875"/>
          </a:xfrm>
          <a:noFill/>
        </p:spPr>
        <p:txBody>
          <a:bodyPr lIns="91348" tIns="45671" rIns="91348" bIns="45671"/>
          <a:lstStyle/>
          <a:p>
            <a:r>
              <a:rPr lang="en-US" sz="2600" dirty="0" smtClean="0"/>
              <a:t>Software and hardware will have errors</a:t>
            </a:r>
          </a:p>
          <a:p>
            <a:r>
              <a:rPr lang="en-US" sz="2600" dirty="0" smtClean="0"/>
              <a:t>We need to build systems that tolerate errors</a:t>
            </a:r>
          </a:p>
          <a:p>
            <a:pPr lvl="1"/>
            <a:r>
              <a:rPr lang="en-US" sz="2200" dirty="0" smtClean="0"/>
              <a:t>Compatible with existing software</a:t>
            </a:r>
          </a:p>
          <a:p>
            <a:pPr lvl="1"/>
            <a:r>
              <a:rPr lang="en-US" sz="2200" dirty="0" smtClean="0"/>
              <a:t>Low enough overhead to apply widely</a:t>
            </a:r>
          </a:p>
          <a:p>
            <a:r>
              <a:rPr lang="en-US" sz="2600" dirty="0" smtClean="0"/>
              <a:t>My research agenda explores ways to do this</a:t>
            </a:r>
          </a:p>
          <a:p>
            <a:pPr lvl="1"/>
            <a:r>
              <a:rPr lang="en-US" sz="2000" b="1" dirty="0" err="1" smtClean="0"/>
              <a:t>DieHard</a:t>
            </a:r>
            <a:r>
              <a:rPr lang="en-US" sz="2000" b="1" dirty="0" smtClean="0"/>
              <a:t> / Exterminator / RobustHeap</a:t>
            </a:r>
            <a:r>
              <a:rPr lang="en-US" sz="2000" dirty="0" smtClean="0"/>
              <a:t>: automatically detect and correct memory errors (with high probability)</a:t>
            </a:r>
          </a:p>
          <a:p>
            <a:pPr lvl="1"/>
            <a:r>
              <a:rPr lang="en-US" sz="2000" b="1" dirty="0" smtClean="0"/>
              <a:t>Samurai: </a:t>
            </a:r>
            <a:r>
              <a:rPr lang="en-US" sz="2000" dirty="0" smtClean="0"/>
              <a:t> enable local reasoning, allow selective hardening, compatibility</a:t>
            </a:r>
          </a:p>
          <a:p>
            <a:pPr lvl="1"/>
            <a:r>
              <a:rPr lang="en-US" sz="2000" b="1" dirty="0" err="1" smtClean="0"/>
              <a:t>Flikker</a:t>
            </a:r>
            <a:r>
              <a:rPr lang="en-US" sz="2000" dirty="0" smtClean="0"/>
              <a:t>: Leverage fault-tolerance to reduce power consumption</a:t>
            </a:r>
            <a:endParaRPr lang="en-US" sz="2200" dirty="0" smtClean="0"/>
          </a:p>
          <a:p>
            <a:r>
              <a:rPr lang="en-US" sz="2600" dirty="0" smtClean="0"/>
              <a:t>Open problems</a:t>
            </a:r>
          </a:p>
          <a:p>
            <a:pPr lvl="1"/>
            <a:r>
              <a:rPr lang="en-US" sz="2400" dirty="0" smtClean="0"/>
              <a:t>Reason formally about partially correct systems</a:t>
            </a:r>
          </a:p>
          <a:p>
            <a:pPr lvl="1"/>
            <a:r>
              <a:rPr lang="en-US" sz="2400" dirty="0" smtClean="0"/>
              <a:t>Explore what the programming model looks like</a:t>
            </a:r>
          </a:p>
          <a:p>
            <a:pPr lvl="1"/>
            <a:endParaRPr lang="en-US" sz="2400" dirty="0" smtClean="0"/>
          </a:p>
        </p:txBody>
      </p:sp>
      <p:sp>
        <p:nvSpPr>
          <p:cNvPr id="2" name="Slide Number Placeholder 1"/>
          <p:cNvSpPr>
            <a:spLocks noGrp="1"/>
          </p:cNvSpPr>
          <p:nvPr>
            <p:ph type="sldNum" sz="quarter" idx="12"/>
          </p:nvPr>
        </p:nvSpPr>
        <p:spPr/>
        <p:txBody>
          <a:bodyPr/>
          <a:lstStyle/>
          <a:p>
            <a:pPr>
              <a:defRPr/>
            </a:pPr>
            <a:fld id="{DC1681C4-43BB-4518-95EB-29C34E496408}" type="slidenum">
              <a:rPr lang="en-US" altLang="en-US" smtClean="0"/>
              <a:pPr>
                <a:defRPr/>
              </a:pPr>
              <a:t>51</a:t>
            </a:fld>
            <a:endParaRPr lang="en-US" altLang="en-US"/>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277813"/>
            <a:ext cx="8229600" cy="598487"/>
          </a:xfrm>
        </p:spPr>
        <p:txBody>
          <a:bodyPr/>
          <a:lstStyle/>
          <a:p>
            <a:pPr eaLnBrk="1" hangingPunct="1"/>
            <a:r>
              <a:rPr lang="en-US" smtClean="0"/>
              <a:t>Additional Information</a:t>
            </a:r>
          </a:p>
        </p:txBody>
      </p:sp>
      <p:sp>
        <p:nvSpPr>
          <p:cNvPr id="39939" name="Rectangle 3"/>
          <p:cNvSpPr>
            <a:spLocks noGrp="1" noChangeArrowheads="1"/>
          </p:cNvSpPr>
          <p:nvPr>
            <p:ph type="body" idx="1"/>
          </p:nvPr>
        </p:nvSpPr>
        <p:spPr>
          <a:xfrm>
            <a:off x="457200" y="1108075"/>
            <a:ext cx="8229600" cy="4835525"/>
          </a:xfrm>
        </p:spPr>
        <p:txBody>
          <a:bodyPr/>
          <a:lstStyle/>
          <a:p>
            <a:pPr eaLnBrk="1" hangingPunct="1">
              <a:lnSpc>
                <a:spcPct val="90000"/>
              </a:lnSpc>
            </a:pPr>
            <a:r>
              <a:rPr lang="en-US" sz="2800" dirty="0" smtClean="0"/>
              <a:t>Web sites: </a:t>
            </a:r>
          </a:p>
          <a:p>
            <a:pPr lvl="1" eaLnBrk="1" hangingPunct="1">
              <a:lnSpc>
                <a:spcPct val="90000"/>
              </a:lnSpc>
            </a:pPr>
            <a:r>
              <a:rPr lang="en-US" sz="2000" dirty="0" smtClean="0"/>
              <a:t>RobustHeap, Samurai, </a:t>
            </a:r>
            <a:r>
              <a:rPr lang="en-US" sz="2000" dirty="0" err="1" smtClean="0"/>
              <a:t>Flikker</a:t>
            </a:r>
            <a:r>
              <a:rPr lang="en-US" sz="2000" dirty="0" smtClean="0"/>
              <a:t> are on my home page: </a:t>
            </a:r>
            <a:r>
              <a:rPr lang="en-US" sz="2000" dirty="0" smtClean="0">
                <a:hlinkClick r:id="rId2"/>
              </a:rPr>
              <a:t>http://research.microsoft.com/~zorn</a:t>
            </a:r>
            <a:r>
              <a:rPr lang="en-US" sz="2000" dirty="0" smtClean="0"/>
              <a:t> </a:t>
            </a:r>
          </a:p>
          <a:p>
            <a:pPr lvl="1" eaLnBrk="1" hangingPunct="1">
              <a:lnSpc>
                <a:spcPct val="90000"/>
              </a:lnSpc>
            </a:pPr>
            <a:r>
              <a:rPr lang="en-US" sz="2000" dirty="0" err="1" smtClean="0"/>
              <a:t>DieHard</a:t>
            </a:r>
            <a:r>
              <a:rPr lang="en-US" sz="2000" dirty="0" smtClean="0"/>
              <a:t>: </a:t>
            </a:r>
            <a:r>
              <a:rPr lang="en-US" sz="2000" dirty="0" smtClean="0">
                <a:hlinkClick r:id="rId3"/>
              </a:rPr>
              <a:t>http://prisms.cs.umass.edu/emery/index.php?page=diehard</a:t>
            </a:r>
            <a:r>
              <a:rPr lang="en-US" sz="2000" dirty="0" smtClean="0"/>
              <a:t> </a:t>
            </a:r>
          </a:p>
          <a:p>
            <a:pPr eaLnBrk="1" hangingPunct="1">
              <a:lnSpc>
                <a:spcPct val="90000"/>
              </a:lnSpc>
            </a:pPr>
            <a:r>
              <a:rPr lang="en-US" sz="2800" dirty="0" smtClean="0"/>
              <a:t>Publications</a:t>
            </a:r>
          </a:p>
          <a:p>
            <a:pPr lvl="1">
              <a:lnSpc>
                <a:spcPct val="90000"/>
              </a:lnSpc>
            </a:pPr>
            <a:r>
              <a:rPr lang="en-US" sz="1600" dirty="0" smtClean="0"/>
              <a:t>Emery D. Berger and Benjamin G. Zorn,  "</a:t>
            </a:r>
            <a:r>
              <a:rPr lang="en-US" sz="1600" b="1" dirty="0" smtClean="0"/>
              <a:t>DieHard: Probabilistic Memory Safety for Unsafe Languages</a:t>
            </a:r>
            <a:r>
              <a:rPr lang="en-US" sz="1600" dirty="0" smtClean="0"/>
              <a:t>", </a:t>
            </a:r>
            <a:r>
              <a:rPr lang="en-US" sz="1600" i="1" dirty="0" smtClean="0"/>
              <a:t>PLDI’06.</a:t>
            </a:r>
          </a:p>
          <a:p>
            <a:pPr lvl="1">
              <a:lnSpc>
                <a:spcPct val="90000"/>
              </a:lnSpc>
            </a:pPr>
            <a:r>
              <a:rPr lang="en-US" sz="1600" dirty="0" smtClean="0"/>
              <a:t>Karthik Pattabiraman, Vinod Grover, and Benjamin G. Zorn, "</a:t>
            </a:r>
            <a:r>
              <a:rPr lang="en-US" sz="1600" b="1" dirty="0" smtClean="0"/>
              <a:t>Samurai: Protecting Critical Data in Unsafe Languages</a:t>
            </a:r>
            <a:r>
              <a:rPr lang="en-US" sz="1600" dirty="0" smtClean="0"/>
              <a:t>", </a:t>
            </a:r>
            <a:r>
              <a:rPr lang="en-US" sz="1600" i="1" dirty="0" err="1" smtClean="0"/>
              <a:t>Eurosys</a:t>
            </a:r>
            <a:r>
              <a:rPr lang="en-US" sz="1600" i="1" dirty="0" smtClean="0"/>
              <a:t> 2008</a:t>
            </a:r>
            <a:r>
              <a:rPr lang="en-US" sz="1600" dirty="0" smtClean="0"/>
              <a:t>.</a:t>
            </a:r>
            <a:endParaRPr lang="en-US" sz="1600" i="1" dirty="0" smtClean="0"/>
          </a:p>
          <a:p>
            <a:pPr lvl="1">
              <a:lnSpc>
                <a:spcPct val="90000"/>
              </a:lnSpc>
            </a:pPr>
            <a:r>
              <a:rPr lang="en-US" sz="1600" dirty="0" smtClean="0"/>
              <a:t>Gene Novark, Emery D. Berger and Benjamin G. Zorn,  </a:t>
            </a:r>
            <a:r>
              <a:rPr lang="en-US" sz="1600" b="1" dirty="0" smtClean="0"/>
              <a:t>“Exterminator: Correcting Memory Errors with High Probability</a:t>
            </a:r>
            <a:r>
              <a:rPr lang="en-US" sz="1600" dirty="0" smtClean="0"/>
              <a:t>", </a:t>
            </a:r>
            <a:r>
              <a:rPr lang="en-US" sz="1600" i="1" dirty="0" smtClean="0"/>
              <a:t>PLDI’07.</a:t>
            </a:r>
          </a:p>
          <a:p>
            <a:pPr lvl="1">
              <a:lnSpc>
                <a:spcPct val="90000"/>
              </a:lnSpc>
            </a:pPr>
            <a:r>
              <a:rPr lang="en-US" sz="1600" dirty="0" smtClean="0"/>
              <a:t>Paruj Ratanaworabhan, Benjamin Livshits, and Benjamin G. Zorn, “</a:t>
            </a:r>
            <a:r>
              <a:rPr lang="en-US" sz="1600" b="1" dirty="0" smtClean="0"/>
              <a:t>Nozzle: A Defense Against Heap-spraying Code Injection Attacks”</a:t>
            </a:r>
            <a:r>
              <a:rPr lang="en-US" sz="1600" dirty="0" smtClean="0"/>
              <a:t>, </a:t>
            </a:r>
            <a:r>
              <a:rPr lang="en-US" sz="1600" i="1" dirty="0" smtClean="0"/>
              <a:t>USENIX Security Symposium</a:t>
            </a:r>
            <a:r>
              <a:rPr lang="en-US" sz="1600" dirty="0" smtClean="0"/>
              <a:t>, 2009.</a:t>
            </a:r>
          </a:p>
          <a:p>
            <a:pPr lvl="1">
              <a:lnSpc>
                <a:spcPct val="90000"/>
              </a:lnSpc>
            </a:pPr>
            <a:r>
              <a:rPr lang="en-US" sz="1600" dirty="0" smtClean="0"/>
              <a:t>Song Liu, Karthik Pattabiraman, Thomas Moscibroda, and Benjamin G. Zorn, “</a:t>
            </a:r>
            <a:r>
              <a:rPr lang="en-US" sz="1600" b="1" dirty="0" err="1" smtClean="0"/>
              <a:t>Flikker</a:t>
            </a:r>
            <a:r>
              <a:rPr lang="en-US" sz="1600" b="1" dirty="0" smtClean="0"/>
              <a:t>: Saving Refresh-Power in Mobile Devices through Critical Data Partitioning</a:t>
            </a:r>
            <a:r>
              <a:rPr lang="en-US" sz="1600" dirty="0" smtClean="0"/>
              <a:t>”, Microsoft Research Technical Report, MSR-TR-2009-138, 2009.</a:t>
            </a:r>
          </a:p>
          <a:p>
            <a:pPr lvl="1">
              <a:lnSpc>
                <a:spcPct val="90000"/>
              </a:lnSpc>
            </a:pPr>
            <a:endParaRPr lang="en-US" sz="1600" dirty="0" smtClean="0"/>
          </a:p>
        </p:txBody>
      </p:sp>
      <p:sp>
        <p:nvSpPr>
          <p:cNvPr id="2" name="Slide Number Placeholder 1"/>
          <p:cNvSpPr>
            <a:spLocks noGrp="1"/>
          </p:cNvSpPr>
          <p:nvPr>
            <p:ph type="sldNum" sz="quarter" idx="12"/>
          </p:nvPr>
        </p:nvSpPr>
        <p:spPr/>
        <p:txBody>
          <a:bodyPr/>
          <a:lstStyle/>
          <a:p>
            <a:pPr>
              <a:defRPr/>
            </a:pPr>
            <a:fld id="{DC1681C4-43BB-4518-95EB-29C34E496408}" type="slidenum">
              <a:rPr lang="en-US" altLang="en-US" smtClean="0"/>
              <a:pPr>
                <a:defRPr/>
              </a:pPr>
              <a:t>52</a:t>
            </a:fld>
            <a:endParaRPr lang="en-US" alt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Edge</Template>
  <TotalTime>30641</TotalTime>
  <Words>3481</Words>
  <Application>Microsoft Office PowerPoint</Application>
  <PresentationFormat>On-screen Show (4:3)</PresentationFormat>
  <Paragraphs>666</Paragraphs>
  <Slides>52</Slides>
  <Notes>19</Notes>
  <HiddenSlides>5</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Edge</vt:lpstr>
      <vt:lpstr>Fault Tolerant, Efficient, and  Secure Runtimes</vt:lpstr>
      <vt:lpstr>Software and Hardware Bugs are Expensive</vt:lpstr>
      <vt:lpstr>The “Good Enough” Revolution</vt:lpstr>
      <vt:lpstr>Memory Corruption</vt:lpstr>
      <vt:lpstr>Goal: Tolerate Memory Errors</vt:lpstr>
      <vt:lpstr>Platforms: What does 90% Safe Mean?</vt:lpstr>
      <vt:lpstr>Outline</vt:lpstr>
      <vt:lpstr>DieHard Allocator in a Nutshell</vt:lpstr>
      <vt:lpstr>Randomized Heaps in Practice</vt:lpstr>
      <vt:lpstr>Exterminator Motivation</vt:lpstr>
      <vt:lpstr>Exterminator Components</vt:lpstr>
      <vt:lpstr>Detect: DieFast Allocator</vt:lpstr>
      <vt:lpstr>Installing and Checking Canaries</vt:lpstr>
      <vt:lpstr>Isolate: Heap Differencing</vt:lpstr>
      <vt:lpstr>Attributing Buffer Overflows</vt:lpstr>
      <vt:lpstr>Fix: Correcting Allocator</vt:lpstr>
      <vt:lpstr>Exterminator Overhead</vt:lpstr>
      <vt:lpstr>Exterminator Effectiveness</vt:lpstr>
      <vt:lpstr>A Commercial Fault Tolerant Heap</vt:lpstr>
      <vt:lpstr>Outline</vt:lpstr>
      <vt:lpstr>The Problem: A Dangerous Mix</vt:lpstr>
      <vt:lpstr>Critical Memory</vt:lpstr>
      <vt:lpstr>Motivation for Critical Memory</vt:lpstr>
      <vt:lpstr>How Critical Memory Works</vt:lpstr>
      <vt:lpstr>Samurai Implementation</vt:lpstr>
      <vt:lpstr>Samurai Performance Overheads</vt:lpstr>
      <vt:lpstr>Samurai: Protecting Allocator Metadata</vt:lpstr>
      <vt:lpstr>Outline</vt:lpstr>
      <vt:lpstr>Mobile Computers</vt:lpstr>
      <vt:lpstr>DRAM Energy Consumption</vt:lpstr>
      <vt:lpstr>Flicker Motivation: DRAM Refresh</vt:lpstr>
      <vt:lpstr>Flikker: Protect Critical Data </vt:lpstr>
      <vt:lpstr>Partial Array Self Refresh (PASR)</vt:lpstr>
      <vt:lpstr>Flikker DRAM</vt:lpstr>
      <vt:lpstr>Flikker Framework</vt:lpstr>
      <vt:lpstr>Critical / Non-critical Data Partitioning</vt:lpstr>
      <vt:lpstr>Self-refresh Power Model</vt:lpstr>
      <vt:lpstr>DRAM Error Rate</vt:lpstr>
      <vt:lpstr>Setting the Refresh Cycle</vt:lpstr>
      <vt:lpstr>Outline</vt:lpstr>
      <vt:lpstr>Experiments</vt:lpstr>
      <vt:lpstr>Experiments: Applications</vt:lpstr>
      <vt:lpstr>Experiments: Configurations</vt:lpstr>
      <vt:lpstr>Results: Power Reduction</vt:lpstr>
      <vt:lpstr>Results: Fault-injection (1sec Refresh)</vt:lpstr>
      <vt:lpstr>Results: Power vs. Output Quality</vt:lpstr>
      <vt:lpstr>Fault-injection Result: SNR</vt:lpstr>
      <vt:lpstr>Rayshade Output with Different SNR</vt:lpstr>
      <vt:lpstr>DRAM in Data Centers</vt:lpstr>
      <vt:lpstr>Flikker in Other Memories</vt:lpstr>
      <vt:lpstr>Conclusion</vt:lpstr>
      <vt:lpstr>Additional Information</vt:lpstr>
    </vt:vector>
  </TitlesOfParts>
  <Company>University of Illinois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Samurai : Protecting Critical Heap Data in Unsafe Languages</dc:title>
  <dc:creator>PK</dc:creator>
  <cp:lastModifiedBy>Ben Zorn</cp:lastModifiedBy>
  <cp:revision>754</cp:revision>
  <dcterms:created xsi:type="dcterms:W3CDTF">2006-08-07T04:43:54Z</dcterms:created>
  <dcterms:modified xsi:type="dcterms:W3CDTF">2010-10-12T17:07:06Z</dcterms:modified>
</cp:coreProperties>
</file>