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1.xml" ContentType="application/vnd.openxmlformats-officedocument.presentationml.tags+xml"/>
  <Override PartName="/ppt/notesSlides/notesSlide14.xml" ContentType="application/vnd.openxmlformats-officedocument.presentationml.notesSlide+xml"/>
  <Override PartName="/ppt/tags/tag12.xml" ContentType="application/vnd.openxmlformats-officedocument.presentationml.tags+xml"/>
  <Override PartName="/ppt/notesSlides/notesSlide15.xml" ContentType="application/vnd.openxmlformats-officedocument.presentationml.notesSlide+xml"/>
  <Override PartName="/ppt/tags/tag13.xml" ContentType="application/vnd.openxmlformats-officedocument.presentationml.tags+xml"/>
  <Override PartName="/ppt/notesSlides/notesSlide16.xml" ContentType="application/vnd.openxmlformats-officedocument.presentationml.notesSlide+xml"/>
  <Override PartName="/ppt/tags/tag14.xml" ContentType="application/vnd.openxmlformats-officedocument.presentationml.tags+xml"/>
  <Override PartName="/ppt/notesSlides/notesSlide17.xml" ContentType="application/vnd.openxmlformats-officedocument.presentationml.notesSlide+xml"/>
  <Override PartName="/ppt/tags/tag15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6.xml" ContentType="application/vnd.openxmlformats-officedocument.presentationml.tags+xml"/>
  <Override PartName="/ppt/notesSlides/notesSlide20.xml" ContentType="application/vnd.openxmlformats-officedocument.presentationml.notesSlide+xml"/>
  <Override PartName="/ppt/tags/tag17.xml" ContentType="application/vnd.openxmlformats-officedocument.presentationml.tags+xml"/>
  <Override PartName="/ppt/notesSlides/notesSlide21.xml" ContentType="application/vnd.openxmlformats-officedocument.presentationml.notesSlide+xml"/>
  <Override PartName="/ppt/charts/chart1.xml" ContentType="application/vnd.openxmlformats-officedocument.drawingml.chart+xml"/>
  <Override PartName="/ppt/notesSlides/notesSlide22.xml" ContentType="application/vnd.openxmlformats-officedocument.presentationml.notesSlide+xml"/>
  <Override PartName="/ppt/charts/chart2.xml" ContentType="application/vnd.openxmlformats-officedocument.drawingml.chart+xml"/>
  <Override PartName="/ppt/notesSlides/notesSlide23.xml" ContentType="application/vnd.openxmlformats-officedocument.presentationml.notesSlide+xml"/>
  <Override PartName="/ppt/charts/chart3.xml" ContentType="application/vnd.openxmlformats-officedocument.drawingml.chart+xml"/>
  <Override PartName="/ppt/tags/tag18.xml" ContentType="application/vnd.openxmlformats-officedocument.presentationml.tags+xml"/>
  <Override PartName="/ppt/notesSlides/notesSlide24.xml" ContentType="application/vnd.openxmlformats-officedocument.presentationml.notesSlide+xml"/>
  <Override PartName="/ppt/charts/chart4.xml" ContentType="application/vnd.openxmlformats-officedocument.drawingml.chart+xml"/>
  <Override PartName="/ppt/tags/tag19.xml" ContentType="application/vnd.openxmlformats-officedocument.presentationml.tags+xml"/>
  <Override PartName="/ppt/notesSlides/notesSlide25.xml" ContentType="application/vnd.openxmlformats-officedocument.presentationml.notesSlide+xml"/>
  <Override PartName="/ppt/tags/tag20.xml" ContentType="application/vnd.openxmlformats-officedocument.presentationml.tags+xml"/>
  <Override PartName="/ppt/notesSlides/notesSlide26.xml" ContentType="application/vnd.openxmlformats-officedocument.presentationml.notesSlide+xml"/>
  <Override PartName="/ppt/tags/tag21.xml" ContentType="application/vnd.openxmlformats-officedocument.presentationml.tags+xml"/>
  <Override PartName="/ppt/notesSlides/notesSlide27.xml" ContentType="application/vnd.openxmlformats-officedocument.presentationml.notesSlide+xml"/>
  <Override PartName="/ppt/tags/tag22.xml" ContentType="application/vnd.openxmlformats-officedocument.presentationml.tags+xml"/>
  <Override PartName="/ppt/notesSlides/notesSlide28.xml" ContentType="application/vnd.openxmlformats-officedocument.presentationml.notesSlide+xml"/>
  <Override PartName="/ppt/tags/tag23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24.xml" ContentType="application/vnd.openxmlformats-officedocument.presentationml.tags+xml"/>
  <Override PartName="/ppt/notesSlides/notesSlide31.xml" ContentType="application/vnd.openxmlformats-officedocument.presentationml.notesSlide+xml"/>
  <Override PartName="/ppt/tags/tag25.xml" ContentType="application/vnd.openxmlformats-officedocument.presentationml.tags+xml"/>
  <Override PartName="/ppt/notesSlides/notesSlide32.xml" ContentType="application/vnd.openxmlformats-officedocument.presentationml.notesSlide+xml"/>
  <Override PartName="/ppt/charts/chart5.xml" ContentType="application/vnd.openxmlformats-officedocument.drawingml.chart+xml"/>
  <Override PartName="/ppt/tags/tag26.xml" ContentType="application/vnd.openxmlformats-officedocument.presentationml.tags+xml"/>
  <Override PartName="/ppt/notesSlides/notesSlide33.xml" ContentType="application/vnd.openxmlformats-officedocument.presentationml.notesSlide+xml"/>
  <Override PartName="/ppt/charts/chart6.xml" ContentType="application/vnd.openxmlformats-officedocument.drawingml.chart+xml"/>
  <Override PartName="/ppt/tags/tag27.xml" ContentType="application/vnd.openxmlformats-officedocument.presentationml.tags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tags/tag28.xml" ContentType="application/vnd.openxmlformats-officedocument.presentationml.tags+xml"/>
  <Override PartName="/ppt/notesSlides/notesSlide37.xml" ContentType="application/vnd.openxmlformats-officedocument.presentationml.notesSlide+xml"/>
  <Override PartName="/ppt/tags/tag29.xml" ContentType="application/vnd.openxmlformats-officedocument.presentationml.tags+xml"/>
  <Override PartName="/ppt/notesSlides/notesSlide38.xml" ContentType="application/vnd.openxmlformats-officedocument.presentationml.notesSlide+xml"/>
  <Override PartName="/ppt/tags/tag30.xml" ContentType="application/vnd.openxmlformats-officedocument.presentationml.tags+xml"/>
  <Override PartName="/ppt/notesSlides/notesSlide39.xml" ContentType="application/vnd.openxmlformats-officedocument.presentationml.notesSlide+xml"/>
  <Override PartName="/ppt/tags/tag31.xml" ContentType="application/vnd.openxmlformats-officedocument.presentationml.tags+xml"/>
  <Override PartName="/ppt/notesSlides/notesSlide40.xml" ContentType="application/vnd.openxmlformats-officedocument.presentationml.notesSlide+xml"/>
  <Override PartName="/ppt/tags/tag32.xml" ContentType="application/vnd.openxmlformats-officedocument.presentationml.tags+xml"/>
  <Override PartName="/ppt/notesSlides/notesSlide41.xml" ContentType="application/vnd.openxmlformats-officedocument.presentationml.notesSlide+xml"/>
  <Override PartName="/ppt/tags/tag33.xml" ContentType="application/vnd.openxmlformats-officedocument.presentationml.tags+xml"/>
  <Override PartName="/ppt/notesSlides/notesSlide42.xml" ContentType="application/vnd.openxmlformats-officedocument.presentationml.notesSlide+xml"/>
  <Override PartName="/ppt/tags/tag34.xml" ContentType="application/vnd.openxmlformats-officedocument.presentationml.tags+xml"/>
  <Override PartName="/ppt/notesSlides/notesSlide43.xml" ContentType="application/vnd.openxmlformats-officedocument.presentationml.notesSlide+xml"/>
  <Override PartName="/ppt/tags/tag35.xml" ContentType="application/vnd.openxmlformats-officedocument.presentationml.tags+xml"/>
  <Override PartName="/ppt/notesSlides/notesSlide44.xml" ContentType="application/vnd.openxmlformats-officedocument.presentationml.notesSlide+xml"/>
  <Override PartName="/ppt/tags/tag36.xml" ContentType="application/vnd.openxmlformats-officedocument.presentationml.tags+xml"/>
  <Override PartName="/ppt/notesSlides/notesSlide45.xml" ContentType="application/vnd.openxmlformats-officedocument.presentationml.notesSlide+xml"/>
  <Override PartName="/ppt/tags/tag37.xml" ContentType="application/vnd.openxmlformats-officedocument.presentationml.tags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tags/tag38.xml" ContentType="application/vnd.openxmlformats-officedocument.presentationml.tags+xml"/>
  <Override PartName="/ppt/notesSlides/notesSlide48.xml" ContentType="application/vnd.openxmlformats-officedocument.presentationml.notesSlide+xml"/>
  <Override PartName="/ppt/tags/tag39.xml" ContentType="application/vnd.openxmlformats-officedocument.presentationml.tags+xml"/>
  <Override PartName="/ppt/notesSlides/notesSlide49.xml" ContentType="application/vnd.openxmlformats-officedocument.presentationml.notesSlide+xml"/>
  <Override PartName="/ppt/tags/tag40.xml" ContentType="application/vnd.openxmlformats-officedocument.presentationml.tags+xml"/>
  <Override PartName="/ppt/notesSlides/notesSlide50.xml" ContentType="application/vnd.openxmlformats-officedocument.presentationml.notesSlide+xml"/>
  <Override PartName="/ppt/tags/tag41.xml" ContentType="application/vnd.openxmlformats-officedocument.presentationml.tags+xml"/>
  <Override PartName="/ppt/notesSlides/notesSlide51.xml" ContentType="application/vnd.openxmlformats-officedocument.presentationml.notesSlide+xml"/>
  <Override PartName="/ppt/tags/tag42.xml" ContentType="application/vnd.openxmlformats-officedocument.presentationml.tags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tags/tag43.xml" ContentType="application/vnd.openxmlformats-officedocument.presentationml.tags+xml"/>
  <Override PartName="/ppt/notesSlides/notesSlide54.xml" ContentType="application/vnd.openxmlformats-officedocument.presentationml.notesSlide+xml"/>
  <Override PartName="/ppt/charts/chart7.xml" ContentType="application/vnd.openxmlformats-officedocument.drawingml.chart+xml"/>
  <Override PartName="/ppt/tags/tag44.xml" ContentType="application/vnd.openxmlformats-officedocument.presentationml.tags+xml"/>
  <Override PartName="/ppt/notesSlides/notesSlide55.xml" ContentType="application/vnd.openxmlformats-officedocument.presentationml.notesSlide+xml"/>
  <Override PartName="/ppt/charts/chart8.xml" ContentType="application/vnd.openxmlformats-officedocument.drawingml.chart+xml"/>
  <Override PartName="/ppt/drawings/drawing1.xml" ContentType="application/vnd.openxmlformats-officedocument.drawingml.chartshapes+xml"/>
  <Override PartName="/ppt/charts/chart9.xml" ContentType="application/vnd.openxmlformats-officedocument.drawingml.chart+xml"/>
  <Override PartName="/ppt/drawings/drawing2.xml" ContentType="application/vnd.openxmlformats-officedocument.drawingml.chartshapes+xml"/>
  <Override PartName="/ppt/notesSlides/notesSlide56.xml" ContentType="application/vnd.openxmlformats-officedocument.presentationml.notesSlide+xml"/>
  <Override PartName="/ppt/charts/chart10.xml" ContentType="application/vnd.openxmlformats-officedocument.drawingml.chart+xml"/>
  <Override PartName="/ppt/drawings/drawing3.xml" ContentType="application/vnd.openxmlformats-officedocument.drawingml.chartshapes+xml"/>
  <Override PartName="/ppt/charts/chart11.xml" ContentType="application/vnd.openxmlformats-officedocument.drawingml.chart+xml"/>
  <Override PartName="/ppt/drawings/drawing4.xml" ContentType="application/vnd.openxmlformats-officedocument.drawingml.chartshapes+xml"/>
  <Override PartName="/ppt/tags/tag45.xml" ContentType="application/vnd.openxmlformats-officedocument.presentationml.tags+xml"/>
  <Override PartName="/ppt/notesSlides/notesSlide57.xml" ContentType="application/vnd.openxmlformats-officedocument.presentationml.notesSlide+xml"/>
  <Override PartName="/ppt/charts/chart12.xml" ContentType="application/vnd.openxmlformats-officedocument.drawingml.chart+xml"/>
  <Override PartName="/ppt/drawings/drawing5.xml" ContentType="application/vnd.openxmlformats-officedocument.drawingml.chartshapes+xml"/>
  <Override PartName="/ppt/charts/chart13.xml" ContentType="application/vnd.openxmlformats-officedocument.drawingml.chart+xml"/>
  <Override PartName="/ppt/drawings/drawing6.xml" ContentType="application/vnd.openxmlformats-officedocument.drawingml.chartshapes+xml"/>
  <Override PartName="/ppt/tags/tag46.xml" ContentType="application/vnd.openxmlformats-officedocument.presentationml.tags+xml"/>
  <Override PartName="/ppt/notesSlides/notesSlide58.xml" ContentType="application/vnd.openxmlformats-officedocument.presentationml.notesSlide+xml"/>
  <Override PartName="/ppt/charts/chart14.xml" ContentType="application/vnd.openxmlformats-officedocument.drawingml.chart+xml"/>
  <Override PartName="/ppt/drawings/drawing7.xml" ContentType="application/vnd.openxmlformats-officedocument.drawingml.chartshapes+xml"/>
  <Override PartName="/ppt/notesSlides/notesSlide59.xml" ContentType="application/vnd.openxmlformats-officedocument.presentationml.notesSlide+xml"/>
  <Override PartName="/ppt/tags/tag47.xml" ContentType="application/vnd.openxmlformats-officedocument.presentationml.tags+xml"/>
  <Override PartName="/ppt/notesSlides/notesSlide60.xml" ContentType="application/vnd.openxmlformats-officedocument.presentationml.notesSlide+xml"/>
  <Override PartName="/ppt/charts/chart15.xml" ContentType="application/vnd.openxmlformats-officedocument.drawingml.chart+xml"/>
  <Override PartName="/ppt/drawings/drawing8.xml" ContentType="application/vnd.openxmlformats-officedocument.drawingml.chartshapes+xml"/>
  <Override PartName="/ppt/charts/chart16.xml" ContentType="application/vnd.openxmlformats-officedocument.drawingml.chart+xml"/>
  <Override PartName="/ppt/drawings/drawing9.xml" ContentType="application/vnd.openxmlformats-officedocument.drawingml.chartshapes+xml"/>
  <Override PartName="/ppt/tags/tag48.xml" ContentType="application/vnd.openxmlformats-officedocument.presentationml.tags+xml"/>
  <Override PartName="/ppt/notesSlides/notesSlide61.xml" ContentType="application/vnd.openxmlformats-officedocument.presentationml.notesSlide+xml"/>
  <Override PartName="/ppt/tags/tag49.xml" ContentType="application/vnd.openxmlformats-officedocument.presentationml.tags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</p:sldMasterIdLst>
  <p:notesMasterIdLst>
    <p:notesMasterId r:id="rId71"/>
  </p:notesMasterIdLst>
  <p:sldIdLst>
    <p:sldId id="485" r:id="rId2"/>
    <p:sldId id="497" r:id="rId3"/>
    <p:sldId id="556" r:id="rId4"/>
    <p:sldId id="496" r:id="rId5"/>
    <p:sldId id="525" r:id="rId6"/>
    <p:sldId id="515" r:id="rId7"/>
    <p:sldId id="517" r:id="rId8"/>
    <p:sldId id="519" r:id="rId9"/>
    <p:sldId id="523" r:id="rId10"/>
    <p:sldId id="522" r:id="rId11"/>
    <p:sldId id="526" r:id="rId12"/>
    <p:sldId id="499" r:id="rId13"/>
    <p:sldId id="514" r:id="rId14"/>
    <p:sldId id="563" r:id="rId15"/>
    <p:sldId id="527" r:id="rId16"/>
    <p:sldId id="552" r:id="rId17"/>
    <p:sldId id="532" r:id="rId18"/>
    <p:sldId id="533" r:id="rId19"/>
    <p:sldId id="534" r:id="rId20"/>
    <p:sldId id="530" r:id="rId21"/>
    <p:sldId id="535" r:id="rId22"/>
    <p:sldId id="536" r:id="rId23"/>
    <p:sldId id="537" r:id="rId24"/>
    <p:sldId id="538" r:id="rId25"/>
    <p:sldId id="540" r:id="rId26"/>
    <p:sldId id="541" r:id="rId27"/>
    <p:sldId id="542" r:id="rId28"/>
    <p:sldId id="543" r:id="rId29"/>
    <p:sldId id="544" r:id="rId30"/>
    <p:sldId id="546" r:id="rId31"/>
    <p:sldId id="547" r:id="rId32"/>
    <p:sldId id="548" r:id="rId33"/>
    <p:sldId id="549" r:id="rId34"/>
    <p:sldId id="550" r:id="rId35"/>
    <p:sldId id="501" r:id="rId36"/>
    <p:sldId id="553" r:id="rId37"/>
    <p:sldId id="441" r:id="rId38"/>
    <p:sldId id="462" r:id="rId39"/>
    <p:sldId id="460" r:id="rId40"/>
    <p:sldId id="443" r:id="rId41"/>
    <p:sldId id="554" r:id="rId42"/>
    <p:sldId id="555" r:id="rId43"/>
    <p:sldId id="463" r:id="rId44"/>
    <p:sldId id="464" r:id="rId45"/>
    <p:sldId id="446" r:id="rId46"/>
    <p:sldId id="465" r:id="rId47"/>
    <p:sldId id="448" r:id="rId48"/>
    <p:sldId id="452" r:id="rId49"/>
    <p:sldId id="449" r:id="rId50"/>
    <p:sldId id="470" r:id="rId51"/>
    <p:sldId id="506" r:id="rId52"/>
    <p:sldId id="453" r:id="rId53"/>
    <p:sldId id="471" r:id="rId54"/>
    <p:sldId id="474" r:id="rId55"/>
    <p:sldId id="473" r:id="rId56"/>
    <p:sldId id="482" r:id="rId57"/>
    <p:sldId id="475" r:id="rId58"/>
    <p:sldId id="476" r:id="rId59"/>
    <p:sldId id="478" r:id="rId60"/>
    <p:sldId id="477" r:id="rId61"/>
    <p:sldId id="481" r:id="rId62"/>
    <p:sldId id="455" r:id="rId63"/>
    <p:sldId id="507" r:id="rId64"/>
    <p:sldId id="508" r:id="rId65"/>
    <p:sldId id="557" r:id="rId66"/>
    <p:sldId id="558" r:id="rId67"/>
    <p:sldId id="559" r:id="rId68"/>
    <p:sldId id="561" r:id="rId69"/>
    <p:sldId id="562" r:id="rId70"/>
  </p:sldIdLst>
  <p:sldSz cx="9144000" cy="6858000" type="screen4x3"/>
  <p:notesSz cx="6858000" cy="9144000"/>
  <p:embeddedFontLst>
    <p:embeddedFont>
      <p:font typeface="Verdana" pitchFamily="34" charset="0"/>
      <p:regular r:id="rId72"/>
      <p:bold r:id="rId73"/>
      <p:italic r:id="rId74"/>
      <p:boldItalic r:id="rId75"/>
    </p:embeddedFont>
    <p:embeddedFont>
      <p:font typeface="cmmi10"/>
      <p:regular r:id="rId76"/>
    </p:embeddedFont>
    <p:embeddedFont>
      <p:font typeface="cmsy10"/>
      <p:regular r:id="rId77"/>
    </p:embeddedFont>
    <p:embeddedFont>
      <p:font typeface="CMSY10ORIG"/>
      <p:regular r:id="rId78"/>
    </p:embeddedFont>
    <p:embeddedFont>
      <p:font typeface="Wingdings 2" pitchFamily="18" charset="2"/>
      <p:regular r:id="rId79"/>
    </p:embeddedFont>
    <p:embeddedFont>
      <p:font typeface="CMR10"/>
      <p:regular r:id="rId80"/>
    </p:embeddedFont>
    <p:embeddedFont>
      <p:font typeface="Calibri" pitchFamily="34" charset="0"/>
      <p:regular r:id="rId81"/>
      <p:bold r:id="rId82"/>
      <p:italic r:id="rId83"/>
      <p:boldItalic r:id="rId84"/>
    </p:embeddedFont>
    <p:embeddedFont>
      <p:font typeface="Gill Sans MT" pitchFamily="34" charset="0"/>
      <p:regular r:id="rId85"/>
      <p:bold r:id="rId86"/>
      <p:italic r:id="rId87"/>
      <p:boldItalic r:id="rId88"/>
    </p:embeddedFont>
    <p:embeddedFont>
      <p:font typeface="굴림" pitchFamily="34" charset="-127"/>
      <p:regular r:id="rId89"/>
    </p:embeddedFont>
    <p:embeddedFont>
      <p:font typeface="CMR7"/>
      <p:regular r:id="rId90"/>
    </p:embeddedFont>
  </p:embeddedFontLst>
  <p:custDataLst>
    <p:tags r:id="rId9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2D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54" autoAdjust="0"/>
    <p:restoredTop sz="87000" autoAdjust="0"/>
  </p:normalViewPr>
  <p:slideViewPr>
    <p:cSldViewPr snapToGrid="0">
      <p:cViewPr varScale="1">
        <p:scale>
          <a:sx n="116" d="100"/>
          <a:sy n="116" d="100"/>
        </p:scale>
        <p:origin x="-2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-3126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font" Target="fonts/font5.fntdata"/><Relationship Id="rId84" Type="http://schemas.openxmlformats.org/officeDocument/2006/relationships/font" Target="fonts/font13.fntdata"/><Relationship Id="rId89" Type="http://schemas.openxmlformats.org/officeDocument/2006/relationships/font" Target="fonts/font18.fntdata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font" Target="fonts/font3.fntdata"/><Relationship Id="rId79" Type="http://schemas.openxmlformats.org/officeDocument/2006/relationships/font" Target="fonts/font8.fntdata"/><Relationship Id="rId87" Type="http://schemas.openxmlformats.org/officeDocument/2006/relationships/font" Target="fonts/font16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font" Target="fonts/font11.fntdata"/><Relationship Id="rId90" Type="http://schemas.openxmlformats.org/officeDocument/2006/relationships/font" Target="fonts/font19.fntdata"/><Relationship Id="rId95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.fntdata"/><Relationship Id="rId80" Type="http://schemas.openxmlformats.org/officeDocument/2006/relationships/font" Target="fonts/font9.fntdata"/><Relationship Id="rId85" Type="http://schemas.openxmlformats.org/officeDocument/2006/relationships/font" Target="fonts/font14.fntdata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font" Target="fonts/font4.fntdata"/><Relationship Id="rId83" Type="http://schemas.openxmlformats.org/officeDocument/2006/relationships/font" Target="fonts/font12.fntdata"/><Relationship Id="rId88" Type="http://schemas.openxmlformats.org/officeDocument/2006/relationships/font" Target="fonts/font17.fntdata"/><Relationship Id="rId9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2.fntdata"/><Relationship Id="rId78" Type="http://schemas.openxmlformats.org/officeDocument/2006/relationships/font" Target="fonts/font7.fntdata"/><Relationship Id="rId81" Type="http://schemas.openxmlformats.org/officeDocument/2006/relationships/font" Target="fonts/font10.fntdata"/><Relationship Id="rId86" Type="http://schemas.openxmlformats.org/officeDocument/2006/relationships/font" Target="fonts/font15.fntdata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CIFS\HPCL\rdas\amazon%20backup\fairness-Noc\results\SlackBucke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CIFS\HPCL\rdas\amazon%20backup\fairness-Noc\results\SlackBucket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CIFS\HPCL\rdas\amazon%20backup\fairness-Noc\results\SlackBucket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CIFS\HPCL\rdas\amazon%20backup\fairness-Noc\results\SlackBucket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Reetuparna%20Das\Desktop\job-talk\aergia\formatted-case-studie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Reetuparna%20Das\Desktop\job-talk\aergia\formatted-case-studie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scitho\Desktop\Papers\ISCA_2009\FinalVersion\Excel\SYNTH_Standard_Comparison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moscitho\Desktop\Papers\ISCA_2009\FinalVersion\Excel\Homo-milc-noMEMLat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moscitho\Desktop\Papers\ISCA_2009\FinalVersion\Excel\Homo-milc-noMEMLat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moscitho\Desktop\Papers\ISCA_2009\FinalVersion\Excel\Homo-milc-noMEMLat.xlsx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Users\moscitho\Desktop\Papers\ISCA_2009\FinalVersion\Excel\Homo-milc-noMEMLat.xlsx" TargetMode="Externa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Users\moscitho\Desktop\Papers\ISCA_2009\FinalVersion\Excel\Homo-Matlab-noMEMLat.xlsx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C:\Users\moscitho\Desktop\Papers\ISCA_2009\FinalVersion\Excel\Homo-Matlab-noMEMLat.xlsx" TargetMode="Externa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C:\Users\moscitho\Desktop\Papers\ISCA_2009\FinalVersion\Excel\Homo-Matlab-MEMLat.xlsx" TargetMode="Externa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C:\Users\moscitho\Desktop\Papers\ISCA_2009\FinalVersion\Excel\Final-Aggregate-noMEMLAT-Config1-MINAD-----forPowerPointPlot.xlsx" TargetMode="Externa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C:\Users\moscitho\Desktop\Papers\ISCA_2009\FinalVersion\Excel\Final-Aggregate-noMEMLAT-Config1-MINAD-----forPowerPointPlo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88902202442088"/>
          <c:y val="5.7003062117235437E-2"/>
          <c:w val="0.6739914679589778"/>
          <c:h val="0.83250612423447068"/>
        </c:manualLayout>
      </c:layout>
      <c:lineChart>
        <c:grouping val="standard"/>
        <c:varyColors val="0"/>
        <c:ser>
          <c:idx val="1"/>
          <c:order val="0"/>
          <c:tx>
            <c:strRef>
              <c:f>Data!$A$21</c:f>
              <c:strCache>
                <c:ptCount val="1"/>
                <c:pt idx="0">
                  <c:v>Gems</c:v>
                </c:pt>
              </c:strCache>
            </c:strRef>
          </c:tx>
          <c:marker>
            <c:symbol val="square"/>
            <c:size val="4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Data!$B$21:$L$21</c:f>
              <c:numCache>
                <c:formatCode>0.00</c:formatCode>
                <c:ptCount val="11"/>
                <c:pt idx="0">
                  <c:v>7.7700000000000014</c:v>
                </c:pt>
                <c:pt idx="1">
                  <c:v>11.03</c:v>
                </c:pt>
                <c:pt idx="2">
                  <c:v>17.64</c:v>
                </c:pt>
                <c:pt idx="3">
                  <c:v>26.5</c:v>
                </c:pt>
                <c:pt idx="4">
                  <c:v>33.620000000000012</c:v>
                </c:pt>
                <c:pt idx="5">
                  <c:v>40.14</c:v>
                </c:pt>
                <c:pt idx="6">
                  <c:v>45.64</c:v>
                </c:pt>
                <c:pt idx="7">
                  <c:v>50.6</c:v>
                </c:pt>
                <c:pt idx="8">
                  <c:v>55.660000000000011</c:v>
                </c:pt>
                <c:pt idx="9">
                  <c:v>60.53</c:v>
                </c:pt>
                <c:pt idx="10">
                  <c:v>64.679999999999978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0144896"/>
        <c:axId val="127525632"/>
      </c:lineChart>
      <c:catAx>
        <c:axId val="1301448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 b="0">
                    <a:latin typeface="Arial" pitchFamily="34" charset="0"/>
                    <a:cs typeface="Arial" pitchFamily="34" charset="0"/>
                  </a:rPr>
                  <a:t>Slack</a:t>
                </a:r>
                <a:r>
                  <a:rPr lang="en-US" sz="1600" b="0" baseline="0">
                    <a:latin typeface="Arial" pitchFamily="34" charset="0"/>
                    <a:cs typeface="Arial" pitchFamily="34" charset="0"/>
                  </a:rPr>
                  <a:t> in cycles</a:t>
                </a:r>
                <a:endParaRPr lang="en-US" sz="1600" b="0">
                  <a:latin typeface="Arial" pitchFamily="34" charset="0"/>
                  <a:cs typeface="Arial" pitchFamily="34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27525632"/>
        <c:crosses val="autoZero"/>
        <c:auto val="1"/>
        <c:lblAlgn val="ctr"/>
        <c:lblOffset val="100"/>
        <c:noMultiLvlLbl val="0"/>
      </c:catAx>
      <c:valAx>
        <c:axId val="127525632"/>
        <c:scaling>
          <c:orientation val="minMax"/>
          <c:max val="1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 b="0">
                    <a:latin typeface="Arial" pitchFamily="34" charset="0"/>
                    <a:cs typeface="Arial" pitchFamily="34" charset="0"/>
                  </a:defRPr>
                </a:pPr>
                <a:r>
                  <a:rPr lang="en-US" sz="1600" b="0" baseline="0" dirty="0">
                    <a:latin typeface="Arial" pitchFamily="34" charset="0"/>
                    <a:cs typeface="Arial" pitchFamily="34" charset="0"/>
                  </a:rPr>
                  <a:t>Percentage of </a:t>
                </a:r>
                <a:r>
                  <a:rPr lang="en-US" sz="1600" b="0" baseline="0" dirty="0" smtClean="0">
                    <a:latin typeface="Arial" pitchFamily="34" charset="0"/>
                    <a:cs typeface="Arial" pitchFamily="34" charset="0"/>
                  </a:rPr>
                  <a:t>all </a:t>
                </a:r>
                <a:r>
                  <a:rPr lang="en-US" sz="1600" b="0" baseline="0" dirty="0">
                    <a:latin typeface="Arial" pitchFamily="34" charset="0"/>
                    <a:cs typeface="Arial" pitchFamily="34" charset="0"/>
                  </a:rPr>
                  <a:t>Packets (%)</a:t>
                </a:r>
                <a:endParaRPr lang="en-US" sz="1600" b="0" dirty="0">
                  <a:latin typeface="Arial" pitchFamily="34" charset="0"/>
                  <a:cs typeface="Arial" pitchFamily="34" charset="0"/>
                </a:endParaRP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30144896"/>
        <c:crosses val="autoZero"/>
        <c:crossBetween val="midCat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1409715089961576"/>
          <c:y val="2.0953193350831147E-2"/>
          <c:w val="0.1815893216302869"/>
          <c:h val="0.96646126911980612"/>
        </c:manualLayout>
      </c:layout>
      <c:overlay val="0"/>
      <c:txPr>
        <a:bodyPr/>
        <a:lstStyle/>
        <a:p>
          <a:pPr>
            <a:defRPr sz="13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87617483643276"/>
          <c:y val="3.4780937357465402E-2"/>
          <c:w val="0.6739914679589778"/>
          <c:h val="0.83250612423447068"/>
        </c:manualLayout>
      </c:layout>
      <c:lineChart>
        <c:grouping val="standard"/>
        <c:varyColors val="0"/>
        <c:ser>
          <c:idx val="1"/>
          <c:order val="0"/>
          <c:tx>
            <c:strRef>
              <c:f>Data!$A$21</c:f>
              <c:strCache>
                <c:ptCount val="1"/>
                <c:pt idx="0">
                  <c:v>Gems</c:v>
                </c:pt>
              </c:strCache>
            </c:strRef>
          </c:tx>
          <c:marker>
            <c:symbol val="square"/>
            <c:size val="4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Data!$B$21:$L$21</c:f>
              <c:numCache>
                <c:formatCode>0.00</c:formatCode>
                <c:ptCount val="11"/>
                <c:pt idx="0">
                  <c:v>7.7700000000000014</c:v>
                </c:pt>
                <c:pt idx="1">
                  <c:v>11.03</c:v>
                </c:pt>
                <c:pt idx="2">
                  <c:v>17.64</c:v>
                </c:pt>
                <c:pt idx="3">
                  <c:v>26.5</c:v>
                </c:pt>
                <c:pt idx="4">
                  <c:v>33.620000000000012</c:v>
                </c:pt>
                <c:pt idx="5">
                  <c:v>40.14</c:v>
                </c:pt>
                <c:pt idx="6">
                  <c:v>45.64</c:v>
                </c:pt>
                <c:pt idx="7">
                  <c:v>50.6</c:v>
                </c:pt>
                <c:pt idx="8">
                  <c:v>55.660000000000011</c:v>
                </c:pt>
                <c:pt idx="9">
                  <c:v>60.53</c:v>
                </c:pt>
                <c:pt idx="10">
                  <c:v>64.679999999999978</c:v>
                </c:pt>
              </c:numCache>
            </c:numRef>
          </c:val>
          <c:smooth val="0"/>
        </c:ser>
        <c:ser>
          <c:idx val="12"/>
          <c:order val="1"/>
          <c:tx>
            <c:strRef>
              <c:f>Data!$A$33</c:f>
              <c:strCache>
                <c:ptCount val="1"/>
                <c:pt idx="0">
                  <c:v>art</c:v>
                </c:pt>
              </c:strCache>
            </c:strRef>
          </c:tx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Data!$B$33:$L$33</c:f>
              <c:numCache>
                <c:formatCode>0.00</c:formatCode>
                <c:ptCount val="11"/>
                <c:pt idx="0">
                  <c:v>67.34</c:v>
                </c:pt>
                <c:pt idx="1">
                  <c:v>78.350000000000009</c:v>
                </c:pt>
                <c:pt idx="2">
                  <c:v>86.470000000000013</c:v>
                </c:pt>
                <c:pt idx="3">
                  <c:v>91.149999999999991</c:v>
                </c:pt>
                <c:pt idx="4">
                  <c:v>93.690000000000012</c:v>
                </c:pt>
                <c:pt idx="5">
                  <c:v>95.300000000000011</c:v>
                </c:pt>
                <c:pt idx="6">
                  <c:v>96.4</c:v>
                </c:pt>
                <c:pt idx="7">
                  <c:v>97.210000000000022</c:v>
                </c:pt>
                <c:pt idx="8">
                  <c:v>97.890000000000015</c:v>
                </c:pt>
                <c:pt idx="9">
                  <c:v>98.490000000000023</c:v>
                </c:pt>
                <c:pt idx="10">
                  <c:v>98.960000000000022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614848"/>
        <c:axId val="97633408"/>
      </c:lineChart>
      <c:catAx>
        <c:axId val="976148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 b="0" dirty="0">
                    <a:latin typeface="Arial" pitchFamily="34" charset="0"/>
                    <a:cs typeface="Arial" pitchFamily="34" charset="0"/>
                  </a:rPr>
                  <a:t>Slack</a:t>
                </a:r>
                <a:r>
                  <a:rPr lang="en-US" sz="1600" b="0" baseline="0" dirty="0">
                    <a:latin typeface="Arial" pitchFamily="34" charset="0"/>
                    <a:cs typeface="Arial" pitchFamily="34" charset="0"/>
                  </a:rPr>
                  <a:t> in cycles</a:t>
                </a:r>
                <a:endParaRPr lang="en-US" sz="1600" b="0" dirty="0">
                  <a:latin typeface="Arial" pitchFamily="34" charset="0"/>
                  <a:cs typeface="Arial" pitchFamily="34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97633408"/>
        <c:crosses val="autoZero"/>
        <c:auto val="1"/>
        <c:lblAlgn val="ctr"/>
        <c:lblOffset val="100"/>
        <c:noMultiLvlLbl val="0"/>
      </c:catAx>
      <c:valAx>
        <c:axId val="97633408"/>
        <c:scaling>
          <c:orientation val="minMax"/>
          <c:max val="1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 b="0">
                    <a:latin typeface="Arial" pitchFamily="34" charset="0"/>
                    <a:cs typeface="Arial" pitchFamily="34" charset="0"/>
                  </a:defRPr>
                </a:pPr>
                <a:r>
                  <a:rPr lang="en-US" sz="1600" b="0" baseline="0" dirty="0">
                    <a:latin typeface="Arial" pitchFamily="34" charset="0"/>
                    <a:cs typeface="Arial" pitchFamily="34" charset="0"/>
                  </a:rPr>
                  <a:t>Percentage of </a:t>
                </a:r>
                <a:r>
                  <a:rPr lang="en-US" sz="1600" b="0" baseline="0" dirty="0" smtClean="0">
                    <a:latin typeface="Arial" pitchFamily="34" charset="0"/>
                    <a:cs typeface="Arial" pitchFamily="34" charset="0"/>
                  </a:rPr>
                  <a:t>all </a:t>
                </a:r>
                <a:r>
                  <a:rPr lang="en-US" sz="1600" b="0" baseline="0" dirty="0">
                    <a:latin typeface="Arial" pitchFamily="34" charset="0"/>
                    <a:cs typeface="Arial" pitchFamily="34" charset="0"/>
                  </a:rPr>
                  <a:t>Packets (%)</a:t>
                </a:r>
                <a:endParaRPr lang="en-US" sz="1600" b="0" dirty="0">
                  <a:latin typeface="Arial" pitchFamily="34" charset="0"/>
                  <a:cs typeface="Arial" pitchFamily="34" charset="0"/>
                </a:endParaRP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9761484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80604567178560005"/>
          <c:y val="2.0953211796737915E-2"/>
          <c:w val="0.1815893216302869"/>
          <c:h val="0.96646126911980612"/>
        </c:manualLayout>
      </c:layout>
      <c:overlay val="0"/>
      <c:txPr>
        <a:bodyPr/>
        <a:lstStyle/>
        <a:p>
          <a:pPr>
            <a:defRPr sz="13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87617483643273"/>
          <c:y val="3.4780937357465402E-2"/>
          <c:w val="0.67399146795897724"/>
          <c:h val="0.83250612423447068"/>
        </c:manualLayout>
      </c:layout>
      <c:lineChart>
        <c:grouping val="standard"/>
        <c:varyColors val="0"/>
        <c:ser>
          <c:idx val="1"/>
          <c:order val="0"/>
          <c:tx>
            <c:strRef>
              <c:f>Data!$A$21</c:f>
              <c:strCache>
                <c:ptCount val="1"/>
                <c:pt idx="0">
                  <c:v>Gems</c:v>
                </c:pt>
              </c:strCache>
            </c:strRef>
          </c:tx>
          <c:marker>
            <c:symbol val="square"/>
            <c:size val="4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Data!$B$21:$L$21</c:f>
              <c:numCache>
                <c:formatCode>0.00</c:formatCode>
                <c:ptCount val="11"/>
                <c:pt idx="0">
                  <c:v>7.7700000000000014</c:v>
                </c:pt>
                <c:pt idx="1">
                  <c:v>11.03</c:v>
                </c:pt>
                <c:pt idx="2">
                  <c:v>17.64</c:v>
                </c:pt>
                <c:pt idx="3">
                  <c:v>26.5</c:v>
                </c:pt>
                <c:pt idx="4">
                  <c:v>33.620000000000012</c:v>
                </c:pt>
                <c:pt idx="5">
                  <c:v>40.14</c:v>
                </c:pt>
                <c:pt idx="6">
                  <c:v>45.64</c:v>
                </c:pt>
                <c:pt idx="7">
                  <c:v>50.6</c:v>
                </c:pt>
                <c:pt idx="8">
                  <c:v>55.660000000000011</c:v>
                </c:pt>
                <c:pt idx="9">
                  <c:v>60.53</c:v>
                </c:pt>
                <c:pt idx="10">
                  <c:v>64.679999999999978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Data!$A$22</c:f>
              <c:strCache>
                <c:ptCount val="1"/>
                <c:pt idx="0">
                  <c:v>omnet</c:v>
                </c:pt>
              </c:strCache>
            </c:strRef>
          </c:tx>
          <c:marker>
            <c:symbol val="diamond"/>
            <c:size val="4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Data!$B$22:$L$22</c:f>
              <c:numCache>
                <c:formatCode>0.00</c:formatCode>
                <c:ptCount val="11"/>
                <c:pt idx="0">
                  <c:v>18.260000000000002</c:v>
                </c:pt>
                <c:pt idx="1">
                  <c:v>22.6</c:v>
                </c:pt>
                <c:pt idx="2">
                  <c:v>27.380000000000003</c:v>
                </c:pt>
                <c:pt idx="3">
                  <c:v>31.830000000000005</c:v>
                </c:pt>
                <c:pt idx="4">
                  <c:v>35.940000000000005</c:v>
                </c:pt>
                <c:pt idx="5">
                  <c:v>39.760000000000012</c:v>
                </c:pt>
                <c:pt idx="6">
                  <c:v>43.34</c:v>
                </c:pt>
                <c:pt idx="7">
                  <c:v>46.760000000000012</c:v>
                </c:pt>
                <c:pt idx="8">
                  <c:v>50.070000000000007</c:v>
                </c:pt>
                <c:pt idx="9">
                  <c:v>53.290000000000013</c:v>
                </c:pt>
                <c:pt idx="10">
                  <c:v>56.34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Data!$A$23</c:f>
              <c:strCache>
                <c:ptCount val="1"/>
                <c:pt idx="0">
                  <c:v>tpcw</c:v>
                </c:pt>
              </c:strCache>
            </c:strRef>
          </c:tx>
          <c:marker>
            <c:symbol val="triangle"/>
            <c:size val="4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Data!$B$23:$L$23</c:f>
              <c:numCache>
                <c:formatCode>0.00</c:formatCode>
                <c:ptCount val="11"/>
                <c:pt idx="0">
                  <c:v>24.84</c:v>
                </c:pt>
                <c:pt idx="1">
                  <c:v>32.690000000000012</c:v>
                </c:pt>
                <c:pt idx="2">
                  <c:v>39.43</c:v>
                </c:pt>
                <c:pt idx="3">
                  <c:v>43.74</c:v>
                </c:pt>
                <c:pt idx="4">
                  <c:v>47.010000000000005</c:v>
                </c:pt>
                <c:pt idx="5">
                  <c:v>49.780000000000008</c:v>
                </c:pt>
                <c:pt idx="6">
                  <c:v>52.440000000000005</c:v>
                </c:pt>
                <c:pt idx="7">
                  <c:v>55.460000000000015</c:v>
                </c:pt>
                <c:pt idx="8">
                  <c:v>59.420000000000016</c:v>
                </c:pt>
                <c:pt idx="9">
                  <c:v>64.220000000000013</c:v>
                </c:pt>
                <c:pt idx="10">
                  <c:v>68.830000000000013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Data!$A$24</c:f>
              <c:strCache>
                <c:ptCount val="1"/>
                <c:pt idx="0">
                  <c:v>mcf</c:v>
                </c:pt>
              </c:strCache>
            </c:strRef>
          </c:tx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Data!$B$24:$L$24</c:f>
              <c:numCache>
                <c:formatCode>0.00</c:formatCode>
                <c:ptCount val="11"/>
                <c:pt idx="0">
                  <c:v>20.8</c:v>
                </c:pt>
                <c:pt idx="1">
                  <c:v>22.89</c:v>
                </c:pt>
                <c:pt idx="2">
                  <c:v>25.4</c:v>
                </c:pt>
                <c:pt idx="3">
                  <c:v>27.689999999999987</c:v>
                </c:pt>
                <c:pt idx="4">
                  <c:v>29.830000000000005</c:v>
                </c:pt>
                <c:pt idx="5">
                  <c:v>31.93</c:v>
                </c:pt>
                <c:pt idx="6">
                  <c:v>34.03</c:v>
                </c:pt>
                <c:pt idx="7">
                  <c:v>36.17</c:v>
                </c:pt>
                <c:pt idx="8">
                  <c:v>38.440000000000005</c:v>
                </c:pt>
                <c:pt idx="9">
                  <c:v>40.849999999999994</c:v>
                </c:pt>
                <c:pt idx="10">
                  <c:v>43.290000000000013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Data!$A$25</c:f>
              <c:strCache>
                <c:ptCount val="1"/>
                <c:pt idx="0">
                  <c:v>bzip2</c:v>
                </c:pt>
              </c:strCache>
            </c:strRef>
          </c:tx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Data!$B$25:$L$25</c:f>
              <c:numCache>
                <c:formatCode>0.00</c:formatCode>
                <c:ptCount val="11"/>
                <c:pt idx="0">
                  <c:v>16.610000000000031</c:v>
                </c:pt>
                <c:pt idx="1">
                  <c:v>26.43</c:v>
                </c:pt>
                <c:pt idx="2">
                  <c:v>43.7</c:v>
                </c:pt>
                <c:pt idx="3">
                  <c:v>52.13</c:v>
                </c:pt>
                <c:pt idx="4">
                  <c:v>57.330000000000005</c:v>
                </c:pt>
                <c:pt idx="5">
                  <c:v>61.220000000000013</c:v>
                </c:pt>
                <c:pt idx="6">
                  <c:v>64.5</c:v>
                </c:pt>
                <c:pt idx="7">
                  <c:v>67.73</c:v>
                </c:pt>
                <c:pt idx="8">
                  <c:v>71.61999999999999</c:v>
                </c:pt>
                <c:pt idx="9">
                  <c:v>75.760000000000005</c:v>
                </c:pt>
                <c:pt idx="10">
                  <c:v>79.069999999999993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Data!$A$26</c:f>
              <c:strCache>
                <c:ptCount val="1"/>
                <c:pt idx="0">
                  <c:v>sjbb</c:v>
                </c:pt>
              </c:strCache>
            </c:strRef>
          </c:tx>
          <c:marker>
            <c:symbol val="circle"/>
            <c:size val="4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Data!$B$26:$L$26</c:f>
              <c:numCache>
                <c:formatCode>0.00</c:formatCode>
                <c:ptCount val="11"/>
                <c:pt idx="0">
                  <c:v>31.97</c:v>
                </c:pt>
                <c:pt idx="1">
                  <c:v>44.81</c:v>
                </c:pt>
                <c:pt idx="2">
                  <c:v>54.63</c:v>
                </c:pt>
                <c:pt idx="3">
                  <c:v>59.02</c:v>
                </c:pt>
                <c:pt idx="4">
                  <c:v>61.71</c:v>
                </c:pt>
                <c:pt idx="5">
                  <c:v>63.81</c:v>
                </c:pt>
                <c:pt idx="6">
                  <c:v>65.95</c:v>
                </c:pt>
                <c:pt idx="7">
                  <c:v>69.02</c:v>
                </c:pt>
                <c:pt idx="8">
                  <c:v>74.11999999999999</c:v>
                </c:pt>
                <c:pt idx="9">
                  <c:v>80.2</c:v>
                </c:pt>
                <c:pt idx="10">
                  <c:v>84.77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Data!$A$27</c:f>
              <c:strCache>
                <c:ptCount val="1"/>
                <c:pt idx="0">
                  <c:v>sap</c:v>
                </c:pt>
              </c:strCache>
            </c:strRef>
          </c:tx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Data!$B$27:$L$27</c:f>
              <c:numCache>
                <c:formatCode>0.00</c:formatCode>
                <c:ptCount val="11"/>
                <c:pt idx="0">
                  <c:v>20.91</c:v>
                </c:pt>
                <c:pt idx="1">
                  <c:v>33.4</c:v>
                </c:pt>
                <c:pt idx="2">
                  <c:v>44.4</c:v>
                </c:pt>
                <c:pt idx="3">
                  <c:v>49.94</c:v>
                </c:pt>
                <c:pt idx="4">
                  <c:v>53.68</c:v>
                </c:pt>
                <c:pt idx="5">
                  <c:v>56.65</c:v>
                </c:pt>
                <c:pt idx="6">
                  <c:v>59.47</c:v>
                </c:pt>
                <c:pt idx="7">
                  <c:v>62.87</c:v>
                </c:pt>
                <c:pt idx="8">
                  <c:v>67.63</c:v>
                </c:pt>
                <c:pt idx="9">
                  <c:v>73.039999999999992</c:v>
                </c:pt>
                <c:pt idx="10">
                  <c:v>77.639999999999986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Data!$A$28</c:f>
              <c:strCache>
                <c:ptCount val="1"/>
                <c:pt idx="0">
                  <c:v>sphinx</c:v>
                </c:pt>
              </c:strCache>
            </c:strRef>
          </c:tx>
          <c:marker>
            <c:symbol val="dot"/>
            <c:size val="7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Data!$B$28:$L$28</c:f>
              <c:numCache>
                <c:formatCode>0.00</c:formatCode>
                <c:ptCount val="11"/>
                <c:pt idx="0">
                  <c:v>33.800000000000004</c:v>
                </c:pt>
                <c:pt idx="1">
                  <c:v>46.89</c:v>
                </c:pt>
                <c:pt idx="2">
                  <c:v>57</c:v>
                </c:pt>
                <c:pt idx="3">
                  <c:v>62.2</c:v>
                </c:pt>
                <c:pt idx="4">
                  <c:v>65.55</c:v>
                </c:pt>
                <c:pt idx="5">
                  <c:v>68.25</c:v>
                </c:pt>
                <c:pt idx="6">
                  <c:v>70.75</c:v>
                </c:pt>
                <c:pt idx="7">
                  <c:v>73.510000000000005</c:v>
                </c:pt>
                <c:pt idx="8">
                  <c:v>77.02000000000001</c:v>
                </c:pt>
                <c:pt idx="9">
                  <c:v>81.169999999999987</c:v>
                </c:pt>
                <c:pt idx="10">
                  <c:v>84.850000000000009</c:v>
                </c:pt>
              </c:numCache>
            </c:numRef>
          </c:val>
          <c:smooth val="0"/>
        </c:ser>
        <c:ser>
          <c:idx val="8"/>
          <c:order val="8"/>
          <c:tx>
            <c:strRef>
              <c:f>Data!$A$29</c:f>
              <c:strCache>
                <c:ptCount val="1"/>
                <c:pt idx="0">
                  <c:v>deal</c:v>
                </c:pt>
              </c:strCache>
            </c:strRef>
          </c:tx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Data!$B$29:$L$29</c:f>
              <c:numCache>
                <c:formatCode>0.00</c:formatCode>
                <c:ptCount val="11"/>
                <c:pt idx="0">
                  <c:v>48.38</c:v>
                </c:pt>
                <c:pt idx="1">
                  <c:v>63.980000000000004</c:v>
                </c:pt>
                <c:pt idx="2">
                  <c:v>81.27000000000001</c:v>
                </c:pt>
                <c:pt idx="3">
                  <c:v>87.300000000000011</c:v>
                </c:pt>
                <c:pt idx="4">
                  <c:v>89.679999999999978</c:v>
                </c:pt>
                <c:pt idx="5">
                  <c:v>91.160000000000011</c:v>
                </c:pt>
                <c:pt idx="6">
                  <c:v>92.32</c:v>
                </c:pt>
                <c:pt idx="7">
                  <c:v>93.4</c:v>
                </c:pt>
                <c:pt idx="8">
                  <c:v>94.56</c:v>
                </c:pt>
                <c:pt idx="9">
                  <c:v>95.75</c:v>
                </c:pt>
                <c:pt idx="10">
                  <c:v>96.79</c:v>
                </c:pt>
              </c:numCache>
            </c:numRef>
          </c:val>
          <c:smooth val="0"/>
        </c:ser>
        <c:ser>
          <c:idx val="9"/>
          <c:order val="9"/>
          <c:tx>
            <c:strRef>
              <c:f>Data!$A$30</c:f>
              <c:strCache>
                <c:ptCount val="1"/>
                <c:pt idx="0">
                  <c:v>barnes</c:v>
                </c:pt>
              </c:strCache>
            </c:strRef>
          </c:tx>
          <c:marker>
            <c:symbol val="diamond"/>
            <c:size val="4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Data!$B$30:$L$30</c:f>
              <c:numCache>
                <c:formatCode>0.00</c:formatCode>
                <c:ptCount val="11"/>
                <c:pt idx="0">
                  <c:v>32.96</c:v>
                </c:pt>
                <c:pt idx="1">
                  <c:v>46.61</c:v>
                </c:pt>
                <c:pt idx="2">
                  <c:v>59.39</c:v>
                </c:pt>
                <c:pt idx="3">
                  <c:v>63.480000000000004</c:v>
                </c:pt>
                <c:pt idx="4">
                  <c:v>66.27000000000001</c:v>
                </c:pt>
                <c:pt idx="5">
                  <c:v>68.540000000000006</c:v>
                </c:pt>
                <c:pt idx="6">
                  <c:v>70.7</c:v>
                </c:pt>
                <c:pt idx="7">
                  <c:v>73.350000000000009</c:v>
                </c:pt>
                <c:pt idx="8">
                  <c:v>78.040000000000006</c:v>
                </c:pt>
                <c:pt idx="9">
                  <c:v>83.36999999999999</c:v>
                </c:pt>
                <c:pt idx="10">
                  <c:v>86.990000000000023</c:v>
                </c:pt>
              </c:numCache>
            </c:numRef>
          </c:val>
          <c:smooth val="0"/>
        </c:ser>
        <c:ser>
          <c:idx val="10"/>
          <c:order val="10"/>
          <c:tx>
            <c:strRef>
              <c:f>Data!$A$31</c:f>
              <c:strCache>
                <c:ptCount val="1"/>
                <c:pt idx="0">
                  <c:v>astar</c:v>
                </c:pt>
              </c:strCache>
            </c:strRef>
          </c:tx>
          <c:marker>
            <c:symbol val="square"/>
            <c:size val="3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Data!$B$31:$L$31</c:f>
              <c:numCache>
                <c:formatCode>0.00</c:formatCode>
                <c:ptCount val="11"/>
                <c:pt idx="0">
                  <c:v>43.04</c:v>
                </c:pt>
                <c:pt idx="1">
                  <c:v>58.09</c:v>
                </c:pt>
                <c:pt idx="2">
                  <c:v>71.63</c:v>
                </c:pt>
                <c:pt idx="3">
                  <c:v>76.950000000000017</c:v>
                </c:pt>
                <c:pt idx="4">
                  <c:v>79.84</c:v>
                </c:pt>
                <c:pt idx="5">
                  <c:v>81.86999999999999</c:v>
                </c:pt>
                <c:pt idx="6">
                  <c:v>83.490000000000023</c:v>
                </c:pt>
                <c:pt idx="7">
                  <c:v>85.5</c:v>
                </c:pt>
                <c:pt idx="8">
                  <c:v>88.22</c:v>
                </c:pt>
                <c:pt idx="9">
                  <c:v>91.38</c:v>
                </c:pt>
                <c:pt idx="10">
                  <c:v>94.289999999999992</c:v>
                </c:pt>
              </c:numCache>
            </c:numRef>
          </c:val>
          <c:smooth val="0"/>
        </c:ser>
        <c:ser>
          <c:idx val="11"/>
          <c:order val="11"/>
          <c:tx>
            <c:strRef>
              <c:f>Data!$A$32</c:f>
              <c:strCache>
                <c:ptCount val="1"/>
                <c:pt idx="0">
                  <c:v>calculix</c:v>
                </c:pt>
              </c:strCache>
            </c:strRef>
          </c:tx>
          <c:marker>
            <c:symbol val="triangle"/>
            <c:size val="3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Data!$B$32:$L$32</c:f>
              <c:numCache>
                <c:formatCode>0.00</c:formatCode>
                <c:ptCount val="11"/>
                <c:pt idx="0">
                  <c:v>55.87</c:v>
                </c:pt>
                <c:pt idx="1">
                  <c:v>78.450000000000017</c:v>
                </c:pt>
                <c:pt idx="2">
                  <c:v>90.5</c:v>
                </c:pt>
                <c:pt idx="3">
                  <c:v>91.950000000000017</c:v>
                </c:pt>
                <c:pt idx="4">
                  <c:v>92.539999999999992</c:v>
                </c:pt>
                <c:pt idx="5">
                  <c:v>93</c:v>
                </c:pt>
                <c:pt idx="6">
                  <c:v>93.429999999999993</c:v>
                </c:pt>
                <c:pt idx="7">
                  <c:v>93.889999999999986</c:v>
                </c:pt>
                <c:pt idx="8">
                  <c:v>94.579999999999984</c:v>
                </c:pt>
                <c:pt idx="9">
                  <c:v>95.399999999999977</c:v>
                </c:pt>
                <c:pt idx="10">
                  <c:v>96.119999999999976</c:v>
                </c:pt>
              </c:numCache>
            </c:numRef>
          </c:val>
          <c:smooth val="0"/>
        </c:ser>
        <c:ser>
          <c:idx val="12"/>
          <c:order val="12"/>
          <c:tx>
            <c:strRef>
              <c:f>Data!$A$33</c:f>
              <c:strCache>
                <c:ptCount val="1"/>
                <c:pt idx="0">
                  <c:v>art</c:v>
                </c:pt>
              </c:strCache>
            </c:strRef>
          </c:tx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Data!$B$33:$L$33</c:f>
              <c:numCache>
                <c:formatCode>0.00</c:formatCode>
                <c:ptCount val="11"/>
                <c:pt idx="0">
                  <c:v>67.34</c:v>
                </c:pt>
                <c:pt idx="1">
                  <c:v>78.350000000000009</c:v>
                </c:pt>
                <c:pt idx="2">
                  <c:v>86.470000000000013</c:v>
                </c:pt>
                <c:pt idx="3">
                  <c:v>91.149999999999991</c:v>
                </c:pt>
                <c:pt idx="4">
                  <c:v>93.690000000000012</c:v>
                </c:pt>
                <c:pt idx="5">
                  <c:v>95.300000000000011</c:v>
                </c:pt>
                <c:pt idx="6">
                  <c:v>96.4</c:v>
                </c:pt>
                <c:pt idx="7">
                  <c:v>97.210000000000022</c:v>
                </c:pt>
                <c:pt idx="8">
                  <c:v>97.890000000000015</c:v>
                </c:pt>
                <c:pt idx="9">
                  <c:v>98.490000000000023</c:v>
                </c:pt>
                <c:pt idx="10">
                  <c:v>98.960000000000022</c:v>
                </c:pt>
              </c:numCache>
            </c:numRef>
          </c:val>
          <c:smooth val="0"/>
        </c:ser>
        <c:ser>
          <c:idx val="13"/>
          <c:order val="13"/>
          <c:tx>
            <c:strRef>
              <c:f>Data!$A$34</c:f>
              <c:strCache>
                <c:ptCount val="1"/>
                <c:pt idx="0">
                  <c:v>libquantum</c:v>
                </c:pt>
              </c:strCache>
            </c:strRef>
          </c:tx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Data!$B$34:$L$34</c:f>
              <c:numCache>
                <c:formatCode>0.00</c:formatCode>
                <c:ptCount val="11"/>
                <c:pt idx="0">
                  <c:v>65.19</c:v>
                </c:pt>
                <c:pt idx="1">
                  <c:v>78.599999999999994</c:v>
                </c:pt>
                <c:pt idx="2">
                  <c:v>85.210000000000022</c:v>
                </c:pt>
                <c:pt idx="3">
                  <c:v>88.779999999999987</c:v>
                </c:pt>
                <c:pt idx="4">
                  <c:v>91.139999999999986</c:v>
                </c:pt>
                <c:pt idx="5">
                  <c:v>92.8</c:v>
                </c:pt>
                <c:pt idx="6">
                  <c:v>94.05</c:v>
                </c:pt>
                <c:pt idx="7">
                  <c:v>95.009999999999977</c:v>
                </c:pt>
                <c:pt idx="8">
                  <c:v>95.77</c:v>
                </c:pt>
                <c:pt idx="9">
                  <c:v>96.379999999999981</c:v>
                </c:pt>
                <c:pt idx="10">
                  <c:v>96.879999999999981</c:v>
                </c:pt>
              </c:numCache>
            </c:numRef>
          </c:val>
          <c:smooth val="0"/>
        </c:ser>
        <c:ser>
          <c:idx val="14"/>
          <c:order val="14"/>
          <c:tx>
            <c:strRef>
              <c:f>Data!$A$35</c:f>
              <c:strCache>
                <c:ptCount val="1"/>
                <c:pt idx="0">
                  <c:v>sjeng</c:v>
                </c:pt>
              </c:strCache>
            </c:strRef>
          </c:tx>
          <c:marker>
            <c:symbol val="circle"/>
            <c:size val="3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Data!$B$35:$L$35</c:f>
              <c:numCache>
                <c:formatCode>0.00</c:formatCode>
                <c:ptCount val="11"/>
                <c:pt idx="0">
                  <c:v>39.78</c:v>
                </c:pt>
                <c:pt idx="1">
                  <c:v>65.36</c:v>
                </c:pt>
                <c:pt idx="2">
                  <c:v>83.539999999999992</c:v>
                </c:pt>
                <c:pt idx="3">
                  <c:v>87.16</c:v>
                </c:pt>
                <c:pt idx="4">
                  <c:v>89.1</c:v>
                </c:pt>
                <c:pt idx="5">
                  <c:v>90.27</c:v>
                </c:pt>
                <c:pt idx="6">
                  <c:v>91.19</c:v>
                </c:pt>
                <c:pt idx="7">
                  <c:v>92.410000000000025</c:v>
                </c:pt>
                <c:pt idx="8">
                  <c:v>93.899999999999991</c:v>
                </c:pt>
                <c:pt idx="9">
                  <c:v>95.32</c:v>
                </c:pt>
                <c:pt idx="10">
                  <c:v>96.56</c:v>
                </c:pt>
              </c:numCache>
            </c:numRef>
          </c:val>
          <c:smooth val="0"/>
        </c:ser>
        <c:ser>
          <c:idx val="15"/>
          <c:order val="15"/>
          <c:tx>
            <c:strRef>
              <c:f>Data!$A$36</c:f>
              <c:strCache>
                <c:ptCount val="1"/>
                <c:pt idx="0">
                  <c:v>h264ref</c:v>
                </c:pt>
              </c:strCache>
            </c:strRef>
          </c:tx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Data!$B$36:$L$36</c:f>
              <c:numCache>
                <c:formatCode>0.00</c:formatCode>
                <c:ptCount val="11"/>
                <c:pt idx="0">
                  <c:v>45.28</c:v>
                </c:pt>
                <c:pt idx="1">
                  <c:v>54.660000000000011</c:v>
                </c:pt>
                <c:pt idx="2">
                  <c:v>68.72</c:v>
                </c:pt>
                <c:pt idx="3">
                  <c:v>74.459999999999994</c:v>
                </c:pt>
                <c:pt idx="4">
                  <c:v>76.92</c:v>
                </c:pt>
                <c:pt idx="5">
                  <c:v>78.599999999999994</c:v>
                </c:pt>
                <c:pt idx="6">
                  <c:v>80.099999999999994</c:v>
                </c:pt>
                <c:pt idx="7">
                  <c:v>81.8</c:v>
                </c:pt>
                <c:pt idx="8">
                  <c:v>84.13</c:v>
                </c:pt>
                <c:pt idx="9">
                  <c:v>86.8</c:v>
                </c:pt>
                <c:pt idx="10">
                  <c:v>88.95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8610304"/>
        <c:axId val="128612224"/>
      </c:lineChart>
      <c:catAx>
        <c:axId val="1286103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 b="0">
                    <a:latin typeface="Arial" pitchFamily="34" charset="0"/>
                    <a:cs typeface="Arial" pitchFamily="34" charset="0"/>
                  </a:rPr>
                  <a:t>Slack</a:t>
                </a:r>
                <a:r>
                  <a:rPr lang="en-US" sz="1600" b="0" baseline="0">
                    <a:latin typeface="Arial" pitchFamily="34" charset="0"/>
                    <a:cs typeface="Arial" pitchFamily="34" charset="0"/>
                  </a:rPr>
                  <a:t> in cycles</a:t>
                </a:r>
                <a:endParaRPr lang="en-US" sz="1600" b="0">
                  <a:latin typeface="Arial" pitchFamily="34" charset="0"/>
                  <a:cs typeface="Arial" pitchFamily="34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28612224"/>
        <c:crosses val="autoZero"/>
        <c:auto val="1"/>
        <c:lblAlgn val="ctr"/>
        <c:lblOffset val="100"/>
        <c:noMultiLvlLbl val="0"/>
      </c:catAx>
      <c:valAx>
        <c:axId val="128612224"/>
        <c:scaling>
          <c:orientation val="minMax"/>
          <c:max val="1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 b="0">
                    <a:latin typeface="Arial" pitchFamily="34" charset="0"/>
                    <a:cs typeface="Arial" pitchFamily="34" charset="0"/>
                  </a:defRPr>
                </a:pPr>
                <a:r>
                  <a:rPr lang="en-US" sz="1600" b="0" baseline="0" dirty="0">
                    <a:latin typeface="Arial" pitchFamily="34" charset="0"/>
                    <a:cs typeface="Arial" pitchFamily="34" charset="0"/>
                  </a:rPr>
                  <a:t>Percentage of </a:t>
                </a:r>
                <a:r>
                  <a:rPr lang="en-US" sz="1600" b="0" baseline="0" dirty="0" smtClean="0">
                    <a:latin typeface="Arial" pitchFamily="34" charset="0"/>
                    <a:cs typeface="Arial" pitchFamily="34" charset="0"/>
                  </a:rPr>
                  <a:t>all </a:t>
                </a:r>
                <a:r>
                  <a:rPr lang="en-US" sz="1600" b="0" baseline="0" dirty="0">
                    <a:latin typeface="Arial" pitchFamily="34" charset="0"/>
                    <a:cs typeface="Arial" pitchFamily="34" charset="0"/>
                  </a:rPr>
                  <a:t>Packets (%)</a:t>
                </a:r>
                <a:endParaRPr lang="en-US" sz="1600" b="0" dirty="0">
                  <a:latin typeface="Arial" pitchFamily="34" charset="0"/>
                  <a:cs typeface="Arial" pitchFamily="34" charset="0"/>
                </a:endParaRP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2861030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80604567178560005"/>
          <c:y val="2.0953211796737915E-2"/>
          <c:w val="0.1815893216302869"/>
          <c:h val="0.96646126911980612"/>
        </c:manualLayout>
      </c:layout>
      <c:overlay val="0"/>
      <c:txPr>
        <a:bodyPr/>
        <a:lstStyle/>
        <a:p>
          <a:pPr>
            <a:defRPr sz="13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87617483643276"/>
          <c:y val="3.4780937357465402E-2"/>
          <c:w val="0.6739914679589778"/>
          <c:h val="0.83250612423447068"/>
        </c:manualLayout>
      </c:layout>
      <c:lineChart>
        <c:grouping val="standard"/>
        <c:varyColors val="0"/>
        <c:ser>
          <c:idx val="1"/>
          <c:order val="0"/>
          <c:tx>
            <c:strRef>
              <c:f>Data!$A$21</c:f>
              <c:strCache>
                <c:ptCount val="1"/>
                <c:pt idx="0">
                  <c:v>Gems</c:v>
                </c:pt>
              </c:strCache>
            </c:strRef>
          </c:tx>
          <c:marker>
            <c:symbol val="square"/>
            <c:size val="4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Data!$B$21:$L$21</c:f>
              <c:numCache>
                <c:formatCode>0.00</c:formatCode>
                <c:ptCount val="11"/>
                <c:pt idx="0">
                  <c:v>7.7700000000000014</c:v>
                </c:pt>
                <c:pt idx="1">
                  <c:v>11.03</c:v>
                </c:pt>
                <c:pt idx="2">
                  <c:v>17.64</c:v>
                </c:pt>
                <c:pt idx="3">
                  <c:v>26.5</c:v>
                </c:pt>
                <c:pt idx="4">
                  <c:v>33.620000000000012</c:v>
                </c:pt>
                <c:pt idx="5">
                  <c:v>40.14</c:v>
                </c:pt>
                <c:pt idx="6">
                  <c:v>45.64</c:v>
                </c:pt>
                <c:pt idx="7">
                  <c:v>50.6</c:v>
                </c:pt>
                <c:pt idx="8">
                  <c:v>55.660000000000011</c:v>
                </c:pt>
                <c:pt idx="9">
                  <c:v>60.53</c:v>
                </c:pt>
                <c:pt idx="10">
                  <c:v>64.679999999999978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Data!$A$22</c:f>
              <c:strCache>
                <c:ptCount val="1"/>
                <c:pt idx="0">
                  <c:v>omnet</c:v>
                </c:pt>
              </c:strCache>
            </c:strRef>
          </c:tx>
          <c:marker>
            <c:symbol val="diamond"/>
            <c:size val="4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Data!$B$22:$L$22</c:f>
              <c:numCache>
                <c:formatCode>0.00</c:formatCode>
                <c:ptCount val="11"/>
                <c:pt idx="0">
                  <c:v>18.260000000000002</c:v>
                </c:pt>
                <c:pt idx="1">
                  <c:v>22.6</c:v>
                </c:pt>
                <c:pt idx="2">
                  <c:v>27.380000000000003</c:v>
                </c:pt>
                <c:pt idx="3">
                  <c:v>31.830000000000005</c:v>
                </c:pt>
                <c:pt idx="4">
                  <c:v>35.940000000000005</c:v>
                </c:pt>
                <c:pt idx="5">
                  <c:v>39.760000000000012</c:v>
                </c:pt>
                <c:pt idx="6">
                  <c:v>43.34</c:v>
                </c:pt>
                <c:pt idx="7">
                  <c:v>46.760000000000012</c:v>
                </c:pt>
                <c:pt idx="8">
                  <c:v>50.070000000000007</c:v>
                </c:pt>
                <c:pt idx="9">
                  <c:v>53.290000000000013</c:v>
                </c:pt>
                <c:pt idx="10">
                  <c:v>56.34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Data!$A$23</c:f>
              <c:strCache>
                <c:ptCount val="1"/>
                <c:pt idx="0">
                  <c:v>tpcw</c:v>
                </c:pt>
              </c:strCache>
            </c:strRef>
          </c:tx>
          <c:marker>
            <c:symbol val="triangle"/>
            <c:size val="4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Data!$B$23:$L$23</c:f>
              <c:numCache>
                <c:formatCode>0.00</c:formatCode>
                <c:ptCount val="11"/>
                <c:pt idx="0">
                  <c:v>24.84</c:v>
                </c:pt>
                <c:pt idx="1">
                  <c:v>32.690000000000012</c:v>
                </c:pt>
                <c:pt idx="2">
                  <c:v>39.43</c:v>
                </c:pt>
                <c:pt idx="3">
                  <c:v>43.74</c:v>
                </c:pt>
                <c:pt idx="4">
                  <c:v>47.010000000000005</c:v>
                </c:pt>
                <c:pt idx="5">
                  <c:v>49.780000000000008</c:v>
                </c:pt>
                <c:pt idx="6">
                  <c:v>52.440000000000005</c:v>
                </c:pt>
                <c:pt idx="7">
                  <c:v>55.460000000000015</c:v>
                </c:pt>
                <c:pt idx="8">
                  <c:v>59.420000000000016</c:v>
                </c:pt>
                <c:pt idx="9">
                  <c:v>64.220000000000013</c:v>
                </c:pt>
                <c:pt idx="10">
                  <c:v>68.830000000000013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Data!$A$24</c:f>
              <c:strCache>
                <c:ptCount val="1"/>
                <c:pt idx="0">
                  <c:v>mcf</c:v>
                </c:pt>
              </c:strCache>
            </c:strRef>
          </c:tx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Data!$B$24:$L$24</c:f>
              <c:numCache>
                <c:formatCode>0.00</c:formatCode>
                <c:ptCount val="11"/>
                <c:pt idx="0">
                  <c:v>20.8</c:v>
                </c:pt>
                <c:pt idx="1">
                  <c:v>22.89</c:v>
                </c:pt>
                <c:pt idx="2">
                  <c:v>25.4</c:v>
                </c:pt>
                <c:pt idx="3">
                  <c:v>27.689999999999987</c:v>
                </c:pt>
                <c:pt idx="4">
                  <c:v>29.830000000000005</c:v>
                </c:pt>
                <c:pt idx="5">
                  <c:v>31.93</c:v>
                </c:pt>
                <c:pt idx="6">
                  <c:v>34.03</c:v>
                </c:pt>
                <c:pt idx="7">
                  <c:v>36.17</c:v>
                </c:pt>
                <c:pt idx="8">
                  <c:v>38.440000000000005</c:v>
                </c:pt>
                <c:pt idx="9">
                  <c:v>40.849999999999994</c:v>
                </c:pt>
                <c:pt idx="10">
                  <c:v>43.290000000000013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Data!$A$25</c:f>
              <c:strCache>
                <c:ptCount val="1"/>
                <c:pt idx="0">
                  <c:v>bzip2</c:v>
                </c:pt>
              </c:strCache>
            </c:strRef>
          </c:tx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Data!$B$25:$L$25</c:f>
              <c:numCache>
                <c:formatCode>0.00</c:formatCode>
                <c:ptCount val="11"/>
                <c:pt idx="0">
                  <c:v>16.610000000000031</c:v>
                </c:pt>
                <c:pt idx="1">
                  <c:v>26.43</c:v>
                </c:pt>
                <c:pt idx="2">
                  <c:v>43.7</c:v>
                </c:pt>
                <c:pt idx="3">
                  <c:v>52.13</c:v>
                </c:pt>
                <c:pt idx="4">
                  <c:v>57.330000000000005</c:v>
                </c:pt>
                <c:pt idx="5">
                  <c:v>61.220000000000013</c:v>
                </c:pt>
                <c:pt idx="6">
                  <c:v>64.5</c:v>
                </c:pt>
                <c:pt idx="7">
                  <c:v>67.73</c:v>
                </c:pt>
                <c:pt idx="8">
                  <c:v>71.61999999999999</c:v>
                </c:pt>
                <c:pt idx="9">
                  <c:v>75.760000000000005</c:v>
                </c:pt>
                <c:pt idx="10">
                  <c:v>79.069999999999993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Data!$A$26</c:f>
              <c:strCache>
                <c:ptCount val="1"/>
                <c:pt idx="0">
                  <c:v>sjbb</c:v>
                </c:pt>
              </c:strCache>
            </c:strRef>
          </c:tx>
          <c:marker>
            <c:symbol val="circle"/>
            <c:size val="4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Data!$B$26:$L$26</c:f>
              <c:numCache>
                <c:formatCode>0.00</c:formatCode>
                <c:ptCount val="11"/>
                <c:pt idx="0">
                  <c:v>31.97</c:v>
                </c:pt>
                <c:pt idx="1">
                  <c:v>44.81</c:v>
                </c:pt>
                <c:pt idx="2">
                  <c:v>54.63</c:v>
                </c:pt>
                <c:pt idx="3">
                  <c:v>59.02</c:v>
                </c:pt>
                <c:pt idx="4">
                  <c:v>61.71</c:v>
                </c:pt>
                <c:pt idx="5">
                  <c:v>63.81</c:v>
                </c:pt>
                <c:pt idx="6">
                  <c:v>65.95</c:v>
                </c:pt>
                <c:pt idx="7">
                  <c:v>69.02</c:v>
                </c:pt>
                <c:pt idx="8">
                  <c:v>74.11999999999999</c:v>
                </c:pt>
                <c:pt idx="9">
                  <c:v>80.2</c:v>
                </c:pt>
                <c:pt idx="10">
                  <c:v>84.77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Data!$A$27</c:f>
              <c:strCache>
                <c:ptCount val="1"/>
                <c:pt idx="0">
                  <c:v>sap</c:v>
                </c:pt>
              </c:strCache>
            </c:strRef>
          </c:tx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Data!$B$27:$L$27</c:f>
              <c:numCache>
                <c:formatCode>0.00</c:formatCode>
                <c:ptCount val="11"/>
                <c:pt idx="0">
                  <c:v>20.91</c:v>
                </c:pt>
                <c:pt idx="1">
                  <c:v>33.4</c:v>
                </c:pt>
                <c:pt idx="2">
                  <c:v>44.4</c:v>
                </c:pt>
                <c:pt idx="3">
                  <c:v>49.94</c:v>
                </c:pt>
                <c:pt idx="4">
                  <c:v>53.68</c:v>
                </c:pt>
                <c:pt idx="5">
                  <c:v>56.65</c:v>
                </c:pt>
                <c:pt idx="6">
                  <c:v>59.47</c:v>
                </c:pt>
                <c:pt idx="7">
                  <c:v>62.87</c:v>
                </c:pt>
                <c:pt idx="8">
                  <c:v>67.63</c:v>
                </c:pt>
                <c:pt idx="9">
                  <c:v>73.039999999999992</c:v>
                </c:pt>
                <c:pt idx="10">
                  <c:v>77.639999999999986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Data!$A$28</c:f>
              <c:strCache>
                <c:ptCount val="1"/>
                <c:pt idx="0">
                  <c:v>sphinx</c:v>
                </c:pt>
              </c:strCache>
            </c:strRef>
          </c:tx>
          <c:marker>
            <c:symbol val="dot"/>
            <c:size val="7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Data!$B$28:$L$28</c:f>
              <c:numCache>
                <c:formatCode>0.00</c:formatCode>
                <c:ptCount val="11"/>
                <c:pt idx="0">
                  <c:v>33.800000000000004</c:v>
                </c:pt>
                <c:pt idx="1">
                  <c:v>46.89</c:v>
                </c:pt>
                <c:pt idx="2">
                  <c:v>57</c:v>
                </c:pt>
                <c:pt idx="3">
                  <c:v>62.2</c:v>
                </c:pt>
                <c:pt idx="4">
                  <c:v>65.55</c:v>
                </c:pt>
                <c:pt idx="5">
                  <c:v>68.25</c:v>
                </c:pt>
                <c:pt idx="6">
                  <c:v>70.75</c:v>
                </c:pt>
                <c:pt idx="7">
                  <c:v>73.510000000000005</c:v>
                </c:pt>
                <c:pt idx="8">
                  <c:v>77.02000000000001</c:v>
                </c:pt>
                <c:pt idx="9">
                  <c:v>81.169999999999987</c:v>
                </c:pt>
                <c:pt idx="10">
                  <c:v>84.850000000000009</c:v>
                </c:pt>
              </c:numCache>
            </c:numRef>
          </c:val>
          <c:smooth val="0"/>
        </c:ser>
        <c:ser>
          <c:idx val="8"/>
          <c:order val="8"/>
          <c:tx>
            <c:strRef>
              <c:f>Data!$A$29</c:f>
              <c:strCache>
                <c:ptCount val="1"/>
                <c:pt idx="0">
                  <c:v>deal</c:v>
                </c:pt>
              </c:strCache>
            </c:strRef>
          </c:tx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Data!$B$29:$L$29</c:f>
              <c:numCache>
                <c:formatCode>0.00</c:formatCode>
                <c:ptCount val="11"/>
                <c:pt idx="0">
                  <c:v>48.38</c:v>
                </c:pt>
                <c:pt idx="1">
                  <c:v>63.980000000000004</c:v>
                </c:pt>
                <c:pt idx="2">
                  <c:v>81.27000000000001</c:v>
                </c:pt>
                <c:pt idx="3">
                  <c:v>87.300000000000011</c:v>
                </c:pt>
                <c:pt idx="4">
                  <c:v>89.679999999999978</c:v>
                </c:pt>
                <c:pt idx="5">
                  <c:v>91.160000000000011</c:v>
                </c:pt>
                <c:pt idx="6">
                  <c:v>92.32</c:v>
                </c:pt>
                <c:pt idx="7">
                  <c:v>93.4</c:v>
                </c:pt>
                <c:pt idx="8">
                  <c:v>94.56</c:v>
                </c:pt>
                <c:pt idx="9">
                  <c:v>95.75</c:v>
                </c:pt>
                <c:pt idx="10">
                  <c:v>96.79</c:v>
                </c:pt>
              </c:numCache>
            </c:numRef>
          </c:val>
          <c:smooth val="0"/>
        </c:ser>
        <c:ser>
          <c:idx val="9"/>
          <c:order val="9"/>
          <c:tx>
            <c:strRef>
              <c:f>Data!$A$30</c:f>
              <c:strCache>
                <c:ptCount val="1"/>
                <c:pt idx="0">
                  <c:v>barnes</c:v>
                </c:pt>
              </c:strCache>
            </c:strRef>
          </c:tx>
          <c:marker>
            <c:symbol val="diamond"/>
            <c:size val="4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Data!$B$30:$L$30</c:f>
              <c:numCache>
                <c:formatCode>0.00</c:formatCode>
                <c:ptCount val="11"/>
                <c:pt idx="0">
                  <c:v>32.96</c:v>
                </c:pt>
                <c:pt idx="1">
                  <c:v>46.61</c:v>
                </c:pt>
                <c:pt idx="2">
                  <c:v>59.39</c:v>
                </c:pt>
                <c:pt idx="3">
                  <c:v>63.480000000000004</c:v>
                </c:pt>
                <c:pt idx="4">
                  <c:v>66.27000000000001</c:v>
                </c:pt>
                <c:pt idx="5">
                  <c:v>68.540000000000006</c:v>
                </c:pt>
                <c:pt idx="6">
                  <c:v>70.7</c:v>
                </c:pt>
                <c:pt idx="7">
                  <c:v>73.350000000000009</c:v>
                </c:pt>
                <c:pt idx="8">
                  <c:v>78.040000000000006</c:v>
                </c:pt>
                <c:pt idx="9">
                  <c:v>83.36999999999999</c:v>
                </c:pt>
                <c:pt idx="10">
                  <c:v>86.990000000000023</c:v>
                </c:pt>
              </c:numCache>
            </c:numRef>
          </c:val>
          <c:smooth val="0"/>
        </c:ser>
        <c:ser>
          <c:idx val="10"/>
          <c:order val="10"/>
          <c:tx>
            <c:strRef>
              <c:f>Data!$A$31</c:f>
              <c:strCache>
                <c:ptCount val="1"/>
                <c:pt idx="0">
                  <c:v>astar</c:v>
                </c:pt>
              </c:strCache>
            </c:strRef>
          </c:tx>
          <c:marker>
            <c:symbol val="square"/>
            <c:size val="3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Data!$B$31:$L$31</c:f>
              <c:numCache>
                <c:formatCode>0.00</c:formatCode>
                <c:ptCount val="11"/>
                <c:pt idx="0">
                  <c:v>43.04</c:v>
                </c:pt>
                <c:pt idx="1">
                  <c:v>58.09</c:v>
                </c:pt>
                <c:pt idx="2">
                  <c:v>71.63</c:v>
                </c:pt>
                <c:pt idx="3">
                  <c:v>76.950000000000017</c:v>
                </c:pt>
                <c:pt idx="4">
                  <c:v>79.84</c:v>
                </c:pt>
                <c:pt idx="5">
                  <c:v>81.86999999999999</c:v>
                </c:pt>
                <c:pt idx="6">
                  <c:v>83.490000000000023</c:v>
                </c:pt>
                <c:pt idx="7">
                  <c:v>85.5</c:v>
                </c:pt>
                <c:pt idx="8">
                  <c:v>88.22</c:v>
                </c:pt>
                <c:pt idx="9">
                  <c:v>91.38</c:v>
                </c:pt>
                <c:pt idx="10">
                  <c:v>94.289999999999992</c:v>
                </c:pt>
              </c:numCache>
            </c:numRef>
          </c:val>
          <c:smooth val="0"/>
        </c:ser>
        <c:ser>
          <c:idx val="11"/>
          <c:order val="11"/>
          <c:tx>
            <c:strRef>
              <c:f>Data!$A$32</c:f>
              <c:strCache>
                <c:ptCount val="1"/>
                <c:pt idx="0">
                  <c:v>calculix</c:v>
                </c:pt>
              </c:strCache>
            </c:strRef>
          </c:tx>
          <c:marker>
            <c:symbol val="triangle"/>
            <c:size val="3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Data!$B$32:$L$32</c:f>
              <c:numCache>
                <c:formatCode>0.00</c:formatCode>
                <c:ptCount val="11"/>
                <c:pt idx="0">
                  <c:v>55.87</c:v>
                </c:pt>
                <c:pt idx="1">
                  <c:v>78.450000000000017</c:v>
                </c:pt>
                <c:pt idx="2">
                  <c:v>90.5</c:v>
                </c:pt>
                <c:pt idx="3">
                  <c:v>91.950000000000017</c:v>
                </c:pt>
                <c:pt idx="4">
                  <c:v>92.539999999999992</c:v>
                </c:pt>
                <c:pt idx="5">
                  <c:v>93</c:v>
                </c:pt>
                <c:pt idx="6">
                  <c:v>93.429999999999993</c:v>
                </c:pt>
                <c:pt idx="7">
                  <c:v>93.889999999999986</c:v>
                </c:pt>
                <c:pt idx="8">
                  <c:v>94.579999999999984</c:v>
                </c:pt>
                <c:pt idx="9">
                  <c:v>95.399999999999977</c:v>
                </c:pt>
                <c:pt idx="10">
                  <c:v>96.119999999999976</c:v>
                </c:pt>
              </c:numCache>
            </c:numRef>
          </c:val>
          <c:smooth val="0"/>
        </c:ser>
        <c:ser>
          <c:idx val="12"/>
          <c:order val="12"/>
          <c:tx>
            <c:strRef>
              <c:f>Data!$A$33</c:f>
              <c:strCache>
                <c:ptCount val="1"/>
                <c:pt idx="0">
                  <c:v>art</c:v>
                </c:pt>
              </c:strCache>
            </c:strRef>
          </c:tx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Data!$B$33:$L$33</c:f>
              <c:numCache>
                <c:formatCode>0.00</c:formatCode>
                <c:ptCount val="11"/>
                <c:pt idx="0">
                  <c:v>67.34</c:v>
                </c:pt>
                <c:pt idx="1">
                  <c:v>78.350000000000009</c:v>
                </c:pt>
                <c:pt idx="2">
                  <c:v>86.470000000000013</c:v>
                </c:pt>
                <c:pt idx="3">
                  <c:v>91.149999999999991</c:v>
                </c:pt>
                <c:pt idx="4">
                  <c:v>93.690000000000012</c:v>
                </c:pt>
                <c:pt idx="5">
                  <c:v>95.300000000000011</c:v>
                </c:pt>
                <c:pt idx="6">
                  <c:v>96.4</c:v>
                </c:pt>
                <c:pt idx="7">
                  <c:v>97.210000000000022</c:v>
                </c:pt>
                <c:pt idx="8">
                  <c:v>97.890000000000015</c:v>
                </c:pt>
                <c:pt idx="9">
                  <c:v>98.490000000000023</c:v>
                </c:pt>
                <c:pt idx="10">
                  <c:v>98.960000000000022</c:v>
                </c:pt>
              </c:numCache>
            </c:numRef>
          </c:val>
          <c:smooth val="0"/>
        </c:ser>
        <c:ser>
          <c:idx val="13"/>
          <c:order val="13"/>
          <c:tx>
            <c:strRef>
              <c:f>Data!$A$34</c:f>
              <c:strCache>
                <c:ptCount val="1"/>
                <c:pt idx="0">
                  <c:v>libquantum</c:v>
                </c:pt>
              </c:strCache>
            </c:strRef>
          </c:tx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Data!$B$34:$L$34</c:f>
              <c:numCache>
                <c:formatCode>0.00</c:formatCode>
                <c:ptCount val="11"/>
                <c:pt idx="0">
                  <c:v>65.19</c:v>
                </c:pt>
                <c:pt idx="1">
                  <c:v>78.599999999999994</c:v>
                </c:pt>
                <c:pt idx="2">
                  <c:v>85.210000000000022</c:v>
                </c:pt>
                <c:pt idx="3">
                  <c:v>88.779999999999987</c:v>
                </c:pt>
                <c:pt idx="4">
                  <c:v>91.139999999999986</c:v>
                </c:pt>
                <c:pt idx="5">
                  <c:v>92.8</c:v>
                </c:pt>
                <c:pt idx="6">
                  <c:v>94.05</c:v>
                </c:pt>
                <c:pt idx="7">
                  <c:v>95.009999999999977</c:v>
                </c:pt>
                <c:pt idx="8">
                  <c:v>95.77</c:v>
                </c:pt>
                <c:pt idx="9">
                  <c:v>96.379999999999981</c:v>
                </c:pt>
                <c:pt idx="10">
                  <c:v>96.879999999999981</c:v>
                </c:pt>
              </c:numCache>
            </c:numRef>
          </c:val>
          <c:smooth val="0"/>
        </c:ser>
        <c:ser>
          <c:idx val="14"/>
          <c:order val="14"/>
          <c:tx>
            <c:strRef>
              <c:f>Data!$A$35</c:f>
              <c:strCache>
                <c:ptCount val="1"/>
                <c:pt idx="0">
                  <c:v>sjeng</c:v>
                </c:pt>
              </c:strCache>
            </c:strRef>
          </c:tx>
          <c:marker>
            <c:symbol val="circle"/>
            <c:size val="3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Data!$B$35:$L$35</c:f>
              <c:numCache>
                <c:formatCode>0.00</c:formatCode>
                <c:ptCount val="11"/>
                <c:pt idx="0">
                  <c:v>39.78</c:v>
                </c:pt>
                <c:pt idx="1">
                  <c:v>65.36</c:v>
                </c:pt>
                <c:pt idx="2">
                  <c:v>83.539999999999992</c:v>
                </c:pt>
                <c:pt idx="3">
                  <c:v>87.16</c:v>
                </c:pt>
                <c:pt idx="4">
                  <c:v>89.1</c:v>
                </c:pt>
                <c:pt idx="5">
                  <c:v>90.27</c:v>
                </c:pt>
                <c:pt idx="6">
                  <c:v>91.19</c:v>
                </c:pt>
                <c:pt idx="7">
                  <c:v>92.410000000000025</c:v>
                </c:pt>
                <c:pt idx="8">
                  <c:v>93.899999999999991</c:v>
                </c:pt>
                <c:pt idx="9">
                  <c:v>95.32</c:v>
                </c:pt>
                <c:pt idx="10">
                  <c:v>96.56</c:v>
                </c:pt>
              </c:numCache>
            </c:numRef>
          </c:val>
          <c:smooth val="0"/>
        </c:ser>
        <c:ser>
          <c:idx val="15"/>
          <c:order val="15"/>
          <c:tx>
            <c:strRef>
              <c:f>Data!$A$36</c:f>
              <c:strCache>
                <c:ptCount val="1"/>
                <c:pt idx="0">
                  <c:v>h264ref</c:v>
                </c:pt>
              </c:strCache>
            </c:strRef>
          </c:tx>
          <c:cat>
            <c:numRef>
              <c:f>Data!$B$20:$L$20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Data!$B$36:$L$36</c:f>
              <c:numCache>
                <c:formatCode>0.00</c:formatCode>
                <c:ptCount val="11"/>
                <c:pt idx="0">
                  <c:v>45.28</c:v>
                </c:pt>
                <c:pt idx="1">
                  <c:v>54.660000000000011</c:v>
                </c:pt>
                <c:pt idx="2">
                  <c:v>68.72</c:v>
                </c:pt>
                <c:pt idx="3">
                  <c:v>74.459999999999994</c:v>
                </c:pt>
                <c:pt idx="4">
                  <c:v>76.92</c:v>
                </c:pt>
                <c:pt idx="5">
                  <c:v>78.599999999999994</c:v>
                </c:pt>
                <c:pt idx="6">
                  <c:v>80.099999999999994</c:v>
                </c:pt>
                <c:pt idx="7">
                  <c:v>81.8</c:v>
                </c:pt>
                <c:pt idx="8">
                  <c:v>84.13</c:v>
                </c:pt>
                <c:pt idx="9">
                  <c:v>86.8</c:v>
                </c:pt>
                <c:pt idx="10">
                  <c:v>88.95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0338816"/>
        <c:axId val="130340736"/>
      </c:lineChart>
      <c:catAx>
        <c:axId val="1303388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 b="0">
                    <a:latin typeface="Arial" pitchFamily="34" charset="0"/>
                    <a:cs typeface="Arial" pitchFamily="34" charset="0"/>
                  </a:rPr>
                  <a:t>Slack</a:t>
                </a:r>
                <a:r>
                  <a:rPr lang="en-US" sz="1600" b="0" baseline="0">
                    <a:latin typeface="Arial" pitchFamily="34" charset="0"/>
                    <a:cs typeface="Arial" pitchFamily="34" charset="0"/>
                  </a:rPr>
                  <a:t> in cycles</a:t>
                </a:r>
                <a:endParaRPr lang="en-US" sz="1600" b="0">
                  <a:latin typeface="Arial" pitchFamily="34" charset="0"/>
                  <a:cs typeface="Arial" pitchFamily="34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30340736"/>
        <c:crosses val="autoZero"/>
        <c:auto val="1"/>
        <c:lblAlgn val="ctr"/>
        <c:lblOffset val="100"/>
        <c:noMultiLvlLbl val="0"/>
      </c:catAx>
      <c:valAx>
        <c:axId val="130340736"/>
        <c:scaling>
          <c:orientation val="minMax"/>
          <c:max val="1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 b="0">
                    <a:latin typeface="Arial" pitchFamily="34" charset="0"/>
                    <a:cs typeface="Arial" pitchFamily="34" charset="0"/>
                  </a:defRPr>
                </a:pPr>
                <a:r>
                  <a:rPr lang="en-US" sz="1600" b="0" baseline="0" dirty="0">
                    <a:latin typeface="Arial" pitchFamily="34" charset="0"/>
                    <a:cs typeface="Arial" pitchFamily="34" charset="0"/>
                  </a:rPr>
                  <a:t>Percentage of </a:t>
                </a:r>
                <a:r>
                  <a:rPr lang="en-US" sz="1600" b="0" baseline="0" dirty="0" smtClean="0">
                    <a:latin typeface="Arial" pitchFamily="34" charset="0"/>
                    <a:cs typeface="Arial" pitchFamily="34" charset="0"/>
                  </a:rPr>
                  <a:t>all </a:t>
                </a:r>
                <a:r>
                  <a:rPr lang="en-US" sz="1600" b="0" baseline="0" dirty="0">
                    <a:latin typeface="Arial" pitchFamily="34" charset="0"/>
                    <a:cs typeface="Arial" pitchFamily="34" charset="0"/>
                  </a:rPr>
                  <a:t>Packets (%)</a:t>
                </a:r>
                <a:endParaRPr lang="en-US" sz="1600" b="0" dirty="0">
                  <a:latin typeface="Arial" pitchFamily="34" charset="0"/>
                  <a:cs typeface="Arial" pitchFamily="34" charset="0"/>
                </a:endParaRP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3033881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80604567178560005"/>
          <c:y val="2.0953211796737915E-2"/>
          <c:w val="0.1815893216302869"/>
          <c:h val="0.96646126911980612"/>
        </c:manualLayout>
      </c:layout>
      <c:overlay val="0"/>
      <c:txPr>
        <a:bodyPr/>
        <a:lstStyle/>
        <a:p>
          <a:pPr>
            <a:defRPr sz="13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063522644775785"/>
          <c:y val="0.21545009576505644"/>
          <c:w val="0.7836985536382447"/>
          <c:h val="0.746998652195505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Aergia!$R$20</c:f>
              <c:strCache>
                <c:ptCount val="1"/>
                <c:pt idx="0">
                  <c:v>Age</c:v>
                </c:pt>
              </c:strCache>
            </c:strRef>
          </c:tx>
          <c:invertIfNegative val="0"/>
          <c:val>
            <c:numRef>
              <c:f>Aergia!$R$21</c:f>
              <c:numCache>
                <c:formatCode>0.00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strRef>
              <c:f>Aergia!$S$20</c:f>
              <c:strCache>
                <c:ptCount val="1"/>
                <c:pt idx="0">
                  <c:v>RR</c:v>
                </c:pt>
              </c:strCache>
            </c:strRef>
          </c:tx>
          <c:invertIfNegative val="0"/>
          <c:val>
            <c:numRef>
              <c:f>Aergia!$S$21</c:f>
              <c:numCache>
                <c:formatCode>0.00</c:formatCode>
                <c:ptCount val="1"/>
                <c:pt idx="0">
                  <c:v>1.004612516576237</c:v>
                </c:pt>
              </c:numCache>
            </c:numRef>
          </c:val>
        </c:ser>
        <c:ser>
          <c:idx val="2"/>
          <c:order val="2"/>
          <c:tx>
            <c:strRef>
              <c:f>Aergia!$T$20</c:f>
              <c:strCache>
                <c:ptCount val="1"/>
                <c:pt idx="0">
                  <c:v>GSF</c:v>
                </c:pt>
              </c:strCache>
            </c:strRef>
          </c:tx>
          <c:invertIfNegative val="0"/>
          <c:val>
            <c:numRef>
              <c:f>Aergia!$T$21</c:f>
              <c:numCache>
                <c:formatCode>0.00</c:formatCode>
                <c:ptCount val="1"/>
                <c:pt idx="0">
                  <c:v>0.88979288519318289</c:v>
                </c:pt>
              </c:numCache>
            </c:numRef>
          </c:val>
        </c:ser>
        <c:ser>
          <c:idx val="3"/>
          <c:order val="3"/>
          <c:tx>
            <c:strRef>
              <c:f>Aergia!$U$20</c:f>
              <c:strCache>
                <c:ptCount val="1"/>
                <c:pt idx="0">
                  <c:v>SJF</c:v>
                </c:pt>
              </c:strCache>
            </c:strRef>
          </c:tx>
          <c:invertIfNegative val="0"/>
          <c:val>
            <c:numRef>
              <c:f>Aergia!$U$21</c:f>
              <c:numCache>
                <c:formatCode>0.00</c:formatCode>
                <c:ptCount val="1"/>
                <c:pt idx="0">
                  <c:v>1.0948576846448075</c:v>
                </c:pt>
              </c:numCache>
            </c:numRef>
          </c:val>
        </c:ser>
        <c:ser>
          <c:idx val="4"/>
          <c:order val="4"/>
          <c:tx>
            <c:strRef>
              <c:f>Aergia!$V$20</c:f>
              <c:strCache>
                <c:ptCount val="1"/>
                <c:pt idx="0">
                  <c:v>Aergia</c:v>
                </c:pt>
              </c:strCache>
            </c:strRef>
          </c:tx>
          <c:invertIfNegative val="0"/>
          <c:val>
            <c:numRef>
              <c:f>Aergia!$V$21</c:f>
              <c:numCache>
                <c:formatCode>0.00</c:formatCode>
                <c:ptCount val="1"/>
                <c:pt idx="0">
                  <c:v>1.1083877332684204</c:v>
                </c:pt>
              </c:numCache>
            </c:numRef>
          </c:val>
        </c:ser>
        <c:ser>
          <c:idx val="5"/>
          <c:order val="5"/>
          <c:tx>
            <c:strRef>
              <c:f>Aergia!$W$20</c:f>
              <c:strCache>
                <c:ptCount val="1"/>
                <c:pt idx="0">
                  <c:v>SJF+Aergia</c:v>
                </c:pt>
              </c:strCache>
            </c:strRef>
          </c:tx>
          <c:invertIfNegative val="0"/>
          <c:val>
            <c:numRef>
              <c:f>Aergia!$W$21</c:f>
              <c:numCache>
                <c:formatCode>0.00</c:formatCode>
                <c:ptCount val="1"/>
                <c:pt idx="0">
                  <c:v>1.1668129432340182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9798912"/>
        <c:axId val="129800448"/>
      </c:barChart>
      <c:catAx>
        <c:axId val="1297989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29800448"/>
        <c:crosses val="autoZero"/>
        <c:auto val="1"/>
        <c:lblAlgn val="ctr"/>
        <c:lblOffset val="100"/>
        <c:noMultiLvlLbl val="0"/>
      </c:catAx>
      <c:valAx>
        <c:axId val="129800448"/>
        <c:scaling>
          <c:orientation val="minMax"/>
          <c:max val="1.2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Normalized System Speedup</a:t>
                </a:r>
              </a:p>
            </c:rich>
          </c:tx>
          <c:layout/>
          <c:overlay val="0"/>
        </c:title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29798912"/>
        <c:crosses val="autoZero"/>
        <c:crossBetween val="between"/>
        <c:majorUnit val="0.1"/>
      </c:valAx>
    </c:plotArea>
    <c:legend>
      <c:legendPos val="t"/>
      <c:layout>
        <c:manualLayout>
          <c:xMode val="edge"/>
          <c:yMode val="edge"/>
          <c:x val="7.531916010498689E-2"/>
          <c:y val="1.1584734340639887E-2"/>
          <c:w val="0.90333333333333332"/>
          <c:h val="0.18671366248137952"/>
        </c:manualLayout>
      </c:layout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917015559419341"/>
          <c:y val="0.19970622475523844"/>
          <c:w val="0.82057877225456899"/>
          <c:h val="0.76293272517167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Aergia!$T$24</c:f>
              <c:strCache>
                <c:ptCount val="1"/>
                <c:pt idx="0">
                  <c:v>Age</c:v>
                </c:pt>
              </c:strCache>
            </c:strRef>
          </c:tx>
          <c:invertIfNegative val="0"/>
          <c:val>
            <c:numRef>
              <c:f>Aergia!$T$25</c:f>
              <c:numCache>
                <c:formatCode>0.00</c:formatCode>
                <c:ptCount val="1"/>
                <c:pt idx="0">
                  <c:v>10.210000000000001</c:v>
                </c:pt>
              </c:numCache>
            </c:numRef>
          </c:val>
        </c:ser>
        <c:ser>
          <c:idx val="1"/>
          <c:order val="1"/>
          <c:tx>
            <c:strRef>
              <c:f>Aergia!$U$24</c:f>
              <c:strCache>
                <c:ptCount val="1"/>
                <c:pt idx="0">
                  <c:v>RR</c:v>
                </c:pt>
              </c:strCache>
            </c:strRef>
          </c:tx>
          <c:invertIfNegative val="0"/>
          <c:val>
            <c:numRef>
              <c:f>Aergia!$U$25</c:f>
              <c:numCache>
                <c:formatCode>0.00</c:formatCode>
                <c:ptCount val="1"/>
                <c:pt idx="0">
                  <c:v>10.64</c:v>
                </c:pt>
              </c:numCache>
            </c:numRef>
          </c:val>
        </c:ser>
        <c:ser>
          <c:idx val="2"/>
          <c:order val="2"/>
          <c:tx>
            <c:strRef>
              <c:f>Aergia!$V$24</c:f>
              <c:strCache>
                <c:ptCount val="1"/>
                <c:pt idx="0">
                  <c:v>GSF</c:v>
                </c:pt>
              </c:strCache>
            </c:strRef>
          </c:tx>
          <c:invertIfNegative val="0"/>
          <c:val>
            <c:numRef>
              <c:f>Aergia!$V$25</c:f>
              <c:numCache>
                <c:formatCode>0.00</c:formatCode>
                <c:ptCount val="1"/>
                <c:pt idx="0">
                  <c:v>10.479368750000003</c:v>
                </c:pt>
              </c:numCache>
            </c:numRef>
          </c:val>
        </c:ser>
        <c:ser>
          <c:idx val="3"/>
          <c:order val="3"/>
          <c:tx>
            <c:strRef>
              <c:f>Aergia!$W$24</c:f>
              <c:strCache>
                <c:ptCount val="1"/>
                <c:pt idx="0">
                  <c:v>SJF</c:v>
                </c:pt>
              </c:strCache>
            </c:strRef>
          </c:tx>
          <c:invertIfNegative val="0"/>
          <c:val>
            <c:numRef>
              <c:f>Aergia!$W$25</c:f>
              <c:numCache>
                <c:formatCode>0.00</c:formatCode>
                <c:ptCount val="1"/>
                <c:pt idx="0">
                  <c:v>9.8746750000000034</c:v>
                </c:pt>
              </c:numCache>
            </c:numRef>
          </c:val>
        </c:ser>
        <c:ser>
          <c:idx val="4"/>
          <c:order val="4"/>
          <c:tx>
            <c:strRef>
              <c:f>Aergia!$X$24</c:f>
              <c:strCache>
                <c:ptCount val="1"/>
                <c:pt idx="0">
                  <c:v>Aergia</c:v>
                </c:pt>
              </c:strCache>
            </c:strRef>
          </c:tx>
          <c:invertIfNegative val="0"/>
          <c:val>
            <c:numRef>
              <c:f>Aergia!$X$25</c:f>
              <c:numCache>
                <c:formatCode>0.00</c:formatCode>
                <c:ptCount val="1"/>
                <c:pt idx="0">
                  <c:v>6.78</c:v>
                </c:pt>
              </c:numCache>
            </c:numRef>
          </c:val>
        </c:ser>
        <c:ser>
          <c:idx val="5"/>
          <c:order val="5"/>
          <c:tx>
            <c:strRef>
              <c:f>Aergia!$Y$24</c:f>
              <c:strCache>
                <c:ptCount val="1"/>
                <c:pt idx="0">
                  <c:v>SJF+Aergia</c:v>
                </c:pt>
              </c:strCache>
            </c:strRef>
          </c:tx>
          <c:invertIfNegative val="0"/>
          <c:val>
            <c:numRef>
              <c:f>Aergia!$Y$25</c:f>
              <c:numCache>
                <c:formatCode>0.00</c:formatCode>
                <c:ptCount val="1"/>
                <c:pt idx="0">
                  <c:v>7.9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394368"/>
        <c:axId val="130396160"/>
      </c:barChart>
      <c:catAx>
        <c:axId val="1303943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30396160"/>
        <c:crosses val="autoZero"/>
        <c:auto val="1"/>
        <c:lblAlgn val="ctr"/>
        <c:lblOffset val="100"/>
        <c:noMultiLvlLbl val="0"/>
      </c:catAx>
      <c:valAx>
        <c:axId val="130396160"/>
        <c:scaling>
          <c:orientation val="minMax"/>
          <c:max val="12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 Network Unfairness</a:t>
                </a:r>
              </a:p>
            </c:rich>
          </c:tx>
          <c:layout/>
          <c:overlay val="0"/>
        </c:title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30394368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9.9290780141844004E-2"/>
          <c:y val="0"/>
          <c:w val="0.90070921985815711"/>
          <c:h val="0.15219301700801438"/>
        </c:manualLayout>
      </c:layout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spPr>
    <a:solidFill>
      <a:prstClr val="white"/>
    </a:solidFill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02013796947948"/>
          <c:y val="4.2141294838145507E-2"/>
          <c:w val="0.83391029661115534"/>
          <c:h val="0.69973875833614185"/>
        </c:manualLayout>
      </c:layout>
      <c:lineChart>
        <c:grouping val="standard"/>
        <c:varyColors val="0"/>
        <c:ser>
          <c:idx val="0"/>
          <c:order val="0"/>
          <c:tx>
            <c:strRef>
              <c:f>'Comparison-uni'!$N$5</c:f>
              <c:strCache>
                <c:ptCount val="1"/>
                <c:pt idx="0">
                  <c:v>FLIT-2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none"/>
          </c:marker>
          <c:cat>
            <c:numRef>
              <c:f>'Comparison-uni'!$J$6:$J$51</c:f>
              <c:numCache>
                <c:formatCode>General</c:formatCode>
                <c:ptCount val="46"/>
                <c:pt idx="0">
                  <c:v>0</c:v>
                </c:pt>
                <c:pt idx="1">
                  <c:v>8.0000000000000043E-2</c:v>
                </c:pt>
                <c:pt idx="2">
                  <c:v>0.16</c:v>
                </c:pt>
                <c:pt idx="3">
                  <c:v>7.0000000000000021E-2</c:v>
                </c:pt>
                <c:pt idx="4">
                  <c:v>8.0000000000000043E-2</c:v>
                </c:pt>
                <c:pt idx="5">
                  <c:v>9.0000000000000024E-2</c:v>
                </c:pt>
                <c:pt idx="6">
                  <c:v>0.1</c:v>
                </c:pt>
                <c:pt idx="7">
                  <c:v>0.11</c:v>
                </c:pt>
                <c:pt idx="8">
                  <c:v>0.12000000000000002</c:v>
                </c:pt>
                <c:pt idx="9">
                  <c:v>0.13</c:v>
                </c:pt>
                <c:pt idx="10">
                  <c:v>0.14000000000000001</c:v>
                </c:pt>
                <c:pt idx="11">
                  <c:v>0.15000000000000022</c:v>
                </c:pt>
                <c:pt idx="12">
                  <c:v>0.16</c:v>
                </c:pt>
                <c:pt idx="13">
                  <c:v>0.17</c:v>
                </c:pt>
                <c:pt idx="14">
                  <c:v>0.18000000000000022</c:v>
                </c:pt>
                <c:pt idx="15">
                  <c:v>0.19</c:v>
                </c:pt>
                <c:pt idx="16">
                  <c:v>0.2</c:v>
                </c:pt>
                <c:pt idx="17">
                  <c:v>0.21000000000000021</c:v>
                </c:pt>
                <c:pt idx="18">
                  <c:v>0.22</c:v>
                </c:pt>
                <c:pt idx="19">
                  <c:v>0.23</c:v>
                </c:pt>
                <c:pt idx="20">
                  <c:v>0.24000000000000021</c:v>
                </c:pt>
                <c:pt idx="21">
                  <c:v>0.25</c:v>
                </c:pt>
                <c:pt idx="22">
                  <c:v>0.26</c:v>
                </c:pt>
                <c:pt idx="23">
                  <c:v>0.27</c:v>
                </c:pt>
                <c:pt idx="24">
                  <c:v>0.28000000000000008</c:v>
                </c:pt>
                <c:pt idx="25">
                  <c:v>0.29000000000000031</c:v>
                </c:pt>
                <c:pt idx="26">
                  <c:v>0.30000000000000032</c:v>
                </c:pt>
                <c:pt idx="27">
                  <c:v>0.31000000000000044</c:v>
                </c:pt>
                <c:pt idx="28">
                  <c:v>0.32000000000000051</c:v>
                </c:pt>
                <c:pt idx="29">
                  <c:v>0.33000000000000057</c:v>
                </c:pt>
                <c:pt idx="30">
                  <c:v>0.34</c:v>
                </c:pt>
                <c:pt idx="31">
                  <c:v>0.35000000000000031</c:v>
                </c:pt>
                <c:pt idx="32">
                  <c:v>0.36000000000000032</c:v>
                </c:pt>
                <c:pt idx="33">
                  <c:v>0.37000000000000038</c:v>
                </c:pt>
                <c:pt idx="34">
                  <c:v>0.3800000000000005</c:v>
                </c:pt>
                <c:pt idx="35">
                  <c:v>0.39000000000000051</c:v>
                </c:pt>
                <c:pt idx="36">
                  <c:v>0.4</c:v>
                </c:pt>
                <c:pt idx="37">
                  <c:v>0.41000000000000031</c:v>
                </c:pt>
                <c:pt idx="38">
                  <c:v>0.42000000000000032</c:v>
                </c:pt>
                <c:pt idx="39">
                  <c:v>0.43000000000000038</c:v>
                </c:pt>
                <c:pt idx="40">
                  <c:v>0.44</c:v>
                </c:pt>
                <c:pt idx="41">
                  <c:v>0.45</c:v>
                </c:pt>
                <c:pt idx="42">
                  <c:v>0.46</c:v>
                </c:pt>
                <c:pt idx="43">
                  <c:v>0.47000000000000008</c:v>
                </c:pt>
                <c:pt idx="44">
                  <c:v>0.48000000000000032</c:v>
                </c:pt>
                <c:pt idx="45">
                  <c:v>0.49000000000000032</c:v>
                </c:pt>
              </c:numCache>
            </c:numRef>
          </c:cat>
          <c:val>
            <c:numRef>
              <c:f>'Comparison-uni'!$N$6:$N$51</c:f>
              <c:numCache>
                <c:formatCode>General</c:formatCode>
                <c:ptCount val="46"/>
                <c:pt idx="0">
                  <c:v>29.0346716041281</c:v>
                </c:pt>
                <c:pt idx="1">
                  <c:v>29.0346716041281</c:v>
                </c:pt>
                <c:pt idx="2">
                  <c:v>29.0346716041281</c:v>
                </c:pt>
                <c:pt idx="3">
                  <c:v>29.0346716041281</c:v>
                </c:pt>
                <c:pt idx="4">
                  <c:v>29.0346716041281</c:v>
                </c:pt>
                <c:pt idx="5">
                  <c:v>29.314199206950001</c:v>
                </c:pt>
                <c:pt idx="6">
                  <c:v>29.584773940325654</c:v>
                </c:pt>
                <c:pt idx="7">
                  <c:v>29.882875665479201</c:v>
                </c:pt>
                <c:pt idx="8">
                  <c:v>30.264137873563723</c:v>
                </c:pt>
                <c:pt idx="9">
                  <c:v>30.647817307692328</c:v>
                </c:pt>
                <c:pt idx="10">
                  <c:v>31.037138392857127</c:v>
                </c:pt>
                <c:pt idx="11">
                  <c:v>31.529083090974186</c:v>
                </c:pt>
                <c:pt idx="12">
                  <c:v>32.048507433535697</c:v>
                </c:pt>
                <c:pt idx="13">
                  <c:v>32.514036558285895</c:v>
                </c:pt>
                <c:pt idx="14">
                  <c:v>33.042409427712194</c:v>
                </c:pt>
                <c:pt idx="15">
                  <c:v>33.621374201485501</c:v>
                </c:pt>
                <c:pt idx="16">
                  <c:v>34.245392983146957</c:v>
                </c:pt>
                <c:pt idx="17">
                  <c:v>34.864675997988101</c:v>
                </c:pt>
                <c:pt idx="18">
                  <c:v>35.534907571285203</c:v>
                </c:pt>
                <c:pt idx="19">
                  <c:v>36.3327418478261</c:v>
                </c:pt>
                <c:pt idx="20">
                  <c:v>37.187382812500012</c:v>
                </c:pt>
                <c:pt idx="21">
                  <c:v>38.054469455305238</c:v>
                </c:pt>
                <c:pt idx="22">
                  <c:v>39.132743915923974</c:v>
                </c:pt>
                <c:pt idx="23">
                  <c:v>40.268643967750201</c:v>
                </c:pt>
                <c:pt idx="24">
                  <c:v>41.859507323627994</c:v>
                </c:pt>
                <c:pt idx="25">
                  <c:v>43.84179775474604</c:v>
                </c:pt>
                <c:pt idx="26">
                  <c:v>48.211160740327202</c:v>
                </c:pt>
                <c:pt idx="27">
                  <c:v>101</c:v>
                </c:pt>
                <c:pt idx="28">
                  <c:v>101</c:v>
                </c:pt>
                <c:pt idx="29">
                  <c:v>101</c:v>
                </c:pt>
                <c:pt idx="30">
                  <c:v>101</c:v>
                </c:pt>
                <c:pt idx="31">
                  <c:v>101</c:v>
                </c:pt>
                <c:pt idx="32">
                  <c:v>101</c:v>
                </c:pt>
                <c:pt idx="33">
                  <c:v>101</c:v>
                </c:pt>
                <c:pt idx="34">
                  <c:v>101</c:v>
                </c:pt>
                <c:pt idx="35">
                  <c:v>101</c:v>
                </c:pt>
                <c:pt idx="36">
                  <c:v>101</c:v>
                </c:pt>
                <c:pt idx="37">
                  <c:v>101</c:v>
                </c:pt>
                <c:pt idx="38">
                  <c:v>101</c:v>
                </c:pt>
                <c:pt idx="39">
                  <c:v>101</c:v>
                </c:pt>
                <c:pt idx="40">
                  <c:v>101</c:v>
                </c:pt>
                <c:pt idx="41">
                  <c:v>101</c:v>
                </c:pt>
                <c:pt idx="42">
                  <c:v>101</c:v>
                </c:pt>
                <c:pt idx="43">
                  <c:v>101</c:v>
                </c:pt>
                <c:pt idx="44">
                  <c:v>101</c:v>
                </c:pt>
                <c:pt idx="45">
                  <c:v>101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'Comparison-uni'!$O$5</c:f>
              <c:strCache>
                <c:ptCount val="1"/>
                <c:pt idx="0">
                  <c:v>WORM-2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none"/>
          </c:marker>
          <c:cat>
            <c:numRef>
              <c:f>'Comparison-uni'!$J$6:$J$51</c:f>
              <c:numCache>
                <c:formatCode>General</c:formatCode>
                <c:ptCount val="46"/>
                <c:pt idx="0">
                  <c:v>0</c:v>
                </c:pt>
                <c:pt idx="1">
                  <c:v>8.0000000000000043E-2</c:v>
                </c:pt>
                <c:pt idx="2">
                  <c:v>0.16</c:v>
                </c:pt>
                <c:pt idx="3">
                  <c:v>7.0000000000000021E-2</c:v>
                </c:pt>
                <c:pt idx="4">
                  <c:v>8.0000000000000043E-2</c:v>
                </c:pt>
                <c:pt idx="5">
                  <c:v>9.0000000000000024E-2</c:v>
                </c:pt>
                <c:pt idx="6">
                  <c:v>0.1</c:v>
                </c:pt>
                <c:pt idx="7">
                  <c:v>0.11</c:v>
                </c:pt>
                <c:pt idx="8">
                  <c:v>0.12000000000000002</c:v>
                </c:pt>
                <c:pt idx="9">
                  <c:v>0.13</c:v>
                </c:pt>
                <c:pt idx="10">
                  <c:v>0.14000000000000001</c:v>
                </c:pt>
                <c:pt idx="11">
                  <c:v>0.15000000000000022</c:v>
                </c:pt>
                <c:pt idx="12">
                  <c:v>0.16</c:v>
                </c:pt>
                <c:pt idx="13">
                  <c:v>0.17</c:v>
                </c:pt>
                <c:pt idx="14">
                  <c:v>0.18000000000000022</c:v>
                </c:pt>
                <c:pt idx="15">
                  <c:v>0.19</c:v>
                </c:pt>
                <c:pt idx="16">
                  <c:v>0.2</c:v>
                </c:pt>
                <c:pt idx="17">
                  <c:v>0.21000000000000021</c:v>
                </c:pt>
                <c:pt idx="18">
                  <c:v>0.22</c:v>
                </c:pt>
                <c:pt idx="19">
                  <c:v>0.23</c:v>
                </c:pt>
                <c:pt idx="20">
                  <c:v>0.24000000000000021</c:v>
                </c:pt>
                <c:pt idx="21">
                  <c:v>0.25</c:v>
                </c:pt>
                <c:pt idx="22">
                  <c:v>0.26</c:v>
                </c:pt>
                <c:pt idx="23">
                  <c:v>0.27</c:v>
                </c:pt>
                <c:pt idx="24">
                  <c:v>0.28000000000000008</c:v>
                </c:pt>
                <c:pt idx="25">
                  <c:v>0.29000000000000031</c:v>
                </c:pt>
                <c:pt idx="26">
                  <c:v>0.30000000000000032</c:v>
                </c:pt>
                <c:pt idx="27">
                  <c:v>0.31000000000000044</c:v>
                </c:pt>
                <c:pt idx="28">
                  <c:v>0.32000000000000051</c:v>
                </c:pt>
                <c:pt idx="29">
                  <c:v>0.33000000000000057</c:v>
                </c:pt>
                <c:pt idx="30">
                  <c:v>0.34</c:v>
                </c:pt>
                <c:pt idx="31">
                  <c:v>0.35000000000000031</c:v>
                </c:pt>
                <c:pt idx="32">
                  <c:v>0.36000000000000032</c:v>
                </c:pt>
                <c:pt idx="33">
                  <c:v>0.37000000000000038</c:v>
                </c:pt>
                <c:pt idx="34">
                  <c:v>0.3800000000000005</c:v>
                </c:pt>
                <c:pt idx="35">
                  <c:v>0.39000000000000051</c:v>
                </c:pt>
                <c:pt idx="36">
                  <c:v>0.4</c:v>
                </c:pt>
                <c:pt idx="37">
                  <c:v>0.41000000000000031</c:v>
                </c:pt>
                <c:pt idx="38">
                  <c:v>0.42000000000000032</c:v>
                </c:pt>
                <c:pt idx="39">
                  <c:v>0.43000000000000038</c:v>
                </c:pt>
                <c:pt idx="40">
                  <c:v>0.44</c:v>
                </c:pt>
                <c:pt idx="41">
                  <c:v>0.45</c:v>
                </c:pt>
                <c:pt idx="42">
                  <c:v>0.46</c:v>
                </c:pt>
                <c:pt idx="43">
                  <c:v>0.47000000000000008</c:v>
                </c:pt>
                <c:pt idx="44">
                  <c:v>0.48000000000000032</c:v>
                </c:pt>
                <c:pt idx="45">
                  <c:v>0.49000000000000032</c:v>
                </c:pt>
              </c:numCache>
            </c:numRef>
          </c:cat>
          <c:val>
            <c:numRef>
              <c:f>'Comparison-uni'!$O$6:$O$51</c:f>
              <c:numCache>
                <c:formatCode>General</c:formatCode>
                <c:ptCount val="46"/>
                <c:pt idx="0">
                  <c:v>29.113514738166099</c:v>
                </c:pt>
                <c:pt idx="1">
                  <c:v>29.113514738166099</c:v>
                </c:pt>
                <c:pt idx="2">
                  <c:v>29.113514738166099</c:v>
                </c:pt>
                <c:pt idx="3">
                  <c:v>29.113514738166099</c:v>
                </c:pt>
                <c:pt idx="4">
                  <c:v>29.113514738166099</c:v>
                </c:pt>
                <c:pt idx="5">
                  <c:v>29.388886188290428</c:v>
                </c:pt>
                <c:pt idx="6">
                  <c:v>29.660704241196989</c:v>
                </c:pt>
                <c:pt idx="7">
                  <c:v>29.960210453349671</c:v>
                </c:pt>
                <c:pt idx="8">
                  <c:v>30.329368076207899</c:v>
                </c:pt>
                <c:pt idx="9">
                  <c:v>30.709105769230828</c:v>
                </c:pt>
                <c:pt idx="10">
                  <c:v>31.106828449492042</c:v>
                </c:pt>
                <c:pt idx="11">
                  <c:v>31.610053249556305</c:v>
                </c:pt>
                <c:pt idx="12">
                  <c:v>32.166473311068103</c:v>
                </c:pt>
                <c:pt idx="13">
                  <c:v>32.645296725759401</c:v>
                </c:pt>
                <c:pt idx="14">
                  <c:v>33.312335721056499</c:v>
                </c:pt>
                <c:pt idx="15">
                  <c:v>33.941141834593196</c:v>
                </c:pt>
                <c:pt idx="16">
                  <c:v>34.7541359116506</c:v>
                </c:pt>
                <c:pt idx="17">
                  <c:v>35.530060922437698</c:v>
                </c:pt>
                <c:pt idx="18">
                  <c:v>36.508025568181857</c:v>
                </c:pt>
                <c:pt idx="19">
                  <c:v>37.664865041127598</c:v>
                </c:pt>
                <c:pt idx="20">
                  <c:v>38.947526724912343</c:v>
                </c:pt>
                <c:pt idx="21">
                  <c:v>40.364007269945418</c:v>
                </c:pt>
                <c:pt idx="22">
                  <c:v>42.0964748019856</c:v>
                </c:pt>
                <c:pt idx="23">
                  <c:v>44.246945044363102</c:v>
                </c:pt>
                <c:pt idx="24">
                  <c:v>47.751872197284342</c:v>
                </c:pt>
                <c:pt idx="25">
                  <c:v>57.845089029788618</c:v>
                </c:pt>
                <c:pt idx="26">
                  <c:v>101</c:v>
                </c:pt>
                <c:pt idx="27">
                  <c:v>101</c:v>
                </c:pt>
                <c:pt idx="28">
                  <c:v>101</c:v>
                </c:pt>
                <c:pt idx="29">
                  <c:v>101</c:v>
                </c:pt>
                <c:pt idx="30">
                  <c:v>101</c:v>
                </c:pt>
                <c:pt idx="31">
                  <c:v>101</c:v>
                </c:pt>
                <c:pt idx="32">
                  <c:v>101</c:v>
                </c:pt>
                <c:pt idx="33">
                  <c:v>101</c:v>
                </c:pt>
                <c:pt idx="34">
                  <c:v>101</c:v>
                </c:pt>
                <c:pt idx="35">
                  <c:v>101</c:v>
                </c:pt>
                <c:pt idx="36">
                  <c:v>101</c:v>
                </c:pt>
                <c:pt idx="37">
                  <c:v>101</c:v>
                </c:pt>
                <c:pt idx="38">
                  <c:v>101</c:v>
                </c:pt>
                <c:pt idx="39">
                  <c:v>101</c:v>
                </c:pt>
                <c:pt idx="40">
                  <c:v>101</c:v>
                </c:pt>
                <c:pt idx="41">
                  <c:v>101</c:v>
                </c:pt>
                <c:pt idx="42">
                  <c:v>101</c:v>
                </c:pt>
                <c:pt idx="43">
                  <c:v>101</c:v>
                </c:pt>
                <c:pt idx="44">
                  <c:v>101</c:v>
                </c:pt>
                <c:pt idx="45">
                  <c:v>101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'Comparison-uni'!$P$5</c:f>
              <c:strCache>
                <c:ptCount val="1"/>
                <c:pt idx="0">
                  <c:v>FLIT-1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ymbol val="none"/>
          </c:marker>
          <c:cat>
            <c:numRef>
              <c:f>'Comparison-uni'!$J$6:$J$51</c:f>
              <c:numCache>
                <c:formatCode>General</c:formatCode>
                <c:ptCount val="46"/>
                <c:pt idx="0">
                  <c:v>0</c:v>
                </c:pt>
                <c:pt idx="1">
                  <c:v>8.0000000000000043E-2</c:v>
                </c:pt>
                <c:pt idx="2">
                  <c:v>0.16</c:v>
                </c:pt>
                <c:pt idx="3">
                  <c:v>7.0000000000000021E-2</c:v>
                </c:pt>
                <c:pt idx="4">
                  <c:v>8.0000000000000043E-2</c:v>
                </c:pt>
                <c:pt idx="5">
                  <c:v>9.0000000000000024E-2</c:v>
                </c:pt>
                <c:pt idx="6">
                  <c:v>0.1</c:v>
                </c:pt>
                <c:pt idx="7">
                  <c:v>0.11</c:v>
                </c:pt>
                <c:pt idx="8">
                  <c:v>0.12000000000000002</c:v>
                </c:pt>
                <c:pt idx="9">
                  <c:v>0.13</c:v>
                </c:pt>
                <c:pt idx="10">
                  <c:v>0.14000000000000001</c:v>
                </c:pt>
                <c:pt idx="11">
                  <c:v>0.15000000000000022</c:v>
                </c:pt>
                <c:pt idx="12">
                  <c:v>0.16</c:v>
                </c:pt>
                <c:pt idx="13">
                  <c:v>0.17</c:v>
                </c:pt>
                <c:pt idx="14">
                  <c:v>0.18000000000000022</c:v>
                </c:pt>
                <c:pt idx="15">
                  <c:v>0.19</c:v>
                </c:pt>
                <c:pt idx="16">
                  <c:v>0.2</c:v>
                </c:pt>
                <c:pt idx="17">
                  <c:v>0.21000000000000021</c:v>
                </c:pt>
                <c:pt idx="18">
                  <c:v>0.22</c:v>
                </c:pt>
                <c:pt idx="19">
                  <c:v>0.23</c:v>
                </c:pt>
                <c:pt idx="20">
                  <c:v>0.24000000000000021</c:v>
                </c:pt>
                <c:pt idx="21">
                  <c:v>0.25</c:v>
                </c:pt>
                <c:pt idx="22">
                  <c:v>0.26</c:v>
                </c:pt>
                <c:pt idx="23">
                  <c:v>0.27</c:v>
                </c:pt>
                <c:pt idx="24">
                  <c:v>0.28000000000000008</c:v>
                </c:pt>
                <c:pt idx="25">
                  <c:v>0.29000000000000031</c:v>
                </c:pt>
                <c:pt idx="26">
                  <c:v>0.30000000000000032</c:v>
                </c:pt>
                <c:pt idx="27">
                  <c:v>0.31000000000000044</c:v>
                </c:pt>
                <c:pt idx="28">
                  <c:v>0.32000000000000051</c:v>
                </c:pt>
                <c:pt idx="29">
                  <c:v>0.33000000000000057</c:v>
                </c:pt>
                <c:pt idx="30">
                  <c:v>0.34</c:v>
                </c:pt>
                <c:pt idx="31">
                  <c:v>0.35000000000000031</c:v>
                </c:pt>
                <c:pt idx="32">
                  <c:v>0.36000000000000032</c:v>
                </c:pt>
                <c:pt idx="33">
                  <c:v>0.37000000000000038</c:v>
                </c:pt>
                <c:pt idx="34">
                  <c:v>0.3800000000000005</c:v>
                </c:pt>
                <c:pt idx="35">
                  <c:v>0.39000000000000051</c:v>
                </c:pt>
                <c:pt idx="36">
                  <c:v>0.4</c:v>
                </c:pt>
                <c:pt idx="37">
                  <c:v>0.41000000000000031</c:v>
                </c:pt>
                <c:pt idx="38">
                  <c:v>0.42000000000000032</c:v>
                </c:pt>
                <c:pt idx="39">
                  <c:v>0.43000000000000038</c:v>
                </c:pt>
                <c:pt idx="40">
                  <c:v>0.44</c:v>
                </c:pt>
                <c:pt idx="41">
                  <c:v>0.45</c:v>
                </c:pt>
                <c:pt idx="42">
                  <c:v>0.46</c:v>
                </c:pt>
                <c:pt idx="43">
                  <c:v>0.47000000000000008</c:v>
                </c:pt>
                <c:pt idx="44">
                  <c:v>0.48000000000000032</c:v>
                </c:pt>
                <c:pt idx="45">
                  <c:v>0.49000000000000032</c:v>
                </c:pt>
              </c:numCache>
            </c:numRef>
          </c:cat>
          <c:val>
            <c:numRef>
              <c:f>'Comparison-uni'!$P$6:$P$51</c:f>
              <c:numCache>
                <c:formatCode>General</c:formatCode>
                <c:ptCount val="46"/>
                <c:pt idx="0">
                  <c:v>22.248115249099602</c:v>
                </c:pt>
                <c:pt idx="1">
                  <c:v>22.248115249099602</c:v>
                </c:pt>
                <c:pt idx="2">
                  <c:v>22.248115249099602</c:v>
                </c:pt>
                <c:pt idx="3">
                  <c:v>22.248115249099602</c:v>
                </c:pt>
                <c:pt idx="4">
                  <c:v>22.248115249099602</c:v>
                </c:pt>
                <c:pt idx="5">
                  <c:v>22.450500000000002</c:v>
                </c:pt>
                <c:pt idx="6">
                  <c:v>22.668218750000001</c:v>
                </c:pt>
                <c:pt idx="7">
                  <c:v>22.883835227272701</c:v>
                </c:pt>
                <c:pt idx="8">
                  <c:v>23.161385416666736</c:v>
                </c:pt>
                <c:pt idx="9">
                  <c:v>23.445923076923034</c:v>
                </c:pt>
                <c:pt idx="10">
                  <c:v>23.738161883205887</c:v>
                </c:pt>
                <c:pt idx="11">
                  <c:v>24.126815609869901</c:v>
                </c:pt>
                <c:pt idx="12">
                  <c:v>24.515458923988628</c:v>
                </c:pt>
                <c:pt idx="13">
                  <c:v>24.859923309105501</c:v>
                </c:pt>
                <c:pt idx="14">
                  <c:v>25.261013888888886</c:v>
                </c:pt>
                <c:pt idx="15">
                  <c:v>25.69146584561944</c:v>
                </c:pt>
                <c:pt idx="16">
                  <c:v>26.145440170499487</c:v>
                </c:pt>
                <c:pt idx="17">
                  <c:v>26.605449404761842</c:v>
                </c:pt>
                <c:pt idx="18">
                  <c:v>27.153393579031967</c:v>
                </c:pt>
                <c:pt idx="19">
                  <c:v>27.790910894263867</c:v>
                </c:pt>
                <c:pt idx="20">
                  <c:v>28.49233337326363</c:v>
                </c:pt>
                <c:pt idx="21">
                  <c:v>29.2032669918325</c:v>
                </c:pt>
                <c:pt idx="22">
                  <c:v>30.041336339729042</c:v>
                </c:pt>
                <c:pt idx="23">
                  <c:v>31.150525462963</c:v>
                </c:pt>
                <c:pt idx="24">
                  <c:v>32.5741648474784</c:v>
                </c:pt>
                <c:pt idx="25">
                  <c:v>34.470155301054774</c:v>
                </c:pt>
                <c:pt idx="26">
                  <c:v>39.804677490255095</c:v>
                </c:pt>
                <c:pt idx="27">
                  <c:v>101</c:v>
                </c:pt>
                <c:pt idx="28">
                  <c:v>101</c:v>
                </c:pt>
                <c:pt idx="29">
                  <c:v>101</c:v>
                </c:pt>
                <c:pt idx="30">
                  <c:v>101</c:v>
                </c:pt>
                <c:pt idx="31">
                  <c:v>101</c:v>
                </c:pt>
                <c:pt idx="32">
                  <c:v>101</c:v>
                </c:pt>
                <c:pt idx="33">
                  <c:v>101</c:v>
                </c:pt>
                <c:pt idx="34">
                  <c:v>101</c:v>
                </c:pt>
                <c:pt idx="35">
                  <c:v>101</c:v>
                </c:pt>
                <c:pt idx="36">
                  <c:v>101</c:v>
                </c:pt>
                <c:pt idx="37">
                  <c:v>101</c:v>
                </c:pt>
                <c:pt idx="38">
                  <c:v>101</c:v>
                </c:pt>
                <c:pt idx="39">
                  <c:v>101</c:v>
                </c:pt>
                <c:pt idx="40">
                  <c:v>101</c:v>
                </c:pt>
                <c:pt idx="41">
                  <c:v>101</c:v>
                </c:pt>
                <c:pt idx="42">
                  <c:v>101</c:v>
                </c:pt>
                <c:pt idx="43">
                  <c:v>101</c:v>
                </c:pt>
                <c:pt idx="44">
                  <c:v>101</c:v>
                </c:pt>
                <c:pt idx="45">
                  <c:v>101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'Comparison-uni'!$Q$5</c:f>
              <c:strCache>
                <c:ptCount val="1"/>
                <c:pt idx="0">
                  <c:v>WORM-1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numRef>
              <c:f>'Comparison-uni'!$J$6:$J$51</c:f>
              <c:numCache>
                <c:formatCode>General</c:formatCode>
                <c:ptCount val="46"/>
                <c:pt idx="0">
                  <c:v>0</c:v>
                </c:pt>
                <c:pt idx="1">
                  <c:v>8.0000000000000043E-2</c:v>
                </c:pt>
                <c:pt idx="2">
                  <c:v>0.16</c:v>
                </c:pt>
                <c:pt idx="3">
                  <c:v>7.0000000000000021E-2</c:v>
                </c:pt>
                <c:pt idx="4">
                  <c:v>8.0000000000000043E-2</c:v>
                </c:pt>
                <c:pt idx="5">
                  <c:v>9.0000000000000024E-2</c:v>
                </c:pt>
                <c:pt idx="6">
                  <c:v>0.1</c:v>
                </c:pt>
                <c:pt idx="7">
                  <c:v>0.11</c:v>
                </c:pt>
                <c:pt idx="8">
                  <c:v>0.12000000000000002</c:v>
                </c:pt>
                <c:pt idx="9">
                  <c:v>0.13</c:v>
                </c:pt>
                <c:pt idx="10">
                  <c:v>0.14000000000000001</c:v>
                </c:pt>
                <c:pt idx="11">
                  <c:v>0.15000000000000022</c:v>
                </c:pt>
                <c:pt idx="12">
                  <c:v>0.16</c:v>
                </c:pt>
                <c:pt idx="13">
                  <c:v>0.17</c:v>
                </c:pt>
                <c:pt idx="14">
                  <c:v>0.18000000000000022</c:v>
                </c:pt>
                <c:pt idx="15">
                  <c:v>0.19</c:v>
                </c:pt>
                <c:pt idx="16">
                  <c:v>0.2</c:v>
                </c:pt>
                <c:pt idx="17">
                  <c:v>0.21000000000000021</c:v>
                </c:pt>
                <c:pt idx="18">
                  <c:v>0.22</c:v>
                </c:pt>
                <c:pt idx="19">
                  <c:v>0.23</c:v>
                </c:pt>
                <c:pt idx="20">
                  <c:v>0.24000000000000021</c:v>
                </c:pt>
                <c:pt idx="21">
                  <c:v>0.25</c:v>
                </c:pt>
                <c:pt idx="22">
                  <c:v>0.26</c:v>
                </c:pt>
                <c:pt idx="23">
                  <c:v>0.27</c:v>
                </c:pt>
                <c:pt idx="24">
                  <c:v>0.28000000000000008</c:v>
                </c:pt>
                <c:pt idx="25">
                  <c:v>0.29000000000000031</c:v>
                </c:pt>
                <c:pt idx="26">
                  <c:v>0.30000000000000032</c:v>
                </c:pt>
                <c:pt idx="27">
                  <c:v>0.31000000000000044</c:v>
                </c:pt>
                <c:pt idx="28">
                  <c:v>0.32000000000000051</c:v>
                </c:pt>
                <c:pt idx="29">
                  <c:v>0.33000000000000057</c:v>
                </c:pt>
                <c:pt idx="30">
                  <c:v>0.34</c:v>
                </c:pt>
                <c:pt idx="31">
                  <c:v>0.35000000000000031</c:v>
                </c:pt>
                <c:pt idx="32">
                  <c:v>0.36000000000000032</c:v>
                </c:pt>
                <c:pt idx="33">
                  <c:v>0.37000000000000038</c:v>
                </c:pt>
                <c:pt idx="34">
                  <c:v>0.3800000000000005</c:v>
                </c:pt>
                <c:pt idx="35">
                  <c:v>0.39000000000000051</c:v>
                </c:pt>
                <c:pt idx="36">
                  <c:v>0.4</c:v>
                </c:pt>
                <c:pt idx="37">
                  <c:v>0.41000000000000031</c:v>
                </c:pt>
                <c:pt idx="38">
                  <c:v>0.42000000000000032</c:v>
                </c:pt>
                <c:pt idx="39">
                  <c:v>0.43000000000000038</c:v>
                </c:pt>
                <c:pt idx="40">
                  <c:v>0.44</c:v>
                </c:pt>
                <c:pt idx="41">
                  <c:v>0.45</c:v>
                </c:pt>
                <c:pt idx="42">
                  <c:v>0.46</c:v>
                </c:pt>
                <c:pt idx="43">
                  <c:v>0.47000000000000008</c:v>
                </c:pt>
                <c:pt idx="44">
                  <c:v>0.48000000000000032</c:v>
                </c:pt>
                <c:pt idx="45">
                  <c:v>0.49000000000000032</c:v>
                </c:pt>
              </c:numCache>
            </c:numRef>
          </c:cat>
          <c:val>
            <c:numRef>
              <c:f>'Comparison-uni'!$Q$6:$Q$51</c:f>
              <c:numCache>
                <c:formatCode>General</c:formatCode>
                <c:ptCount val="46"/>
                <c:pt idx="0">
                  <c:v>22.364705238980587</c:v>
                </c:pt>
                <c:pt idx="1">
                  <c:v>22.364705238980587</c:v>
                </c:pt>
                <c:pt idx="2">
                  <c:v>22.364705238980587</c:v>
                </c:pt>
                <c:pt idx="3">
                  <c:v>22.364705238980587</c:v>
                </c:pt>
                <c:pt idx="4">
                  <c:v>22.364705238980587</c:v>
                </c:pt>
                <c:pt idx="5">
                  <c:v>22.585006944444402</c:v>
                </c:pt>
                <c:pt idx="6">
                  <c:v>22.807901200617536</c:v>
                </c:pt>
                <c:pt idx="7">
                  <c:v>23.030340736700389</c:v>
                </c:pt>
                <c:pt idx="8">
                  <c:v>23.320125000000001</c:v>
                </c:pt>
                <c:pt idx="9">
                  <c:v>23.631384615384636</c:v>
                </c:pt>
                <c:pt idx="10">
                  <c:v>23.937933035714288</c:v>
                </c:pt>
                <c:pt idx="11">
                  <c:v>24.3374985937559</c:v>
                </c:pt>
                <c:pt idx="12">
                  <c:v>24.766340756481402</c:v>
                </c:pt>
                <c:pt idx="13">
                  <c:v>25.139558823529399</c:v>
                </c:pt>
                <c:pt idx="14">
                  <c:v>25.64106944444444</c:v>
                </c:pt>
                <c:pt idx="15">
                  <c:v>26.168638157894701</c:v>
                </c:pt>
                <c:pt idx="16">
                  <c:v>26.783818749999988</c:v>
                </c:pt>
                <c:pt idx="17">
                  <c:v>27.443883928571367</c:v>
                </c:pt>
                <c:pt idx="18">
                  <c:v>28.223627205604487</c:v>
                </c:pt>
                <c:pt idx="19">
                  <c:v>29.158387295755688</c:v>
                </c:pt>
                <c:pt idx="20">
                  <c:v>30.244149770053266</c:v>
                </c:pt>
                <c:pt idx="21">
                  <c:v>31.455220447795487</c:v>
                </c:pt>
                <c:pt idx="22">
                  <c:v>32.935680597689334</c:v>
                </c:pt>
                <c:pt idx="23">
                  <c:v>35.035036874829366</c:v>
                </c:pt>
                <c:pt idx="24">
                  <c:v>38.700670979147397</c:v>
                </c:pt>
                <c:pt idx="25">
                  <c:v>61.991443983956898</c:v>
                </c:pt>
                <c:pt idx="26">
                  <c:v>101</c:v>
                </c:pt>
                <c:pt idx="27">
                  <c:v>101</c:v>
                </c:pt>
                <c:pt idx="28">
                  <c:v>101</c:v>
                </c:pt>
                <c:pt idx="29">
                  <c:v>101</c:v>
                </c:pt>
                <c:pt idx="30">
                  <c:v>101</c:v>
                </c:pt>
                <c:pt idx="31">
                  <c:v>101</c:v>
                </c:pt>
                <c:pt idx="32">
                  <c:v>101</c:v>
                </c:pt>
                <c:pt idx="33">
                  <c:v>101</c:v>
                </c:pt>
                <c:pt idx="34">
                  <c:v>101</c:v>
                </c:pt>
                <c:pt idx="35">
                  <c:v>101</c:v>
                </c:pt>
                <c:pt idx="36">
                  <c:v>101</c:v>
                </c:pt>
                <c:pt idx="37">
                  <c:v>101</c:v>
                </c:pt>
                <c:pt idx="38">
                  <c:v>101</c:v>
                </c:pt>
                <c:pt idx="39">
                  <c:v>101</c:v>
                </c:pt>
                <c:pt idx="40">
                  <c:v>101</c:v>
                </c:pt>
                <c:pt idx="41">
                  <c:v>101</c:v>
                </c:pt>
                <c:pt idx="42">
                  <c:v>101</c:v>
                </c:pt>
                <c:pt idx="43">
                  <c:v>101</c:v>
                </c:pt>
                <c:pt idx="44">
                  <c:v>101</c:v>
                </c:pt>
                <c:pt idx="45">
                  <c:v>101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'Comparison-uni'!$R$5</c:f>
              <c:strCache>
                <c:ptCount val="1"/>
                <c:pt idx="0">
                  <c:v>MIN-AD</c:v>
                </c:pt>
              </c:strCache>
            </c:strRef>
          </c:tx>
          <c:spPr>
            <a:ln>
              <a:solidFill>
                <a:schemeClr val="tx1"/>
              </a:solidFill>
              <a:prstDash val="sysDash"/>
            </a:ln>
          </c:spPr>
          <c:marker>
            <c:symbol val="none"/>
          </c:marker>
          <c:cat>
            <c:numRef>
              <c:f>'Comparison-uni'!$J$6:$J$51</c:f>
              <c:numCache>
                <c:formatCode>General</c:formatCode>
                <c:ptCount val="46"/>
                <c:pt idx="0">
                  <c:v>0</c:v>
                </c:pt>
                <c:pt idx="1">
                  <c:v>8.0000000000000043E-2</c:v>
                </c:pt>
                <c:pt idx="2">
                  <c:v>0.16</c:v>
                </c:pt>
                <c:pt idx="3">
                  <c:v>7.0000000000000021E-2</c:v>
                </c:pt>
                <c:pt idx="4">
                  <c:v>8.0000000000000043E-2</c:v>
                </c:pt>
                <c:pt idx="5">
                  <c:v>9.0000000000000024E-2</c:v>
                </c:pt>
                <c:pt idx="6">
                  <c:v>0.1</c:v>
                </c:pt>
                <c:pt idx="7">
                  <c:v>0.11</c:v>
                </c:pt>
                <c:pt idx="8">
                  <c:v>0.12000000000000002</c:v>
                </c:pt>
                <c:pt idx="9">
                  <c:v>0.13</c:v>
                </c:pt>
                <c:pt idx="10">
                  <c:v>0.14000000000000001</c:v>
                </c:pt>
                <c:pt idx="11">
                  <c:v>0.15000000000000022</c:v>
                </c:pt>
                <c:pt idx="12">
                  <c:v>0.16</c:v>
                </c:pt>
                <c:pt idx="13">
                  <c:v>0.17</c:v>
                </c:pt>
                <c:pt idx="14">
                  <c:v>0.18000000000000022</c:v>
                </c:pt>
                <c:pt idx="15">
                  <c:v>0.19</c:v>
                </c:pt>
                <c:pt idx="16">
                  <c:v>0.2</c:v>
                </c:pt>
                <c:pt idx="17">
                  <c:v>0.21000000000000021</c:v>
                </c:pt>
                <c:pt idx="18">
                  <c:v>0.22</c:v>
                </c:pt>
                <c:pt idx="19">
                  <c:v>0.23</c:v>
                </c:pt>
                <c:pt idx="20">
                  <c:v>0.24000000000000021</c:v>
                </c:pt>
                <c:pt idx="21">
                  <c:v>0.25</c:v>
                </c:pt>
                <c:pt idx="22">
                  <c:v>0.26</c:v>
                </c:pt>
                <c:pt idx="23">
                  <c:v>0.27</c:v>
                </c:pt>
                <c:pt idx="24">
                  <c:v>0.28000000000000008</c:v>
                </c:pt>
                <c:pt idx="25">
                  <c:v>0.29000000000000031</c:v>
                </c:pt>
                <c:pt idx="26">
                  <c:v>0.30000000000000032</c:v>
                </c:pt>
                <c:pt idx="27">
                  <c:v>0.31000000000000044</c:v>
                </c:pt>
                <c:pt idx="28">
                  <c:v>0.32000000000000051</c:v>
                </c:pt>
                <c:pt idx="29">
                  <c:v>0.33000000000000057</c:v>
                </c:pt>
                <c:pt idx="30">
                  <c:v>0.34</c:v>
                </c:pt>
                <c:pt idx="31">
                  <c:v>0.35000000000000031</c:v>
                </c:pt>
                <c:pt idx="32">
                  <c:v>0.36000000000000032</c:v>
                </c:pt>
                <c:pt idx="33">
                  <c:v>0.37000000000000038</c:v>
                </c:pt>
                <c:pt idx="34">
                  <c:v>0.3800000000000005</c:v>
                </c:pt>
                <c:pt idx="35">
                  <c:v>0.39000000000000051</c:v>
                </c:pt>
                <c:pt idx="36">
                  <c:v>0.4</c:v>
                </c:pt>
                <c:pt idx="37">
                  <c:v>0.41000000000000031</c:v>
                </c:pt>
                <c:pt idx="38">
                  <c:v>0.42000000000000032</c:v>
                </c:pt>
                <c:pt idx="39">
                  <c:v>0.43000000000000038</c:v>
                </c:pt>
                <c:pt idx="40">
                  <c:v>0.44</c:v>
                </c:pt>
                <c:pt idx="41">
                  <c:v>0.45</c:v>
                </c:pt>
                <c:pt idx="42">
                  <c:v>0.46</c:v>
                </c:pt>
                <c:pt idx="43">
                  <c:v>0.47000000000000008</c:v>
                </c:pt>
                <c:pt idx="44">
                  <c:v>0.48000000000000032</c:v>
                </c:pt>
                <c:pt idx="45">
                  <c:v>0.49000000000000032</c:v>
                </c:pt>
              </c:numCache>
            </c:numRef>
          </c:cat>
          <c:val>
            <c:numRef>
              <c:f>'Comparison-uni'!$R$6:$R$51</c:f>
              <c:numCache>
                <c:formatCode>General</c:formatCode>
                <c:ptCount val="46"/>
                <c:pt idx="0">
                  <c:v>28.369937499999999</c:v>
                </c:pt>
                <c:pt idx="1">
                  <c:v>28.369937499999999</c:v>
                </c:pt>
                <c:pt idx="2">
                  <c:v>28.369937499999999</c:v>
                </c:pt>
                <c:pt idx="3">
                  <c:v>28.369937499999999</c:v>
                </c:pt>
                <c:pt idx="4">
                  <c:v>28.369937499999999</c:v>
                </c:pt>
                <c:pt idx="5">
                  <c:v>28.53875</c:v>
                </c:pt>
                <c:pt idx="6">
                  <c:v>28.645889713189302</c:v>
                </c:pt>
                <c:pt idx="7">
                  <c:v>28.863990181929786</c:v>
                </c:pt>
                <c:pt idx="8">
                  <c:v>29.026312499999989</c:v>
                </c:pt>
                <c:pt idx="9">
                  <c:v>29.202878832313289</c:v>
                </c:pt>
                <c:pt idx="10">
                  <c:v>29.410571428571401</c:v>
                </c:pt>
                <c:pt idx="11">
                  <c:v>29.605457454521186</c:v>
                </c:pt>
                <c:pt idx="12">
                  <c:v>29.785520369061054</c:v>
                </c:pt>
                <c:pt idx="13">
                  <c:v>30.056779411764687</c:v>
                </c:pt>
                <c:pt idx="14">
                  <c:v>30.296502442699889</c:v>
                </c:pt>
                <c:pt idx="15">
                  <c:v>30.556613300614099</c:v>
                </c:pt>
                <c:pt idx="16">
                  <c:v>30.853738871198086</c:v>
                </c:pt>
                <c:pt idx="17">
                  <c:v>31.066987895869389</c:v>
                </c:pt>
                <c:pt idx="18">
                  <c:v>31.340409030604889</c:v>
                </c:pt>
                <c:pt idx="19">
                  <c:v>31.632869840734987</c:v>
                </c:pt>
                <c:pt idx="20">
                  <c:v>31.969127764959602</c:v>
                </c:pt>
                <c:pt idx="21">
                  <c:v>32.280995392534656</c:v>
                </c:pt>
                <c:pt idx="22">
                  <c:v>32.587300061057334</c:v>
                </c:pt>
                <c:pt idx="23">
                  <c:v>33.022414248082256</c:v>
                </c:pt>
                <c:pt idx="24">
                  <c:v>33.387873768984143</c:v>
                </c:pt>
                <c:pt idx="25">
                  <c:v>33.787160858873811</c:v>
                </c:pt>
                <c:pt idx="26">
                  <c:v>34.220805329977914</c:v>
                </c:pt>
                <c:pt idx="27">
                  <c:v>34.646696989125012</c:v>
                </c:pt>
                <c:pt idx="28">
                  <c:v>35.204152303200203</c:v>
                </c:pt>
                <c:pt idx="29">
                  <c:v>35.849370459314578</c:v>
                </c:pt>
                <c:pt idx="30">
                  <c:v>36.331808213587799</c:v>
                </c:pt>
                <c:pt idx="31">
                  <c:v>36.953398463936743</c:v>
                </c:pt>
                <c:pt idx="32">
                  <c:v>37.788681656171903</c:v>
                </c:pt>
                <c:pt idx="33">
                  <c:v>38.460601484454394</c:v>
                </c:pt>
                <c:pt idx="34">
                  <c:v>39.501754928437698</c:v>
                </c:pt>
                <c:pt idx="35">
                  <c:v>40.469242085762403</c:v>
                </c:pt>
                <c:pt idx="36">
                  <c:v>41.639650126640007</c:v>
                </c:pt>
                <c:pt idx="37">
                  <c:v>43.061205419479201</c:v>
                </c:pt>
                <c:pt idx="38">
                  <c:v>44.615853477062494</c:v>
                </c:pt>
                <c:pt idx="39">
                  <c:v>46.626914417524311</c:v>
                </c:pt>
                <c:pt idx="40">
                  <c:v>49.546243410894519</c:v>
                </c:pt>
                <c:pt idx="41">
                  <c:v>54.278174843473174</c:v>
                </c:pt>
                <c:pt idx="42">
                  <c:v>61.288781823962395</c:v>
                </c:pt>
                <c:pt idx="43">
                  <c:v>82.574799568618701</c:v>
                </c:pt>
                <c:pt idx="44">
                  <c:v>101</c:v>
                </c:pt>
                <c:pt idx="45">
                  <c:v>101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9561600"/>
        <c:axId val="139563776"/>
      </c:lineChart>
      <c:catAx>
        <c:axId val="1395616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Injection Rate (flits per cycle per node)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39563776"/>
        <c:crosses val="autoZero"/>
        <c:auto val="1"/>
        <c:lblAlgn val="ctr"/>
        <c:lblOffset val="0"/>
        <c:noMultiLvlLbl val="0"/>
      </c:catAx>
      <c:valAx>
        <c:axId val="139563776"/>
        <c:scaling>
          <c:orientation val="minMax"/>
          <c:max val="1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Average Latency 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3956160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3902654867256636"/>
          <c:y val="5.7938866591092458E-2"/>
          <c:w val="0.26848094209462847"/>
          <c:h val="0.37103873688940714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62769967890117"/>
          <c:y val="7.7756648343485599E-2"/>
          <c:w val="0.84596574642829503"/>
          <c:h val="0.613067887790621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'Matlab-noMEMLAT'!$A$21</c:f>
              <c:strCache>
                <c:ptCount val="1"/>
                <c:pt idx="0">
                  <c:v>WeightedSpeedup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cat>
            <c:strRef>
              <c:f>'Matlab-noMEMLAT'!$B$7:$Z$7</c:f>
              <c:strCache>
                <c:ptCount val="25"/>
                <c:pt idx="0">
                  <c:v>DO</c:v>
                </c:pt>
                <c:pt idx="1">
                  <c:v>MIN-AD</c:v>
                </c:pt>
                <c:pt idx="2">
                  <c:v>ROMM</c:v>
                </c:pt>
                <c:pt idx="3">
                  <c:v>FLIT-2</c:v>
                </c:pt>
                <c:pt idx="4">
                  <c:v>WORM-2</c:v>
                </c:pt>
                <c:pt idx="5">
                  <c:v>FLIT-1</c:v>
                </c:pt>
                <c:pt idx="6">
                  <c:v>WORM-1</c:v>
                </c:pt>
                <c:pt idx="9">
                  <c:v>DO</c:v>
                </c:pt>
                <c:pt idx="10">
                  <c:v>MIN-AD</c:v>
                </c:pt>
                <c:pt idx="11">
                  <c:v>ROMM</c:v>
                </c:pt>
                <c:pt idx="12">
                  <c:v>FLIT-2</c:v>
                </c:pt>
                <c:pt idx="13">
                  <c:v>WORM-2</c:v>
                </c:pt>
                <c:pt idx="14">
                  <c:v>FLIT-1</c:v>
                </c:pt>
                <c:pt idx="15">
                  <c:v>WORM-1</c:v>
                </c:pt>
                <c:pt idx="18">
                  <c:v>DO</c:v>
                </c:pt>
                <c:pt idx="19">
                  <c:v>MIN-AD</c:v>
                </c:pt>
                <c:pt idx="20">
                  <c:v>ROMM</c:v>
                </c:pt>
                <c:pt idx="21">
                  <c:v>FLIT-2</c:v>
                </c:pt>
                <c:pt idx="22">
                  <c:v>WORM-2</c:v>
                </c:pt>
                <c:pt idx="23">
                  <c:v>FLIT-1</c:v>
                </c:pt>
                <c:pt idx="24">
                  <c:v>WORM-1</c:v>
                </c:pt>
              </c:strCache>
            </c:strRef>
          </c:cat>
          <c:val>
            <c:numRef>
              <c:f>'Matlab-noMEMLAT'!$B$21:$Z$21</c:f>
              <c:numCache>
                <c:formatCode>General</c:formatCode>
                <c:ptCount val="25"/>
                <c:pt idx="0">
                  <c:v>7.9909612348004364</c:v>
                </c:pt>
                <c:pt idx="1">
                  <c:v>7.9907483945915203</c:v>
                </c:pt>
                <c:pt idx="2">
                  <c:v>7.9892400705509745</c:v>
                </c:pt>
                <c:pt idx="3">
                  <c:v>7.9789045820530724</c:v>
                </c:pt>
                <c:pt idx="4">
                  <c:v>7.9802017187173799</c:v>
                </c:pt>
                <c:pt idx="5">
                  <c:v>7.9918229314569711</c:v>
                </c:pt>
                <c:pt idx="6">
                  <c:v>7.990744016606949</c:v>
                </c:pt>
                <c:pt idx="9">
                  <c:v>15.626836907152844</c:v>
                </c:pt>
                <c:pt idx="10">
                  <c:v>15.779710677910703</c:v>
                </c:pt>
                <c:pt idx="11">
                  <c:v>15.625287659776536</c:v>
                </c:pt>
                <c:pt idx="12">
                  <c:v>15.221617885403239</c:v>
                </c:pt>
                <c:pt idx="13">
                  <c:v>15.044158350387843</c:v>
                </c:pt>
                <c:pt idx="14">
                  <c:v>15.363755442338444</c:v>
                </c:pt>
                <c:pt idx="15">
                  <c:v>15.207290979162694</c:v>
                </c:pt>
                <c:pt idx="18">
                  <c:v>14.830885992427017</c:v>
                </c:pt>
                <c:pt idx="19">
                  <c:v>14.77523316066492</c:v>
                </c:pt>
                <c:pt idx="20">
                  <c:v>14.708175414004298</c:v>
                </c:pt>
                <c:pt idx="21">
                  <c:v>14.720602704191023</c:v>
                </c:pt>
                <c:pt idx="22">
                  <c:v>14.677426516739619</c:v>
                </c:pt>
                <c:pt idx="23">
                  <c:v>16.231713918608893</c:v>
                </c:pt>
                <c:pt idx="24">
                  <c:v>16.199195940929329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"/>
        <c:overlap val="100"/>
        <c:axId val="138963200"/>
        <c:axId val="138969088"/>
      </c:barChart>
      <c:catAx>
        <c:axId val="1389632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138969088"/>
        <c:crosses val="autoZero"/>
        <c:auto val="1"/>
        <c:lblAlgn val="ctr"/>
        <c:lblOffset val="0"/>
        <c:noMultiLvlLbl val="0"/>
      </c:catAx>
      <c:valAx>
        <c:axId val="13896908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600" dirty="0" smtClean="0"/>
                  <a:t>W-Speedup</a:t>
                </a:r>
                <a:endParaRPr lang="en-US" sz="1600" dirty="0"/>
              </a:p>
            </c:rich>
          </c:tx>
          <c:layout>
            <c:manualLayout>
              <c:xMode val="edge"/>
              <c:yMode val="edge"/>
              <c:x val="1.1453290737686915E-2"/>
              <c:y val="0.1639425701474344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3896320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976398068832315"/>
          <c:y val="2.8252405949256338E-2"/>
          <c:w val="0.81615970991891451"/>
          <c:h val="0.6682833096047496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'Matlab-noMEMLAT'!$A$15</c:f>
              <c:strCache>
                <c:ptCount val="1"/>
                <c:pt idx="0">
                  <c:v>RouterEnergy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'Matlab-noMEMLAT'!$B$14:$Z$14</c:f>
              <c:strCache>
                <c:ptCount val="25"/>
                <c:pt idx="0">
                  <c:v>DO</c:v>
                </c:pt>
                <c:pt idx="1">
                  <c:v>MIN-AD</c:v>
                </c:pt>
                <c:pt idx="2">
                  <c:v>ROMM</c:v>
                </c:pt>
                <c:pt idx="3">
                  <c:v>FLIT-2</c:v>
                </c:pt>
                <c:pt idx="4">
                  <c:v>WORM-2</c:v>
                </c:pt>
                <c:pt idx="5">
                  <c:v>FLIT-1</c:v>
                </c:pt>
                <c:pt idx="6">
                  <c:v>WORM-1</c:v>
                </c:pt>
                <c:pt idx="9">
                  <c:v>DO</c:v>
                </c:pt>
                <c:pt idx="10">
                  <c:v>MIN-AD</c:v>
                </c:pt>
                <c:pt idx="11">
                  <c:v>ROMM</c:v>
                </c:pt>
                <c:pt idx="12">
                  <c:v>FLIT-2</c:v>
                </c:pt>
                <c:pt idx="13">
                  <c:v>WORM-2</c:v>
                </c:pt>
                <c:pt idx="14">
                  <c:v>FLIT-1</c:v>
                </c:pt>
                <c:pt idx="15">
                  <c:v>WORM-1</c:v>
                </c:pt>
                <c:pt idx="18">
                  <c:v>DO</c:v>
                </c:pt>
                <c:pt idx="19">
                  <c:v>MIN-AD</c:v>
                </c:pt>
                <c:pt idx="20">
                  <c:v>ROMM</c:v>
                </c:pt>
                <c:pt idx="21">
                  <c:v>FLIT-2</c:v>
                </c:pt>
                <c:pt idx="22">
                  <c:v>WORM-2</c:v>
                </c:pt>
                <c:pt idx="23">
                  <c:v>FLIT-1</c:v>
                </c:pt>
                <c:pt idx="24">
                  <c:v>WORM-1</c:v>
                </c:pt>
              </c:strCache>
            </c:strRef>
          </c:cat>
          <c:val>
            <c:numRef>
              <c:f>'Matlab-noMEMLAT'!$B$15:$Z$15</c:f>
              <c:numCache>
                <c:formatCode>General</c:formatCode>
                <c:ptCount val="25"/>
                <c:pt idx="0">
                  <c:v>0.40464479637596562</c:v>
                </c:pt>
                <c:pt idx="1">
                  <c:v>0.40495247612337881</c:v>
                </c:pt>
                <c:pt idx="2">
                  <c:v>0.40516599976585277</c:v>
                </c:pt>
                <c:pt idx="3">
                  <c:v>0.42893680722010025</c:v>
                </c:pt>
                <c:pt idx="4">
                  <c:v>0.42229639842053679</c:v>
                </c:pt>
                <c:pt idx="5">
                  <c:v>0.4280366477384514</c:v>
                </c:pt>
                <c:pt idx="6">
                  <c:v>0.42106601890300732</c:v>
                </c:pt>
                <c:pt idx="9">
                  <c:v>0.38680766472739997</c:v>
                </c:pt>
                <c:pt idx="10">
                  <c:v>0.38680766472739997</c:v>
                </c:pt>
                <c:pt idx="11">
                  <c:v>0.39099942178881786</c:v>
                </c:pt>
                <c:pt idx="12">
                  <c:v>0.43437211861406538</c:v>
                </c:pt>
                <c:pt idx="13">
                  <c:v>0.44217234878019929</c:v>
                </c:pt>
                <c:pt idx="14">
                  <c:v>0.430811126175558</c:v>
                </c:pt>
                <c:pt idx="15">
                  <c:v>0.43834108654050458</c:v>
                </c:pt>
                <c:pt idx="18">
                  <c:v>0.40834603799537783</c:v>
                </c:pt>
                <c:pt idx="19">
                  <c:v>0.41013687476254462</c:v>
                </c:pt>
                <c:pt idx="20">
                  <c:v>0.41113586260634116</c:v>
                </c:pt>
                <c:pt idx="21">
                  <c:v>0.43190807662358882</c:v>
                </c:pt>
                <c:pt idx="22">
                  <c:v>0.42336961177829052</c:v>
                </c:pt>
                <c:pt idx="23">
                  <c:v>0.37772945092712878</c:v>
                </c:pt>
                <c:pt idx="24">
                  <c:v>0.37158481553475287</c:v>
                </c:pt>
              </c:numCache>
            </c:numRef>
          </c:val>
        </c:ser>
        <c:ser>
          <c:idx val="1"/>
          <c:order val="1"/>
          <c:tx>
            <c:strRef>
              <c:f>'Matlab-noMEMLAT'!$A$16</c:f>
              <c:strCache>
                <c:ptCount val="1"/>
                <c:pt idx="0">
                  <c:v>LinkEnergy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'Matlab-noMEMLAT'!$B$14:$Z$14</c:f>
              <c:strCache>
                <c:ptCount val="25"/>
                <c:pt idx="0">
                  <c:v>DO</c:v>
                </c:pt>
                <c:pt idx="1">
                  <c:v>MIN-AD</c:v>
                </c:pt>
                <c:pt idx="2">
                  <c:v>ROMM</c:v>
                </c:pt>
                <c:pt idx="3">
                  <c:v>FLIT-2</c:v>
                </c:pt>
                <c:pt idx="4">
                  <c:v>WORM-2</c:v>
                </c:pt>
                <c:pt idx="5">
                  <c:v>FLIT-1</c:v>
                </c:pt>
                <c:pt idx="6">
                  <c:v>WORM-1</c:v>
                </c:pt>
                <c:pt idx="9">
                  <c:v>DO</c:v>
                </c:pt>
                <c:pt idx="10">
                  <c:v>MIN-AD</c:v>
                </c:pt>
                <c:pt idx="11">
                  <c:v>ROMM</c:v>
                </c:pt>
                <c:pt idx="12">
                  <c:v>FLIT-2</c:v>
                </c:pt>
                <c:pt idx="13">
                  <c:v>WORM-2</c:v>
                </c:pt>
                <c:pt idx="14">
                  <c:v>FLIT-1</c:v>
                </c:pt>
                <c:pt idx="15">
                  <c:v>WORM-1</c:v>
                </c:pt>
                <c:pt idx="18">
                  <c:v>DO</c:v>
                </c:pt>
                <c:pt idx="19">
                  <c:v>MIN-AD</c:v>
                </c:pt>
                <c:pt idx="20">
                  <c:v>ROMM</c:v>
                </c:pt>
                <c:pt idx="21">
                  <c:v>FLIT-2</c:v>
                </c:pt>
                <c:pt idx="22">
                  <c:v>WORM-2</c:v>
                </c:pt>
                <c:pt idx="23">
                  <c:v>FLIT-1</c:v>
                </c:pt>
                <c:pt idx="24">
                  <c:v>WORM-1</c:v>
                </c:pt>
              </c:strCache>
            </c:strRef>
          </c:cat>
          <c:val>
            <c:numRef>
              <c:f>'Matlab-noMEMLAT'!$B$16:$Z$16</c:f>
              <c:numCache>
                <c:formatCode>General</c:formatCode>
                <c:ptCount val="25"/>
                <c:pt idx="0">
                  <c:v>0.1236443007467158</c:v>
                </c:pt>
                <c:pt idx="1">
                  <c:v>0.12368483815783139</c:v>
                </c:pt>
                <c:pt idx="2">
                  <c:v>0.12369807882320914</c:v>
                </c:pt>
                <c:pt idx="3">
                  <c:v>0.13999637086582908</c:v>
                </c:pt>
                <c:pt idx="4">
                  <c:v>0.14077015529976733</c:v>
                </c:pt>
                <c:pt idx="5">
                  <c:v>0.14023715265422196</c:v>
                </c:pt>
                <c:pt idx="6">
                  <c:v>0.14058051963944787</c:v>
                </c:pt>
                <c:pt idx="9">
                  <c:v>0.18709771181272436</c:v>
                </c:pt>
                <c:pt idx="10">
                  <c:v>0.18709771181272436</c:v>
                </c:pt>
                <c:pt idx="11">
                  <c:v>0.18740254619866401</c:v>
                </c:pt>
                <c:pt idx="12">
                  <c:v>0.23441170451915094</c:v>
                </c:pt>
                <c:pt idx="13">
                  <c:v>0.24339174003312083</c:v>
                </c:pt>
                <c:pt idx="14">
                  <c:v>0.23440704319994446</c:v>
                </c:pt>
                <c:pt idx="15">
                  <c:v>0.24364972538323751</c:v>
                </c:pt>
                <c:pt idx="18">
                  <c:v>0.11639595789628697</c:v>
                </c:pt>
                <c:pt idx="19">
                  <c:v>0.1165170552321152</c:v>
                </c:pt>
                <c:pt idx="20">
                  <c:v>0.1164197558293565</c:v>
                </c:pt>
                <c:pt idx="21">
                  <c:v>0.12892824123822674</c:v>
                </c:pt>
                <c:pt idx="22">
                  <c:v>0.12752851515050886</c:v>
                </c:pt>
                <c:pt idx="23">
                  <c:v>0.12451667196574044</c:v>
                </c:pt>
                <c:pt idx="24">
                  <c:v>0.12405385870359466</c:v>
                </c:pt>
              </c:numCache>
            </c:numRef>
          </c:val>
        </c:ser>
        <c:ser>
          <c:idx val="2"/>
          <c:order val="2"/>
          <c:tx>
            <c:strRef>
              <c:f>'Matlab-noMEMLAT'!$A$17</c:f>
              <c:strCache>
                <c:ptCount val="1"/>
                <c:pt idx="0">
                  <c:v>BufferEnergy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'Matlab-noMEMLAT'!$B$14:$Z$14</c:f>
              <c:strCache>
                <c:ptCount val="25"/>
                <c:pt idx="0">
                  <c:v>DO</c:v>
                </c:pt>
                <c:pt idx="1">
                  <c:v>MIN-AD</c:v>
                </c:pt>
                <c:pt idx="2">
                  <c:v>ROMM</c:v>
                </c:pt>
                <c:pt idx="3">
                  <c:v>FLIT-2</c:v>
                </c:pt>
                <c:pt idx="4">
                  <c:v>WORM-2</c:v>
                </c:pt>
                <c:pt idx="5">
                  <c:v>FLIT-1</c:v>
                </c:pt>
                <c:pt idx="6">
                  <c:v>WORM-1</c:v>
                </c:pt>
                <c:pt idx="9">
                  <c:v>DO</c:v>
                </c:pt>
                <c:pt idx="10">
                  <c:v>MIN-AD</c:v>
                </c:pt>
                <c:pt idx="11">
                  <c:v>ROMM</c:v>
                </c:pt>
                <c:pt idx="12">
                  <c:v>FLIT-2</c:v>
                </c:pt>
                <c:pt idx="13">
                  <c:v>WORM-2</c:v>
                </c:pt>
                <c:pt idx="14">
                  <c:v>FLIT-1</c:v>
                </c:pt>
                <c:pt idx="15">
                  <c:v>WORM-1</c:v>
                </c:pt>
                <c:pt idx="18">
                  <c:v>DO</c:v>
                </c:pt>
                <c:pt idx="19">
                  <c:v>MIN-AD</c:v>
                </c:pt>
                <c:pt idx="20">
                  <c:v>ROMM</c:v>
                </c:pt>
                <c:pt idx="21">
                  <c:v>FLIT-2</c:v>
                </c:pt>
                <c:pt idx="22">
                  <c:v>WORM-2</c:v>
                </c:pt>
                <c:pt idx="23">
                  <c:v>FLIT-1</c:v>
                </c:pt>
                <c:pt idx="24">
                  <c:v>WORM-1</c:v>
                </c:pt>
              </c:strCache>
            </c:strRef>
          </c:cat>
          <c:val>
            <c:numRef>
              <c:f>'Matlab-noMEMLAT'!$B$17:$Z$17</c:f>
              <c:numCache>
                <c:formatCode>General</c:formatCode>
                <c:ptCount val="25"/>
                <c:pt idx="0">
                  <c:v>0.47171090287731932</c:v>
                </c:pt>
                <c:pt idx="1">
                  <c:v>0.47418026830040355</c:v>
                </c:pt>
                <c:pt idx="2">
                  <c:v>0.47431625167372382</c:v>
                </c:pt>
                <c:pt idx="3">
                  <c:v>4.5804051875611485E-2</c:v>
                </c:pt>
                <c:pt idx="4">
                  <c:v>4.1356151863673737E-2</c:v>
                </c:pt>
                <c:pt idx="5">
                  <c:v>4.1234438519702175E-2</c:v>
                </c:pt>
                <c:pt idx="6">
                  <c:v>4.3464428161135493E-2</c:v>
                </c:pt>
                <c:pt idx="9">
                  <c:v>0.42609462345987725</c:v>
                </c:pt>
                <c:pt idx="10">
                  <c:v>0.42609462345987725</c:v>
                </c:pt>
                <c:pt idx="11">
                  <c:v>0.42824754680143573</c:v>
                </c:pt>
                <c:pt idx="12">
                  <c:v>3.9817942324834821E-2</c:v>
                </c:pt>
                <c:pt idx="13">
                  <c:v>4.0263062061645517E-2</c:v>
                </c:pt>
                <c:pt idx="14">
                  <c:v>3.9354053720663085E-2</c:v>
                </c:pt>
                <c:pt idx="15">
                  <c:v>3.9718597676723928E-2</c:v>
                </c:pt>
                <c:pt idx="18">
                  <c:v>0.47525800410833569</c:v>
                </c:pt>
                <c:pt idx="19">
                  <c:v>0.48428913289244274</c:v>
                </c:pt>
                <c:pt idx="20">
                  <c:v>0.48088156675088789</c:v>
                </c:pt>
                <c:pt idx="21">
                  <c:v>4.3195769533442126E-2</c:v>
                </c:pt>
                <c:pt idx="22">
                  <c:v>3.8641913079721917E-2</c:v>
                </c:pt>
                <c:pt idx="23">
                  <c:v>3.2972686649000785E-2</c:v>
                </c:pt>
                <c:pt idx="24">
                  <c:v>3.1075329562546914E-2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39004160"/>
        <c:axId val="139010048"/>
      </c:barChart>
      <c:catAx>
        <c:axId val="1390041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139010048"/>
        <c:crosses val="autoZero"/>
        <c:auto val="1"/>
        <c:lblAlgn val="ctr"/>
        <c:lblOffset val="0"/>
        <c:noMultiLvlLbl val="0"/>
      </c:catAx>
      <c:valAx>
        <c:axId val="13901004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Energy (normalized)</a:t>
                </a:r>
              </a:p>
            </c:rich>
          </c:tx>
          <c:layout>
            <c:manualLayout>
              <c:xMode val="edge"/>
              <c:yMode val="edge"/>
              <c:x val="3.5149378400310377E-2"/>
              <c:y val="1.6739659367396582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390041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0732723388599418"/>
          <c:y val="1.4598540145985401E-2"/>
          <c:w val="0.57392643096717555"/>
          <c:h val="0.11640669003965746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62769967890117"/>
          <c:y val="7.7756648343485626E-2"/>
          <c:w val="0.84596574642829525"/>
          <c:h val="0.613067887790621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'Matlab-noMEMLAT'!$A$21</c:f>
              <c:strCache>
                <c:ptCount val="1"/>
                <c:pt idx="0">
                  <c:v>WeightedSpeedup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cat>
            <c:strRef>
              <c:f>'Matlab-noMEMLAT'!$B$7:$Z$7</c:f>
              <c:strCache>
                <c:ptCount val="25"/>
                <c:pt idx="0">
                  <c:v>DO</c:v>
                </c:pt>
                <c:pt idx="1">
                  <c:v>MIN-AD</c:v>
                </c:pt>
                <c:pt idx="2">
                  <c:v>ROMM</c:v>
                </c:pt>
                <c:pt idx="3">
                  <c:v>FLIT-2</c:v>
                </c:pt>
                <c:pt idx="4">
                  <c:v>WORM-2</c:v>
                </c:pt>
                <c:pt idx="5">
                  <c:v>FLIT-1</c:v>
                </c:pt>
                <c:pt idx="6">
                  <c:v>WORM-1</c:v>
                </c:pt>
                <c:pt idx="9">
                  <c:v>DO</c:v>
                </c:pt>
                <c:pt idx="10">
                  <c:v>MIN-AD</c:v>
                </c:pt>
                <c:pt idx="11">
                  <c:v>ROMM</c:v>
                </c:pt>
                <c:pt idx="12">
                  <c:v>FLIT-2</c:v>
                </c:pt>
                <c:pt idx="13">
                  <c:v>WORM-2</c:v>
                </c:pt>
                <c:pt idx="14">
                  <c:v>FLIT-1</c:v>
                </c:pt>
                <c:pt idx="15">
                  <c:v>WORM-1</c:v>
                </c:pt>
                <c:pt idx="18">
                  <c:v>DO</c:v>
                </c:pt>
                <c:pt idx="19">
                  <c:v>MIN-AD</c:v>
                </c:pt>
                <c:pt idx="20">
                  <c:v>ROMM</c:v>
                </c:pt>
                <c:pt idx="21">
                  <c:v>FLIT-2</c:v>
                </c:pt>
                <c:pt idx="22">
                  <c:v>WORM-2</c:v>
                </c:pt>
                <c:pt idx="23">
                  <c:v>FLIT-1</c:v>
                </c:pt>
                <c:pt idx="24">
                  <c:v>WORM-1</c:v>
                </c:pt>
              </c:strCache>
            </c:strRef>
          </c:cat>
          <c:val>
            <c:numRef>
              <c:f>'Matlab-noMEMLAT'!$B$21:$Z$21</c:f>
              <c:numCache>
                <c:formatCode>General</c:formatCode>
                <c:ptCount val="25"/>
                <c:pt idx="0">
                  <c:v>7.9909612348004364</c:v>
                </c:pt>
                <c:pt idx="1">
                  <c:v>7.9907483945915239</c:v>
                </c:pt>
                <c:pt idx="2">
                  <c:v>7.9892400705509772</c:v>
                </c:pt>
                <c:pt idx="3">
                  <c:v>7.9789045820530724</c:v>
                </c:pt>
                <c:pt idx="4">
                  <c:v>7.9802017187173817</c:v>
                </c:pt>
                <c:pt idx="5">
                  <c:v>7.9918229314569711</c:v>
                </c:pt>
                <c:pt idx="6">
                  <c:v>7.9907440166069472</c:v>
                </c:pt>
                <c:pt idx="9">
                  <c:v>15.626836907152844</c:v>
                </c:pt>
                <c:pt idx="10">
                  <c:v>15.779710677910703</c:v>
                </c:pt>
                <c:pt idx="11">
                  <c:v>15.625287659776536</c:v>
                </c:pt>
                <c:pt idx="12">
                  <c:v>15.221617885403239</c:v>
                </c:pt>
                <c:pt idx="13">
                  <c:v>15.044158350387843</c:v>
                </c:pt>
                <c:pt idx="14">
                  <c:v>15.363755442338444</c:v>
                </c:pt>
                <c:pt idx="15">
                  <c:v>15.207290979162694</c:v>
                </c:pt>
                <c:pt idx="18">
                  <c:v>14.830885992427021</c:v>
                </c:pt>
                <c:pt idx="19">
                  <c:v>14.77523316066492</c:v>
                </c:pt>
                <c:pt idx="20">
                  <c:v>14.708175414004298</c:v>
                </c:pt>
                <c:pt idx="21">
                  <c:v>14.72060270419102</c:v>
                </c:pt>
                <c:pt idx="22">
                  <c:v>14.677426516739624</c:v>
                </c:pt>
                <c:pt idx="23">
                  <c:v>16.231713918608893</c:v>
                </c:pt>
                <c:pt idx="24">
                  <c:v>16.199195940929329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"/>
        <c:overlap val="100"/>
        <c:axId val="139596160"/>
        <c:axId val="139597696"/>
      </c:barChart>
      <c:catAx>
        <c:axId val="1395961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139597696"/>
        <c:crosses val="autoZero"/>
        <c:auto val="1"/>
        <c:lblAlgn val="ctr"/>
        <c:lblOffset val="0"/>
        <c:noMultiLvlLbl val="0"/>
      </c:catAx>
      <c:valAx>
        <c:axId val="13959769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600" dirty="0" smtClean="0"/>
                  <a:t>W-Speedup</a:t>
                </a:r>
                <a:endParaRPr lang="en-US" sz="1600" dirty="0"/>
              </a:p>
            </c:rich>
          </c:tx>
          <c:layout>
            <c:manualLayout>
              <c:xMode val="edge"/>
              <c:yMode val="edge"/>
              <c:x val="1.1453290737686915E-2"/>
              <c:y val="0.1639425701474345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3959616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976398068832329"/>
          <c:y val="2.8252405949256338E-2"/>
          <c:w val="0.81615970991891451"/>
          <c:h val="0.6682833096047496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'Matlab-noMEMLAT'!$A$15</c:f>
              <c:strCache>
                <c:ptCount val="1"/>
                <c:pt idx="0">
                  <c:v>RouterEnergy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'Matlab-noMEMLAT'!$B$14:$Z$14</c:f>
              <c:strCache>
                <c:ptCount val="25"/>
                <c:pt idx="0">
                  <c:v>DO</c:v>
                </c:pt>
                <c:pt idx="1">
                  <c:v>MIN-AD</c:v>
                </c:pt>
                <c:pt idx="2">
                  <c:v>ROMM</c:v>
                </c:pt>
                <c:pt idx="3">
                  <c:v>FLIT-2</c:v>
                </c:pt>
                <c:pt idx="4">
                  <c:v>WORM-2</c:v>
                </c:pt>
                <c:pt idx="5">
                  <c:v>FLIT-1</c:v>
                </c:pt>
                <c:pt idx="6">
                  <c:v>WORM-1</c:v>
                </c:pt>
                <c:pt idx="9">
                  <c:v>DO</c:v>
                </c:pt>
                <c:pt idx="10">
                  <c:v>MIN-AD</c:v>
                </c:pt>
                <c:pt idx="11">
                  <c:v>ROMM</c:v>
                </c:pt>
                <c:pt idx="12">
                  <c:v>FLIT-2</c:v>
                </c:pt>
                <c:pt idx="13">
                  <c:v>WORM-2</c:v>
                </c:pt>
                <c:pt idx="14">
                  <c:v>FLIT-1</c:v>
                </c:pt>
                <c:pt idx="15">
                  <c:v>WORM-1</c:v>
                </c:pt>
                <c:pt idx="18">
                  <c:v>DO</c:v>
                </c:pt>
                <c:pt idx="19">
                  <c:v>MIN-AD</c:v>
                </c:pt>
                <c:pt idx="20">
                  <c:v>ROMM</c:v>
                </c:pt>
                <c:pt idx="21">
                  <c:v>FLIT-2</c:v>
                </c:pt>
                <c:pt idx="22">
                  <c:v>WORM-2</c:v>
                </c:pt>
                <c:pt idx="23">
                  <c:v>FLIT-1</c:v>
                </c:pt>
                <c:pt idx="24">
                  <c:v>WORM-1</c:v>
                </c:pt>
              </c:strCache>
            </c:strRef>
          </c:cat>
          <c:val>
            <c:numRef>
              <c:f>'Matlab-noMEMLAT'!$B$15:$Z$15</c:f>
              <c:numCache>
                <c:formatCode>General</c:formatCode>
                <c:ptCount val="25"/>
                <c:pt idx="0">
                  <c:v>0.40464479637596573</c:v>
                </c:pt>
                <c:pt idx="1">
                  <c:v>0.40495247612337881</c:v>
                </c:pt>
                <c:pt idx="2">
                  <c:v>0.40516599976585294</c:v>
                </c:pt>
                <c:pt idx="3">
                  <c:v>0.42893680722010041</c:v>
                </c:pt>
                <c:pt idx="4">
                  <c:v>0.42229639842053679</c:v>
                </c:pt>
                <c:pt idx="5">
                  <c:v>0.42803664773845151</c:v>
                </c:pt>
                <c:pt idx="6">
                  <c:v>0.42106601890300732</c:v>
                </c:pt>
                <c:pt idx="9">
                  <c:v>0.38680766472740014</c:v>
                </c:pt>
                <c:pt idx="10">
                  <c:v>0.38680766472740014</c:v>
                </c:pt>
                <c:pt idx="11">
                  <c:v>0.39099942178881797</c:v>
                </c:pt>
                <c:pt idx="12">
                  <c:v>0.43437211861406555</c:v>
                </c:pt>
                <c:pt idx="13">
                  <c:v>0.44217234878019929</c:v>
                </c:pt>
                <c:pt idx="14">
                  <c:v>0.43081112617555811</c:v>
                </c:pt>
                <c:pt idx="15">
                  <c:v>0.43834108654050458</c:v>
                </c:pt>
                <c:pt idx="18">
                  <c:v>0.40834603799537794</c:v>
                </c:pt>
                <c:pt idx="19">
                  <c:v>0.41013687476254473</c:v>
                </c:pt>
                <c:pt idx="20">
                  <c:v>0.41113586260634116</c:v>
                </c:pt>
                <c:pt idx="21">
                  <c:v>0.43190807662358882</c:v>
                </c:pt>
                <c:pt idx="22">
                  <c:v>0.42336961177829063</c:v>
                </c:pt>
                <c:pt idx="23">
                  <c:v>0.37772945092712878</c:v>
                </c:pt>
                <c:pt idx="24">
                  <c:v>0.37158481553475309</c:v>
                </c:pt>
              </c:numCache>
            </c:numRef>
          </c:val>
        </c:ser>
        <c:ser>
          <c:idx val="1"/>
          <c:order val="1"/>
          <c:tx>
            <c:strRef>
              <c:f>'Matlab-noMEMLAT'!$A$16</c:f>
              <c:strCache>
                <c:ptCount val="1"/>
                <c:pt idx="0">
                  <c:v>LinkEnergy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'Matlab-noMEMLAT'!$B$14:$Z$14</c:f>
              <c:strCache>
                <c:ptCount val="25"/>
                <c:pt idx="0">
                  <c:v>DO</c:v>
                </c:pt>
                <c:pt idx="1">
                  <c:v>MIN-AD</c:v>
                </c:pt>
                <c:pt idx="2">
                  <c:v>ROMM</c:v>
                </c:pt>
                <c:pt idx="3">
                  <c:v>FLIT-2</c:v>
                </c:pt>
                <c:pt idx="4">
                  <c:v>WORM-2</c:v>
                </c:pt>
                <c:pt idx="5">
                  <c:v>FLIT-1</c:v>
                </c:pt>
                <c:pt idx="6">
                  <c:v>WORM-1</c:v>
                </c:pt>
                <c:pt idx="9">
                  <c:v>DO</c:v>
                </c:pt>
                <c:pt idx="10">
                  <c:v>MIN-AD</c:v>
                </c:pt>
                <c:pt idx="11">
                  <c:v>ROMM</c:v>
                </c:pt>
                <c:pt idx="12">
                  <c:v>FLIT-2</c:v>
                </c:pt>
                <c:pt idx="13">
                  <c:v>WORM-2</c:v>
                </c:pt>
                <c:pt idx="14">
                  <c:v>FLIT-1</c:v>
                </c:pt>
                <c:pt idx="15">
                  <c:v>WORM-1</c:v>
                </c:pt>
                <c:pt idx="18">
                  <c:v>DO</c:v>
                </c:pt>
                <c:pt idx="19">
                  <c:v>MIN-AD</c:v>
                </c:pt>
                <c:pt idx="20">
                  <c:v>ROMM</c:v>
                </c:pt>
                <c:pt idx="21">
                  <c:v>FLIT-2</c:v>
                </c:pt>
                <c:pt idx="22">
                  <c:v>WORM-2</c:v>
                </c:pt>
                <c:pt idx="23">
                  <c:v>FLIT-1</c:v>
                </c:pt>
                <c:pt idx="24">
                  <c:v>WORM-1</c:v>
                </c:pt>
              </c:strCache>
            </c:strRef>
          </c:cat>
          <c:val>
            <c:numRef>
              <c:f>'Matlab-noMEMLAT'!$B$16:$Z$16</c:f>
              <c:numCache>
                <c:formatCode>General</c:formatCode>
                <c:ptCount val="25"/>
                <c:pt idx="0">
                  <c:v>0.12364430074671585</c:v>
                </c:pt>
                <c:pt idx="1">
                  <c:v>0.12368483815783139</c:v>
                </c:pt>
                <c:pt idx="2">
                  <c:v>0.1236980788232092</c:v>
                </c:pt>
                <c:pt idx="3">
                  <c:v>0.13999637086582919</c:v>
                </c:pt>
                <c:pt idx="4">
                  <c:v>0.14077015529976733</c:v>
                </c:pt>
                <c:pt idx="5">
                  <c:v>0.14023715265422201</c:v>
                </c:pt>
                <c:pt idx="6">
                  <c:v>0.14058051963944787</c:v>
                </c:pt>
                <c:pt idx="9">
                  <c:v>0.18709771181272447</c:v>
                </c:pt>
                <c:pt idx="10">
                  <c:v>0.18709771181272447</c:v>
                </c:pt>
                <c:pt idx="11">
                  <c:v>0.18740254619866406</c:v>
                </c:pt>
                <c:pt idx="12">
                  <c:v>0.23441170451915094</c:v>
                </c:pt>
                <c:pt idx="13">
                  <c:v>0.24339174003312089</c:v>
                </c:pt>
                <c:pt idx="14">
                  <c:v>0.23440704319994451</c:v>
                </c:pt>
                <c:pt idx="15">
                  <c:v>0.24364972538323751</c:v>
                </c:pt>
                <c:pt idx="18">
                  <c:v>0.116395957896287</c:v>
                </c:pt>
                <c:pt idx="19">
                  <c:v>0.1165170552321152</c:v>
                </c:pt>
                <c:pt idx="20">
                  <c:v>0.11641975582935647</c:v>
                </c:pt>
                <c:pt idx="21">
                  <c:v>0.12892824123822674</c:v>
                </c:pt>
                <c:pt idx="22">
                  <c:v>0.12752851515050881</c:v>
                </c:pt>
                <c:pt idx="23">
                  <c:v>0.1245166719657405</c:v>
                </c:pt>
                <c:pt idx="24">
                  <c:v>0.12405385870359466</c:v>
                </c:pt>
              </c:numCache>
            </c:numRef>
          </c:val>
        </c:ser>
        <c:ser>
          <c:idx val="2"/>
          <c:order val="2"/>
          <c:tx>
            <c:strRef>
              <c:f>'Matlab-noMEMLAT'!$A$17</c:f>
              <c:strCache>
                <c:ptCount val="1"/>
                <c:pt idx="0">
                  <c:v>BufferEnergy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'Matlab-noMEMLAT'!$B$14:$Z$14</c:f>
              <c:strCache>
                <c:ptCount val="25"/>
                <c:pt idx="0">
                  <c:v>DO</c:v>
                </c:pt>
                <c:pt idx="1">
                  <c:v>MIN-AD</c:v>
                </c:pt>
                <c:pt idx="2">
                  <c:v>ROMM</c:v>
                </c:pt>
                <c:pt idx="3">
                  <c:v>FLIT-2</c:v>
                </c:pt>
                <c:pt idx="4">
                  <c:v>WORM-2</c:v>
                </c:pt>
                <c:pt idx="5">
                  <c:v>FLIT-1</c:v>
                </c:pt>
                <c:pt idx="6">
                  <c:v>WORM-1</c:v>
                </c:pt>
                <c:pt idx="9">
                  <c:v>DO</c:v>
                </c:pt>
                <c:pt idx="10">
                  <c:v>MIN-AD</c:v>
                </c:pt>
                <c:pt idx="11">
                  <c:v>ROMM</c:v>
                </c:pt>
                <c:pt idx="12">
                  <c:v>FLIT-2</c:v>
                </c:pt>
                <c:pt idx="13">
                  <c:v>WORM-2</c:v>
                </c:pt>
                <c:pt idx="14">
                  <c:v>FLIT-1</c:v>
                </c:pt>
                <c:pt idx="15">
                  <c:v>WORM-1</c:v>
                </c:pt>
                <c:pt idx="18">
                  <c:v>DO</c:v>
                </c:pt>
                <c:pt idx="19">
                  <c:v>MIN-AD</c:v>
                </c:pt>
                <c:pt idx="20">
                  <c:v>ROMM</c:v>
                </c:pt>
                <c:pt idx="21">
                  <c:v>FLIT-2</c:v>
                </c:pt>
                <c:pt idx="22">
                  <c:v>WORM-2</c:v>
                </c:pt>
                <c:pt idx="23">
                  <c:v>FLIT-1</c:v>
                </c:pt>
                <c:pt idx="24">
                  <c:v>WORM-1</c:v>
                </c:pt>
              </c:strCache>
            </c:strRef>
          </c:cat>
          <c:val>
            <c:numRef>
              <c:f>'Matlab-noMEMLAT'!$B$17:$Z$17</c:f>
              <c:numCache>
                <c:formatCode>General</c:formatCode>
                <c:ptCount val="25"/>
                <c:pt idx="0">
                  <c:v>0.47171090287731932</c:v>
                </c:pt>
                <c:pt idx="1">
                  <c:v>0.47418026830040377</c:v>
                </c:pt>
                <c:pt idx="2">
                  <c:v>0.47431625167372382</c:v>
                </c:pt>
                <c:pt idx="3">
                  <c:v>4.5804051875611512E-2</c:v>
                </c:pt>
                <c:pt idx="4">
                  <c:v>4.1356151863673737E-2</c:v>
                </c:pt>
                <c:pt idx="5">
                  <c:v>4.1234438519702175E-2</c:v>
                </c:pt>
                <c:pt idx="6">
                  <c:v>4.3464428161135493E-2</c:v>
                </c:pt>
                <c:pt idx="9">
                  <c:v>0.42609462345987742</c:v>
                </c:pt>
                <c:pt idx="10">
                  <c:v>0.42609462345987742</c:v>
                </c:pt>
                <c:pt idx="11">
                  <c:v>0.42824754680143573</c:v>
                </c:pt>
                <c:pt idx="12">
                  <c:v>3.9817942324834842E-2</c:v>
                </c:pt>
                <c:pt idx="13">
                  <c:v>4.0263062061645517E-2</c:v>
                </c:pt>
                <c:pt idx="14">
                  <c:v>3.9354053720663085E-2</c:v>
                </c:pt>
                <c:pt idx="15">
                  <c:v>3.9718597676723949E-2</c:v>
                </c:pt>
                <c:pt idx="18">
                  <c:v>0.47525800410833569</c:v>
                </c:pt>
                <c:pt idx="19">
                  <c:v>0.48428913289244291</c:v>
                </c:pt>
                <c:pt idx="20">
                  <c:v>0.48088156675088811</c:v>
                </c:pt>
                <c:pt idx="21">
                  <c:v>4.3195769533442126E-2</c:v>
                </c:pt>
                <c:pt idx="22">
                  <c:v>3.8641913079721944E-2</c:v>
                </c:pt>
                <c:pt idx="23">
                  <c:v>3.2972686649000785E-2</c:v>
                </c:pt>
                <c:pt idx="24">
                  <c:v>3.1075329562546931E-2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39637120"/>
        <c:axId val="139638656"/>
      </c:barChart>
      <c:catAx>
        <c:axId val="1396371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139638656"/>
        <c:crosses val="autoZero"/>
        <c:auto val="1"/>
        <c:lblAlgn val="ctr"/>
        <c:lblOffset val="0"/>
        <c:noMultiLvlLbl val="0"/>
      </c:catAx>
      <c:valAx>
        <c:axId val="13963865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Energy (normalized)</a:t>
                </a:r>
              </a:p>
            </c:rich>
          </c:tx>
          <c:layout>
            <c:manualLayout>
              <c:xMode val="edge"/>
              <c:yMode val="edge"/>
              <c:x val="3.5149378400310398E-2"/>
              <c:y val="1.6739659367396582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396371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0732723388599434"/>
          <c:y val="1.4598540145985401E-2"/>
          <c:w val="0.57392643096717577"/>
          <c:h val="0.11640669003965746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36437981044373"/>
          <c:y val="7.7756648343485668E-2"/>
          <c:w val="0.82022901846230278"/>
          <c:h val="0.613067887790621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'Matlab-noMEMLAT'!$A$21</c:f>
              <c:strCache>
                <c:ptCount val="1"/>
                <c:pt idx="0">
                  <c:v>WeightedSpeedup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cat>
            <c:strRef>
              <c:f>'Matlab-noMEMLAT'!$B$7:$Z$7</c:f>
              <c:strCache>
                <c:ptCount val="25"/>
                <c:pt idx="0">
                  <c:v>DO</c:v>
                </c:pt>
                <c:pt idx="1">
                  <c:v>MIN-AD</c:v>
                </c:pt>
                <c:pt idx="2">
                  <c:v>ROMM</c:v>
                </c:pt>
                <c:pt idx="3">
                  <c:v>FLIT-2</c:v>
                </c:pt>
                <c:pt idx="4">
                  <c:v>WORM-2</c:v>
                </c:pt>
                <c:pt idx="5">
                  <c:v>FLIT-1</c:v>
                </c:pt>
                <c:pt idx="6">
                  <c:v>WORM-1</c:v>
                </c:pt>
                <c:pt idx="9">
                  <c:v>DO</c:v>
                </c:pt>
                <c:pt idx="10">
                  <c:v>MIN-AD</c:v>
                </c:pt>
                <c:pt idx="11">
                  <c:v>ROMM</c:v>
                </c:pt>
                <c:pt idx="12">
                  <c:v>FLIT-2</c:v>
                </c:pt>
                <c:pt idx="13">
                  <c:v>WORM-2</c:v>
                </c:pt>
                <c:pt idx="14">
                  <c:v>FLIT-1</c:v>
                </c:pt>
                <c:pt idx="15">
                  <c:v>WORM-1</c:v>
                </c:pt>
                <c:pt idx="18">
                  <c:v>DO</c:v>
                </c:pt>
                <c:pt idx="19">
                  <c:v>MIN-AD</c:v>
                </c:pt>
                <c:pt idx="20">
                  <c:v>ROMM</c:v>
                </c:pt>
                <c:pt idx="21">
                  <c:v>FLIT-2</c:v>
                </c:pt>
                <c:pt idx="22">
                  <c:v>WORM-2</c:v>
                </c:pt>
                <c:pt idx="23">
                  <c:v>FLIT-1</c:v>
                </c:pt>
                <c:pt idx="24">
                  <c:v>WORM-1</c:v>
                </c:pt>
              </c:strCache>
            </c:strRef>
          </c:cat>
          <c:val>
            <c:numRef>
              <c:f>'Matlab-noMEMLAT'!$B$21:$Z$21</c:f>
              <c:numCache>
                <c:formatCode>General</c:formatCode>
                <c:ptCount val="25"/>
                <c:pt idx="0">
                  <c:v>7.9415016087187507</c:v>
                </c:pt>
                <c:pt idx="1">
                  <c:v>7.9701897993373834</c:v>
                </c:pt>
                <c:pt idx="2">
                  <c:v>7.9561151028449384</c:v>
                </c:pt>
                <c:pt idx="3">
                  <c:v>7.9434258562010145</c:v>
                </c:pt>
                <c:pt idx="4">
                  <c:v>7.9241691839742412</c:v>
                </c:pt>
                <c:pt idx="5">
                  <c:v>7.9846086058097736</c:v>
                </c:pt>
                <c:pt idx="6">
                  <c:v>7.9175850522400308</c:v>
                </c:pt>
                <c:pt idx="9">
                  <c:v>13.327867841362792</c:v>
                </c:pt>
                <c:pt idx="10">
                  <c:v>15.209687427553309</c:v>
                </c:pt>
                <c:pt idx="11">
                  <c:v>13.868083643689864</c:v>
                </c:pt>
                <c:pt idx="12">
                  <c:v>12.991547333168855</c:v>
                </c:pt>
                <c:pt idx="13">
                  <c:v>12.700799183517221</c:v>
                </c:pt>
                <c:pt idx="14">
                  <c:v>13.102397771245139</c:v>
                </c:pt>
                <c:pt idx="15">
                  <c:v>12.77293673827657</c:v>
                </c:pt>
                <c:pt idx="18">
                  <c:v>14.841117689866946</c:v>
                </c:pt>
                <c:pt idx="19">
                  <c:v>15.3992266631106</c:v>
                </c:pt>
                <c:pt idx="20">
                  <c:v>14.953832014345304</c:v>
                </c:pt>
                <c:pt idx="21">
                  <c:v>15.397505755842836</c:v>
                </c:pt>
                <c:pt idx="22">
                  <c:v>15.299481466182433</c:v>
                </c:pt>
                <c:pt idx="23">
                  <c:v>15.907291922265259</c:v>
                </c:pt>
                <c:pt idx="24">
                  <c:v>15.897490308446384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"/>
        <c:overlap val="100"/>
        <c:axId val="139967104"/>
        <c:axId val="139968896"/>
      </c:barChart>
      <c:catAx>
        <c:axId val="1399671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139968896"/>
        <c:crosses val="autoZero"/>
        <c:auto val="1"/>
        <c:lblAlgn val="ctr"/>
        <c:lblOffset val="0"/>
        <c:noMultiLvlLbl val="0"/>
      </c:catAx>
      <c:valAx>
        <c:axId val="13996889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 dirty="0" smtClean="0"/>
                  <a:t>W-Speedup</a:t>
                </a:r>
                <a:endParaRPr lang="en-US" sz="1600" dirty="0"/>
              </a:p>
            </c:rich>
          </c:tx>
          <c:layout>
            <c:manualLayout>
              <c:xMode val="edge"/>
              <c:yMode val="edge"/>
              <c:x val="3.24850581260177E-2"/>
              <c:y val="0.1814151796569978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3996710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554160264417497"/>
          <c:y val="2.8252405949256338E-2"/>
          <c:w val="0.84031022485400353"/>
          <c:h val="0.6682833096047496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'Matlab-noMEMLAT'!$A$15</c:f>
              <c:strCache>
                <c:ptCount val="1"/>
                <c:pt idx="0">
                  <c:v>RouterEnergy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'Matlab-noMEMLAT'!$B$14:$Z$14</c:f>
              <c:strCache>
                <c:ptCount val="25"/>
                <c:pt idx="0">
                  <c:v>DO</c:v>
                </c:pt>
                <c:pt idx="1">
                  <c:v>MIN-AD</c:v>
                </c:pt>
                <c:pt idx="2">
                  <c:v>ROMM</c:v>
                </c:pt>
                <c:pt idx="3">
                  <c:v>FLIT-2</c:v>
                </c:pt>
                <c:pt idx="4">
                  <c:v>WORM-2</c:v>
                </c:pt>
                <c:pt idx="5">
                  <c:v>FLIT-1</c:v>
                </c:pt>
                <c:pt idx="6">
                  <c:v>WORM-1</c:v>
                </c:pt>
                <c:pt idx="9">
                  <c:v>DO</c:v>
                </c:pt>
                <c:pt idx="10">
                  <c:v>MIN-AD</c:v>
                </c:pt>
                <c:pt idx="11">
                  <c:v>ROMM</c:v>
                </c:pt>
                <c:pt idx="12">
                  <c:v>FLIT-2</c:v>
                </c:pt>
                <c:pt idx="13">
                  <c:v>WORM-2</c:v>
                </c:pt>
                <c:pt idx="14">
                  <c:v>FLIT-1</c:v>
                </c:pt>
                <c:pt idx="15">
                  <c:v>WORM-1</c:v>
                </c:pt>
                <c:pt idx="18">
                  <c:v>DO</c:v>
                </c:pt>
                <c:pt idx="19">
                  <c:v>MIN-AD</c:v>
                </c:pt>
                <c:pt idx="20">
                  <c:v>ROMM</c:v>
                </c:pt>
                <c:pt idx="21">
                  <c:v>FLIT-2</c:v>
                </c:pt>
                <c:pt idx="22">
                  <c:v>WORM-2</c:v>
                </c:pt>
                <c:pt idx="23">
                  <c:v>FLIT-1</c:v>
                </c:pt>
                <c:pt idx="24">
                  <c:v>WORM-1</c:v>
                </c:pt>
              </c:strCache>
            </c:strRef>
          </c:cat>
          <c:val>
            <c:numRef>
              <c:f>'Matlab-noMEMLAT'!$B$15:$Z$15</c:f>
              <c:numCache>
                <c:formatCode>General</c:formatCode>
                <c:ptCount val="25"/>
                <c:pt idx="0">
                  <c:v>0.38972637298601598</c:v>
                </c:pt>
                <c:pt idx="1">
                  <c:v>0.388981312508067</c:v>
                </c:pt>
                <c:pt idx="2">
                  <c:v>0.39010498307259062</c:v>
                </c:pt>
                <c:pt idx="3">
                  <c:v>0.4128558018524523</c:v>
                </c:pt>
                <c:pt idx="4">
                  <c:v>0.41160104959177463</c:v>
                </c:pt>
                <c:pt idx="5">
                  <c:v>0.41133648546141388</c:v>
                </c:pt>
                <c:pt idx="6">
                  <c:v>0.41120304712955047</c:v>
                </c:pt>
                <c:pt idx="9">
                  <c:v>0.38109434491744137</c:v>
                </c:pt>
                <c:pt idx="10">
                  <c:v>0.35031908598605288</c:v>
                </c:pt>
                <c:pt idx="11">
                  <c:v>0.37054396450541582</c:v>
                </c:pt>
                <c:pt idx="12">
                  <c:v>0.43916468864705144</c:v>
                </c:pt>
                <c:pt idx="13">
                  <c:v>0.45683442775059735</c:v>
                </c:pt>
                <c:pt idx="14">
                  <c:v>0.43939496173850279</c:v>
                </c:pt>
                <c:pt idx="15">
                  <c:v>0.45818576575955788</c:v>
                </c:pt>
                <c:pt idx="18">
                  <c:v>0.39214851780673232</c:v>
                </c:pt>
                <c:pt idx="19">
                  <c:v>0.37893028165816622</c:v>
                </c:pt>
                <c:pt idx="20">
                  <c:v>0.38553939973244988</c:v>
                </c:pt>
                <c:pt idx="21">
                  <c:v>0.40714398921400746</c:v>
                </c:pt>
                <c:pt idx="22">
                  <c:v>0.40839002708854982</c:v>
                </c:pt>
                <c:pt idx="23">
                  <c:v>0.38335062907590112</c:v>
                </c:pt>
                <c:pt idx="24">
                  <c:v>0.38410138438857189</c:v>
                </c:pt>
              </c:numCache>
            </c:numRef>
          </c:val>
        </c:ser>
        <c:ser>
          <c:idx val="1"/>
          <c:order val="1"/>
          <c:tx>
            <c:strRef>
              <c:f>'Matlab-noMEMLAT'!$A$16</c:f>
              <c:strCache>
                <c:ptCount val="1"/>
                <c:pt idx="0">
                  <c:v>LinkEnergy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'Matlab-noMEMLAT'!$B$14:$Z$14</c:f>
              <c:strCache>
                <c:ptCount val="25"/>
                <c:pt idx="0">
                  <c:v>DO</c:v>
                </c:pt>
                <c:pt idx="1">
                  <c:v>MIN-AD</c:v>
                </c:pt>
                <c:pt idx="2">
                  <c:v>ROMM</c:v>
                </c:pt>
                <c:pt idx="3">
                  <c:v>FLIT-2</c:v>
                </c:pt>
                <c:pt idx="4">
                  <c:v>WORM-2</c:v>
                </c:pt>
                <c:pt idx="5">
                  <c:v>FLIT-1</c:v>
                </c:pt>
                <c:pt idx="6">
                  <c:v>WORM-1</c:v>
                </c:pt>
                <c:pt idx="9">
                  <c:v>DO</c:v>
                </c:pt>
                <c:pt idx="10">
                  <c:v>MIN-AD</c:v>
                </c:pt>
                <c:pt idx="11">
                  <c:v>ROMM</c:v>
                </c:pt>
                <c:pt idx="12">
                  <c:v>FLIT-2</c:v>
                </c:pt>
                <c:pt idx="13">
                  <c:v>WORM-2</c:v>
                </c:pt>
                <c:pt idx="14">
                  <c:v>FLIT-1</c:v>
                </c:pt>
                <c:pt idx="15">
                  <c:v>WORM-1</c:v>
                </c:pt>
                <c:pt idx="18">
                  <c:v>DO</c:v>
                </c:pt>
                <c:pt idx="19">
                  <c:v>MIN-AD</c:v>
                </c:pt>
                <c:pt idx="20">
                  <c:v>ROMM</c:v>
                </c:pt>
                <c:pt idx="21">
                  <c:v>FLIT-2</c:v>
                </c:pt>
                <c:pt idx="22">
                  <c:v>WORM-2</c:v>
                </c:pt>
                <c:pt idx="23">
                  <c:v>FLIT-1</c:v>
                </c:pt>
                <c:pt idx="24">
                  <c:v>WORM-1</c:v>
                </c:pt>
              </c:strCache>
            </c:strRef>
          </c:cat>
          <c:val>
            <c:numRef>
              <c:f>'Matlab-noMEMLAT'!$B$16:$Z$16</c:f>
              <c:numCache>
                <c:formatCode>General</c:formatCode>
                <c:ptCount val="25"/>
                <c:pt idx="0">
                  <c:v>0.16946463421333291</c:v>
                </c:pt>
                <c:pt idx="1">
                  <c:v>0.16956252648575565</c:v>
                </c:pt>
                <c:pt idx="2">
                  <c:v>0.16955859638834328</c:v>
                </c:pt>
                <c:pt idx="3">
                  <c:v>0.19429042640082739</c:v>
                </c:pt>
                <c:pt idx="4">
                  <c:v>0.19681753733833876</c:v>
                </c:pt>
                <c:pt idx="5">
                  <c:v>0.19446702695958917</c:v>
                </c:pt>
                <c:pt idx="6">
                  <c:v>0.19570408684304283</c:v>
                </c:pt>
                <c:pt idx="9">
                  <c:v>0.21933995623425309</c:v>
                </c:pt>
                <c:pt idx="10">
                  <c:v>0.21789645434942451</c:v>
                </c:pt>
                <c:pt idx="11">
                  <c:v>0.2179211815899752</c:v>
                </c:pt>
                <c:pt idx="12">
                  <c:v>0.29761371408995857</c:v>
                </c:pt>
                <c:pt idx="13">
                  <c:v>0.31242555718880638</c:v>
                </c:pt>
                <c:pt idx="14">
                  <c:v>0.29992635650817046</c:v>
                </c:pt>
                <c:pt idx="15">
                  <c:v>0.31527305289205182</c:v>
                </c:pt>
                <c:pt idx="18">
                  <c:v>0.17001759341775571</c:v>
                </c:pt>
                <c:pt idx="19">
                  <c:v>0.15679935726918925</c:v>
                </c:pt>
                <c:pt idx="20">
                  <c:v>0.17001759341775541</c:v>
                </c:pt>
                <c:pt idx="21">
                  <c:v>0.19797609511115424</c:v>
                </c:pt>
                <c:pt idx="22">
                  <c:v>0.20219678472599742</c:v>
                </c:pt>
                <c:pt idx="23">
                  <c:v>0.18969899349078392</c:v>
                </c:pt>
                <c:pt idx="24">
                  <c:v>0.19380044357342774</c:v>
                </c:pt>
              </c:numCache>
            </c:numRef>
          </c:val>
        </c:ser>
        <c:ser>
          <c:idx val="2"/>
          <c:order val="2"/>
          <c:tx>
            <c:strRef>
              <c:f>'Matlab-noMEMLAT'!$A$17</c:f>
              <c:strCache>
                <c:ptCount val="1"/>
                <c:pt idx="0">
                  <c:v>BufferEnergy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'Matlab-noMEMLAT'!$B$14:$Z$14</c:f>
              <c:strCache>
                <c:ptCount val="25"/>
                <c:pt idx="0">
                  <c:v>DO</c:v>
                </c:pt>
                <c:pt idx="1">
                  <c:v>MIN-AD</c:v>
                </c:pt>
                <c:pt idx="2">
                  <c:v>ROMM</c:v>
                </c:pt>
                <c:pt idx="3">
                  <c:v>FLIT-2</c:v>
                </c:pt>
                <c:pt idx="4">
                  <c:v>WORM-2</c:v>
                </c:pt>
                <c:pt idx="5">
                  <c:v>FLIT-1</c:v>
                </c:pt>
                <c:pt idx="6">
                  <c:v>WORM-1</c:v>
                </c:pt>
                <c:pt idx="9">
                  <c:v>DO</c:v>
                </c:pt>
                <c:pt idx="10">
                  <c:v>MIN-AD</c:v>
                </c:pt>
                <c:pt idx="11">
                  <c:v>ROMM</c:v>
                </c:pt>
                <c:pt idx="12">
                  <c:v>FLIT-2</c:v>
                </c:pt>
                <c:pt idx="13">
                  <c:v>WORM-2</c:v>
                </c:pt>
                <c:pt idx="14">
                  <c:v>FLIT-1</c:v>
                </c:pt>
                <c:pt idx="15">
                  <c:v>WORM-1</c:v>
                </c:pt>
                <c:pt idx="18">
                  <c:v>DO</c:v>
                </c:pt>
                <c:pt idx="19">
                  <c:v>MIN-AD</c:v>
                </c:pt>
                <c:pt idx="20">
                  <c:v>ROMM</c:v>
                </c:pt>
                <c:pt idx="21">
                  <c:v>FLIT-2</c:v>
                </c:pt>
                <c:pt idx="22">
                  <c:v>WORM-2</c:v>
                </c:pt>
                <c:pt idx="23">
                  <c:v>FLIT-1</c:v>
                </c:pt>
                <c:pt idx="24">
                  <c:v>WORM-1</c:v>
                </c:pt>
              </c:strCache>
            </c:strRef>
          </c:cat>
          <c:val>
            <c:numRef>
              <c:f>'Matlab-noMEMLAT'!$B$17:$Z$17</c:f>
              <c:numCache>
                <c:formatCode>General</c:formatCode>
                <c:ptCount val="25"/>
                <c:pt idx="0">
                  <c:v>0.44080899280065278</c:v>
                </c:pt>
                <c:pt idx="1">
                  <c:v>0.4472210358436905</c:v>
                </c:pt>
                <c:pt idx="2">
                  <c:v>0.44412133229207362</c:v>
                </c:pt>
                <c:pt idx="3">
                  <c:v>6.0498222156822462E-2</c:v>
                </c:pt>
                <c:pt idx="4">
                  <c:v>5.5111068959059463E-2</c:v>
                </c:pt>
                <c:pt idx="5">
                  <c:v>5.8364343361318551E-2</c:v>
                </c:pt>
                <c:pt idx="6">
                  <c:v>5.1493694957829836E-2</c:v>
                </c:pt>
                <c:pt idx="9">
                  <c:v>0.39956569884830689</c:v>
                </c:pt>
                <c:pt idx="10">
                  <c:v>0.36842498157583736</c:v>
                </c:pt>
                <c:pt idx="11">
                  <c:v>0.38584069031145968</c:v>
                </c:pt>
                <c:pt idx="12">
                  <c:v>5.4661627585664382E-2</c:v>
                </c:pt>
                <c:pt idx="13">
                  <c:v>4.9922098271090384E-2</c:v>
                </c:pt>
                <c:pt idx="14">
                  <c:v>4.8412035531462012E-2</c:v>
                </c:pt>
                <c:pt idx="15">
                  <c:v>4.6704294705210113E-2</c:v>
                </c:pt>
                <c:pt idx="18">
                  <c:v>0.43783388877551238</c:v>
                </c:pt>
                <c:pt idx="19">
                  <c:v>0.42461565262694556</c:v>
                </c:pt>
                <c:pt idx="20">
                  <c:v>0.43122477070122922</c:v>
                </c:pt>
                <c:pt idx="21">
                  <c:v>5.7870393376789342E-2</c:v>
                </c:pt>
                <c:pt idx="22">
                  <c:v>4.7417454629753338E-2</c:v>
                </c:pt>
                <c:pt idx="23">
                  <c:v>4.9106987493412108E-2</c:v>
                </c:pt>
                <c:pt idx="24">
                  <c:v>3.7555224296386178E-2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39672192"/>
        <c:axId val="139694464"/>
      </c:barChart>
      <c:catAx>
        <c:axId val="1396721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139694464"/>
        <c:crosses val="autoZero"/>
        <c:auto val="1"/>
        <c:lblAlgn val="ctr"/>
        <c:lblOffset val="0"/>
        <c:noMultiLvlLbl val="0"/>
      </c:catAx>
      <c:valAx>
        <c:axId val="13969446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 dirty="0"/>
                  <a:t>Energy (normalized)</a:t>
                </a:r>
              </a:p>
            </c:rich>
          </c:tx>
          <c:layout>
            <c:manualLayout>
              <c:xMode val="edge"/>
              <c:yMode val="edge"/>
              <c:x val="1.3822974497147866E-2"/>
              <c:y val="3.1338199513381994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396721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8389431495245502"/>
          <c:y val="0"/>
          <c:w val="0.6161056850475467"/>
          <c:h val="0.12613905013698104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316221328217039"/>
          <c:y val="4.4920938269583384E-2"/>
          <c:w val="0.84596574642829503"/>
          <c:h val="0.613067887790621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'Matlab-noMEMLAT'!$A$21</c:f>
              <c:strCache>
                <c:ptCount val="1"/>
                <c:pt idx="0">
                  <c:v>WeightedSpeedup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cat>
            <c:strRef>
              <c:f>'Matlab-noMEMLAT'!$B$7:$Z$7</c:f>
              <c:strCache>
                <c:ptCount val="25"/>
                <c:pt idx="0">
                  <c:v>DO</c:v>
                </c:pt>
                <c:pt idx="1">
                  <c:v>MIN-AD</c:v>
                </c:pt>
                <c:pt idx="2">
                  <c:v>ROMM</c:v>
                </c:pt>
                <c:pt idx="3">
                  <c:v>FLIT-2</c:v>
                </c:pt>
                <c:pt idx="4">
                  <c:v>WORM-2</c:v>
                </c:pt>
                <c:pt idx="5">
                  <c:v>FLIT-1</c:v>
                </c:pt>
                <c:pt idx="6">
                  <c:v>WORM-1</c:v>
                </c:pt>
                <c:pt idx="9">
                  <c:v>DO</c:v>
                </c:pt>
                <c:pt idx="10">
                  <c:v>MIN-AD</c:v>
                </c:pt>
                <c:pt idx="11">
                  <c:v>ROMM</c:v>
                </c:pt>
                <c:pt idx="12">
                  <c:v>FLIT-2</c:v>
                </c:pt>
                <c:pt idx="13">
                  <c:v>WORM-2</c:v>
                </c:pt>
                <c:pt idx="14">
                  <c:v>FLIT-1</c:v>
                </c:pt>
                <c:pt idx="15">
                  <c:v>WORM-1</c:v>
                </c:pt>
                <c:pt idx="18">
                  <c:v>DO</c:v>
                </c:pt>
                <c:pt idx="19">
                  <c:v>MIN-AD</c:v>
                </c:pt>
                <c:pt idx="20">
                  <c:v>ROMM</c:v>
                </c:pt>
                <c:pt idx="21">
                  <c:v>FLIT-2</c:v>
                </c:pt>
                <c:pt idx="22">
                  <c:v>WORM-2</c:v>
                </c:pt>
                <c:pt idx="23">
                  <c:v>FLIT-1</c:v>
                </c:pt>
                <c:pt idx="24">
                  <c:v>WORM-1</c:v>
                </c:pt>
              </c:strCache>
            </c:strRef>
          </c:cat>
          <c:val>
            <c:numRef>
              <c:f>'Matlab-noMEMLAT'!$B$21:$Z$21</c:f>
              <c:numCache>
                <c:formatCode>General</c:formatCode>
                <c:ptCount val="25"/>
                <c:pt idx="0">
                  <c:v>7.7417099575195953</c:v>
                </c:pt>
                <c:pt idx="1">
                  <c:v>7.7492486119795272</c:v>
                </c:pt>
                <c:pt idx="2">
                  <c:v>7.7291720092874296</c:v>
                </c:pt>
                <c:pt idx="3">
                  <c:v>7.7059271577258768</c:v>
                </c:pt>
                <c:pt idx="4">
                  <c:v>7.7180605084707619</c:v>
                </c:pt>
                <c:pt idx="5">
                  <c:v>8.0128391434062696</c:v>
                </c:pt>
                <c:pt idx="6">
                  <c:v>7.995906273564537</c:v>
                </c:pt>
                <c:pt idx="9">
                  <c:v>15.068296728723125</c:v>
                </c:pt>
                <c:pt idx="10">
                  <c:v>15.157050834989626</c:v>
                </c:pt>
                <c:pt idx="11">
                  <c:v>15.064785206601147</c:v>
                </c:pt>
                <c:pt idx="12">
                  <c:v>14.92559419935408</c:v>
                </c:pt>
                <c:pt idx="13">
                  <c:v>14.911483887983978</c:v>
                </c:pt>
                <c:pt idx="14">
                  <c:v>15.487103244909594</c:v>
                </c:pt>
                <c:pt idx="15">
                  <c:v>15.380969000721585</c:v>
                </c:pt>
                <c:pt idx="18">
                  <c:v>15.22565461723555</c:v>
                </c:pt>
                <c:pt idx="19">
                  <c:v>15.210477185602551</c:v>
                </c:pt>
                <c:pt idx="20">
                  <c:v>15.184582190575796</c:v>
                </c:pt>
                <c:pt idx="21">
                  <c:v>15.200490781152176</c:v>
                </c:pt>
                <c:pt idx="22">
                  <c:v>15.175811159010413</c:v>
                </c:pt>
                <c:pt idx="23">
                  <c:v>16.166873971789496</c:v>
                </c:pt>
                <c:pt idx="24">
                  <c:v>16.156210332722136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"/>
        <c:overlap val="100"/>
        <c:axId val="139744768"/>
        <c:axId val="139746304"/>
      </c:barChart>
      <c:catAx>
        <c:axId val="1397447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139746304"/>
        <c:crosses val="autoZero"/>
        <c:auto val="1"/>
        <c:lblAlgn val="ctr"/>
        <c:lblOffset val="0"/>
        <c:noMultiLvlLbl val="0"/>
      </c:catAx>
      <c:valAx>
        <c:axId val="13974630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 dirty="0" smtClean="0"/>
                  <a:t>W-Speedup</a:t>
                </a:r>
                <a:endParaRPr lang="en-US" sz="1600" dirty="0"/>
              </a:p>
            </c:rich>
          </c:tx>
          <c:layout>
            <c:manualLayout>
              <c:xMode val="edge"/>
              <c:yMode val="edge"/>
              <c:x val="1.1453279599837045E-2"/>
              <c:y val="0.2225746610331996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3974476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599874538743751"/>
          <c:y val="0.18793930605878242"/>
          <c:w val="0.6805633511953415"/>
          <c:h val="0.608155487149062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'Matlab-noMEMLAT'!$A$15</c:f>
              <c:strCache>
                <c:ptCount val="1"/>
                <c:pt idx="0">
                  <c:v>RouterEnergy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'Matlab-noMEMLAT'!$B$14:$H$14</c:f>
              <c:strCache>
                <c:ptCount val="6"/>
                <c:pt idx="1">
                  <c:v>Mean</c:v>
                </c:pt>
                <c:pt idx="5">
                  <c:v>Worst-Case</c:v>
                </c:pt>
              </c:strCache>
            </c:strRef>
          </c:cat>
          <c:val>
            <c:numRef>
              <c:f>'Matlab-noMEMLAT'!$B$15:$H$15</c:f>
              <c:numCache>
                <c:formatCode>General</c:formatCode>
                <c:ptCount val="7"/>
                <c:pt idx="0">
                  <c:v>0.41541671797809115</c:v>
                </c:pt>
                <c:pt idx="1">
                  <c:v>0.44748029347835439</c:v>
                </c:pt>
                <c:pt idx="2">
                  <c:v>0.43999722252424478</c:v>
                </c:pt>
                <c:pt idx="4">
                  <c:v>0.38394578415021646</c:v>
                </c:pt>
                <c:pt idx="5">
                  <c:v>0.43429258355691236</c:v>
                </c:pt>
                <c:pt idx="6">
                  <c:v>0.44348232741408161</c:v>
                </c:pt>
              </c:numCache>
            </c:numRef>
          </c:val>
        </c:ser>
        <c:ser>
          <c:idx val="1"/>
          <c:order val="1"/>
          <c:tx>
            <c:strRef>
              <c:f>'Matlab-noMEMLAT'!$A$16</c:f>
              <c:strCache>
                <c:ptCount val="1"/>
                <c:pt idx="0">
                  <c:v>LinkEnergy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'Matlab-noMEMLAT'!$B$14:$H$14</c:f>
              <c:strCache>
                <c:ptCount val="6"/>
                <c:pt idx="1">
                  <c:v>Mean</c:v>
                </c:pt>
                <c:pt idx="5">
                  <c:v>Worst-Case</c:v>
                </c:pt>
              </c:strCache>
            </c:strRef>
          </c:cat>
          <c:val>
            <c:numRef>
              <c:f>'Matlab-noMEMLAT'!$B$16:$H$16</c:f>
              <c:numCache>
                <c:formatCode>General</c:formatCode>
                <c:ptCount val="7"/>
                <c:pt idx="0">
                  <c:v>7.6955429727251737E-2</c:v>
                </c:pt>
                <c:pt idx="1">
                  <c:v>9.4333922551112726E-2</c:v>
                </c:pt>
                <c:pt idx="2">
                  <c:v>9.7193065250349528E-2</c:v>
                </c:pt>
                <c:pt idx="4">
                  <c:v>0.17539792598070689</c:v>
                </c:pt>
                <c:pt idx="5">
                  <c:v>0.22557323934242754</c:v>
                </c:pt>
                <c:pt idx="6">
                  <c:v>0.23775203856235547</c:v>
                </c:pt>
              </c:numCache>
            </c:numRef>
          </c:val>
        </c:ser>
        <c:ser>
          <c:idx val="2"/>
          <c:order val="2"/>
          <c:tx>
            <c:strRef>
              <c:f>'Matlab-noMEMLAT'!$A$17</c:f>
              <c:strCache>
                <c:ptCount val="1"/>
                <c:pt idx="0">
                  <c:v>BufferEnergy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'Matlab-noMEMLAT'!$B$14:$H$14</c:f>
              <c:strCache>
                <c:ptCount val="6"/>
                <c:pt idx="1">
                  <c:v>Mean</c:v>
                </c:pt>
                <c:pt idx="5">
                  <c:v>Worst-Case</c:v>
                </c:pt>
              </c:strCache>
            </c:strRef>
          </c:cat>
          <c:val>
            <c:numRef>
              <c:f>'Matlab-noMEMLAT'!$B$17:$H$17</c:f>
              <c:numCache>
                <c:formatCode>General</c:formatCode>
                <c:ptCount val="7"/>
                <c:pt idx="0">
                  <c:v>0.50762785229465834</c:v>
                </c:pt>
                <c:pt idx="1">
                  <c:v>7.3091048035118719E-2</c:v>
                </c:pt>
                <c:pt idx="2">
                  <c:v>6.2561826615832164E-2</c:v>
                </c:pt>
                <c:pt idx="4">
                  <c:v>0.44065628986907751</c:v>
                </c:pt>
                <c:pt idx="5">
                  <c:v>5.8703576820580756E-2</c:v>
                </c:pt>
                <c:pt idx="6">
                  <c:v>5.5516091062346597E-2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39854976"/>
        <c:axId val="139856512"/>
      </c:barChart>
      <c:catAx>
        <c:axId val="1398549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39856512"/>
        <c:crosses val="autoZero"/>
        <c:auto val="1"/>
        <c:lblAlgn val="ctr"/>
        <c:lblOffset val="0"/>
        <c:noMultiLvlLbl val="0"/>
      </c:catAx>
      <c:valAx>
        <c:axId val="139856512"/>
        <c:scaling>
          <c:orientation val="minMax"/>
          <c:max val="1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Energy (normalized)</a:t>
                </a:r>
              </a:p>
            </c:rich>
          </c:tx>
          <c:layout>
            <c:manualLayout>
              <c:xMode val="edge"/>
              <c:yMode val="edge"/>
              <c:x val="3.8344267788964761E-3"/>
              <c:y val="0.1818736814416226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398549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1849425018738158"/>
          <c:y val="2.6687578686810608E-2"/>
          <c:w val="0.75519155343285815"/>
          <c:h val="0.11640669003965749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38100">
      <a:solidFill>
        <a:schemeClr val="tx1"/>
      </a:solidFill>
    </a:ln>
  </c:sp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175297430555037"/>
          <c:y val="0.12798265354057733"/>
          <c:w val="0.68336493594367753"/>
          <c:h val="0.640491756534155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'Matlab-noMEMLAT'!$A$21</c:f>
              <c:strCache>
                <c:ptCount val="1"/>
                <c:pt idx="0">
                  <c:v>WeightedSpeedup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cat>
            <c:strRef>
              <c:f>'Matlab-noMEMLAT'!$B$14:$H$14</c:f>
              <c:strCache>
                <c:ptCount val="6"/>
                <c:pt idx="1">
                  <c:v>Mean</c:v>
                </c:pt>
                <c:pt idx="5">
                  <c:v>Worst-Case</c:v>
                </c:pt>
              </c:strCache>
            </c:strRef>
          </c:cat>
          <c:val>
            <c:numRef>
              <c:f>'Matlab-noMEMLAT'!$B$21:$H$21</c:f>
              <c:numCache>
                <c:formatCode>General</c:formatCode>
                <c:ptCount val="7"/>
                <c:pt idx="0">
                  <c:v>7.9295264452631544</c:v>
                </c:pt>
                <c:pt idx="1">
                  <c:v>7.8760943742895169</c:v>
                </c:pt>
                <c:pt idx="2">
                  <c:v>7.8588363446575276</c:v>
                </c:pt>
                <c:pt idx="4">
                  <c:v>7.8078970057505401</c:v>
                </c:pt>
                <c:pt idx="5">
                  <c:v>7.5574270467024363</c:v>
                </c:pt>
                <c:pt idx="6">
                  <c:v>7.4833525905225819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"/>
        <c:overlap val="100"/>
        <c:axId val="139894784"/>
        <c:axId val="139896320"/>
      </c:barChart>
      <c:catAx>
        <c:axId val="139894784"/>
        <c:scaling>
          <c:orientation val="minMax"/>
        </c:scaling>
        <c:delete val="1"/>
        <c:axPos val="b"/>
        <c:majorTickMark val="out"/>
        <c:minorTickMark val="none"/>
        <c:tickLblPos val="none"/>
        <c:crossAx val="139896320"/>
        <c:crosses val="autoZero"/>
        <c:auto val="1"/>
        <c:lblAlgn val="ctr"/>
        <c:lblOffset val="0"/>
        <c:noMultiLvlLbl val="0"/>
      </c:catAx>
      <c:valAx>
        <c:axId val="139896320"/>
        <c:scaling>
          <c:orientation val="minMax"/>
          <c:max val="8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W-Speedup</a:t>
                </a:r>
              </a:p>
            </c:rich>
          </c:tx>
          <c:layout>
            <c:manualLayout>
              <c:xMode val="edge"/>
              <c:yMode val="edge"/>
              <c:x val="1.1453250720709091E-2"/>
              <c:y val="0.2511650937249865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39894784"/>
        <c:crosses val="autoZero"/>
        <c:crossBetween val="between"/>
      </c:valAx>
    </c:plotArea>
    <c:plotVisOnly val="1"/>
    <c:dispBlanksAs val="gap"/>
    <c:showDLblsOverMax val="0"/>
  </c:chart>
  <c:spPr>
    <a:ln w="38100">
      <a:solidFill>
        <a:schemeClr val="tx1"/>
      </a:solidFill>
    </a:ln>
  </c:sp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0.17537</cdr:x>
      <cdr:y>0.89425</cdr:y>
    </cdr:from>
    <cdr:to>
      <cdr:x>0.34159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57128" y="2421039"/>
          <a:ext cx="907200" cy="2840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baseline="0" dirty="0" smtClean="0"/>
            <a:t>8x </a:t>
          </a:r>
          <a:r>
            <a:rPr lang="en-US" sz="1200" b="1" baseline="0" dirty="0" err="1" smtClean="0"/>
            <a:t>milc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0.47945</cdr:x>
      <cdr:y>0.896</cdr:y>
    </cdr:from>
    <cdr:to>
      <cdr:x>0.64567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616733" y="2416224"/>
          <a:ext cx="907200" cy="2793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dirty="0" smtClean="0"/>
            <a:t>16x </a:t>
          </a:r>
          <a:r>
            <a:rPr lang="en-US" sz="1200" b="1" dirty="0" err="1" smtClean="0"/>
            <a:t>milc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0.78291</cdr:x>
      <cdr:y>0.9078</cdr:y>
    </cdr:from>
    <cdr:to>
      <cdr:x>0.94913</cdr:x>
      <cdr:y>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4272993" y="2438401"/>
          <a:ext cx="907199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8x8</a:t>
          </a:r>
          <a:r>
            <a:rPr lang="en-US" sz="1200" b="1" baseline="0" dirty="0"/>
            <a:t>, </a:t>
          </a:r>
          <a:r>
            <a:rPr lang="en-US" sz="1200" b="1" dirty="0" smtClean="0"/>
            <a:t>16x </a:t>
          </a:r>
          <a:r>
            <a:rPr lang="en-US" sz="1200" b="1" dirty="0" err="1" smtClean="0"/>
            <a:t>milc</a:t>
          </a:r>
          <a:endParaRPr lang="en-US" sz="12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0.45343</cdr:x>
      <cdr:y>0.90511</cdr:y>
    </cdr:from>
    <cdr:to>
      <cdr:x>0.65729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457451" y="2381251"/>
          <a:ext cx="1104900" cy="2476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dirty="0" smtClean="0"/>
            <a:t>16x </a:t>
          </a:r>
          <a:r>
            <a:rPr lang="en-US" sz="1200" b="1" dirty="0" err="1" smtClean="0"/>
            <a:t>milc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0.75281</cdr:x>
      <cdr:y>0.90581</cdr:y>
    </cdr:from>
    <cdr:to>
      <cdr:x>0.95958</cdr:x>
      <cdr:y>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4080013" y="2400300"/>
          <a:ext cx="1120637" cy="2458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8x8</a:t>
          </a:r>
          <a:r>
            <a:rPr lang="en-US" sz="1200" b="1" baseline="0" dirty="0"/>
            <a:t>, </a:t>
          </a:r>
          <a:r>
            <a:rPr lang="en-US" sz="1200" b="1" dirty="0" smtClean="0"/>
            <a:t>16x </a:t>
          </a:r>
          <a:r>
            <a:rPr lang="en-US" sz="1200" b="1" dirty="0" err="1" smtClean="0"/>
            <a:t>milc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0.15436</cdr:x>
      <cdr:y>0.90511</cdr:y>
    </cdr:from>
    <cdr:to>
      <cdr:x>0.35822</cdr:x>
      <cdr:y>1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836579" y="2402732"/>
          <a:ext cx="1104866" cy="2476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Gill Sans MT"/>
            </a:defRPr>
          </a:lvl1pPr>
          <a:lvl2pPr marL="457200" indent="0">
            <a:defRPr sz="1100">
              <a:latin typeface="Gill Sans MT"/>
            </a:defRPr>
          </a:lvl2pPr>
          <a:lvl3pPr marL="914400" indent="0">
            <a:defRPr sz="1100">
              <a:latin typeface="Gill Sans MT"/>
            </a:defRPr>
          </a:lvl3pPr>
          <a:lvl4pPr marL="1371600" indent="0">
            <a:defRPr sz="1100">
              <a:latin typeface="Gill Sans MT"/>
            </a:defRPr>
          </a:lvl4pPr>
          <a:lvl5pPr marL="1828800" indent="0">
            <a:defRPr sz="1100">
              <a:latin typeface="Gill Sans MT"/>
            </a:defRPr>
          </a:lvl5pPr>
          <a:lvl6pPr marL="2286000" indent="0">
            <a:defRPr sz="1100">
              <a:latin typeface="Gill Sans MT"/>
            </a:defRPr>
          </a:lvl6pPr>
          <a:lvl7pPr marL="2743200" indent="0">
            <a:defRPr sz="1100">
              <a:latin typeface="Gill Sans MT"/>
            </a:defRPr>
          </a:lvl7pPr>
          <a:lvl8pPr marL="3200400" indent="0">
            <a:defRPr sz="1100">
              <a:latin typeface="Gill Sans MT"/>
            </a:defRPr>
          </a:lvl8pPr>
          <a:lvl9pPr marL="3657600" indent="0">
            <a:defRPr sz="1100">
              <a:latin typeface="Gill Sans MT"/>
            </a:defRPr>
          </a:lvl9pPr>
        </a:lstStyle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dirty="0" smtClean="0"/>
            <a:t>8x </a:t>
          </a:r>
          <a:r>
            <a:rPr lang="en-US" sz="1200" b="1" dirty="0" err="1" smtClean="0"/>
            <a:t>milc</a:t>
          </a:r>
          <a:endParaRPr lang="en-US" sz="12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0.17537</cdr:x>
      <cdr:y>0.89425</cdr:y>
    </cdr:from>
    <cdr:to>
      <cdr:x>0.34159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57128" y="2421039"/>
          <a:ext cx="907200" cy="2840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baseline="0" dirty="0" smtClean="0"/>
            <a:t>8x </a:t>
          </a:r>
          <a:r>
            <a:rPr lang="en-US" sz="1200" b="1" baseline="0" dirty="0" err="1" smtClean="0"/>
            <a:t>milc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0.47945</cdr:x>
      <cdr:y>0.896</cdr:y>
    </cdr:from>
    <cdr:to>
      <cdr:x>0.64567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616733" y="2416224"/>
          <a:ext cx="907200" cy="2793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dirty="0" smtClean="0"/>
            <a:t>16x </a:t>
          </a:r>
          <a:r>
            <a:rPr lang="en-US" sz="1200" b="1" dirty="0" err="1" smtClean="0"/>
            <a:t>milc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0.78291</cdr:x>
      <cdr:y>0.9078</cdr:y>
    </cdr:from>
    <cdr:to>
      <cdr:x>0.94913</cdr:x>
      <cdr:y>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4272993" y="2438401"/>
          <a:ext cx="907199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8x8</a:t>
          </a:r>
          <a:r>
            <a:rPr lang="en-US" sz="1200" b="1" baseline="0" dirty="0"/>
            <a:t>, </a:t>
          </a:r>
          <a:r>
            <a:rPr lang="en-US" sz="1200" b="1" dirty="0" smtClean="0"/>
            <a:t>16x </a:t>
          </a:r>
          <a:r>
            <a:rPr lang="en-US" sz="1200" b="1" dirty="0" err="1" smtClean="0"/>
            <a:t>milc</a:t>
          </a:r>
          <a:endParaRPr lang="en-US" sz="1200" b="1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0.45343</cdr:x>
      <cdr:y>0.90511</cdr:y>
    </cdr:from>
    <cdr:to>
      <cdr:x>0.65729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457451" y="2381251"/>
          <a:ext cx="1104900" cy="2476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dirty="0" smtClean="0"/>
            <a:t>16x </a:t>
          </a:r>
          <a:r>
            <a:rPr lang="en-US" sz="1200" b="1" dirty="0" err="1" smtClean="0"/>
            <a:t>milc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0.75281</cdr:x>
      <cdr:y>0.90581</cdr:y>
    </cdr:from>
    <cdr:to>
      <cdr:x>0.95958</cdr:x>
      <cdr:y>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4080013" y="2400300"/>
          <a:ext cx="1120637" cy="2458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8x8</a:t>
          </a:r>
          <a:r>
            <a:rPr lang="en-US" sz="1200" b="1" baseline="0" dirty="0"/>
            <a:t>, </a:t>
          </a:r>
          <a:r>
            <a:rPr lang="en-US" sz="1200" b="1" dirty="0" smtClean="0"/>
            <a:t>16x </a:t>
          </a:r>
          <a:r>
            <a:rPr lang="en-US" sz="1200" b="1" dirty="0" err="1" smtClean="0"/>
            <a:t>milc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0.15436</cdr:x>
      <cdr:y>0.90511</cdr:y>
    </cdr:from>
    <cdr:to>
      <cdr:x>0.35822</cdr:x>
      <cdr:y>1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836579" y="2402732"/>
          <a:ext cx="1104866" cy="2476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Gill Sans MT"/>
            </a:defRPr>
          </a:lvl1pPr>
          <a:lvl2pPr marL="457200" indent="0">
            <a:defRPr sz="1100">
              <a:latin typeface="Gill Sans MT"/>
            </a:defRPr>
          </a:lvl2pPr>
          <a:lvl3pPr marL="914400" indent="0">
            <a:defRPr sz="1100">
              <a:latin typeface="Gill Sans MT"/>
            </a:defRPr>
          </a:lvl3pPr>
          <a:lvl4pPr marL="1371600" indent="0">
            <a:defRPr sz="1100">
              <a:latin typeface="Gill Sans MT"/>
            </a:defRPr>
          </a:lvl4pPr>
          <a:lvl5pPr marL="1828800" indent="0">
            <a:defRPr sz="1100">
              <a:latin typeface="Gill Sans MT"/>
            </a:defRPr>
          </a:lvl5pPr>
          <a:lvl6pPr marL="2286000" indent="0">
            <a:defRPr sz="1100">
              <a:latin typeface="Gill Sans MT"/>
            </a:defRPr>
          </a:lvl6pPr>
          <a:lvl7pPr marL="2743200" indent="0">
            <a:defRPr sz="1100">
              <a:latin typeface="Gill Sans MT"/>
            </a:defRPr>
          </a:lvl7pPr>
          <a:lvl8pPr marL="3200400" indent="0">
            <a:defRPr sz="1100">
              <a:latin typeface="Gill Sans MT"/>
            </a:defRPr>
          </a:lvl8pPr>
          <a:lvl9pPr marL="3657600" indent="0">
            <a:defRPr sz="1100">
              <a:latin typeface="Gill Sans MT"/>
            </a:defRPr>
          </a:lvl9pPr>
        </a:lstStyle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dirty="0" smtClean="0"/>
            <a:t>8x </a:t>
          </a:r>
          <a:r>
            <a:rPr lang="en-US" sz="1200" b="1" dirty="0" err="1" smtClean="0"/>
            <a:t>milc</a:t>
          </a:r>
          <a:endParaRPr lang="en-US" sz="1200" b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0.17537</cdr:x>
      <cdr:y>0.89425</cdr:y>
    </cdr:from>
    <cdr:to>
      <cdr:x>0.34159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57128" y="2421039"/>
          <a:ext cx="907200" cy="2840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baseline="0" dirty="0" smtClean="0"/>
            <a:t>8xMatlab 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0.47945</cdr:x>
      <cdr:y>0.896</cdr:y>
    </cdr:from>
    <cdr:to>
      <cdr:x>0.64567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616733" y="2416224"/>
          <a:ext cx="907200" cy="2793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baseline="0" dirty="0" smtClean="0"/>
            <a:t>16</a:t>
          </a:r>
          <a:r>
            <a:rPr lang="en-US" sz="1200" b="1" dirty="0" smtClean="0"/>
            <a:t>xMatlab 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0.78291</cdr:x>
      <cdr:y>0.9078</cdr:y>
    </cdr:from>
    <cdr:to>
      <cdr:x>0.94913</cdr:x>
      <cdr:y>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4272993" y="2438401"/>
          <a:ext cx="907199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8x8</a:t>
          </a:r>
          <a:r>
            <a:rPr lang="en-US" sz="1200" b="1" baseline="0" dirty="0"/>
            <a:t>, </a:t>
          </a:r>
          <a:r>
            <a:rPr lang="en-US" sz="1200" b="1" dirty="0" smtClean="0"/>
            <a:t>16xMatlab</a:t>
          </a:r>
          <a:endParaRPr lang="en-US" sz="1200" b="1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0.12746</cdr:x>
      <cdr:y>0.90775</cdr:y>
    </cdr:from>
    <cdr:to>
      <cdr:x>0.32337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90815" y="2409825"/>
          <a:ext cx="1061786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baseline="0" dirty="0" smtClean="0"/>
            <a:t>8xMatlab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0.45343</cdr:x>
      <cdr:y>0.90511</cdr:y>
    </cdr:from>
    <cdr:to>
      <cdr:x>0.65729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457451" y="2381251"/>
          <a:ext cx="1104900" cy="2476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dirty="0" smtClean="0"/>
            <a:t>16xMatlab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0.75281</cdr:x>
      <cdr:y>0.90581</cdr:y>
    </cdr:from>
    <cdr:to>
      <cdr:x>0.95958</cdr:x>
      <cdr:y>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4080013" y="2400300"/>
          <a:ext cx="1120637" cy="2458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8x8</a:t>
          </a:r>
          <a:r>
            <a:rPr lang="en-US" sz="1200" b="1" baseline="0" dirty="0"/>
            <a:t>, </a:t>
          </a:r>
          <a:r>
            <a:rPr lang="en-US" sz="1200" b="1" dirty="0" smtClean="0"/>
            <a:t>16xMatlab</a:t>
          </a:r>
          <a:endParaRPr lang="en-US" sz="1200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0.17537</cdr:x>
      <cdr:y>0.89425</cdr:y>
    </cdr:from>
    <cdr:to>
      <cdr:x>0.34159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57128" y="2421039"/>
          <a:ext cx="907200" cy="2840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baseline="0" dirty="0" smtClean="0"/>
            <a:t>8x </a:t>
          </a:r>
          <a:r>
            <a:rPr lang="en-US" sz="1200" b="1" baseline="0" dirty="0" err="1" smtClean="0"/>
            <a:t>matlab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0.47945</cdr:x>
      <cdr:y>0.896</cdr:y>
    </cdr:from>
    <cdr:to>
      <cdr:x>0.64567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616733" y="2416224"/>
          <a:ext cx="907200" cy="2793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dirty="0" smtClean="0"/>
            <a:t>16x </a:t>
          </a:r>
          <a:r>
            <a:rPr lang="en-US" sz="1200" b="1" dirty="0" err="1" smtClean="0"/>
            <a:t>matlab</a:t>
          </a:r>
          <a:endParaRPr lang="en-US" sz="1200" b="1" dirty="0" smtClean="0"/>
        </a:p>
        <a:p xmlns:a="http://schemas.openxmlformats.org/drawingml/2006/main">
          <a:pPr algn="ctr"/>
          <a:endParaRPr lang="en-US" sz="1200" b="1" dirty="0"/>
        </a:p>
      </cdr:txBody>
    </cdr:sp>
  </cdr:relSizeAnchor>
  <cdr:relSizeAnchor xmlns:cdr="http://schemas.openxmlformats.org/drawingml/2006/chartDrawing">
    <cdr:from>
      <cdr:x>0.78291</cdr:x>
      <cdr:y>0.9078</cdr:y>
    </cdr:from>
    <cdr:to>
      <cdr:x>0.94913</cdr:x>
      <cdr:y>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4272993" y="2438401"/>
          <a:ext cx="907199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8x8</a:t>
          </a:r>
          <a:r>
            <a:rPr lang="en-US" sz="1200" b="1" baseline="0" dirty="0"/>
            <a:t>, </a:t>
          </a:r>
          <a:r>
            <a:rPr lang="en-US" sz="1200" b="1" dirty="0" smtClean="0"/>
            <a:t>16x </a:t>
          </a:r>
          <a:r>
            <a:rPr lang="en-US" sz="1200" b="1" dirty="0" err="1" smtClean="0"/>
            <a:t>matlab</a:t>
          </a:r>
          <a:endParaRPr lang="en-US" sz="1200" b="1" dirty="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0.73942</cdr:x>
      <cdr:y>0.60339</cdr:y>
    </cdr:from>
    <cdr:to>
      <cdr:x>0.80579</cdr:x>
      <cdr:y>0.79333</cdr:y>
    </cdr:to>
    <cdr:sp macro="" textlink="">
      <cdr:nvSpPr>
        <cdr:cNvPr id="2" name="TextBox 29"/>
        <cdr:cNvSpPr txBox="1"/>
      </cdr:nvSpPr>
      <cdr:spPr>
        <a:xfrm xmlns:a="http://schemas.openxmlformats.org/drawingml/2006/main" rot="16200000">
          <a:off x="2992409" y="1565941"/>
          <a:ext cx="463588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9pPr>
        </a:lstStyle>
        <a:p xmlns:a="http://schemas.openxmlformats.org/drawingml/2006/main">
          <a:r>
            <a:rPr lang="en-US" sz="1200" dirty="0" smtClean="0"/>
            <a:t>FLIT</a:t>
          </a:r>
          <a:endParaRPr lang="en-US" sz="1200" dirty="0"/>
        </a:p>
      </cdr:txBody>
    </cdr:sp>
  </cdr:relSizeAnchor>
  <cdr:relSizeAnchor xmlns:cdr="http://schemas.openxmlformats.org/drawingml/2006/chartDrawing">
    <cdr:from>
      <cdr:x>0.83667</cdr:x>
      <cdr:y>0.5301</cdr:y>
    </cdr:from>
    <cdr:to>
      <cdr:x>0.90304</cdr:x>
      <cdr:y>0.80816</cdr:y>
    </cdr:to>
    <cdr:sp macro="" textlink="">
      <cdr:nvSpPr>
        <cdr:cNvPr id="3" name="TextBox 30"/>
        <cdr:cNvSpPr txBox="1"/>
      </cdr:nvSpPr>
      <cdr:spPr>
        <a:xfrm xmlns:a="http://schemas.openxmlformats.org/drawingml/2006/main" rot="16200000">
          <a:off x="3290722" y="1494603"/>
          <a:ext cx="678647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9pPr>
        </a:lstStyle>
        <a:p xmlns:a="http://schemas.openxmlformats.org/drawingml/2006/main">
          <a:r>
            <a:rPr lang="en-US" sz="1200" dirty="0" smtClean="0"/>
            <a:t>WORM</a:t>
          </a:r>
          <a:endParaRPr lang="en-US" sz="1200" dirty="0"/>
        </a:p>
      </cdr:txBody>
    </cdr:sp>
  </cdr:relSizeAnchor>
  <cdr:relSizeAnchor xmlns:cdr="http://schemas.openxmlformats.org/drawingml/2006/chartDrawing">
    <cdr:from>
      <cdr:x>0.64103</cdr:x>
      <cdr:y>0.58163</cdr:y>
    </cdr:from>
    <cdr:to>
      <cdr:x>0.7074</cdr:x>
      <cdr:y>0.79648</cdr:y>
    </cdr:to>
    <cdr:sp macro="" textlink="">
      <cdr:nvSpPr>
        <cdr:cNvPr id="4" name="TextBox 31"/>
        <cdr:cNvSpPr txBox="1"/>
      </cdr:nvSpPr>
      <cdr:spPr>
        <a:xfrm xmlns:a="http://schemas.openxmlformats.org/drawingml/2006/main" rot="16200000">
          <a:off x="2551423" y="1543242"/>
          <a:ext cx="524374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9pPr>
        </a:lstStyle>
        <a:p xmlns:a="http://schemas.openxmlformats.org/drawingml/2006/main">
          <a:r>
            <a:rPr lang="en-US" sz="1200" dirty="0" smtClean="0"/>
            <a:t>BASE</a:t>
          </a:r>
          <a:endParaRPr lang="en-US" sz="1200" dirty="0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0.58731</cdr:x>
      <cdr:y>0.49942</cdr:y>
    </cdr:from>
    <cdr:to>
      <cdr:x>0.85298</cdr:x>
      <cdr:y>0.77786</cdr:y>
    </cdr:to>
    <cdr:grpSp>
      <cdr:nvGrpSpPr>
        <cdr:cNvPr id="6" name="Group 5"/>
        <cdr:cNvGrpSpPr/>
      </cdr:nvGrpSpPr>
      <cdr:grpSpPr>
        <a:xfrm xmlns:a="http://schemas.openxmlformats.org/drawingml/2006/main">
          <a:off x="2441657" y="1217279"/>
          <a:ext cx="1104485" cy="678665"/>
          <a:chOff x="5584146" y="5115581"/>
          <a:chExt cx="1104499" cy="678647"/>
        </a:xfrm>
      </cdr:grpSpPr>
      <cdr:sp macro="" textlink="">
        <cdr:nvSpPr>
          <cdr:cNvPr id="7" name="TextBox 39"/>
          <cdr:cNvSpPr txBox="1"/>
        </cdr:nvSpPr>
        <cdr:spPr>
          <a:xfrm xmlns:a="http://schemas.openxmlformats.org/drawingml/2006/main" rot="16200000">
            <a:off x="5911174" y="5387740"/>
            <a:ext cx="463588" cy="276999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non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9pPr>
          </a:lstStyle>
          <a:p xmlns:a="http://schemas.openxmlformats.org/drawingml/2006/main">
            <a:r>
              <a:rPr lang="en-US" sz="1200" dirty="0" smtClean="0"/>
              <a:t>FLIT</a:t>
            </a:r>
            <a:endParaRPr lang="en-US" sz="1200" dirty="0"/>
          </a:p>
        </cdr:txBody>
      </cdr:sp>
      <cdr:sp macro="" textlink="">
        <cdr:nvSpPr>
          <cdr:cNvPr id="8" name="TextBox 40"/>
          <cdr:cNvSpPr txBox="1"/>
        </cdr:nvSpPr>
        <cdr:spPr>
          <a:xfrm xmlns:a="http://schemas.openxmlformats.org/drawingml/2006/main" rot="16200000">
            <a:off x="6210822" y="5316405"/>
            <a:ext cx="678647" cy="276999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non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9pPr>
          </a:lstStyle>
          <a:p xmlns:a="http://schemas.openxmlformats.org/drawingml/2006/main">
            <a:r>
              <a:rPr lang="en-US" sz="1200" dirty="0" smtClean="0"/>
              <a:t>WORM</a:t>
            </a:r>
            <a:endParaRPr lang="en-US" sz="1200" dirty="0"/>
          </a:p>
        </cdr:txBody>
      </cdr:sp>
      <cdr:sp macro="" textlink="">
        <cdr:nvSpPr>
          <cdr:cNvPr id="9" name="TextBox 41"/>
          <cdr:cNvSpPr txBox="1"/>
        </cdr:nvSpPr>
        <cdr:spPr>
          <a:xfrm xmlns:a="http://schemas.openxmlformats.org/drawingml/2006/main" rot="16200000">
            <a:off x="5460459" y="5365045"/>
            <a:ext cx="524374" cy="276999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non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9pPr>
          </a:lstStyle>
          <a:p xmlns:a="http://schemas.openxmlformats.org/drawingml/2006/main">
            <a:r>
              <a:rPr lang="en-US" sz="1200" dirty="0" smtClean="0"/>
              <a:t>BASE</a:t>
            </a:r>
            <a:endParaRPr lang="en-US" sz="1200" dirty="0"/>
          </a:p>
        </cdr:txBody>
      </cdr:sp>
    </cdr:grp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C24E5-59BF-45E3-9AE0-B604C4600DE5}" type="datetimeFigureOut">
              <a:rPr lang="en-US" smtClean="0"/>
              <a:pPr/>
              <a:t>11/1/2010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E9F032-6810-49FB-B58B-EA05A7FE8E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420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1200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1200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1200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1200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1200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1200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>
              <a:sym typeface="Wingdings" pitchFamily="2" charset="2"/>
            </a:endParaRPr>
          </a:p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>
              <a:sym typeface="Wingdings" pitchFamily="2" charset="2"/>
            </a:endParaRPr>
          </a:p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>
              <a:sym typeface="Wingdings" pitchFamily="2" charset="2"/>
            </a:endParaRPr>
          </a:p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>
              <a:sym typeface="Wingdings" pitchFamily="2" charset="2"/>
            </a:endParaRPr>
          </a:p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82296" indent="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None/>
            </a:pPr>
            <a:endParaRPr lang="en-US" sz="2000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82296" indent="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None/>
            </a:pPr>
            <a:endParaRPr lang="en-US" sz="2000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82296" indent="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None/>
            </a:pPr>
            <a:endParaRPr lang="en-US" sz="1200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82296" indent="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None/>
            </a:pPr>
            <a:endParaRPr lang="en-US" sz="1200" dirty="0" smtClean="0">
              <a:solidFill>
                <a:srgbClr val="FF0000"/>
              </a:solidFill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63</a:t>
            </a:fld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64</a:t>
            </a:fld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65</a:t>
            </a:fld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66</a:t>
            </a:fld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67</a:t>
            </a:fld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68</a:t>
            </a:fld>
            <a:endParaRPr 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69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447800" y="63817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26E0FB4C-8DCD-44B7-8861-B1E89B2C0BE7}" type="datetimeFigureOut">
              <a:rPr lang="en-US" smtClean="0"/>
              <a:pPr/>
              <a:t>11/1/2010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CA4B621B-B773-4569-B034-09EB2CFDD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4"/>
          <p:cNvSpPr>
            <a:spLocks noGrp="1"/>
          </p:cNvSpPr>
          <p:nvPr>
            <p:ph type="title"/>
          </p:nvPr>
        </p:nvSpPr>
        <p:spPr>
          <a:xfrm>
            <a:off x="1447800" y="0"/>
            <a:ext cx="7696200" cy="1143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8" name="Footer Placeholder 9"/>
          <p:cNvSpPr txBox="1">
            <a:spLocks/>
          </p:cNvSpPr>
          <p:nvPr userDrawn="1"/>
        </p:nvSpPr>
        <p:spPr>
          <a:xfrm>
            <a:off x="2895600" y="6381750"/>
            <a:ext cx="4267200" cy="476250"/>
          </a:xfrm>
          <a:prstGeom prst="rect">
            <a:avLst/>
          </a:prstGeom>
        </p:spPr>
        <p:txBody>
          <a:bodyPr anchor="ctr"/>
          <a:lstStyle>
            <a:lvl1pPr algn="ctr" eaLnBrk="1" latinLnBrk="0" hangingPunct="1">
              <a:defRPr kumimoji="0" sz="14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Thomas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Moscibroda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Microsoft Research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600200" y="914400"/>
            <a:ext cx="7543800" cy="1588"/>
          </a:xfrm>
          <a:prstGeom prst="line">
            <a:avLst/>
          </a:prstGeom>
          <a:ln w="19050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47800" y="63817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26E0FB4C-8DCD-44B7-8861-B1E89B2C0BE7}" type="datetimeFigureOut">
              <a:rPr lang="en-US" smtClean="0"/>
              <a:pPr/>
              <a:t>11/1/2010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CA4B621B-B773-4569-B034-09EB2CFDD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Footer Placeholder 9"/>
          <p:cNvSpPr txBox="1">
            <a:spLocks/>
          </p:cNvSpPr>
          <p:nvPr userDrawn="1"/>
        </p:nvSpPr>
        <p:spPr>
          <a:xfrm>
            <a:off x="2895599" y="6381750"/>
            <a:ext cx="4158343" cy="476250"/>
          </a:xfrm>
          <a:prstGeom prst="rect">
            <a:avLst/>
          </a:prstGeom>
        </p:spPr>
        <p:txBody>
          <a:bodyPr anchor="ctr"/>
          <a:lstStyle>
            <a:lvl1pPr algn="ctr" eaLnBrk="1" latinLnBrk="0" hangingPunct="1">
              <a:defRPr kumimoji="0" sz="14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Thomas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Moscibroda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Microsoft Research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447800" y="63817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26E0FB4C-8DCD-44B7-8861-B1E89B2C0BE7}" type="datetimeFigureOut">
              <a:rPr lang="en-US" smtClean="0"/>
              <a:pPr/>
              <a:t>11/1/2010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CA4B621B-B773-4569-B034-09EB2CFDDB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447800" y="63817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26E0FB4C-8DCD-44B7-8861-B1E89B2C0BE7}" type="datetimeFigureOut">
              <a:rPr lang="en-US" smtClean="0"/>
              <a:pPr/>
              <a:t>11/1/2010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CA4B621B-B773-4569-B034-09EB2CFDDB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447800" y="63817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26E0FB4C-8DCD-44B7-8861-B1E89B2C0BE7}" type="datetimeFigureOut">
              <a:rPr lang="en-US" smtClean="0"/>
              <a:pPr/>
              <a:t>11/1/2010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CA4B621B-B773-4569-B034-09EB2CFDD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28600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800" y="63817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26E0FB4C-8DCD-44B7-8861-B1E89B2C0BE7}" type="datetimeFigureOut">
              <a:rPr lang="en-US" smtClean="0"/>
              <a:pPr/>
              <a:t>11/1/2010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CA4B621B-B773-4569-B034-09EB2CFDDB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800" y="63817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26E0FB4C-8DCD-44B7-8861-B1E89B2C0BE7}" type="datetimeFigureOut">
              <a:rPr lang="en-US" smtClean="0"/>
              <a:pPr/>
              <a:t>11/1/2010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CA4B621B-B773-4569-B034-09EB2CFDD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47800" y="63817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26E0FB4C-8DCD-44B7-8861-B1E89B2C0BE7}" type="datetimeFigureOut">
              <a:rPr lang="en-US" smtClean="0"/>
              <a:pPr/>
              <a:t>11/1/2010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CA4B621B-B773-4569-B034-09EB2CFDDB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47800" y="63817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26E0FB4C-8DCD-44B7-8861-B1E89B2C0BE7}" type="datetimeFigureOut">
              <a:rPr lang="en-US" smtClean="0"/>
              <a:pPr/>
              <a:t>11/1/2010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CA4B621B-B773-4569-B034-09EB2CFDDB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220972" y="114509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r>
              <a:rPr kumimoji="0" lang="en-US" dirty="0" smtClean="0"/>
              <a:t>$</a:t>
            </a:r>
            <a:endParaRPr kumimoji="0"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47800" y="0"/>
            <a:ext cx="7696200" cy="1143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3352800" y="6381750"/>
            <a:ext cx="3581400" cy="476250"/>
          </a:xfrm>
          <a:prstGeom prst="rect">
            <a:avLst/>
          </a:prstGeom>
        </p:spPr>
        <p:txBody>
          <a:bodyPr anchor="ctr"/>
          <a:lstStyle>
            <a:lvl1pPr algn="ctr" eaLnBrk="1" latinLnBrk="0" hangingPunct="1">
              <a:defRPr kumimoji="0" sz="14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lang="en-US" dirty="0" smtClean="0"/>
              <a:t>Thomas </a:t>
            </a:r>
            <a:r>
              <a:rPr lang="en-US" dirty="0" err="1" smtClean="0"/>
              <a:t>Moscibroda</a:t>
            </a:r>
            <a:r>
              <a:rPr lang="en-US" dirty="0" smtClean="0"/>
              <a:t>, Microsoft Research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19050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4.gif"/><Relationship Id="rId4" Type="http://schemas.openxmlformats.org/officeDocument/2006/relationships/chart" Target="../charts/char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chart" Target="../charts/char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chart" Target="../charts/char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8.xml"/><Relationship Id="rId4" Type="http://schemas.openxmlformats.org/officeDocument/2006/relationships/image" Target="../media/image4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0.xml"/><Relationship Id="rId4" Type="http://schemas.openxmlformats.org/officeDocument/2006/relationships/image" Target="../media/image3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1.xml"/><Relationship Id="rId5" Type="http://schemas.openxmlformats.org/officeDocument/2006/relationships/image" Target="../media/image7.png"/><Relationship Id="rId4" Type="http://schemas.openxmlformats.org/officeDocument/2006/relationships/image" Target="../media/image6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2.xml"/><Relationship Id="rId4" Type="http://schemas.openxmlformats.org/officeDocument/2006/relationships/image" Target="../media/image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3.xml"/><Relationship Id="rId4" Type="http://schemas.openxmlformats.org/officeDocument/2006/relationships/image" Target="../media/image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8.xml"/><Relationship Id="rId4" Type="http://schemas.openxmlformats.org/officeDocument/2006/relationships/image" Target="../media/image6.gi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0.xml"/><Relationship Id="rId4" Type="http://schemas.openxmlformats.org/officeDocument/2006/relationships/image" Target="../media/image6.gi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3.xml"/><Relationship Id="rId4" Type="http://schemas.openxmlformats.org/officeDocument/2006/relationships/chart" Target="../charts/char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4.xml"/><Relationship Id="rId6" Type="http://schemas.openxmlformats.org/officeDocument/2006/relationships/image" Target="../media/image4.gif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gif"/><Relationship Id="rId4" Type="http://schemas.openxmlformats.org/officeDocument/2006/relationships/chart" Target="../charts/chart1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5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6.xml"/><Relationship Id="rId4" Type="http://schemas.openxmlformats.org/officeDocument/2006/relationships/chart" Target="../charts/chart1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8.xml"/><Relationship Id="rId4" Type="http://schemas.openxmlformats.org/officeDocument/2006/relationships/image" Target="../media/image3.gi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9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gif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221971" y="1130531"/>
            <a:ext cx="7780713" cy="192024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986316" y="784935"/>
            <a:ext cx="8352890" cy="2511357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 Advances in </a:t>
            </a:r>
            <a:br>
              <a:rPr lang="en-US" sz="4000" b="1" dirty="0" smtClean="0"/>
            </a:br>
            <a:r>
              <a:rPr lang="en-US" sz="4000" b="1" dirty="0" smtClean="0"/>
              <a:t>On-Chip Networks </a:t>
            </a:r>
            <a:br>
              <a:rPr lang="en-US" sz="4000" b="1" dirty="0" smtClean="0"/>
            </a:br>
            <a:endParaRPr lang="en-US" sz="4000" dirty="0"/>
          </a:p>
        </p:txBody>
      </p:sp>
      <p:sp>
        <p:nvSpPr>
          <p:cNvPr id="5" name="TextBox 4"/>
          <p:cNvSpPr txBox="1"/>
          <p:nvPr>
            <p:custDataLst>
              <p:tags r:id="rId1"/>
            </p:custDataLst>
          </p:nvPr>
        </p:nvSpPr>
        <p:spPr>
          <a:xfrm>
            <a:off x="0" y="7112000"/>
            <a:ext cx="9144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mtClean="0"/>
              <a:t>TexPoint fonts used in EMF. </a:t>
            </a:r>
          </a:p>
          <a:p>
            <a:r>
              <a:rPr lang="en-US" smtClean="0"/>
              <a:t>Read the TexPoint manual before you delete this box.: </a:t>
            </a:r>
            <a:r>
              <a:rPr lang="en-US" smtClean="0">
                <a:latin typeface="CMR10"/>
              </a:rPr>
              <a:t>A</a:t>
            </a:r>
            <a:r>
              <a:rPr lang="en-US" smtClean="0">
                <a:latin typeface="CMSY10ORIG"/>
              </a:rPr>
              <a:t>A</a:t>
            </a:r>
            <a:r>
              <a:rPr lang="en-US" smtClean="0">
                <a:latin typeface="CMMI10"/>
              </a:rPr>
              <a:t>A</a:t>
            </a:r>
            <a:r>
              <a:rPr lang="en-US" smtClean="0">
                <a:latin typeface="CMR7"/>
              </a:rPr>
              <a:t>A</a:t>
            </a:r>
            <a:endParaRPr lang="en-US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365505" y="3532692"/>
            <a:ext cx="4958661" cy="833178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381000" indent="-381000" algn="ctr">
              <a:buFontTx/>
              <a:buNone/>
            </a:pPr>
            <a:r>
              <a:rPr lang="en-US" sz="2800" b="1" dirty="0" smtClean="0">
                <a:solidFill>
                  <a:schemeClr val="accent3"/>
                </a:solidFill>
              </a:rPr>
              <a:t>Thomas </a:t>
            </a:r>
            <a:r>
              <a:rPr lang="en-US" sz="2800" b="1" dirty="0" err="1" smtClean="0">
                <a:solidFill>
                  <a:schemeClr val="accent3"/>
                </a:solidFill>
              </a:rPr>
              <a:t>Moscibroda</a:t>
            </a:r>
            <a:endParaRPr lang="en-US" sz="2800" b="1" dirty="0" smtClean="0">
              <a:solidFill>
                <a:schemeClr val="accent3"/>
              </a:solidFill>
            </a:endParaRPr>
          </a:p>
          <a:p>
            <a:pPr marL="381000" indent="-381000" algn="ctr">
              <a:buFontTx/>
              <a:buNone/>
            </a:pPr>
            <a:r>
              <a:rPr lang="en-US" sz="2000" b="1" dirty="0" smtClean="0"/>
              <a:t>Microsoft Research</a:t>
            </a:r>
            <a:endParaRPr lang="en-US" sz="3200" b="1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479479" y="4849401"/>
            <a:ext cx="741517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Footnote 1:   Results presented are very biased towards my own research</a:t>
            </a:r>
          </a:p>
          <a:p>
            <a:r>
              <a:rPr lang="en-US" dirty="0" smtClean="0"/>
              <a:t>	     during the last couple. </a:t>
            </a:r>
          </a:p>
          <a:p>
            <a:r>
              <a:rPr lang="en-US" dirty="0" smtClean="0"/>
              <a:t>Footnote 2:   Most results are joint work with Onur Mutlu (CMU). Other</a:t>
            </a:r>
            <a:br>
              <a:rPr lang="en-US" dirty="0" smtClean="0"/>
            </a:br>
            <a:r>
              <a:rPr lang="en-US" dirty="0" smtClean="0"/>
              <a:t>                    collaborators include </a:t>
            </a:r>
            <a:r>
              <a:rPr lang="en-US" dirty="0" err="1" smtClean="0"/>
              <a:t>Reetu</a:t>
            </a:r>
            <a:r>
              <a:rPr lang="en-US" dirty="0" smtClean="0"/>
              <a:t> Das (Intel), Chita Das (Penn State), </a:t>
            </a:r>
          </a:p>
          <a:p>
            <a:r>
              <a:rPr lang="en-US" dirty="0" smtClean="0"/>
              <a:t>                    Chris </a:t>
            </a:r>
            <a:r>
              <a:rPr lang="en-US" dirty="0" err="1" smtClean="0"/>
              <a:t>Fallin</a:t>
            </a:r>
            <a:r>
              <a:rPr lang="en-US" dirty="0" smtClean="0"/>
              <a:t> (CMU) and George </a:t>
            </a:r>
            <a:r>
              <a:rPr lang="en-US" dirty="0" err="1" smtClean="0"/>
              <a:t>Nychis</a:t>
            </a:r>
            <a:r>
              <a:rPr lang="en-US" dirty="0" smtClean="0"/>
              <a:t> (CMU).</a:t>
            </a:r>
          </a:p>
          <a:p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428216" y="1931540"/>
            <a:ext cx="325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</a:rPr>
              <a:t>1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60069" y="1929829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</a:rPr>
              <a:t>,2</a:t>
            </a:r>
            <a:endParaRPr 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advTm="1071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Why Networks On-Chip…?  </a:t>
            </a:r>
            <a:endParaRPr lang="en-US" dirty="0"/>
          </a:p>
        </p:txBody>
      </p:sp>
      <p:sp>
        <p:nvSpPr>
          <p:cNvPr id="5" name="Content Placeholder 11"/>
          <p:cNvSpPr txBox="1">
            <a:spLocks/>
          </p:cNvSpPr>
          <p:nvPr/>
        </p:nvSpPr>
        <p:spPr>
          <a:xfrm>
            <a:off x="1690759" y="1263438"/>
            <a:ext cx="7103919" cy="516958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More and more components on a single chip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CPUs, caches, memory controllers, accelerators, etc…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ever-larger chip multiprocessors </a:t>
            </a:r>
            <a:r>
              <a:rPr lang="en-US" sz="2000" dirty="0" smtClean="0">
                <a:sym typeface="Wingdings" pitchFamily="2" charset="2"/>
              </a:rPr>
              <a:t>(CMPs)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Communication </a:t>
            </a:r>
            <a:r>
              <a:rPr lang="en-US" sz="2000" dirty="0" smtClean="0">
                <a:sym typeface="Wingdings" pitchFamily="2" charset="2"/>
              </a:rPr>
              <a:t>critical CMP’s performance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Between cores, cache banks, DRAM controllers,…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Servicing L1 misses quickly is crucial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Delays in information can stall the pipeline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Traditional architectures won’t scale: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Common bus </a:t>
            </a:r>
            <a:r>
              <a:rPr lang="en-US" sz="2000" dirty="0" smtClean="0">
                <a:sym typeface="Wingdings" pitchFamily="2" charset="2"/>
              </a:rPr>
              <a:t>does not scale: electrical loading on the bus significantly reduces its speed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Shared bus cannot support bandwidth demand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ransition advTm="24586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Why Networks On-Chip…?  </a:t>
            </a:r>
            <a:endParaRPr lang="en-US" dirty="0"/>
          </a:p>
        </p:txBody>
      </p:sp>
      <p:sp>
        <p:nvSpPr>
          <p:cNvPr id="5" name="Content Placeholder 11"/>
          <p:cNvSpPr txBox="1">
            <a:spLocks/>
          </p:cNvSpPr>
          <p:nvPr/>
        </p:nvSpPr>
        <p:spPr>
          <a:xfrm>
            <a:off x="1690759" y="1263438"/>
            <a:ext cx="7103919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(Energy-) cost of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global wires </a:t>
            </a:r>
            <a:r>
              <a:rPr lang="en-US" sz="2000" dirty="0" smtClean="0">
                <a:sym typeface="Wingdings" pitchFamily="2" charset="2"/>
              </a:rPr>
              <a:t>increases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Idea:  connect components using local wires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Traditional architectures won’t scale: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Common bus </a:t>
            </a:r>
            <a:r>
              <a:rPr lang="en-US" sz="2000" dirty="0" smtClean="0">
                <a:sym typeface="Wingdings" pitchFamily="2" charset="2"/>
              </a:rPr>
              <a:t>does not scale: electrical loading on the bus significantly reduces its speed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Shared bus cannot support bandwidth demand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243173" y="4582274"/>
            <a:ext cx="7500135" cy="64727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Idea:   Use on-chip network to interconnect components!</a:t>
            </a:r>
            <a:endParaRPr lang="en-US" sz="2000" b="1" dirty="0"/>
          </a:p>
        </p:txBody>
      </p:sp>
      <p:pic>
        <p:nvPicPr>
          <p:cNvPr id="7" name="Picture 6" descr="as182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20840" y="4819514"/>
            <a:ext cx="669532" cy="7264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869951" y="5435029"/>
            <a:ext cx="38974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Single-chip cloud computer … 48 cores</a:t>
            </a:r>
          </a:p>
          <a:p>
            <a:r>
              <a:rPr lang="en-US" dirty="0" err="1" smtClean="0"/>
              <a:t>Tilera</a:t>
            </a:r>
            <a:r>
              <a:rPr lang="en-US" dirty="0" smtClean="0"/>
              <a:t> </a:t>
            </a:r>
            <a:r>
              <a:rPr lang="en-US" dirty="0" err="1" smtClean="0"/>
              <a:t>corperation</a:t>
            </a:r>
            <a:r>
              <a:rPr lang="en-US" dirty="0" smtClean="0"/>
              <a:t> TILE-G … 100 cores</a:t>
            </a:r>
          </a:p>
          <a:p>
            <a:r>
              <a:rPr lang="en-US" dirty="0" smtClean="0"/>
              <a:t>etc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ransition advTm="2458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Why On-Chip Networks (</a:t>
            </a:r>
            <a:r>
              <a:rPr lang="en-US" sz="2000" dirty="0" err="1" smtClean="0">
                <a:sym typeface="Wingdings" pitchFamily="2" charset="2"/>
              </a:rPr>
              <a:t>NoC</a:t>
            </a:r>
            <a:r>
              <a:rPr lang="en-US" sz="2000" dirty="0" smtClean="0">
                <a:sym typeface="Wingdings" pitchFamily="2" charset="2"/>
              </a:rPr>
              <a:t>)…?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Traditional  </a:t>
            </a:r>
            <a:r>
              <a:rPr lang="en-US" sz="2000" dirty="0" err="1" smtClean="0">
                <a:sym typeface="Wingdings" pitchFamily="2" charset="2"/>
              </a:rPr>
              <a:t>NoC</a:t>
            </a:r>
            <a:r>
              <a:rPr lang="en-US" sz="2000" dirty="0" smtClean="0">
                <a:sym typeface="Wingdings" pitchFamily="2" charset="2"/>
              </a:rPr>
              <a:t> design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Application-Aware </a:t>
            </a:r>
            <a:r>
              <a:rPr lang="en-US" sz="2000" dirty="0" err="1" smtClean="0">
                <a:sym typeface="Wingdings" pitchFamily="2" charset="2"/>
              </a:rPr>
              <a:t>NoC</a:t>
            </a:r>
            <a:r>
              <a:rPr lang="en-US" sz="2000" dirty="0" smtClean="0">
                <a:sym typeface="Wingdings" pitchFamily="2" charset="2"/>
              </a:rPr>
              <a:t> design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err="1" smtClean="0">
                <a:sym typeface="Wingdings" pitchFamily="2" charset="2"/>
              </a:rPr>
              <a:t>Bufferless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err="1" smtClean="0">
                <a:sym typeface="Wingdings" pitchFamily="2" charset="2"/>
              </a:rPr>
              <a:t>NoC</a:t>
            </a:r>
            <a:r>
              <a:rPr lang="en-US" sz="2000" dirty="0" smtClean="0">
                <a:sym typeface="Wingdings" pitchFamily="2" charset="2"/>
              </a:rPr>
              <a:t> design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Theory of </a:t>
            </a:r>
            <a:r>
              <a:rPr lang="en-US" sz="2000" dirty="0" err="1" smtClean="0">
                <a:sym typeface="Wingdings" pitchFamily="2" charset="2"/>
              </a:rPr>
              <a:t>Bufferless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err="1" smtClean="0">
                <a:sym typeface="Wingdings" pitchFamily="2" charset="2"/>
              </a:rPr>
              <a:t>NoC</a:t>
            </a:r>
            <a:r>
              <a:rPr lang="en-US" sz="2000" dirty="0" smtClean="0">
                <a:sym typeface="Wingdings" pitchFamily="2" charset="2"/>
              </a:rPr>
              <a:t> Routing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Conclusions,  Open Problems  &amp; Bibliography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 rot="10800000">
            <a:off x="6339155" y="2075379"/>
            <a:ext cx="1458930" cy="708917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Tm="28221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Many different topologies have been proposed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Different routing mechanisms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Different router architectures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Etc…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Design goals</a:t>
            </a:r>
            <a:r>
              <a:rPr lang="en-US" sz="2000" dirty="0" smtClean="0">
                <a:sym typeface="Wingdings" pitchFamily="2" charset="2"/>
              </a:rPr>
              <a:t> in </a:t>
            </a:r>
            <a:r>
              <a:rPr lang="en-US" sz="2000" dirty="0" err="1" smtClean="0">
                <a:sym typeface="Wingdings" pitchFamily="2" charset="2"/>
              </a:rPr>
              <a:t>NoC</a:t>
            </a:r>
            <a:r>
              <a:rPr lang="en-US" sz="2000" dirty="0" smtClean="0">
                <a:sym typeface="Wingdings" pitchFamily="2" charset="2"/>
              </a:rPr>
              <a:t> design: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High throughput, low latency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Fairness between cores, </a:t>
            </a:r>
            <a:r>
              <a:rPr lang="en-US" sz="2000" dirty="0" err="1" smtClean="0">
                <a:sym typeface="Wingdings" pitchFamily="2" charset="2"/>
              </a:rPr>
              <a:t>QoS</a:t>
            </a:r>
            <a:r>
              <a:rPr lang="en-US" sz="2000" dirty="0" smtClean="0">
                <a:sym typeface="Wingdings" pitchFamily="2" charset="2"/>
              </a:rPr>
              <a:t>, …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Low complexity, low cost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Power, low energy consumption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Network On-Chip (NOC)</a:t>
            </a:r>
            <a:endParaRPr lang="en-US" dirty="0"/>
          </a:p>
        </p:txBody>
      </p:sp>
    </p:spTree>
  </p:cSld>
  <p:clrMapOvr>
    <a:masterClrMapping/>
  </p:clrMapOvr>
  <p:transition advTm="28221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Networks On-Chip (</a:t>
            </a:r>
            <a:r>
              <a:rPr lang="en-US" dirty="0" err="1" smtClean="0"/>
              <a:t>NoC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7107381" y="989214"/>
            <a:ext cx="1669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Multi-core Chip</a:t>
            </a:r>
            <a:endParaRPr lang="en-US" dirty="0"/>
          </a:p>
        </p:txBody>
      </p:sp>
      <p:grpSp>
        <p:nvGrpSpPr>
          <p:cNvPr id="2" name="Group 67"/>
          <p:cNvGrpSpPr/>
          <p:nvPr/>
        </p:nvGrpSpPr>
        <p:grpSpPr>
          <a:xfrm>
            <a:off x="2169621" y="1438101"/>
            <a:ext cx="723275" cy="382387"/>
            <a:chOff x="1978428" y="1920239"/>
            <a:chExt cx="723275" cy="382387"/>
          </a:xfrm>
        </p:grpSpPr>
        <p:grpSp>
          <p:nvGrpSpPr>
            <p:cNvPr id="3" name="Group 4"/>
            <p:cNvGrpSpPr/>
            <p:nvPr/>
          </p:nvGrpSpPr>
          <p:grpSpPr>
            <a:xfrm>
              <a:off x="1995054" y="1978430"/>
              <a:ext cx="673331" cy="324196"/>
              <a:chOff x="2485505" y="2635136"/>
              <a:chExt cx="673331" cy="324196"/>
            </a:xfrm>
          </p:grpSpPr>
          <p:sp>
            <p:nvSpPr>
              <p:cNvPr id="6" name="Rounded Rectangle 5"/>
              <p:cNvSpPr/>
              <p:nvPr/>
            </p:nvSpPr>
            <p:spPr>
              <a:xfrm>
                <a:off x="2485505" y="2635136"/>
                <a:ext cx="673331" cy="324196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  <p:sp>
            <p:nvSpPr>
              <p:cNvPr id="7" name="Rounded Rectangle 6"/>
              <p:cNvSpPr/>
              <p:nvPr/>
            </p:nvSpPr>
            <p:spPr>
              <a:xfrm>
                <a:off x="2867891" y="2793077"/>
                <a:ext cx="249382" cy="124690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2" name="TextBox 61"/>
            <p:cNvSpPr txBox="1"/>
            <p:nvPr/>
          </p:nvSpPr>
          <p:spPr>
            <a:xfrm>
              <a:off x="1978428" y="1920239"/>
              <a:ext cx="7232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CPU+L1</a:t>
              </a:r>
              <a:endParaRPr lang="en-US" sz="1200" dirty="0"/>
            </a:p>
          </p:txBody>
        </p:sp>
      </p:grpSp>
      <p:grpSp>
        <p:nvGrpSpPr>
          <p:cNvPr id="5" name="Group 68"/>
          <p:cNvGrpSpPr/>
          <p:nvPr/>
        </p:nvGrpSpPr>
        <p:grpSpPr>
          <a:xfrm>
            <a:off x="3718560" y="1457497"/>
            <a:ext cx="723275" cy="382387"/>
            <a:chOff x="1978428" y="1920239"/>
            <a:chExt cx="723275" cy="382387"/>
          </a:xfrm>
        </p:grpSpPr>
        <p:grpSp>
          <p:nvGrpSpPr>
            <p:cNvPr id="8" name="Group 4"/>
            <p:cNvGrpSpPr/>
            <p:nvPr/>
          </p:nvGrpSpPr>
          <p:grpSpPr>
            <a:xfrm>
              <a:off x="1995054" y="1978430"/>
              <a:ext cx="673331" cy="324196"/>
              <a:chOff x="2485505" y="2635136"/>
              <a:chExt cx="673331" cy="324196"/>
            </a:xfrm>
          </p:grpSpPr>
          <p:sp>
            <p:nvSpPr>
              <p:cNvPr id="72" name="Rounded Rectangle 71"/>
              <p:cNvSpPr/>
              <p:nvPr/>
            </p:nvSpPr>
            <p:spPr>
              <a:xfrm>
                <a:off x="2485505" y="2635136"/>
                <a:ext cx="673331" cy="324196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  <p:sp>
            <p:nvSpPr>
              <p:cNvPr id="73" name="Rounded Rectangle 72"/>
              <p:cNvSpPr/>
              <p:nvPr/>
            </p:nvSpPr>
            <p:spPr>
              <a:xfrm>
                <a:off x="2867891" y="2793077"/>
                <a:ext cx="249382" cy="124690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1" name="TextBox 70"/>
            <p:cNvSpPr txBox="1"/>
            <p:nvPr/>
          </p:nvSpPr>
          <p:spPr>
            <a:xfrm>
              <a:off x="1978428" y="1920239"/>
              <a:ext cx="7232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CPU+L1</a:t>
              </a:r>
              <a:endParaRPr lang="en-US" sz="1200" dirty="0"/>
            </a:p>
          </p:txBody>
        </p:sp>
      </p:grpSp>
      <p:grpSp>
        <p:nvGrpSpPr>
          <p:cNvPr id="9" name="Group 73"/>
          <p:cNvGrpSpPr/>
          <p:nvPr/>
        </p:nvGrpSpPr>
        <p:grpSpPr>
          <a:xfrm>
            <a:off x="5281352" y="1440872"/>
            <a:ext cx="723275" cy="382387"/>
            <a:chOff x="1978428" y="1920239"/>
            <a:chExt cx="723275" cy="382387"/>
          </a:xfrm>
        </p:grpSpPr>
        <p:grpSp>
          <p:nvGrpSpPr>
            <p:cNvPr id="10" name="Group 4"/>
            <p:cNvGrpSpPr/>
            <p:nvPr/>
          </p:nvGrpSpPr>
          <p:grpSpPr>
            <a:xfrm>
              <a:off x="1995054" y="1978430"/>
              <a:ext cx="673331" cy="324196"/>
              <a:chOff x="2485505" y="2635136"/>
              <a:chExt cx="673331" cy="324196"/>
            </a:xfrm>
          </p:grpSpPr>
          <p:sp>
            <p:nvSpPr>
              <p:cNvPr id="77" name="Rounded Rectangle 76"/>
              <p:cNvSpPr/>
              <p:nvPr/>
            </p:nvSpPr>
            <p:spPr>
              <a:xfrm>
                <a:off x="2485505" y="2635136"/>
                <a:ext cx="673331" cy="324196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  <p:sp>
            <p:nvSpPr>
              <p:cNvPr id="78" name="Rounded Rectangle 77"/>
              <p:cNvSpPr/>
              <p:nvPr/>
            </p:nvSpPr>
            <p:spPr>
              <a:xfrm>
                <a:off x="2867891" y="2793077"/>
                <a:ext cx="249382" cy="124690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6" name="TextBox 75"/>
            <p:cNvSpPr txBox="1"/>
            <p:nvPr/>
          </p:nvSpPr>
          <p:spPr>
            <a:xfrm>
              <a:off x="1978428" y="1920239"/>
              <a:ext cx="7232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CPU+L1</a:t>
              </a:r>
              <a:endParaRPr lang="en-US" sz="1200" dirty="0"/>
            </a:p>
          </p:txBody>
        </p:sp>
      </p:grpSp>
      <p:grpSp>
        <p:nvGrpSpPr>
          <p:cNvPr id="11" name="Group 78"/>
          <p:cNvGrpSpPr/>
          <p:nvPr/>
        </p:nvGrpSpPr>
        <p:grpSpPr>
          <a:xfrm>
            <a:off x="6952210" y="1440871"/>
            <a:ext cx="723275" cy="382387"/>
            <a:chOff x="1978428" y="1920239"/>
            <a:chExt cx="723275" cy="382387"/>
          </a:xfrm>
        </p:grpSpPr>
        <p:grpSp>
          <p:nvGrpSpPr>
            <p:cNvPr id="12" name="Group 4"/>
            <p:cNvGrpSpPr/>
            <p:nvPr/>
          </p:nvGrpSpPr>
          <p:grpSpPr>
            <a:xfrm>
              <a:off x="1995054" y="1978430"/>
              <a:ext cx="673331" cy="324196"/>
              <a:chOff x="2485505" y="2635136"/>
              <a:chExt cx="673331" cy="324196"/>
            </a:xfrm>
          </p:grpSpPr>
          <p:sp>
            <p:nvSpPr>
              <p:cNvPr id="82" name="Rounded Rectangle 81"/>
              <p:cNvSpPr/>
              <p:nvPr/>
            </p:nvSpPr>
            <p:spPr>
              <a:xfrm>
                <a:off x="2485505" y="2635136"/>
                <a:ext cx="673331" cy="324196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  <p:sp>
            <p:nvSpPr>
              <p:cNvPr id="83" name="Rounded Rectangle 82"/>
              <p:cNvSpPr/>
              <p:nvPr/>
            </p:nvSpPr>
            <p:spPr>
              <a:xfrm>
                <a:off x="2867891" y="2793077"/>
                <a:ext cx="249382" cy="124690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1" name="TextBox 80"/>
            <p:cNvSpPr txBox="1"/>
            <p:nvPr/>
          </p:nvSpPr>
          <p:spPr>
            <a:xfrm>
              <a:off x="1978428" y="1920239"/>
              <a:ext cx="7232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CPU+L1</a:t>
              </a:r>
              <a:endParaRPr lang="en-US" sz="1200" dirty="0"/>
            </a:p>
          </p:txBody>
        </p:sp>
      </p:grpSp>
      <p:grpSp>
        <p:nvGrpSpPr>
          <p:cNvPr id="13" name="Group 67"/>
          <p:cNvGrpSpPr/>
          <p:nvPr/>
        </p:nvGrpSpPr>
        <p:grpSpPr>
          <a:xfrm>
            <a:off x="2189016" y="3843251"/>
            <a:ext cx="723275" cy="382387"/>
            <a:chOff x="1978428" y="1920239"/>
            <a:chExt cx="723275" cy="382387"/>
          </a:xfrm>
        </p:grpSpPr>
        <p:grpSp>
          <p:nvGrpSpPr>
            <p:cNvPr id="14" name="Group 4"/>
            <p:cNvGrpSpPr/>
            <p:nvPr/>
          </p:nvGrpSpPr>
          <p:grpSpPr>
            <a:xfrm>
              <a:off x="1995054" y="1978430"/>
              <a:ext cx="673331" cy="324196"/>
              <a:chOff x="2485505" y="2635136"/>
              <a:chExt cx="673331" cy="324196"/>
            </a:xfrm>
          </p:grpSpPr>
          <p:sp>
            <p:nvSpPr>
              <p:cNvPr id="105" name="Rounded Rectangle 5"/>
              <p:cNvSpPr/>
              <p:nvPr/>
            </p:nvSpPr>
            <p:spPr>
              <a:xfrm>
                <a:off x="2485505" y="2635136"/>
                <a:ext cx="673331" cy="324196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  <p:sp>
            <p:nvSpPr>
              <p:cNvPr id="106" name="Rounded Rectangle 6"/>
              <p:cNvSpPr/>
              <p:nvPr/>
            </p:nvSpPr>
            <p:spPr>
              <a:xfrm>
                <a:off x="2867891" y="2793077"/>
                <a:ext cx="249382" cy="124690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" name="TextBox 103"/>
            <p:cNvSpPr txBox="1"/>
            <p:nvPr/>
          </p:nvSpPr>
          <p:spPr>
            <a:xfrm>
              <a:off x="1978428" y="1920239"/>
              <a:ext cx="7232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CPU+L1</a:t>
              </a:r>
              <a:endParaRPr lang="en-US" sz="1200" dirty="0"/>
            </a:p>
          </p:txBody>
        </p:sp>
      </p:grpSp>
      <p:grpSp>
        <p:nvGrpSpPr>
          <p:cNvPr id="15" name="Group 68"/>
          <p:cNvGrpSpPr/>
          <p:nvPr/>
        </p:nvGrpSpPr>
        <p:grpSpPr>
          <a:xfrm>
            <a:off x="3737955" y="3862647"/>
            <a:ext cx="723275" cy="382387"/>
            <a:chOff x="1978428" y="1920239"/>
            <a:chExt cx="723275" cy="382387"/>
          </a:xfrm>
        </p:grpSpPr>
        <p:grpSp>
          <p:nvGrpSpPr>
            <p:cNvPr id="16" name="Group 4"/>
            <p:cNvGrpSpPr/>
            <p:nvPr/>
          </p:nvGrpSpPr>
          <p:grpSpPr>
            <a:xfrm>
              <a:off x="1995054" y="1978430"/>
              <a:ext cx="673331" cy="324196"/>
              <a:chOff x="2485505" y="2635136"/>
              <a:chExt cx="673331" cy="324196"/>
            </a:xfrm>
          </p:grpSpPr>
          <p:sp>
            <p:nvSpPr>
              <p:cNvPr id="101" name="Rounded Rectangle 100"/>
              <p:cNvSpPr/>
              <p:nvPr/>
            </p:nvSpPr>
            <p:spPr>
              <a:xfrm>
                <a:off x="2485505" y="2635136"/>
                <a:ext cx="673331" cy="324196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  <p:sp>
            <p:nvSpPr>
              <p:cNvPr id="102" name="Rounded Rectangle 101"/>
              <p:cNvSpPr/>
              <p:nvPr/>
            </p:nvSpPr>
            <p:spPr>
              <a:xfrm>
                <a:off x="2867891" y="2793077"/>
                <a:ext cx="249382" cy="124690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0" name="TextBox 99"/>
            <p:cNvSpPr txBox="1"/>
            <p:nvPr/>
          </p:nvSpPr>
          <p:spPr>
            <a:xfrm>
              <a:off x="1978428" y="1920239"/>
              <a:ext cx="7232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CPU+L1</a:t>
              </a:r>
              <a:endParaRPr lang="en-US" sz="1200" dirty="0"/>
            </a:p>
          </p:txBody>
        </p:sp>
      </p:grpSp>
      <p:grpSp>
        <p:nvGrpSpPr>
          <p:cNvPr id="17" name="Group 73"/>
          <p:cNvGrpSpPr/>
          <p:nvPr/>
        </p:nvGrpSpPr>
        <p:grpSpPr>
          <a:xfrm>
            <a:off x="5300747" y="3846022"/>
            <a:ext cx="723275" cy="382387"/>
            <a:chOff x="1978428" y="1920239"/>
            <a:chExt cx="723275" cy="382387"/>
          </a:xfrm>
        </p:grpSpPr>
        <p:grpSp>
          <p:nvGrpSpPr>
            <p:cNvPr id="19" name="Group 4"/>
            <p:cNvGrpSpPr/>
            <p:nvPr/>
          </p:nvGrpSpPr>
          <p:grpSpPr>
            <a:xfrm>
              <a:off x="1995054" y="1978430"/>
              <a:ext cx="673331" cy="324196"/>
              <a:chOff x="2485505" y="2635136"/>
              <a:chExt cx="673331" cy="324196"/>
            </a:xfrm>
          </p:grpSpPr>
          <p:sp>
            <p:nvSpPr>
              <p:cNvPr id="97" name="Rounded Rectangle 96"/>
              <p:cNvSpPr/>
              <p:nvPr/>
            </p:nvSpPr>
            <p:spPr>
              <a:xfrm>
                <a:off x="2485505" y="2635136"/>
                <a:ext cx="673331" cy="324196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  <p:sp>
            <p:nvSpPr>
              <p:cNvPr id="98" name="Rounded Rectangle 97"/>
              <p:cNvSpPr/>
              <p:nvPr/>
            </p:nvSpPr>
            <p:spPr>
              <a:xfrm>
                <a:off x="2867891" y="2793077"/>
                <a:ext cx="249382" cy="124690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6" name="TextBox 95"/>
            <p:cNvSpPr txBox="1"/>
            <p:nvPr/>
          </p:nvSpPr>
          <p:spPr>
            <a:xfrm>
              <a:off x="1978428" y="1920239"/>
              <a:ext cx="7232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CPU+L1</a:t>
              </a:r>
              <a:endParaRPr lang="en-US" sz="1200" dirty="0"/>
            </a:p>
          </p:txBody>
        </p:sp>
      </p:grpSp>
      <p:grpSp>
        <p:nvGrpSpPr>
          <p:cNvPr id="20" name="Group 78"/>
          <p:cNvGrpSpPr/>
          <p:nvPr/>
        </p:nvGrpSpPr>
        <p:grpSpPr>
          <a:xfrm>
            <a:off x="6971605" y="3846021"/>
            <a:ext cx="723275" cy="382387"/>
            <a:chOff x="1978428" y="1920239"/>
            <a:chExt cx="723275" cy="382387"/>
          </a:xfrm>
        </p:grpSpPr>
        <p:grpSp>
          <p:nvGrpSpPr>
            <p:cNvPr id="21" name="Group 4"/>
            <p:cNvGrpSpPr/>
            <p:nvPr/>
          </p:nvGrpSpPr>
          <p:grpSpPr>
            <a:xfrm>
              <a:off x="1995054" y="1978430"/>
              <a:ext cx="673331" cy="324196"/>
              <a:chOff x="2485505" y="2635136"/>
              <a:chExt cx="673331" cy="324196"/>
            </a:xfrm>
          </p:grpSpPr>
          <p:sp>
            <p:nvSpPr>
              <p:cNvPr id="93" name="Rounded Rectangle 92"/>
              <p:cNvSpPr/>
              <p:nvPr/>
            </p:nvSpPr>
            <p:spPr>
              <a:xfrm>
                <a:off x="2485505" y="2635136"/>
                <a:ext cx="673331" cy="324196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  <p:sp>
            <p:nvSpPr>
              <p:cNvPr id="94" name="Rounded Rectangle 93"/>
              <p:cNvSpPr/>
              <p:nvPr/>
            </p:nvSpPr>
            <p:spPr>
              <a:xfrm>
                <a:off x="2867891" y="2793077"/>
                <a:ext cx="249382" cy="124690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2" name="TextBox 91"/>
            <p:cNvSpPr txBox="1"/>
            <p:nvPr/>
          </p:nvSpPr>
          <p:spPr>
            <a:xfrm>
              <a:off x="1978428" y="1920239"/>
              <a:ext cx="7232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CPU+L1</a:t>
              </a:r>
              <a:endParaRPr lang="en-US" sz="1200" dirty="0"/>
            </a:p>
          </p:txBody>
        </p:sp>
      </p:grpSp>
      <p:sp>
        <p:nvSpPr>
          <p:cNvPr id="113" name="Round Diagonal Corner Rectangle 112"/>
          <p:cNvSpPr/>
          <p:nvPr/>
        </p:nvSpPr>
        <p:spPr>
          <a:xfrm>
            <a:off x="2161309" y="2751514"/>
            <a:ext cx="631767" cy="332509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Cache-Bank</a:t>
            </a:r>
            <a:endParaRPr lang="en-US" sz="1200" dirty="0"/>
          </a:p>
        </p:txBody>
      </p:sp>
      <p:sp>
        <p:nvSpPr>
          <p:cNvPr id="119" name="Round Diagonal Corner Rectangle 118"/>
          <p:cNvSpPr/>
          <p:nvPr/>
        </p:nvSpPr>
        <p:spPr>
          <a:xfrm>
            <a:off x="3776749" y="2729347"/>
            <a:ext cx="631767" cy="332509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Cache-Bank</a:t>
            </a:r>
            <a:endParaRPr lang="en-US" sz="1200" dirty="0"/>
          </a:p>
        </p:txBody>
      </p:sp>
      <p:sp>
        <p:nvSpPr>
          <p:cNvPr id="122" name="Round Diagonal Corner Rectangle 121"/>
          <p:cNvSpPr/>
          <p:nvPr/>
        </p:nvSpPr>
        <p:spPr>
          <a:xfrm>
            <a:off x="5331229" y="2712721"/>
            <a:ext cx="631767" cy="332509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Cache-Bank</a:t>
            </a:r>
            <a:endParaRPr lang="en-US" sz="1200" dirty="0"/>
          </a:p>
        </p:txBody>
      </p:sp>
      <p:sp>
        <p:nvSpPr>
          <p:cNvPr id="125" name="Round Diagonal Corner Rectangle 124"/>
          <p:cNvSpPr/>
          <p:nvPr/>
        </p:nvSpPr>
        <p:spPr>
          <a:xfrm>
            <a:off x="6985462" y="2696096"/>
            <a:ext cx="631767" cy="332509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Cache-Bank</a:t>
            </a:r>
            <a:endParaRPr lang="en-US" sz="1200" dirty="0"/>
          </a:p>
        </p:txBody>
      </p:sp>
      <p:sp>
        <p:nvSpPr>
          <p:cNvPr id="139" name="Round Diagonal Corner Rectangle 138"/>
          <p:cNvSpPr/>
          <p:nvPr/>
        </p:nvSpPr>
        <p:spPr>
          <a:xfrm>
            <a:off x="2164080" y="5081848"/>
            <a:ext cx="631767" cy="332509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Cache-Bank</a:t>
            </a:r>
            <a:endParaRPr lang="en-US" sz="1200" dirty="0"/>
          </a:p>
        </p:txBody>
      </p:sp>
      <p:sp>
        <p:nvSpPr>
          <p:cNvPr id="137" name="Round Diagonal Corner Rectangle 136"/>
          <p:cNvSpPr/>
          <p:nvPr/>
        </p:nvSpPr>
        <p:spPr>
          <a:xfrm>
            <a:off x="3779520" y="5059681"/>
            <a:ext cx="631767" cy="332509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Cache-Bank</a:t>
            </a:r>
            <a:endParaRPr lang="en-US" sz="1200" dirty="0"/>
          </a:p>
        </p:txBody>
      </p:sp>
      <p:sp>
        <p:nvSpPr>
          <p:cNvPr id="135" name="Round Diagonal Corner Rectangle 134"/>
          <p:cNvSpPr/>
          <p:nvPr/>
        </p:nvSpPr>
        <p:spPr>
          <a:xfrm>
            <a:off x="5334000" y="5043055"/>
            <a:ext cx="631767" cy="332509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Cache-Bank</a:t>
            </a:r>
            <a:endParaRPr lang="en-US" sz="1200" dirty="0"/>
          </a:p>
        </p:txBody>
      </p:sp>
      <p:sp>
        <p:nvSpPr>
          <p:cNvPr id="133" name="Round Diagonal Corner Rectangle 132"/>
          <p:cNvSpPr/>
          <p:nvPr/>
        </p:nvSpPr>
        <p:spPr>
          <a:xfrm>
            <a:off x="6988233" y="5026430"/>
            <a:ext cx="631767" cy="332509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Cache-Bank</a:t>
            </a:r>
            <a:endParaRPr lang="en-US" sz="1200" dirty="0"/>
          </a:p>
        </p:txBody>
      </p:sp>
      <p:grpSp>
        <p:nvGrpSpPr>
          <p:cNvPr id="22" name="Group 176"/>
          <p:cNvGrpSpPr/>
          <p:nvPr/>
        </p:nvGrpSpPr>
        <p:grpSpPr>
          <a:xfrm>
            <a:off x="2996738" y="2053244"/>
            <a:ext cx="4788131" cy="3557848"/>
            <a:chOff x="2996738" y="2053244"/>
            <a:chExt cx="4788131" cy="3557848"/>
          </a:xfrm>
        </p:grpSpPr>
        <p:cxnSp>
          <p:nvCxnSpPr>
            <p:cNvPr id="144" name="Straight Connector 143"/>
            <p:cNvCxnSpPr>
              <a:stCxn id="37" idx="2"/>
              <a:endCxn id="114" idx="0"/>
            </p:cNvCxnSpPr>
            <p:nvPr/>
          </p:nvCxnSpPr>
          <p:spPr>
            <a:xfrm rot="16200000" flipH="1">
              <a:off x="2568632" y="2647603"/>
              <a:ext cx="858981" cy="276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>
              <a:stCxn id="37" idx="3"/>
              <a:endCxn id="38" idx="1"/>
            </p:cNvCxnSpPr>
            <p:nvPr/>
          </p:nvCxnSpPr>
          <p:spPr>
            <a:xfrm>
              <a:off x="3233651" y="2053244"/>
              <a:ext cx="1108363" cy="277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/>
            <p:cNvCxnSpPr>
              <a:stCxn id="38" idx="2"/>
              <a:endCxn id="120" idx="0"/>
            </p:cNvCxnSpPr>
            <p:nvPr/>
          </p:nvCxnSpPr>
          <p:spPr>
            <a:xfrm rot="16200000" flipH="1">
              <a:off x="4154978" y="2646218"/>
              <a:ext cx="858980" cy="1108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>
              <a:stCxn id="38" idx="3"/>
              <a:endCxn id="39" idx="1"/>
            </p:cNvCxnSpPr>
            <p:nvPr/>
          </p:nvCxnSpPr>
          <p:spPr>
            <a:xfrm flipV="1">
              <a:off x="4815840" y="2056015"/>
              <a:ext cx="1064028" cy="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>
              <a:stCxn id="39" idx="2"/>
              <a:endCxn id="123" idx="0"/>
            </p:cNvCxnSpPr>
            <p:nvPr/>
          </p:nvCxnSpPr>
          <p:spPr>
            <a:xfrm rot="16200000" flipH="1">
              <a:off x="5696989" y="2642061"/>
              <a:ext cx="858981" cy="1939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>
              <a:stCxn id="120" idx="3"/>
              <a:endCxn id="123" idx="1"/>
            </p:cNvCxnSpPr>
            <p:nvPr/>
          </p:nvCxnSpPr>
          <p:spPr>
            <a:xfrm>
              <a:off x="4826923" y="3247505"/>
              <a:ext cx="107234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/>
            <p:cNvCxnSpPr>
              <a:stCxn id="114" idx="3"/>
              <a:endCxn id="120" idx="1"/>
            </p:cNvCxnSpPr>
            <p:nvPr/>
          </p:nvCxnSpPr>
          <p:spPr>
            <a:xfrm>
              <a:off x="3236420" y="3244734"/>
              <a:ext cx="1116677" cy="277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/>
            <p:cNvCxnSpPr>
              <a:stCxn id="114" idx="2"/>
              <a:endCxn id="107" idx="0"/>
            </p:cNvCxnSpPr>
            <p:nvPr/>
          </p:nvCxnSpPr>
          <p:spPr>
            <a:xfrm rot="16200000" flipH="1">
              <a:off x="2567245" y="3843250"/>
              <a:ext cx="881151" cy="1662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>
              <a:stCxn id="107" idx="2"/>
              <a:endCxn id="140" idx="0"/>
            </p:cNvCxnSpPr>
            <p:nvPr/>
          </p:nvCxnSpPr>
          <p:spPr>
            <a:xfrm rot="16200000" flipH="1">
              <a:off x="2608811" y="5031969"/>
              <a:ext cx="817416" cy="277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>
              <a:stCxn id="140" idx="3"/>
              <a:endCxn id="138" idx="1"/>
            </p:cNvCxnSpPr>
            <p:nvPr/>
          </p:nvCxnSpPr>
          <p:spPr>
            <a:xfrm>
              <a:off x="3255819" y="5608319"/>
              <a:ext cx="1116675" cy="277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>
              <a:stCxn id="138" idx="0"/>
              <a:endCxn id="108" idx="2"/>
            </p:cNvCxnSpPr>
            <p:nvPr/>
          </p:nvCxnSpPr>
          <p:spPr>
            <a:xfrm rot="16200000" flipV="1">
              <a:off x="4199313" y="5034742"/>
              <a:ext cx="817417" cy="277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>
              <a:stCxn id="120" idx="2"/>
              <a:endCxn id="108" idx="0"/>
            </p:cNvCxnSpPr>
            <p:nvPr/>
          </p:nvCxnSpPr>
          <p:spPr>
            <a:xfrm rot="16200000" flipH="1">
              <a:off x="4157747" y="3846021"/>
              <a:ext cx="881151" cy="166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>
              <a:stCxn id="107" idx="3"/>
              <a:endCxn id="108" idx="1"/>
            </p:cNvCxnSpPr>
            <p:nvPr/>
          </p:nvCxnSpPr>
          <p:spPr>
            <a:xfrm>
              <a:off x="3253046" y="4458394"/>
              <a:ext cx="1116676" cy="277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>
              <a:stCxn id="108" idx="3"/>
              <a:endCxn id="109" idx="1"/>
            </p:cNvCxnSpPr>
            <p:nvPr/>
          </p:nvCxnSpPr>
          <p:spPr>
            <a:xfrm>
              <a:off x="4843548" y="4461165"/>
              <a:ext cx="1055715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>
              <a:stCxn id="109" idx="3"/>
              <a:endCxn id="110" idx="1"/>
            </p:cNvCxnSpPr>
            <p:nvPr/>
          </p:nvCxnSpPr>
          <p:spPr>
            <a:xfrm flipV="1">
              <a:off x="6373089" y="4461164"/>
              <a:ext cx="1172094" cy="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>
              <a:stCxn id="123" idx="2"/>
              <a:endCxn id="109" idx="0"/>
            </p:cNvCxnSpPr>
            <p:nvPr/>
          </p:nvCxnSpPr>
          <p:spPr>
            <a:xfrm rot="5400000">
              <a:off x="5695602" y="3854334"/>
              <a:ext cx="881151" cy="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>
              <a:stCxn id="40" idx="2"/>
              <a:endCxn id="126" idx="0"/>
            </p:cNvCxnSpPr>
            <p:nvPr/>
          </p:nvCxnSpPr>
          <p:spPr>
            <a:xfrm rot="16200000" flipH="1">
              <a:off x="7355377" y="2654531"/>
              <a:ext cx="850670" cy="277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>
              <a:stCxn id="39" idx="3"/>
              <a:endCxn id="40" idx="1"/>
            </p:cNvCxnSpPr>
            <p:nvPr/>
          </p:nvCxnSpPr>
          <p:spPr>
            <a:xfrm>
              <a:off x="6353694" y="2056015"/>
              <a:ext cx="1188720" cy="831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/>
            <p:cNvCxnSpPr>
              <a:stCxn id="123" idx="3"/>
              <a:endCxn id="126" idx="1"/>
            </p:cNvCxnSpPr>
            <p:nvPr/>
          </p:nvCxnSpPr>
          <p:spPr>
            <a:xfrm>
              <a:off x="6373090" y="3247505"/>
              <a:ext cx="1172094" cy="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>
              <a:stCxn id="109" idx="2"/>
              <a:endCxn id="136" idx="0"/>
            </p:cNvCxnSpPr>
            <p:nvPr/>
          </p:nvCxnSpPr>
          <p:spPr>
            <a:xfrm rot="16200000" flipH="1">
              <a:off x="5728854" y="5034741"/>
              <a:ext cx="817417" cy="277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>
              <a:stCxn id="138" idx="3"/>
              <a:endCxn id="136" idx="1"/>
            </p:cNvCxnSpPr>
            <p:nvPr/>
          </p:nvCxnSpPr>
          <p:spPr>
            <a:xfrm>
              <a:off x="4846320" y="5611091"/>
              <a:ext cx="1055715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>
              <a:stCxn id="136" idx="3"/>
              <a:endCxn id="134" idx="1"/>
            </p:cNvCxnSpPr>
            <p:nvPr/>
          </p:nvCxnSpPr>
          <p:spPr>
            <a:xfrm>
              <a:off x="6375861" y="5611091"/>
              <a:ext cx="1172094" cy="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>
              <a:stCxn id="110" idx="2"/>
              <a:endCxn id="134" idx="0"/>
            </p:cNvCxnSpPr>
            <p:nvPr/>
          </p:nvCxnSpPr>
          <p:spPr>
            <a:xfrm rot="16200000" flipH="1">
              <a:off x="7374773" y="5034741"/>
              <a:ext cx="817419" cy="277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>
              <a:stCxn id="126" idx="2"/>
              <a:endCxn id="110" idx="0"/>
            </p:cNvCxnSpPr>
            <p:nvPr/>
          </p:nvCxnSpPr>
          <p:spPr>
            <a:xfrm rot="5400000">
              <a:off x="7341523" y="3854334"/>
              <a:ext cx="881149" cy="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8" name="Rectangle 197"/>
          <p:cNvSpPr/>
          <p:nvPr/>
        </p:nvSpPr>
        <p:spPr>
          <a:xfrm>
            <a:off x="1753985" y="1354975"/>
            <a:ext cx="6841375" cy="4821381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141"/>
          <p:cNvGrpSpPr/>
          <p:nvPr/>
        </p:nvGrpSpPr>
        <p:grpSpPr>
          <a:xfrm>
            <a:off x="2522912" y="1820488"/>
            <a:ext cx="719052" cy="399010"/>
            <a:chOff x="2522912" y="1820488"/>
            <a:chExt cx="719052" cy="399010"/>
          </a:xfrm>
        </p:grpSpPr>
        <p:sp>
          <p:nvSpPr>
            <p:cNvPr id="37" name="Rectangle 36"/>
            <p:cNvSpPr/>
            <p:nvPr/>
          </p:nvSpPr>
          <p:spPr>
            <a:xfrm>
              <a:off x="2768138" y="1886989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4" name="Straight Connector 203"/>
            <p:cNvCxnSpPr>
              <a:stCxn id="6" idx="2"/>
              <a:endCxn id="37" idx="1"/>
            </p:cNvCxnSpPr>
            <p:nvPr/>
          </p:nvCxnSpPr>
          <p:spPr>
            <a:xfrm rot="16200000" flipH="1">
              <a:off x="2529147" y="1814253"/>
              <a:ext cx="232756" cy="2452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142"/>
          <p:cNvGrpSpPr/>
          <p:nvPr/>
        </p:nvGrpSpPr>
        <p:grpSpPr>
          <a:xfrm>
            <a:off x="4071851" y="1839884"/>
            <a:ext cx="752302" cy="382386"/>
            <a:chOff x="4071851" y="1839884"/>
            <a:chExt cx="752302" cy="382386"/>
          </a:xfrm>
        </p:grpSpPr>
        <p:sp>
          <p:nvSpPr>
            <p:cNvPr id="38" name="Rectangle 37"/>
            <p:cNvSpPr/>
            <p:nvPr/>
          </p:nvSpPr>
          <p:spPr>
            <a:xfrm>
              <a:off x="4350327" y="1889761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7" name="Straight Connector 206"/>
            <p:cNvCxnSpPr>
              <a:stCxn id="72" idx="2"/>
              <a:endCxn id="38" idx="1"/>
            </p:cNvCxnSpPr>
            <p:nvPr/>
          </p:nvCxnSpPr>
          <p:spPr>
            <a:xfrm rot="16200000" flipH="1">
              <a:off x="4103023" y="1808712"/>
              <a:ext cx="216132" cy="2784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144"/>
          <p:cNvGrpSpPr/>
          <p:nvPr/>
        </p:nvGrpSpPr>
        <p:grpSpPr>
          <a:xfrm>
            <a:off x="5634643" y="1823259"/>
            <a:ext cx="727364" cy="399010"/>
            <a:chOff x="5634643" y="1823259"/>
            <a:chExt cx="727364" cy="399010"/>
          </a:xfrm>
        </p:grpSpPr>
        <p:sp>
          <p:nvSpPr>
            <p:cNvPr id="39" name="Rectangle 38"/>
            <p:cNvSpPr/>
            <p:nvPr/>
          </p:nvSpPr>
          <p:spPr>
            <a:xfrm>
              <a:off x="5888181" y="1889760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9" name="Straight Connector 208"/>
            <p:cNvCxnSpPr>
              <a:stCxn id="77" idx="2"/>
              <a:endCxn id="39" idx="1"/>
            </p:cNvCxnSpPr>
            <p:nvPr/>
          </p:nvCxnSpPr>
          <p:spPr>
            <a:xfrm rot="16200000" flipH="1">
              <a:off x="5645034" y="1812868"/>
              <a:ext cx="232756" cy="2535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146"/>
          <p:cNvGrpSpPr/>
          <p:nvPr/>
        </p:nvGrpSpPr>
        <p:grpSpPr>
          <a:xfrm>
            <a:off x="7305502" y="1823257"/>
            <a:ext cx="719051" cy="407324"/>
            <a:chOff x="7305502" y="1823257"/>
            <a:chExt cx="719051" cy="407324"/>
          </a:xfrm>
        </p:grpSpPr>
        <p:sp>
          <p:nvSpPr>
            <p:cNvPr id="40" name="Rectangle 39"/>
            <p:cNvSpPr/>
            <p:nvPr/>
          </p:nvSpPr>
          <p:spPr>
            <a:xfrm>
              <a:off x="7550727" y="1898072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1" name="Straight Connector 210"/>
            <p:cNvCxnSpPr>
              <a:stCxn id="82" idx="2"/>
              <a:endCxn id="40" idx="1"/>
            </p:cNvCxnSpPr>
            <p:nvPr/>
          </p:nvCxnSpPr>
          <p:spPr>
            <a:xfrm rot="16200000" flipH="1">
              <a:off x="7307580" y="1821179"/>
              <a:ext cx="241069" cy="2452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152"/>
          <p:cNvGrpSpPr/>
          <p:nvPr/>
        </p:nvGrpSpPr>
        <p:grpSpPr>
          <a:xfrm>
            <a:off x="4092633" y="3061855"/>
            <a:ext cx="742603" cy="351904"/>
            <a:chOff x="4092633" y="3061855"/>
            <a:chExt cx="742603" cy="351904"/>
          </a:xfrm>
        </p:grpSpPr>
        <p:sp>
          <p:nvSpPr>
            <p:cNvPr id="120" name="Rectangle 119"/>
            <p:cNvSpPr/>
            <p:nvPr/>
          </p:nvSpPr>
          <p:spPr>
            <a:xfrm>
              <a:off x="4361410" y="3081250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3" name="Straight Connector 212"/>
            <p:cNvCxnSpPr>
              <a:stCxn id="119" idx="1"/>
              <a:endCxn id="120" idx="1"/>
            </p:cNvCxnSpPr>
            <p:nvPr/>
          </p:nvCxnSpPr>
          <p:spPr>
            <a:xfrm rot="16200000" flipH="1">
              <a:off x="4134197" y="3020291"/>
              <a:ext cx="185649" cy="2687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154"/>
          <p:cNvGrpSpPr/>
          <p:nvPr/>
        </p:nvGrpSpPr>
        <p:grpSpPr>
          <a:xfrm>
            <a:off x="2477194" y="3078479"/>
            <a:ext cx="767539" cy="332509"/>
            <a:chOff x="2477194" y="3078479"/>
            <a:chExt cx="767539" cy="332509"/>
          </a:xfrm>
        </p:grpSpPr>
        <p:sp>
          <p:nvSpPr>
            <p:cNvPr id="114" name="Rectangle 113"/>
            <p:cNvSpPr/>
            <p:nvPr/>
          </p:nvSpPr>
          <p:spPr>
            <a:xfrm>
              <a:off x="2770907" y="3078479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5" name="Straight Connector 214"/>
            <p:cNvCxnSpPr>
              <a:stCxn id="113" idx="1"/>
              <a:endCxn id="114" idx="1"/>
            </p:cNvCxnSpPr>
            <p:nvPr/>
          </p:nvCxnSpPr>
          <p:spPr>
            <a:xfrm rot="16200000" flipH="1">
              <a:off x="2543695" y="3017521"/>
              <a:ext cx="160711" cy="29371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150"/>
          <p:cNvGrpSpPr/>
          <p:nvPr/>
        </p:nvGrpSpPr>
        <p:grpSpPr>
          <a:xfrm>
            <a:off x="5647114" y="3045229"/>
            <a:ext cx="734289" cy="368530"/>
            <a:chOff x="5647114" y="3045229"/>
            <a:chExt cx="734289" cy="368530"/>
          </a:xfrm>
        </p:grpSpPr>
        <p:sp>
          <p:nvSpPr>
            <p:cNvPr id="123" name="Rectangle 122"/>
            <p:cNvSpPr/>
            <p:nvPr/>
          </p:nvSpPr>
          <p:spPr>
            <a:xfrm>
              <a:off x="5907577" y="3081250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7" name="Straight Connector 216"/>
            <p:cNvCxnSpPr>
              <a:stCxn id="122" idx="1"/>
              <a:endCxn id="123" idx="1"/>
            </p:cNvCxnSpPr>
            <p:nvPr/>
          </p:nvCxnSpPr>
          <p:spPr>
            <a:xfrm rot="16200000" flipH="1">
              <a:off x="5676208" y="3016135"/>
              <a:ext cx="202275" cy="2604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148"/>
          <p:cNvGrpSpPr/>
          <p:nvPr/>
        </p:nvGrpSpPr>
        <p:grpSpPr>
          <a:xfrm>
            <a:off x="7301346" y="3028604"/>
            <a:ext cx="725977" cy="385156"/>
            <a:chOff x="7301346" y="3028604"/>
            <a:chExt cx="725977" cy="385156"/>
          </a:xfrm>
        </p:grpSpPr>
        <p:sp>
          <p:nvSpPr>
            <p:cNvPr id="126" name="Rectangle 125"/>
            <p:cNvSpPr/>
            <p:nvPr/>
          </p:nvSpPr>
          <p:spPr>
            <a:xfrm>
              <a:off x="7553497" y="3081251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9" name="Straight Connector 218"/>
            <p:cNvCxnSpPr>
              <a:stCxn id="125" idx="1"/>
              <a:endCxn id="126" idx="1"/>
            </p:cNvCxnSpPr>
            <p:nvPr/>
          </p:nvCxnSpPr>
          <p:spPr>
            <a:xfrm rot="16200000" flipH="1">
              <a:off x="7317971" y="3011979"/>
              <a:ext cx="218901" cy="25215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156"/>
          <p:cNvGrpSpPr/>
          <p:nvPr/>
        </p:nvGrpSpPr>
        <p:grpSpPr>
          <a:xfrm>
            <a:off x="2542307" y="4225638"/>
            <a:ext cx="719052" cy="399010"/>
            <a:chOff x="2542307" y="4225638"/>
            <a:chExt cx="719052" cy="399010"/>
          </a:xfrm>
        </p:grpSpPr>
        <p:sp>
          <p:nvSpPr>
            <p:cNvPr id="107" name="Rectangle 106"/>
            <p:cNvSpPr/>
            <p:nvPr/>
          </p:nvSpPr>
          <p:spPr>
            <a:xfrm>
              <a:off x="2787533" y="4292139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1" name="Straight Connector 220"/>
            <p:cNvCxnSpPr>
              <a:stCxn id="105" idx="2"/>
              <a:endCxn id="107" idx="1"/>
            </p:cNvCxnSpPr>
            <p:nvPr/>
          </p:nvCxnSpPr>
          <p:spPr>
            <a:xfrm rot="16200000" flipH="1">
              <a:off x="2548542" y="4219403"/>
              <a:ext cx="232756" cy="2452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4" name="Group 158"/>
          <p:cNvGrpSpPr/>
          <p:nvPr/>
        </p:nvGrpSpPr>
        <p:grpSpPr>
          <a:xfrm>
            <a:off x="4091248" y="4245033"/>
            <a:ext cx="760613" cy="382386"/>
            <a:chOff x="4091248" y="4245033"/>
            <a:chExt cx="760613" cy="382386"/>
          </a:xfrm>
        </p:grpSpPr>
        <p:sp>
          <p:nvSpPr>
            <p:cNvPr id="108" name="Rectangle 107"/>
            <p:cNvSpPr/>
            <p:nvPr/>
          </p:nvSpPr>
          <p:spPr>
            <a:xfrm>
              <a:off x="4378035" y="4294910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3" name="Straight Connector 222"/>
            <p:cNvCxnSpPr>
              <a:stCxn id="101" idx="2"/>
              <a:endCxn id="108" idx="1"/>
            </p:cNvCxnSpPr>
            <p:nvPr/>
          </p:nvCxnSpPr>
          <p:spPr>
            <a:xfrm rot="16200000" flipH="1">
              <a:off x="4126576" y="4209705"/>
              <a:ext cx="216131" cy="2867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6" name="Group 160"/>
          <p:cNvGrpSpPr/>
          <p:nvPr/>
        </p:nvGrpSpPr>
        <p:grpSpPr>
          <a:xfrm>
            <a:off x="5654038" y="4228409"/>
            <a:ext cx="727364" cy="399010"/>
            <a:chOff x="5654038" y="4228409"/>
            <a:chExt cx="727364" cy="399010"/>
          </a:xfrm>
        </p:grpSpPr>
        <p:sp>
          <p:nvSpPr>
            <p:cNvPr id="109" name="Rectangle 108"/>
            <p:cNvSpPr/>
            <p:nvPr/>
          </p:nvSpPr>
          <p:spPr>
            <a:xfrm>
              <a:off x="5907576" y="4294910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5" name="Straight Connector 224"/>
            <p:cNvCxnSpPr>
              <a:stCxn id="97" idx="2"/>
              <a:endCxn id="109" idx="1"/>
            </p:cNvCxnSpPr>
            <p:nvPr/>
          </p:nvCxnSpPr>
          <p:spPr>
            <a:xfrm rot="16200000" flipH="1">
              <a:off x="5664429" y="4218018"/>
              <a:ext cx="232756" cy="2535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8" name="Group 162"/>
          <p:cNvGrpSpPr/>
          <p:nvPr/>
        </p:nvGrpSpPr>
        <p:grpSpPr>
          <a:xfrm>
            <a:off x="7324896" y="4228408"/>
            <a:ext cx="702426" cy="399010"/>
            <a:chOff x="7324896" y="4228408"/>
            <a:chExt cx="702426" cy="399010"/>
          </a:xfrm>
        </p:grpSpPr>
        <p:sp>
          <p:nvSpPr>
            <p:cNvPr id="110" name="Rectangle 109"/>
            <p:cNvSpPr/>
            <p:nvPr/>
          </p:nvSpPr>
          <p:spPr>
            <a:xfrm>
              <a:off x="7553496" y="4294909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7" name="Straight Connector 226"/>
            <p:cNvCxnSpPr>
              <a:stCxn id="93" idx="2"/>
              <a:endCxn id="110" idx="1"/>
            </p:cNvCxnSpPr>
            <p:nvPr/>
          </p:nvCxnSpPr>
          <p:spPr>
            <a:xfrm rot="16200000" flipH="1">
              <a:off x="7322818" y="4230486"/>
              <a:ext cx="232756" cy="22859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2" name="Trapezoid 201"/>
          <p:cNvSpPr/>
          <p:nvPr/>
        </p:nvSpPr>
        <p:spPr>
          <a:xfrm>
            <a:off x="1425662" y="5600714"/>
            <a:ext cx="1061258" cy="523701"/>
          </a:xfrm>
          <a:prstGeom prst="trapezoi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200" dirty="0" smtClean="0"/>
              <a:t>Memory </a:t>
            </a:r>
          </a:p>
          <a:p>
            <a:pPr algn="ctr"/>
            <a:r>
              <a:rPr lang="en-US" sz="1200" dirty="0" smtClean="0"/>
              <a:t>Controller</a:t>
            </a:r>
            <a:endParaRPr lang="en-US" sz="1200" dirty="0"/>
          </a:p>
        </p:txBody>
      </p:sp>
      <p:cxnSp>
        <p:nvCxnSpPr>
          <p:cNvPr id="229" name="Straight Connector 228"/>
          <p:cNvCxnSpPr>
            <a:stCxn id="202" idx="3"/>
            <a:endCxn id="140" idx="1"/>
          </p:cNvCxnSpPr>
          <p:nvPr/>
        </p:nvCxnSpPr>
        <p:spPr>
          <a:xfrm flipV="1">
            <a:off x="2421457" y="5608319"/>
            <a:ext cx="368849" cy="2542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0" name="Group 170"/>
          <p:cNvGrpSpPr/>
          <p:nvPr/>
        </p:nvGrpSpPr>
        <p:grpSpPr>
          <a:xfrm>
            <a:off x="4095404" y="5392189"/>
            <a:ext cx="759229" cy="385156"/>
            <a:chOff x="4095404" y="5392189"/>
            <a:chExt cx="759229" cy="385156"/>
          </a:xfrm>
        </p:grpSpPr>
        <p:sp>
          <p:nvSpPr>
            <p:cNvPr id="138" name="Rectangle 137"/>
            <p:cNvSpPr/>
            <p:nvPr/>
          </p:nvSpPr>
          <p:spPr>
            <a:xfrm>
              <a:off x="4380807" y="5444836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1" name="Straight Connector 230"/>
            <p:cNvCxnSpPr>
              <a:stCxn id="137" idx="1"/>
              <a:endCxn id="138" idx="1"/>
            </p:cNvCxnSpPr>
            <p:nvPr/>
          </p:nvCxnSpPr>
          <p:spPr>
            <a:xfrm rot="16200000" flipH="1">
              <a:off x="4128655" y="5358938"/>
              <a:ext cx="218901" cy="28540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2" name="Group 172"/>
          <p:cNvGrpSpPr/>
          <p:nvPr/>
        </p:nvGrpSpPr>
        <p:grpSpPr>
          <a:xfrm>
            <a:off x="5649885" y="5375563"/>
            <a:ext cx="734289" cy="401782"/>
            <a:chOff x="5649885" y="5375563"/>
            <a:chExt cx="734289" cy="401782"/>
          </a:xfrm>
        </p:grpSpPr>
        <p:sp>
          <p:nvSpPr>
            <p:cNvPr id="136" name="Rectangle 135"/>
            <p:cNvSpPr/>
            <p:nvPr/>
          </p:nvSpPr>
          <p:spPr>
            <a:xfrm>
              <a:off x="5910348" y="5444836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3" name="Straight Connector 232"/>
            <p:cNvCxnSpPr>
              <a:stCxn id="135" idx="1"/>
              <a:endCxn id="136" idx="1"/>
            </p:cNvCxnSpPr>
            <p:nvPr/>
          </p:nvCxnSpPr>
          <p:spPr>
            <a:xfrm rot="16200000" flipH="1">
              <a:off x="5662353" y="5363095"/>
              <a:ext cx="235527" cy="2604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4" name="Group 174"/>
          <p:cNvGrpSpPr/>
          <p:nvPr/>
        </p:nvGrpSpPr>
        <p:grpSpPr>
          <a:xfrm>
            <a:off x="7304117" y="5358938"/>
            <a:ext cx="725977" cy="418408"/>
            <a:chOff x="7304117" y="5358938"/>
            <a:chExt cx="725977" cy="418408"/>
          </a:xfrm>
        </p:grpSpPr>
        <p:sp>
          <p:nvSpPr>
            <p:cNvPr id="134" name="Rectangle 133"/>
            <p:cNvSpPr/>
            <p:nvPr/>
          </p:nvSpPr>
          <p:spPr>
            <a:xfrm>
              <a:off x="7556268" y="5444837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5" name="Straight Connector 234"/>
            <p:cNvCxnSpPr>
              <a:stCxn id="133" idx="1"/>
              <a:endCxn id="134" idx="1"/>
            </p:cNvCxnSpPr>
            <p:nvPr/>
          </p:nvCxnSpPr>
          <p:spPr>
            <a:xfrm rot="16200000" flipH="1">
              <a:off x="7304116" y="5358939"/>
              <a:ext cx="252153" cy="25215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6" name="Group 168"/>
          <p:cNvGrpSpPr/>
          <p:nvPr/>
        </p:nvGrpSpPr>
        <p:grpSpPr>
          <a:xfrm>
            <a:off x="2479964" y="5414357"/>
            <a:ext cx="784168" cy="360216"/>
            <a:chOff x="2479964" y="5414357"/>
            <a:chExt cx="784168" cy="360216"/>
          </a:xfrm>
        </p:grpSpPr>
        <p:sp>
          <p:nvSpPr>
            <p:cNvPr id="140" name="Rectangle 139"/>
            <p:cNvSpPr/>
            <p:nvPr/>
          </p:nvSpPr>
          <p:spPr>
            <a:xfrm>
              <a:off x="2790306" y="5442064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5" name="Straight Connector 164"/>
            <p:cNvCxnSpPr>
              <a:stCxn id="139" idx="1"/>
            </p:cNvCxnSpPr>
            <p:nvPr/>
          </p:nvCxnSpPr>
          <p:spPr>
            <a:xfrm rot="16200000" flipH="1">
              <a:off x="2534351" y="5359970"/>
              <a:ext cx="193490" cy="3022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Trapezoid 126"/>
          <p:cNvSpPr/>
          <p:nvPr/>
        </p:nvSpPr>
        <p:spPr>
          <a:xfrm>
            <a:off x="7860334" y="3525303"/>
            <a:ext cx="1166551" cy="523701"/>
          </a:xfrm>
          <a:prstGeom prst="trapezoi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200" dirty="0" smtClean="0"/>
              <a:t>Accelerator, </a:t>
            </a:r>
          </a:p>
          <a:p>
            <a:pPr algn="ctr"/>
            <a:r>
              <a:rPr lang="en-US" sz="1200" dirty="0" smtClean="0"/>
              <a:t>etc…</a:t>
            </a:r>
            <a:endParaRPr lang="en-US" sz="1200" dirty="0"/>
          </a:p>
        </p:txBody>
      </p:sp>
      <p:cxnSp>
        <p:nvCxnSpPr>
          <p:cNvPr id="187" name="Straight Connector 186"/>
          <p:cNvCxnSpPr>
            <a:stCxn id="110" idx="3"/>
            <a:endCxn id="127" idx="2"/>
          </p:cNvCxnSpPr>
          <p:nvPr/>
        </p:nvCxnSpPr>
        <p:spPr>
          <a:xfrm flipV="1">
            <a:off x="8027322" y="4049004"/>
            <a:ext cx="416288" cy="412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advTm="237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1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119" grpId="0" animBg="1"/>
      <p:bldP spid="122" grpId="0" animBg="1"/>
      <p:bldP spid="125" grpId="0" animBg="1"/>
      <p:bldP spid="139" grpId="0" animBg="1"/>
      <p:bldP spid="137" grpId="0" animBg="1"/>
      <p:bldP spid="135" grpId="0" animBg="1"/>
      <p:bldP spid="133" grpId="0" animBg="1"/>
      <p:bldP spid="202" grpId="0" animBg="1"/>
      <p:bldP spid="1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 Typical Router</a:t>
            </a:r>
            <a:endParaRPr lang="en-US" dirty="0"/>
          </a:p>
        </p:txBody>
      </p:sp>
      <p:sp>
        <p:nvSpPr>
          <p:cNvPr id="131" name="Rectangle 220"/>
          <p:cNvSpPr>
            <a:spLocks noChangeArrowheads="1"/>
          </p:cNvSpPr>
          <p:nvPr/>
        </p:nvSpPr>
        <p:spPr bwMode="auto">
          <a:xfrm>
            <a:off x="7010400" y="3962400"/>
            <a:ext cx="1143000" cy="1676399"/>
          </a:xfrm>
          <a:prstGeom prst="rect">
            <a:avLst/>
          </a:prstGeom>
          <a:noFill/>
          <a:ln w="25400">
            <a:solidFill>
              <a:srgbClr val="99C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2" name="Group 417"/>
          <p:cNvGrpSpPr/>
          <p:nvPr/>
        </p:nvGrpSpPr>
        <p:grpSpPr>
          <a:xfrm>
            <a:off x="4724400" y="2466788"/>
            <a:ext cx="2052161" cy="3781612"/>
            <a:chOff x="4724400" y="2466788"/>
            <a:chExt cx="2052161" cy="3781612"/>
          </a:xfrm>
        </p:grpSpPr>
        <p:sp>
          <p:nvSpPr>
            <p:cNvPr id="141" name="Rectangle 58"/>
            <p:cNvSpPr>
              <a:spLocks noChangeArrowheads="1"/>
            </p:cNvSpPr>
            <p:nvPr/>
          </p:nvSpPr>
          <p:spPr bwMode="auto">
            <a:xfrm>
              <a:off x="4819193" y="2812775"/>
              <a:ext cx="636393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 dirty="0">
                  <a:solidFill>
                    <a:srgbClr val="000000"/>
                  </a:solidFill>
                  <a:ea typeface="굴림" pitchFamily="50" charset="-127"/>
                </a:rPr>
                <a:t>From East</a:t>
              </a:r>
              <a:endParaRPr lang="en-US" altLang="ko-KR" sz="1400" dirty="0">
                <a:ea typeface="굴림" pitchFamily="50" charset="-127"/>
              </a:endParaRPr>
            </a:p>
          </p:txBody>
        </p:sp>
        <p:sp>
          <p:nvSpPr>
            <p:cNvPr id="142" name="Rectangle 93"/>
            <p:cNvSpPr>
              <a:spLocks noChangeArrowheads="1"/>
            </p:cNvSpPr>
            <p:nvPr/>
          </p:nvSpPr>
          <p:spPr bwMode="auto">
            <a:xfrm>
              <a:off x="4778855" y="3528989"/>
              <a:ext cx="66595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>
                  <a:solidFill>
                    <a:srgbClr val="000000"/>
                  </a:solidFill>
                  <a:ea typeface="굴림" pitchFamily="50" charset="-127"/>
                </a:rPr>
                <a:t>From West</a:t>
              </a:r>
              <a:endParaRPr lang="en-US" altLang="ko-KR" sz="1400">
                <a:ea typeface="굴림" pitchFamily="50" charset="-127"/>
              </a:endParaRPr>
            </a:p>
          </p:txBody>
        </p:sp>
        <p:sp>
          <p:nvSpPr>
            <p:cNvPr id="143" name="Rectangle 120"/>
            <p:cNvSpPr>
              <a:spLocks noChangeArrowheads="1"/>
            </p:cNvSpPr>
            <p:nvPr/>
          </p:nvSpPr>
          <p:spPr bwMode="auto">
            <a:xfrm>
              <a:off x="4744569" y="4251815"/>
              <a:ext cx="771621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>
                  <a:solidFill>
                    <a:srgbClr val="000000"/>
                  </a:solidFill>
                  <a:ea typeface="굴림" pitchFamily="50" charset="-127"/>
                </a:rPr>
                <a:t>From North</a:t>
              </a:r>
              <a:endParaRPr lang="en-US" altLang="ko-KR" sz="1400">
                <a:ea typeface="굴림" pitchFamily="50" charset="-127"/>
              </a:endParaRPr>
            </a:p>
          </p:txBody>
        </p:sp>
        <p:sp>
          <p:nvSpPr>
            <p:cNvPr id="145" name="Rectangle 149"/>
            <p:cNvSpPr>
              <a:spLocks noChangeArrowheads="1"/>
            </p:cNvSpPr>
            <p:nvPr/>
          </p:nvSpPr>
          <p:spPr bwMode="auto">
            <a:xfrm>
              <a:off x="4724400" y="4974641"/>
              <a:ext cx="758221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>
                  <a:solidFill>
                    <a:srgbClr val="000000"/>
                  </a:solidFill>
                  <a:ea typeface="굴림" pitchFamily="50" charset="-127"/>
                </a:rPr>
                <a:t>From South</a:t>
              </a:r>
              <a:endParaRPr lang="en-US" altLang="ko-KR" sz="1400">
                <a:ea typeface="굴림" pitchFamily="50" charset="-127"/>
              </a:endParaRPr>
            </a:p>
          </p:txBody>
        </p:sp>
        <p:sp>
          <p:nvSpPr>
            <p:cNvPr id="147" name="Rectangle 176"/>
            <p:cNvSpPr>
              <a:spLocks noChangeArrowheads="1"/>
            </p:cNvSpPr>
            <p:nvPr/>
          </p:nvSpPr>
          <p:spPr bwMode="auto">
            <a:xfrm>
              <a:off x="4907935" y="5697466"/>
              <a:ext cx="54021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>
                  <a:solidFill>
                    <a:srgbClr val="000000"/>
                  </a:solidFill>
                  <a:ea typeface="굴림" pitchFamily="50" charset="-127"/>
                </a:rPr>
                <a:t>From PE</a:t>
              </a:r>
              <a:endParaRPr lang="en-US" altLang="ko-KR" sz="1400">
                <a:ea typeface="굴림" pitchFamily="50" charset="-127"/>
              </a:endParaRPr>
            </a:p>
          </p:txBody>
        </p:sp>
        <p:sp>
          <p:nvSpPr>
            <p:cNvPr id="149" name="Freeform 4"/>
            <p:cNvSpPr>
              <a:spLocks/>
            </p:cNvSpPr>
            <p:nvPr/>
          </p:nvSpPr>
          <p:spPr bwMode="auto">
            <a:xfrm>
              <a:off x="5817541" y="2743357"/>
              <a:ext cx="128071" cy="575175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435"/>
                </a:cxn>
                <a:cxn ang="0">
                  <a:pos x="127" y="522"/>
                </a:cxn>
                <a:cxn ang="0">
                  <a:pos x="127" y="0"/>
                </a:cxn>
                <a:cxn ang="0">
                  <a:pos x="0" y="87"/>
                </a:cxn>
              </a:cxnLst>
              <a:rect l="0" t="0" r="r" b="b"/>
              <a:pathLst>
                <a:path w="127" h="522">
                  <a:moveTo>
                    <a:pt x="0" y="87"/>
                  </a:moveTo>
                  <a:lnTo>
                    <a:pt x="0" y="435"/>
                  </a:lnTo>
                  <a:lnTo>
                    <a:pt x="127" y="522"/>
                  </a:lnTo>
                  <a:lnTo>
                    <a:pt x="127" y="0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51" name="Freeform 5"/>
            <p:cNvSpPr>
              <a:spLocks/>
            </p:cNvSpPr>
            <p:nvPr/>
          </p:nvSpPr>
          <p:spPr bwMode="auto">
            <a:xfrm>
              <a:off x="5817541" y="2743357"/>
              <a:ext cx="128071" cy="575175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435"/>
                </a:cxn>
                <a:cxn ang="0">
                  <a:pos x="127" y="522"/>
                </a:cxn>
                <a:cxn ang="0">
                  <a:pos x="127" y="0"/>
                </a:cxn>
                <a:cxn ang="0">
                  <a:pos x="0" y="87"/>
                </a:cxn>
              </a:cxnLst>
              <a:rect l="0" t="0" r="r" b="b"/>
              <a:pathLst>
                <a:path w="127" h="522">
                  <a:moveTo>
                    <a:pt x="0" y="87"/>
                  </a:moveTo>
                  <a:lnTo>
                    <a:pt x="0" y="435"/>
                  </a:lnTo>
                  <a:lnTo>
                    <a:pt x="127" y="522"/>
                  </a:lnTo>
                  <a:lnTo>
                    <a:pt x="127" y="0"/>
                  </a:lnTo>
                  <a:lnTo>
                    <a:pt x="0" y="87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53" name="Freeform 6"/>
            <p:cNvSpPr>
              <a:spLocks/>
            </p:cNvSpPr>
            <p:nvPr/>
          </p:nvSpPr>
          <p:spPr bwMode="auto">
            <a:xfrm>
              <a:off x="6590000" y="2743357"/>
              <a:ext cx="130088" cy="575175"/>
            </a:xfrm>
            <a:custGeom>
              <a:avLst/>
              <a:gdLst/>
              <a:ahLst/>
              <a:cxnLst>
                <a:cxn ang="0">
                  <a:pos x="129" y="87"/>
                </a:cxn>
                <a:cxn ang="0">
                  <a:pos x="129" y="435"/>
                </a:cxn>
                <a:cxn ang="0">
                  <a:pos x="0" y="522"/>
                </a:cxn>
                <a:cxn ang="0">
                  <a:pos x="0" y="0"/>
                </a:cxn>
                <a:cxn ang="0">
                  <a:pos x="129" y="87"/>
                </a:cxn>
              </a:cxnLst>
              <a:rect l="0" t="0" r="r" b="b"/>
              <a:pathLst>
                <a:path w="129" h="522">
                  <a:moveTo>
                    <a:pt x="129" y="87"/>
                  </a:moveTo>
                  <a:lnTo>
                    <a:pt x="129" y="435"/>
                  </a:lnTo>
                  <a:lnTo>
                    <a:pt x="0" y="522"/>
                  </a:lnTo>
                  <a:lnTo>
                    <a:pt x="0" y="0"/>
                  </a:lnTo>
                  <a:lnTo>
                    <a:pt x="129" y="87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55" name="Freeform 7"/>
            <p:cNvSpPr>
              <a:spLocks/>
            </p:cNvSpPr>
            <p:nvPr/>
          </p:nvSpPr>
          <p:spPr bwMode="auto">
            <a:xfrm>
              <a:off x="6590000" y="2743357"/>
              <a:ext cx="130088" cy="575175"/>
            </a:xfrm>
            <a:custGeom>
              <a:avLst/>
              <a:gdLst/>
              <a:ahLst/>
              <a:cxnLst>
                <a:cxn ang="0">
                  <a:pos x="129" y="87"/>
                </a:cxn>
                <a:cxn ang="0">
                  <a:pos x="129" y="435"/>
                </a:cxn>
                <a:cxn ang="0">
                  <a:pos x="0" y="522"/>
                </a:cxn>
                <a:cxn ang="0">
                  <a:pos x="0" y="0"/>
                </a:cxn>
                <a:cxn ang="0">
                  <a:pos x="129" y="87"/>
                </a:cxn>
              </a:cxnLst>
              <a:rect l="0" t="0" r="r" b="b"/>
              <a:pathLst>
                <a:path w="129" h="522">
                  <a:moveTo>
                    <a:pt x="129" y="87"/>
                  </a:moveTo>
                  <a:lnTo>
                    <a:pt x="129" y="435"/>
                  </a:lnTo>
                  <a:lnTo>
                    <a:pt x="0" y="522"/>
                  </a:lnTo>
                  <a:lnTo>
                    <a:pt x="0" y="0"/>
                  </a:lnTo>
                  <a:lnTo>
                    <a:pt x="129" y="87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57" name="Rectangle 8"/>
            <p:cNvSpPr>
              <a:spLocks noChangeArrowheads="1"/>
            </p:cNvSpPr>
            <p:nvPr/>
          </p:nvSpPr>
          <p:spPr bwMode="auto">
            <a:xfrm>
              <a:off x="6023261" y="2743357"/>
              <a:ext cx="412449" cy="1520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59" name="Rectangle 9"/>
            <p:cNvSpPr>
              <a:spLocks noChangeArrowheads="1"/>
            </p:cNvSpPr>
            <p:nvPr/>
          </p:nvSpPr>
          <p:spPr bwMode="auto">
            <a:xfrm>
              <a:off x="6023261" y="2743357"/>
              <a:ext cx="412449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61" name="Rectangle 10"/>
            <p:cNvSpPr>
              <a:spLocks noChangeArrowheads="1"/>
            </p:cNvSpPr>
            <p:nvPr/>
          </p:nvSpPr>
          <p:spPr bwMode="auto">
            <a:xfrm>
              <a:off x="6108978" y="2746662"/>
              <a:ext cx="269304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100" b="1" dirty="0">
                  <a:solidFill>
                    <a:srgbClr val="000000"/>
                  </a:solidFill>
                  <a:ea typeface="굴림" pitchFamily="50" charset="-127"/>
                </a:rPr>
                <a:t>VC </a:t>
              </a:r>
              <a:r>
                <a:rPr lang="en-US" altLang="ko-KR" sz="1100" b="1" dirty="0" smtClean="0">
                  <a:solidFill>
                    <a:srgbClr val="000000"/>
                  </a:solidFill>
                  <a:ea typeface="굴림" pitchFamily="50" charset="-127"/>
                </a:rPr>
                <a:t>0</a:t>
              </a:r>
              <a:endParaRPr lang="en-US" altLang="ko-KR" sz="1400" dirty="0">
                <a:ea typeface="굴림" pitchFamily="50" charset="-127"/>
              </a:endParaRPr>
            </a:p>
          </p:txBody>
        </p:sp>
        <p:sp>
          <p:nvSpPr>
            <p:cNvPr id="163" name="Freeform 12"/>
            <p:cNvSpPr>
              <a:spLocks noEditPoints="1"/>
            </p:cNvSpPr>
            <p:nvPr/>
          </p:nvSpPr>
          <p:spPr bwMode="auto">
            <a:xfrm>
              <a:off x="5476691" y="2466788"/>
              <a:ext cx="1299870" cy="902431"/>
            </a:xfrm>
            <a:custGeom>
              <a:avLst/>
              <a:gdLst/>
              <a:ahLst/>
              <a:cxnLst>
                <a:cxn ang="0">
                  <a:pos x="26" y="192"/>
                </a:cxn>
                <a:cxn ang="0">
                  <a:pos x="26" y="372"/>
                </a:cxn>
                <a:cxn ang="0">
                  <a:pos x="13" y="538"/>
                </a:cxn>
                <a:cxn ang="0">
                  <a:pos x="0" y="679"/>
                </a:cxn>
                <a:cxn ang="0">
                  <a:pos x="0" y="807"/>
                </a:cxn>
                <a:cxn ang="0">
                  <a:pos x="13" y="948"/>
                </a:cxn>
                <a:cxn ang="0">
                  <a:pos x="26" y="1114"/>
                </a:cxn>
                <a:cxn ang="0">
                  <a:pos x="26" y="1344"/>
                </a:cxn>
                <a:cxn ang="0">
                  <a:pos x="26" y="1524"/>
                </a:cxn>
                <a:cxn ang="0">
                  <a:pos x="13" y="1690"/>
                </a:cxn>
                <a:cxn ang="0">
                  <a:pos x="0" y="1831"/>
                </a:cxn>
                <a:cxn ang="0">
                  <a:pos x="48" y="1937"/>
                </a:cxn>
                <a:cxn ang="0">
                  <a:pos x="188" y="1924"/>
                </a:cxn>
                <a:cxn ang="0">
                  <a:pos x="355" y="1911"/>
                </a:cxn>
                <a:cxn ang="0">
                  <a:pos x="585" y="1911"/>
                </a:cxn>
                <a:cxn ang="0">
                  <a:pos x="764" y="1911"/>
                </a:cxn>
                <a:cxn ang="0">
                  <a:pos x="931" y="1924"/>
                </a:cxn>
                <a:cxn ang="0">
                  <a:pos x="1072" y="1937"/>
                </a:cxn>
                <a:cxn ang="0">
                  <a:pos x="1200" y="1937"/>
                </a:cxn>
                <a:cxn ang="0">
                  <a:pos x="1340" y="1924"/>
                </a:cxn>
                <a:cxn ang="0">
                  <a:pos x="1507" y="1911"/>
                </a:cxn>
                <a:cxn ang="0">
                  <a:pos x="1737" y="1911"/>
                </a:cxn>
                <a:cxn ang="0">
                  <a:pos x="1916" y="1911"/>
                </a:cxn>
                <a:cxn ang="0">
                  <a:pos x="2083" y="1924"/>
                </a:cxn>
                <a:cxn ang="0">
                  <a:pos x="2224" y="1937"/>
                </a:cxn>
                <a:cxn ang="0">
                  <a:pos x="2352" y="1937"/>
                </a:cxn>
                <a:cxn ang="0">
                  <a:pos x="2492" y="1924"/>
                </a:cxn>
                <a:cxn ang="0">
                  <a:pos x="2659" y="1911"/>
                </a:cxn>
                <a:cxn ang="0">
                  <a:pos x="2889" y="1911"/>
                </a:cxn>
                <a:cxn ang="0">
                  <a:pos x="3024" y="1892"/>
                </a:cxn>
                <a:cxn ang="0">
                  <a:pos x="3037" y="1726"/>
                </a:cxn>
                <a:cxn ang="0">
                  <a:pos x="3049" y="1585"/>
                </a:cxn>
                <a:cxn ang="0">
                  <a:pos x="3049" y="1457"/>
                </a:cxn>
                <a:cxn ang="0">
                  <a:pos x="3037" y="1316"/>
                </a:cxn>
                <a:cxn ang="0">
                  <a:pos x="3024" y="1150"/>
                </a:cxn>
                <a:cxn ang="0">
                  <a:pos x="3024" y="920"/>
                </a:cxn>
                <a:cxn ang="0">
                  <a:pos x="3024" y="740"/>
                </a:cxn>
                <a:cxn ang="0">
                  <a:pos x="3037" y="574"/>
                </a:cxn>
                <a:cxn ang="0">
                  <a:pos x="3049" y="433"/>
                </a:cxn>
                <a:cxn ang="0">
                  <a:pos x="3049" y="305"/>
                </a:cxn>
                <a:cxn ang="0">
                  <a:pos x="3037" y="164"/>
                </a:cxn>
                <a:cxn ang="0">
                  <a:pos x="3021" y="26"/>
                </a:cxn>
                <a:cxn ang="0">
                  <a:pos x="2791" y="26"/>
                </a:cxn>
                <a:cxn ang="0">
                  <a:pos x="2612" y="26"/>
                </a:cxn>
                <a:cxn ang="0">
                  <a:pos x="2445" y="13"/>
                </a:cxn>
                <a:cxn ang="0">
                  <a:pos x="2304" y="0"/>
                </a:cxn>
                <a:cxn ang="0">
                  <a:pos x="2176" y="0"/>
                </a:cxn>
                <a:cxn ang="0">
                  <a:pos x="2036" y="13"/>
                </a:cxn>
                <a:cxn ang="0">
                  <a:pos x="1869" y="26"/>
                </a:cxn>
                <a:cxn ang="0">
                  <a:pos x="1639" y="26"/>
                </a:cxn>
                <a:cxn ang="0">
                  <a:pos x="1460" y="26"/>
                </a:cxn>
                <a:cxn ang="0">
                  <a:pos x="1293" y="13"/>
                </a:cxn>
                <a:cxn ang="0">
                  <a:pos x="1152" y="0"/>
                </a:cxn>
                <a:cxn ang="0">
                  <a:pos x="1024" y="0"/>
                </a:cxn>
                <a:cxn ang="0">
                  <a:pos x="884" y="13"/>
                </a:cxn>
                <a:cxn ang="0">
                  <a:pos x="717" y="26"/>
                </a:cxn>
                <a:cxn ang="0">
                  <a:pos x="487" y="26"/>
                </a:cxn>
                <a:cxn ang="0">
                  <a:pos x="308" y="26"/>
                </a:cxn>
                <a:cxn ang="0">
                  <a:pos x="141" y="13"/>
                </a:cxn>
                <a:cxn ang="0">
                  <a:pos x="13" y="0"/>
                </a:cxn>
              </a:cxnLst>
              <a:rect l="0" t="0" r="r" b="b"/>
              <a:pathLst>
                <a:path w="3049" h="1937">
                  <a:moveTo>
                    <a:pt x="26" y="39"/>
                  </a:moveTo>
                  <a:lnTo>
                    <a:pt x="26" y="64"/>
                  </a:lnTo>
                  <a:cubicBezTo>
                    <a:pt x="26" y="72"/>
                    <a:pt x="20" y="77"/>
                    <a:pt x="13" y="77"/>
                  </a:cubicBezTo>
                  <a:cubicBezTo>
                    <a:pt x="6" y="77"/>
                    <a:pt x="0" y="72"/>
                    <a:pt x="0" y="64"/>
                  </a:cubicBezTo>
                  <a:lnTo>
                    <a:pt x="0" y="39"/>
                  </a:lnTo>
                  <a:cubicBezTo>
                    <a:pt x="0" y="32"/>
                    <a:pt x="6" y="26"/>
                    <a:pt x="13" y="26"/>
                  </a:cubicBezTo>
                  <a:cubicBezTo>
                    <a:pt x="20" y="26"/>
                    <a:pt x="26" y="32"/>
                    <a:pt x="26" y="39"/>
                  </a:cubicBezTo>
                  <a:close/>
                  <a:moveTo>
                    <a:pt x="26" y="116"/>
                  </a:moveTo>
                  <a:lnTo>
                    <a:pt x="26" y="141"/>
                  </a:lnTo>
                  <a:cubicBezTo>
                    <a:pt x="26" y="148"/>
                    <a:pt x="20" y="154"/>
                    <a:pt x="13" y="154"/>
                  </a:cubicBezTo>
                  <a:cubicBezTo>
                    <a:pt x="6" y="154"/>
                    <a:pt x="0" y="148"/>
                    <a:pt x="0" y="141"/>
                  </a:cubicBezTo>
                  <a:lnTo>
                    <a:pt x="0" y="116"/>
                  </a:lnTo>
                  <a:cubicBezTo>
                    <a:pt x="0" y="109"/>
                    <a:pt x="6" y="103"/>
                    <a:pt x="13" y="103"/>
                  </a:cubicBezTo>
                  <a:cubicBezTo>
                    <a:pt x="20" y="103"/>
                    <a:pt x="26" y="109"/>
                    <a:pt x="26" y="116"/>
                  </a:cubicBezTo>
                  <a:close/>
                  <a:moveTo>
                    <a:pt x="26" y="192"/>
                  </a:moveTo>
                  <a:lnTo>
                    <a:pt x="26" y="218"/>
                  </a:lnTo>
                  <a:cubicBezTo>
                    <a:pt x="26" y="225"/>
                    <a:pt x="20" y="231"/>
                    <a:pt x="13" y="231"/>
                  </a:cubicBezTo>
                  <a:cubicBezTo>
                    <a:pt x="6" y="231"/>
                    <a:pt x="0" y="225"/>
                    <a:pt x="0" y="218"/>
                  </a:cubicBezTo>
                  <a:lnTo>
                    <a:pt x="0" y="192"/>
                  </a:lnTo>
                  <a:cubicBezTo>
                    <a:pt x="0" y="185"/>
                    <a:pt x="6" y="180"/>
                    <a:pt x="13" y="180"/>
                  </a:cubicBezTo>
                  <a:cubicBezTo>
                    <a:pt x="20" y="180"/>
                    <a:pt x="26" y="185"/>
                    <a:pt x="26" y="192"/>
                  </a:cubicBezTo>
                  <a:close/>
                  <a:moveTo>
                    <a:pt x="26" y="269"/>
                  </a:moveTo>
                  <a:lnTo>
                    <a:pt x="26" y="295"/>
                  </a:lnTo>
                  <a:cubicBezTo>
                    <a:pt x="26" y="302"/>
                    <a:pt x="20" y="308"/>
                    <a:pt x="13" y="308"/>
                  </a:cubicBezTo>
                  <a:cubicBezTo>
                    <a:pt x="6" y="308"/>
                    <a:pt x="0" y="302"/>
                    <a:pt x="0" y="295"/>
                  </a:cubicBezTo>
                  <a:lnTo>
                    <a:pt x="0" y="269"/>
                  </a:lnTo>
                  <a:cubicBezTo>
                    <a:pt x="0" y="262"/>
                    <a:pt x="6" y="256"/>
                    <a:pt x="13" y="256"/>
                  </a:cubicBezTo>
                  <a:cubicBezTo>
                    <a:pt x="20" y="256"/>
                    <a:pt x="26" y="262"/>
                    <a:pt x="26" y="269"/>
                  </a:cubicBezTo>
                  <a:close/>
                  <a:moveTo>
                    <a:pt x="26" y="346"/>
                  </a:moveTo>
                  <a:lnTo>
                    <a:pt x="26" y="372"/>
                  </a:lnTo>
                  <a:cubicBezTo>
                    <a:pt x="26" y="379"/>
                    <a:pt x="20" y="384"/>
                    <a:pt x="13" y="384"/>
                  </a:cubicBezTo>
                  <a:cubicBezTo>
                    <a:pt x="6" y="384"/>
                    <a:pt x="0" y="379"/>
                    <a:pt x="0" y="372"/>
                  </a:cubicBezTo>
                  <a:lnTo>
                    <a:pt x="0" y="346"/>
                  </a:lnTo>
                  <a:cubicBezTo>
                    <a:pt x="0" y="339"/>
                    <a:pt x="6" y="333"/>
                    <a:pt x="13" y="333"/>
                  </a:cubicBezTo>
                  <a:cubicBezTo>
                    <a:pt x="20" y="333"/>
                    <a:pt x="26" y="339"/>
                    <a:pt x="26" y="346"/>
                  </a:cubicBezTo>
                  <a:close/>
                  <a:moveTo>
                    <a:pt x="26" y="423"/>
                  </a:moveTo>
                  <a:lnTo>
                    <a:pt x="26" y="448"/>
                  </a:lnTo>
                  <a:cubicBezTo>
                    <a:pt x="26" y="456"/>
                    <a:pt x="20" y="461"/>
                    <a:pt x="13" y="461"/>
                  </a:cubicBezTo>
                  <a:cubicBezTo>
                    <a:pt x="6" y="461"/>
                    <a:pt x="0" y="456"/>
                    <a:pt x="0" y="448"/>
                  </a:cubicBezTo>
                  <a:lnTo>
                    <a:pt x="0" y="423"/>
                  </a:lnTo>
                  <a:cubicBezTo>
                    <a:pt x="0" y="416"/>
                    <a:pt x="6" y="410"/>
                    <a:pt x="13" y="410"/>
                  </a:cubicBezTo>
                  <a:cubicBezTo>
                    <a:pt x="20" y="410"/>
                    <a:pt x="26" y="416"/>
                    <a:pt x="26" y="423"/>
                  </a:cubicBezTo>
                  <a:close/>
                  <a:moveTo>
                    <a:pt x="26" y="500"/>
                  </a:moveTo>
                  <a:lnTo>
                    <a:pt x="26" y="525"/>
                  </a:lnTo>
                  <a:cubicBezTo>
                    <a:pt x="26" y="532"/>
                    <a:pt x="20" y="538"/>
                    <a:pt x="13" y="538"/>
                  </a:cubicBezTo>
                  <a:cubicBezTo>
                    <a:pt x="6" y="538"/>
                    <a:pt x="0" y="532"/>
                    <a:pt x="0" y="525"/>
                  </a:cubicBezTo>
                  <a:lnTo>
                    <a:pt x="0" y="500"/>
                  </a:lnTo>
                  <a:cubicBezTo>
                    <a:pt x="0" y="493"/>
                    <a:pt x="6" y="487"/>
                    <a:pt x="13" y="487"/>
                  </a:cubicBezTo>
                  <a:cubicBezTo>
                    <a:pt x="20" y="487"/>
                    <a:pt x="26" y="493"/>
                    <a:pt x="26" y="500"/>
                  </a:cubicBezTo>
                  <a:close/>
                  <a:moveTo>
                    <a:pt x="26" y="576"/>
                  </a:moveTo>
                  <a:lnTo>
                    <a:pt x="26" y="602"/>
                  </a:lnTo>
                  <a:cubicBezTo>
                    <a:pt x="26" y="609"/>
                    <a:pt x="20" y="615"/>
                    <a:pt x="13" y="615"/>
                  </a:cubicBezTo>
                  <a:cubicBezTo>
                    <a:pt x="6" y="615"/>
                    <a:pt x="0" y="609"/>
                    <a:pt x="0" y="602"/>
                  </a:cubicBezTo>
                  <a:lnTo>
                    <a:pt x="0" y="576"/>
                  </a:lnTo>
                  <a:cubicBezTo>
                    <a:pt x="0" y="569"/>
                    <a:pt x="6" y="564"/>
                    <a:pt x="13" y="564"/>
                  </a:cubicBezTo>
                  <a:cubicBezTo>
                    <a:pt x="20" y="564"/>
                    <a:pt x="26" y="569"/>
                    <a:pt x="26" y="576"/>
                  </a:cubicBezTo>
                  <a:close/>
                  <a:moveTo>
                    <a:pt x="26" y="653"/>
                  </a:moveTo>
                  <a:lnTo>
                    <a:pt x="26" y="679"/>
                  </a:lnTo>
                  <a:cubicBezTo>
                    <a:pt x="26" y="686"/>
                    <a:pt x="20" y="692"/>
                    <a:pt x="13" y="692"/>
                  </a:cubicBezTo>
                  <a:cubicBezTo>
                    <a:pt x="6" y="692"/>
                    <a:pt x="0" y="686"/>
                    <a:pt x="0" y="679"/>
                  </a:cubicBezTo>
                  <a:lnTo>
                    <a:pt x="0" y="653"/>
                  </a:lnTo>
                  <a:cubicBezTo>
                    <a:pt x="0" y="646"/>
                    <a:pt x="6" y="640"/>
                    <a:pt x="13" y="640"/>
                  </a:cubicBezTo>
                  <a:cubicBezTo>
                    <a:pt x="20" y="640"/>
                    <a:pt x="26" y="646"/>
                    <a:pt x="26" y="653"/>
                  </a:cubicBezTo>
                  <a:close/>
                  <a:moveTo>
                    <a:pt x="26" y="730"/>
                  </a:moveTo>
                  <a:lnTo>
                    <a:pt x="26" y="756"/>
                  </a:lnTo>
                  <a:cubicBezTo>
                    <a:pt x="26" y="763"/>
                    <a:pt x="20" y="768"/>
                    <a:pt x="13" y="768"/>
                  </a:cubicBezTo>
                  <a:cubicBezTo>
                    <a:pt x="6" y="768"/>
                    <a:pt x="0" y="763"/>
                    <a:pt x="0" y="756"/>
                  </a:cubicBezTo>
                  <a:lnTo>
                    <a:pt x="0" y="730"/>
                  </a:lnTo>
                  <a:cubicBezTo>
                    <a:pt x="0" y="723"/>
                    <a:pt x="6" y="717"/>
                    <a:pt x="13" y="717"/>
                  </a:cubicBezTo>
                  <a:cubicBezTo>
                    <a:pt x="20" y="717"/>
                    <a:pt x="26" y="723"/>
                    <a:pt x="26" y="730"/>
                  </a:cubicBezTo>
                  <a:close/>
                  <a:moveTo>
                    <a:pt x="26" y="807"/>
                  </a:moveTo>
                  <a:lnTo>
                    <a:pt x="26" y="832"/>
                  </a:lnTo>
                  <a:cubicBezTo>
                    <a:pt x="26" y="840"/>
                    <a:pt x="20" y="845"/>
                    <a:pt x="13" y="845"/>
                  </a:cubicBezTo>
                  <a:cubicBezTo>
                    <a:pt x="6" y="845"/>
                    <a:pt x="0" y="840"/>
                    <a:pt x="0" y="832"/>
                  </a:cubicBezTo>
                  <a:lnTo>
                    <a:pt x="0" y="807"/>
                  </a:lnTo>
                  <a:cubicBezTo>
                    <a:pt x="0" y="800"/>
                    <a:pt x="6" y="794"/>
                    <a:pt x="13" y="794"/>
                  </a:cubicBezTo>
                  <a:cubicBezTo>
                    <a:pt x="20" y="794"/>
                    <a:pt x="26" y="800"/>
                    <a:pt x="26" y="807"/>
                  </a:cubicBezTo>
                  <a:close/>
                  <a:moveTo>
                    <a:pt x="26" y="884"/>
                  </a:moveTo>
                  <a:lnTo>
                    <a:pt x="26" y="909"/>
                  </a:lnTo>
                  <a:cubicBezTo>
                    <a:pt x="26" y="916"/>
                    <a:pt x="20" y="922"/>
                    <a:pt x="13" y="922"/>
                  </a:cubicBezTo>
                  <a:cubicBezTo>
                    <a:pt x="6" y="922"/>
                    <a:pt x="0" y="916"/>
                    <a:pt x="0" y="909"/>
                  </a:cubicBezTo>
                  <a:lnTo>
                    <a:pt x="0" y="884"/>
                  </a:lnTo>
                  <a:cubicBezTo>
                    <a:pt x="0" y="877"/>
                    <a:pt x="6" y="871"/>
                    <a:pt x="13" y="871"/>
                  </a:cubicBezTo>
                  <a:cubicBezTo>
                    <a:pt x="20" y="871"/>
                    <a:pt x="26" y="877"/>
                    <a:pt x="26" y="884"/>
                  </a:cubicBezTo>
                  <a:close/>
                  <a:moveTo>
                    <a:pt x="26" y="960"/>
                  </a:moveTo>
                  <a:lnTo>
                    <a:pt x="26" y="986"/>
                  </a:lnTo>
                  <a:cubicBezTo>
                    <a:pt x="26" y="993"/>
                    <a:pt x="20" y="999"/>
                    <a:pt x="13" y="999"/>
                  </a:cubicBezTo>
                  <a:cubicBezTo>
                    <a:pt x="6" y="999"/>
                    <a:pt x="0" y="993"/>
                    <a:pt x="0" y="986"/>
                  </a:cubicBezTo>
                  <a:lnTo>
                    <a:pt x="0" y="960"/>
                  </a:lnTo>
                  <a:cubicBezTo>
                    <a:pt x="0" y="953"/>
                    <a:pt x="6" y="948"/>
                    <a:pt x="13" y="948"/>
                  </a:cubicBezTo>
                  <a:cubicBezTo>
                    <a:pt x="20" y="948"/>
                    <a:pt x="26" y="953"/>
                    <a:pt x="26" y="960"/>
                  </a:cubicBezTo>
                  <a:close/>
                  <a:moveTo>
                    <a:pt x="26" y="1037"/>
                  </a:moveTo>
                  <a:lnTo>
                    <a:pt x="26" y="1063"/>
                  </a:lnTo>
                  <a:cubicBezTo>
                    <a:pt x="26" y="1070"/>
                    <a:pt x="20" y="1076"/>
                    <a:pt x="13" y="1076"/>
                  </a:cubicBezTo>
                  <a:cubicBezTo>
                    <a:pt x="6" y="1076"/>
                    <a:pt x="0" y="1070"/>
                    <a:pt x="0" y="1063"/>
                  </a:cubicBezTo>
                  <a:lnTo>
                    <a:pt x="0" y="1037"/>
                  </a:lnTo>
                  <a:cubicBezTo>
                    <a:pt x="0" y="1030"/>
                    <a:pt x="6" y="1024"/>
                    <a:pt x="13" y="1024"/>
                  </a:cubicBezTo>
                  <a:cubicBezTo>
                    <a:pt x="20" y="1024"/>
                    <a:pt x="26" y="1030"/>
                    <a:pt x="26" y="1037"/>
                  </a:cubicBezTo>
                  <a:close/>
                  <a:moveTo>
                    <a:pt x="26" y="1114"/>
                  </a:moveTo>
                  <a:lnTo>
                    <a:pt x="26" y="1140"/>
                  </a:lnTo>
                  <a:cubicBezTo>
                    <a:pt x="26" y="1147"/>
                    <a:pt x="20" y="1152"/>
                    <a:pt x="13" y="1152"/>
                  </a:cubicBezTo>
                  <a:cubicBezTo>
                    <a:pt x="6" y="1152"/>
                    <a:pt x="0" y="1147"/>
                    <a:pt x="0" y="1140"/>
                  </a:cubicBezTo>
                  <a:lnTo>
                    <a:pt x="0" y="1114"/>
                  </a:lnTo>
                  <a:cubicBezTo>
                    <a:pt x="0" y="1107"/>
                    <a:pt x="6" y="1101"/>
                    <a:pt x="13" y="1101"/>
                  </a:cubicBezTo>
                  <a:cubicBezTo>
                    <a:pt x="20" y="1101"/>
                    <a:pt x="26" y="1107"/>
                    <a:pt x="26" y="1114"/>
                  </a:cubicBezTo>
                  <a:close/>
                  <a:moveTo>
                    <a:pt x="26" y="1191"/>
                  </a:moveTo>
                  <a:lnTo>
                    <a:pt x="26" y="1216"/>
                  </a:lnTo>
                  <a:cubicBezTo>
                    <a:pt x="26" y="1224"/>
                    <a:pt x="20" y="1229"/>
                    <a:pt x="13" y="1229"/>
                  </a:cubicBezTo>
                  <a:cubicBezTo>
                    <a:pt x="6" y="1229"/>
                    <a:pt x="0" y="1224"/>
                    <a:pt x="0" y="1216"/>
                  </a:cubicBezTo>
                  <a:lnTo>
                    <a:pt x="0" y="1191"/>
                  </a:lnTo>
                  <a:cubicBezTo>
                    <a:pt x="0" y="1184"/>
                    <a:pt x="6" y="1178"/>
                    <a:pt x="13" y="1178"/>
                  </a:cubicBezTo>
                  <a:cubicBezTo>
                    <a:pt x="20" y="1178"/>
                    <a:pt x="26" y="1184"/>
                    <a:pt x="26" y="1191"/>
                  </a:cubicBezTo>
                  <a:close/>
                  <a:moveTo>
                    <a:pt x="26" y="1268"/>
                  </a:moveTo>
                  <a:lnTo>
                    <a:pt x="26" y="1293"/>
                  </a:lnTo>
                  <a:cubicBezTo>
                    <a:pt x="26" y="1300"/>
                    <a:pt x="20" y="1306"/>
                    <a:pt x="13" y="1306"/>
                  </a:cubicBezTo>
                  <a:cubicBezTo>
                    <a:pt x="6" y="1306"/>
                    <a:pt x="0" y="1300"/>
                    <a:pt x="0" y="1293"/>
                  </a:cubicBezTo>
                  <a:lnTo>
                    <a:pt x="0" y="1268"/>
                  </a:lnTo>
                  <a:cubicBezTo>
                    <a:pt x="0" y="1261"/>
                    <a:pt x="6" y="1255"/>
                    <a:pt x="13" y="1255"/>
                  </a:cubicBezTo>
                  <a:cubicBezTo>
                    <a:pt x="20" y="1255"/>
                    <a:pt x="26" y="1261"/>
                    <a:pt x="26" y="1268"/>
                  </a:cubicBezTo>
                  <a:close/>
                  <a:moveTo>
                    <a:pt x="26" y="1344"/>
                  </a:moveTo>
                  <a:lnTo>
                    <a:pt x="26" y="1370"/>
                  </a:lnTo>
                  <a:cubicBezTo>
                    <a:pt x="26" y="1377"/>
                    <a:pt x="20" y="1383"/>
                    <a:pt x="13" y="1383"/>
                  </a:cubicBezTo>
                  <a:cubicBezTo>
                    <a:pt x="6" y="1383"/>
                    <a:pt x="0" y="1377"/>
                    <a:pt x="0" y="1370"/>
                  </a:cubicBezTo>
                  <a:lnTo>
                    <a:pt x="0" y="1344"/>
                  </a:lnTo>
                  <a:cubicBezTo>
                    <a:pt x="0" y="1337"/>
                    <a:pt x="6" y="1332"/>
                    <a:pt x="13" y="1332"/>
                  </a:cubicBezTo>
                  <a:cubicBezTo>
                    <a:pt x="20" y="1332"/>
                    <a:pt x="26" y="1337"/>
                    <a:pt x="26" y="1344"/>
                  </a:cubicBezTo>
                  <a:close/>
                  <a:moveTo>
                    <a:pt x="26" y="1421"/>
                  </a:moveTo>
                  <a:lnTo>
                    <a:pt x="26" y="1447"/>
                  </a:lnTo>
                  <a:cubicBezTo>
                    <a:pt x="26" y="1454"/>
                    <a:pt x="20" y="1460"/>
                    <a:pt x="13" y="1460"/>
                  </a:cubicBezTo>
                  <a:cubicBezTo>
                    <a:pt x="6" y="1460"/>
                    <a:pt x="0" y="1454"/>
                    <a:pt x="0" y="1447"/>
                  </a:cubicBezTo>
                  <a:lnTo>
                    <a:pt x="0" y="1421"/>
                  </a:lnTo>
                  <a:cubicBezTo>
                    <a:pt x="0" y="1414"/>
                    <a:pt x="6" y="1408"/>
                    <a:pt x="13" y="1408"/>
                  </a:cubicBezTo>
                  <a:cubicBezTo>
                    <a:pt x="20" y="1408"/>
                    <a:pt x="26" y="1414"/>
                    <a:pt x="26" y="1421"/>
                  </a:cubicBezTo>
                  <a:close/>
                  <a:moveTo>
                    <a:pt x="26" y="1498"/>
                  </a:moveTo>
                  <a:lnTo>
                    <a:pt x="26" y="1524"/>
                  </a:lnTo>
                  <a:cubicBezTo>
                    <a:pt x="26" y="1531"/>
                    <a:pt x="20" y="1536"/>
                    <a:pt x="13" y="1536"/>
                  </a:cubicBezTo>
                  <a:cubicBezTo>
                    <a:pt x="6" y="1536"/>
                    <a:pt x="0" y="1531"/>
                    <a:pt x="0" y="1524"/>
                  </a:cubicBezTo>
                  <a:lnTo>
                    <a:pt x="0" y="1498"/>
                  </a:lnTo>
                  <a:cubicBezTo>
                    <a:pt x="0" y="1491"/>
                    <a:pt x="6" y="1485"/>
                    <a:pt x="13" y="1485"/>
                  </a:cubicBezTo>
                  <a:cubicBezTo>
                    <a:pt x="20" y="1485"/>
                    <a:pt x="26" y="1491"/>
                    <a:pt x="26" y="1498"/>
                  </a:cubicBezTo>
                  <a:close/>
                  <a:moveTo>
                    <a:pt x="26" y="1575"/>
                  </a:moveTo>
                  <a:lnTo>
                    <a:pt x="26" y="1600"/>
                  </a:lnTo>
                  <a:cubicBezTo>
                    <a:pt x="26" y="1608"/>
                    <a:pt x="20" y="1613"/>
                    <a:pt x="13" y="1613"/>
                  </a:cubicBezTo>
                  <a:cubicBezTo>
                    <a:pt x="6" y="1613"/>
                    <a:pt x="0" y="1608"/>
                    <a:pt x="0" y="1600"/>
                  </a:cubicBezTo>
                  <a:lnTo>
                    <a:pt x="0" y="1575"/>
                  </a:lnTo>
                  <a:cubicBezTo>
                    <a:pt x="0" y="1568"/>
                    <a:pt x="6" y="1562"/>
                    <a:pt x="13" y="1562"/>
                  </a:cubicBezTo>
                  <a:cubicBezTo>
                    <a:pt x="20" y="1562"/>
                    <a:pt x="26" y="1568"/>
                    <a:pt x="26" y="1575"/>
                  </a:cubicBezTo>
                  <a:close/>
                  <a:moveTo>
                    <a:pt x="26" y="1652"/>
                  </a:moveTo>
                  <a:lnTo>
                    <a:pt x="26" y="1677"/>
                  </a:lnTo>
                  <a:cubicBezTo>
                    <a:pt x="26" y="1684"/>
                    <a:pt x="20" y="1690"/>
                    <a:pt x="13" y="1690"/>
                  </a:cubicBezTo>
                  <a:cubicBezTo>
                    <a:pt x="6" y="1690"/>
                    <a:pt x="0" y="1684"/>
                    <a:pt x="0" y="1677"/>
                  </a:cubicBezTo>
                  <a:lnTo>
                    <a:pt x="0" y="1652"/>
                  </a:lnTo>
                  <a:cubicBezTo>
                    <a:pt x="0" y="1645"/>
                    <a:pt x="6" y="1639"/>
                    <a:pt x="13" y="1639"/>
                  </a:cubicBezTo>
                  <a:cubicBezTo>
                    <a:pt x="20" y="1639"/>
                    <a:pt x="26" y="1645"/>
                    <a:pt x="26" y="1652"/>
                  </a:cubicBezTo>
                  <a:close/>
                  <a:moveTo>
                    <a:pt x="26" y="1728"/>
                  </a:moveTo>
                  <a:lnTo>
                    <a:pt x="26" y="1754"/>
                  </a:lnTo>
                  <a:cubicBezTo>
                    <a:pt x="26" y="1761"/>
                    <a:pt x="20" y="1767"/>
                    <a:pt x="13" y="1767"/>
                  </a:cubicBezTo>
                  <a:cubicBezTo>
                    <a:pt x="6" y="1767"/>
                    <a:pt x="0" y="1761"/>
                    <a:pt x="0" y="1754"/>
                  </a:cubicBezTo>
                  <a:lnTo>
                    <a:pt x="0" y="1728"/>
                  </a:lnTo>
                  <a:cubicBezTo>
                    <a:pt x="0" y="1721"/>
                    <a:pt x="6" y="1716"/>
                    <a:pt x="13" y="1716"/>
                  </a:cubicBezTo>
                  <a:cubicBezTo>
                    <a:pt x="20" y="1716"/>
                    <a:pt x="26" y="1721"/>
                    <a:pt x="26" y="1728"/>
                  </a:cubicBezTo>
                  <a:close/>
                  <a:moveTo>
                    <a:pt x="26" y="1805"/>
                  </a:moveTo>
                  <a:lnTo>
                    <a:pt x="26" y="1831"/>
                  </a:lnTo>
                  <a:cubicBezTo>
                    <a:pt x="26" y="1838"/>
                    <a:pt x="20" y="1844"/>
                    <a:pt x="13" y="1844"/>
                  </a:cubicBezTo>
                  <a:cubicBezTo>
                    <a:pt x="6" y="1844"/>
                    <a:pt x="0" y="1838"/>
                    <a:pt x="0" y="1831"/>
                  </a:cubicBezTo>
                  <a:lnTo>
                    <a:pt x="0" y="1805"/>
                  </a:lnTo>
                  <a:cubicBezTo>
                    <a:pt x="0" y="1798"/>
                    <a:pt x="6" y="1792"/>
                    <a:pt x="13" y="1792"/>
                  </a:cubicBezTo>
                  <a:cubicBezTo>
                    <a:pt x="20" y="1792"/>
                    <a:pt x="26" y="1798"/>
                    <a:pt x="26" y="1805"/>
                  </a:cubicBezTo>
                  <a:close/>
                  <a:moveTo>
                    <a:pt x="26" y="1882"/>
                  </a:moveTo>
                  <a:lnTo>
                    <a:pt x="26" y="1908"/>
                  </a:lnTo>
                  <a:cubicBezTo>
                    <a:pt x="26" y="1915"/>
                    <a:pt x="20" y="1920"/>
                    <a:pt x="13" y="1920"/>
                  </a:cubicBezTo>
                  <a:cubicBezTo>
                    <a:pt x="6" y="1920"/>
                    <a:pt x="0" y="1915"/>
                    <a:pt x="0" y="1908"/>
                  </a:cubicBezTo>
                  <a:lnTo>
                    <a:pt x="0" y="1882"/>
                  </a:lnTo>
                  <a:cubicBezTo>
                    <a:pt x="0" y="1875"/>
                    <a:pt x="6" y="1869"/>
                    <a:pt x="13" y="1869"/>
                  </a:cubicBezTo>
                  <a:cubicBezTo>
                    <a:pt x="20" y="1869"/>
                    <a:pt x="26" y="1875"/>
                    <a:pt x="26" y="1882"/>
                  </a:cubicBezTo>
                  <a:close/>
                  <a:moveTo>
                    <a:pt x="48" y="1911"/>
                  </a:moveTo>
                  <a:lnTo>
                    <a:pt x="73" y="1911"/>
                  </a:lnTo>
                  <a:cubicBezTo>
                    <a:pt x="80" y="1911"/>
                    <a:pt x="86" y="1917"/>
                    <a:pt x="86" y="1924"/>
                  </a:cubicBezTo>
                  <a:cubicBezTo>
                    <a:pt x="86" y="1931"/>
                    <a:pt x="80" y="1937"/>
                    <a:pt x="73" y="1937"/>
                  </a:cubicBezTo>
                  <a:lnTo>
                    <a:pt x="48" y="1937"/>
                  </a:lnTo>
                  <a:cubicBezTo>
                    <a:pt x="41" y="1937"/>
                    <a:pt x="35" y="1931"/>
                    <a:pt x="35" y="1924"/>
                  </a:cubicBezTo>
                  <a:cubicBezTo>
                    <a:pt x="35" y="1917"/>
                    <a:pt x="41" y="1911"/>
                    <a:pt x="48" y="1911"/>
                  </a:cubicBezTo>
                  <a:close/>
                  <a:moveTo>
                    <a:pt x="124" y="1911"/>
                  </a:moveTo>
                  <a:lnTo>
                    <a:pt x="150" y="1911"/>
                  </a:lnTo>
                  <a:cubicBezTo>
                    <a:pt x="157" y="1911"/>
                    <a:pt x="163" y="1917"/>
                    <a:pt x="163" y="1924"/>
                  </a:cubicBezTo>
                  <a:cubicBezTo>
                    <a:pt x="163" y="1931"/>
                    <a:pt x="157" y="1937"/>
                    <a:pt x="150" y="1937"/>
                  </a:cubicBezTo>
                  <a:lnTo>
                    <a:pt x="124" y="1937"/>
                  </a:lnTo>
                  <a:cubicBezTo>
                    <a:pt x="117" y="1937"/>
                    <a:pt x="112" y="1931"/>
                    <a:pt x="112" y="1924"/>
                  </a:cubicBezTo>
                  <a:cubicBezTo>
                    <a:pt x="112" y="1917"/>
                    <a:pt x="117" y="1911"/>
                    <a:pt x="124" y="1911"/>
                  </a:cubicBezTo>
                  <a:close/>
                  <a:moveTo>
                    <a:pt x="201" y="1911"/>
                  </a:moveTo>
                  <a:lnTo>
                    <a:pt x="227" y="1911"/>
                  </a:lnTo>
                  <a:cubicBezTo>
                    <a:pt x="234" y="1911"/>
                    <a:pt x="240" y="1917"/>
                    <a:pt x="240" y="1924"/>
                  </a:cubicBezTo>
                  <a:cubicBezTo>
                    <a:pt x="240" y="1931"/>
                    <a:pt x="234" y="1937"/>
                    <a:pt x="227" y="1937"/>
                  </a:cubicBezTo>
                  <a:lnTo>
                    <a:pt x="201" y="1937"/>
                  </a:lnTo>
                  <a:cubicBezTo>
                    <a:pt x="194" y="1937"/>
                    <a:pt x="188" y="1931"/>
                    <a:pt x="188" y="1924"/>
                  </a:cubicBezTo>
                  <a:cubicBezTo>
                    <a:pt x="188" y="1917"/>
                    <a:pt x="194" y="1911"/>
                    <a:pt x="201" y="1911"/>
                  </a:cubicBezTo>
                  <a:close/>
                  <a:moveTo>
                    <a:pt x="278" y="1911"/>
                  </a:moveTo>
                  <a:lnTo>
                    <a:pt x="304" y="1911"/>
                  </a:lnTo>
                  <a:cubicBezTo>
                    <a:pt x="311" y="1911"/>
                    <a:pt x="316" y="1917"/>
                    <a:pt x="316" y="1924"/>
                  </a:cubicBezTo>
                  <a:cubicBezTo>
                    <a:pt x="316" y="1931"/>
                    <a:pt x="311" y="1937"/>
                    <a:pt x="304" y="1937"/>
                  </a:cubicBezTo>
                  <a:lnTo>
                    <a:pt x="278" y="1937"/>
                  </a:lnTo>
                  <a:cubicBezTo>
                    <a:pt x="271" y="1937"/>
                    <a:pt x="265" y="1931"/>
                    <a:pt x="265" y="1924"/>
                  </a:cubicBezTo>
                  <a:cubicBezTo>
                    <a:pt x="265" y="1917"/>
                    <a:pt x="271" y="1911"/>
                    <a:pt x="278" y="1911"/>
                  </a:cubicBezTo>
                  <a:close/>
                  <a:moveTo>
                    <a:pt x="355" y="1911"/>
                  </a:moveTo>
                  <a:lnTo>
                    <a:pt x="380" y="1911"/>
                  </a:lnTo>
                  <a:cubicBezTo>
                    <a:pt x="388" y="1911"/>
                    <a:pt x="393" y="1917"/>
                    <a:pt x="393" y="1924"/>
                  </a:cubicBezTo>
                  <a:cubicBezTo>
                    <a:pt x="393" y="1931"/>
                    <a:pt x="388" y="1937"/>
                    <a:pt x="380" y="1937"/>
                  </a:cubicBezTo>
                  <a:lnTo>
                    <a:pt x="355" y="1937"/>
                  </a:lnTo>
                  <a:cubicBezTo>
                    <a:pt x="348" y="1937"/>
                    <a:pt x="342" y="1931"/>
                    <a:pt x="342" y="1924"/>
                  </a:cubicBezTo>
                  <a:cubicBezTo>
                    <a:pt x="342" y="1917"/>
                    <a:pt x="348" y="1911"/>
                    <a:pt x="355" y="1911"/>
                  </a:cubicBezTo>
                  <a:close/>
                  <a:moveTo>
                    <a:pt x="432" y="1911"/>
                  </a:moveTo>
                  <a:lnTo>
                    <a:pt x="457" y="1911"/>
                  </a:lnTo>
                  <a:cubicBezTo>
                    <a:pt x="464" y="1911"/>
                    <a:pt x="470" y="1917"/>
                    <a:pt x="470" y="1924"/>
                  </a:cubicBezTo>
                  <a:cubicBezTo>
                    <a:pt x="470" y="1931"/>
                    <a:pt x="464" y="1937"/>
                    <a:pt x="457" y="1937"/>
                  </a:cubicBezTo>
                  <a:lnTo>
                    <a:pt x="432" y="1937"/>
                  </a:lnTo>
                  <a:cubicBezTo>
                    <a:pt x="425" y="1937"/>
                    <a:pt x="419" y="1931"/>
                    <a:pt x="419" y="1924"/>
                  </a:cubicBezTo>
                  <a:cubicBezTo>
                    <a:pt x="419" y="1917"/>
                    <a:pt x="425" y="1911"/>
                    <a:pt x="432" y="1911"/>
                  </a:cubicBezTo>
                  <a:close/>
                  <a:moveTo>
                    <a:pt x="508" y="1911"/>
                  </a:moveTo>
                  <a:lnTo>
                    <a:pt x="534" y="1911"/>
                  </a:lnTo>
                  <a:cubicBezTo>
                    <a:pt x="541" y="1911"/>
                    <a:pt x="547" y="1917"/>
                    <a:pt x="547" y="1924"/>
                  </a:cubicBezTo>
                  <a:cubicBezTo>
                    <a:pt x="547" y="1931"/>
                    <a:pt x="541" y="1937"/>
                    <a:pt x="534" y="1937"/>
                  </a:cubicBezTo>
                  <a:lnTo>
                    <a:pt x="508" y="1937"/>
                  </a:lnTo>
                  <a:cubicBezTo>
                    <a:pt x="501" y="1937"/>
                    <a:pt x="496" y="1931"/>
                    <a:pt x="496" y="1924"/>
                  </a:cubicBezTo>
                  <a:cubicBezTo>
                    <a:pt x="496" y="1917"/>
                    <a:pt x="501" y="1911"/>
                    <a:pt x="508" y="1911"/>
                  </a:cubicBezTo>
                  <a:close/>
                  <a:moveTo>
                    <a:pt x="585" y="1911"/>
                  </a:moveTo>
                  <a:lnTo>
                    <a:pt x="611" y="1911"/>
                  </a:lnTo>
                  <a:cubicBezTo>
                    <a:pt x="618" y="1911"/>
                    <a:pt x="624" y="1917"/>
                    <a:pt x="624" y="1924"/>
                  </a:cubicBezTo>
                  <a:cubicBezTo>
                    <a:pt x="624" y="1931"/>
                    <a:pt x="618" y="1937"/>
                    <a:pt x="611" y="1937"/>
                  </a:cubicBezTo>
                  <a:lnTo>
                    <a:pt x="585" y="1937"/>
                  </a:lnTo>
                  <a:cubicBezTo>
                    <a:pt x="578" y="1937"/>
                    <a:pt x="572" y="1931"/>
                    <a:pt x="572" y="1924"/>
                  </a:cubicBezTo>
                  <a:cubicBezTo>
                    <a:pt x="572" y="1917"/>
                    <a:pt x="578" y="1911"/>
                    <a:pt x="585" y="1911"/>
                  </a:cubicBezTo>
                  <a:close/>
                  <a:moveTo>
                    <a:pt x="662" y="1911"/>
                  </a:moveTo>
                  <a:lnTo>
                    <a:pt x="688" y="1911"/>
                  </a:lnTo>
                  <a:cubicBezTo>
                    <a:pt x="695" y="1911"/>
                    <a:pt x="700" y="1917"/>
                    <a:pt x="700" y="1924"/>
                  </a:cubicBezTo>
                  <a:cubicBezTo>
                    <a:pt x="700" y="1931"/>
                    <a:pt x="695" y="1937"/>
                    <a:pt x="688" y="1937"/>
                  </a:cubicBezTo>
                  <a:lnTo>
                    <a:pt x="662" y="1937"/>
                  </a:lnTo>
                  <a:cubicBezTo>
                    <a:pt x="655" y="1937"/>
                    <a:pt x="649" y="1931"/>
                    <a:pt x="649" y="1924"/>
                  </a:cubicBezTo>
                  <a:cubicBezTo>
                    <a:pt x="649" y="1917"/>
                    <a:pt x="655" y="1911"/>
                    <a:pt x="662" y="1911"/>
                  </a:cubicBezTo>
                  <a:close/>
                  <a:moveTo>
                    <a:pt x="739" y="1911"/>
                  </a:moveTo>
                  <a:lnTo>
                    <a:pt x="764" y="1911"/>
                  </a:lnTo>
                  <a:cubicBezTo>
                    <a:pt x="772" y="1911"/>
                    <a:pt x="777" y="1917"/>
                    <a:pt x="777" y="1924"/>
                  </a:cubicBezTo>
                  <a:cubicBezTo>
                    <a:pt x="777" y="1931"/>
                    <a:pt x="772" y="1937"/>
                    <a:pt x="764" y="1937"/>
                  </a:cubicBezTo>
                  <a:lnTo>
                    <a:pt x="739" y="1937"/>
                  </a:lnTo>
                  <a:cubicBezTo>
                    <a:pt x="732" y="1937"/>
                    <a:pt x="726" y="1931"/>
                    <a:pt x="726" y="1924"/>
                  </a:cubicBezTo>
                  <a:cubicBezTo>
                    <a:pt x="726" y="1917"/>
                    <a:pt x="732" y="1911"/>
                    <a:pt x="739" y="1911"/>
                  </a:cubicBezTo>
                  <a:close/>
                  <a:moveTo>
                    <a:pt x="816" y="1911"/>
                  </a:moveTo>
                  <a:lnTo>
                    <a:pt x="841" y="1911"/>
                  </a:lnTo>
                  <a:cubicBezTo>
                    <a:pt x="848" y="1911"/>
                    <a:pt x="854" y="1917"/>
                    <a:pt x="854" y="1924"/>
                  </a:cubicBezTo>
                  <a:cubicBezTo>
                    <a:pt x="854" y="1931"/>
                    <a:pt x="848" y="1937"/>
                    <a:pt x="841" y="1937"/>
                  </a:cubicBezTo>
                  <a:lnTo>
                    <a:pt x="816" y="1937"/>
                  </a:lnTo>
                  <a:cubicBezTo>
                    <a:pt x="809" y="1937"/>
                    <a:pt x="803" y="1931"/>
                    <a:pt x="803" y="1924"/>
                  </a:cubicBezTo>
                  <a:cubicBezTo>
                    <a:pt x="803" y="1917"/>
                    <a:pt x="809" y="1911"/>
                    <a:pt x="816" y="1911"/>
                  </a:cubicBezTo>
                  <a:close/>
                  <a:moveTo>
                    <a:pt x="892" y="1911"/>
                  </a:moveTo>
                  <a:lnTo>
                    <a:pt x="918" y="1911"/>
                  </a:lnTo>
                  <a:cubicBezTo>
                    <a:pt x="925" y="1911"/>
                    <a:pt x="931" y="1917"/>
                    <a:pt x="931" y="1924"/>
                  </a:cubicBezTo>
                  <a:cubicBezTo>
                    <a:pt x="931" y="1931"/>
                    <a:pt x="925" y="1937"/>
                    <a:pt x="918" y="1937"/>
                  </a:cubicBezTo>
                  <a:lnTo>
                    <a:pt x="892" y="1937"/>
                  </a:lnTo>
                  <a:cubicBezTo>
                    <a:pt x="885" y="1937"/>
                    <a:pt x="880" y="1931"/>
                    <a:pt x="880" y="1924"/>
                  </a:cubicBezTo>
                  <a:cubicBezTo>
                    <a:pt x="880" y="1917"/>
                    <a:pt x="885" y="1911"/>
                    <a:pt x="892" y="1911"/>
                  </a:cubicBezTo>
                  <a:close/>
                  <a:moveTo>
                    <a:pt x="969" y="1911"/>
                  </a:moveTo>
                  <a:lnTo>
                    <a:pt x="995" y="1911"/>
                  </a:lnTo>
                  <a:cubicBezTo>
                    <a:pt x="1002" y="1911"/>
                    <a:pt x="1008" y="1917"/>
                    <a:pt x="1008" y="1924"/>
                  </a:cubicBezTo>
                  <a:cubicBezTo>
                    <a:pt x="1008" y="1931"/>
                    <a:pt x="1002" y="1937"/>
                    <a:pt x="995" y="1937"/>
                  </a:cubicBezTo>
                  <a:lnTo>
                    <a:pt x="969" y="1937"/>
                  </a:lnTo>
                  <a:cubicBezTo>
                    <a:pt x="962" y="1937"/>
                    <a:pt x="956" y="1931"/>
                    <a:pt x="956" y="1924"/>
                  </a:cubicBezTo>
                  <a:cubicBezTo>
                    <a:pt x="956" y="1917"/>
                    <a:pt x="962" y="1911"/>
                    <a:pt x="969" y="1911"/>
                  </a:cubicBezTo>
                  <a:close/>
                  <a:moveTo>
                    <a:pt x="1046" y="1911"/>
                  </a:moveTo>
                  <a:lnTo>
                    <a:pt x="1072" y="1911"/>
                  </a:lnTo>
                  <a:cubicBezTo>
                    <a:pt x="1079" y="1911"/>
                    <a:pt x="1084" y="1917"/>
                    <a:pt x="1084" y="1924"/>
                  </a:cubicBezTo>
                  <a:cubicBezTo>
                    <a:pt x="1084" y="1931"/>
                    <a:pt x="1079" y="1937"/>
                    <a:pt x="1072" y="1937"/>
                  </a:cubicBezTo>
                  <a:lnTo>
                    <a:pt x="1046" y="1937"/>
                  </a:lnTo>
                  <a:cubicBezTo>
                    <a:pt x="1039" y="1937"/>
                    <a:pt x="1033" y="1931"/>
                    <a:pt x="1033" y="1924"/>
                  </a:cubicBezTo>
                  <a:cubicBezTo>
                    <a:pt x="1033" y="1917"/>
                    <a:pt x="1039" y="1911"/>
                    <a:pt x="1046" y="1911"/>
                  </a:cubicBezTo>
                  <a:close/>
                  <a:moveTo>
                    <a:pt x="1123" y="1911"/>
                  </a:moveTo>
                  <a:lnTo>
                    <a:pt x="1148" y="1911"/>
                  </a:lnTo>
                  <a:cubicBezTo>
                    <a:pt x="1156" y="1911"/>
                    <a:pt x="1161" y="1917"/>
                    <a:pt x="1161" y="1924"/>
                  </a:cubicBezTo>
                  <a:cubicBezTo>
                    <a:pt x="1161" y="1931"/>
                    <a:pt x="1156" y="1937"/>
                    <a:pt x="1148" y="1937"/>
                  </a:cubicBezTo>
                  <a:lnTo>
                    <a:pt x="1123" y="1937"/>
                  </a:lnTo>
                  <a:cubicBezTo>
                    <a:pt x="1116" y="1937"/>
                    <a:pt x="1110" y="1931"/>
                    <a:pt x="1110" y="1924"/>
                  </a:cubicBezTo>
                  <a:cubicBezTo>
                    <a:pt x="1110" y="1917"/>
                    <a:pt x="1116" y="1911"/>
                    <a:pt x="1123" y="1911"/>
                  </a:cubicBezTo>
                  <a:close/>
                  <a:moveTo>
                    <a:pt x="1200" y="1911"/>
                  </a:moveTo>
                  <a:lnTo>
                    <a:pt x="1225" y="1911"/>
                  </a:lnTo>
                  <a:cubicBezTo>
                    <a:pt x="1232" y="1911"/>
                    <a:pt x="1238" y="1917"/>
                    <a:pt x="1238" y="1924"/>
                  </a:cubicBezTo>
                  <a:cubicBezTo>
                    <a:pt x="1238" y="1931"/>
                    <a:pt x="1232" y="1937"/>
                    <a:pt x="1225" y="1937"/>
                  </a:cubicBezTo>
                  <a:lnTo>
                    <a:pt x="1200" y="1937"/>
                  </a:lnTo>
                  <a:cubicBezTo>
                    <a:pt x="1193" y="1937"/>
                    <a:pt x="1187" y="1931"/>
                    <a:pt x="1187" y="1924"/>
                  </a:cubicBezTo>
                  <a:cubicBezTo>
                    <a:pt x="1187" y="1917"/>
                    <a:pt x="1193" y="1911"/>
                    <a:pt x="1200" y="1911"/>
                  </a:cubicBezTo>
                  <a:close/>
                  <a:moveTo>
                    <a:pt x="1276" y="1911"/>
                  </a:moveTo>
                  <a:lnTo>
                    <a:pt x="1302" y="1911"/>
                  </a:lnTo>
                  <a:cubicBezTo>
                    <a:pt x="1309" y="1911"/>
                    <a:pt x="1315" y="1917"/>
                    <a:pt x="1315" y="1924"/>
                  </a:cubicBezTo>
                  <a:cubicBezTo>
                    <a:pt x="1315" y="1931"/>
                    <a:pt x="1309" y="1937"/>
                    <a:pt x="1302" y="1937"/>
                  </a:cubicBezTo>
                  <a:lnTo>
                    <a:pt x="1276" y="1937"/>
                  </a:lnTo>
                  <a:cubicBezTo>
                    <a:pt x="1269" y="1937"/>
                    <a:pt x="1264" y="1931"/>
                    <a:pt x="1264" y="1924"/>
                  </a:cubicBezTo>
                  <a:cubicBezTo>
                    <a:pt x="1264" y="1917"/>
                    <a:pt x="1269" y="1911"/>
                    <a:pt x="1276" y="1911"/>
                  </a:cubicBezTo>
                  <a:close/>
                  <a:moveTo>
                    <a:pt x="1353" y="1911"/>
                  </a:moveTo>
                  <a:lnTo>
                    <a:pt x="1379" y="1911"/>
                  </a:lnTo>
                  <a:cubicBezTo>
                    <a:pt x="1386" y="1911"/>
                    <a:pt x="1392" y="1917"/>
                    <a:pt x="1392" y="1924"/>
                  </a:cubicBezTo>
                  <a:cubicBezTo>
                    <a:pt x="1392" y="1931"/>
                    <a:pt x="1386" y="1937"/>
                    <a:pt x="1379" y="1937"/>
                  </a:cubicBezTo>
                  <a:lnTo>
                    <a:pt x="1353" y="1937"/>
                  </a:lnTo>
                  <a:cubicBezTo>
                    <a:pt x="1346" y="1937"/>
                    <a:pt x="1340" y="1931"/>
                    <a:pt x="1340" y="1924"/>
                  </a:cubicBezTo>
                  <a:cubicBezTo>
                    <a:pt x="1340" y="1917"/>
                    <a:pt x="1346" y="1911"/>
                    <a:pt x="1353" y="1911"/>
                  </a:cubicBezTo>
                  <a:close/>
                  <a:moveTo>
                    <a:pt x="1430" y="1911"/>
                  </a:moveTo>
                  <a:lnTo>
                    <a:pt x="1456" y="1911"/>
                  </a:lnTo>
                  <a:cubicBezTo>
                    <a:pt x="1463" y="1911"/>
                    <a:pt x="1468" y="1917"/>
                    <a:pt x="1468" y="1924"/>
                  </a:cubicBezTo>
                  <a:cubicBezTo>
                    <a:pt x="1468" y="1931"/>
                    <a:pt x="1463" y="1937"/>
                    <a:pt x="1456" y="1937"/>
                  </a:cubicBezTo>
                  <a:lnTo>
                    <a:pt x="1430" y="1937"/>
                  </a:lnTo>
                  <a:cubicBezTo>
                    <a:pt x="1423" y="1937"/>
                    <a:pt x="1417" y="1931"/>
                    <a:pt x="1417" y="1924"/>
                  </a:cubicBezTo>
                  <a:cubicBezTo>
                    <a:pt x="1417" y="1917"/>
                    <a:pt x="1423" y="1911"/>
                    <a:pt x="1430" y="1911"/>
                  </a:cubicBezTo>
                  <a:close/>
                  <a:moveTo>
                    <a:pt x="1507" y="1911"/>
                  </a:moveTo>
                  <a:lnTo>
                    <a:pt x="1532" y="1911"/>
                  </a:lnTo>
                  <a:cubicBezTo>
                    <a:pt x="1540" y="1911"/>
                    <a:pt x="1545" y="1917"/>
                    <a:pt x="1545" y="1924"/>
                  </a:cubicBezTo>
                  <a:cubicBezTo>
                    <a:pt x="1545" y="1931"/>
                    <a:pt x="1540" y="1937"/>
                    <a:pt x="1532" y="1937"/>
                  </a:cubicBezTo>
                  <a:lnTo>
                    <a:pt x="1507" y="1937"/>
                  </a:lnTo>
                  <a:cubicBezTo>
                    <a:pt x="1500" y="1937"/>
                    <a:pt x="1494" y="1931"/>
                    <a:pt x="1494" y="1924"/>
                  </a:cubicBezTo>
                  <a:cubicBezTo>
                    <a:pt x="1494" y="1917"/>
                    <a:pt x="1500" y="1911"/>
                    <a:pt x="1507" y="1911"/>
                  </a:cubicBezTo>
                  <a:close/>
                  <a:moveTo>
                    <a:pt x="1584" y="1911"/>
                  </a:moveTo>
                  <a:lnTo>
                    <a:pt x="1609" y="1911"/>
                  </a:lnTo>
                  <a:cubicBezTo>
                    <a:pt x="1616" y="1911"/>
                    <a:pt x="1622" y="1917"/>
                    <a:pt x="1622" y="1924"/>
                  </a:cubicBezTo>
                  <a:cubicBezTo>
                    <a:pt x="1622" y="1931"/>
                    <a:pt x="1616" y="1937"/>
                    <a:pt x="1609" y="1937"/>
                  </a:cubicBezTo>
                  <a:lnTo>
                    <a:pt x="1584" y="1937"/>
                  </a:lnTo>
                  <a:cubicBezTo>
                    <a:pt x="1577" y="1937"/>
                    <a:pt x="1571" y="1931"/>
                    <a:pt x="1571" y="1924"/>
                  </a:cubicBezTo>
                  <a:cubicBezTo>
                    <a:pt x="1571" y="1917"/>
                    <a:pt x="1577" y="1911"/>
                    <a:pt x="1584" y="1911"/>
                  </a:cubicBezTo>
                  <a:close/>
                  <a:moveTo>
                    <a:pt x="1660" y="1911"/>
                  </a:moveTo>
                  <a:lnTo>
                    <a:pt x="1686" y="1911"/>
                  </a:lnTo>
                  <a:cubicBezTo>
                    <a:pt x="1693" y="1911"/>
                    <a:pt x="1699" y="1917"/>
                    <a:pt x="1699" y="1924"/>
                  </a:cubicBezTo>
                  <a:cubicBezTo>
                    <a:pt x="1699" y="1931"/>
                    <a:pt x="1693" y="1937"/>
                    <a:pt x="1686" y="1937"/>
                  </a:cubicBezTo>
                  <a:lnTo>
                    <a:pt x="1660" y="1937"/>
                  </a:lnTo>
                  <a:cubicBezTo>
                    <a:pt x="1653" y="1937"/>
                    <a:pt x="1648" y="1931"/>
                    <a:pt x="1648" y="1924"/>
                  </a:cubicBezTo>
                  <a:cubicBezTo>
                    <a:pt x="1648" y="1917"/>
                    <a:pt x="1653" y="1911"/>
                    <a:pt x="1660" y="1911"/>
                  </a:cubicBezTo>
                  <a:close/>
                  <a:moveTo>
                    <a:pt x="1737" y="1911"/>
                  </a:moveTo>
                  <a:lnTo>
                    <a:pt x="1763" y="1911"/>
                  </a:lnTo>
                  <a:cubicBezTo>
                    <a:pt x="1770" y="1911"/>
                    <a:pt x="1776" y="1917"/>
                    <a:pt x="1776" y="1924"/>
                  </a:cubicBezTo>
                  <a:cubicBezTo>
                    <a:pt x="1776" y="1931"/>
                    <a:pt x="1770" y="1937"/>
                    <a:pt x="1763" y="1937"/>
                  </a:cubicBezTo>
                  <a:lnTo>
                    <a:pt x="1737" y="1937"/>
                  </a:lnTo>
                  <a:cubicBezTo>
                    <a:pt x="1730" y="1937"/>
                    <a:pt x="1724" y="1931"/>
                    <a:pt x="1724" y="1924"/>
                  </a:cubicBezTo>
                  <a:cubicBezTo>
                    <a:pt x="1724" y="1917"/>
                    <a:pt x="1730" y="1911"/>
                    <a:pt x="1737" y="1911"/>
                  </a:cubicBezTo>
                  <a:close/>
                  <a:moveTo>
                    <a:pt x="1814" y="1911"/>
                  </a:moveTo>
                  <a:lnTo>
                    <a:pt x="1840" y="1911"/>
                  </a:lnTo>
                  <a:cubicBezTo>
                    <a:pt x="1847" y="1911"/>
                    <a:pt x="1852" y="1917"/>
                    <a:pt x="1852" y="1924"/>
                  </a:cubicBezTo>
                  <a:cubicBezTo>
                    <a:pt x="1852" y="1931"/>
                    <a:pt x="1847" y="1937"/>
                    <a:pt x="1840" y="1937"/>
                  </a:cubicBezTo>
                  <a:lnTo>
                    <a:pt x="1814" y="1937"/>
                  </a:lnTo>
                  <a:cubicBezTo>
                    <a:pt x="1807" y="1937"/>
                    <a:pt x="1801" y="1931"/>
                    <a:pt x="1801" y="1924"/>
                  </a:cubicBezTo>
                  <a:cubicBezTo>
                    <a:pt x="1801" y="1917"/>
                    <a:pt x="1807" y="1911"/>
                    <a:pt x="1814" y="1911"/>
                  </a:cubicBezTo>
                  <a:close/>
                  <a:moveTo>
                    <a:pt x="1891" y="1911"/>
                  </a:moveTo>
                  <a:lnTo>
                    <a:pt x="1916" y="1911"/>
                  </a:lnTo>
                  <a:cubicBezTo>
                    <a:pt x="1924" y="1911"/>
                    <a:pt x="1929" y="1917"/>
                    <a:pt x="1929" y="1924"/>
                  </a:cubicBezTo>
                  <a:cubicBezTo>
                    <a:pt x="1929" y="1931"/>
                    <a:pt x="1924" y="1937"/>
                    <a:pt x="1916" y="1937"/>
                  </a:cubicBezTo>
                  <a:lnTo>
                    <a:pt x="1891" y="1937"/>
                  </a:lnTo>
                  <a:cubicBezTo>
                    <a:pt x="1884" y="1937"/>
                    <a:pt x="1878" y="1931"/>
                    <a:pt x="1878" y="1924"/>
                  </a:cubicBezTo>
                  <a:cubicBezTo>
                    <a:pt x="1878" y="1917"/>
                    <a:pt x="1884" y="1911"/>
                    <a:pt x="1891" y="1911"/>
                  </a:cubicBezTo>
                  <a:close/>
                  <a:moveTo>
                    <a:pt x="1968" y="1911"/>
                  </a:moveTo>
                  <a:lnTo>
                    <a:pt x="1993" y="1911"/>
                  </a:lnTo>
                  <a:cubicBezTo>
                    <a:pt x="2000" y="1911"/>
                    <a:pt x="2006" y="1917"/>
                    <a:pt x="2006" y="1924"/>
                  </a:cubicBezTo>
                  <a:cubicBezTo>
                    <a:pt x="2006" y="1931"/>
                    <a:pt x="2000" y="1937"/>
                    <a:pt x="1993" y="1937"/>
                  </a:cubicBezTo>
                  <a:lnTo>
                    <a:pt x="1968" y="1937"/>
                  </a:lnTo>
                  <a:cubicBezTo>
                    <a:pt x="1961" y="1937"/>
                    <a:pt x="1955" y="1931"/>
                    <a:pt x="1955" y="1924"/>
                  </a:cubicBezTo>
                  <a:cubicBezTo>
                    <a:pt x="1955" y="1917"/>
                    <a:pt x="1961" y="1911"/>
                    <a:pt x="1968" y="1911"/>
                  </a:cubicBezTo>
                  <a:close/>
                  <a:moveTo>
                    <a:pt x="2044" y="1911"/>
                  </a:moveTo>
                  <a:lnTo>
                    <a:pt x="2070" y="1911"/>
                  </a:lnTo>
                  <a:cubicBezTo>
                    <a:pt x="2077" y="1911"/>
                    <a:pt x="2083" y="1917"/>
                    <a:pt x="2083" y="1924"/>
                  </a:cubicBezTo>
                  <a:cubicBezTo>
                    <a:pt x="2083" y="1931"/>
                    <a:pt x="2077" y="1937"/>
                    <a:pt x="2070" y="1937"/>
                  </a:cubicBezTo>
                  <a:lnTo>
                    <a:pt x="2044" y="1937"/>
                  </a:lnTo>
                  <a:cubicBezTo>
                    <a:pt x="2037" y="1937"/>
                    <a:pt x="2032" y="1931"/>
                    <a:pt x="2032" y="1924"/>
                  </a:cubicBezTo>
                  <a:cubicBezTo>
                    <a:pt x="2032" y="1917"/>
                    <a:pt x="2037" y="1911"/>
                    <a:pt x="2044" y="1911"/>
                  </a:cubicBezTo>
                  <a:close/>
                  <a:moveTo>
                    <a:pt x="2121" y="1911"/>
                  </a:moveTo>
                  <a:lnTo>
                    <a:pt x="2147" y="1911"/>
                  </a:lnTo>
                  <a:cubicBezTo>
                    <a:pt x="2154" y="1911"/>
                    <a:pt x="2160" y="1917"/>
                    <a:pt x="2160" y="1924"/>
                  </a:cubicBezTo>
                  <a:cubicBezTo>
                    <a:pt x="2160" y="1931"/>
                    <a:pt x="2154" y="1937"/>
                    <a:pt x="2147" y="1937"/>
                  </a:cubicBezTo>
                  <a:lnTo>
                    <a:pt x="2121" y="1937"/>
                  </a:lnTo>
                  <a:cubicBezTo>
                    <a:pt x="2114" y="1937"/>
                    <a:pt x="2108" y="1931"/>
                    <a:pt x="2108" y="1924"/>
                  </a:cubicBezTo>
                  <a:cubicBezTo>
                    <a:pt x="2108" y="1917"/>
                    <a:pt x="2114" y="1911"/>
                    <a:pt x="2121" y="1911"/>
                  </a:cubicBezTo>
                  <a:close/>
                  <a:moveTo>
                    <a:pt x="2198" y="1911"/>
                  </a:moveTo>
                  <a:lnTo>
                    <a:pt x="2224" y="1911"/>
                  </a:lnTo>
                  <a:cubicBezTo>
                    <a:pt x="2231" y="1911"/>
                    <a:pt x="2236" y="1917"/>
                    <a:pt x="2236" y="1924"/>
                  </a:cubicBezTo>
                  <a:cubicBezTo>
                    <a:pt x="2236" y="1931"/>
                    <a:pt x="2231" y="1937"/>
                    <a:pt x="2224" y="1937"/>
                  </a:cubicBezTo>
                  <a:lnTo>
                    <a:pt x="2198" y="1937"/>
                  </a:lnTo>
                  <a:cubicBezTo>
                    <a:pt x="2191" y="1937"/>
                    <a:pt x="2185" y="1931"/>
                    <a:pt x="2185" y="1924"/>
                  </a:cubicBezTo>
                  <a:cubicBezTo>
                    <a:pt x="2185" y="1917"/>
                    <a:pt x="2191" y="1911"/>
                    <a:pt x="2198" y="1911"/>
                  </a:cubicBezTo>
                  <a:close/>
                  <a:moveTo>
                    <a:pt x="2275" y="1911"/>
                  </a:moveTo>
                  <a:lnTo>
                    <a:pt x="2300" y="1911"/>
                  </a:lnTo>
                  <a:cubicBezTo>
                    <a:pt x="2308" y="1911"/>
                    <a:pt x="2313" y="1917"/>
                    <a:pt x="2313" y="1924"/>
                  </a:cubicBezTo>
                  <a:cubicBezTo>
                    <a:pt x="2313" y="1931"/>
                    <a:pt x="2308" y="1937"/>
                    <a:pt x="2300" y="1937"/>
                  </a:cubicBezTo>
                  <a:lnTo>
                    <a:pt x="2275" y="1937"/>
                  </a:lnTo>
                  <a:cubicBezTo>
                    <a:pt x="2268" y="1937"/>
                    <a:pt x="2262" y="1931"/>
                    <a:pt x="2262" y="1924"/>
                  </a:cubicBezTo>
                  <a:cubicBezTo>
                    <a:pt x="2262" y="1917"/>
                    <a:pt x="2268" y="1911"/>
                    <a:pt x="2275" y="1911"/>
                  </a:cubicBezTo>
                  <a:close/>
                  <a:moveTo>
                    <a:pt x="2352" y="1911"/>
                  </a:moveTo>
                  <a:lnTo>
                    <a:pt x="2377" y="1911"/>
                  </a:lnTo>
                  <a:cubicBezTo>
                    <a:pt x="2384" y="1911"/>
                    <a:pt x="2390" y="1917"/>
                    <a:pt x="2390" y="1924"/>
                  </a:cubicBezTo>
                  <a:cubicBezTo>
                    <a:pt x="2390" y="1931"/>
                    <a:pt x="2384" y="1937"/>
                    <a:pt x="2377" y="1937"/>
                  </a:cubicBezTo>
                  <a:lnTo>
                    <a:pt x="2352" y="1937"/>
                  </a:lnTo>
                  <a:cubicBezTo>
                    <a:pt x="2345" y="1937"/>
                    <a:pt x="2339" y="1931"/>
                    <a:pt x="2339" y="1924"/>
                  </a:cubicBezTo>
                  <a:cubicBezTo>
                    <a:pt x="2339" y="1917"/>
                    <a:pt x="2345" y="1911"/>
                    <a:pt x="2352" y="1911"/>
                  </a:cubicBezTo>
                  <a:close/>
                  <a:moveTo>
                    <a:pt x="2428" y="1911"/>
                  </a:moveTo>
                  <a:lnTo>
                    <a:pt x="2454" y="1911"/>
                  </a:lnTo>
                  <a:cubicBezTo>
                    <a:pt x="2461" y="1911"/>
                    <a:pt x="2467" y="1917"/>
                    <a:pt x="2467" y="1924"/>
                  </a:cubicBezTo>
                  <a:cubicBezTo>
                    <a:pt x="2467" y="1931"/>
                    <a:pt x="2461" y="1937"/>
                    <a:pt x="2454" y="1937"/>
                  </a:cubicBezTo>
                  <a:lnTo>
                    <a:pt x="2428" y="1937"/>
                  </a:lnTo>
                  <a:cubicBezTo>
                    <a:pt x="2421" y="1937"/>
                    <a:pt x="2416" y="1931"/>
                    <a:pt x="2416" y="1924"/>
                  </a:cubicBezTo>
                  <a:cubicBezTo>
                    <a:pt x="2416" y="1917"/>
                    <a:pt x="2421" y="1911"/>
                    <a:pt x="2428" y="1911"/>
                  </a:cubicBezTo>
                  <a:close/>
                  <a:moveTo>
                    <a:pt x="2505" y="1911"/>
                  </a:moveTo>
                  <a:lnTo>
                    <a:pt x="2531" y="1911"/>
                  </a:lnTo>
                  <a:cubicBezTo>
                    <a:pt x="2538" y="1911"/>
                    <a:pt x="2544" y="1917"/>
                    <a:pt x="2544" y="1924"/>
                  </a:cubicBezTo>
                  <a:cubicBezTo>
                    <a:pt x="2544" y="1931"/>
                    <a:pt x="2538" y="1937"/>
                    <a:pt x="2531" y="1937"/>
                  </a:cubicBezTo>
                  <a:lnTo>
                    <a:pt x="2505" y="1937"/>
                  </a:lnTo>
                  <a:cubicBezTo>
                    <a:pt x="2498" y="1937"/>
                    <a:pt x="2492" y="1931"/>
                    <a:pt x="2492" y="1924"/>
                  </a:cubicBezTo>
                  <a:cubicBezTo>
                    <a:pt x="2492" y="1917"/>
                    <a:pt x="2498" y="1911"/>
                    <a:pt x="2505" y="1911"/>
                  </a:cubicBezTo>
                  <a:close/>
                  <a:moveTo>
                    <a:pt x="2582" y="1911"/>
                  </a:moveTo>
                  <a:lnTo>
                    <a:pt x="2608" y="1911"/>
                  </a:lnTo>
                  <a:cubicBezTo>
                    <a:pt x="2615" y="1911"/>
                    <a:pt x="2620" y="1917"/>
                    <a:pt x="2620" y="1924"/>
                  </a:cubicBezTo>
                  <a:cubicBezTo>
                    <a:pt x="2620" y="1931"/>
                    <a:pt x="2615" y="1937"/>
                    <a:pt x="2608" y="1937"/>
                  </a:cubicBezTo>
                  <a:lnTo>
                    <a:pt x="2582" y="1937"/>
                  </a:lnTo>
                  <a:cubicBezTo>
                    <a:pt x="2575" y="1937"/>
                    <a:pt x="2569" y="1931"/>
                    <a:pt x="2569" y="1924"/>
                  </a:cubicBezTo>
                  <a:cubicBezTo>
                    <a:pt x="2569" y="1917"/>
                    <a:pt x="2575" y="1911"/>
                    <a:pt x="2582" y="1911"/>
                  </a:cubicBezTo>
                  <a:close/>
                  <a:moveTo>
                    <a:pt x="2659" y="1911"/>
                  </a:moveTo>
                  <a:lnTo>
                    <a:pt x="2684" y="1911"/>
                  </a:lnTo>
                  <a:cubicBezTo>
                    <a:pt x="2692" y="1911"/>
                    <a:pt x="2697" y="1917"/>
                    <a:pt x="2697" y="1924"/>
                  </a:cubicBezTo>
                  <a:cubicBezTo>
                    <a:pt x="2697" y="1931"/>
                    <a:pt x="2692" y="1937"/>
                    <a:pt x="2684" y="1937"/>
                  </a:cubicBezTo>
                  <a:lnTo>
                    <a:pt x="2659" y="1937"/>
                  </a:lnTo>
                  <a:cubicBezTo>
                    <a:pt x="2652" y="1937"/>
                    <a:pt x="2646" y="1931"/>
                    <a:pt x="2646" y="1924"/>
                  </a:cubicBezTo>
                  <a:cubicBezTo>
                    <a:pt x="2646" y="1917"/>
                    <a:pt x="2652" y="1911"/>
                    <a:pt x="2659" y="1911"/>
                  </a:cubicBezTo>
                  <a:close/>
                  <a:moveTo>
                    <a:pt x="2736" y="1911"/>
                  </a:moveTo>
                  <a:lnTo>
                    <a:pt x="2761" y="1911"/>
                  </a:lnTo>
                  <a:cubicBezTo>
                    <a:pt x="2768" y="1911"/>
                    <a:pt x="2774" y="1917"/>
                    <a:pt x="2774" y="1924"/>
                  </a:cubicBezTo>
                  <a:cubicBezTo>
                    <a:pt x="2774" y="1931"/>
                    <a:pt x="2768" y="1937"/>
                    <a:pt x="2761" y="1937"/>
                  </a:cubicBezTo>
                  <a:lnTo>
                    <a:pt x="2736" y="1937"/>
                  </a:lnTo>
                  <a:cubicBezTo>
                    <a:pt x="2729" y="1937"/>
                    <a:pt x="2723" y="1931"/>
                    <a:pt x="2723" y="1924"/>
                  </a:cubicBezTo>
                  <a:cubicBezTo>
                    <a:pt x="2723" y="1917"/>
                    <a:pt x="2729" y="1911"/>
                    <a:pt x="2736" y="1911"/>
                  </a:cubicBezTo>
                  <a:close/>
                  <a:moveTo>
                    <a:pt x="2812" y="1911"/>
                  </a:moveTo>
                  <a:lnTo>
                    <a:pt x="2838" y="1911"/>
                  </a:lnTo>
                  <a:cubicBezTo>
                    <a:pt x="2845" y="1911"/>
                    <a:pt x="2851" y="1917"/>
                    <a:pt x="2851" y="1924"/>
                  </a:cubicBezTo>
                  <a:cubicBezTo>
                    <a:pt x="2851" y="1931"/>
                    <a:pt x="2845" y="1937"/>
                    <a:pt x="2838" y="1937"/>
                  </a:cubicBezTo>
                  <a:lnTo>
                    <a:pt x="2812" y="1937"/>
                  </a:lnTo>
                  <a:cubicBezTo>
                    <a:pt x="2805" y="1937"/>
                    <a:pt x="2800" y="1931"/>
                    <a:pt x="2800" y="1924"/>
                  </a:cubicBezTo>
                  <a:cubicBezTo>
                    <a:pt x="2800" y="1917"/>
                    <a:pt x="2805" y="1911"/>
                    <a:pt x="2812" y="1911"/>
                  </a:cubicBezTo>
                  <a:close/>
                  <a:moveTo>
                    <a:pt x="2889" y="1911"/>
                  </a:moveTo>
                  <a:lnTo>
                    <a:pt x="2915" y="1911"/>
                  </a:lnTo>
                  <a:cubicBezTo>
                    <a:pt x="2922" y="1911"/>
                    <a:pt x="2928" y="1917"/>
                    <a:pt x="2928" y="1924"/>
                  </a:cubicBezTo>
                  <a:cubicBezTo>
                    <a:pt x="2928" y="1931"/>
                    <a:pt x="2922" y="1937"/>
                    <a:pt x="2915" y="1937"/>
                  </a:cubicBezTo>
                  <a:lnTo>
                    <a:pt x="2889" y="1937"/>
                  </a:lnTo>
                  <a:cubicBezTo>
                    <a:pt x="2882" y="1937"/>
                    <a:pt x="2876" y="1931"/>
                    <a:pt x="2876" y="1924"/>
                  </a:cubicBezTo>
                  <a:cubicBezTo>
                    <a:pt x="2876" y="1917"/>
                    <a:pt x="2882" y="1911"/>
                    <a:pt x="2889" y="1911"/>
                  </a:cubicBezTo>
                  <a:close/>
                  <a:moveTo>
                    <a:pt x="2966" y="1911"/>
                  </a:moveTo>
                  <a:lnTo>
                    <a:pt x="2992" y="1911"/>
                  </a:lnTo>
                  <a:cubicBezTo>
                    <a:pt x="2999" y="1911"/>
                    <a:pt x="3004" y="1917"/>
                    <a:pt x="3004" y="1924"/>
                  </a:cubicBezTo>
                  <a:cubicBezTo>
                    <a:pt x="3004" y="1931"/>
                    <a:pt x="2999" y="1937"/>
                    <a:pt x="2992" y="1937"/>
                  </a:cubicBezTo>
                  <a:lnTo>
                    <a:pt x="2966" y="1937"/>
                  </a:lnTo>
                  <a:cubicBezTo>
                    <a:pt x="2959" y="1937"/>
                    <a:pt x="2953" y="1931"/>
                    <a:pt x="2953" y="1924"/>
                  </a:cubicBezTo>
                  <a:cubicBezTo>
                    <a:pt x="2953" y="1917"/>
                    <a:pt x="2959" y="1911"/>
                    <a:pt x="2966" y="1911"/>
                  </a:cubicBezTo>
                  <a:close/>
                  <a:moveTo>
                    <a:pt x="3024" y="1918"/>
                  </a:moveTo>
                  <a:lnTo>
                    <a:pt x="3024" y="1892"/>
                  </a:lnTo>
                  <a:cubicBezTo>
                    <a:pt x="3024" y="1885"/>
                    <a:pt x="3030" y="1880"/>
                    <a:pt x="3037" y="1880"/>
                  </a:cubicBezTo>
                  <a:cubicBezTo>
                    <a:pt x="3044" y="1880"/>
                    <a:pt x="3049" y="1885"/>
                    <a:pt x="3049" y="1892"/>
                  </a:cubicBezTo>
                  <a:lnTo>
                    <a:pt x="3049" y="1918"/>
                  </a:lnTo>
                  <a:cubicBezTo>
                    <a:pt x="3049" y="1925"/>
                    <a:pt x="3044" y="1931"/>
                    <a:pt x="3037" y="1931"/>
                  </a:cubicBezTo>
                  <a:cubicBezTo>
                    <a:pt x="3030" y="1931"/>
                    <a:pt x="3024" y="1925"/>
                    <a:pt x="3024" y="1918"/>
                  </a:cubicBezTo>
                  <a:close/>
                  <a:moveTo>
                    <a:pt x="3024" y="1841"/>
                  </a:moveTo>
                  <a:lnTo>
                    <a:pt x="3024" y="1816"/>
                  </a:lnTo>
                  <a:cubicBezTo>
                    <a:pt x="3024" y="1808"/>
                    <a:pt x="3030" y="1803"/>
                    <a:pt x="3037" y="1803"/>
                  </a:cubicBezTo>
                  <a:cubicBezTo>
                    <a:pt x="3044" y="1803"/>
                    <a:pt x="3049" y="1808"/>
                    <a:pt x="3049" y="1816"/>
                  </a:cubicBezTo>
                  <a:lnTo>
                    <a:pt x="3049" y="1841"/>
                  </a:lnTo>
                  <a:cubicBezTo>
                    <a:pt x="3049" y="1848"/>
                    <a:pt x="3044" y="1854"/>
                    <a:pt x="3037" y="1854"/>
                  </a:cubicBezTo>
                  <a:cubicBezTo>
                    <a:pt x="3030" y="1854"/>
                    <a:pt x="3024" y="1848"/>
                    <a:pt x="3024" y="1841"/>
                  </a:cubicBezTo>
                  <a:close/>
                  <a:moveTo>
                    <a:pt x="3024" y="1764"/>
                  </a:moveTo>
                  <a:lnTo>
                    <a:pt x="3024" y="1739"/>
                  </a:lnTo>
                  <a:cubicBezTo>
                    <a:pt x="3024" y="1732"/>
                    <a:pt x="3030" y="1726"/>
                    <a:pt x="3037" y="1726"/>
                  </a:cubicBezTo>
                  <a:cubicBezTo>
                    <a:pt x="3044" y="1726"/>
                    <a:pt x="3049" y="1732"/>
                    <a:pt x="3049" y="1739"/>
                  </a:cubicBezTo>
                  <a:lnTo>
                    <a:pt x="3049" y="1764"/>
                  </a:lnTo>
                  <a:cubicBezTo>
                    <a:pt x="3049" y="1771"/>
                    <a:pt x="3044" y="1777"/>
                    <a:pt x="3037" y="1777"/>
                  </a:cubicBezTo>
                  <a:cubicBezTo>
                    <a:pt x="3030" y="1777"/>
                    <a:pt x="3024" y="1771"/>
                    <a:pt x="3024" y="1764"/>
                  </a:cubicBezTo>
                  <a:close/>
                  <a:moveTo>
                    <a:pt x="3024" y="1688"/>
                  </a:moveTo>
                  <a:lnTo>
                    <a:pt x="3024" y="1662"/>
                  </a:lnTo>
                  <a:cubicBezTo>
                    <a:pt x="3024" y="1655"/>
                    <a:pt x="3030" y="1649"/>
                    <a:pt x="3037" y="1649"/>
                  </a:cubicBezTo>
                  <a:cubicBezTo>
                    <a:pt x="3044" y="1649"/>
                    <a:pt x="3049" y="1655"/>
                    <a:pt x="3049" y="1662"/>
                  </a:cubicBezTo>
                  <a:lnTo>
                    <a:pt x="3049" y="1688"/>
                  </a:lnTo>
                  <a:cubicBezTo>
                    <a:pt x="3049" y="1695"/>
                    <a:pt x="3044" y="1700"/>
                    <a:pt x="3037" y="1700"/>
                  </a:cubicBezTo>
                  <a:cubicBezTo>
                    <a:pt x="3030" y="1700"/>
                    <a:pt x="3024" y="1695"/>
                    <a:pt x="3024" y="1688"/>
                  </a:cubicBezTo>
                  <a:close/>
                  <a:moveTo>
                    <a:pt x="3024" y="1611"/>
                  </a:moveTo>
                  <a:lnTo>
                    <a:pt x="3024" y="1585"/>
                  </a:lnTo>
                  <a:cubicBezTo>
                    <a:pt x="3024" y="1578"/>
                    <a:pt x="3030" y="1572"/>
                    <a:pt x="3037" y="1572"/>
                  </a:cubicBezTo>
                  <a:cubicBezTo>
                    <a:pt x="3044" y="1572"/>
                    <a:pt x="3049" y="1578"/>
                    <a:pt x="3049" y="1585"/>
                  </a:cubicBezTo>
                  <a:lnTo>
                    <a:pt x="3049" y="1611"/>
                  </a:lnTo>
                  <a:cubicBezTo>
                    <a:pt x="3049" y="1618"/>
                    <a:pt x="3044" y="1624"/>
                    <a:pt x="3037" y="1624"/>
                  </a:cubicBezTo>
                  <a:cubicBezTo>
                    <a:pt x="3030" y="1624"/>
                    <a:pt x="3024" y="1618"/>
                    <a:pt x="3024" y="1611"/>
                  </a:cubicBezTo>
                  <a:close/>
                  <a:moveTo>
                    <a:pt x="3024" y="1534"/>
                  </a:moveTo>
                  <a:lnTo>
                    <a:pt x="3024" y="1508"/>
                  </a:lnTo>
                  <a:cubicBezTo>
                    <a:pt x="3024" y="1501"/>
                    <a:pt x="3030" y="1496"/>
                    <a:pt x="3037" y="1496"/>
                  </a:cubicBezTo>
                  <a:cubicBezTo>
                    <a:pt x="3044" y="1496"/>
                    <a:pt x="3049" y="1501"/>
                    <a:pt x="3049" y="1508"/>
                  </a:cubicBezTo>
                  <a:lnTo>
                    <a:pt x="3049" y="1534"/>
                  </a:lnTo>
                  <a:cubicBezTo>
                    <a:pt x="3049" y="1541"/>
                    <a:pt x="3044" y="1547"/>
                    <a:pt x="3037" y="1547"/>
                  </a:cubicBezTo>
                  <a:cubicBezTo>
                    <a:pt x="3030" y="1547"/>
                    <a:pt x="3024" y="1541"/>
                    <a:pt x="3024" y="1534"/>
                  </a:cubicBezTo>
                  <a:close/>
                  <a:moveTo>
                    <a:pt x="3024" y="1457"/>
                  </a:moveTo>
                  <a:lnTo>
                    <a:pt x="3024" y="1432"/>
                  </a:lnTo>
                  <a:cubicBezTo>
                    <a:pt x="3024" y="1424"/>
                    <a:pt x="3030" y="1419"/>
                    <a:pt x="3037" y="1419"/>
                  </a:cubicBezTo>
                  <a:cubicBezTo>
                    <a:pt x="3044" y="1419"/>
                    <a:pt x="3049" y="1424"/>
                    <a:pt x="3049" y="1432"/>
                  </a:cubicBezTo>
                  <a:lnTo>
                    <a:pt x="3049" y="1457"/>
                  </a:lnTo>
                  <a:cubicBezTo>
                    <a:pt x="3049" y="1464"/>
                    <a:pt x="3044" y="1470"/>
                    <a:pt x="3037" y="1470"/>
                  </a:cubicBezTo>
                  <a:cubicBezTo>
                    <a:pt x="3030" y="1470"/>
                    <a:pt x="3024" y="1464"/>
                    <a:pt x="3024" y="1457"/>
                  </a:cubicBezTo>
                  <a:close/>
                  <a:moveTo>
                    <a:pt x="3024" y="1380"/>
                  </a:moveTo>
                  <a:lnTo>
                    <a:pt x="3024" y="1355"/>
                  </a:lnTo>
                  <a:cubicBezTo>
                    <a:pt x="3024" y="1348"/>
                    <a:pt x="3030" y="1342"/>
                    <a:pt x="3037" y="1342"/>
                  </a:cubicBezTo>
                  <a:cubicBezTo>
                    <a:pt x="3044" y="1342"/>
                    <a:pt x="3049" y="1348"/>
                    <a:pt x="3049" y="1355"/>
                  </a:cubicBezTo>
                  <a:lnTo>
                    <a:pt x="3049" y="1380"/>
                  </a:lnTo>
                  <a:cubicBezTo>
                    <a:pt x="3049" y="1387"/>
                    <a:pt x="3044" y="1393"/>
                    <a:pt x="3037" y="1393"/>
                  </a:cubicBezTo>
                  <a:cubicBezTo>
                    <a:pt x="3030" y="1393"/>
                    <a:pt x="3024" y="1387"/>
                    <a:pt x="3024" y="1380"/>
                  </a:cubicBezTo>
                  <a:close/>
                  <a:moveTo>
                    <a:pt x="3024" y="1304"/>
                  </a:moveTo>
                  <a:lnTo>
                    <a:pt x="3024" y="1278"/>
                  </a:lnTo>
                  <a:cubicBezTo>
                    <a:pt x="3024" y="1271"/>
                    <a:pt x="3030" y="1265"/>
                    <a:pt x="3037" y="1265"/>
                  </a:cubicBezTo>
                  <a:cubicBezTo>
                    <a:pt x="3044" y="1265"/>
                    <a:pt x="3049" y="1271"/>
                    <a:pt x="3049" y="1278"/>
                  </a:cubicBezTo>
                  <a:lnTo>
                    <a:pt x="3049" y="1304"/>
                  </a:lnTo>
                  <a:cubicBezTo>
                    <a:pt x="3049" y="1311"/>
                    <a:pt x="3044" y="1316"/>
                    <a:pt x="3037" y="1316"/>
                  </a:cubicBezTo>
                  <a:cubicBezTo>
                    <a:pt x="3030" y="1316"/>
                    <a:pt x="3024" y="1311"/>
                    <a:pt x="3024" y="1304"/>
                  </a:cubicBezTo>
                  <a:close/>
                  <a:moveTo>
                    <a:pt x="3024" y="1227"/>
                  </a:moveTo>
                  <a:lnTo>
                    <a:pt x="3024" y="1201"/>
                  </a:lnTo>
                  <a:cubicBezTo>
                    <a:pt x="3024" y="1194"/>
                    <a:pt x="3030" y="1188"/>
                    <a:pt x="3037" y="1188"/>
                  </a:cubicBezTo>
                  <a:cubicBezTo>
                    <a:pt x="3044" y="1188"/>
                    <a:pt x="3049" y="1194"/>
                    <a:pt x="3049" y="1201"/>
                  </a:cubicBezTo>
                  <a:lnTo>
                    <a:pt x="3049" y="1227"/>
                  </a:lnTo>
                  <a:cubicBezTo>
                    <a:pt x="3049" y="1234"/>
                    <a:pt x="3044" y="1240"/>
                    <a:pt x="3037" y="1240"/>
                  </a:cubicBezTo>
                  <a:cubicBezTo>
                    <a:pt x="3030" y="1240"/>
                    <a:pt x="3024" y="1234"/>
                    <a:pt x="3024" y="1227"/>
                  </a:cubicBezTo>
                  <a:close/>
                  <a:moveTo>
                    <a:pt x="3024" y="1150"/>
                  </a:moveTo>
                  <a:lnTo>
                    <a:pt x="3024" y="1124"/>
                  </a:lnTo>
                  <a:cubicBezTo>
                    <a:pt x="3024" y="1117"/>
                    <a:pt x="3030" y="1112"/>
                    <a:pt x="3037" y="1112"/>
                  </a:cubicBezTo>
                  <a:cubicBezTo>
                    <a:pt x="3044" y="1112"/>
                    <a:pt x="3049" y="1117"/>
                    <a:pt x="3049" y="1124"/>
                  </a:cubicBezTo>
                  <a:lnTo>
                    <a:pt x="3049" y="1150"/>
                  </a:lnTo>
                  <a:cubicBezTo>
                    <a:pt x="3049" y="1157"/>
                    <a:pt x="3044" y="1163"/>
                    <a:pt x="3037" y="1163"/>
                  </a:cubicBezTo>
                  <a:cubicBezTo>
                    <a:pt x="3030" y="1163"/>
                    <a:pt x="3024" y="1157"/>
                    <a:pt x="3024" y="1150"/>
                  </a:cubicBezTo>
                  <a:close/>
                  <a:moveTo>
                    <a:pt x="3024" y="1073"/>
                  </a:moveTo>
                  <a:lnTo>
                    <a:pt x="3024" y="1048"/>
                  </a:lnTo>
                  <a:cubicBezTo>
                    <a:pt x="3024" y="1040"/>
                    <a:pt x="3030" y="1035"/>
                    <a:pt x="3037" y="1035"/>
                  </a:cubicBezTo>
                  <a:cubicBezTo>
                    <a:pt x="3044" y="1035"/>
                    <a:pt x="3049" y="1040"/>
                    <a:pt x="3049" y="1048"/>
                  </a:cubicBezTo>
                  <a:lnTo>
                    <a:pt x="3049" y="1073"/>
                  </a:lnTo>
                  <a:cubicBezTo>
                    <a:pt x="3049" y="1080"/>
                    <a:pt x="3044" y="1086"/>
                    <a:pt x="3037" y="1086"/>
                  </a:cubicBezTo>
                  <a:cubicBezTo>
                    <a:pt x="3030" y="1086"/>
                    <a:pt x="3024" y="1080"/>
                    <a:pt x="3024" y="1073"/>
                  </a:cubicBezTo>
                  <a:close/>
                  <a:moveTo>
                    <a:pt x="3024" y="996"/>
                  </a:moveTo>
                  <a:lnTo>
                    <a:pt x="3024" y="971"/>
                  </a:lnTo>
                  <a:cubicBezTo>
                    <a:pt x="3024" y="964"/>
                    <a:pt x="3030" y="958"/>
                    <a:pt x="3037" y="958"/>
                  </a:cubicBezTo>
                  <a:cubicBezTo>
                    <a:pt x="3044" y="958"/>
                    <a:pt x="3049" y="964"/>
                    <a:pt x="3049" y="971"/>
                  </a:cubicBezTo>
                  <a:lnTo>
                    <a:pt x="3049" y="996"/>
                  </a:lnTo>
                  <a:cubicBezTo>
                    <a:pt x="3049" y="1003"/>
                    <a:pt x="3044" y="1009"/>
                    <a:pt x="3037" y="1009"/>
                  </a:cubicBezTo>
                  <a:cubicBezTo>
                    <a:pt x="3030" y="1009"/>
                    <a:pt x="3024" y="1003"/>
                    <a:pt x="3024" y="996"/>
                  </a:cubicBezTo>
                  <a:close/>
                  <a:moveTo>
                    <a:pt x="3024" y="920"/>
                  </a:moveTo>
                  <a:lnTo>
                    <a:pt x="3024" y="894"/>
                  </a:lnTo>
                  <a:cubicBezTo>
                    <a:pt x="3024" y="887"/>
                    <a:pt x="3030" y="881"/>
                    <a:pt x="3037" y="881"/>
                  </a:cubicBezTo>
                  <a:cubicBezTo>
                    <a:pt x="3044" y="881"/>
                    <a:pt x="3049" y="887"/>
                    <a:pt x="3049" y="894"/>
                  </a:cubicBezTo>
                  <a:lnTo>
                    <a:pt x="3049" y="920"/>
                  </a:lnTo>
                  <a:cubicBezTo>
                    <a:pt x="3049" y="927"/>
                    <a:pt x="3044" y="932"/>
                    <a:pt x="3037" y="932"/>
                  </a:cubicBezTo>
                  <a:cubicBezTo>
                    <a:pt x="3030" y="932"/>
                    <a:pt x="3024" y="927"/>
                    <a:pt x="3024" y="920"/>
                  </a:cubicBezTo>
                  <a:close/>
                  <a:moveTo>
                    <a:pt x="3024" y="843"/>
                  </a:moveTo>
                  <a:lnTo>
                    <a:pt x="3024" y="817"/>
                  </a:lnTo>
                  <a:cubicBezTo>
                    <a:pt x="3024" y="810"/>
                    <a:pt x="3030" y="804"/>
                    <a:pt x="3037" y="804"/>
                  </a:cubicBezTo>
                  <a:cubicBezTo>
                    <a:pt x="3044" y="804"/>
                    <a:pt x="3049" y="810"/>
                    <a:pt x="3049" y="817"/>
                  </a:cubicBezTo>
                  <a:lnTo>
                    <a:pt x="3049" y="843"/>
                  </a:lnTo>
                  <a:cubicBezTo>
                    <a:pt x="3049" y="850"/>
                    <a:pt x="3044" y="856"/>
                    <a:pt x="3037" y="856"/>
                  </a:cubicBezTo>
                  <a:cubicBezTo>
                    <a:pt x="3030" y="856"/>
                    <a:pt x="3024" y="850"/>
                    <a:pt x="3024" y="843"/>
                  </a:cubicBezTo>
                  <a:close/>
                  <a:moveTo>
                    <a:pt x="3024" y="766"/>
                  </a:moveTo>
                  <a:lnTo>
                    <a:pt x="3024" y="740"/>
                  </a:lnTo>
                  <a:cubicBezTo>
                    <a:pt x="3024" y="733"/>
                    <a:pt x="3030" y="728"/>
                    <a:pt x="3037" y="728"/>
                  </a:cubicBezTo>
                  <a:cubicBezTo>
                    <a:pt x="3044" y="728"/>
                    <a:pt x="3049" y="733"/>
                    <a:pt x="3049" y="740"/>
                  </a:cubicBezTo>
                  <a:lnTo>
                    <a:pt x="3049" y="766"/>
                  </a:lnTo>
                  <a:cubicBezTo>
                    <a:pt x="3049" y="773"/>
                    <a:pt x="3044" y="779"/>
                    <a:pt x="3037" y="779"/>
                  </a:cubicBezTo>
                  <a:cubicBezTo>
                    <a:pt x="3030" y="779"/>
                    <a:pt x="3024" y="773"/>
                    <a:pt x="3024" y="766"/>
                  </a:cubicBezTo>
                  <a:close/>
                  <a:moveTo>
                    <a:pt x="3024" y="689"/>
                  </a:moveTo>
                  <a:lnTo>
                    <a:pt x="3024" y="664"/>
                  </a:lnTo>
                  <a:cubicBezTo>
                    <a:pt x="3024" y="656"/>
                    <a:pt x="3030" y="651"/>
                    <a:pt x="3037" y="651"/>
                  </a:cubicBezTo>
                  <a:cubicBezTo>
                    <a:pt x="3044" y="651"/>
                    <a:pt x="3049" y="656"/>
                    <a:pt x="3049" y="664"/>
                  </a:cubicBezTo>
                  <a:lnTo>
                    <a:pt x="3049" y="689"/>
                  </a:lnTo>
                  <a:cubicBezTo>
                    <a:pt x="3049" y="696"/>
                    <a:pt x="3044" y="702"/>
                    <a:pt x="3037" y="702"/>
                  </a:cubicBezTo>
                  <a:cubicBezTo>
                    <a:pt x="3030" y="702"/>
                    <a:pt x="3024" y="696"/>
                    <a:pt x="3024" y="689"/>
                  </a:cubicBezTo>
                  <a:close/>
                  <a:moveTo>
                    <a:pt x="3024" y="612"/>
                  </a:moveTo>
                  <a:lnTo>
                    <a:pt x="3024" y="587"/>
                  </a:lnTo>
                  <a:cubicBezTo>
                    <a:pt x="3024" y="580"/>
                    <a:pt x="3030" y="574"/>
                    <a:pt x="3037" y="574"/>
                  </a:cubicBezTo>
                  <a:cubicBezTo>
                    <a:pt x="3044" y="574"/>
                    <a:pt x="3049" y="580"/>
                    <a:pt x="3049" y="587"/>
                  </a:cubicBezTo>
                  <a:lnTo>
                    <a:pt x="3049" y="612"/>
                  </a:lnTo>
                  <a:cubicBezTo>
                    <a:pt x="3049" y="619"/>
                    <a:pt x="3044" y="625"/>
                    <a:pt x="3037" y="625"/>
                  </a:cubicBezTo>
                  <a:cubicBezTo>
                    <a:pt x="3030" y="625"/>
                    <a:pt x="3024" y="619"/>
                    <a:pt x="3024" y="612"/>
                  </a:cubicBezTo>
                  <a:close/>
                  <a:moveTo>
                    <a:pt x="3024" y="536"/>
                  </a:moveTo>
                  <a:lnTo>
                    <a:pt x="3024" y="510"/>
                  </a:lnTo>
                  <a:cubicBezTo>
                    <a:pt x="3024" y="503"/>
                    <a:pt x="3030" y="497"/>
                    <a:pt x="3037" y="497"/>
                  </a:cubicBezTo>
                  <a:cubicBezTo>
                    <a:pt x="3044" y="497"/>
                    <a:pt x="3049" y="503"/>
                    <a:pt x="3049" y="510"/>
                  </a:cubicBezTo>
                  <a:lnTo>
                    <a:pt x="3049" y="536"/>
                  </a:lnTo>
                  <a:cubicBezTo>
                    <a:pt x="3049" y="543"/>
                    <a:pt x="3044" y="548"/>
                    <a:pt x="3037" y="548"/>
                  </a:cubicBezTo>
                  <a:cubicBezTo>
                    <a:pt x="3030" y="548"/>
                    <a:pt x="3024" y="543"/>
                    <a:pt x="3024" y="536"/>
                  </a:cubicBezTo>
                  <a:close/>
                  <a:moveTo>
                    <a:pt x="3024" y="459"/>
                  </a:moveTo>
                  <a:lnTo>
                    <a:pt x="3024" y="433"/>
                  </a:lnTo>
                  <a:cubicBezTo>
                    <a:pt x="3024" y="426"/>
                    <a:pt x="3030" y="420"/>
                    <a:pt x="3037" y="420"/>
                  </a:cubicBezTo>
                  <a:cubicBezTo>
                    <a:pt x="3044" y="420"/>
                    <a:pt x="3049" y="426"/>
                    <a:pt x="3049" y="433"/>
                  </a:cubicBezTo>
                  <a:lnTo>
                    <a:pt x="3049" y="459"/>
                  </a:lnTo>
                  <a:cubicBezTo>
                    <a:pt x="3049" y="466"/>
                    <a:pt x="3044" y="472"/>
                    <a:pt x="3037" y="472"/>
                  </a:cubicBezTo>
                  <a:cubicBezTo>
                    <a:pt x="3030" y="472"/>
                    <a:pt x="3024" y="466"/>
                    <a:pt x="3024" y="459"/>
                  </a:cubicBezTo>
                  <a:close/>
                  <a:moveTo>
                    <a:pt x="3024" y="382"/>
                  </a:moveTo>
                  <a:lnTo>
                    <a:pt x="3024" y="356"/>
                  </a:lnTo>
                  <a:cubicBezTo>
                    <a:pt x="3024" y="349"/>
                    <a:pt x="3030" y="344"/>
                    <a:pt x="3037" y="344"/>
                  </a:cubicBezTo>
                  <a:cubicBezTo>
                    <a:pt x="3044" y="344"/>
                    <a:pt x="3049" y="349"/>
                    <a:pt x="3049" y="356"/>
                  </a:cubicBezTo>
                  <a:lnTo>
                    <a:pt x="3049" y="382"/>
                  </a:lnTo>
                  <a:cubicBezTo>
                    <a:pt x="3049" y="389"/>
                    <a:pt x="3044" y="395"/>
                    <a:pt x="3037" y="395"/>
                  </a:cubicBezTo>
                  <a:cubicBezTo>
                    <a:pt x="3030" y="395"/>
                    <a:pt x="3024" y="389"/>
                    <a:pt x="3024" y="382"/>
                  </a:cubicBezTo>
                  <a:close/>
                  <a:moveTo>
                    <a:pt x="3024" y="305"/>
                  </a:moveTo>
                  <a:lnTo>
                    <a:pt x="3024" y="280"/>
                  </a:lnTo>
                  <a:cubicBezTo>
                    <a:pt x="3024" y="272"/>
                    <a:pt x="3030" y="267"/>
                    <a:pt x="3037" y="267"/>
                  </a:cubicBezTo>
                  <a:cubicBezTo>
                    <a:pt x="3044" y="267"/>
                    <a:pt x="3049" y="272"/>
                    <a:pt x="3049" y="280"/>
                  </a:cubicBezTo>
                  <a:lnTo>
                    <a:pt x="3049" y="305"/>
                  </a:lnTo>
                  <a:cubicBezTo>
                    <a:pt x="3049" y="312"/>
                    <a:pt x="3044" y="318"/>
                    <a:pt x="3037" y="318"/>
                  </a:cubicBezTo>
                  <a:cubicBezTo>
                    <a:pt x="3030" y="318"/>
                    <a:pt x="3024" y="312"/>
                    <a:pt x="3024" y="305"/>
                  </a:cubicBezTo>
                  <a:close/>
                  <a:moveTo>
                    <a:pt x="3024" y="228"/>
                  </a:moveTo>
                  <a:lnTo>
                    <a:pt x="3024" y="203"/>
                  </a:lnTo>
                  <a:cubicBezTo>
                    <a:pt x="3024" y="196"/>
                    <a:pt x="3030" y="190"/>
                    <a:pt x="3037" y="190"/>
                  </a:cubicBezTo>
                  <a:cubicBezTo>
                    <a:pt x="3044" y="190"/>
                    <a:pt x="3049" y="196"/>
                    <a:pt x="3049" y="203"/>
                  </a:cubicBezTo>
                  <a:lnTo>
                    <a:pt x="3049" y="228"/>
                  </a:lnTo>
                  <a:cubicBezTo>
                    <a:pt x="3049" y="235"/>
                    <a:pt x="3044" y="241"/>
                    <a:pt x="3037" y="241"/>
                  </a:cubicBezTo>
                  <a:cubicBezTo>
                    <a:pt x="3030" y="241"/>
                    <a:pt x="3024" y="235"/>
                    <a:pt x="3024" y="228"/>
                  </a:cubicBezTo>
                  <a:close/>
                  <a:moveTo>
                    <a:pt x="3024" y="152"/>
                  </a:moveTo>
                  <a:lnTo>
                    <a:pt x="3024" y="126"/>
                  </a:lnTo>
                  <a:cubicBezTo>
                    <a:pt x="3024" y="119"/>
                    <a:pt x="3030" y="113"/>
                    <a:pt x="3037" y="113"/>
                  </a:cubicBezTo>
                  <a:cubicBezTo>
                    <a:pt x="3044" y="113"/>
                    <a:pt x="3049" y="119"/>
                    <a:pt x="3049" y="126"/>
                  </a:cubicBezTo>
                  <a:lnTo>
                    <a:pt x="3049" y="152"/>
                  </a:lnTo>
                  <a:cubicBezTo>
                    <a:pt x="3049" y="159"/>
                    <a:pt x="3044" y="164"/>
                    <a:pt x="3037" y="164"/>
                  </a:cubicBezTo>
                  <a:cubicBezTo>
                    <a:pt x="3030" y="164"/>
                    <a:pt x="3024" y="159"/>
                    <a:pt x="3024" y="152"/>
                  </a:cubicBezTo>
                  <a:close/>
                  <a:moveTo>
                    <a:pt x="3024" y="75"/>
                  </a:moveTo>
                  <a:lnTo>
                    <a:pt x="3024" y="49"/>
                  </a:lnTo>
                  <a:cubicBezTo>
                    <a:pt x="3024" y="42"/>
                    <a:pt x="3030" y="36"/>
                    <a:pt x="3037" y="36"/>
                  </a:cubicBezTo>
                  <a:cubicBezTo>
                    <a:pt x="3044" y="36"/>
                    <a:pt x="3049" y="42"/>
                    <a:pt x="3049" y="49"/>
                  </a:cubicBezTo>
                  <a:lnTo>
                    <a:pt x="3049" y="75"/>
                  </a:lnTo>
                  <a:cubicBezTo>
                    <a:pt x="3049" y="82"/>
                    <a:pt x="3044" y="88"/>
                    <a:pt x="3037" y="88"/>
                  </a:cubicBezTo>
                  <a:cubicBezTo>
                    <a:pt x="3030" y="88"/>
                    <a:pt x="3024" y="82"/>
                    <a:pt x="3024" y="75"/>
                  </a:cubicBezTo>
                  <a:close/>
                  <a:moveTo>
                    <a:pt x="3021" y="26"/>
                  </a:moveTo>
                  <a:lnTo>
                    <a:pt x="2996" y="26"/>
                  </a:lnTo>
                  <a:cubicBezTo>
                    <a:pt x="2989" y="26"/>
                    <a:pt x="2983" y="20"/>
                    <a:pt x="2983" y="13"/>
                  </a:cubicBezTo>
                  <a:cubicBezTo>
                    <a:pt x="2983" y="6"/>
                    <a:pt x="2989" y="0"/>
                    <a:pt x="2996" y="0"/>
                  </a:cubicBezTo>
                  <a:lnTo>
                    <a:pt x="3021" y="0"/>
                  </a:lnTo>
                  <a:cubicBezTo>
                    <a:pt x="3028" y="0"/>
                    <a:pt x="3034" y="6"/>
                    <a:pt x="3034" y="13"/>
                  </a:cubicBezTo>
                  <a:cubicBezTo>
                    <a:pt x="3034" y="20"/>
                    <a:pt x="3028" y="26"/>
                    <a:pt x="3021" y="26"/>
                  </a:cubicBezTo>
                  <a:close/>
                  <a:moveTo>
                    <a:pt x="2944" y="26"/>
                  </a:moveTo>
                  <a:lnTo>
                    <a:pt x="2919" y="26"/>
                  </a:lnTo>
                  <a:cubicBezTo>
                    <a:pt x="2912" y="26"/>
                    <a:pt x="2906" y="20"/>
                    <a:pt x="2906" y="13"/>
                  </a:cubicBezTo>
                  <a:cubicBezTo>
                    <a:pt x="2906" y="6"/>
                    <a:pt x="2912" y="0"/>
                    <a:pt x="2919" y="0"/>
                  </a:cubicBezTo>
                  <a:lnTo>
                    <a:pt x="2944" y="0"/>
                  </a:lnTo>
                  <a:cubicBezTo>
                    <a:pt x="2952" y="0"/>
                    <a:pt x="2957" y="6"/>
                    <a:pt x="2957" y="13"/>
                  </a:cubicBezTo>
                  <a:cubicBezTo>
                    <a:pt x="2957" y="20"/>
                    <a:pt x="2952" y="26"/>
                    <a:pt x="2944" y="26"/>
                  </a:cubicBezTo>
                  <a:close/>
                  <a:moveTo>
                    <a:pt x="2868" y="26"/>
                  </a:moveTo>
                  <a:lnTo>
                    <a:pt x="2842" y="26"/>
                  </a:lnTo>
                  <a:cubicBezTo>
                    <a:pt x="2835" y="26"/>
                    <a:pt x="2829" y="20"/>
                    <a:pt x="2829" y="13"/>
                  </a:cubicBezTo>
                  <a:cubicBezTo>
                    <a:pt x="2829" y="6"/>
                    <a:pt x="2835" y="0"/>
                    <a:pt x="2842" y="0"/>
                  </a:cubicBezTo>
                  <a:lnTo>
                    <a:pt x="2868" y="0"/>
                  </a:lnTo>
                  <a:cubicBezTo>
                    <a:pt x="2875" y="0"/>
                    <a:pt x="2880" y="6"/>
                    <a:pt x="2880" y="13"/>
                  </a:cubicBezTo>
                  <a:cubicBezTo>
                    <a:pt x="2880" y="20"/>
                    <a:pt x="2875" y="26"/>
                    <a:pt x="2868" y="26"/>
                  </a:cubicBezTo>
                  <a:close/>
                  <a:moveTo>
                    <a:pt x="2791" y="26"/>
                  </a:moveTo>
                  <a:lnTo>
                    <a:pt x="2765" y="26"/>
                  </a:lnTo>
                  <a:cubicBezTo>
                    <a:pt x="2758" y="26"/>
                    <a:pt x="2752" y="20"/>
                    <a:pt x="2752" y="13"/>
                  </a:cubicBezTo>
                  <a:cubicBezTo>
                    <a:pt x="2752" y="6"/>
                    <a:pt x="2758" y="0"/>
                    <a:pt x="2765" y="0"/>
                  </a:cubicBezTo>
                  <a:lnTo>
                    <a:pt x="2791" y="0"/>
                  </a:lnTo>
                  <a:cubicBezTo>
                    <a:pt x="2798" y="0"/>
                    <a:pt x="2804" y="6"/>
                    <a:pt x="2804" y="13"/>
                  </a:cubicBezTo>
                  <a:cubicBezTo>
                    <a:pt x="2804" y="20"/>
                    <a:pt x="2798" y="26"/>
                    <a:pt x="2791" y="26"/>
                  </a:cubicBezTo>
                  <a:close/>
                  <a:moveTo>
                    <a:pt x="2714" y="26"/>
                  </a:moveTo>
                  <a:lnTo>
                    <a:pt x="2688" y="26"/>
                  </a:lnTo>
                  <a:cubicBezTo>
                    <a:pt x="2681" y="26"/>
                    <a:pt x="2676" y="20"/>
                    <a:pt x="2676" y="13"/>
                  </a:cubicBezTo>
                  <a:cubicBezTo>
                    <a:pt x="2676" y="6"/>
                    <a:pt x="2681" y="0"/>
                    <a:pt x="2688" y="0"/>
                  </a:cubicBezTo>
                  <a:lnTo>
                    <a:pt x="2714" y="0"/>
                  </a:lnTo>
                  <a:cubicBezTo>
                    <a:pt x="2721" y="0"/>
                    <a:pt x="2727" y="6"/>
                    <a:pt x="2727" y="13"/>
                  </a:cubicBezTo>
                  <a:cubicBezTo>
                    <a:pt x="2727" y="20"/>
                    <a:pt x="2721" y="26"/>
                    <a:pt x="2714" y="26"/>
                  </a:cubicBezTo>
                  <a:close/>
                  <a:moveTo>
                    <a:pt x="2637" y="26"/>
                  </a:moveTo>
                  <a:lnTo>
                    <a:pt x="2612" y="26"/>
                  </a:lnTo>
                  <a:cubicBezTo>
                    <a:pt x="2605" y="26"/>
                    <a:pt x="2599" y="20"/>
                    <a:pt x="2599" y="13"/>
                  </a:cubicBezTo>
                  <a:cubicBezTo>
                    <a:pt x="2599" y="6"/>
                    <a:pt x="2605" y="0"/>
                    <a:pt x="2612" y="0"/>
                  </a:cubicBezTo>
                  <a:lnTo>
                    <a:pt x="2637" y="0"/>
                  </a:lnTo>
                  <a:cubicBezTo>
                    <a:pt x="2644" y="0"/>
                    <a:pt x="2650" y="6"/>
                    <a:pt x="2650" y="13"/>
                  </a:cubicBezTo>
                  <a:cubicBezTo>
                    <a:pt x="2650" y="20"/>
                    <a:pt x="2644" y="26"/>
                    <a:pt x="2637" y="26"/>
                  </a:cubicBezTo>
                  <a:close/>
                  <a:moveTo>
                    <a:pt x="2560" y="26"/>
                  </a:moveTo>
                  <a:lnTo>
                    <a:pt x="2535" y="26"/>
                  </a:lnTo>
                  <a:cubicBezTo>
                    <a:pt x="2528" y="26"/>
                    <a:pt x="2522" y="20"/>
                    <a:pt x="2522" y="13"/>
                  </a:cubicBezTo>
                  <a:cubicBezTo>
                    <a:pt x="2522" y="6"/>
                    <a:pt x="2528" y="0"/>
                    <a:pt x="2535" y="0"/>
                  </a:cubicBezTo>
                  <a:lnTo>
                    <a:pt x="2560" y="0"/>
                  </a:lnTo>
                  <a:cubicBezTo>
                    <a:pt x="2568" y="0"/>
                    <a:pt x="2573" y="6"/>
                    <a:pt x="2573" y="13"/>
                  </a:cubicBezTo>
                  <a:cubicBezTo>
                    <a:pt x="2573" y="20"/>
                    <a:pt x="2568" y="26"/>
                    <a:pt x="2560" y="26"/>
                  </a:cubicBezTo>
                  <a:close/>
                  <a:moveTo>
                    <a:pt x="2484" y="26"/>
                  </a:moveTo>
                  <a:lnTo>
                    <a:pt x="2458" y="26"/>
                  </a:lnTo>
                  <a:cubicBezTo>
                    <a:pt x="2451" y="26"/>
                    <a:pt x="2445" y="20"/>
                    <a:pt x="2445" y="13"/>
                  </a:cubicBezTo>
                  <a:cubicBezTo>
                    <a:pt x="2445" y="6"/>
                    <a:pt x="2451" y="0"/>
                    <a:pt x="2458" y="0"/>
                  </a:cubicBezTo>
                  <a:lnTo>
                    <a:pt x="2484" y="0"/>
                  </a:lnTo>
                  <a:cubicBezTo>
                    <a:pt x="2491" y="0"/>
                    <a:pt x="2496" y="6"/>
                    <a:pt x="2496" y="13"/>
                  </a:cubicBezTo>
                  <a:cubicBezTo>
                    <a:pt x="2496" y="20"/>
                    <a:pt x="2491" y="26"/>
                    <a:pt x="2484" y="26"/>
                  </a:cubicBezTo>
                  <a:close/>
                  <a:moveTo>
                    <a:pt x="2407" y="26"/>
                  </a:moveTo>
                  <a:lnTo>
                    <a:pt x="2381" y="26"/>
                  </a:lnTo>
                  <a:cubicBezTo>
                    <a:pt x="2374" y="26"/>
                    <a:pt x="2368" y="20"/>
                    <a:pt x="2368" y="13"/>
                  </a:cubicBezTo>
                  <a:cubicBezTo>
                    <a:pt x="2368" y="6"/>
                    <a:pt x="2374" y="0"/>
                    <a:pt x="2381" y="0"/>
                  </a:cubicBezTo>
                  <a:lnTo>
                    <a:pt x="2407" y="0"/>
                  </a:lnTo>
                  <a:cubicBezTo>
                    <a:pt x="2414" y="0"/>
                    <a:pt x="2420" y="6"/>
                    <a:pt x="2420" y="13"/>
                  </a:cubicBezTo>
                  <a:cubicBezTo>
                    <a:pt x="2420" y="20"/>
                    <a:pt x="2414" y="26"/>
                    <a:pt x="2407" y="26"/>
                  </a:cubicBezTo>
                  <a:close/>
                  <a:moveTo>
                    <a:pt x="2330" y="26"/>
                  </a:moveTo>
                  <a:lnTo>
                    <a:pt x="2304" y="26"/>
                  </a:lnTo>
                  <a:cubicBezTo>
                    <a:pt x="2297" y="26"/>
                    <a:pt x="2292" y="20"/>
                    <a:pt x="2292" y="13"/>
                  </a:cubicBezTo>
                  <a:cubicBezTo>
                    <a:pt x="2292" y="6"/>
                    <a:pt x="2297" y="0"/>
                    <a:pt x="2304" y="0"/>
                  </a:cubicBezTo>
                  <a:lnTo>
                    <a:pt x="2330" y="0"/>
                  </a:lnTo>
                  <a:cubicBezTo>
                    <a:pt x="2337" y="0"/>
                    <a:pt x="2343" y="6"/>
                    <a:pt x="2343" y="13"/>
                  </a:cubicBezTo>
                  <a:cubicBezTo>
                    <a:pt x="2343" y="20"/>
                    <a:pt x="2337" y="26"/>
                    <a:pt x="2330" y="26"/>
                  </a:cubicBezTo>
                  <a:close/>
                  <a:moveTo>
                    <a:pt x="2253" y="26"/>
                  </a:moveTo>
                  <a:lnTo>
                    <a:pt x="2228" y="26"/>
                  </a:lnTo>
                  <a:cubicBezTo>
                    <a:pt x="2221" y="26"/>
                    <a:pt x="2215" y="20"/>
                    <a:pt x="2215" y="13"/>
                  </a:cubicBezTo>
                  <a:cubicBezTo>
                    <a:pt x="2215" y="6"/>
                    <a:pt x="2221" y="0"/>
                    <a:pt x="2228" y="0"/>
                  </a:cubicBezTo>
                  <a:lnTo>
                    <a:pt x="2253" y="0"/>
                  </a:lnTo>
                  <a:cubicBezTo>
                    <a:pt x="2260" y="0"/>
                    <a:pt x="2266" y="6"/>
                    <a:pt x="2266" y="13"/>
                  </a:cubicBezTo>
                  <a:cubicBezTo>
                    <a:pt x="2266" y="20"/>
                    <a:pt x="2260" y="26"/>
                    <a:pt x="2253" y="26"/>
                  </a:cubicBezTo>
                  <a:close/>
                  <a:moveTo>
                    <a:pt x="2176" y="26"/>
                  </a:moveTo>
                  <a:lnTo>
                    <a:pt x="2151" y="26"/>
                  </a:lnTo>
                  <a:cubicBezTo>
                    <a:pt x="2144" y="26"/>
                    <a:pt x="2138" y="20"/>
                    <a:pt x="2138" y="13"/>
                  </a:cubicBezTo>
                  <a:cubicBezTo>
                    <a:pt x="2138" y="6"/>
                    <a:pt x="2144" y="0"/>
                    <a:pt x="2151" y="0"/>
                  </a:cubicBezTo>
                  <a:lnTo>
                    <a:pt x="2176" y="0"/>
                  </a:lnTo>
                  <a:cubicBezTo>
                    <a:pt x="2184" y="0"/>
                    <a:pt x="2189" y="6"/>
                    <a:pt x="2189" y="13"/>
                  </a:cubicBezTo>
                  <a:cubicBezTo>
                    <a:pt x="2189" y="20"/>
                    <a:pt x="2184" y="26"/>
                    <a:pt x="2176" y="26"/>
                  </a:cubicBezTo>
                  <a:close/>
                  <a:moveTo>
                    <a:pt x="2100" y="26"/>
                  </a:moveTo>
                  <a:lnTo>
                    <a:pt x="2074" y="26"/>
                  </a:lnTo>
                  <a:cubicBezTo>
                    <a:pt x="2067" y="26"/>
                    <a:pt x="2061" y="20"/>
                    <a:pt x="2061" y="13"/>
                  </a:cubicBezTo>
                  <a:cubicBezTo>
                    <a:pt x="2061" y="6"/>
                    <a:pt x="2067" y="0"/>
                    <a:pt x="2074" y="0"/>
                  </a:cubicBezTo>
                  <a:lnTo>
                    <a:pt x="2100" y="0"/>
                  </a:lnTo>
                  <a:cubicBezTo>
                    <a:pt x="2107" y="0"/>
                    <a:pt x="2112" y="6"/>
                    <a:pt x="2112" y="13"/>
                  </a:cubicBezTo>
                  <a:cubicBezTo>
                    <a:pt x="2112" y="20"/>
                    <a:pt x="2107" y="26"/>
                    <a:pt x="2100" y="26"/>
                  </a:cubicBezTo>
                  <a:close/>
                  <a:moveTo>
                    <a:pt x="2023" y="26"/>
                  </a:moveTo>
                  <a:lnTo>
                    <a:pt x="1997" y="26"/>
                  </a:lnTo>
                  <a:cubicBezTo>
                    <a:pt x="1990" y="26"/>
                    <a:pt x="1984" y="20"/>
                    <a:pt x="1984" y="13"/>
                  </a:cubicBezTo>
                  <a:cubicBezTo>
                    <a:pt x="1984" y="6"/>
                    <a:pt x="1990" y="0"/>
                    <a:pt x="1997" y="0"/>
                  </a:cubicBezTo>
                  <a:lnTo>
                    <a:pt x="2023" y="0"/>
                  </a:lnTo>
                  <a:cubicBezTo>
                    <a:pt x="2030" y="0"/>
                    <a:pt x="2036" y="6"/>
                    <a:pt x="2036" y="13"/>
                  </a:cubicBezTo>
                  <a:cubicBezTo>
                    <a:pt x="2036" y="20"/>
                    <a:pt x="2030" y="26"/>
                    <a:pt x="2023" y="26"/>
                  </a:cubicBezTo>
                  <a:close/>
                  <a:moveTo>
                    <a:pt x="1946" y="26"/>
                  </a:moveTo>
                  <a:lnTo>
                    <a:pt x="1920" y="26"/>
                  </a:lnTo>
                  <a:cubicBezTo>
                    <a:pt x="1913" y="26"/>
                    <a:pt x="1908" y="20"/>
                    <a:pt x="1908" y="13"/>
                  </a:cubicBezTo>
                  <a:cubicBezTo>
                    <a:pt x="1908" y="6"/>
                    <a:pt x="1913" y="0"/>
                    <a:pt x="1920" y="0"/>
                  </a:cubicBezTo>
                  <a:lnTo>
                    <a:pt x="1946" y="0"/>
                  </a:lnTo>
                  <a:cubicBezTo>
                    <a:pt x="1953" y="0"/>
                    <a:pt x="1959" y="6"/>
                    <a:pt x="1959" y="13"/>
                  </a:cubicBezTo>
                  <a:cubicBezTo>
                    <a:pt x="1959" y="20"/>
                    <a:pt x="1953" y="26"/>
                    <a:pt x="1946" y="26"/>
                  </a:cubicBezTo>
                  <a:close/>
                  <a:moveTo>
                    <a:pt x="1869" y="26"/>
                  </a:moveTo>
                  <a:lnTo>
                    <a:pt x="1844" y="26"/>
                  </a:lnTo>
                  <a:cubicBezTo>
                    <a:pt x="1837" y="26"/>
                    <a:pt x="1831" y="20"/>
                    <a:pt x="1831" y="13"/>
                  </a:cubicBezTo>
                  <a:cubicBezTo>
                    <a:pt x="1831" y="6"/>
                    <a:pt x="1837" y="0"/>
                    <a:pt x="1844" y="0"/>
                  </a:cubicBezTo>
                  <a:lnTo>
                    <a:pt x="1869" y="0"/>
                  </a:lnTo>
                  <a:cubicBezTo>
                    <a:pt x="1876" y="0"/>
                    <a:pt x="1882" y="6"/>
                    <a:pt x="1882" y="13"/>
                  </a:cubicBezTo>
                  <a:cubicBezTo>
                    <a:pt x="1882" y="20"/>
                    <a:pt x="1876" y="26"/>
                    <a:pt x="1869" y="26"/>
                  </a:cubicBezTo>
                  <a:close/>
                  <a:moveTo>
                    <a:pt x="1792" y="26"/>
                  </a:moveTo>
                  <a:lnTo>
                    <a:pt x="1767" y="26"/>
                  </a:lnTo>
                  <a:cubicBezTo>
                    <a:pt x="1760" y="26"/>
                    <a:pt x="1754" y="20"/>
                    <a:pt x="1754" y="13"/>
                  </a:cubicBezTo>
                  <a:cubicBezTo>
                    <a:pt x="1754" y="6"/>
                    <a:pt x="1760" y="0"/>
                    <a:pt x="1767" y="0"/>
                  </a:cubicBezTo>
                  <a:lnTo>
                    <a:pt x="1792" y="0"/>
                  </a:lnTo>
                  <a:cubicBezTo>
                    <a:pt x="1800" y="0"/>
                    <a:pt x="1805" y="6"/>
                    <a:pt x="1805" y="13"/>
                  </a:cubicBezTo>
                  <a:cubicBezTo>
                    <a:pt x="1805" y="20"/>
                    <a:pt x="1800" y="26"/>
                    <a:pt x="1792" y="26"/>
                  </a:cubicBezTo>
                  <a:close/>
                  <a:moveTo>
                    <a:pt x="1716" y="26"/>
                  </a:moveTo>
                  <a:lnTo>
                    <a:pt x="1690" y="26"/>
                  </a:lnTo>
                  <a:cubicBezTo>
                    <a:pt x="1683" y="26"/>
                    <a:pt x="1677" y="20"/>
                    <a:pt x="1677" y="13"/>
                  </a:cubicBezTo>
                  <a:cubicBezTo>
                    <a:pt x="1677" y="6"/>
                    <a:pt x="1683" y="0"/>
                    <a:pt x="1690" y="0"/>
                  </a:cubicBezTo>
                  <a:lnTo>
                    <a:pt x="1716" y="0"/>
                  </a:lnTo>
                  <a:cubicBezTo>
                    <a:pt x="1723" y="0"/>
                    <a:pt x="1728" y="6"/>
                    <a:pt x="1728" y="13"/>
                  </a:cubicBezTo>
                  <a:cubicBezTo>
                    <a:pt x="1728" y="20"/>
                    <a:pt x="1723" y="26"/>
                    <a:pt x="1716" y="26"/>
                  </a:cubicBezTo>
                  <a:close/>
                  <a:moveTo>
                    <a:pt x="1639" y="26"/>
                  </a:moveTo>
                  <a:lnTo>
                    <a:pt x="1613" y="26"/>
                  </a:lnTo>
                  <a:cubicBezTo>
                    <a:pt x="1606" y="26"/>
                    <a:pt x="1600" y="20"/>
                    <a:pt x="1600" y="13"/>
                  </a:cubicBezTo>
                  <a:cubicBezTo>
                    <a:pt x="1600" y="6"/>
                    <a:pt x="1606" y="0"/>
                    <a:pt x="1613" y="0"/>
                  </a:cubicBezTo>
                  <a:lnTo>
                    <a:pt x="1639" y="0"/>
                  </a:lnTo>
                  <a:cubicBezTo>
                    <a:pt x="1646" y="0"/>
                    <a:pt x="1652" y="6"/>
                    <a:pt x="1652" y="13"/>
                  </a:cubicBezTo>
                  <a:cubicBezTo>
                    <a:pt x="1652" y="20"/>
                    <a:pt x="1646" y="26"/>
                    <a:pt x="1639" y="26"/>
                  </a:cubicBezTo>
                  <a:close/>
                  <a:moveTo>
                    <a:pt x="1562" y="26"/>
                  </a:moveTo>
                  <a:lnTo>
                    <a:pt x="1536" y="26"/>
                  </a:lnTo>
                  <a:cubicBezTo>
                    <a:pt x="1529" y="26"/>
                    <a:pt x="1524" y="20"/>
                    <a:pt x="1524" y="13"/>
                  </a:cubicBezTo>
                  <a:cubicBezTo>
                    <a:pt x="1524" y="6"/>
                    <a:pt x="1529" y="0"/>
                    <a:pt x="1536" y="0"/>
                  </a:cubicBezTo>
                  <a:lnTo>
                    <a:pt x="1562" y="0"/>
                  </a:lnTo>
                  <a:cubicBezTo>
                    <a:pt x="1569" y="0"/>
                    <a:pt x="1575" y="6"/>
                    <a:pt x="1575" y="13"/>
                  </a:cubicBezTo>
                  <a:cubicBezTo>
                    <a:pt x="1575" y="20"/>
                    <a:pt x="1569" y="26"/>
                    <a:pt x="1562" y="26"/>
                  </a:cubicBezTo>
                  <a:close/>
                  <a:moveTo>
                    <a:pt x="1485" y="26"/>
                  </a:moveTo>
                  <a:lnTo>
                    <a:pt x="1460" y="26"/>
                  </a:lnTo>
                  <a:cubicBezTo>
                    <a:pt x="1453" y="26"/>
                    <a:pt x="1447" y="20"/>
                    <a:pt x="1447" y="13"/>
                  </a:cubicBezTo>
                  <a:cubicBezTo>
                    <a:pt x="1447" y="6"/>
                    <a:pt x="1453" y="0"/>
                    <a:pt x="1460" y="0"/>
                  </a:cubicBezTo>
                  <a:lnTo>
                    <a:pt x="1485" y="0"/>
                  </a:lnTo>
                  <a:cubicBezTo>
                    <a:pt x="1492" y="0"/>
                    <a:pt x="1498" y="6"/>
                    <a:pt x="1498" y="13"/>
                  </a:cubicBezTo>
                  <a:cubicBezTo>
                    <a:pt x="1498" y="20"/>
                    <a:pt x="1492" y="26"/>
                    <a:pt x="1485" y="26"/>
                  </a:cubicBezTo>
                  <a:close/>
                  <a:moveTo>
                    <a:pt x="1408" y="26"/>
                  </a:moveTo>
                  <a:lnTo>
                    <a:pt x="1383" y="26"/>
                  </a:lnTo>
                  <a:cubicBezTo>
                    <a:pt x="1376" y="26"/>
                    <a:pt x="1370" y="20"/>
                    <a:pt x="1370" y="13"/>
                  </a:cubicBezTo>
                  <a:cubicBezTo>
                    <a:pt x="1370" y="6"/>
                    <a:pt x="1376" y="0"/>
                    <a:pt x="1383" y="0"/>
                  </a:cubicBezTo>
                  <a:lnTo>
                    <a:pt x="1408" y="0"/>
                  </a:lnTo>
                  <a:cubicBezTo>
                    <a:pt x="1416" y="0"/>
                    <a:pt x="1421" y="6"/>
                    <a:pt x="1421" y="13"/>
                  </a:cubicBezTo>
                  <a:cubicBezTo>
                    <a:pt x="1421" y="20"/>
                    <a:pt x="1416" y="26"/>
                    <a:pt x="1408" y="26"/>
                  </a:cubicBezTo>
                  <a:close/>
                  <a:moveTo>
                    <a:pt x="1332" y="26"/>
                  </a:moveTo>
                  <a:lnTo>
                    <a:pt x="1306" y="26"/>
                  </a:lnTo>
                  <a:cubicBezTo>
                    <a:pt x="1299" y="26"/>
                    <a:pt x="1293" y="20"/>
                    <a:pt x="1293" y="13"/>
                  </a:cubicBezTo>
                  <a:cubicBezTo>
                    <a:pt x="1293" y="6"/>
                    <a:pt x="1299" y="0"/>
                    <a:pt x="1306" y="0"/>
                  </a:cubicBezTo>
                  <a:lnTo>
                    <a:pt x="1332" y="0"/>
                  </a:lnTo>
                  <a:cubicBezTo>
                    <a:pt x="1339" y="0"/>
                    <a:pt x="1344" y="6"/>
                    <a:pt x="1344" y="13"/>
                  </a:cubicBezTo>
                  <a:cubicBezTo>
                    <a:pt x="1344" y="20"/>
                    <a:pt x="1339" y="26"/>
                    <a:pt x="1332" y="26"/>
                  </a:cubicBezTo>
                  <a:close/>
                  <a:moveTo>
                    <a:pt x="1255" y="26"/>
                  </a:moveTo>
                  <a:lnTo>
                    <a:pt x="1229" y="26"/>
                  </a:lnTo>
                  <a:cubicBezTo>
                    <a:pt x="1222" y="26"/>
                    <a:pt x="1216" y="20"/>
                    <a:pt x="1216" y="13"/>
                  </a:cubicBezTo>
                  <a:cubicBezTo>
                    <a:pt x="1216" y="6"/>
                    <a:pt x="1222" y="0"/>
                    <a:pt x="1229" y="0"/>
                  </a:cubicBezTo>
                  <a:lnTo>
                    <a:pt x="1255" y="0"/>
                  </a:lnTo>
                  <a:cubicBezTo>
                    <a:pt x="1262" y="0"/>
                    <a:pt x="1268" y="6"/>
                    <a:pt x="1268" y="13"/>
                  </a:cubicBezTo>
                  <a:cubicBezTo>
                    <a:pt x="1268" y="20"/>
                    <a:pt x="1262" y="26"/>
                    <a:pt x="1255" y="26"/>
                  </a:cubicBezTo>
                  <a:close/>
                  <a:moveTo>
                    <a:pt x="1178" y="26"/>
                  </a:moveTo>
                  <a:lnTo>
                    <a:pt x="1152" y="26"/>
                  </a:lnTo>
                  <a:cubicBezTo>
                    <a:pt x="1145" y="26"/>
                    <a:pt x="1140" y="20"/>
                    <a:pt x="1140" y="13"/>
                  </a:cubicBezTo>
                  <a:cubicBezTo>
                    <a:pt x="1140" y="6"/>
                    <a:pt x="1145" y="0"/>
                    <a:pt x="1152" y="0"/>
                  </a:cubicBezTo>
                  <a:lnTo>
                    <a:pt x="1178" y="0"/>
                  </a:lnTo>
                  <a:cubicBezTo>
                    <a:pt x="1185" y="0"/>
                    <a:pt x="1191" y="6"/>
                    <a:pt x="1191" y="13"/>
                  </a:cubicBezTo>
                  <a:cubicBezTo>
                    <a:pt x="1191" y="20"/>
                    <a:pt x="1185" y="26"/>
                    <a:pt x="1178" y="26"/>
                  </a:cubicBezTo>
                  <a:close/>
                  <a:moveTo>
                    <a:pt x="1101" y="26"/>
                  </a:moveTo>
                  <a:lnTo>
                    <a:pt x="1076" y="26"/>
                  </a:lnTo>
                  <a:cubicBezTo>
                    <a:pt x="1069" y="26"/>
                    <a:pt x="1063" y="20"/>
                    <a:pt x="1063" y="13"/>
                  </a:cubicBezTo>
                  <a:cubicBezTo>
                    <a:pt x="1063" y="6"/>
                    <a:pt x="1069" y="0"/>
                    <a:pt x="1076" y="0"/>
                  </a:cubicBezTo>
                  <a:lnTo>
                    <a:pt x="1101" y="0"/>
                  </a:lnTo>
                  <a:cubicBezTo>
                    <a:pt x="1108" y="0"/>
                    <a:pt x="1114" y="6"/>
                    <a:pt x="1114" y="13"/>
                  </a:cubicBezTo>
                  <a:cubicBezTo>
                    <a:pt x="1114" y="20"/>
                    <a:pt x="1108" y="26"/>
                    <a:pt x="1101" y="26"/>
                  </a:cubicBezTo>
                  <a:close/>
                  <a:moveTo>
                    <a:pt x="1024" y="26"/>
                  </a:moveTo>
                  <a:lnTo>
                    <a:pt x="999" y="26"/>
                  </a:lnTo>
                  <a:cubicBezTo>
                    <a:pt x="992" y="26"/>
                    <a:pt x="986" y="20"/>
                    <a:pt x="986" y="13"/>
                  </a:cubicBezTo>
                  <a:cubicBezTo>
                    <a:pt x="986" y="6"/>
                    <a:pt x="992" y="0"/>
                    <a:pt x="999" y="0"/>
                  </a:cubicBezTo>
                  <a:lnTo>
                    <a:pt x="1024" y="0"/>
                  </a:lnTo>
                  <a:cubicBezTo>
                    <a:pt x="1032" y="0"/>
                    <a:pt x="1037" y="6"/>
                    <a:pt x="1037" y="13"/>
                  </a:cubicBezTo>
                  <a:cubicBezTo>
                    <a:pt x="1037" y="20"/>
                    <a:pt x="1032" y="26"/>
                    <a:pt x="1024" y="26"/>
                  </a:cubicBezTo>
                  <a:close/>
                  <a:moveTo>
                    <a:pt x="948" y="26"/>
                  </a:moveTo>
                  <a:lnTo>
                    <a:pt x="922" y="26"/>
                  </a:lnTo>
                  <a:cubicBezTo>
                    <a:pt x="915" y="26"/>
                    <a:pt x="909" y="20"/>
                    <a:pt x="909" y="13"/>
                  </a:cubicBezTo>
                  <a:cubicBezTo>
                    <a:pt x="909" y="6"/>
                    <a:pt x="915" y="0"/>
                    <a:pt x="922" y="0"/>
                  </a:cubicBezTo>
                  <a:lnTo>
                    <a:pt x="948" y="0"/>
                  </a:lnTo>
                  <a:cubicBezTo>
                    <a:pt x="955" y="0"/>
                    <a:pt x="960" y="6"/>
                    <a:pt x="960" y="13"/>
                  </a:cubicBezTo>
                  <a:cubicBezTo>
                    <a:pt x="960" y="20"/>
                    <a:pt x="955" y="26"/>
                    <a:pt x="948" y="26"/>
                  </a:cubicBezTo>
                  <a:close/>
                  <a:moveTo>
                    <a:pt x="871" y="26"/>
                  </a:moveTo>
                  <a:lnTo>
                    <a:pt x="845" y="26"/>
                  </a:lnTo>
                  <a:cubicBezTo>
                    <a:pt x="838" y="26"/>
                    <a:pt x="832" y="20"/>
                    <a:pt x="832" y="13"/>
                  </a:cubicBezTo>
                  <a:cubicBezTo>
                    <a:pt x="832" y="6"/>
                    <a:pt x="838" y="0"/>
                    <a:pt x="845" y="0"/>
                  </a:cubicBezTo>
                  <a:lnTo>
                    <a:pt x="871" y="0"/>
                  </a:lnTo>
                  <a:cubicBezTo>
                    <a:pt x="878" y="0"/>
                    <a:pt x="884" y="6"/>
                    <a:pt x="884" y="13"/>
                  </a:cubicBezTo>
                  <a:cubicBezTo>
                    <a:pt x="884" y="20"/>
                    <a:pt x="878" y="26"/>
                    <a:pt x="871" y="26"/>
                  </a:cubicBezTo>
                  <a:close/>
                  <a:moveTo>
                    <a:pt x="794" y="26"/>
                  </a:moveTo>
                  <a:lnTo>
                    <a:pt x="768" y="26"/>
                  </a:lnTo>
                  <a:cubicBezTo>
                    <a:pt x="761" y="26"/>
                    <a:pt x="756" y="20"/>
                    <a:pt x="756" y="13"/>
                  </a:cubicBezTo>
                  <a:cubicBezTo>
                    <a:pt x="756" y="6"/>
                    <a:pt x="761" y="0"/>
                    <a:pt x="768" y="0"/>
                  </a:cubicBezTo>
                  <a:lnTo>
                    <a:pt x="794" y="0"/>
                  </a:lnTo>
                  <a:cubicBezTo>
                    <a:pt x="801" y="0"/>
                    <a:pt x="807" y="6"/>
                    <a:pt x="807" y="13"/>
                  </a:cubicBezTo>
                  <a:cubicBezTo>
                    <a:pt x="807" y="20"/>
                    <a:pt x="801" y="26"/>
                    <a:pt x="794" y="26"/>
                  </a:cubicBezTo>
                  <a:close/>
                  <a:moveTo>
                    <a:pt x="717" y="26"/>
                  </a:moveTo>
                  <a:lnTo>
                    <a:pt x="692" y="26"/>
                  </a:lnTo>
                  <a:cubicBezTo>
                    <a:pt x="685" y="26"/>
                    <a:pt x="679" y="20"/>
                    <a:pt x="679" y="13"/>
                  </a:cubicBezTo>
                  <a:cubicBezTo>
                    <a:pt x="679" y="6"/>
                    <a:pt x="685" y="0"/>
                    <a:pt x="692" y="0"/>
                  </a:cubicBezTo>
                  <a:lnTo>
                    <a:pt x="717" y="0"/>
                  </a:lnTo>
                  <a:cubicBezTo>
                    <a:pt x="724" y="0"/>
                    <a:pt x="730" y="6"/>
                    <a:pt x="730" y="13"/>
                  </a:cubicBezTo>
                  <a:cubicBezTo>
                    <a:pt x="730" y="20"/>
                    <a:pt x="724" y="26"/>
                    <a:pt x="717" y="26"/>
                  </a:cubicBezTo>
                  <a:close/>
                  <a:moveTo>
                    <a:pt x="640" y="26"/>
                  </a:moveTo>
                  <a:lnTo>
                    <a:pt x="615" y="26"/>
                  </a:lnTo>
                  <a:cubicBezTo>
                    <a:pt x="608" y="26"/>
                    <a:pt x="602" y="20"/>
                    <a:pt x="602" y="13"/>
                  </a:cubicBezTo>
                  <a:cubicBezTo>
                    <a:pt x="602" y="6"/>
                    <a:pt x="608" y="0"/>
                    <a:pt x="615" y="0"/>
                  </a:cubicBezTo>
                  <a:lnTo>
                    <a:pt x="640" y="0"/>
                  </a:lnTo>
                  <a:cubicBezTo>
                    <a:pt x="648" y="0"/>
                    <a:pt x="653" y="6"/>
                    <a:pt x="653" y="13"/>
                  </a:cubicBezTo>
                  <a:cubicBezTo>
                    <a:pt x="653" y="20"/>
                    <a:pt x="648" y="26"/>
                    <a:pt x="640" y="26"/>
                  </a:cubicBezTo>
                  <a:close/>
                  <a:moveTo>
                    <a:pt x="564" y="26"/>
                  </a:moveTo>
                  <a:lnTo>
                    <a:pt x="538" y="26"/>
                  </a:lnTo>
                  <a:cubicBezTo>
                    <a:pt x="531" y="26"/>
                    <a:pt x="525" y="20"/>
                    <a:pt x="525" y="13"/>
                  </a:cubicBezTo>
                  <a:cubicBezTo>
                    <a:pt x="525" y="6"/>
                    <a:pt x="531" y="0"/>
                    <a:pt x="538" y="0"/>
                  </a:cubicBezTo>
                  <a:lnTo>
                    <a:pt x="564" y="0"/>
                  </a:lnTo>
                  <a:cubicBezTo>
                    <a:pt x="571" y="0"/>
                    <a:pt x="576" y="6"/>
                    <a:pt x="576" y="13"/>
                  </a:cubicBezTo>
                  <a:cubicBezTo>
                    <a:pt x="576" y="20"/>
                    <a:pt x="571" y="26"/>
                    <a:pt x="564" y="26"/>
                  </a:cubicBezTo>
                  <a:close/>
                  <a:moveTo>
                    <a:pt x="487" y="26"/>
                  </a:moveTo>
                  <a:lnTo>
                    <a:pt x="461" y="26"/>
                  </a:lnTo>
                  <a:cubicBezTo>
                    <a:pt x="454" y="26"/>
                    <a:pt x="448" y="20"/>
                    <a:pt x="448" y="13"/>
                  </a:cubicBezTo>
                  <a:cubicBezTo>
                    <a:pt x="448" y="6"/>
                    <a:pt x="454" y="0"/>
                    <a:pt x="461" y="0"/>
                  </a:cubicBezTo>
                  <a:lnTo>
                    <a:pt x="487" y="0"/>
                  </a:lnTo>
                  <a:cubicBezTo>
                    <a:pt x="494" y="0"/>
                    <a:pt x="500" y="6"/>
                    <a:pt x="500" y="13"/>
                  </a:cubicBezTo>
                  <a:cubicBezTo>
                    <a:pt x="500" y="20"/>
                    <a:pt x="494" y="26"/>
                    <a:pt x="487" y="26"/>
                  </a:cubicBezTo>
                  <a:close/>
                  <a:moveTo>
                    <a:pt x="410" y="26"/>
                  </a:moveTo>
                  <a:lnTo>
                    <a:pt x="384" y="26"/>
                  </a:lnTo>
                  <a:cubicBezTo>
                    <a:pt x="377" y="26"/>
                    <a:pt x="372" y="20"/>
                    <a:pt x="372" y="13"/>
                  </a:cubicBezTo>
                  <a:cubicBezTo>
                    <a:pt x="372" y="6"/>
                    <a:pt x="377" y="0"/>
                    <a:pt x="384" y="0"/>
                  </a:cubicBezTo>
                  <a:lnTo>
                    <a:pt x="410" y="0"/>
                  </a:lnTo>
                  <a:cubicBezTo>
                    <a:pt x="417" y="0"/>
                    <a:pt x="423" y="6"/>
                    <a:pt x="423" y="13"/>
                  </a:cubicBezTo>
                  <a:cubicBezTo>
                    <a:pt x="423" y="20"/>
                    <a:pt x="417" y="26"/>
                    <a:pt x="410" y="26"/>
                  </a:cubicBezTo>
                  <a:close/>
                  <a:moveTo>
                    <a:pt x="333" y="26"/>
                  </a:moveTo>
                  <a:lnTo>
                    <a:pt x="308" y="26"/>
                  </a:lnTo>
                  <a:cubicBezTo>
                    <a:pt x="301" y="26"/>
                    <a:pt x="295" y="20"/>
                    <a:pt x="295" y="13"/>
                  </a:cubicBezTo>
                  <a:cubicBezTo>
                    <a:pt x="295" y="6"/>
                    <a:pt x="301" y="0"/>
                    <a:pt x="308" y="0"/>
                  </a:cubicBezTo>
                  <a:lnTo>
                    <a:pt x="333" y="0"/>
                  </a:lnTo>
                  <a:cubicBezTo>
                    <a:pt x="340" y="0"/>
                    <a:pt x="346" y="6"/>
                    <a:pt x="346" y="13"/>
                  </a:cubicBezTo>
                  <a:cubicBezTo>
                    <a:pt x="346" y="20"/>
                    <a:pt x="340" y="26"/>
                    <a:pt x="333" y="26"/>
                  </a:cubicBezTo>
                  <a:close/>
                  <a:moveTo>
                    <a:pt x="256" y="26"/>
                  </a:moveTo>
                  <a:lnTo>
                    <a:pt x="231" y="26"/>
                  </a:lnTo>
                  <a:cubicBezTo>
                    <a:pt x="224" y="26"/>
                    <a:pt x="218" y="20"/>
                    <a:pt x="218" y="13"/>
                  </a:cubicBezTo>
                  <a:cubicBezTo>
                    <a:pt x="218" y="6"/>
                    <a:pt x="224" y="0"/>
                    <a:pt x="231" y="0"/>
                  </a:cubicBezTo>
                  <a:lnTo>
                    <a:pt x="256" y="0"/>
                  </a:lnTo>
                  <a:cubicBezTo>
                    <a:pt x="264" y="0"/>
                    <a:pt x="269" y="6"/>
                    <a:pt x="269" y="13"/>
                  </a:cubicBezTo>
                  <a:cubicBezTo>
                    <a:pt x="269" y="20"/>
                    <a:pt x="264" y="26"/>
                    <a:pt x="256" y="26"/>
                  </a:cubicBezTo>
                  <a:close/>
                  <a:moveTo>
                    <a:pt x="180" y="26"/>
                  </a:moveTo>
                  <a:lnTo>
                    <a:pt x="154" y="26"/>
                  </a:lnTo>
                  <a:cubicBezTo>
                    <a:pt x="147" y="26"/>
                    <a:pt x="141" y="20"/>
                    <a:pt x="141" y="13"/>
                  </a:cubicBezTo>
                  <a:cubicBezTo>
                    <a:pt x="141" y="6"/>
                    <a:pt x="147" y="0"/>
                    <a:pt x="154" y="0"/>
                  </a:cubicBezTo>
                  <a:lnTo>
                    <a:pt x="180" y="0"/>
                  </a:lnTo>
                  <a:cubicBezTo>
                    <a:pt x="187" y="0"/>
                    <a:pt x="192" y="6"/>
                    <a:pt x="192" y="13"/>
                  </a:cubicBezTo>
                  <a:cubicBezTo>
                    <a:pt x="192" y="20"/>
                    <a:pt x="187" y="26"/>
                    <a:pt x="180" y="26"/>
                  </a:cubicBezTo>
                  <a:close/>
                  <a:moveTo>
                    <a:pt x="103" y="26"/>
                  </a:moveTo>
                  <a:lnTo>
                    <a:pt x="77" y="26"/>
                  </a:lnTo>
                  <a:cubicBezTo>
                    <a:pt x="70" y="26"/>
                    <a:pt x="64" y="20"/>
                    <a:pt x="64" y="13"/>
                  </a:cubicBezTo>
                  <a:cubicBezTo>
                    <a:pt x="64" y="6"/>
                    <a:pt x="70" y="0"/>
                    <a:pt x="77" y="0"/>
                  </a:cubicBezTo>
                  <a:lnTo>
                    <a:pt x="103" y="0"/>
                  </a:lnTo>
                  <a:cubicBezTo>
                    <a:pt x="110" y="0"/>
                    <a:pt x="116" y="6"/>
                    <a:pt x="116" y="13"/>
                  </a:cubicBezTo>
                  <a:cubicBezTo>
                    <a:pt x="116" y="20"/>
                    <a:pt x="110" y="26"/>
                    <a:pt x="103" y="26"/>
                  </a:cubicBezTo>
                  <a:close/>
                  <a:moveTo>
                    <a:pt x="26" y="26"/>
                  </a:moveTo>
                  <a:lnTo>
                    <a:pt x="13" y="26"/>
                  </a:lnTo>
                  <a:cubicBezTo>
                    <a:pt x="6" y="26"/>
                    <a:pt x="0" y="20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lnTo>
                    <a:pt x="26" y="0"/>
                  </a:lnTo>
                  <a:cubicBezTo>
                    <a:pt x="33" y="0"/>
                    <a:pt x="39" y="6"/>
                    <a:pt x="39" y="13"/>
                  </a:cubicBezTo>
                  <a:cubicBezTo>
                    <a:pt x="39" y="20"/>
                    <a:pt x="33" y="26"/>
                    <a:pt x="26" y="26"/>
                  </a:cubicBez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67" name="Line 51"/>
            <p:cNvSpPr>
              <a:spLocks noChangeShapeType="1"/>
            </p:cNvSpPr>
            <p:nvPr/>
          </p:nvSpPr>
          <p:spPr bwMode="auto">
            <a:xfrm>
              <a:off x="5223574" y="3030944"/>
              <a:ext cx="534469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69" name="Freeform 52"/>
            <p:cNvSpPr>
              <a:spLocks/>
            </p:cNvSpPr>
            <p:nvPr/>
          </p:nvSpPr>
          <p:spPr bwMode="auto">
            <a:xfrm>
              <a:off x="5748967" y="2993481"/>
              <a:ext cx="68573" cy="749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8" y="34"/>
                </a:cxn>
                <a:cxn ang="0">
                  <a:pos x="0" y="68"/>
                </a:cxn>
                <a:cxn ang="0">
                  <a:pos x="0" y="0"/>
                </a:cxn>
              </a:cxnLst>
              <a:rect l="0" t="0" r="r" b="b"/>
              <a:pathLst>
                <a:path w="68" h="68">
                  <a:moveTo>
                    <a:pt x="0" y="0"/>
                  </a:moveTo>
                  <a:lnTo>
                    <a:pt x="68" y="34"/>
                  </a:lnTo>
                  <a:lnTo>
                    <a:pt x="0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71" name="Freeform 53"/>
            <p:cNvSpPr>
              <a:spLocks/>
            </p:cNvSpPr>
            <p:nvPr/>
          </p:nvSpPr>
          <p:spPr bwMode="auto">
            <a:xfrm>
              <a:off x="5688461" y="2681652"/>
              <a:ext cx="180510" cy="343783"/>
            </a:xfrm>
            <a:custGeom>
              <a:avLst/>
              <a:gdLst/>
              <a:ahLst/>
              <a:cxnLst>
                <a:cxn ang="0">
                  <a:pos x="0" y="312"/>
                </a:cxn>
                <a:cxn ang="0">
                  <a:pos x="0" y="0"/>
                </a:cxn>
                <a:cxn ang="0">
                  <a:pos x="179" y="0"/>
                </a:cxn>
                <a:cxn ang="0">
                  <a:pos x="179" y="53"/>
                </a:cxn>
              </a:cxnLst>
              <a:rect l="0" t="0" r="r" b="b"/>
              <a:pathLst>
                <a:path w="179" h="312">
                  <a:moveTo>
                    <a:pt x="0" y="312"/>
                  </a:moveTo>
                  <a:lnTo>
                    <a:pt x="0" y="0"/>
                  </a:lnTo>
                  <a:lnTo>
                    <a:pt x="179" y="0"/>
                  </a:lnTo>
                  <a:lnTo>
                    <a:pt x="179" y="53"/>
                  </a:lnTo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73" name="Freeform 54"/>
            <p:cNvSpPr>
              <a:spLocks/>
            </p:cNvSpPr>
            <p:nvPr/>
          </p:nvSpPr>
          <p:spPr bwMode="auto">
            <a:xfrm>
              <a:off x="5834685" y="2722421"/>
              <a:ext cx="67565" cy="73826"/>
            </a:xfrm>
            <a:custGeom>
              <a:avLst/>
              <a:gdLst/>
              <a:ahLst/>
              <a:cxnLst>
                <a:cxn ang="0">
                  <a:pos x="79" y="159"/>
                </a:cxn>
                <a:cxn ang="0">
                  <a:pos x="0" y="0"/>
                </a:cxn>
                <a:cxn ang="0">
                  <a:pos x="159" y="1"/>
                </a:cxn>
                <a:cxn ang="0">
                  <a:pos x="159" y="1"/>
                </a:cxn>
                <a:cxn ang="0">
                  <a:pos x="79" y="159"/>
                </a:cxn>
              </a:cxnLst>
              <a:rect l="0" t="0" r="r" b="b"/>
              <a:pathLst>
                <a:path w="159" h="159">
                  <a:moveTo>
                    <a:pt x="79" y="159"/>
                  </a:moveTo>
                  <a:lnTo>
                    <a:pt x="0" y="0"/>
                  </a:lnTo>
                  <a:cubicBezTo>
                    <a:pt x="50" y="25"/>
                    <a:pt x="109" y="26"/>
                    <a:pt x="159" y="1"/>
                  </a:cubicBezTo>
                  <a:lnTo>
                    <a:pt x="159" y="1"/>
                  </a:lnTo>
                  <a:lnTo>
                    <a:pt x="79" y="15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75" name="Rectangle 57"/>
            <p:cNvSpPr>
              <a:spLocks noChangeArrowheads="1"/>
            </p:cNvSpPr>
            <p:nvPr/>
          </p:nvSpPr>
          <p:spPr bwMode="auto">
            <a:xfrm>
              <a:off x="5535180" y="2477806"/>
              <a:ext cx="852798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 dirty="0">
                  <a:solidFill>
                    <a:srgbClr val="000000"/>
                  </a:solidFill>
                  <a:ea typeface="굴림" pitchFamily="50" charset="-127"/>
                </a:rPr>
                <a:t>VC Identifier</a:t>
              </a:r>
              <a:endParaRPr lang="en-US" altLang="ko-KR" sz="1400" dirty="0">
                <a:ea typeface="굴림" pitchFamily="50" charset="-127"/>
              </a:endParaRPr>
            </a:p>
          </p:txBody>
        </p:sp>
        <p:sp>
          <p:nvSpPr>
            <p:cNvPr id="177" name="Line 61"/>
            <p:cNvSpPr>
              <a:spLocks noChangeShapeType="1"/>
            </p:cNvSpPr>
            <p:nvPr/>
          </p:nvSpPr>
          <p:spPr bwMode="auto">
            <a:xfrm>
              <a:off x="5945612" y="2819386"/>
              <a:ext cx="77649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79" name="Line 62"/>
            <p:cNvSpPr>
              <a:spLocks noChangeShapeType="1"/>
            </p:cNvSpPr>
            <p:nvPr/>
          </p:nvSpPr>
          <p:spPr bwMode="auto">
            <a:xfrm>
              <a:off x="6435710" y="2819386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81" name="Freeform 63"/>
            <p:cNvSpPr>
              <a:spLocks/>
            </p:cNvSpPr>
            <p:nvPr/>
          </p:nvSpPr>
          <p:spPr bwMode="auto">
            <a:xfrm>
              <a:off x="6523444" y="2783024"/>
              <a:ext cx="66557" cy="7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6" y="33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6" h="67">
                  <a:moveTo>
                    <a:pt x="0" y="0"/>
                  </a:moveTo>
                  <a:lnTo>
                    <a:pt x="66" y="33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83" name="Line 64"/>
            <p:cNvSpPr>
              <a:spLocks noChangeShapeType="1"/>
            </p:cNvSpPr>
            <p:nvPr/>
          </p:nvSpPr>
          <p:spPr bwMode="auto">
            <a:xfrm>
              <a:off x="5945612" y="3244707"/>
              <a:ext cx="77649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85" name="Line 65"/>
            <p:cNvSpPr>
              <a:spLocks noChangeShapeType="1"/>
            </p:cNvSpPr>
            <p:nvPr/>
          </p:nvSpPr>
          <p:spPr bwMode="auto">
            <a:xfrm>
              <a:off x="6435710" y="3244707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89" name="Freeform 66"/>
            <p:cNvSpPr>
              <a:spLocks/>
            </p:cNvSpPr>
            <p:nvPr/>
          </p:nvSpPr>
          <p:spPr bwMode="auto">
            <a:xfrm>
              <a:off x="6523444" y="3208346"/>
              <a:ext cx="66557" cy="7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6" y="33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6" h="67">
                  <a:moveTo>
                    <a:pt x="0" y="0"/>
                  </a:moveTo>
                  <a:lnTo>
                    <a:pt x="66" y="33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91" name="Line 67"/>
            <p:cNvSpPr>
              <a:spLocks noChangeShapeType="1"/>
            </p:cNvSpPr>
            <p:nvPr/>
          </p:nvSpPr>
          <p:spPr bwMode="auto">
            <a:xfrm>
              <a:off x="5947629" y="3030944"/>
              <a:ext cx="77649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92" name="Line 68"/>
            <p:cNvSpPr>
              <a:spLocks noChangeShapeType="1"/>
            </p:cNvSpPr>
            <p:nvPr/>
          </p:nvSpPr>
          <p:spPr bwMode="auto">
            <a:xfrm>
              <a:off x="6437727" y="3030944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93" name="Freeform 69"/>
            <p:cNvSpPr>
              <a:spLocks/>
            </p:cNvSpPr>
            <p:nvPr/>
          </p:nvSpPr>
          <p:spPr bwMode="auto">
            <a:xfrm>
              <a:off x="6524452" y="2993481"/>
              <a:ext cx="68573" cy="749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8" y="34"/>
                </a:cxn>
                <a:cxn ang="0">
                  <a:pos x="0" y="68"/>
                </a:cxn>
                <a:cxn ang="0">
                  <a:pos x="0" y="0"/>
                </a:cxn>
              </a:cxnLst>
              <a:rect l="0" t="0" r="r" b="b"/>
              <a:pathLst>
                <a:path w="68" h="68">
                  <a:moveTo>
                    <a:pt x="0" y="0"/>
                  </a:moveTo>
                  <a:lnTo>
                    <a:pt x="68" y="34"/>
                  </a:lnTo>
                  <a:lnTo>
                    <a:pt x="0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94" name="Rectangle 74"/>
            <p:cNvSpPr>
              <a:spLocks noChangeArrowheads="1"/>
            </p:cNvSpPr>
            <p:nvPr/>
          </p:nvSpPr>
          <p:spPr bwMode="auto">
            <a:xfrm>
              <a:off x="6023261" y="2951610"/>
              <a:ext cx="412449" cy="15316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95" name="Rectangle 75"/>
            <p:cNvSpPr>
              <a:spLocks noChangeArrowheads="1"/>
            </p:cNvSpPr>
            <p:nvPr/>
          </p:nvSpPr>
          <p:spPr bwMode="auto">
            <a:xfrm>
              <a:off x="6023261" y="2951610"/>
              <a:ext cx="412449" cy="153160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96" name="Rectangle 76"/>
            <p:cNvSpPr>
              <a:spLocks noChangeArrowheads="1"/>
            </p:cNvSpPr>
            <p:nvPr/>
          </p:nvSpPr>
          <p:spPr bwMode="auto">
            <a:xfrm>
              <a:off x="6108978" y="2956017"/>
              <a:ext cx="301365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100" b="1" dirty="0" smtClean="0">
                  <a:solidFill>
                    <a:srgbClr val="000000"/>
                  </a:solidFill>
                  <a:ea typeface="굴림" pitchFamily="50" charset="-127"/>
                </a:rPr>
                <a:t>VC 1 </a:t>
              </a:r>
              <a:endParaRPr lang="en-US" altLang="ko-KR" sz="1400" dirty="0">
                <a:ea typeface="굴림" pitchFamily="50" charset="-127"/>
              </a:endParaRPr>
            </a:p>
          </p:txBody>
        </p:sp>
        <p:sp>
          <p:nvSpPr>
            <p:cNvPr id="197" name="Rectangle 78"/>
            <p:cNvSpPr>
              <a:spLocks noChangeArrowheads="1"/>
            </p:cNvSpPr>
            <p:nvPr/>
          </p:nvSpPr>
          <p:spPr bwMode="auto">
            <a:xfrm>
              <a:off x="6023261" y="3166475"/>
              <a:ext cx="412449" cy="1520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99" name="Rectangle 79"/>
            <p:cNvSpPr>
              <a:spLocks noChangeArrowheads="1"/>
            </p:cNvSpPr>
            <p:nvPr/>
          </p:nvSpPr>
          <p:spPr bwMode="auto">
            <a:xfrm>
              <a:off x="6023261" y="3166475"/>
              <a:ext cx="412449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00" name="Rectangle 80"/>
            <p:cNvSpPr>
              <a:spLocks noChangeArrowheads="1"/>
            </p:cNvSpPr>
            <p:nvPr/>
          </p:nvSpPr>
          <p:spPr bwMode="auto">
            <a:xfrm>
              <a:off x="6108978" y="3164271"/>
              <a:ext cx="301365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100" b="1" dirty="0" smtClean="0">
                  <a:solidFill>
                    <a:srgbClr val="000000"/>
                  </a:solidFill>
                  <a:ea typeface="굴림" pitchFamily="50" charset="-127"/>
                </a:rPr>
                <a:t>VC 2 </a:t>
              </a:r>
              <a:endParaRPr lang="en-US" altLang="ko-KR" sz="1400" dirty="0">
                <a:ea typeface="굴림" pitchFamily="50" charset="-127"/>
              </a:endParaRPr>
            </a:p>
          </p:txBody>
        </p:sp>
        <p:sp>
          <p:nvSpPr>
            <p:cNvPr id="201" name="Freeform 82"/>
            <p:cNvSpPr>
              <a:spLocks/>
            </p:cNvSpPr>
            <p:nvPr/>
          </p:nvSpPr>
          <p:spPr bwMode="auto">
            <a:xfrm>
              <a:off x="5813507" y="3459572"/>
              <a:ext cx="129079" cy="574073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434"/>
                </a:cxn>
                <a:cxn ang="0">
                  <a:pos x="128" y="521"/>
                </a:cxn>
                <a:cxn ang="0">
                  <a:pos x="128" y="0"/>
                </a:cxn>
                <a:cxn ang="0">
                  <a:pos x="0" y="87"/>
                </a:cxn>
              </a:cxnLst>
              <a:rect l="0" t="0" r="r" b="b"/>
              <a:pathLst>
                <a:path w="128" h="521">
                  <a:moveTo>
                    <a:pt x="0" y="87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03" name="Freeform 83"/>
            <p:cNvSpPr>
              <a:spLocks/>
            </p:cNvSpPr>
            <p:nvPr/>
          </p:nvSpPr>
          <p:spPr bwMode="auto">
            <a:xfrm>
              <a:off x="5813507" y="3459572"/>
              <a:ext cx="129079" cy="574073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434"/>
                </a:cxn>
                <a:cxn ang="0">
                  <a:pos x="128" y="521"/>
                </a:cxn>
                <a:cxn ang="0">
                  <a:pos x="128" y="0"/>
                </a:cxn>
                <a:cxn ang="0">
                  <a:pos x="0" y="87"/>
                </a:cxn>
              </a:cxnLst>
              <a:rect l="0" t="0" r="r" b="b"/>
              <a:pathLst>
                <a:path w="128" h="521">
                  <a:moveTo>
                    <a:pt x="0" y="87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7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05" name="Freeform 84"/>
            <p:cNvSpPr>
              <a:spLocks/>
            </p:cNvSpPr>
            <p:nvPr/>
          </p:nvSpPr>
          <p:spPr bwMode="auto">
            <a:xfrm>
              <a:off x="6586975" y="3459572"/>
              <a:ext cx="129079" cy="574073"/>
            </a:xfrm>
            <a:custGeom>
              <a:avLst/>
              <a:gdLst/>
              <a:ahLst/>
              <a:cxnLst>
                <a:cxn ang="0">
                  <a:pos x="128" y="87"/>
                </a:cxn>
                <a:cxn ang="0">
                  <a:pos x="128" y="434"/>
                </a:cxn>
                <a:cxn ang="0">
                  <a:pos x="0" y="521"/>
                </a:cxn>
                <a:cxn ang="0">
                  <a:pos x="0" y="0"/>
                </a:cxn>
                <a:cxn ang="0">
                  <a:pos x="128" y="87"/>
                </a:cxn>
              </a:cxnLst>
              <a:rect l="0" t="0" r="r" b="b"/>
              <a:pathLst>
                <a:path w="128" h="521">
                  <a:moveTo>
                    <a:pt x="128" y="87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7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06" name="Freeform 85"/>
            <p:cNvSpPr>
              <a:spLocks/>
            </p:cNvSpPr>
            <p:nvPr/>
          </p:nvSpPr>
          <p:spPr bwMode="auto">
            <a:xfrm>
              <a:off x="6586975" y="3459572"/>
              <a:ext cx="129079" cy="574073"/>
            </a:xfrm>
            <a:custGeom>
              <a:avLst/>
              <a:gdLst/>
              <a:ahLst/>
              <a:cxnLst>
                <a:cxn ang="0">
                  <a:pos x="128" y="87"/>
                </a:cxn>
                <a:cxn ang="0">
                  <a:pos x="128" y="434"/>
                </a:cxn>
                <a:cxn ang="0">
                  <a:pos x="0" y="521"/>
                </a:cxn>
                <a:cxn ang="0">
                  <a:pos x="0" y="0"/>
                </a:cxn>
                <a:cxn ang="0">
                  <a:pos x="128" y="87"/>
                </a:cxn>
              </a:cxnLst>
              <a:rect l="0" t="0" r="r" b="b"/>
              <a:pathLst>
                <a:path w="128" h="521">
                  <a:moveTo>
                    <a:pt x="128" y="87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7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08" name="Rectangle 86"/>
            <p:cNvSpPr>
              <a:spLocks noChangeArrowheads="1"/>
            </p:cNvSpPr>
            <p:nvPr/>
          </p:nvSpPr>
          <p:spPr bwMode="auto">
            <a:xfrm>
              <a:off x="6019227" y="3459572"/>
              <a:ext cx="413457" cy="1520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10" name="Rectangle 87"/>
            <p:cNvSpPr>
              <a:spLocks noChangeArrowheads="1"/>
            </p:cNvSpPr>
            <p:nvPr/>
          </p:nvSpPr>
          <p:spPr bwMode="auto">
            <a:xfrm>
              <a:off x="6019227" y="3459572"/>
              <a:ext cx="413457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12" name="Freeform 90"/>
            <p:cNvSpPr>
              <a:spLocks noEditPoints="1"/>
            </p:cNvSpPr>
            <p:nvPr/>
          </p:nvSpPr>
          <p:spPr bwMode="auto">
            <a:xfrm>
              <a:off x="5472657" y="3396765"/>
              <a:ext cx="1299870" cy="687566"/>
            </a:xfrm>
            <a:custGeom>
              <a:avLst/>
              <a:gdLst/>
              <a:ahLst/>
              <a:cxnLst>
                <a:cxn ang="0">
                  <a:pos x="13" y="102"/>
                </a:cxn>
                <a:cxn ang="0">
                  <a:pos x="0" y="269"/>
                </a:cxn>
                <a:cxn ang="0">
                  <a:pos x="0" y="448"/>
                </a:cxn>
                <a:cxn ang="0">
                  <a:pos x="13" y="614"/>
                </a:cxn>
                <a:cxn ang="0">
                  <a:pos x="26" y="755"/>
                </a:cxn>
                <a:cxn ang="0">
                  <a:pos x="26" y="883"/>
                </a:cxn>
                <a:cxn ang="0">
                  <a:pos x="26" y="960"/>
                </a:cxn>
                <a:cxn ang="0">
                  <a:pos x="13" y="1101"/>
                </a:cxn>
                <a:cxn ang="0">
                  <a:pos x="0" y="1267"/>
                </a:cxn>
                <a:cxn ang="0">
                  <a:pos x="0" y="1446"/>
                </a:cxn>
                <a:cxn ang="0">
                  <a:pos x="162" y="1464"/>
                </a:cxn>
                <a:cxn ang="0">
                  <a:pos x="303" y="1451"/>
                </a:cxn>
                <a:cxn ang="0">
                  <a:pos x="431" y="1451"/>
                </a:cxn>
                <a:cxn ang="0">
                  <a:pos x="508" y="1451"/>
                </a:cxn>
                <a:cxn ang="0">
                  <a:pos x="648" y="1464"/>
                </a:cxn>
                <a:cxn ang="0">
                  <a:pos x="815" y="1477"/>
                </a:cxn>
                <a:cxn ang="0">
                  <a:pos x="994" y="1477"/>
                </a:cxn>
                <a:cxn ang="0">
                  <a:pos x="1160" y="1464"/>
                </a:cxn>
                <a:cxn ang="0">
                  <a:pos x="1301" y="1451"/>
                </a:cxn>
                <a:cxn ang="0">
                  <a:pos x="1429" y="1451"/>
                </a:cxn>
                <a:cxn ang="0">
                  <a:pos x="1506" y="1451"/>
                </a:cxn>
                <a:cxn ang="0">
                  <a:pos x="1647" y="1464"/>
                </a:cxn>
                <a:cxn ang="0">
                  <a:pos x="1813" y="1477"/>
                </a:cxn>
                <a:cxn ang="0">
                  <a:pos x="1992" y="1477"/>
                </a:cxn>
                <a:cxn ang="0">
                  <a:pos x="2159" y="1464"/>
                </a:cxn>
                <a:cxn ang="0">
                  <a:pos x="2300" y="1451"/>
                </a:cxn>
                <a:cxn ang="0">
                  <a:pos x="2428" y="1451"/>
                </a:cxn>
                <a:cxn ang="0">
                  <a:pos x="2504" y="1451"/>
                </a:cxn>
                <a:cxn ang="0">
                  <a:pos x="2645" y="1464"/>
                </a:cxn>
                <a:cxn ang="0">
                  <a:pos x="2812" y="1477"/>
                </a:cxn>
                <a:cxn ang="0">
                  <a:pos x="2991" y="1477"/>
                </a:cxn>
                <a:cxn ang="0">
                  <a:pos x="3037" y="1344"/>
                </a:cxn>
                <a:cxn ang="0">
                  <a:pos x="3024" y="1203"/>
                </a:cxn>
                <a:cxn ang="0">
                  <a:pos x="3024" y="1075"/>
                </a:cxn>
                <a:cxn ang="0">
                  <a:pos x="3024" y="998"/>
                </a:cxn>
                <a:cxn ang="0">
                  <a:pos x="3037" y="858"/>
                </a:cxn>
                <a:cxn ang="0">
                  <a:pos x="3050" y="691"/>
                </a:cxn>
                <a:cxn ang="0">
                  <a:pos x="3050" y="512"/>
                </a:cxn>
                <a:cxn ang="0">
                  <a:pos x="3037" y="346"/>
                </a:cxn>
                <a:cxn ang="0">
                  <a:pos x="3024" y="205"/>
                </a:cxn>
                <a:cxn ang="0">
                  <a:pos x="3024" y="77"/>
                </a:cxn>
                <a:cxn ang="0">
                  <a:pos x="3024" y="26"/>
                </a:cxn>
                <a:cxn ang="0">
                  <a:pos x="2883" y="13"/>
                </a:cxn>
                <a:cxn ang="0">
                  <a:pos x="2717" y="0"/>
                </a:cxn>
                <a:cxn ang="0">
                  <a:pos x="2538" y="0"/>
                </a:cxn>
                <a:cxn ang="0">
                  <a:pos x="2371" y="13"/>
                </a:cxn>
                <a:cxn ang="0">
                  <a:pos x="2230" y="26"/>
                </a:cxn>
                <a:cxn ang="0">
                  <a:pos x="2102" y="26"/>
                </a:cxn>
                <a:cxn ang="0">
                  <a:pos x="2026" y="26"/>
                </a:cxn>
                <a:cxn ang="0">
                  <a:pos x="1885" y="13"/>
                </a:cxn>
                <a:cxn ang="0">
                  <a:pos x="1718" y="0"/>
                </a:cxn>
                <a:cxn ang="0">
                  <a:pos x="1539" y="0"/>
                </a:cxn>
                <a:cxn ang="0">
                  <a:pos x="1373" y="13"/>
                </a:cxn>
                <a:cxn ang="0">
                  <a:pos x="1232" y="26"/>
                </a:cxn>
                <a:cxn ang="0">
                  <a:pos x="1104" y="26"/>
                </a:cxn>
                <a:cxn ang="0">
                  <a:pos x="1027" y="26"/>
                </a:cxn>
                <a:cxn ang="0">
                  <a:pos x="886" y="13"/>
                </a:cxn>
                <a:cxn ang="0">
                  <a:pos x="720" y="0"/>
                </a:cxn>
                <a:cxn ang="0">
                  <a:pos x="541" y="0"/>
                </a:cxn>
                <a:cxn ang="0">
                  <a:pos x="374" y="13"/>
                </a:cxn>
                <a:cxn ang="0">
                  <a:pos x="234" y="26"/>
                </a:cxn>
                <a:cxn ang="0">
                  <a:pos x="106" y="26"/>
                </a:cxn>
                <a:cxn ang="0">
                  <a:pos x="29" y="26"/>
                </a:cxn>
              </a:cxnLst>
              <a:rect l="0" t="0" r="r" b="b"/>
              <a:pathLst>
                <a:path w="3050" h="1477">
                  <a:moveTo>
                    <a:pt x="26" y="38"/>
                  </a:moveTo>
                  <a:lnTo>
                    <a:pt x="26" y="64"/>
                  </a:lnTo>
                  <a:cubicBezTo>
                    <a:pt x="26" y="71"/>
                    <a:pt x="20" y="77"/>
                    <a:pt x="13" y="77"/>
                  </a:cubicBezTo>
                  <a:cubicBezTo>
                    <a:pt x="6" y="77"/>
                    <a:pt x="0" y="71"/>
                    <a:pt x="0" y="64"/>
                  </a:cubicBezTo>
                  <a:lnTo>
                    <a:pt x="0" y="38"/>
                  </a:lnTo>
                  <a:cubicBezTo>
                    <a:pt x="0" y="31"/>
                    <a:pt x="6" y="26"/>
                    <a:pt x="13" y="26"/>
                  </a:cubicBezTo>
                  <a:cubicBezTo>
                    <a:pt x="20" y="26"/>
                    <a:pt x="26" y="31"/>
                    <a:pt x="26" y="38"/>
                  </a:cubicBezTo>
                  <a:close/>
                  <a:moveTo>
                    <a:pt x="26" y="115"/>
                  </a:moveTo>
                  <a:lnTo>
                    <a:pt x="26" y="141"/>
                  </a:lnTo>
                  <a:cubicBezTo>
                    <a:pt x="26" y="148"/>
                    <a:pt x="20" y="154"/>
                    <a:pt x="13" y="154"/>
                  </a:cubicBezTo>
                  <a:cubicBezTo>
                    <a:pt x="6" y="154"/>
                    <a:pt x="0" y="148"/>
                    <a:pt x="0" y="141"/>
                  </a:cubicBezTo>
                  <a:lnTo>
                    <a:pt x="0" y="115"/>
                  </a:lnTo>
                  <a:cubicBezTo>
                    <a:pt x="0" y="108"/>
                    <a:pt x="6" y="102"/>
                    <a:pt x="13" y="102"/>
                  </a:cubicBezTo>
                  <a:cubicBezTo>
                    <a:pt x="20" y="102"/>
                    <a:pt x="26" y="108"/>
                    <a:pt x="26" y="115"/>
                  </a:cubicBezTo>
                  <a:close/>
                  <a:moveTo>
                    <a:pt x="26" y="192"/>
                  </a:moveTo>
                  <a:lnTo>
                    <a:pt x="26" y="218"/>
                  </a:lnTo>
                  <a:cubicBezTo>
                    <a:pt x="26" y="225"/>
                    <a:pt x="20" y="230"/>
                    <a:pt x="13" y="230"/>
                  </a:cubicBezTo>
                  <a:cubicBezTo>
                    <a:pt x="6" y="230"/>
                    <a:pt x="0" y="225"/>
                    <a:pt x="0" y="218"/>
                  </a:cubicBezTo>
                  <a:lnTo>
                    <a:pt x="0" y="192"/>
                  </a:lnTo>
                  <a:cubicBezTo>
                    <a:pt x="0" y="185"/>
                    <a:pt x="6" y="179"/>
                    <a:pt x="13" y="179"/>
                  </a:cubicBezTo>
                  <a:cubicBezTo>
                    <a:pt x="20" y="179"/>
                    <a:pt x="26" y="185"/>
                    <a:pt x="26" y="192"/>
                  </a:cubicBezTo>
                  <a:close/>
                  <a:moveTo>
                    <a:pt x="26" y="269"/>
                  </a:moveTo>
                  <a:lnTo>
                    <a:pt x="26" y="294"/>
                  </a:lnTo>
                  <a:cubicBezTo>
                    <a:pt x="26" y="302"/>
                    <a:pt x="20" y="307"/>
                    <a:pt x="13" y="307"/>
                  </a:cubicBezTo>
                  <a:cubicBezTo>
                    <a:pt x="6" y="307"/>
                    <a:pt x="0" y="302"/>
                    <a:pt x="0" y="294"/>
                  </a:cubicBezTo>
                  <a:lnTo>
                    <a:pt x="0" y="269"/>
                  </a:lnTo>
                  <a:cubicBezTo>
                    <a:pt x="0" y="262"/>
                    <a:pt x="6" y="256"/>
                    <a:pt x="13" y="256"/>
                  </a:cubicBezTo>
                  <a:cubicBezTo>
                    <a:pt x="20" y="256"/>
                    <a:pt x="26" y="262"/>
                    <a:pt x="26" y="269"/>
                  </a:cubicBezTo>
                  <a:close/>
                  <a:moveTo>
                    <a:pt x="26" y="346"/>
                  </a:moveTo>
                  <a:lnTo>
                    <a:pt x="26" y="371"/>
                  </a:lnTo>
                  <a:cubicBezTo>
                    <a:pt x="26" y="378"/>
                    <a:pt x="20" y="384"/>
                    <a:pt x="13" y="384"/>
                  </a:cubicBezTo>
                  <a:cubicBezTo>
                    <a:pt x="6" y="384"/>
                    <a:pt x="0" y="378"/>
                    <a:pt x="0" y="371"/>
                  </a:cubicBezTo>
                  <a:lnTo>
                    <a:pt x="0" y="346"/>
                  </a:lnTo>
                  <a:cubicBezTo>
                    <a:pt x="0" y="339"/>
                    <a:pt x="6" y="333"/>
                    <a:pt x="13" y="333"/>
                  </a:cubicBezTo>
                  <a:cubicBezTo>
                    <a:pt x="20" y="333"/>
                    <a:pt x="26" y="339"/>
                    <a:pt x="26" y="346"/>
                  </a:cubicBezTo>
                  <a:close/>
                  <a:moveTo>
                    <a:pt x="26" y="422"/>
                  </a:moveTo>
                  <a:lnTo>
                    <a:pt x="26" y="448"/>
                  </a:lnTo>
                  <a:cubicBezTo>
                    <a:pt x="26" y="455"/>
                    <a:pt x="20" y="461"/>
                    <a:pt x="13" y="461"/>
                  </a:cubicBezTo>
                  <a:cubicBezTo>
                    <a:pt x="6" y="461"/>
                    <a:pt x="0" y="455"/>
                    <a:pt x="0" y="448"/>
                  </a:cubicBezTo>
                  <a:lnTo>
                    <a:pt x="0" y="422"/>
                  </a:lnTo>
                  <a:cubicBezTo>
                    <a:pt x="0" y="415"/>
                    <a:pt x="6" y="410"/>
                    <a:pt x="13" y="410"/>
                  </a:cubicBezTo>
                  <a:cubicBezTo>
                    <a:pt x="20" y="410"/>
                    <a:pt x="26" y="415"/>
                    <a:pt x="26" y="422"/>
                  </a:cubicBezTo>
                  <a:close/>
                  <a:moveTo>
                    <a:pt x="26" y="499"/>
                  </a:moveTo>
                  <a:lnTo>
                    <a:pt x="26" y="525"/>
                  </a:lnTo>
                  <a:cubicBezTo>
                    <a:pt x="26" y="532"/>
                    <a:pt x="20" y="538"/>
                    <a:pt x="13" y="538"/>
                  </a:cubicBezTo>
                  <a:cubicBezTo>
                    <a:pt x="6" y="538"/>
                    <a:pt x="0" y="532"/>
                    <a:pt x="0" y="525"/>
                  </a:cubicBezTo>
                  <a:lnTo>
                    <a:pt x="0" y="499"/>
                  </a:lnTo>
                  <a:cubicBezTo>
                    <a:pt x="0" y="492"/>
                    <a:pt x="6" y="486"/>
                    <a:pt x="13" y="486"/>
                  </a:cubicBezTo>
                  <a:cubicBezTo>
                    <a:pt x="20" y="486"/>
                    <a:pt x="26" y="492"/>
                    <a:pt x="26" y="499"/>
                  </a:cubicBezTo>
                  <a:close/>
                  <a:moveTo>
                    <a:pt x="26" y="576"/>
                  </a:moveTo>
                  <a:lnTo>
                    <a:pt x="26" y="602"/>
                  </a:lnTo>
                  <a:cubicBezTo>
                    <a:pt x="26" y="609"/>
                    <a:pt x="20" y="614"/>
                    <a:pt x="13" y="614"/>
                  </a:cubicBezTo>
                  <a:cubicBezTo>
                    <a:pt x="6" y="614"/>
                    <a:pt x="0" y="609"/>
                    <a:pt x="0" y="602"/>
                  </a:cubicBezTo>
                  <a:lnTo>
                    <a:pt x="0" y="576"/>
                  </a:lnTo>
                  <a:cubicBezTo>
                    <a:pt x="0" y="569"/>
                    <a:pt x="6" y="563"/>
                    <a:pt x="13" y="563"/>
                  </a:cubicBezTo>
                  <a:cubicBezTo>
                    <a:pt x="20" y="563"/>
                    <a:pt x="26" y="569"/>
                    <a:pt x="26" y="576"/>
                  </a:cubicBezTo>
                  <a:close/>
                  <a:moveTo>
                    <a:pt x="26" y="653"/>
                  </a:moveTo>
                  <a:lnTo>
                    <a:pt x="26" y="678"/>
                  </a:lnTo>
                  <a:cubicBezTo>
                    <a:pt x="26" y="686"/>
                    <a:pt x="20" y="691"/>
                    <a:pt x="13" y="691"/>
                  </a:cubicBezTo>
                  <a:cubicBezTo>
                    <a:pt x="6" y="691"/>
                    <a:pt x="0" y="686"/>
                    <a:pt x="0" y="678"/>
                  </a:cubicBezTo>
                  <a:lnTo>
                    <a:pt x="0" y="653"/>
                  </a:lnTo>
                  <a:cubicBezTo>
                    <a:pt x="0" y="646"/>
                    <a:pt x="6" y="640"/>
                    <a:pt x="13" y="640"/>
                  </a:cubicBezTo>
                  <a:cubicBezTo>
                    <a:pt x="20" y="640"/>
                    <a:pt x="26" y="646"/>
                    <a:pt x="26" y="653"/>
                  </a:cubicBezTo>
                  <a:close/>
                  <a:moveTo>
                    <a:pt x="26" y="730"/>
                  </a:moveTo>
                  <a:lnTo>
                    <a:pt x="26" y="755"/>
                  </a:lnTo>
                  <a:cubicBezTo>
                    <a:pt x="26" y="762"/>
                    <a:pt x="20" y="768"/>
                    <a:pt x="13" y="768"/>
                  </a:cubicBezTo>
                  <a:cubicBezTo>
                    <a:pt x="6" y="768"/>
                    <a:pt x="0" y="762"/>
                    <a:pt x="0" y="755"/>
                  </a:cubicBezTo>
                  <a:lnTo>
                    <a:pt x="0" y="730"/>
                  </a:lnTo>
                  <a:cubicBezTo>
                    <a:pt x="0" y="723"/>
                    <a:pt x="6" y="717"/>
                    <a:pt x="13" y="717"/>
                  </a:cubicBezTo>
                  <a:cubicBezTo>
                    <a:pt x="20" y="717"/>
                    <a:pt x="26" y="723"/>
                    <a:pt x="26" y="730"/>
                  </a:cubicBezTo>
                  <a:close/>
                  <a:moveTo>
                    <a:pt x="26" y="806"/>
                  </a:moveTo>
                  <a:lnTo>
                    <a:pt x="26" y="832"/>
                  </a:lnTo>
                  <a:cubicBezTo>
                    <a:pt x="26" y="839"/>
                    <a:pt x="20" y="845"/>
                    <a:pt x="13" y="845"/>
                  </a:cubicBezTo>
                  <a:cubicBezTo>
                    <a:pt x="6" y="845"/>
                    <a:pt x="0" y="839"/>
                    <a:pt x="0" y="832"/>
                  </a:cubicBezTo>
                  <a:lnTo>
                    <a:pt x="0" y="806"/>
                  </a:lnTo>
                  <a:cubicBezTo>
                    <a:pt x="0" y="799"/>
                    <a:pt x="6" y="794"/>
                    <a:pt x="13" y="794"/>
                  </a:cubicBezTo>
                  <a:cubicBezTo>
                    <a:pt x="20" y="794"/>
                    <a:pt x="26" y="799"/>
                    <a:pt x="26" y="806"/>
                  </a:cubicBezTo>
                  <a:close/>
                  <a:moveTo>
                    <a:pt x="26" y="883"/>
                  </a:moveTo>
                  <a:lnTo>
                    <a:pt x="26" y="909"/>
                  </a:lnTo>
                  <a:cubicBezTo>
                    <a:pt x="26" y="916"/>
                    <a:pt x="20" y="922"/>
                    <a:pt x="13" y="922"/>
                  </a:cubicBezTo>
                  <a:cubicBezTo>
                    <a:pt x="6" y="922"/>
                    <a:pt x="0" y="916"/>
                    <a:pt x="0" y="909"/>
                  </a:cubicBezTo>
                  <a:lnTo>
                    <a:pt x="0" y="883"/>
                  </a:lnTo>
                  <a:cubicBezTo>
                    <a:pt x="0" y="876"/>
                    <a:pt x="6" y="870"/>
                    <a:pt x="13" y="870"/>
                  </a:cubicBezTo>
                  <a:cubicBezTo>
                    <a:pt x="20" y="870"/>
                    <a:pt x="26" y="876"/>
                    <a:pt x="26" y="883"/>
                  </a:cubicBezTo>
                  <a:close/>
                  <a:moveTo>
                    <a:pt x="26" y="960"/>
                  </a:moveTo>
                  <a:lnTo>
                    <a:pt x="26" y="986"/>
                  </a:lnTo>
                  <a:cubicBezTo>
                    <a:pt x="26" y="993"/>
                    <a:pt x="20" y="998"/>
                    <a:pt x="13" y="998"/>
                  </a:cubicBezTo>
                  <a:cubicBezTo>
                    <a:pt x="6" y="998"/>
                    <a:pt x="0" y="993"/>
                    <a:pt x="0" y="986"/>
                  </a:cubicBezTo>
                  <a:lnTo>
                    <a:pt x="0" y="960"/>
                  </a:lnTo>
                  <a:cubicBezTo>
                    <a:pt x="0" y="953"/>
                    <a:pt x="6" y="947"/>
                    <a:pt x="13" y="947"/>
                  </a:cubicBezTo>
                  <a:cubicBezTo>
                    <a:pt x="20" y="947"/>
                    <a:pt x="26" y="953"/>
                    <a:pt x="26" y="960"/>
                  </a:cubicBezTo>
                  <a:close/>
                  <a:moveTo>
                    <a:pt x="26" y="1037"/>
                  </a:moveTo>
                  <a:lnTo>
                    <a:pt x="26" y="1062"/>
                  </a:lnTo>
                  <a:cubicBezTo>
                    <a:pt x="26" y="1070"/>
                    <a:pt x="20" y="1075"/>
                    <a:pt x="13" y="1075"/>
                  </a:cubicBezTo>
                  <a:cubicBezTo>
                    <a:pt x="6" y="1075"/>
                    <a:pt x="0" y="1070"/>
                    <a:pt x="0" y="1062"/>
                  </a:cubicBezTo>
                  <a:lnTo>
                    <a:pt x="0" y="1037"/>
                  </a:lnTo>
                  <a:cubicBezTo>
                    <a:pt x="0" y="1030"/>
                    <a:pt x="6" y="1024"/>
                    <a:pt x="13" y="1024"/>
                  </a:cubicBezTo>
                  <a:cubicBezTo>
                    <a:pt x="20" y="1024"/>
                    <a:pt x="26" y="1030"/>
                    <a:pt x="26" y="1037"/>
                  </a:cubicBezTo>
                  <a:close/>
                  <a:moveTo>
                    <a:pt x="26" y="1114"/>
                  </a:moveTo>
                  <a:lnTo>
                    <a:pt x="26" y="1139"/>
                  </a:lnTo>
                  <a:cubicBezTo>
                    <a:pt x="26" y="1146"/>
                    <a:pt x="20" y="1152"/>
                    <a:pt x="13" y="1152"/>
                  </a:cubicBezTo>
                  <a:cubicBezTo>
                    <a:pt x="6" y="1152"/>
                    <a:pt x="0" y="1146"/>
                    <a:pt x="0" y="1139"/>
                  </a:cubicBezTo>
                  <a:lnTo>
                    <a:pt x="0" y="1114"/>
                  </a:lnTo>
                  <a:cubicBezTo>
                    <a:pt x="0" y="1107"/>
                    <a:pt x="6" y="1101"/>
                    <a:pt x="13" y="1101"/>
                  </a:cubicBezTo>
                  <a:cubicBezTo>
                    <a:pt x="20" y="1101"/>
                    <a:pt x="26" y="1107"/>
                    <a:pt x="26" y="1114"/>
                  </a:cubicBezTo>
                  <a:close/>
                  <a:moveTo>
                    <a:pt x="26" y="1190"/>
                  </a:moveTo>
                  <a:lnTo>
                    <a:pt x="26" y="1216"/>
                  </a:lnTo>
                  <a:cubicBezTo>
                    <a:pt x="26" y="1223"/>
                    <a:pt x="20" y="1229"/>
                    <a:pt x="13" y="1229"/>
                  </a:cubicBezTo>
                  <a:cubicBezTo>
                    <a:pt x="6" y="1229"/>
                    <a:pt x="0" y="1223"/>
                    <a:pt x="0" y="1216"/>
                  </a:cubicBezTo>
                  <a:lnTo>
                    <a:pt x="0" y="1190"/>
                  </a:lnTo>
                  <a:cubicBezTo>
                    <a:pt x="0" y="1183"/>
                    <a:pt x="6" y="1178"/>
                    <a:pt x="13" y="1178"/>
                  </a:cubicBezTo>
                  <a:cubicBezTo>
                    <a:pt x="20" y="1178"/>
                    <a:pt x="26" y="1183"/>
                    <a:pt x="26" y="1190"/>
                  </a:cubicBezTo>
                  <a:close/>
                  <a:moveTo>
                    <a:pt x="26" y="1267"/>
                  </a:moveTo>
                  <a:lnTo>
                    <a:pt x="26" y="1293"/>
                  </a:lnTo>
                  <a:cubicBezTo>
                    <a:pt x="26" y="1300"/>
                    <a:pt x="20" y="1306"/>
                    <a:pt x="13" y="1306"/>
                  </a:cubicBezTo>
                  <a:cubicBezTo>
                    <a:pt x="6" y="1306"/>
                    <a:pt x="0" y="1300"/>
                    <a:pt x="0" y="1293"/>
                  </a:cubicBezTo>
                  <a:lnTo>
                    <a:pt x="0" y="1267"/>
                  </a:lnTo>
                  <a:cubicBezTo>
                    <a:pt x="0" y="1260"/>
                    <a:pt x="6" y="1254"/>
                    <a:pt x="13" y="1254"/>
                  </a:cubicBezTo>
                  <a:cubicBezTo>
                    <a:pt x="20" y="1254"/>
                    <a:pt x="26" y="1260"/>
                    <a:pt x="26" y="1267"/>
                  </a:cubicBezTo>
                  <a:close/>
                  <a:moveTo>
                    <a:pt x="26" y="1344"/>
                  </a:moveTo>
                  <a:lnTo>
                    <a:pt x="26" y="1370"/>
                  </a:lnTo>
                  <a:cubicBezTo>
                    <a:pt x="26" y="1377"/>
                    <a:pt x="20" y="1382"/>
                    <a:pt x="13" y="1382"/>
                  </a:cubicBezTo>
                  <a:cubicBezTo>
                    <a:pt x="6" y="1382"/>
                    <a:pt x="0" y="1377"/>
                    <a:pt x="0" y="1370"/>
                  </a:cubicBezTo>
                  <a:lnTo>
                    <a:pt x="0" y="1344"/>
                  </a:lnTo>
                  <a:cubicBezTo>
                    <a:pt x="0" y="1337"/>
                    <a:pt x="6" y="1331"/>
                    <a:pt x="13" y="1331"/>
                  </a:cubicBezTo>
                  <a:cubicBezTo>
                    <a:pt x="20" y="1331"/>
                    <a:pt x="26" y="1337"/>
                    <a:pt x="26" y="1344"/>
                  </a:cubicBezTo>
                  <a:close/>
                  <a:moveTo>
                    <a:pt x="26" y="1421"/>
                  </a:moveTo>
                  <a:lnTo>
                    <a:pt x="26" y="1446"/>
                  </a:lnTo>
                  <a:cubicBezTo>
                    <a:pt x="26" y="1454"/>
                    <a:pt x="20" y="1459"/>
                    <a:pt x="13" y="1459"/>
                  </a:cubicBezTo>
                  <a:cubicBezTo>
                    <a:pt x="6" y="1459"/>
                    <a:pt x="0" y="1454"/>
                    <a:pt x="0" y="1446"/>
                  </a:cubicBezTo>
                  <a:lnTo>
                    <a:pt x="0" y="1421"/>
                  </a:lnTo>
                  <a:cubicBezTo>
                    <a:pt x="0" y="1414"/>
                    <a:pt x="6" y="1408"/>
                    <a:pt x="13" y="1408"/>
                  </a:cubicBezTo>
                  <a:cubicBezTo>
                    <a:pt x="20" y="1408"/>
                    <a:pt x="26" y="1414"/>
                    <a:pt x="26" y="1421"/>
                  </a:cubicBezTo>
                  <a:close/>
                  <a:moveTo>
                    <a:pt x="47" y="1451"/>
                  </a:moveTo>
                  <a:lnTo>
                    <a:pt x="72" y="1451"/>
                  </a:lnTo>
                  <a:cubicBezTo>
                    <a:pt x="79" y="1451"/>
                    <a:pt x="85" y="1457"/>
                    <a:pt x="85" y="1464"/>
                  </a:cubicBezTo>
                  <a:cubicBezTo>
                    <a:pt x="85" y="1471"/>
                    <a:pt x="79" y="1477"/>
                    <a:pt x="72" y="1477"/>
                  </a:cubicBezTo>
                  <a:lnTo>
                    <a:pt x="47" y="1477"/>
                  </a:lnTo>
                  <a:cubicBezTo>
                    <a:pt x="40" y="1477"/>
                    <a:pt x="34" y="1471"/>
                    <a:pt x="34" y="1464"/>
                  </a:cubicBezTo>
                  <a:cubicBezTo>
                    <a:pt x="34" y="1457"/>
                    <a:pt x="40" y="1451"/>
                    <a:pt x="47" y="1451"/>
                  </a:cubicBezTo>
                  <a:close/>
                  <a:moveTo>
                    <a:pt x="124" y="1451"/>
                  </a:moveTo>
                  <a:lnTo>
                    <a:pt x="149" y="1451"/>
                  </a:lnTo>
                  <a:cubicBezTo>
                    <a:pt x="156" y="1451"/>
                    <a:pt x="162" y="1457"/>
                    <a:pt x="162" y="1464"/>
                  </a:cubicBezTo>
                  <a:cubicBezTo>
                    <a:pt x="162" y="1471"/>
                    <a:pt x="156" y="1477"/>
                    <a:pt x="149" y="1477"/>
                  </a:cubicBezTo>
                  <a:lnTo>
                    <a:pt x="124" y="1477"/>
                  </a:lnTo>
                  <a:cubicBezTo>
                    <a:pt x="116" y="1477"/>
                    <a:pt x="111" y="1471"/>
                    <a:pt x="111" y="1464"/>
                  </a:cubicBezTo>
                  <a:cubicBezTo>
                    <a:pt x="111" y="1457"/>
                    <a:pt x="116" y="1451"/>
                    <a:pt x="124" y="1451"/>
                  </a:cubicBezTo>
                  <a:close/>
                  <a:moveTo>
                    <a:pt x="200" y="1451"/>
                  </a:moveTo>
                  <a:lnTo>
                    <a:pt x="226" y="1451"/>
                  </a:lnTo>
                  <a:cubicBezTo>
                    <a:pt x="233" y="1451"/>
                    <a:pt x="239" y="1457"/>
                    <a:pt x="239" y="1464"/>
                  </a:cubicBezTo>
                  <a:cubicBezTo>
                    <a:pt x="239" y="1471"/>
                    <a:pt x="233" y="1477"/>
                    <a:pt x="226" y="1477"/>
                  </a:cubicBezTo>
                  <a:lnTo>
                    <a:pt x="200" y="1477"/>
                  </a:lnTo>
                  <a:cubicBezTo>
                    <a:pt x="193" y="1477"/>
                    <a:pt x="188" y="1471"/>
                    <a:pt x="188" y="1464"/>
                  </a:cubicBezTo>
                  <a:cubicBezTo>
                    <a:pt x="188" y="1457"/>
                    <a:pt x="193" y="1451"/>
                    <a:pt x="200" y="1451"/>
                  </a:cubicBezTo>
                  <a:close/>
                  <a:moveTo>
                    <a:pt x="277" y="1451"/>
                  </a:moveTo>
                  <a:lnTo>
                    <a:pt x="303" y="1451"/>
                  </a:lnTo>
                  <a:cubicBezTo>
                    <a:pt x="310" y="1451"/>
                    <a:pt x="316" y="1457"/>
                    <a:pt x="316" y="1464"/>
                  </a:cubicBezTo>
                  <a:cubicBezTo>
                    <a:pt x="316" y="1471"/>
                    <a:pt x="310" y="1477"/>
                    <a:pt x="303" y="1477"/>
                  </a:cubicBezTo>
                  <a:lnTo>
                    <a:pt x="277" y="1477"/>
                  </a:lnTo>
                  <a:cubicBezTo>
                    <a:pt x="270" y="1477"/>
                    <a:pt x="264" y="1471"/>
                    <a:pt x="264" y="1464"/>
                  </a:cubicBezTo>
                  <a:cubicBezTo>
                    <a:pt x="264" y="1457"/>
                    <a:pt x="270" y="1451"/>
                    <a:pt x="277" y="1451"/>
                  </a:cubicBezTo>
                  <a:close/>
                  <a:moveTo>
                    <a:pt x="354" y="1451"/>
                  </a:moveTo>
                  <a:lnTo>
                    <a:pt x="380" y="1451"/>
                  </a:lnTo>
                  <a:cubicBezTo>
                    <a:pt x="387" y="1451"/>
                    <a:pt x="392" y="1457"/>
                    <a:pt x="392" y="1464"/>
                  </a:cubicBezTo>
                  <a:cubicBezTo>
                    <a:pt x="392" y="1471"/>
                    <a:pt x="387" y="1477"/>
                    <a:pt x="380" y="1477"/>
                  </a:cubicBezTo>
                  <a:lnTo>
                    <a:pt x="354" y="1477"/>
                  </a:lnTo>
                  <a:cubicBezTo>
                    <a:pt x="347" y="1477"/>
                    <a:pt x="341" y="1471"/>
                    <a:pt x="341" y="1464"/>
                  </a:cubicBezTo>
                  <a:cubicBezTo>
                    <a:pt x="341" y="1457"/>
                    <a:pt x="347" y="1451"/>
                    <a:pt x="354" y="1451"/>
                  </a:cubicBezTo>
                  <a:close/>
                  <a:moveTo>
                    <a:pt x="431" y="1451"/>
                  </a:moveTo>
                  <a:lnTo>
                    <a:pt x="456" y="1451"/>
                  </a:lnTo>
                  <a:cubicBezTo>
                    <a:pt x="463" y="1451"/>
                    <a:pt x="469" y="1457"/>
                    <a:pt x="469" y="1464"/>
                  </a:cubicBezTo>
                  <a:cubicBezTo>
                    <a:pt x="469" y="1471"/>
                    <a:pt x="463" y="1477"/>
                    <a:pt x="456" y="1477"/>
                  </a:cubicBezTo>
                  <a:lnTo>
                    <a:pt x="431" y="1477"/>
                  </a:lnTo>
                  <a:cubicBezTo>
                    <a:pt x="424" y="1477"/>
                    <a:pt x="418" y="1471"/>
                    <a:pt x="418" y="1464"/>
                  </a:cubicBezTo>
                  <a:cubicBezTo>
                    <a:pt x="418" y="1457"/>
                    <a:pt x="424" y="1451"/>
                    <a:pt x="431" y="1451"/>
                  </a:cubicBezTo>
                  <a:close/>
                  <a:moveTo>
                    <a:pt x="508" y="1451"/>
                  </a:moveTo>
                  <a:lnTo>
                    <a:pt x="533" y="1451"/>
                  </a:lnTo>
                  <a:cubicBezTo>
                    <a:pt x="540" y="1451"/>
                    <a:pt x="546" y="1457"/>
                    <a:pt x="546" y="1464"/>
                  </a:cubicBezTo>
                  <a:cubicBezTo>
                    <a:pt x="546" y="1471"/>
                    <a:pt x="540" y="1477"/>
                    <a:pt x="533" y="1477"/>
                  </a:cubicBezTo>
                  <a:lnTo>
                    <a:pt x="508" y="1477"/>
                  </a:lnTo>
                  <a:cubicBezTo>
                    <a:pt x="500" y="1477"/>
                    <a:pt x="495" y="1471"/>
                    <a:pt x="495" y="1464"/>
                  </a:cubicBezTo>
                  <a:cubicBezTo>
                    <a:pt x="495" y="1457"/>
                    <a:pt x="500" y="1451"/>
                    <a:pt x="508" y="1451"/>
                  </a:cubicBezTo>
                  <a:close/>
                  <a:moveTo>
                    <a:pt x="584" y="1451"/>
                  </a:moveTo>
                  <a:lnTo>
                    <a:pt x="610" y="1451"/>
                  </a:lnTo>
                  <a:cubicBezTo>
                    <a:pt x="617" y="1451"/>
                    <a:pt x="623" y="1457"/>
                    <a:pt x="623" y="1464"/>
                  </a:cubicBezTo>
                  <a:cubicBezTo>
                    <a:pt x="623" y="1471"/>
                    <a:pt x="617" y="1477"/>
                    <a:pt x="610" y="1477"/>
                  </a:cubicBezTo>
                  <a:lnTo>
                    <a:pt x="584" y="1477"/>
                  </a:lnTo>
                  <a:cubicBezTo>
                    <a:pt x="577" y="1477"/>
                    <a:pt x="572" y="1471"/>
                    <a:pt x="572" y="1464"/>
                  </a:cubicBezTo>
                  <a:cubicBezTo>
                    <a:pt x="572" y="1457"/>
                    <a:pt x="577" y="1451"/>
                    <a:pt x="584" y="1451"/>
                  </a:cubicBezTo>
                  <a:close/>
                  <a:moveTo>
                    <a:pt x="661" y="1451"/>
                  </a:moveTo>
                  <a:lnTo>
                    <a:pt x="687" y="1451"/>
                  </a:lnTo>
                  <a:cubicBezTo>
                    <a:pt x="694" y="1451"/>
                    <a:pt x="700" y="1457"/>
                    <a:pt x="700" y="1464"/>
                  </a:cubicBezTo>
                  <a:cubicBezTo>
                    <a:pt x="700" y="1471"/>
                    <a:pt x="694" y="1477"/>
                    <a:pt x="687" y="1477"/>
                  </a:cubicBezTo>
                  <a:lnTo>
                    <a:pt x="661" y="1477"/>
                  </a:lnTo>
                  <a:cubicBezTo>
                    <a:pt x="654" y="1477"/>
                    <a:pt x="648" y="1471"/>
                    <a:pt x="648" y="1464"/>
                  </a:cubicBezTo>
                  <a:cubicBezTo>
                    <a:pt x="648" y="1457"/>
                    <a:pt x="654" y="1451"/>
                    <a:pt x="661" y="1451"/>
                  </a:cubicBezTo>
                  <a:close/>
                  <a:moveTo>
                    <a:pt x="738" y="1451"/>
                  </a:moveTo>
                  <a:lnTo>
                    <a:pt x="764" y="1451"/>
                  </a:lnTo>
                  <a:cubicBezTo>
                    <a:pt x="771" y="1451"/>
                    <a:pt x="776" y="1457"/>
                    <a:pt x="776" y="1464"/>
                  </a:cubicBezTo>
                  <a:cubicBezTo>
                    <a:pt x="776" y="1471"/>
                    <a:pt x="771" y="1477"/>
                    <a:pt x="764" y="1477"/>
                  </a:cubicBezTo>
                  <a:lnTo>
                    <a:pt x="738" y="1477"/>
                  </a:lnTo>
                  <a:cubicBezTo>
                    <a:pt x="731" y="1477"/>
                    <a:pt x="725" y="1471"/>
                    <a:pt x="725" y="1464"/>
                  </a:cubicBezTo>
                  <a:cubicBezTo>
                    <a:pt x="725" y="1457"/>
                    <a:pt x="731" y="1451"/>
                    <a:pt x="738" y="1451"/>
                  </a:cubicBezTo>
                  <a:close/>
                  <a:moveTo>
                    <a:pt x="815" y="1451"/>
                  </a:moveTo>
                  <a:lnTo>
                    <a:pt x="840" y="1451"/>
                  </a:lnTo>
                  <a:cubicBezTo>
                    <a:pt x="847" y="1451"/>
                    <a:pt x="853" y="1457"/>
                    <a:pt x="853" y="1464"/>
                  </a:cubicBezTo>
                  <a:cubicBezTo>
                    <a:pt x="853" y="1471"/>
                    <a:pt x="847" y="1477"/>
                    <a:pt x="840" y="1477"/>
                  </a:cubicBezTo>
                  <a:lnTo>
                    <a:pt x="815" y="1477"/>
                  </a:lnTo>
                  <a:cubicBezTo>
                    <a:pt x="808" y="1477"/>
                    <a:pt x="802" y="1471"/>
                    <a:pt x="802" y="1464"/>
                  </a:cubicBezTo>
                  <a:cubicBezTo>
                    <a:pt x="802" y="1457"/>
                    <a:pt x="808" y="1451"/>
                    <a:pt x="815" y="1451"/>
                  </a:cubicBezTo>
                  <a:close/>
                  <a:moveTo>
                    <a:pt x="892" y="1451"/>
                  </a:moveTo>
                  <a:lnTo>
                    <a:pt x="917" y="1451"/>
                  </a:lnTo>
                  <a:cubicBezTo>
                    <a:pt x="924" y="1451"/>
                    <a:pt x="930" y="1457"/>
                    <a:pt x="930" y="1464"/>
                  </a:cubicBezTo>
                  <a:cubicBezTo>
                    <a:pt x="930" y="1471"/>
                    <a:pt x="924" y="1477"/>
                    <a:pt x="917" y="1477"/>
                  </a:cubicBezTo>
                  <a:lnTo>
                    <a:pt x="892" y="1477"/>
                  </a:lnTo>
                  <a:cubicBezTo>
                    <a:pt x="884" y="1477"/>
                    <a:pt x="879" y="1471"/>
                    <a:pt x="879" y="1464"/>
                  </a:cubicBezTo>
                  <a:cubicBezTo>
                    <a:pt x="879" y="1457"/>
                    <a:pt x="884" y="1451"/>
                    <a:pt x="892" y="1451"/>
                  </a:cubicBezTo>
                  <a:close/>
                  <a:moveTo>
                    <a:pt x="968" y="1451"/>
                  </a:moveTo>
                  <a:lnTo>
                    <a:pt x="994" y="1451"/>
                  </a:lnTo>
                  <a:cubicBezTo>
                    <a:pt x="1001" y="1451"/>
                    <a:pt x="1007" y="1457"/>
                    <a:pt x="1007" y="1464"/>
                  </a:cubicBezTo>
                  <a:cubicBezTo>
                    <a:pt x="1007" y="1471"/>
                    <a:pt x="1001" y="1477"/>
                    <a:pt x="994" y="1477"/>
                  </a:cubicBezTo>
                  <a:lnTo>
                    <a:pt x="968" y="1477"/>
                  </a:lnTo>
                  <a:cubicBezTo>
                    <a:pt x="961" y="1477"/>
                    <a:pt x="956" y="1471"/>
                    <a:pt x="956" y="1464"/>
                  </a:cubicBezTo>
                  <a:cubicBezTo>
                    <a:pt x="956" y="1457"/>
                    <a:pt x="961" y="1451"/>
                    <a:pt x="968" y="1451"/>
                  </a:cubicBezTo>
                  <a:close/>
                  <a:moveTo>
                    <a:pt x="1045" y="1451"/>
                  </a:moveTo>
                  <a:lnTo>
                    <a:pt x="1071" y="1451"/>
                  </a:lnTo>
                  <a:cubicBezTo>
                    <a:pt x="1078" y="1451"/>
                    <a:pt x="1084" y="1457"/>
                    <a:pt x="1084" y="1464"/>
                  </a:cubicBezTo>
                  <a:cubicBezTo>
                    <a:pt x="1084" y="1471"/>
                    <a:pt x="1078" y="1477"/>
                    <a:pt x="1071" y="1477"/>
                  </a:cubicBezTo>
                  <a:lnTo>
                    <a:pt x="1045" y="1477"/>
                  </a:lnTo>
                  <a:cubicBezTo>
                    <a:pt x="1038" y="1477"/>
                    <a:pt x="1032" y="1471"/>
                    <a:pt x="1032" y="1464"/>
                  </a:cubicBezTo>
                  <a:cubicBezTo>
                    <a:pt x="1032" y="1457"/>
                    <a:pt x="1038" y="1451"/>
                    <a:pt x="1045" y="1451"/>
                  </a:cubicBezTo>
                  <a:close/>
                  <a:moveTo>
                    <a:pt x="1122" y="1451"/>
                  </a:moveTo>
                  <a:lnTo>
                    <a:pt x="1148" y="1451"/>
                  </a:lnTo>
                  <a:cubicBezTo>
                    <a:pt x="1155" y="1451"/>
                    <a:pt x="1160" y="1457"/>
                    <a:pt x="1160" y="1464"/>
                  </a:cubicBezTo>
                  <a:cubicBezTo>
                    <a:pt x="1160" y="1471"/>
                    <a:pt x="1155" y="1477"/>
                    <a:pt x="1148" y="1477"/>
                  </a:cubicBezTo>
                  <a:lnTo>
                    <a:pt x="1122" y="1477"/>
                  </a:lnTo>
                  <a:cubicBezTo>
                    <a:pt x="1115" y="1477"/>
                    <a:pt x="1109" y="1471"/>
                    <a:pt x="1109" y="1464"/>
                  </a:cubicBezTo>
                  <a:cubicBezTo>
                    <a:pt x="1109" y="1457"/>
                    <a:pt x="1115" y="1451"/>
                    <a:pt x="1122" y="1451"/>
                  </a:cubicBezTo>
                  <a:close/>
                  <a:moveTo>
                    <a:pt x="1199" y="1451"/>
                  </a:moveTo>
                  <a:lnTo>
                    <a:pt x="1224" y="1451"/>
                  </a:lnTo>
                  <a:cubicBezTo>
                    <a:pt x="1231" y="1451"/>
                    <a:pt x="1237" y="1457"/>
                    <a:pt x="1237" y="1464"/>
                  </a:cubicBezTo>
                  <a:cubicBezTo>
                    <a:pt x="1237" y="1471"/>
                    <a:pt x="1231" y="1477"/>
                    <a:pt x="1224" y="1477"/>
                  </a:cubicBezTo>
                  <a:lnTo>
                    <a:pt x="1199" y="1477"/>
                  </a:lnTo>
                  <a:cubicBezTo>
                    <a:pt x="1192" y="1477"/>
                    <a:pt x="1186" y="1471"/>
                    <a:pt x="1186" y="1464"/>
                  </a:cubicBezTo>
                  <a:cubicBezTo>
                    <a:pt x="1186" y="1457"/>
                    <a:pt x="1192" y="1451"/>
                    <a:pt x="1199" y="1451"/>
                  </a:cubicBezTo>
                  <a:close/>
                  <a:moveTo>
                    <a:pt x="1276" y="1451"/>
                  </a:moveTo>
                  <a:lnTo>
                    <a:pt x="1301" y="1451"/>
                  </a:lnTo>
                  <a:cubicBezTo>
                    <a:pt x="1308" y="1451"/>
                    <a:pt x="1314" y="1457"/>
                    <a:pt x="1314" y="1464"/>
                  </a:cubicBezTo>
                  <a:cubicBezTo>
                    <a:pt x="1314" y="1471"/>
                    <a:pt x="1308" y="1477"/>
                    <a:pt x="1301" y="1477"/>
                  </a:cubicBezTo>
                  <a:lnTo>
                    <a:pt x="1276" y="1477"/>
                  </a:lnTo>
                  <a:cubicBezTo>
                    <a:pt x="1268" y="1477"/>
                    <a:pt x="1263" y="1471"/>
                    <a:pt x="1263" y="1464"/>
                  </a:cubicBezTo>
                  <a:cubicBezTo>
                    <a:pt x="1263" y="1457"/>
                    <a:pt x="1268" y="1451"/>
                    <a:pt x="1276" y="1451"/>
                  </a:cubicBezTo>
                  <a:close/>
                  <a:moveTo>
                    <a:pt x="1352" y="1451"/>
                  </a:moveTo>
                  <a:lnTo>
                    <a:pt x="1378" y="1451"/>
                  </a:lnTo>
                  <a:cubicBezTo>
                    <a:pt x="1385" y="1451"/>
                    <a:pt x="1391" y="1457"/>
                    <a:pt x="1391" y="1464"/>
                  </a:cubicBezTo>
                  <a:cubicBezTo>
                    <a:pt x="1391" y="1471"/>
                    <a:pt x="1385" y="1477"/>
                    <a:pt x="1378" y="1477"/>
                  </a:cubicBezTo>
                  <a:lnTo>
                    <a:pt x="1352" y="1477"/>
                  </a:lnTo>
                  <a:cubicBezTo>
                    <a:pt x="1345" y="1477"/>
                    <a:pt x="1340" y="1471"/>
                    <a:pt x="1340" y="1464"/>
                  </a:cubicBezTo>
                  <a:cubicBezTo>
                    <a:pt x="1340" y="1457"/>
                    <a:pt x="1345" y="1451"/>
                    <a:pt x="1352" y="1451"/>
                  </a:cubicBezTo>
                  <a:close/>
                  <a:moveTo>
                    <a:pt x="1429" y="1451"/>
                  </a:moveTo>
                  <a:lnTo>
                    <a:pt x="1455" y="1451"/>
                  </a:lnTo>
                  <a:cubicBezTo>
                    <a:pt x="1462" y="1451"/>
                    <a:pt x="1468" y="1457"/>
                    <a:pt x="1468" y="1464"/>
                  </a:cubicBezTo>
                  <a:cubicBezTo>
                    <a:pt x="1468" y="1471"/>
                    <a:pt x="1462" y="1477"/>
                    <a:pt x="1455" y="1477"/>
                  </a:cubicBezTo>
                  <a:lnTo>
                    <a:pt x="1429" y="1477"/>
                  </a:lnTo>
                  <a:cubicBezTo>
                    <a:pt x="1422" y="1477"/>
                    <a:pt x="1416" y="1471"/>
                    <a:pt x="1416" y="1464"/>
                  </a:cubicBezTo>
                  <a:cubicBezTo>
                    <a:pt x="1416" y="1457"/>
                    <a:pt x="1422" y="1451"/>
                    <a:pt x="1429" y="1451"/>
                  </a:cubicBezTo>
                  <a:close/>
                  <a:moveTo>
                    <a:pt x="1506" y="1451"/>
                  </a:moveTo>
                  <a:lnTo>
                    <a:pt x="1532" y="1451"/>
                  </a:lnTo>
                  <a:cubicBezTo>
                    <a:pt x="1539" y="1451"/>
                    <a:pt x="1544" y="1457"/>
                    <a:pt x="1544" y="1464"/>
                  </a:cubicBezTo>
                  <a:cubicBezTo>
                    <a:pt x="1544" y="1471"/>
                    <a:pt x="1539" y="1477"/>
                    <a:pt x="1532" y="1477"/>
                  </a:cubicBezTo>
                  <a:lnTo>
                    <a:pt x="1506" y="1477"/>
                  </a:lnTo>
                  <a:cubicBezTo>
                    <a:pt x="1499" y="1477"/>
                    <a:pt x="1493" y="1471"/>
                    <a:pt x="1493" y="1464"/>
                  </a:cubicBezTo>
                  <a:cubicBezTo>
                    <a:pt x="1493" y="1457"/>
                    <a:pt x="1499" y="1451"/>
                    <a:pt x="1506" y="1451"/>
                  </a:cubicBezTo>
                  <a:close/>
                  <a:moveTo>
                    <a:pt x="1583" y="1451"/>
                  </a:moveTo>
                  <a:lnTo>
                    <a:pt x="1608" y="1451"/>
                  </a:lnTo>
                  <a:cubicBezTo>
                    <a:pt x="1615" y="1451"/>
                    <a:pt x="1621" y="1457"/>
                    <a:pt x="1621" y="1464"/>
                  </a:cubicBezTo>
                  <a:cubicBezTo>
                    <a:pt x="1621" y="1471"/>
                    <a:pt x="1615" y="1477"/>
                    <a:pt x="1608" y="1477"/>
                  </a:cubicBezTo>
                  <a:lnTo>
                    <a:pt x="1583" y="1477"/>
                  </a:lnTo>
                  <a:cubicBezTo>
                    <a:pt x="1576" y="1477"/>
                    <a:pt x="1570" y="1471"/>
                    <a:pt x="1570" y="1464"/>
                  </a:cubicBezTo>
                  <a:cubicBezTo>
                    <a:pt x="1570" y="1457"/>
                    <a:pt x="1576" y="1451"/>
                    <a:pt x="1583" y="1451"/>
                  </a:cubicBezTo>
                  <a:close/>
                  <a:moveTo>
                    <a:pt x="1660" y="1451"/>
                  </a:moveTo>
                  <a:lnTo>
                    <a:pt x="1685" y="1451"/>
                  </a:lnTo>
                  <a:cubicBezTo>
                    <a:pt x="1692" y="1451"/>
                    <a:pt x="1698" y="1457"/>
                    <a:pt x="1698" y="1464"/>
                  </a:cubicBezTo>
                  <a:cubicBezTo>
                    <a:pt x="1698" y="1471"/>
                    <a:pt x="1692" y="1477"/>
                    <a:pt x="1685" y="1477"/>
                  </a:cubicBezTo>
                  <a:lnTo>
                    <a:pt x="1660" y="1477"/>
                  </a:lnTo>
                  <a:cubicBezTo>
                    <a:pt x="1652" y="1477"/>
                    <a:pt x="1647" y="1471"/>
                    <a:pt x="1647" y="1464"/>
                  </a:cubicBezTo>
                  <a:cubicBezTo>
                    <a:pt x="1647" y="1457"/>
                    <a:pt x="1652" y="1451"/>
                    <a:pt x="1660" y="1451"/>
                  </a:cubicBezTo>
                  <a:close/>
                  <a:moveTo>
                    <a:pt x="1736" y="1451"/>
                  </a:moveTo>
                  <a:lnTo>
                    <a:pt x="1762" y="1451"/>
                  </a:lnTo>
                  <a:cubicBezTo>
                    <a:pt x="1769" y="1451"/>
                    <a:pt x="1775" y="1457"/>
                    <a:pt x="1775" y="1464"/>
                  </a:cubicBezTo>
                  <a:cubicBezTo>
                    <a:pt x="1775" y="1471"/>
                    <a:pt x="1769" y="1477"/>
                    <a:pt x="1762" y="1477"/>
                  </a:cubicBezTo>
                  <a:lnTo>
                    <a:pt x="1736" y="1477"/>
                  </a:lnTo>
                  <a:cubicBezTo>
                    <a:pt x="1729" y="1477"/>
                    <a:pt x="1724" y="1471"/>
                    <a:pt x="1724" y="1464"/>
                  </a:cubicBezTo>
                  <a:cubicBezTo>
                    <a:pt x="1724" y="1457"/>
                    <a:pt x="1729" y="1451"/>
                    <a:pt x="1736" y="1451"/>
                  </a:cubicBezTo>
                  <a:close/>
                  <a:moveTo>
                    <a:pt x="1813" y="1451"/>
                  </a:moveTo>
                  <a:lnTo>
                    <a:pt x="1839" y="1451"/>
                  </a:lnTo>
                  <a:cubicBezTo>
                    <a:pt x="1846" y="1451"/>
                    <a:pt x="1852" y="1457"/>
                    <a:pt x="1852" y="1464"/>
                  </a:cubicBezTo>
                  <a:cubicBezTo>
                    <a:pt x="1852" y="1471"/>
                    <a:pt x="1846" y="1477"/>
                    <a:pt x="1839" y="1477"/>
                  </a:cubicBezTo>
                  <a:lnTo>
                    <a:pt x="1813" y="1477"/>
                  </a:lnTo>
                  <a:cubicBezTo>
                    <a:pt x="1806" y="1477"/>
                    <a:pt x="1800" y="1471"/>
                    <a:pt x="1800" y="1464"/>
                  </a:cubicBezTo>
                  <a:cubicBezTo>
                    <a:pt x="1800" y="1457"/>
                    <a:pt x="1806" y="1451"/>
                    <a:pt x="1813" y="1451"/>
                  </a:cubicBezTo>
                  <a:close/>
                  <a:moveTo>
                    <a:pt x="1890" y="1451"/>
                  </a:moveTo>
                  <a:lnTo>
                    <a:pt x="1916" y="1451"/>
                  </a:lnTo>
                  <a:cubicBezTo>
                    <a:pt x="1923" y="1451"/>
                    <a:pt x="1928" y="1457"/>
                    <a:pt x="1928" y="1464"/>
                  </a:cubicBezTo>
                  <a:cubicBezTo>
                    <a:pt x="1928" y="1471"/>
                    <a:pt x="1923" y="1477"/>
                    <a:pt x="1916" y="1477"/>
                  </a:cubicBezTo>
                  <a:lnTo>
                    <a:pt x="1890" y="1477"/>
                  </a:lnTo>
                  <a:cubicBezTo>
                    <a:pt x="1883" y="1477"/>
                    <a:pt x="1877" y="1471"/>
                    <a:pt x="1877" y="1464"/>
                  </a:cubicBezTo>
                  <a:cubicBezTo>
                    <a:pt x="1877" y="1457"/>
                    <a:pt x="1883" y="1451"/>
                    <a:pt x="1890" y="1451"/>
                  </a:cubicBezTo>
                  <a:close/>
                  <a:moveTo>
                    <a:pt x="1967" y="1451"/>
                  </a:moveTo>
                  <a:lnTo>
                    <a:pt x="1992" y="1451"/>
                  </a:lnTo>
                  <a:cubicBezTo>
                    <a:pt x="1999" y="1451"/>
                    <a:pt x="2005" y="1457"/>
                    <a:pt x="2005" y="1464"/>
                  </a:cubicBezTo>
                  <a:cubicBezTo>
                    <a:pt x="2005" y="1471"/>
                    <a:pt x="1999" y="1477"/>
                    <a:pt x="1992" y="1477"/>
                  </a:cubicBezTo>
                  <a:lnTo>
                    <a:pt x="1967" y="1477"/>
                  </a:lnTo>
                  <a:cubicBezTo>
                    <a:pt x="1960" y="1477"/>
                    <a:pt x="1954" y="1471"/>
                    <a:pt x="1954" y="1464"/>
                  </a:cubicBezTo>
                  <a:cubicBezTo>
                    <a:pt x="1954" y="1457"/>
                    <a:pt x="1960" y="1451"/>
                    <a:pt x="1967" y="1451"/>
                  </a:cubicBezTo>
                  <a:close/>
                  <a:moveTo>
                    <a:pt x="2044" y="1451"/>
                  </a:moveTo>
                  <a:lnTo>
                    <a:pt x="2069" y="1451"/>
                  </a:lnTo>
                  <a:cubicBezTo>
                    <a:pt x="2076" y="1451"/>
                    <a:pt x="2082" y="1457"/>
                    <a:pt x="2082" y="1464"/>
                  </a:cubicBezTo>
                  <a:cubicBezTo>
                    <a:pt x="2082" y="1471"/>
                    <a:pt x="2076" y="1477"/>
                    <a:pt x="2069" y="1477"/>
                  </a:cubicBezTo>
                  <a:lnTo>
                    <a:pt x="2044" y="1477"/>
                  </a:lnTo>
                  <a:cubicBezTo>
                    <a:pt x="2036" y="1477"/>
                    <a:pt x="2031" y="1471"/>
                    <a:pt x="2031" y="1464"/>
                  </a:cubicBezTo>
                  <a:cubicBezTo>
                    <a:pt x="2031" y="1457"/>
                    <a:pt x="2036" y="1451"/>
                    <a:pt x="2044" y="1451"/>
                  </a:cubicBezTo>
                  <a:close/>
                  <a:moveTo>
                    <a:pt x="2120" y="1451"/>
                  </a:moveTo>
                  <a:lnTo>
                    <a:pt x="2146" y="1451"/>
                  </a:lnTo>
                  <a:cubicBezTo>
                    <a:pt x="2153" y="1451"/>
                    <a:pt x="2159" y="1457"/>
                    <a:pt x="2159" y="1464"/>
                  </a:cubicBezTo>
                  <a:cubicBezTo>
                    <a:pt x="2159" y="1471"/>
                    <a:pt x="2153" y="1477"/>
                    <a:pt x="2146" y="1477"/>
                  </a:cubicBezTo>
                  <a:lnTo>
                    <a:pt x="2120" y="1477"/>
                  </a:lnTo>
                  <a:cubicBezTo>
                    <a:pt x="2113" y="1477"/>
                    <a:pt x="2108" y="1471"/>
                    <a:pt x="2108" y="1464"/>
                  </a:cubicBezTo>
                  <a:cubicBezTo>
                    <a:pt x="2108" y="1457"/>
                    <a:pt x="2113" y="1451"/>
                    <a:pt x="2120" y="1451"/>
                  </a:cubicBezTo>
                  <a:close/>
                  <a:moveTo>
                    <a:pt x="2197" y="1451"/>
                  </a:moveTo>
                  <a:lnTo>
                    <a:pt x="2223" y="1451"/>
                  </a:lnTo>
                  <a:cubicBezTo>
                    <a:pt x="2230" y="1451"/>
                    <a:pt x="2236" y="1457"/>
                    <a:pt x="2236" y="1464"/>
                  </a:cubicBezTo>
                  <a:cubicBezTo>
                    <a:pt x="2236" y="1471"/>
                    <a:pt x="2230" y="1477"/>
                    <a:pt x="2223" y="1477"/>
                  </a:cubicBezTo>
                  <a:lnTo>
                    <a:pt x="2197" y="1477"/>
                  </a:lnTo>
                  <a:cubicBezTo>
                    <a:pt x="2190" y="1477"/>
                    <a:pt x="2184" y="1471"/>
                    <a:pt x="2184" y="1464"/>
                  </a:cubicBezTo>
                  <a:cubicBezTo>
                    <a:pt x="2184" y="1457"/>
                    <a:pt x="2190" y="1451"/>
                    <a:pt x="2197" y="1451"/>
                  </a:cubicBezTo>
                  <a:close/>
                  <a:moveTo>
                    <a:pt x="2274" y="1451"/>
                  </a:moveTo>
                  <a:lnTo>
                    <a:pt x="2300" y="1451"/>
                  </a:lnTo>
                  <a:cubicBezTo>
                    <a:pt x="2307" y="1451"/>
                    <a:pt x="2312" y="1457"/>
                    <a:pt x="2312" y="1464"/>
                  </a:cubicBezTo>
                  <a:cubicBezTo>
                    <a:pt x="2312" y="1471"/>
                    <a:pt x="2307" y="1477"/>
                    <a:pt x="2300" y="1477"/>
                  </a:cubicBezTo>
                  <a:lnTo>
                    <a:pt x="2274" y="1477"/>
                  </a:lnTo>
                  <a:cubicBezTo>
                    <a:pt x="2267" y="1477"/>
                    <a:pt x="2261" y="1471"/>
                    <a:pt x="2261" y="1464"/>
                  </a:cubicBezTo>
                  <a:cubicBezTo>
                    <a:pt x="2261" y="1457"/>
                    <a:pt x="2267" y="1451"/>
                    <a:pt x="2274" y="1451"/>
                  </a:cubicBezTo>
                  <a:close/>
                  <a:moveTo>
                    <a:pt x="2351" y="1451"/>
                  </a:moveTo>
                  <a:lnTo>
                    <a:pt x="2376" y="1451"/>
                  </a:lnTo>
                  <a:cubicBezTo>
                    <a:pt x="2383" y="1451"/>
                    <a:pt x="2389" y="1457"/>
                    <a:pt x="2389" y="1464"/>
                  </a:cubicBezTo>
                  <a:cubicBezTo>
                    <a:pt x="2389" y="1471"/>
                    <a:pt x="2383" y="1477"/>
                    <a:pt x="2376" y="1477"/>
                  </a:cubicBezTo>
                  <a:lnTo>
                    <a:pt x="2351" y="1477"/>
                  </a:lnTo>
                  <a:cubicBezTo>
                    <a:pt x="2344" y="1477"/>
                    <a:pt x="2338" y="1471"/>
                    <a:pt x="2338" y="1464"/>
                  </a:cubicBezTo>
                  <a:cubicBezTo>
                    <a:pt x="2338" y="1457"/>
                    <a:pt x="2344" y="1451"/>
                    <a:pt x="2351" y="1451"/>
                  </a:cubicBezTo>
                  <a:close/>
                  <a:moveTo>
                    <a:pt x="2428" y="1451"/>
                  </a:moveTo>
                  <a:lnTo>
                    <a:pt x="2453" y="1451"/>
                  </a:lnTo>
                  <a:cubicBezTo>
                    <a:pt x="2460" y="1451"/>
                    <a:pt x="2466" y="1457"/>
                    <a:pt x="2466" y="1464"/>
                  </a:cubicBezTo>
                  <a:cubicBezTo>
                    <a:pt x="2466" y="1471"/>
                    <a:pt x="2460" y="1477"/>
                    <a:pt x="2453" y="1477"/>
                  </a:cubicBezTo>
                  <a:lnTo>
                    <a:pt x="2428" y="1477"/>
                  </a:lnTo>
                  <a:cubicBezTo>
                    <a:pt x="2420" y="1477"/>
                    <a:pt x="2415" y="1471"/>
                    <a:pt x="2415" y="1464"/>
                  </a:cubicBezTo>
                  <a:cubicBezTo>
                    <a:pt x="2415" y="1457"/>
                    <a:pt x="2420" y="1451"/>
                    <a:pt x="2428" y="1451"/>
                  </a:cubicBezTo>
                  <a:close/>
                  <a:moveTo>
                    <a:pt x="2504" y="1451"/>
                  </a:moveTo>
                  <a:lnTo>
                    <a:pt x="2530" y="1451"/>
                  </a:lnTo>
                  <a:cubicBezTo>
                    <a:pt x="2537" y="1451"/>
                    <a:pt x="2543" y="1457"/>
                    <a:pt x="2543" y="1464"/>
                  </a:cubicBezTo>
                  <a:cubicBezTo>
                    <a:pt x="2543" y="1471"/>
                    <a:pt x="2537" y="1477"/>
                    <a:pt x="2530" y="1477"/>
                  </a:cubicBezTo>
                  <a:lnTo>
                    <a:pt x="2504" y="1477"/>
                  </a:lnTo>
                  <a:cubicBezTo>
                    <a:pt x="2497" y="1477"/>
                    <a:pt x="2492" y="1471"/>
                    <a:pt x="2492" y="1464"/>
                  </a:cubicBezTo>
                  <a:cubicBezTo>
                    <a:pt x="2492" y="1457"/>
                    <a:pt x="2497" y="1451"/>
                    <a:pt x="2504" y="1451"/>
                  </a:cubicBezTo>
                  <a:close/>
                  <a:moveTo>
                    <a:pt x="2581" y="1451"/>
                  </a:moveTo>
                  <a:lnTo>
                    <a:pt x="2607" y="1451"/>
                  </a:lnTo>
                  <a:cubicBezTo>
                    <a:pt x="2614" y="1451"/>
                    <a:pt x="2620" y="1457"/>
                    <a:pt x="2620" y="1464"/>
                  </a:cubicBezTo>
                  <a:cubicBezTo>
                    <a:pt x="2620" y="1471"/>
                    <a:pt x="2614" y="1477"/>
                    <a:pt x="2607" y="1477"/>
                  </a:cubicBezTo>
                  <a:lnTo>
                    <a:pt x="2581" y="1477"/>
                  </a:lnTo>
                  <a:cubicBezTo>
                    <a:pt x="2574" y="1477"/>
                    <a:pt x="2568" y="1471"/>
                    <a:pt x="2568" y="1464"/>
                  </a:cubicBezTo>
                  <a:cubicBezTo>
                    <a:pt x="2568" y="1457"/>
                    <a:pt x="2574" y="1451"/>
                    <a:pt x="2581" y="1451"/>
                  </a:cubicBezTo>
                  <a:close/>
                  <a:moveTo>
                    <a:pt x="2658" y="1451"/>
                  </a:moveTo>
                  <a:lnTo>
                    <a:pt x="2684" y="1451"/>
                  </a:lnTo>
                  <a:cubicBezTo>
                    <a:pt x="2691" y="1451"/>
                    <a:pt x="2696" y="1457"/>
                    <a:pt x="2696" y="1464"/>
                  </a:cubicBezTo>
                  <a:cubicBezTo>
                    <a:pt x="2696" y="1471"/>
                    <a:pt x="2691" y="1477"/>
                    <a:pt x="2684" y="1477"/>
                  </a:cubicBezTo>
                  <a:lnTo>
                    <a:pt x="2658" y="1477"/>
                  </a:lnTo>
                  <a:cubicBezTo>
                    <a:pt x="2651" y="1477"/>
                    <a:pt x="2645" y="1471"/>
                    <a:pt x="2645" y="1464"/>
                  </a:cubicBezTo>
                  <a:cubicBezTo>
                    <a:pt x="2645" y="1457"/>
                    <a:pt x="2651" y="1451"/>
                    <a:pt x="2658" y="1451"/>
                  </a:cubicBezTo>
                  <a:close/>
                  <a:moveTo>
                    <a:pt x="2735" y="1451"/>
                  </a:moveTo>
                  <a:lnTo>
                    <a:pt x="2760" y="1451"/>
                  </a:lnTo>
                  <a:cubicBezTo>
                    <a:pt x="2767" y="1451"/>
                    <a:pt x="2773" y="1457"/>
                    <a:pt x="2773" y="1464"/>
                  </a:cubicBezTo>
                  <a:cubicBezTo>
                    <a:pt x="2773" y="1471"/>
                    <a:pt x="2767" y="1477"/>
                    <a:pt x="2760" y="1477"/>
                  </a:cubicBezTo>
                  <a:lnTo>
                    <a:pt x="2735" y="1477"/>
                  </a:lnTo>
                  <a:cubicBezTo>
                    <a:pt x="2728" y="1477"/>
                    <a:pt x="2722" y="1471"/>
                    <a:pt x="2722" y="1464"/>
                  </a:cubicBezTo>
                  <a:cubicBezTo>
                    <a:pt x="2722" y="1457"/>
                    <a:pt x="2728" y="1451"/>
                    <a:pt x="2735" y="1451"/>
                  </a:cubicBezTo>
                  <a:close/>
                  <a:moveTo>
                    <a:pt x="2812" y="1451"/>
                  </a:moveTo>
                  <a:lnTo>
                    <a:pt x="2837" y="1451"/>
                  </a:lnTo>
                  <a:cubicBezTo>
                    <a:pt x="2844" y="1451"/>
                    <a:pt x="2850" y="1457"/>
                    <a:pt x="2850" y="1464"/>
                  </a:cubicBezTo>
                  <a:cubicBezTo>
                    <a:pt x="2850" y="1471"/>
                    <a:pt x="2844" y="1477"/>
                    <a:pt x="2837" y="1477"/>
                  </a:cubicBezTo>
                  <a:lnTo>
                    <a:pt x="2812" y="1477"/>
                  </a:lnTo>
                  <a:cubicBezTo>
                    <a:pt x="2804" y="1477"/>
                    <a:pt x="2799" y="1471"/>
                    <a:pt x="2799" y="1464"/>
                  </a:cubicBezTo>
                  <a:cubicBezTo>
                    <a:pt x="2799" y="1457"/>
                    <a:pt x="2804" y="1451"/>
                    <a:pt x="2812" y="1451"/>
                  </a:cubicBezTo>
                  <a:close/>
                  <a:moveTo>
                    <a:pt x="2888" y="1451"/>
                  </a:moveTo>
                  <a:lnTo>
                    <a:pt x="2914" y="1451"/>
                  </a:lnTo>
                  <a:cubicBezTo>
                    <a:pt x="2921" y="1451"/>
                    <a:pt x="2927" y="1457"/>
                    <a:pt x="2927" y="1464"/>
                  </a:cubicBezTo>
                  <a:cubicBezTo>
                    <a:pt x="2927" y="1471"/>
                    <a:pt x="2921" y="1477"/>
                    <a:pt x="2914" y="1477"/>
                  </a:cubicBezTo>
                  <a:lnTo>
                    <a:pt x="2888" y="1477"/>
                  </a:lnTo>
                  <a:cubicBezTo>
                    <a:pt x="2881" y="1477"/>
                    <a:pt x="2876" y="1471"/>
                    <a:pt x="2876" y="1464"/>
                  </a:cubicBezTo>
                  <a:cubicBezTo>
                    <a:pt x="2876" y="1457"/>
                    <a:pt x="2881" y="1451"/>
                    <a:pt x="2888" y="1451"/>
                  </a:cubicBezTo>
                  <a:close/>
                  <a:moveTo>
                    <a:pt x="2965" y="1451"/>
                  </a:moveTo>
                  <a:lnTo>
                    <a:pt x="2991" y="1451"/>
                  </a:lnTo>
                  <a:cubicBezTo>
                    <a:pt x="2998" y="1451"/>
                    <a:pt x="3004" y="1457"/>
                    <a:pt x="3004" y="1464"/>
                  </a:cubicBezTo>
                  <a:cubicBezTo>
                    <a:pt x="3004" y="1471"/>
                    <a:pt x="2998" y="1477"/>
                    <a:pt x="2991" y="1477"/>
                  </a:cubicBezTo>
                  <a:lnTo>
                    <a:pt x="2965" y="1477"/>
                  </a:lnTo>
                  <a:cubicBezTo>
                    <a:pt x="2958" y="1477"/>
                    <a:pt x="2952" y="1471"/>
                    <a:pt x="2952" y="1464"/>
                  </a:cubicBezTo>
                  <a:cubicBezTo>
                    <a:pt x="2952" y="1457"/>
                    <a:pt x="2958" y="1451"/>
                    <a:pt x="2965" y="1451"/>
                  </a:cubicBezTo>
                  <a:close/>
                  <a:moveTo>
                    <a:pt x="3024" y="1459"/>
                  </a:moveTo>
                  <a:lnTo>
                    <a:pt x="3024" y="1434"/>
                  </a:lnTo>
                  <a:cubicBezTo>
                    <a:pt x="3024" y="1426"/>
                    <a:pt x="3030" y="1421"/>
                    <a:pt x="3037" y="1421"/>
                  </a:cubicBezTo>
                  <a:cubicBezTo>
                    <a:pt x="3044" y="1421"/>
                    <a:pt x="3050" y="1426"/>
                    <a:pt x="3050" y="1434"/>
                  </a:cubicBezTo>
                  <a:lnTo>
                    <a:pt x="3050" y="1459"/>
                  </a:lnTo>
                  <a:cubicBezTo>
                    <a:pt x="3050" y="1466"/>
                    <a:pt x="3044" y="1472"/>
                    <a:pt x="3037" y="1472"/>
                  </a:cubicBezTo>
                  <a:cubicBezTo>
                    <a:pt x="3030" y="1472"/>
                    <a:pt x="3024" y="1466"/>
                    <a:pt x="3024" y="1459"/>
                  </a:cubicBezTo>
                  <a:close/>
                  <a:moveTo>
                    <a:pt x="3024" y="1382"/>
                  </a:moveTo>
                  <a:lnTo>
                    <a:pt x="3024" y="1357"/>
                  </a:lnTo>
                  <a:cubicBezTo>
                    <a:pt x="3024" y="1350"/>
                    <a:pt x="3030" y="1344"/>
                    <a:pt x="3037" y="1344"/>
                  </a:cubicBezTo>
                  <a:cubicBezTo>
                    <a:pt x="3044" y="1344"/>
                    <a:pt x="3050" y="1350"/>
                    <a:pt x="3050" y="1357"/>
                  </a:cubicBezTo>
                  <a:lnTo>
                    <a:pt x="3050" y="1382"/>
                  </a:lnTo>
                  <a:cubicBezTo>
                    <a:pt x="3050" y="1389"/>
                    <a:pt x="3044" y="1395"/>
                    <a:pt x="3037" y="1395"/>
                  </a:cubicBezTo>
                  <a:cubicBezTo>
                    <a:pt x="3030" y="1395"/>
                    <a:pt x="3024" y="1389"/>
                    <a:pt x="3024" y="1382"/>
                  </a:cubicBezTo>
                  <a:close/>
                  <a:moveTo>
                    <a:pt x="3024" y="1306"/>
                  </a:moveTo>
                  <a:lnTo>
                    <a:pt x="3024" y="1280"/>
                  </a:lnTo>
                  <a:cubicBezTo>
                    <a:pt x="3024" y="1273"/>
                    <a:pt x="3030" y="1267"/>
                    <a:pt x="3037" y="1267"/>
                  </a:cubicBezTo>
                  <a:cubicBezTo>
                    <a:pt x="3044" y="1267"/>
                    <a:pt x="3050" y="1273"/>
                    <a:pt x="3050" y="1280"/>
                  </a:cubicBezTo>
                  <a:lnTo>
                    <a:pt x="3050" y="1306"/>
                  </a:lnTo>
                  <a:cubicBezTo>
                    <a:pt x="3050" y="1313"/>
                    <a:pt x="3044" y="1318"/>
                    <a:pt x="3037" y="1318"/>
                  </a:cubicBezTo>
                  <a:cubicBezTo>
                    <a:pt x="3030" y="1318"/>
                    <a:pt x="3024" y="1313"/>
                    <a:pt x="3024" y="1306"/>
                  </a:cubicBezTo>
                  <a:close/>
                  <a:moveTo>
                    <a:pt x="3024" y="1229"/>
                  </a:moveTo>
                  <a:lnTo>
                    <a:pt x="3024" y="1203"/>
                  </a:lnTo>
                  <a:cubicBezTo>
                    <a:pt x="3024" y="1196"/>
                    <a:pt x="3030" y="1190"/>
                    <a:pt x="3037" y="1190"/>
                  </a:cubicBezTo>
                  <a:cubicBezTo>
                    <a:pt x="3044" y="1190"/>
                    <a:pt x="3050" y="1196"/>
                    <a:pt x="3050" y="1203"/>
                  </a:cubicBezTo>
                  <a:lnTo>
                    <a:pt x="3050" y="1229"/>
                  </a:lnTo>
                  <a:cubicBezTo>
                    <a:pt x="3050" y="1236"/>
                    <a:pt x="3044" y="1242"/>
                    <a:pt x="3037" y="1242"/>
                  </a:cubicBezTo>
                  <a:cubicBezTo>
                    <a:pt x="3030" y="1242"/>
                    <a:pt x="3024" y="1236"/>
                    <a:pt x="3024" y="1229"/>
                  </a:cubicBezTo>
                  <a:close/>
                  <a:moveTo>
                    <a:pt x="3024" y="1152"/>
                  </a:moveTo>
                  <a:lnTo>
                    <a:pt x="3024" y="1126"/>
                  </a:lnTo>
                  <a:cubicBezTo>
                    <a:pt x="3024" y="1119"/>
                    <a:pt x="3030" y="1114"/>
                    <a:pt x="3037" y="1114"/>
                  </a:cubicBezTo>
                  <a:cubicBezTo>
                    <a:pt x="3044" y="1114"/>
                    <a:pt x="3050" y="1119"/>
                    <a:pt x="3050" y="1126"/>
                  </a:cubicBezTo>
                  <a:lnTo>
                    <a:pt x="3050" y="1152"/>
                  </a:lnTo>
                  <a:cubicBezTo>
                    <a:pt x="3050" y="1159"/>
                    <a:pt x="3044" y="1165"/>
                    <a:pt x="3037" y="1165"/>
                  </a:cubicBezTo>
                  <a:cubicBezTo>
                    <a:pt x="3030" y="1165"/>
                    <a:pt x="3024" y="1159"/>
                    <a:pt x="3024" y="1152"/>
                  </a:cubicBezTo>
                  <a:close/>
                  <a:moveTo>
                    <a:pt x="3024" y="1075"/>
                  </a:moveTo>
                  <a:lnTo>
                    <a:pt x="3024" y="1050"/>
                  </a:lnTo>
                  <a:cubicBezTo>
                    <a:pt x="3024" y="1042"/>
                    <a:pt x="3030" y="1037"/>
                    <a:pt x="3037" y="1037"/>
                  </a:cubicBezTo>
                  <a:cubicBezTo>
                    <a:pt x="3044" y="1037"/>
                    <a:pt x="3050" y="1042"/>
                    <a:pt x="3050" y="1050"/>
                  </a:cubicBezTo>
                  <a:lnTo>
                    <a:pt x="3050" y="1075"/>
                  </a:lnTo>
                  <a:cubicBezTo>
                    <a:pt x="3050" y="1082"/>
                    <a:pt x="3044" y="1088"/>
                    <a:pt x="3037" y="1088"/>
                  </a:cubicBezTo>
                  <a:cubicBezTo>
                    <a:pt x="3030" y="1088"/>
                    <a:pt x="3024" y="1082"/>
                    <a:pt x="3024" y="1075"/>
                  </a:cubicBezTo>
                  <a:close/>
                  <a:moveTo>
                    <a:pt x="3024" y="998"/>
                  </a:moveTo>
                  <a:lnTo>
                    <a:pt x="3024" y="973"/>
                  </a:lnTo>
                  <a:cubicBezTo>
                    <a:pt x="3024" y="966"/>
                    <a:pt x="3030" y="960"/>
                    <a:pt x="3037" y="960"/>
                  </a:cubicBezTo>
                  <a:cubicBezTo>
                    <a:pt x="3044" y="960"/>
                    <a:pt x="3050" y="966"/>
                    <a:pt x="3050" y="973"/>
                  </a:cubicBezTo>
                  <a:lnTo>
                    <a:pt x="3050" y="998"/>
                  </a:lnTo>
                  <a:cubicBezTo>
                    <a:pt x="3050" y="1005"/>
                    <a:pt x="3044" y="1011"/>
                    <a:pt x="3037" y="1011"/>
                  </a:cubicBezTo>
                  <a:cubicBezTo>
                    <a:pt x="3030" y="1011"/>
                    <a:pt x="3024" y="1005"/>
                    <a:pt x="3024" y="998"/>
                  </a:cubicBezTo>
                  <a:close/>
                  <a:moveTo>
                    <a:pt x="3024" y="922"/>
                  </a:moveTo>
                  <a:lnTo>
                    <a:pt x="3024" y="896"/>
                  </a:lnTo>
                  <a:cubicBezTo>
                    <a:pt x="3024" y="889"/>
                    <a:pt x="3030" y="883"/>
                    <a:pt x="3037" y="883"/>
                  </a:cubicBezTo>
                  <a:cubicBezTo>
                    <a:pt x="3044" y="883"/>
                    <a:pt x="3050" y="889"/>
                    <a:pt x="3050" y="896"/>
                  </a:cubicBezTo>
                  <a:lnTo>
                    <a:pt x="3050" y="922"/>
                  </a:lnTo>
                  <a:cubicBezTo>
                    <a:pt x="3050" y="929"/>
                    <a:pt x="3044" y="934"/>
                    <a:pt x="3037" y="934"/>
                  </a:cubicBezTo>
                  <a:cubicBezTo>
                    <a:pt x="3030" y="934"/>
                    <a:pt x="3024" y="929"/>
                    <a:pt x="3024" y="922"/>
                  </a:cubicBezTo>
                  <a:close/>
                  <a:moveTo>
                    <a:pt x="3024" y="845"/>
                  </a:moveTo>
                  <a:lnTo>
                    <a:pt x="3024" y="819"/>
                  </a:lnTo>
                  <a:cubicBezTo>
                    <a:pt x="3024" y="812"/>
                    <a:pt x="3030" y="806"/>
                    <a:pt x="3037" y="806"/>
                  </a:cubicBezTo>
                  <a:cubicBezTo>
                    <a:pt x="3044" y="806"/>
                    <a:pt x="3050" y="812"/>
                    <a:pt x="3050" y="819"/>
                  </a:cubicBezTo>
                  <a:lnTo>
                    <a:pt x="3050" y="845"/>
                  </a:lnTo>
                  <a:cubicBezTo>
                    <a:pt x="3050" y="852"/>
                    <a:pt x="3044" y="858"/>
                    <a:pt x="3037" y="858"/>
                  </a:cubicBezTo>
                  <a:cubicBezTo>
                    <a:pt x="3030" y="858"/>
                    <a:pt x="3024" y="852"/>
                    <a:pt x="3024" y="845"/>
                  </a:cubicBezTo>
                  <a:close/>
                  <a:moveTo>
                    <a:pt x="3024" y="768"/>
                  </a:moveTo>
                  <a:lnTo>
                    <a:pt x="3024" y="742"/>
                  </a:lnTo>
                  <a:cubicBezTo>
                    <a:pt x="3024" y="735"/>
                    <a:pt x="3030" y="730"/>
                    <a:pt x="3037" y="730"/>
                  </a:cubicBezTo>
                  <a:cubicBezTo>
                    <a:pt x="3044" y="730"/>
                    <a:pt x="3050" y="735"/>
                    <a:pt x="3050" y="742"/>
                  </a:cubicBezTo>
                  <a:lnTo>
                    <a:pt x="3050" y="768"/>
                  </a:lnTo>
                  <a:cubicBezTo>
                    <a:pt x="3050" y="775"/>
                    <a:pt x="3044" y="781"/>
                    <a:pt x="3037" y="781"/>
                  </a:cubicBezTo>
                  <a:cubicBezTo>
                    <a:pt x="3030" y="781"/>
                    <a:pt x="3024" y="775"/>
                    <a:pt x="3024" y="768"/>
                  </a:cubicBezTo>
                  <a:close/>
                  <a:moveTo>
                    <a:pt x="3024" y="691"/>
                  </a:moveTo>
                  <a:lnTo>
                    <a:pt x="3024" y="666"/>
                  </a:lnTo>
                  <a:cubicBezTo>
                    <a:pt x="3024" y="658"/>
                    <a:pt x="3030" y="653"/>
                    <a:pt x="3037" y="653"/>
                  </a:cubicBezTo>
                  <a:cubicBezTo>
                    <a:pt x="3044" y="653"/>
                    <a:pt x="3050" y="658"/>
                    <a:pt x="3050" y="666"/>
                  </a:cubicBezTo>
                  <a:lnTo>
                    <a:pt x="3050" y="691"/>
                  </a:lnTo>
                  <a:cubicBezTo>
                    <a:pt x="3050" y="698"/>
                    <a:pt x="3044" y="704"/>
                    <a:pt x="3037" y="704"/>
                  </a:cubicBezTo>
                  <a:cubicBezTo>
                    <a:pt x="3030" y="704"/>
                    <a:pt x="3024" y="698"/>
                    <a:pt x="3024" y="691"/>
                  </a:cubicBezTo>
                  <a:close/>
                  <a:moveTo>
                    <a:pt x="3024" y="614"/>
                  </a:moveTo>
                  <a:lnTo>
                    <a:pt x="3024" y="589"/>
                  </a:lnTo>
                  <a:cubicBezTo>
                    <a:pt x="3024" y="582"/>
                    <a:pt x="3030" y="576"/>
                    <a:pt x="3037" y="576"/>
                  </a:cubicBezTo>
                  <a:cubicBezTo>
                    <a:pt x="3044" y="576"/>
                    <a:pt x="3050" y="582"/>
                    <a:pt x="3050" y="589"/>
                  </a:cubicBezTo>
                  <a:lnTo>
                    <a:pt x="3050" y="614"/>
                  </a:lnTo>
                  <a:cubicBezTo>
                    <a:pt x="3050" y="621"/>
                    <a:pt x="3044" y="627"/>
                    <a:pt x="3037" y="627"/>
                  </a:cubicBezTo>
                  <a:cubicBezTo>
                    <a:pt x="3030" y="627"/>
                    <a:pt x="3024" y="621"/>
                    <a:pt x="3024" y="614"/>
                  </a:cubicBezTo>
                  <a:close/>
                  <a:moveTo>
                    <a:pt x="3024" y="538"/>
                  </a:moveTo>
                  <a:lnTo>
                    <a:pt x="3024" y="512"/>
                  </a:lnTo>
                  <a:cubicBezTo>
                    <a:pt x="3024" y="505"/>
                    <a:pt x="3030" y="499"/>
                    <a:pt x="3037" y="499"/>
                  </a:cubicBezTo>
                  <a:cubicBezTo>
                    <a:pt x="3044" y="499"/>
                    <a:pt x="3050" y="505"/>
                    <a:pt x="3050" y="512"/>
                  </a:cubicBezTo>
                  <a:lnTo>
                    <a:pt x="3050" y="538"/>
                  </a:lnTo>
                  <a:cubicBezTo>
                    <a:pt x="3050" y="545"/>
                    <a:pt x="3044" y="550"/>
                    <a:pt x="3037" y="550"/>
                  </a:cubicBezTo>
                  <a:cubicBezTo>
                    <a:pt x="3030" y="550"/>
                    <a:pt x="3024" y="545"/>
                    <a:pt x="3024" y="538"/>
                  </a:cubicBezTo>
                  <a:close/>
                  <a:moveTo>
                    <a:pt x="3024" y="461"/>
                  </a:moveTo>
                  <a:lnTo>
                    <a:pt x="3024" y="435"/>
                  </a:lnTo>
                  <a:cubicBezTo>
                    <a:pt x="3024" y="428"/>
                    <a:pt x="3030" y="422"/>
                    <a:pt x="3037" y="422"/>
                  </a:cubicBezTo>
                  <a:cubicBezTo>
                    <a:pt x="3044" y="422"/>
                    <a:pt x="3050" y="428"/>
                    <a:pt x="3050" y="435"/>
                  </a:cubicBezTo>
                  <a:lnTo>
                    <a:pt x="3050" y="461"/>
                  </a:lnTo>
                  <a:cubicBezTo>
                    <a:pt x="3050" y="468"/>
                    <a:pt x="3044" y="474"/>
                    <a:pt x="3037" y="474"/>
                  </a:cubicBezTo>
                  <a:cubicBezTo>
                    <a:pt x="3030" y="474"/>
                    <a:pt x="3024" y="468"/>
                    <a:pt x="3024" y="461"/>
                  </a:cubicBezTo>
                  <a:close/>
                  <a:moveTo>
                    <a:pt x="3024" y="384"/>
                  </a:moveTo>
                  <a:lnTo>
                    <a:pt x="3024" y="358"/>
                  </a:lnTo>
                  <a:cubicBezTo>
                    <a:pt x="3024" y="351"/>
                    <a:pt x="3030" y="346"/>
                    <a:pt x="3037" y="346"/>
                  </a:cubicBezTo>
                  <a:cubicBezTo>
                    <a:pt x="3044" y="346"/>
                    <a:pt x="3050" y="351"/>
                    <a:pt x="3050" y="358"/>
                  </a:cubicBezTo>
                  <a:lnTo>
                    <a:pt x="3050" y="384"/>
                  </a:lnTo>
                  <a:cubicBezTo>
                    <a:pt x="3050" y="391"/>
                    <a:pt x="3044" y="397"/>
                    <a:pt x="3037" y="397"/>
                  </a:cubicBezTo>
                  <a:cubicBezTo>
                    <a:pt x="3030" y="397"/>
                    <a:pt x="3024" y="391"/>
                    <a:pt x="3024" y="384"/>
                  </a:cubicBezTo>
                  <a:close/>
                  <a:moveTo>
                    <a:pt x="3024" y="307"/>
                  </a:moveTo>
                  <a:lnTo>
                    <a:pt x="3024" y="282"/>
                  </a:lnTo>
                  <a:cubicBezTo>
                    <a:pt x="3024" y="274"/>
                    <a:pt x="3030" y="269"/>
                    <a:pt x="3037" y="269"/>
                  </a:cubicBezTo>
                  <a:cubicBezTo>
                    <a:pt x="3044" y="269"/>
                    <a:pt x="3050" y="274"/>
                    <a:pt x="3050" y="282"/>
                  </a:cubicBezTo>
                  <a:lnTo>
                    <a:pt x="3050" y="307"/>
                  </a:lnTo>
                  <a:cubicBezTo>
                    <a:pt x="3050" y="314"/>
                    <a:pt x="3044" y="320"/>
                    <a:pt x="3037" y="320"/>
                  </a:cubicBezTo>
                  <a:cubicBezTo>
                    <a:pt x="3030" y="320"/>
                    <a:pt x="3024" y="314"/>
                    <a:pt x="3024" y="307"/>
                  </a:cubicBezTo>
                  <a:close/>
                  <a:moveTo>
                    <a:pt x="3024" y="230"/>
                  </a:moveTo>
                  <a:lnTo>
                    <a:pt x="3024" y="205"/>
                  </a:lnTo>
                  <a:cubicBezTo>
                    <a:pt x="3024" y="198"/>
                    <a:pt x="3030" y="192"/>
                    <a:pt x="3037" y="192"/>
                  </a:cubicBezTo>
                  <a:cubicBezTo>
                    <a:pt x="3044" y="192"/>
                    <a:pt x="3050" y="198"/>
                    <a:pt x="3050" y="205"/>
                  </a:cubicBezTo>
                  <a:lnTo>
                    <a:pt x="3050" y="230"/>
                  </a:lnTo>
                  <a:cubicBezTo>
                    <a:pt x="3050" y="237"/>
                    <a:pt x="3044" y="243"/>
                    <a:pt x="3037" y="243"/>
                  </a:cubicBezTo>
                  <a:cubicBezTo>
                    <a:pt x="3030" y="243"/>
                    <a:pt x="3024" y="237"/>
                    <a:pt x="3024" y="230"/>
                  </a:cubicBezTo>
                  <a:close/>
                  <a:moveTo>
                    <a:pt x="3024" y="154"/>
                  </a:moveTo>
                  <a:lnTo>
                    <a:pt x="3024" y="128"/>
                  </a:lnTo>
                  <a:cubicBezTo>
                    <a:pt x="3024" y="121"/>
                    <a:pt x="3030" y="115"/>
                    <a:pt x="3037" y="115"/>
                  </a:cubicBezTo>
                  <a:cubicBezTo>
                    <a:pt x="3044" y="115"/>
                    <a:pt x="3050" y="121"/>
                    <a:pt x="3050" y="128"/>
                  </a:cubicBezTo>
                  <a:lnTo>
                    <a:pt x="3050" y="154"/>
                  </a:lnTo>
                  <a:cubicBezTo>
                    <a:pt x="3050" y="161"/>
                    <a:pt x="3044" y="166"/>
                    <a:pt x="3037" y="166"/>
                  </a:cubicBezTo>
                  <a:cubicBezTo>
                    <a:pt x="3030" y="166"/>
                    <a:pt x="3024" y="161"/>
                    <a:pt x="3024" y="154"/>
                  </a:cubicBezTo>
                  <a:close/>
                  <a:moveTo>
                    <a:pt x="3024" y="77"/>
                  </a:moveTo>
                  <a:lnTo>
                    <a:pt x="3024" y="51"/>
                  </a:lnTo>
                  <a:cubicBezTo>
                    <a:pt x="3024" y="44"/>
                    <a:pt x="3030" y="38"/>
                    <a:pt x="3037" y="38"/>
                  </a:cubicBezTo>
                  <a:cubicBezTo>
                    <a:pt x="3044" y="38"/>
                    <a:pt x="3050" y="44"/>
                    <a:pt x="3050" y="51"/>
                  </a:cubicBezTo>
                  <a:lnTo>
                    <a:pt x="3050" y="77"/>
                  </a:lnTo>
                  <a:cubicBezTo>
                    <a:pt x="3050" y="84"/>
                    <a:pt x="3044" y="90"/>
                    <a:pt x="3037" y="90"/>
                  </a:cubicBezTo>
                  <a:cubicBezTo>
                    <a:pt x="3030" y="90"/>
                    <a:pt x="3024" y="84"/>
                    <a:pt x="3024" y="77"/>
                  </a:cubicBezTo>
                  <a:close/>
                  <a:moveTo>
                    <a:pt x="3024" y="26"/>
                  </a:moveTo>
                  <a:lnTo>
                    <a:pt x="2998" y="26"/>
                  </a:lnTo>
                  <a:cubicBezTo>
                    <a:pt x="2991" y="26"/>
                    <a:pt x="2986" y="20"/>
                    <a:pt x="2986" y="13"/>
                  </a:cubicBezTo>
                  <a:cubicBezTo>
                    <a:pt x="2986" y="6"/>
                    <a:pt x="2991" y="0"/>
                    <a:pt x="2998" y="0"/>
                  </a:cubicBezTo>
                  <a:lnTo>
                    <a:pt x="3024" y="0"/>
                  </a:lnTo>
                  <a:cubicBezTo>
                    <a:pt x="3031" y="0"/>
                    <a:pt x="3037" y="6"/>
                    <a:pt x="3037" y="13"/>
                  </a:cubicBezTo>
                  <a:cubicBezTo>
                    <a:pt x="3037" y="20"/>
                    <a:pt x="3031" y="26"/>
                    <a:pt x="3024" y="26"/>
                  </a:cubicBezTo>
                  <a:close/>
                  <a:moveTo>
                    <a:pt x="2947" y="26"/>
                  </a:moveTo>
                  <a:lnTo>
                    <a:pt x="2922" y="26"/>
                  </a:lnTo>
                  <a:cubicBezTo>
                    <a:pt x="2914" y="26"/>
                    <a:pt x="2909" y="20"/>
                    <a:pt x="2909" y="13"/>
                  </a:cubicBezTo>
                  <a:cubicBezTo>
                    <a:pt x="2909" y="6"/>
                    <a:pt x="2914" y="0"/>
                    <a:pt x="2922" y="0"/>
                  </a:cubicBezTo>
                  <a:lnTo>
                    <a:pt x="2947" y="0"/>
                  </a:lnTo>
                  <a:cubicBezTo>
                    <a:pt x="2954" y="0"/>
                    <a:pt x="2960" y="6"/>
                    <a:pt x="2960" y="13"/>
                  </a:cubicBezTo>
                  <a:cubicBezTo>
                    <a:pt x="2960" y="20"/>
                    <a:pt x="2954" y="26"/>
                    <a:pt x="2947" y="26"/>
                  </a:cubicBezTo>
                  <a:close/>
                  <a:moveTo>
                    <a:pt x="2870" y="26"/>
                  </a:moveTo>
                  <a:lnTo>
                    <a:pt x="2845" y="26"/>
                  </a:lnTo>
                  <a:cubicBezTo>
                    <a:pt x="2838" y="26"/>
                    <a:pt x="2832" y="20"/>
                    <a:pt x="2832" y="13"/>
                  </a:cubicBezTo>
                  <a:cubicBezTo>
                    <a:pt x="2832" y="6"/>
                    <a:pt x="2838" y="0"/>
                    <a:pt x="2845" y="0"/>
                  </a:cubicBezTo>
                  <a:lnTo>
                    <a:pt x="2870" y="0"/>
                  </a:lnTo>
                  <a:cubicBezTo>
                    <a:pt x="2877" y="0"/>
                    <a:pt x="2883" y="6"/>
                    <a:pt x="2883" y="13"/>
                  </a:cubicBezTo>
                  <a:cubicBezTo>
                    <a:pt x="2883" y="20"/>
                    <a:pt x="2877" y="26"/>
                    <a:pt x="2870" y="26"/>
                  </a:cubicBezTo>
                  <a:close/>
                  <a:moveTo>
                    <a:pt x="2794" y="26"/>
                  </a:moveTo>
                  <a:lnTo>
                    <a:pt x="2768" y="26"/>
                  </a:lnTo>
                  <a:cubicBezTo>
                    <a:pt x="2761" y="26"/>
                    <a:pt x="2755" y="20"/>
                    <a:pt x="2755" y="13"/>
                  </a:cubicBezTo>
                  <a:cubicBezTo>
                    <a:pt x="2755" y="6"/>
                    <a:pt x="2761" y="0"/>
                    <a:pt x="2768" y="0"/>
                  </a:cubicBezTo>
                  <a:lnTo>
                    <a:pt x="2794" y="0"/>
                  </a:lnTo>
                  <a:cubicBezTo>
                    <a:pt x="2801" y="0"/>
                    <a:pt x="2806" y="6"/>
                    <a:pt x="2806" y="13"/>
                  </a:cubicBezTo>
                  <a:cubicBezTo>
                    <a:pt x="2806" y="20"/>
                    <a:pt x="2801" y="26"/>
                    <a:pt x="2794" y="26"/>
                  </a:cubicBezTo>
                  <a:close/>
                  <a:moveTo>
                    <a:pt x="2717" y="26"/>
                  </a:moveTo>
                  <a:lnTo>
                    <a:pt x="2691" y="26"/>
                  </a:lnTo>
                  <a:cubicBezTo>
                    <a:pt x="2684" y="26"/>
                    <a:pt x="2678" y="20"/>
                    <a:pt x="2678" y="13"/>
                  </a:cubicBezTo>
                  <a:cubicBezTo>
                    <a:pt x="2678" y="6"/>
                    <a:pt x="2684" y="0"/>
                    <a:pt x="2691" y="0"/>
                  </a:cubicBezTo>
                  <a:lnTo>
                    <a:pt x="2717" y="0"/>
                  </a:lnTo>
                  <a:cubicBezTo>
                    <a:pt x="2724" y="0"/>
                    <a:pt x="2730" y="6"/>
                    <a:pt x="2730" y="13"/>
                  </a:cubicBezTo>
                  <a:cubicBezTo>
                    <a:pt x="2730" y="20"/>
                    <a:pt x="2724" y="26"/>
                    <a:pt x="2717" y="26"/>
                  </a:cubicBezTo>
                  <a:close/>
                  <a:moveTo>
                    <a:pt x="2640" y="26"/>
                  </a:moveTo>
                  <a:lnTo>
                    <a:pt x="2614" y="26"/>
                  </a:lnTo>
                  <a:cubicBezTo>
                    <a:pt x="2607" y="26"/>
                    <a:pt x="2602" y="20"/>
                    <a:pt x="2602" y="13"/>
                  </a:cubicBezTo>
                  <a:cubicBezTo>
                    <a:pt x="2602" y="6"/>
                    <a:pt x="2607" y="0"/>
                    <a:pt x="2614" y="0"/>
                  </a:cubicBezTo>
                  <a:lnTo>
                    <a:pt x="2640" y="0"/>
                  </a:lnTo>
                  <a:cubicBezTo>
                    <a:pt x="2647" y="0"/>
                    <a:pt x="2653" y="6"/>
                    <a:pt x="2653" y="13"/>
                  </a:cubicBezTo>
                  <a:cubicBezTo>
                    <a:pt x="2653" y="20"/>
                    <a:pt x="2647" y="26"/>
                    <a:pt x="2640" y="26"/>
                  </a:cubicBezTo>
                  <a:close/>
                  <a:moveTo>
                    <a:pt x="2563" y="26"/>
                  </a:moveTo>
                  <a:lnTo>
                    <a:pt x="2538" y="26"/>
                  </a:lnTo>
                  <a:cubicBezTo>
                    <a:pt x="2530" y="26"/>
                    <a:pt x="2525" y="20"/>
                    <a:pt x="2525" y="13"/>
                  </a:cubicBezTo>
                  <a:cubicBezTo>
                    <a:pt x="2525" y="6"/>
                    <a:pt x="2530" y="0"/>
                    <a:pt x="2538" y="0"/>
                  </a:cubicBezTo>
                  <a:lnTo>
                    <a:pt x="2563" y="0"/>
                  </a:lnTo>
                  <a:cubicBezTo>
                    <a:pt x="2570" y="0"/>
                    <a:pt x="2576" y="6"/>
                    <a:pt x="2576" y="13"/>
                  </a:cubicBezTo>
                  <a:cubicBezTo>
                    <a:pt x="2576" y="20"/>
                    <a:pt x="2570" y="26"/>
                    <a:pt x="2563" y="26"/>
                  </a:cubicBezTo>
                  <a:close/>
                  <a:moveTo>
                    <a:pt x="2486" y="26"/>
                  </a:moveTo>
                  <a:lnTo>
                    <a:pt x="2461" y="26"/>
                  </a:lnTo>
                  <a:cubicBezTo>
                    <a:pt x="2454" y="26"/>
                    <a:pt x="2448" y="20"/>
                    <a:pt x="2448" y="13"/>
                  </a:cubicBezTo>
                  <a:cubicBezTo>
                    <a:pt x="2448" y="6"/>
                    <a:pt x="2454" y="0"/>
                    <a:pt x="2461" y="0"/>
                  </a:cubicBezTo>
                  <a:lnTo>
                    <a:pt x="2486" y="0"/>
                  </a:lnTo>
                  <a:cubicBezTo>
                    <a:pt x="2493" y="0"/>
                    <a:pt x="2499" y="6"/>
                    <a:pt x="2499" y="13"/>
                  </a:cubicBezTo>
                  <a:cubicBezTo>
                    <a:pt x="2499" y="20"/>
                    <a:pt x="2493" y="26"/>
                    <a:pt x="2486" y="26"/>
                  </a:cubicBezTo>
                  <a:close/>
                  <a:moveTo>
                    <a:pt x="2410" y="26"/>
                  </a:moveTo>
                  <a:lnTo>
                    <a:pt x="2384" y="26"/>
                  </a:lnTo>
                  <a:cubicBezTo>
                    <a:pt x="2377" y="26"/>
                    <a:pt x="2371" y="20"/>
                    <a:pt x="2371" y="13"/>
                  </a:cubicBezTo>
                  <a:cubicBezTo>
                    <a:pt x="2371" y="6"/>
                    <a:pt x="2377" y="0"/>
                    <a:pt x="2384" y="0"/>
                  </a:cubicBezTo>
                  <a:lnTo>
                    <a:pt x="2410" y="0"/>
                  </a:lnTo>
                  <a:cubicBezTo>
                    <a:pt x="2417" y="0"/>
                    <a:pt x="2422" y="6"/>
                    <a:pt x="2422" y="13"/>
                  </a:cubicBezTo>
                  <a:cubicBezTo>
                    <a:pt x="2422" y="20"/>
                    <a:pt x="2417" y="26"/>
                    <a:pt x="2410" y="26"/>
                  </a:cubicBezTo>
                  <a:close/>
                  <a:moveTo>
                    <a:pt x="2333" y="26"/>
                  </a:moveTo>
                  <a:lnTo>
                    <a:pt x="2307" y="26"/>
                  </a:lnTo>
                  <a:cubicBezTo>
                    <a:pt x="2300" y="26"/>
                    <a:pt x="2294" y="20"/>
                    <a:pt x="2294" y="13"/>
                  </a:cubicBezTo>
                  <a:cubicBezTo>
                    <a:pt x="2294" y="6"/>
                    <a:pt x="2300" y="0"/>
                    <a:pt x="2307" y="0"/>
                  </a:cubicBezTo>
                  <a:lnTo>
                    <a:pt x="2333" y="0"/>
                  </a:lnTo>
                  <a:cubicBezTo>
                    <a:pt x="2340" y="0"/>
                    <a:pt x="2346" y="6"/>
                    <a:pt x="2346" y="13"/>
                  </a:cubicBezTo>
                  <a:cubicBezTo>
                    <a:pt x="2346" y="20"/>
                    <a:pt x="2340" y="26"/>
                    <a:pt x="2333" y="26"/>
                  </a:cubicBezTo>
                  <a:close/>
                  <a:moveTo>
                    <a:pt x="2256" y="26"/>
                  </a:moveTo>
                  <a:lnTo>
                    <a:pt x="2230" y="26"/>
                  </a:lnTo>
                  <a:cubicBezTo>
                    <a:pt x="2223" y="26"/>
                    <a:pt x="2218" y="20"/>
                    <a:pt x="2218" y="13"/>
                  </a:cubicBezTo>
                  <a:cubicBezTo>
                    <a:pt x="2218" y="6"/>
                    <a:pt x="2223" y="0"/>
                    <a:pt x="2230" y="0"/>
                  </a:cubicBezTo>
                  <a:lnTo>
                    <a:pt x="2256" y="0"/>
                  </a:lnTo>
                  <a:cubicBezTo>
                    <a:pt x="2263" y="0"/>
                    <a:pt x="2269" y="6"/>
                    <a:pt x="2269" y="13"/>
                  </a:cubicBezTo>
                  <a:cubicBezTo>
                    <a:pt x="2269" y="20"/>
                    <a:pt x="2263" y="26"/>
                    <a:pt x="2256" y="26"/>
                  </a:cubicBezTo>
                  <a:close/>
                  <a:moveTo>
                    <a:pt x="2179" y="26"/>
                  </a:moveTo>
                  <a:lnTo>
                    <a:pt x="2154" y="26"/>
                  </a:lnTo>
                  <a:cubicBezTo>
                    <a:pt x="2146" y="26"/>
                    <a:pt x="2141" y="20"/>
                    <a:pt x="2141" y="13"/>
                  </a:cubicBezTo>
                  <a:cubicBezTo>
                    <a:pt x="2141" y="6"/>
                    <a:pt x="2146" y="0"/>
                    <a:pt x="2154" y="0"/>
                  </a:cubicBezTo>
                  <a:lnTo>
                    <a:pt x="2179" y="0"/>
                  </a:lnTo>
                  <a:cubicBezTo>
                    <a:pt x="2186" y="0"/>
                    <a:pt x="2192" y="6"/>
                    <a:pt x="2192" y="13"/>
                  </a:cubicBezTo>
                  <a:cubicBezTo>
                    <a:pt x="2192" y="20"/>
                    <a:pt x="2186" y="26"/>
                    <a:pt x="2179" y="26"/>
                  </a:cubicBezTo>
                  <a:close/>
                  <a:moveTo>
                    <a:pt x="2102" y="26"/>
                  </a:moveTo>
                  <a:lnTo>
                    <a:pt x="2077" y="26"/>
                  </a:lnTo>
                  <a:cubicBezTo>
                    <a:pt x="2070" y="26"/>
                    <a:pt x="2064" y="20"/>
                    <a:pt x="2064" y="13"/>
                  </a:cubicBezTo>
                  <a:cubicBezTo>
                    <a:pt x="2064" y="6"/>
                    <a:pt x="2070" y="0"/>
                    <a:pt x="2077" y="0"/>
                  </a:cubicBezTo>
                  <a:lnTo>
                    <a:pt x="2102" y="0"/>
                  </a:lnTo>
                  <a:cubicBezTo>
                    <a:pt x="2109" y="0"/>
                    <a:pt x="2115" y="6"/>
                    <a:pt x="2115" y="13"/>
                  </a:cubicBezTo>
                  <a:cubicBezTo>
                    <a:pt x="2115" y="20"/>
                    <a:pt x="2109" y="26"/>
                    <a:pt x="2102" y="26"/>
                  </a:cubicBezTo>
                  <a:close/>
                  <a:moveTo>
                    <a:pt x="2026" y="26"/>
                  </a:moveTo>
                  <a:lnTo>
                    <a:pt x="2000" y="26"/>
                  </a:lnTo>
                  <a:cubicBezTo>
                    <a:pt x="1993" y="26"/>
                    <a:pt x="1987" y="20"/>
                    <a:pt x="1987" y="13"/>
                  </a:cubicBezTo>
                  <a:cubicBezTo>
                    <a:pt x="1987" y="6"/>
                    <a:pt x="1993" y="0"/>
                    <a:pt x="2000" y="0"/>
                  </a:cubicBezTo>
                  <a:lnTo>
                    <a:pt x="2026" y="0"/>
                  </a:lnTo>
                  <a:cubicBezTo>
                    <a:pt x="2033" y="0"/>
                    <a:pt x="2038" y="6"/>
                    <a:pt x="2038" y="13"/>
                  </a:cubicBezTo>
                  <a:cubicBezTo>
                    <a:pt x="2038" y="20"/>
                    <a:pt x="2033" y="26"/>
                    <a:pt x="2026" y="26"/>
                  </a:cubicBezTo>
                  <a:close/>
                  <a:moveTo>
                    <a:pt x="1949" y="26"/>
                  </a:moveTo>
                  <a:lnTo>
                    <a:pt x="1923" y="26"/>
                  </a:lnTo>
                  <a:cubicBezTo>
                    <a:pt x="1916" y="26"/>
                    <a:pt x="1910" y="20"/>
                    <a:pt x="1910" y="13"/>
                  </a:cubicBezTo>
                  <a:cubicBezTo>
                    <a:pt x="1910" y="6"/>
                    <a:pt x="1916" y="0"/>
                    <a:pt x="1923" y="0"/>
                  </a:cubicBezTo>
                  <a:lnTo>
                    <a:pt x="1949" y="0"/>
                  </a:lnTo>
                  <a:cubicBezTo>
                    <a:pt x="1956" y="0"/>
                    <a:pt x="1962" y="6"/>
                    <a:pt x="1962" y="13"/>
                  </a:cubicBezTo>
                  <a:cubicBezTo>
                    <a:pt x="1962" y="20"/>
                    <a:pt x="1956" y="26"/>
                    <a:pt x="1949" y="26"/>
                  </a:cubicBezTo>
                  <a:close/>
                  <a:moveTo>
                    <a:pt x="1872" y="26"/>
                  </a:moveTo>
                  <a:lnTo>
                    <a:pt x="1846" y="26"/>
                  </a:lnTo>
                  <a:cubicBezTo>
                    <a:pt x="1839" y="26"/>
                    <a:pt x="1834" y="20"/>
                    <a:pt x="1834" y="13"/>
                  </a:cubicBezTo>
                  <a:cubicBezTo>
                    <a:pt x="1834" y="6"/>
                    <a:pt x="1839" y="0"/>
                    <a:pt x="1846" y="0"/>
                  </a:cubicBezTo>
                  <a:lnTo>
                    <a:pt x="1872" y="0"/>
                  </a:lnTo>
                  <a:cubicBezTo>
                    <a:pt x="1879" y="0"/>
                    <a:pt x="1885" y="6"/>
                    <a:pt x="1885" y="13"/>
                  </a:cubicBezTo>
                  <a:cubicBezTo>
                    <a:pt x="1885" y="20"/>
                    <a:pt x="1879" y="26"/>
                    <a:pt x="1872" y="26"/>
                  </a:cubicBezTo>
                  <a:close/>
                  <a:moveTo>
                    <a:pt x="1795" y="26"/>
                  </a:moveTo>
                  <a:lnTo>
                    <a:pt x="1770" y="26"/>
                  </a:lnTo>
                  <a:cubicBezTo>
                    <a:pt x="1762" y="26"/>
                    <a:pt x="1757" y="20"/>
                    <a:pt x="1757" y="13"/>
                  </a:cubicBezTo>
                  <a:cubicBezTo>
                    <a:pt x="1757" y="6"/>
                    <a:pt x="1762" y="0"/>
                    <a:pt x="1770" y="0"/>
                  </a:cubicBezTo>
                  <a:lnTo>
                    <a:pt x="1795" y="0"/>
                  </a:lnTo>
                  <a:cubicBezTo>
                    <a:pt x="1802" y="0"/>
                    <a:pt x="1808" y="6"/>
                    <a:pt x="1808" y="13"/>
                  </a:cubicBezTo>
                  <a:cubicBezTo>
                    <a:pt x="1808" y="20"/>
                    <a:pt x="1802" y="26"/>
                    <a:pt x="1795" y="26"/>
                  </a:cubicBezTo>
                  <a:close/>
                  <a:moveTo>
                    <a:pt x="1718" y="26"/>
                  </a:moveTo>
                  <a:lnTo>
                    <a:pt x="1693" y="26"/>
                  </a:lnTo>
                  <a:cubicBezTo>
                    <a:pt x="1686" y="26"/>
                    <a:pt x="1680" y="20"/>
                    <a:pt x="1680" y="13"/>
                  </a:cubicBezTo>
                  <a:cubicBezTo>
                    <a:pt x="1680" y="6"/>
                    <a:pt x="1686" y="0"/>
                    <a:pt x="1693" y="0"/>
                  </a:cubicBezTo>
                  <a:lnTo>
                    <a:pt x="1718" y="0"/>
                  </a:lnTo>
                  <a:cubicBezTo>
                    <a:pt x="1725" y="0"/>
                    <a:pt x="1731" y="6"/>
                    <a:pt x="1731" y="13"/>
                  </a:cubicBezTo>
                  <a:cubicBezTo>
                    <a:pt x="1731" y="20"/>
                    <a:pt x="1725" y="26"/>
                    <a:pt x="1718" y="26"/>
                  </a:cubicBezTo>
                  <a:close/>
                  <a:moveTo>
                    <a:pt x="1642" y="26"/>
                  </a:moveTo>
                  <a:lnTo>
                    <a:pt x="1616" y="26"/>
                  </a:lnTo>
                  <a:cubicBezTo>
                    <a:pt x="1609" y="26"/>
                    <a:pt x="1603" y="20"/>
                    <a:pt x="1603" y="13"/>
                  </a:cubicBezTo>
                  <a:cubicBezTo>
                    <a:pt x="1603" y="6"/>
                    <a:pt x="1609" y="0"/>
                    <a:pt x="1616" y="0"/>
                  </a:cubicBezTo>
                  <a:lnTo>
                    <a:pt x="1642" y="0"/>
                  </a:lnTo>
                  <a:cubicBezTo>
                    <a:pt x="1649" y="0"/>
                    <a:pt x="1654" y="6"/>
                    <a:pt x="1654" y="13"/>
                  </a:cubicBezTo>
                  <a:cubicBezTo>
                    <a:pt x="1654" y="20"/>
                    <a:pt x="1649" y="26"/>
                    <a:pt x="1642" y="26"/>
                  </a:cubicBezTo>
                  <a:close/>
                  <a:moveTo>
                    <a:pt x="1565" y="26"/>
                  </a:moveTo>
                  <a:lnTo>
                    <a:pt x="1539" y="26"/>
                  </a:lnTo>
                  <a:cubicBezTo>
                    <a:pt x="1532" y="26"/>
                    <a:pt x="1526" y="20"/>
                    <a:pt x="1526" y="13"/>
                  </a:cubicBezTo>
                  <a:cubicBezTo>
                    <a:pt x="1526" y="6"/>
                    <a:pt x="1532" y="0"/>
                    <a:pt x="1539" y="0"/>
                  </a:cubicBezTo>
                  <a:lnTo>
                    <a:pt x="1565" y="0"/>
                  </a:lnTo>
                  <a:cubicBezTo>
                    <a:pt x="1572" y="0"/>
                    <a:pt x="1578" y="6"/>
                    <a:pt x="1578" y="13"/>
                  </a:cubicBezTo>
                  <a:cubicBezTo>
                    <a:pt x="1578" y="20"/>
                    <a:pt x="1572" y="26"/>
                    <a:pt x="1565" y="26"/>
                  </a:cubicBezTo>
                  <a:close/>
                  <a:moveTo>
                    <a:pt x="1488" y="26"/>
                  </a:moveTo>
                  <a:lnTo>
                    <a:pt x="1462" y="26"/>
                  </a:lnTo>
                  <a:cubicBezTo>
                    <a:pt x="1455" y="26"/>
                    <a:pt x="1450" y="20"/>
                    <a:pt x="1450" y="13"/>
                  </a:cubicBezTo>
                  <a:cubicBezTo>
                    <a:pt x="1450" y="6"/>
                    <a:pt x="1455" y="0"/>
                    <a:pt x="1462" y="0"/>
                  </a:cubicBezTo>
                  <a:lnTo>
                    <a:pt x="1488" y="0"/>
                  </a:lnTo>
                  <a:cubicBezTo>
                    <a:pt x="1495" y="0"/>
                    <a:pt x="1501" y="6"/>
                    <a:pt x="1501" y="13"/>
                  </a:cubicBezTo>
                  <a:cubicBezTo>
                    <a:pt x="1501" y="20"/>
                    <a:pt x="1495" y="26"/>
                    <a:pt x="1488" y="26"/>
                  </a:cubicBezTo>
                  <a:close/>
                  <a:moveTo>
                    <a:pt x="1411" y="26"/>
                  </a:moveTo>
                  <a:lnTo>
                    <a:pt x="1386" y="26"/>
                  </a:lnTo>
                  <a:cubicBezTo>
                    <a:pt x="1378" y="26"/>
                    <a:pt x="1373" y="20"/>
                    <a:pt x="1373" y="13"/>
                  </a:cubicBezTo>
                  <a:cubicBezTo>
                    <a:pt x="1373" y="6"/>
                    <a:pt x="1378" y="0"/>
                    <a:pt x="1386" y="0"/>
                  </a:cubicBezTo>
                  <a:lnTo>
                    <a:pt x="1411" y="0"/>
                  </a:lnTo>
                  <a:cubicBezTo>
                    <a:pt x="1418" y="0"/>
                    <a:pt x="1424" y="6"/>
                    <a:pt x="1424" y="13"/>
                  </a:cubicBezTo>
                  <a:cubicBezTo>
                    <a:pt x="1424" y="20"/>
                    <a:pt x="1418" y="26"/>
                    <a:pt x="1411" y="26"/>
                  </a:cubicBezTo>
                  <a:close/>
                  <a:moveTo>
                    <a:pt x="1334" y="26"/>
                  </a:moveTo>
                  <a:lnTo>
                    <a:pt x="1309" y="26"/>
                  </a:lnTo>
                  <a:cubicBezTo>
                    <a:pt x="1302" y="26"/>
                    <a:pt x="1296" y="20"/>
                    <a:pt x="1296" y="13"/>
                  </a:cubicBezTo>
                  <a:cubicBezTo>
                    <a:pt x="1296" y="6"/>
                    <a:pt x="1302" y="0"/>
                    <a:pt x="1309" y="0"/>
                  </a:cubicBezTo>
                  <a:lnTo>
                    <a:pt x="1334" y="0"/>
                  </a:lnTo>
                  <a:cubicBezTo>
                    <a:pt x="1341" y="0"/>
                    <a:pt x="1347" y="6"/>
                    <a:pt x="1347" y="13"/>
                  </a:cubicBezTo>
                  <a:cubicBezTo>
                    <a:pt x="1347" y="20"/>
                    <a:pt x="1341" y="26"/>
                    <a:pt x="1334" y="26"/>
                  </a:cubicBezTo>
                  <a:close/>
                  <a:moveTo>
                    <a:pt x="1258" y="26"/>
                  </a:moveTo>
                  <a:lnTo>
                    <a:pt x="1232" y="26"/>
                  </a:lnTo>
                  <a:cubicBezTo>
                    <a:pt x="1225" y="26"/>
                    <a:pt x="1219" y="20"/>
                    <a:pt x="1219" y="13"/>
                  </a:cubicBezTo>
                  <a:cubicBezTo>
                    <a:pt x="1219" y="6"/>
                    <a:pt x="1225" y="0"/>
                    <a:pt x="1232" y="0"/>
                  </a:cubicBezTo>
                  <a:lnTo>
                    <a:pt x="1258" y="0"/>
                  </a:lnTo>
                  <a:cubicBezTo>
                    <a:pt x="1265" y="0"/>
                    <a:pt x="1270" y="6"/>
                    <a:pt x="1270" y="13"/>
                  </a:cubicBezTo>
                  <a:cubicBezTo>
                    <a:pt x="1270" y="20"/>
                    <a:pt x="1265" y="26"/>
                    <a:pt x="1258" y="26"/>
                  </a:cubicBezTo>
                  <a:close/>
                  <a:moveTo>
                    <a:pt x="1181" y="26"/>
                  </a:moveTo>
                  <a:lnTo>
                    <a:pt x="1155" y="26"/>
                  </a:lnTo>
                  <a:cubicBezTo>
                    <a:pt x="1148" y="26"/>
                    <a:pt x="1142" y="20"/>
                    <a:pt x="1142" y="13"/>
                  </a:cubicBezTo>
                  <a:cubicBezTo>
                    <a:pt x="1142" y="6"/>
                    <a:pt x="1148" y="0"/>
                    <a:pt x="1155" y="0"/>
                  </a:cubicBezTo>
                  <a:lnTo>
                    <a:pt x="1181" y="0"/>
                  </a:lnTo>
                  <a:cubicBezTo>
                    <a:pt x="1188" y="0"/>
                    <a:pt x="1194" y="6"/>
                    <a:pt x="1194" y="13"/>
                  </a:cubicBezTo>
                  <a:cubicBezTo>
                    <a:pt x="1194" y="20"/>
                    <a:pt x="1188" y="26"/>
                    <a:pt x="1181" y="26"/>
                  </a:cubicBezTo>
                  <a:close/>
                  <a:moveTo>
                    <a:pt x="1104" y="26"/>
                  </a:moveTo>
                  <a:lnTo>
                    <a:pt x="1078" y="26"/>
                  </a:lnTo>
                  <a:cubicBezTo>
                    <a:pt x="1071" y="26"/>
                    <a:pt x="1066" y="20"/>
                    <a:pt x="1066" y="13"/>
                  </a:cubicBezTo>
                  <a:cubicBezTo>
                    <a:pt x="1066" y="6"/>
                    <a:pt x="1071" y="0"/>
                    <a:pt x="1078" y="0"/>
                  </a:cubicBezTo>
                  <a:lnTo>
                    <a:pt x="1104" y="0"/>
                  </a:lnTo>
                  <a:cubicBezTo>
                    <a:pt x="1111" y="0"/>
                    <a:pt x="1117" y="6"/>
                    <a:pt x="1117" y="13"/>
                  </a:cubicBezTo>
                  <a:cubicBezTo>
                    <a:pt x="1117" y="20"/>
                    <a:pt x="1111" y="26"/>
                    <a:pt x="1104" y="26"/>
                  </a:cubicBezTo>
                  <a:close/>
                  <a:moveTo>
                    <a:pt x="1027" y="26"/>
                  </a:moveTo>
                  <a:lnTo>
                    <a:pt x="1002" y="26"/>
                  </a:lnTo>
                  <a:cubicBezTo>
                    <a:pt x="994" y="26"/>
                    <a:pt x="989" y="20"/>
                    <a:pt x="989" y="13"/>
                  </a:cubicBezTo>
                  <a:cubicBezTo>
                    <a:pt x="989" y="6"/>
                    <a:pt x="994" y="0"/>
                    <a:pt x="1002" y="0"/>
                  </a:cubicBezTo>
                  <a:lnTo>
                    <a:pt x="1027" y="0"/>
                  </a:lnTo>
                  <a:cubicBezTo>
                    <a:pt x="1034" y="0"/>
                    <a:pt x="1040" y="6"/>
                    <a:pt x="1040" y="13"/>
                  </a:cubicBezTo>
                  <a:cubicBezTo>
                    <a:pt x="1040" y="20"/>
                    <a:pt x="1034" y="26"/>
                    <a:pt x="1027" y="26"/>
                  </a:cubicBezTo>
                  <a:close/>
                  <a:moveTo>
                    <a:pt x="950" y="26"/>
                  </a:moveTo>
                  <a:lnTo>
                    <a:pt x="925" y="26"/>
                  </a:lnTo>
                  <a:cubicBezTo>
                    <a:pt x="918" y="26"/>
                    <a:pt x="912" y="20"/>
                    <a:pt x="912" y="13"/>
                  </a:cubicBezTo>
                  <a:cubicBezTo>
                    <a:pt x="912" y="6"/>
                    <a:pt x="918" y="0"/>
                    <a:pt x="925" y="0"/>
                  </a:cubicBezTo>
                  <a:lnTo>
                    <a:pt x="950" y="0"/>
                  </a:lnTo>
                  <a:cubicBezTo>
                    <a:pt x="957" y="0"/>
                    <a:pt x="963" y="6"/>
                    <a:pt x="963" y="13"/>
                  </a:cubicBezTo>
                  <a:cubicBezTo>
                    <a:pt x="963" y="20"/>
                    <a:pt x="957" y="26"/>
                    <a:pt x="950" y="26"/>
                  </a:cubicBezTo>
                  <a:close/>
                  <a:moveTo>
                    <a:pt x="874" y="26"/>
                  </a:moveTo>
                  <a:lnTo>
                    <a:pt x="848" y="26"/>
                  </a:lnTo>
                  <a:cubicBezTo>
                    <a:pt x="841" y="26"/>
                    <a:pt x="835" y="20"/>
                    <a:pt x="835" y="13"/>
                  </a:cubicBezTo>
                  <a:cubicBezTo>
                    <a:pt x="835" y="6"/>
                    <a:pt x="841" y="0"/>
                    <a:pt x="848" y="0"/>
                  </a:cubicBezTo>
                  <a:lnTo>
                    <a:pt x="874" y="0"/>
                  </a:lnTo>
                  <a:cubicBezTo>
                    <a:pt x="881" y="0"/>
                    <a:pt x="886" y="6"/>
                    <a:pt x="886" y="13"/>
                  </a:cubicBezTo>
                  <a:cubicBezTo>
                    <a:pt x="886" y="20"/>
                    <a:pt x="881" y="26"/>
                    <a:pt x="874" y="26"/>
                  </a:cubicBezTo>
                  <a:close/>
                  <a:moveTo>
                    <a:pt x="797" y="26"/>
                  </a:moveTo>
                  <a:lnTo>
                    <a:pt x="771" y="26"/>
                  </a:lnTo>
                  <a:cubicBezTo>
                    <a:pt x="764" y="26"/>
                    <a:pt x="758" y="20"/>
                    <a:pt x="758" y="13"/>
                  </a:cubicBezTo>
                  <a:cubicBezTo>
                    <a:pt x="758" y="6"/>
                    <a:pt x="764" y="0"/>
                    <a:pt x="771" y="0"/>
                  </a:cubicBezTo>
                  <a:lnTo>
                    <a:pt x="797" y="0"/>
                  </a:lnTo>
                  <a:cubicBezTo>
                    <a:pt x="804" y="0"/>
                    <a:pt x="810" y="6"/>
                    <a:pt x="810" y="13"/>
                  </a:cubicBezTo>
                  <a:cubicBezTo>
                    <a:pt x="810" y="20"/>
                    <a:pt x="804" y="26"/>
                    <a:pt x="797" y="26"/>
                  </a:cubicBezTo>
                  <a:close/>
                  <a:moveTo>
                    <a:pt x="720" y="26"/>
                  </a:moveTo>
                  <a:lnTo>
                    <a:pt x="694" y="26"/>
                  </a:lnTo>
                  <a:cubicBezTo>
                    <a:pt x="687" y="26"/>
                    <a:pt x="682" y="20"/>
                    <a:pt x="682" y="13"/>
                  </a:cubicBezTo>
                  <a:cubicBezTo>
                    <a:pt x="682" y="6"/>
                    <a:pt x="687" y="0"/>
                    <a:pt x="694" y="0"/>
                  </a:cubicBezTo>
                  <a:lnTo>
                    <a:pt x="720" y="0"/>
                  </a:lnTo>
                  <a:cubicBezTo>
                    <a:pt x="727" y="0"/>
                    <a:pt x="733" y="6"/>
                    <a:pt x="733" y="13"/>
                  </a:cubicBezTo>
                  <a:cubicBezTo>
                    <a:pt x="733" y="20"/>
                    <a:pt x="727" y="26"/>
                    <a:pt x="720" y="26"/>
                  </a:cubicBezTo>
                  <a:close/>
                  <a:moveTo>
                    <a:pt x="643" y="26"/>
                  </a:moveTo>
                  <a:lnTo>
                    <a:pt x="618" y="26"/>
                  </a:lnTo>
                  <a:cubicBezTo>
                    <a:pt x="610" y="26"/>
                    <a:pt x="605" y="20"/>
                    <a:pt x="605" y="13"/>
                  </a:cubicBezTo>
                  <a:cubicBezTo>
                    <a:pt x="605" y="6"/>
                    <a:pt x="610" y="0"/>
                    <a:pt x="618" y="0"/>
                  </a:cubicBezTo>
                  <a:lnTo>
                    <a:pt x="643" y="0"/>
                  </a:lnTo>
                  <a:cubicBezTo>
                    <a:pt x="650" y="0"/>
                    <a:pt x="656" y="6"/>
                    <a:pt x="656" y="13"/>
                  </a:cubicBezTo>
                  <a:cubicBezTo>
                    <a:pt x="656" y="20"/>
                    <a:pt x="650" y="26"/>
                    <a:pt x="643" y="26"/>
                  </a:cubicBezTo>
                  <a:close/>
                  <a:moveTo>
                    <a:pt x="566" y="26"/>
                  </a:moveTo>
                  <a:lnTo>
                    <a:pt x="541" y="26"/>
                  </a:lnTo>
                  <a:cubicBezTo>
                    <a:pt x="534" y="26"/>
                    <a:pt x="528" y="20"/>
                    <a:pt x="528" y="13"/>
                  </a:cubicBezTo>
                  <a:cubicBezTo>
                    <a:pt x="528" y="6"/>
                    <a:pt x="534" y="0"/>
                    <a:pt x="541" y="0"/>
                  </a:cubicBezTo>
                  <a:lnTo>
                    <a:pt x="566" y="0"/>
                  </a:lnTo>
                  <a:cubicBezTo>
                    <a:pt x="573" y="0"/>
                    <a:pt x="579" y="6"/>
                    <a:pt x="579" y="13"/>
                  </a:cubicBezTo>
                  <a:cubicBezTo>
                    <a:pt x="579" y="20"/>
                    <a:pt x="573" y="26"/>
                    <a:pt x="566" y="26"/>
                  </a:cubicBezTo>
                  <a:close/>
                  <a:moveTo>
                    <a:pt x="490" y="26"/>
                  </a:moveTo>
                  <a:lnTo>
                    <a:pt x="464" y="26"/>
                  </a:lnTo>
                  <a:cubicBezTo>
                    <a:pt x="457" y="26"/>
                    <a:pt x="451" y="20"/>
                    <a:pt x="451" y="13"/>
                  </a:cubicBezTo>
                  <a:cubicBezTo>
                    <a:pt x="451" y="6"/>
                    <a:pt x="457" y="0"/>
                    <a:pt x="464" y="0"/>
                  </a:cubicBezTo>
                  <a:lnTo>
                    <a:pt x="490" y="0"/>
                  </a:lnTo>
                  <a:cubicBezTo>
                    <a:pt x="497" y="0"/>
                    <a:pt x="502" y="6"/>
                    <a:pt x="502" y="13"/>
                  </a:cubicBezTo>
                  <a:cubicBezTo>
                    <a:pt x="502" y="20"/>
                    <a:pt x="497" y="26"/>
                    <a:pt x="490" y="26"/>
                  </a:cubicBezTo>
                  <a:close/>
                  <a:moveTo>
                    <a:pt x="413" y="26"/>
                  </a:moveTo>
                  <a:lnTo>
                    <a:pt x="387" y="26"/>
                  </a:lnTo>
                  <a:cubicBezTo>
                    <a:pt x="380" y="26"/>
                    <a:pt x="374" y="20"/>
                    <a:pt x="374" y="13"/>
                  </a:cubicBezTo>
                  <a:cubicBezTo>
                    <a:pt x="374" y="6"/>
                    <a:pt x="380" y="0"/>
                    <a:pt x="387" y="0"/>
                  </a:cubicBezTo>
                  <a:lnTo>
                    <a:pt x="413" y="0"/>
                  </a:lnTo>
                  <a:cubicBezTo>
                    <a:pt x="420" y="0"/>
                    <a:pt x="426" y="6"/>
                    <a:pt x="426" y="13"/>
                  </a:cubicBezTo>
                  <a:cubicBezTo>
                    <a:pt x="426" y="20"/>
                    <a:pt x="420" y="26"/>
                    <a:pt x="413" y="26"/>
                  </a:cubicBezTo>
                  <a:close/>
                  <a:moveTo>
                    <a:pt x="336" y="26"/>
                  </a:moveTo>
                  <a:lnTo>
                    <a:pt x="310" y="26"/>
                  </a:lnTo>
                  <a:cubicBezTo>
                    <a:pt x="303" y="26"/>
                    <a:pt x="298" y="20"/>
                    <a:pt x="298" y="13"/>
                  </a:cubicBezTo>
                  <a:cubicBezTo>
                    <a:pt x="298" y="6"/>
                    <a:pt x="303" y="0"/>
                    <a:pt x="310" y="0"/>
                  </a:cubicBezTo>
                  <a:lnTo>
                    <a:pt x="336" y="0"/>
                  </a:lnTo>
                  <a:cubicBezTo>
                    <a:pt x="343" y="0"/>
                    <a:pt x="349" y="6"/>
                    <a:pt x="349" y="13"/>
                  </a:cubicBezTo>
                  <a:cubicBezTo>
                    <a:pt x="349" y="20"/>
                    <a:pt x="343" y="26"/>
                    <a:pt x="336" y="26"/>
                  </a:cubicBezTo>
                  <a:close/>
                  <a:moveTo>
                    <a:pt x="259" y="26"/>
                  </a:moveTo>
                  <a:lnTo>
                    <a:pt x="234" y="26"/>
                  </a:lnTo>
                  <a:cubicBezTo>
                    <a:pt x="226" y="26"/>
                    <a:pt x="221" y="20"/>
                    <a:pt x="221" y="13"/>
                  </a:cubicBezTo>
                  <a:cubicBezTo>
                    <a:pt x="221" y="6"/>
                    <a:pt x="226" y="0"/>
                    <a:pt x="234" y="0"/>
                  </a:cubicBezTo>
                  <a:lnTo>
                    <a:pt x="259" y="0"/>
                  </a:lnTo>
                  <a:cubicBezTo>
                    <a:pt x="266" y="0"/>
                    <a:pt x="272" y="6"/>
                    <a:pt x="272" y="13"/>
                  </a:cubicBezTo>
                  <a:cubicBezTo>
                    <a:pt x="272" y="20"/>
                    <a:pt x="266" y="26"/>
                    <a:pt x="259" y="26"/>
                  </a:cubicBezTo>
                  <a:close/>
                  <a:moveTo>
                    <a:pt x="182" y="26"/>
                  </a:moveTo>
                  <a:lnTo>
                    <a:pt x="157" y="26"/>
                  </a:lnTo>
                  <a:cubicBezTo>
                    <a:pt x="150" y="26"/>
                    <a:pt x="144" y="20"/>
                    <a:pt x="144" y="13"/>
                  </a:cubicBezTo>
                  <a:cubicBezTo>
                    <a:pt x="144" y="6"/>
                    <a:pt x="150" y="0"/>
                    <a:pt x="157" y="0"/>
                  </a:cubicBezTo>
                  <a:lnTo>
                    <a:pt x="182" y="0"/>
                  </a:lnTo>
                  <a:cubicBezTo>
                    <a:pt x="189" y="0"/>
                    <a:pt x="195" y="6"/>
                    <a:pt x="195" y="13"/>
                  </a:cubicBezTo>
                  <a:cubicBezTo>
                    <a:pt x="195" y="20"/>
                    <a:pt x="189" y="26"/>
                    <a:pt x="182" y="26"/>
                  </a:cubicBezTo>
                  <a:close/>
                  <a:moveTo>
                    <a:pt x="106" y="26"/>
                  </a:moveTo>
                  <a:lnTo>
                    <a:pt x="80" y="26"/>
                  </a:lnTo>
                  <a:cubicBezTo>
                    <a:pt x="73" y="26"/>
                    <a:pt x="67" y="20"/>
                    <a:pt x="67" y="13"/>
                  </a:cubicBezTo>
                  <a:cubicBezTo>
                    <a:pt x="67" y="6"/>
                    <a:pt x="73" y="0"/>
                    <a:pt x="80" y="0"/>
                  </a:cubicBezTo>
                  <a:lnTo>
                    <a:pt x="106" y="0"/>
                  </a:lnTo>
                  <a:cubicBezTo>
                    <a:pt x="113" y="0"/>
                    <a:pt x="118" y="6"/>
                    <a:pt x="118" y="13"/>
                  </a:cubicBezTo>
                  <a:cubicBezTo>
                    <a:pt x="118" y="20"/>
                    <a:pt x="113" y="26"/>
                    <a:pt x="106" y="26"/>
                  </a:cubicBezTo>
                  <a:close/>
                  <a:moveTo>
                    <a:pt x="29" y="26"/>
                  </a:moveTo>
                  <a:lnTo>
                    <a:pt x="13" y="26"/>
                  </a:lnTo>
                  <a:cubicBezTo>
                    <a:pt x="6" y="26"/>
                    <a:pt x="0" y="20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lnTo>
                    <a:pt x="29" y="0"/>
                  </a:lnTo>
                  <a:cubicBezTo>
                    <a:pt x="36" y="0"/>
                    <a:pt x="42" y="6"/>
                    <a:pt x="42" y="13"/>
                  </a:cubicBezTo>
                  <a:cubicBezTo>
                    <a:pt x="42" y="20"/>
                    <a:pt x="36" y="26"/>
                    <a:pt x="29" y="26"/>
                  </a:cubicBez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14" name="Line 91"/>
            <p:cNvSpPr>
              <a:spLocks noChangeShapeType="1"/>
            </p:cNvSpPr>
            <p:nvPr/>
          </p:nvSpPr>
          <p:spPr bwMode="auto">
            <a:xfrm>
              <a:off x="5220549" y="3747159"/>
              <a:ext cx="53346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16" name="Freeform 92"/>
            <p:cNvSpPr>
              <a:spLocks/>
            </p:cNvSpPr>
            <p:nvPr/>
          </p:nvSpPr>
          <p:spPr bwMode="auto">
            <a:xfrm>
              <a:off x="5745942" y="3709695"/>
              <a:ext cx="67565" cy="738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4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18" name="Line 94"/>
            <p:cNvSpPr>
              <a:spLocks noChangeShapeType="1"/>
            </p:cNvSpPr>
            <p:nvPr/>
          </p:nvSpPr>
          <p:spPr bwMode="auto">
            <a:xfrm>
              <a:off x="5942586" y="3535600"/>
              <a:ext cx="7664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20" name="Line 95"/>
            <p:cNvSpPr>
              <a:spLocks noChangeShapeType="1"/>
            </p:cNvSpPr>
            <p:nvPr/>
          </p:nvSpPr>
          <p:spPr bwMode="auto">
            <a:xfrm>
              <a:off x="6432685" y="3535600"/>
              <a:ext cx="94793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22" name="Freeform 96"/>
            <p:cNvSpPr>
              <a:spLocks/>
            </p:cNvSpPr>
            <p:nvPr/>
          </p:nvSpPr>
          <p:spPr bwMode="auto">
            <a:xfrm>
              <a:off x="6519410" y="3498137"/>
              <a:ext cx="67565" cy="738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4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37" name="Line 97"/>
            <p:cNvSpPr>
              <a:spLocks noChangeShapeType="1"/>
            </p:cNvSpPr>
            <p:nvPr/>
          </p:nvSpPr>
          <p:spPr bwMode="auto">
            <a:xfrm>
              <a:off x="5942586" y="3960921"/>
              <a:ext cx="7664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38" name="Line 98"/>
            <p:cNvSpPr>
              <a:spLocks noChangeShapeType="1"/>
            </p:cNvSpPr>
            <p:nvPr/>
          </p:nvSpPr>
          <p:spPr bwMode="auto">
            <a:xfrm>
              <a:off x="6432685" y="3960921"/>
              <a:ext cx="94793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39" name="Freeform 99"/>
            <p:cNvSpPr>
              <a:spLocks/>
            </p:cNvSpPr>
            <p:nvPr/>
          </p:nvSpPr>
          <p:spPr bwMode="auto">
            <a:xfrm>
              <a:off x="6519410" y="3923458"/>
              <a:ext cx="67565" cy="738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4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40" name="Line 100"/>
            <p:cNvSpPr>
              <a:spLocks noChangeShapeType="1"/>
            </p:cNvSpPr>
            <p:nvPr/>
          </p:nvSpPr>
          <p:spPr bwMode="auto">
            <a:xfrm>
              <a:off x="5944603" y="3747159"/>
              <a:ext cx="7664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41" name="Line 101"/>
            <p:cNvSpPr>
              <a:spLocks noChangeShapeType="1"/>
            </p:cNvSpPr>
            <p:nvPr/>
          </p:nvSpPr>
          <p:spPr bwMode="auto">
            <a:xfrm>
              <a:off x="6433693" y="3747159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42" name="Freeform 102"/>
            <p:cNvSpPr>
              <a:spLocks/>
            </p:cNvSpPr>
            <p:nvPr/>
          </p:nvSpPr>
          <p:spPr bwMode="auto">
            <a:xfrm>
              <a:off x="6521427" y="3709695"/>
              <a:ext cx="67565" cy="738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4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43" name="Rectangle 103"/>
            <p:cNvSpPr>
              <a:spLocks noChangeArrowheads="1"/>
            </p:cNvSpPr>
            <p:nvPr/>
          </p:nvSpPr>
          <p:spPr bwMode="auto">
            <a:xfrm>
              <a:off x="6019227" y="3667824"/>
              <a:ext cx="413457" cy="1520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44" name="Rectangle 104"/>
            <p:cNvSpPr>
              <a:spLocks noChangeArrowheads="1"/>
            </p:cNvSpPr>
            <p:nvPr/>
          </p:nvSpPr>
          <p:spPr bwMode="auto">
            <a:xfrm>
              <a:off x="6019227" y="3667824"/>
              <a:ext cx="413457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45" name="Rectangle 107"/>
            <p:cNvSpPr>
              <a:spLocks noChangeArrowheads="1"/>
            </p:cNvSpPr>
            <p:nvPr/>
          </p:nvSpPr>
          <p:spPr bwMode="auto">
            <a:xfrm>
              <a:off x="6019227" y="3881587"/>
              <a:ext cx="413457" cy="1520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46" name="Rectangle 108"/>
            <p:cNvSpPr>
              <a:spLocks noChangeArrowheads="1"/>
            </p:cNvSpPr>
            <p:nvPr/>
          </p:nvSpPr>
          <p:spPr bwMode="auto">
            <a:xfrm>
              <a:off x="6019227" y="3881587"/>
              <a:ext cx="413457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47" name="Freeform 109"/>
            <p:cNvSpPr>
              <a:spLocks/>
            </p:cNvSpPr>
            <p:nvPr/>
          </p:nvSpPr>
          <p:spPr bwMode="auto">
            <a:xfrm>
              <a:off x="5811490" y="4181295"/>
              <a:ext cx="129079" cy="574074"/>
            </a:xfrm>
            <a:custGeom>
              <a:avLst/>
              <a:gdLst/>
              <a:ahLst/>
              <a:cxnLst>
                <a:cxn ang="0">
                  <a:pos x="0" y="86"/>
                </a:cxn>
                <a:cxn ang="0">
                  <a:pos x="0" y="434"/>
                </a:cxn>
                <a:cxn ang="0">
                  <a:pos x="128" y="521"/>
                </a:cxn>
                <a:cxn ang="0">
                  <a:pos x="128" y="0"/>
                </a:cxn>
                <a:cxn ang="0">
                  <a:pos x="0" y="86"/>
                </a:cxn>
              </a:cxnLst>
              <a:rect l="0" t="0" r="r" b="b"/>
              <a:pathLst>
                <a:path w="128" h="521">
                  <a:moveTo>
                    <a:pt x="0" y="86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48" name="Freeform 110"/>
            <p:cNvSpPr>
              <a:spLocks/>
            </p:cNvSpPr>
            <p:nvPr/>
          </p:nvSpPr>
          <p:spPr bwMode="auto">
            <a:xfrm>
              <a:off x="5811490" y="4181295"/>
              <a:ext cx="129079" cy="574074"/>
            </a:xfrm>
            <a:custGeom>
              <a:avLst/>
              <a:gdLst/>
              <a:ahLst/>
              <a:cxnLst>
                <a:cxn ang="0">
                  <a:pos x="0" y="86"/>
                </a:cxn>
                <a:cxn ang="0">
                  <a:pos x="0" y="434"/>
                </a:cxn>
                <a:cxn ang="0">
                  <a:pos x="128" y="521"/>
                </a:cxn>
                <a:cxn ang="0">
                  <a:pos x="128" y="0"/>
                </a:cxn>
                <a:cxn ang="0">
                  <a:pos x="0" y="86"/>
                </a:cxn>
              </a:cxnLst>
              <a:rect l="0" t="0" r="r" b="b"/>
              <a:pathLst>
                <a:path w="128" h="521">
                  <a:moveTo>
                    <a:pt x="0" y="86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6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49" name="Freeform 111"/>
            <p:cNvSpPr>
              <a:spLocks/>
            </p:cNvSpPr>
            <p:nvPr/>
          </p:nvSpPr>
          <p:spPr bwMode="auto">
            <a:xfrm>
              <a:off x="6584958" y="4181295"/>
              <a:ext cx="129079" cy="574074"/>
            </a:xfrm>
            <a:custGeom>
              <a:avLst/>
              <a:gdLst/>
              <a:ahLst/>
              <a:cxnLst>
                <a:cxn ang="0">
                  <a:pos x="128" y="86"/>
                </a:cxn>
                <a:cxn ang="0">
                  <a:pos x="128" y="434"/>
                </a:cxn>
                <a:cxn ang="0">
                  <a:pos x="0" y="521"/>
                </a:cxn>
                <a:cxn ang="0">
                  <a:pos x="0" y="0"/>
                </a:cxn>
                <a:cxn ang="0">
                  <a:pos x="128" y="86"/>
                </a:cxn>
              </a:cxnLst>
              <a:rect l="0" t="0" r="r" b="b"/>
              <a:pathLst>
                <a:path w="128" h="521">
                  <a:moveTo>
                    <a:pt x="128" y="86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6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50" name="Freeform 112"/>
            <p:cNvSpPr>
              <a:spLocks/>
            </p:cNvSpPr>
            <p:nvPr/>
          </p:nvSpPr>
          <p:spPr bwMode="auto">
            <a:xfrm>
              <a:off x="6584958" y="4181295"/>
              <a:ext cx="129079" cy="574074"/>
            </a:xfrm>
            <a:custGeom>
              <a:avLst/>
              <a:gdLst/>
              <a:ahLst/>
              <a:cxnLst>
                <a:cxn ang="0">
                  <a:pos x="128" y="86"/>
                </a:cxn>
                <a:cxn ang="0">
                  <a:pos x="128" y="434"/>
                </a:cxn>
                <a:cxn ang="0">
                  <a:pos x="0" y="521"/>
                </a:cxn>
                <a:cxn ang="0">
                  <a:pos x="0" y="0"/>
                </a:cxn>
                <a:cxn ang="0">
                  <a:pos x="128" y="86"/>
                </a:cxn>
              </a:cxnLst>
              <a:rect l="0" t="0" r="r" b="b"/>
              <a:pathLst>
                <a:path w="128" h="521">
                  <a:moveTo>
                    <a:pt x="128" y="86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6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51" name="Rectangle 113"/>
            <p:cNvSpPr>
              <a:spLocks noChangeArrowheads="1"/>
            </p:cNvSpPr>
            <p:nvPr/>
          </p:nvSpPr>
          <p:spPr bwMode="auto">
            <a:xfrm>
              <a:off x="6018219" y="4180194"/>
              <a:ext cx="412449" cy="1520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52" name="Rectangle 114"/>
            <p:cNvSpPr>
              <a:spLocks noChangeArrowheads="1"/>
            </p:cNvSpPr>
            <p:nvPr/>
          </p:nvSpPr>
          <p:spPr bwMode="auto">
            <a:xfrm>
              <a:off x="6018219" y="4180194"/>
              <a:ext cx="412449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53" name="Freeform 117"/>
            <p:cNvSpPr>
              <a:spLocks noEditPoints="1"/>
            </p:cNvSpPr>
            <p:nvPr/>
          </p:nvSpPr>
          <p:spPr bwMode="auto">
            <a:xfrm>
              <a:off x="5471649" y="4118489"/>
              <a:ext cx="1299869" cy="687566"/>
            </a:xfrm>
            <a:custGeom>
              <a:avLst/>
              <a:gdLst/>
              <a:ahLst/>
              <a:cxnLst>
                <a:cxn ang="0">
                  <a:pos x="13" y="103"/>
                </a:cxn>
                <a:cxn ang="0">
                  <a:pos x="0" y="269"/>
                </a:cxn>
                <a:cxn ang="0">
                  <a:pos x="0" y="448"/>
                </a:cxn>
                <a:cxn ang="0">
                  <a:pos x="13" y="615"/>
                </a:cxn>
                <a:cxn ang="0">
                  <a:pos x="26" y="755"/>
                </a:cxn>
                <a:cxn ang="0">
                  <a:pos x="26" y="883"/>
                </a:cxn>
                <a:cxn ang="0">
                  <a:pos x="26" y="960"/>
                </a:cxn>
                <a:cxn ang="0">
                  <a:pos x="13" y="1101"/>
                </a:cxn>
                <a:cxn ang="0">
                  <a:pos x="0" y="1267"/>
                </a:cxn>
                <a:cxn ang="0">
                  <a:pos x="0" y="1447"/>
                </a:cxn>
                <a:cxn ang="0">
                  <a:pos x="162" y="1464"/>
                </a:cxn>
                <a:cxn ang="0">
                  <a:pos x="302" y="1451"/>
                </a:cxn>
                <a:cxn ang="0">
                  <a:pos x="430" y="1451"/>
                </a:cxn>
                <a:cxn ang="0">
                  <a:pos x="507" y="1451"/>
                </a:cxn>
                <a:cxn ang="0">
                  <a:pos x="648" y="1464"/>
                </a:cxn>
                <a:cxn ang="0">
                  <a:pos x="814" y="1477"/>
                </a:cxn>
                <a:cxn ang="0">
                  <a:pos x="994" y="1477"/>
                </a:cxn>
                <a:cxn ang="0">
                  <a:pos x="1160" y="1464"/>
                </a:cxn>
                <a:cxn ang="0">
                  <a:pos x="1301" y="1451"/>
                </a:cxn>
                <a:cxn ang="0">
                  <a:pos x="1429" y="1451"/>
                </a:cxn>
                <a:cxn ang="0">
                  <a:pos x="1506" y="1451"/>
                </a:cxn>
                <a:cxn ang="0">
                  <a:pos x="1646" y="1464"/>
                </a:cxn>
                <a:cxn ang="0">
                  <a:pos x="1813" y="1477"/>
                </a:cxn>
                <a:cxn ang="0">
                  <a:pos x="1992" y="1477"/>
                </a:cxn>
                <a:cxn ang="0">
                  <a:pos x="2158" y="1464"/>
                </a:cxn>
                <a:cxn ang="0">
                  <a:pos x="2299" y="1451"/>
                </a:cxn>
                <a:cxn ang="0">
                  <a:pos x="2427" y="1451"/>
                </a:cxn>
                <a:cxn ang="0">
                  <a:pos x="2504" y="1451"/>
                </a:cxn>
                <a:cxn ang="0">
                  <a:pos x="2645" y="1464"/>
                </a:cxn>
                <a:cxn ang="0">
                  <a:pos x="2811" y="1477"/>
                </a:cxn>
                <a:cxn ang="0">
                  <a:pos x="2990" y="1477"/>
                </a:cxn>
                <a:cxn ang="0">
                  <a:pos x="3037" y="1344"/>
                </a:cxn>
                <a:cxn ang="0">
                  <a:pos x="3024" y="1203"/>
                </a:cxn>
                <a:cxn ang="0">
                  <a:pos x="3024" y="1075"/>
                </a:cxn>
                <a:cxn ang="0">
                  <a:pos x="3024" y="998"/>
                </a:cxn>
                <a:cxn ang="0">
                  <a:pos x="3037" y="858"/>
                </a:cxn>
                <a:cxn ang="0">
                  <a:pos x="3049" y="691"/>
                </a:cxn>
                <a:cxn ang="0">
                  <a:pos x="3049" y="512"/>
                </a:cxn>
                <a:cxn ang="0">
                  <a:pos x="3037" y="346"/>
                </a:cxn>
                <a:cxn ang="0">
                  <a:pos x="3024" y="205"/>
                </a:cxn>
                <a:cxn ang="0">
                  <a:pos x="3024" y="77"/>
                </a:cxn>
                <a:cxn ang="0">
                  <a:pos x="3024" y="26"/>
                </a:cxn>
                <a:cxn ang="0">
                  <a:pos x="2883" y="13"/>
                </a:cxn>
                <a:cxn ang="0">
                  <a:pos x="2716" y="0"/>
                </a:cxn>
                <a:cxn ang="0">
                  <a:pos x="2537" y="0"/>
                </a:cxn>
                <a:cxn ang="0">
                  <a:pos x="2371" y="13"/>
                </a:cxn>
                <a:cxn ang="0">
                  <a:pos x="2230" y="26"/>
                </a:cxn>
                <a:cxn ang="0">
                  <a:pos x="2102" y="26"/>
                </a:cxn>
                <a:cxn ang="0">
                  <a:pos x="2025" y="26"/>
                </a:cxn>
                <a:cxn ang="0">
                  <a:pos x="1884" y="13"/>
                </a:cxn>
                <a:cxn ang="0">
                  <a:pos x="1718" y="0"/>
                </a:cxn>
                <a:cxn ang="0">
                  <a:pos x="1539" y="0"/>
                </a:cxn>
                <a:cxn ang="0">
                  <a:pos x="1372" y="13"/>
                </a:cxn>
                <a:cxn ang="0">
                  <a:pos x="1232" y="26"/>
                </a:cxn>
                <a:cxn ang="0">
                  <a:pos x="1104" y="26"/>
                </a:cxn>
                <a:cxn ang="0">
                  <a:pos x="1027" y="26"/>
                </a:cxn>
                <a:cxn ang="0">
                  <a:pos x="886" y="13"/>
                </a:cxn>
                <a:cxn ang="0">
                  <a:pos x="720" y="0"/>
                </a:cxn>
                <a:cxn ang="0">
                  <a:pos x="540" y="0"/>
                </a:cxn>
                <a:cxn ang="0">
                  <a:pos x="374" y="13"/>
                </a:cxn>
                <a:cxn ang="0">
                  <a:pos x="233" y="26"/>
                </a:cxn>
                <a:cxn ang="0">
                  <a:pos x="105" y="26"/>
                </a:cxn>
                <a:cxn ang="0">
                  <a:pos x="28" y="26"/>
                </a:cxn>
              </a:cxnLst>
              <a:rect l="0" t="0" r="r" b="b"/>
              <a:pathLst>
                <a:path w="3049" h="1477">
                  <a:moveTo>
                    <a:pt x="26" y="39"/>
                  </a:moveTo>
                  <a:lnTo>
                    <a:pt x="26" y="64"/>
                  </a:lnTo>
                  <a:cubicBezTo>
                    <a:pt x="26" y="71"/>
                    <a:pt x="20" y="77"/>
                    <a:pt x="13" y="77"/>
                  </a:cubicBezTo>
                  <a:cubicBezTo>
                    <a:pt x="6" y="77"/>
                    <a:pt x="0" y="71"/>
                    <a:pt x="0" y="64"/>
                  </a:cubicBezTo>
                  <a:lnTo>
                    <a:pt x="0" y="39"/>
                  </a:lnTo>
                  <a:cubicBezTo>
                    <a:pt x="0" y="31"/>
                    <a:pt x="6" y="26"/>
                    <a:pt x="13" y="26"/>
                  </a:cubicBezTo>
                  <a:cubicBezTo>
                    <a:pt x="20" y="26"/>
                    <a:pt x="26" y="31"/>
                    <a:pt x="26" y="39"/>
                  </a:cubicBezTo>
                  <a:close/>
                  <a:moveTo>
                    <a:pt x="26" y="115"/>
                  </a:moveTo>
                  <a:lnTo>
                    <a:pt x="26" y="141"/>
                  </a:lnTo>
                  <a:cubicBezTo>
                    <a:pt x="26" y="148"/>
                    <a:pt x="20" y="154"/>
                    <a:pt x="13" y="154"/>
                  </a:cubicBezTo>
                  <a:cubicBezTo>
                    <a:pt x="6" y="154"/>
                    <a:pt x="0" y="148"/>
                    <a:pt x="0" y="141"/>
                  </a:cubicBezTo>
                  <a:lnTo>
                    <a:pt x="0" y="115"/>
                  </a:lnTo>
                  <a:cubicBezTo>
                    <a:pt x="0" y="108"/>
                    <a:pt x="6" y="103"/>
                    <a:pt x="13" y="103"/>
                  </a:cubicBezTo>
                  <a:cubicBezTo>
                    <a:pt x="20" y="103"/>
                    <a:pt x="26" y="108"/>
                    <a:pt x="26" y="115"/>
                  </a:cubicBezTo>
                  <a:close/>
                  <a:moveTo>
                    <a:pt x="26" y="192"/>
                  </a:moveTo>
                  <a:lnTo>
                    <a:pt x="26" y="218"/>
                  </a:lnTo>
                  <a:cubicBezTo>
                    <a:pt x="26" y="225"/>
                    <a:pt x="20" y="231"/>
                    <a:pt x="13" y="231"/>
                  </a:cubicBezTo>
                  <a:cubicBezTo>
                    <a:pt x="6" y="231"/>
                    <a:pt x="0" y="225"/>
                    <a:pt x="0" y="218"/>
                  </a:cubicBezTo>
                  <a:lnTo>
                    <a:pt x="0" y="192"/>
                  </a:lnTo>
                  <a:cubicBezTo>
                    <a:pt x="0" y="185"/>
                    <a:pt x="6" y="179"/>
                    <a:pt x="13" y="179"/>
                  </a:cubicBezTo>
                  <a:cubicBezTo>
                    <a:pt x="20" y="179"/>
                    <a:pt x="26" y="185"/>
                    <a:pt x="26" y="192"/>
                  </a:cubicBezTo>
                  <a:close/>
                  <a:moveTo>
                    <a:pt x="26" y="269"/>
                  </a:moveTo>
                  <a:lnTo>
                    <a:pt x="26" y="295"/>
                  </a:lnTo>
                  <a:cubicBezTo>
                    <a:pt x="26" y="302"/>
                    <a:pt x="20" y="307"/>
                    <a:pt x="13" y="307"/>
                  </a:cubicBezTo>
                  <a:cubicBezTo>
                    <a:pt x="6" y="307"/>
                    <a:pt x="0" y="302"/>
                    <a:pt x="0" y="295"/>
                  </a:cubicBezTo>
                  <a:lnTo>
                    <a:pt x="0" y="269"/>
                  </a:lnTo>
                  <a:cubicBezTo>
                    <a:pt x="0" y="262"/>
                    <a:pt x="6" y="256"/>
                    <a:pt x="13" y="256"/>
                  </a:cubicBezTo>
                  <a:cubicBezTo>
                    <a:pt x="20" y="256"/>
                    <a:pt x="26" y="262"/>
                    <a:pt x="26" y="269"/>
                  </a:cubicBezTo>
                  <a:close/>
                  <a:moveTo>
                    <a:pt x="26" y="346"/>
                  </a:moveTo>
                  <a:lnTo>
                    <a:pt x="26" y="371"/>
                  </a:lnTo>
                  <a:cubicBezTo>
                    <a:pt x="26" y="378"/>
                    <a:pt x="20" y="384"/>
                    <a:pt x="13" y="384"/>
                  </a:cubicBezTo>
                  <a:cubicBezTo>
                    <a:pt x="6" y="384"/>
                    <a:pt x="0" y="378"/>
                    <a:pt x="0" y="371"/>
                  </a:cubicBezTo>
                  <a:lnTo>
                    <a:pt x="0" y="346"/>
                  </a:lnTo>
                  <a:cubicBezTo>
                    <a:pt x="0" y="339"/>
                    <a:pt x="6" y="333"/>
                    <a:pt x="13" y="333"/>
                  </a:cubicBezTo>
                  <a:cubicBezTo>
                    <a:pt x="20" y="333"/>
                    <a:pt x="26" y="339"/>
                    <a:pt x="26" y="346"/>
                  </a:cubicBezTo>
                  <a:close/>
                  <a:moveTo>
                    <a:pt x="26" y="423"/>
                  </a:moveTo>
                  <a:lnTo>
                    <a:pt x="26" y="448"/>
                  </a:lnTo>
                  <a:cubicBezTo>
                    <a:pt x="26" y="455"/>
                    <a:pt x="20" y="461"/>
                    <a:pt x="13" y="461"/>
                  </a:cubicBezTo>
                  <a:cubicBezTo>
                    <a:pt x="6" y="461"/>
                    <a:pt x="0" y="455"/>
                    <a:pt x="0" y="448"/>
                  </a:cubicBezTo>
                  <a:lnTo>
                    <a:pt x="0" y="423"/>
                  </a:lnTo>
                  <a:cubicBezTo>
                    <a:pt x="0" y="415"/>
                    <a:pt x="6" y="410"/>
                    <a:pt x="13" y="410"/>
                  </a:cubicBezTo>
                  <a:cubicBezTo>
                    <a:pt x="20" y="410"/>
                    <a:pt x="26" y="415"/>
                    <a:pt x="26" y="423"/>
                  </a:cubicBezTo>
                  <a:close/>
                  <a:moveTo>
                    <a:pt x="26" y="499"/>
                  </a:moveTo>
                  <a:lnTo>
                    <a:pt x="26" y="525"/>
                  </a:lnTo>
                  <a:cubicBezTo>
                    <a:pt x="26" y="532"/>
                    <a:pt x="20" y="538"/>
                    <a:pt x="13" y="538"/>
                  </a:cubicBezTo>
                  <a:cubicBezTo>
                    <a:pt x="6" y="538"/>
                    <a:pt x="0" y="532"/>
                    <a:pt x="0" y="525"/>
                  </a:cubicBezTo>
                  <a:lnTo>
                    <a:pt x="0" y="499"/>
                  </a:lnTo>
                  <a:cubicBezTo>
                    <a:pt x="0" y="492"/>
                    <a:pt x="6" y="487"/>
                    <a:pt x="13" y="487"/>
                  </a:cubicBezTo>
                  <a:cubicBezTo>
                    <a:pt x="20" y="487"/>
                    <a:pt x="26" y="492"/>
                    <a:pt x="26" y="499"/>
                  </a:cubicBezTo>
                  <a:close/>
                  <a:moveTo>
                    <a:pt x="26" y="576"/>
                  </a:moveTo>
                  <a:lnTo>
                    <a:pt x="26" y="602"/>
                  </a:lnTo>
                  <a:cubicBezTo>
                    <a:pt x="26" y="609"/>
                    <a:pt x="20" y="615"/>
                    <a:pt x="13" y="615"/>
                  </a:cubicBezTo>
                  <a:cubicBezTo>
                    <a:pt x="6" y="615"/>
                    <a:pt x="0" y="609"/>
                    <a:pt x="0" y="602"/>
                  </a:cubicBezTo>
                  <a:lnTo>
                    <a:pt x="0" y="576"/>
                  </a:lnTo>
                  <a:cubicBezTo>
                    <a:pt x="0" y="569"/>
                    <a:pt x="6" y="563"/>
                    <a:pt x="13" y="563"/>
                  </a:cubicBezTo>
                  <a:cubicBezTo>
                    <a:pt x="20" y="563"/>
                    <a:pt x="26" y="569"/>
                    <a:pt x="26" y="576"/>
                  </a:cubicBezTo>
                  <a:close/>
                  <a:moveTo>
                    <a:pt x="26" y="653"/>
                  </a:moveTo>
                  <a:lnTo>
                    <a:pt x="26" y="679"/>
                  </a:lnTo>
                  <a:cubicBezTo>
                    <a:pt x="26" y="686"/>
                    <a:pt x="20" y="691"/>
                    <a:pt x="13" y="691"/>
                  </a:cubicBezTo>
                  <a:cubicBezTo>
                    <a:pt x="6" y="691"/>
                    <a:pt x="0" y="686"/>
                    <a:pt x="0" y="679"/>
                  </a:cubicBezTo>
                  <a:lnTo>
                    <a:pt x="0" y="653"/>
                  </a:lnTo>
                  <a:cubicBezTo>
                    <a:pt x="0" y="646"/>
                    <a:pt x="6" y="640"/>
                    <a:pt x="13" y="640"/>
                  </a:cubicBezTo>
                  <a:cubicBezTo>
                    <a:pt x="20" y="640"/>
                    <a:pt x="26" y="646"/>
                    <a:pt x="26" y="653"/>
                  </a:cubicBezTo>
                  <a:close/>
                  <a:moveTo>
                    <a:pt x="26" y="730"/>
                  </a:moveTo>
                  <a:lnTo>
                    <a:pt x="26" y="755"/>
                  </a:lnTo>
                  <a:cubicBezTo>
                    <a:pt x="26" y="762"/>
                    <a:pt x="20" y="768"/>
                    <a:pt x="13" y="768"/>
                  </a:cubicBezTo>
                  <a:cubicBezTo>
                    <a:pt x="6" y="768"/>
                    <a:pt x="0" y="762"/>
                    <a:pt x="0" y="755"/>
                  </a:cubicBezTo>
                  <a:lnTo>
                    <a:pt x="0" y="730"/>
                  </a:lnTo>
                  <a:cubicBezTo>
                    <a:pt x="0" y="723"/>
                    <a:pt x="6" y="717"/>
                    <a:pt x="13" y="717"/>
                  </a:cubicBezTo>
                  <a:cubicBezTo>
                    <a:pt x="20" y="717"/>
                    <a:pt x="26" y="723"/>
                    <a:pt x="26" y="730"/>
                  </a:cubicBezTo>
                  <a:close/>
                  <a:moveTo>
                    <a:pt x="26" y="807"/>
                  </a:moveTo>
                  <a:lnTo>
                    <a:pt x="26" y="832"/>
                  </a:lnTo>
                  <a:cubicBezTo>
                    <a:pt x="26" y="839"/>
                    <a:pt x="20" y="845"/>
                    <a:pt x="13" y="845"/>
                  </a:cubicBezTo>
                  <a:cubicBezTo>
                    <a:pt x="6" y="845"/>
                    <a:pt x="0" y="839"/>
                    <a:pt x="0" y="832"/>
                  </a:cubicBezTo>
                  <a:lnTo>
                    <a:pt x="0" y="807"/>
                  </a:lnTo>
                  <a:cubicBezTo>
                    <a:pt x="0" y="799"/>
                    <a:pt x="6" y="794"/>
                    <a:pt x="13" y="794"/>
                  </a:cubicBezTo>
                  <a:cubicBezTo>
                    <a:pt x="20" y="794"/>
                    <a:pt x="26" y="799"/>
                    <a:pt x="26" y="807"/>
                  </a:cubicBezTo>
                  <a:close/>
                  <a:moveTo>
                    <a:pt x="26" y="883"/>
                  </a:moveTo>
                  <a:lnTo>
                    <a:pt x="26" y="909"/>
                  </a:lnTo>
                  <a:cubicBezTo>
                    <a:pt x="26" y="916"/>
                    <a:pt x="20" y="922"/>
                    <a:pt x="13" y="922"/>
                  </a:cubicBezTo>
                  <a:cubicBezTo>
                    <a:pt x="6" y="922"/>
                    <a:pt x="0" y="916"/>
                    <a:pt x="0" y="909"/>
                  </a:cubicBezTo>
                  <a:lnTo>
                    <a:pt x="0" y="883"/>
                  </a:lnTo>
                  <a:cubicBezTo>
                    <a:pt x="0" y="876"/>
                    <a:pt x="6" y="871"/>
                    <a:pt x="13" y="871"/>
                  </a:cubicBezTo>
                  <a:cubicBezTo>
                    <a:pt x="20" y="871"/>
                    <a:pt x="26" y="876"/>
                    <a:pt x="26" y="883"/>
                  </a:cubicBezTo>
                  <a:close/>
                  <a:moveTo>
                    <a:pt x="26" y="960"/>
                  </a:moveTo>
                  <a:lnTo>
                    <a:pt x="26" y="986"/>
                  </a:lnTo>
                  <a:cubicBezTo>
                    <a:pt x="26" y="993"/>
                    <a:pt x="20" y="999"/>
                    <a:pt x="13" y="999"/>
                  </a:cubicBezTo>
                  <a:cubicBezTo>
                    <a:pt x="6" y="999"/>
                    <a:pt x="0" y="993"/>
                    <a:pt x="0" y="986"/>
                  </a:cubicBezTo>
                  <a:lnTo>
                    <a:pt x="0" y="960"/>
                  </a:lnTo>
                  <a:cubicBezTo>
                    <a:pt x="0" y="953"/>
                    <a:pt x="6" y="947"/>
                    <a:pt x="13" y="947"/>
                  </a:cubicBezTo>
                  <a:cubicBezTo>
                    <a:pt x="20" y="947"/>
                    <a:pt x="26" y="953"/>
                    <a:pt x="26" y="960"/>
                  </a:cubicBezTo>
                  <a:close/>
                  <a:moveTo>
                    <a:pt x="26" y="1037"/>
                  </a:moveTo>
                  <a:lnTo>
                    <a:pt x="26" y="1063"/>
                  </a:lnTo>
                  <a:cubicBezTo>
                    <a:pt x="26" y="1070"/>
                    <a:pt x="20" y="1075"/>
                    <a:pt x="13" y="1075"/>
                  </a:cubicBezTo>
                  <a:cubicBezTo>
                    <a:pt x="6" y="1075"/>
                    <a:pt x="0" y="1070"/>
                    <a:pt x="0" y="1063"/>
                  </a:cubicBezTo>
                  <a:lnTo>
                    <a:pt x="0" y="1037"/>
                  </a:lnTo>
                  <a:cubicBezTo>
                    <a:pt x="0" y="1030"/>
                    <a:pt x="6" y="1024"/>
                    <a:pt x="13" y="1024"/>
                  </a:cubicBezTo>
                  <a:cubicBezTo>
                    <a:pt x="20" y="1024"/>
                    <a:pt x="26" y="1030"/>
                    <a:pt x="26" y="1037"/>
                  </a:cubicBezTo>
                  <a:close/>
                  <a:moveTo>
                    <a:pt x="26" y="1114"/>
                  </a:moveTo>
                  <a:lnTo>
                    <a:pt x="26" y="1139"/>
                  </a:lnTo>
                  <a:cubicBezTo>
                    <a:pt x="26" y="1146"/>
                    <a:pt x="20" y="1152"/>
                    <a:pt x="13" y="1152"/>
                  </a:cubicBezTo>
                  <a:cubicBezTo>
                    <a:pt x="6" y="1152"/>
                    <a:pt x="0" y="1146"/>
                    <a:pt x="0" y="1139"/>
                  </a:cubicBezTo>
                  <a:lnTo>
                    <a:pt x="0" y="1114"/>
                  </a:lnTo>
                  <a:cubicBezTo>
                    <a:pt x="0" y="1107"/>
                    <a:pt x="6" y="1101"/>
                    <a:pt x="13" y="1101"/>
                  </a:cubicBezTo>
                  <a:cubicBezTo>
                    <a:pt x="20" y="1101"/>
                    <a:pt x="26" y="1107"/>
                    <a:pt x="26" y="1114"/>
                  </a:cubicBezTo>
                  <a:close/>
                  <a:moveTo>
                    <a:pt x="26" y="1191"/>
                  </a:moveTo>
                  <a:lnTo>
                    <a:pt x="26" y="1216"/>
                  </a:lnTo>
                  <a:cubicBezTo>
                    <a:pt x="26" y="1223"/>
                    <a:pt x="20" y="1229"/>
                    <a:pt x="13" y="1229"/>
                  </a:cubicBezTo>
                  <a:cubicBezTo>
                    <a:pt x="6" y="1229"/>
                    <a:pt x="0" y="1223"/>
                    <a:pt x="0" y="1216"/>
                  </a:cubicBezTo>
                  <a:lnTo>
                    <a:pt x="0" y="1191"/>
                  </a:lnTo>
                  <a:cubicBezTo>
                    <a:pt x="0" y="1183"/>
                    <a:pt x="6" y="1178"/>
                    <a:pt x="13" y="1178"/>
                  </a:cubicBezTo>
                  <a:cubicBezTo>
                    <a:pt x="20" y="1178"/>
                    <a:pt x="26" y="1183"/>
                    <a:pt x="26" y="1191"/>
                  </a:cubicBezTo>
                  <a:close/>
                  <a:moveTo>
                    <a:pt x="26" y="1267"/>
                  </a:moveTo>
                  <a:lnTo>
                    <a:pt x="26" y="1293"/>
                  </a:lnTo>
                  <a:cubicBezTo>
                    <a:pt x="26" y="1300"/>
                    <a:pt x="20" y="1306"/>
                    <a:pt x="13" y="1306"/>
                  </a:cubicBezTo>
                  <a:cubicBezTo>
                    <a:pt x="6" y="1306"/>
                    <a:pt x="0" y="1300"/>
                    <a:pt x="0" y="1293"/>
                  </a:cubicBezTo>
                  <a:lnTo>
                    <a:pt x="0" y="1267"/>
                  </a:lnTo>
                  <a:cubicBezTo>
                    <a:pt x="0" y="1260"/>
                    <a:pt x="6" y="1255"/>
                    <a:pt x="13" y="1255"/>
                  </a:cubicBezTo>
                  <a:cubicBezTo>
                    <a:pt x="20" y="1255"/>
                    <a:pt x="26" y="1260"/>
                    <a:pt x="26" y="1267"/>
                  </a:cubicBezTo>
                  <a:close/>
                  <a:moveTo>
                    <a:pt x="26" y="1344"/>
                  </a:moveTo>
                  <a:lnTo>
                    <a:pt x="26" y="1370"/>
                  </a:lnTo>
                  <a:cubicBezTo>
                    <a:pt x="26" y="1377"/>
                    <a:pt x="20" y="1383"/>
                    <a:pt x="13" y="1383"/>
                  </a:cubicBezTo>
                  <a:cubicBezTo>
                    <a:pt x="6" y="1383"/>
                    <a:pt x="0" y="1377"/>
                    <a:pt x="0" y="1370"/>
                  </a:cubicBezTo>
                  <a:lnTo>
                    <a:pt x="0" y="1344"/>
                  </a:lnTo>
                  <a:cubicBezTo>
                    <a:pt x="0" y="1337"/>
                    <a:pt x="6" y="1331"/>
                    <a:pt x="13" y="1331"/>
                  </a:cubicBezTo>
                  <a:cubicBezTo>
                    <a:pt x="20" y="1331"/>
                    <a:pt x="26" y="1337"/>
                    <a:pt x="26" y="1344"/>
                  </a:cubicBezTo>
                  <a:close/>
                  <a:moveTo>
                    <a:pt x="26" y="1421"/>
                  </a:moveTo>
                  <a:lnTo>
                    <a:pt x="26" y="1447"/>
                  </a:lnTo>
                  <a:cubicBezTo>
                    <a:pt x="26" y="1454"/>
                    <a:pt x="20" y="1459"/>
                    <a:pt x="13" y="1459"/>
                  </a:cubicBezTo>
                  <a:cubicBezTo>
                    <a:pt x="6" y="1459"/>
                    <a:pt x="0" y="1454"/>
                    <a:pt x="0" y="1447"/>
                  </a:cubicBezTo>
                  <a:lnTo>
                    <a:pt x="0" y="1421"/>
                  </a:lnTo>
                  <a:cubicBezTo>
                    <a:pt x="0" y="1414"/>
                    <a:pt x="6" y="1408"/>
                    <a:pt x="13" y="1408"/>
                  </a:cubicBezTo>
                  <a:cubicBezTo>
                    <a:pt x="20" y="1408"/>
                    <a:pt x="26" y="1414"/>
                    <a:pt x="26" y="1421"/>
                  </a:cubicBezTo>
                  <a:close/>
                  <a:moveTo>
                    <a:pt x="46" y="1451"/>
                  </a:moveTo>
                  <a:lnTo>
                    <a:pt x="72" y="1451"/>
                  </a:lnTo>
                  <a:cubicBezTo>
                    <a:pt x="79" y="1451"/>
                    <a:pt x="85" y="1457"/>
                    <a:pt x="85" y="1464"/>
                  </a:cubicBezTo>
                  <a:cubicBezTo>
                    <a:pt x="85" y="1471"/>
                    <a:pt x="79" y="1477"/>
                    <a:pt x="72" y="1477"/>
                  </a:cubicBezTo>
                  <a:lnTo>
                    <a:pt x="46" y="1477"/>
                  </a:lnTo>
                  <a:cubicBezTo>
                    <a:pt x="39" y="1477"/>
                    <a:pt x="34" y="1471"/>
                    <a:pt x="34" y="1464"/>
                  </a:cubicBezTo>
                  <a:cubicBezTo>
                    <a:pt x="34" y="1457"/>
                    <a:pt x="39" y="1451"/>
                    <a:pt x="46" y="1451"/>
                  </a:cubicBezTo>
                  <a:close/>
                  <a:moveTo>
                    <a:pt x="123" y="1451"/>
                  </a:moveTo>
                  <a:lnTo>
                    <a:pt x="149" y="1451"/>
                  </a:lnTo>
                  <a:cubicBezTo>
                    <a:pt x="156" y="1451"/>
                    <a:pt x="162" y="1457"/>
                    <a:pt x="162" y="1464"/>
                  </a:cubicBezTo>
                  <a:cubicBezTo>
                    <a:pt x="162" y="1471"/>
                    <a:pt x="156" y="1477"/>
                    <a:pt x="149" y="1477"/>
                  </a:cubicBezTo>
                  <a:lnTo>
                    <a:pt x="123" y="1477"/>
                  </a:lnTo>
                  <a:cubicBezTo>
                    <a:pt x="116" y="1477"/>
                    <a:pt x="110" y="1471"/>
                    <a:pt x="110" y="1464"/>
                  </a:cubicBezTo>
                  <a:cubicBezTo>
                    <a:pt x="110" y="1457"/>
                    <a:pt x="116" y="1451"/>
                    <a:pt x="123" y="1451"/>
                  </a:cubicBezTo>
                  <a:close/>
                  <a:moveTo>
                    <a:pt x="200" y="1451"/>
                  </a:moveTo>
                  <a:lnTo>
                    <a:pt x="226" y="1451"/>
                  </a:lnTo>
                  <a:cubicBezTo>
                    <a:pt x="233" y="1451"/>
                    <a:pt x="238" y="1457"/>
                    <a:pt x="238" y="1464"/>
                  </a:cubicBezTo>
                  <a:cubicBezTo>
                    <a:pt x="238" y="1471"/>
                    <a:pt x="233" y="1477"/>
                    <a:pt x="226" y="1477"/>
                  </a:cubicBezTo>
                  <a:lnTo>
                    <a:pt x="200" y="1477"/>
                  </a:lnTo>
                  <a:cubicBezTo>
                    <a:pt x="193" y="1477"/>
                    <a:pt x="187" y="1471"/>
                    <a:pt x="187" y="1464"/>
                  </a:cubicBezTo>
                  <a:cubicBezTo>
                    <a:pt x="187" y="1457"/>
                    <a:pt x="193" y="1451"/>
                    <a:pt x="200" y="1451"/>
                  </a:cubicBezTo>
                  <a:close/>
                  <a:moveTo>
                    <a:pt x="277" y="1451"/>
                  </a:moveTo>
                  <a:lnTo>
                    <a:pt x="302" y="1451"/>
                  </a:lnTo>
                  <a:cubicBezTo>
                    <a:pt x="309" y="1451"/>
                    <a:pt x="315" y="1457"/>
                    <a:pt x="315" y="1464"/>
                  </a:cubicBezTo>
                  <a:cubicBezTo>
                    <a:pt x="315" y="1471"/>
                    <a:pt x="309" y="1477"/>
                    <a:pt x="302" y="1477"/>
                  </a:cubicBezTo>
                  <a:lnTo>
                    <a:pt x="277" y="1477"/>
                  </a:lnTo>
                  <a:cubicBezTo>
                    <a:pt x="270" y="1477"/>
                    <a:pt x="264" y="1471"/>
                    <a:pt x="264" y="1464"/>
                  </a:cubicBezTo>
                  <a:cubicBezTo>
                    <a:pt x="264" y="1457"/>
                    <a:pt x="270" y="1451"/>
                    <a:pt x="277" y="1451"/>
                  </a:cubicBezTo>
                  <a:close/>
                  <a:moveTo>
                    <a:pt x="354" y="1451"/>
                  </a:moveTo>
                  <a:lnTo>
                    <a:pt x="379" y="1451"/>
                  </a:lnTo>
                  <a:cubicBezTo>
                    <a:pt x="386" y="1451"/>
                    <a:pt x="392" y="1457"/>
                    <a:pt x="392" y="1464"/>
                  </a:cubicBezTo>
                  <a:cubicBezTo>
                    <a:pt x="392" y="1471"/>
                    <a:pt x="386" y="1477"/>
                    <a:pt x="379" y="1477"/>
                  </a:cubicBezTo>
                  <a:lnTo>
                    <a:pt x="354" y="1477"/>
                  </a:lnTo>
                  <a:cubicBezTo>
                    <a:pt x="346" y="1477"/>
                    <a:pt x="341" y="1471"/>
                    <a:pt x="341" y="1464"/>
                  </a:cubicBezTo>
                  <a:cubicBezTo>
                    <a:pt x="341" y="1457"/>
                    <a:pt x="346" y="1451"/>
                    <a:pt x="354" y="1451"/>
                  </a:cubicBezTo>
                  <a:close/>
                  <a:moveTo>
                    <a:pt x="430" y="1451"/>
                  </a:moveTo>
                  <a:lnTo>
                    <a:pt x="456" y="1451"/>
                  </a:lnTo>
                  <a:cubicBezTo>
                    <a:pt x="463" y="1451"/>
                    <a:pt x="469" y="1457"/>
                    <a:pt x="469" y="1464"/>
                  </a:cubicBezTo>
                  <a:cubicBezTo>
                    <a:pt x="469" y="1471"/>
                    <a:pt x="463" y="1477"/>
                    <a:pt x="456" y="1477"/>
                  </a:cubicBezTo>
                  <a:lnTo>
                    <a:pt x="430" y="1477"/>
                  </a:lnTo>
                  <a:cubicBezTo>
                    <a:pt x="423" y="1477"/>
                    <a:pt x="418" y="1471"/>
                    <a:pt x="418" y="1464"/>
                  </a:cubicBezTo>
                  <a:cubicBezTo>
                    <a:pt x="418" y="1457"/>
                    <a:pt x="423" y="1451"/>
                    <a:pt x="430" y="1451"/>
                  </a:cubicBezTo>
                  <a:close/>
                  <a:moveTo>
                    <a:pt x="507" y="1451"/>
                  </a:moveTo>
                  <a:lnTo>
                    <a:pt x="533" y="1451"/>
                  </a:lnTo>
                  <a:cubicBezTo>
                    <a:pt x="540" y="1451"/>
                    <a:pt x="546" y="1457"/>
                    <a:pt x="546" y="1464"/>
                  </a:cubicBezTo>
                  <a:cubicBezTo>
                    <a:pt x="546" y="1471"/>
                    <a:pt x="540" y="1477"/>
                    <a:pt x="533" y="1477"/>
                  </a:cubicBezTo>
                  <a:lnTo>
                    <a:pt x="507" y="1477"/>
                  </a:lnTo>
                  <a:cubicBezTo>
                    <a:pt x="500" y="1477"/>
                    <a:pt x="494" y="1471"/>
                    <a:pt x="494" y="1464"/>
                  </a:cubicBezTo>
                  <a:cubicBezTo>
                    <a:pt x="494" y="1457"/>
                    <a:pt x="500" y="1451"/>
                    <a:pt x="507" y="1451"/>
                  </a:cubicBezTo>
                  <a:close/>
                  <a:moveTo>
                    <a:pt x="584" y="1451"/>
                  </a:moveTo>
                  <a:lnTo>
                    <a:pt x="610" y="1451"/>
                  </a:lnTo>
                  <a:cubicBezTo>
                    <a:pt x="617" y="1451"/>
                    <a:pt x="622" y="1457"/>
                    <a:pt x="622" y="1464"/>
                  </a:cubicBezTo>
                  <a:cubicBezTo>
                    <a:pt x="622" y="1471"/>
                    <a:pt x="617" y="1477"/>
                    <a:pt x="610" y="1477"/>
                  </a:cubicBezTo>
                  <a:lnTo>
                    <a:pt x="584" y="1477"/>
                  </a:lnTo>
                  <a:cubicBezTo>
                    <a:pt x="577" y="1477"/>
                    <a:pt x="571" y="1471"/>
                    <a:pt x="571" y="1464"/>
                  </a:cubicBezTo>
                  <a:cubicBezTo>
                    <a:pt x="571" y="1457"/>
                    <a:pt x="577" y="1451"/>
                    <a:pt x="584" y="1451"/>
                  </a:cubicBezTo>
                  <a:close/>
                  <a:moveTo>
                    <a:pt x="661" y="1451"/>
                  </a:moveTo>
                  <a:lnTo>
                    <a:pt x="686" y="1451"/>
                  </a:lnTo>
                  <a:cubicBezTo>
                    <a:pt x="693" y="1451"/>
                    <a:pt x="699" y="1457"/>
                    <a:pt x="699" y="1464"/>
                  </a:cubicBezTo>
                  <a:cubicBezTo>
                    <a:pt x="699" y="1471"/>
                    <a:pt x="693" y="1477"/>
                    <a:pt x="686" y="1477"/>
                  </a:cubicBezTo>
                  <a:lnTo>
                    <a:pt x="661" y="1477"/>
                  </a:lnTo>
                  <a:cubicBezTo>
                    <a:pt x="654" y="1477"/>
                    <a:pt x="648" y="1471"/>
                    <a:pt x="648" y="1464"/>
                  </a:cubicBezTo>
                  <a:cubicBezTo>
                    <a:pt x="648" y="1457"/>
                    <a:pt x="654" y="1451"/>
                    <a:pt x="661" y="1451"/>
                  </a:cubicBezTo>
                  <a:close/>
                  <a:moveTo>
                    <a:pt x="738" y="1451"/>
                  </a:moveTo>
                  <a:lnTo>
                    <a:pt x="763" y="1451"/>
                  </a:lnTo>
                  <a:cubicBezTo>
                    <a:pt x="770" y="1451"/>
                    <a:pt x="776" y="1457"/>
                    <a:pt x="776" y="1464"/>
                  </a:cubicBezTo>
                  <a:cubicBezTo>
                    <a:pt x="776" y="1471"/>
                    <a:pt x="770" y="1477"/>
                    <a:pt x="763" y="1477"/>
                  </a:cubicBezTo>
                  <a:lnTo>
                    <a:pt x="738" y="1477"/>
                  </a:lnTo>
                  <a:cubicBezTo>
                    <a:pt x="730" y="1477"/>
                    <a:pt x="725" y="1471"/>
                    <a:pt x="725" y="1464"/>
                  </a:cubicBezTo>
                  <a:cubicBezTo>
                    <a:pt x="725" y="1457"/>
                    <a:pt x="730" y="1451"/>
                    <a:pt x="738" y="1451"/>
                  </a:cubicBezTo>
                  <a:close/>
                  <a:moveTo>
                    <a:pt x="814" y="1451"/>
                  </a:moveTo>
                  <a:lnTo>
                    <a:pt x="840" y="1451"/>
                  </a:lnTo>
                  <a:cubicBezTo>
                    <a:pt x="847" y="1451"/>
                    <a:pt x="853" y="1457"/>
                    <a:pt x="853" y="1464"/>
                  </a:cubicBezTo>
                  <a:cubicBezTo>
                    <a:pt x="853" y="1471"/>
                    <a:pt x="847" y="1477"/>
                    <a:pt x="840" y="1477"/>
                  </a:cubicBezTo>
                  <a:lnTo>
                    <a:pt x="814" y="1477"/>
                  </a:lnTo>
                  <a:cubicBezTo>
                    <a:pt x="807" y="1477"/>
                    <a:pt x="802" y="1471"/>
                    <a:pt x="802" y="1464"/>
                  </a:cubicBezTo>
                  <a:cubicBezTo>
                    <a:pt x="802" y="1457"/>
                    <a:pt x="807" y="1451"/>
                    <a:pt x="814" y="1451"/>
                  </a:cubicBezTo>
                  <a:close/>
                  <a:moveTo>
                    <a:pt x="891" y="1451"/>
                  </a:moveTo>
                  <a:lnTo>
                    <a:pt x="917" y="1451"/>
                  </a:lnTo>
                  <a:cubicBezTo>
                    <a:pt x="924" y="1451"/>
                    <a:pt x="930" y="1457"/>
                    <a:pt x="930" y="1464"/>
                  </a:cubicBezTo>
                  <a:cubicBezTo>
                    <a:pt x="930" y="1471"/>
                    <a:pt x="924" y="1477"/>
                    <a:pt x="917" y="1477"/>
                  </a:cubicBezTo>
                  <a:lnTo>
                    <a:pt x="891" y="1477"/>
                  </a:lnTo>
                  <a:cubicBezTo>
                    <a:pt x="884" y="1477"/>
                    <a:pt x="878" y="1471"/>
                    <a:pt x="878" y="1464"/>
                  </a:cubicBezTo>
                  <a:cubicBezTo>
                    <a:pt x="878" y="1457"/>
                    <a:pt x="884" y="1451"/>
                    <a:pt x="891" y="1451"/>
                  </a:cubicBezTo>
                  <a:close/>
                  <a:moveTo>
                    <a:pt x="968" y="1451"/>
                  </a:moveTo>
                  <a:lnTo>
                    <a:pt x="994" y="1451"/>
                  </a:lnTo>
                  <a:cubicBezTo>
                    <a:pt x="1001" y="1451"/>
                    <a:pt x="1006" y="1457"/>
                    <a:pt x="1006" y="1464"/>
                  </a:cubicBezTo>
                  <a:cubicBezTo>
                    <a:pt x="1006" y="1471"/>
                    <a:pt x="1001" y="1477"/>
                    <a:pt x="994" y="1477"/>
                  </a:cubicBezTo>
                  <a:lnTo>
                    <a:pt x="968" y="1477"/>
                  </a:lnTo>
                  <a:cubicBezTo>
                    <a:pt x="961" y="1477"/>
                    <a:pt x="955" y="1471"/>
                    <a:pt x="955" y="1464"/>
                  </a:cubicBezTo>
                  <a:cubicBezTo>
                    <a:pt x="955" y="1457"/>
                    <a:pt x="961" y="1451"/>
                    <a:pt x="968" y="1451"/>
                  </a:cubicBezTo>
                  <a:close/>
                  <a:moveTo>
                    <a:pt x="1045" y="1451"/>
                  </a:moveTo>
                  <a:lnTo>
                    <a:pt x="1070" y="1451"/>
                  </a:lnTo>
                  <a:cubicBezTo>
                    <a:pt x="1077" y="1451"/>
                    <a:pt x="1083" y="1457"/>
                    <a:pt x="1083" y="1464"/>
                  </a:cubicBezTo>
                  <a:cubicBezTo>
                    <a:pt x="1083" y="1471"/>
                    <a:pt x="1077" y="1477"/>
                    <a:pt x="1070" y="1477"/>
                  </a:cubicBezTo>
                  <a:lnTo>
                    <a:pt x="1045" y="1477"/>
                  </a:lnTo>
                  <a:cubicBezTo>
                    <a:pt x="1038" y="1477"/>
                    <a:pt x="1032" y="1471"/>
                    <a:pt x="1032" y="1464"/>
                  </a:cubicBezTo>
                  <a:cubicBezTo>
                    <a:pt x="1032" y="1457"/>
                    <a:pt x="1038" y="1451"/>
                    <a:pt x="1045" y="1451"/>
                  </a:cubicBezTo>
                  <a:close/>
                  <a:moveTo>
                    <a:pt x="1122" y="1451"/>
                  </a:moveTo>
                  <a:lnTo>
                    <a:pt x="1147" y="1451"/>
                  </a:lnTo>
                  <a:cubicBezTo>
                    <a:pt x="1154" y="1451"/>
                    <a:pt x="1160" y="1457"/>
                    <a:pt x="1160" y="1464"/>
                  </a:cubicBezTo>
                  <a:cubicBezTo>
                    <a:pt x="1160" y="1471"/>
                    <a:pt x="1154" y="1477"/>
                    <a:pt x="1147" y="1477"/>
                  </a:cubicBezTo>
                  <a:lnTo>
                    <a:pt x="1122" y="1477"/>
                  </a:lnTo>
                  <a:cubicBezTo>
                    <a:pt x="1114" y="1477"/>
                    <a:pt x="1109" y="1471"/>
                    <a:pt x="1109" y="1464"/>
                  </a:cubicBezTo>
                  <a:cubicBezTo>
                    <a:pt x="1109" y="1457"/>
                    <a:pt x="1114" y="1451"/>
                    <a:pt x="1122" y="1451"/>
                  </a:cubicBezTo>
                  <a:close/>
                  <a:moveTo>
                    <a:pt x="1198" y="1451"/>
                  </a:moveTo>
                  <a:lnTo>
                    <a:pt x="1224" y="1451"/>
                  </a:lnTo>
                  <a:cubicBezTo>
                    <a:pt x="1231" y="1451"/>
                    <a:pt x="1237" y="1457"/>
                    <a:pt x="1237" y="1464"/>
                  </a:cubicBezTo>
                  <a:cubicBezTo>
                    <a:pt x="1237" y="1471"/>
                    <a:pt x="1231" y="1477"/>
                    <a:pt x="1224" y="1477"/>
                  </a:cubicBezTo>
                  <a:lnTo>
                    <a:pt x="1198" y="1477"/>
                  </a:lnTo>
                  <a:cubicBezTo>
                    <a:pt x="1191" y="1477"/>
                    <a:pt x="1186" y="1471"/>
                    <a:pt x="1186" y="1464"/>
                  </a:cubicBezTo>
                  <a:cubicBezTo>
                    <a:pt x="1186" y="1457"/>
                    <a:pt x="1191" y="1451"/>
                    <a:pt x="1198" y="1451"/>
                  </a:cubicBezTo>
                  <a:close/>
                  <a:moveTo>
                    <a:pt x="1275" y="1451"/>
                  </a:moveTo>
                  <a:lnTo>
                    <a:pt x="1301" y="1451"/>
                  </a:lnTo>
                  <a:cubicBezTo>
                    <a:pt x="1308" y="1451"/>
                    <a:pt x="1314" y="1457"/>
                    <a:pt x="1314" y="1464"/>
                  </a:cubicBezTo>
                  <a:cubicBezTo>
                    <a:pt x="1314" y="1471"/>
                    <a:pt x="1308" y="1477"/>
                    <a:pt x="1301" y="1477"/>
                  </a:cubicBezTo>
                  <a:lnTo>
                    <a:pt x="1275" y="1477"/>
                  </a:lnTo>
                  <a:cubicBezTo>
                    <a:pt x="1268" y="1477"/>
                    <a:pt x="1262" y="1471"/>
                    <a:pt x="1262" y="1464"/>
                  </a:cubicBezTo>
                  <a:cubicBezTo>
                    <a:pt x="1262" y="1457"/>
                    <a:pt x="1268" y="1451"/>
                    <a:pt x="1275" y="1451"/>
                  </a:cubicBezTo>
                  <a:close/>
                  <a:moveTo>
                    <a:pt x="1352" y="1451"/>
                  </a:moveTo>
                  <a:lnTo>
                    <a:pt x="1378" y="1451"/>
                  </a:lnTo>
                  <a:cubicBezTo>
                    <a:pt x="1385" y="1451"/>
                    <a:pt x="1390" y="1457"/>
                    <a:pt x="1390" y="1464"/>
                  </a:cubicBezTo>
                  <a:cubicBezTo>
                    <a:pt x="1390" y="1471"/>
                    <a:pt x="1385" y="1477"/>
                    <a:pt x="1378" y="1477"/>
                  </a:cubicBezTo>
                  <a:lnTo>
                    <a:pt x="1352" y="1477"/>
                  </a:lnTo>
                  <a:cubicBezTo>
                    <a:pt x="1345" y="1477"/>
                    <a:pt x="1339" y="1471"/>
                    <a:pt x="1339" y="1464"/>
                  </a:cubicBezTo>
                  <a:cubicBezTo>
                    <a:pt x="1339" y="1457"/>
                    <a:pt x="1345" y="1451"/>
                    <a:pt x="1352" y="1451"/>
                  </a:cubicBezTo>
                  <a:close/>
                  <a:moveTo>
                    <a:pt x="1429" y="1451"/>
                  </a:moveTo>
                  <a:lnTo>
                    <a:pt x="1454" y="1451"/>
                  </a:lnTo>
                  <a:cubicBezTo>
                    <a:pt x="1461" y="1451"/>
                    <a:pt x="1467" y="1457"/>
                    <a:pt x="1467" y="1464"/>
                  </a:cubicBezTo>
                  <a:cubicBezTo>
                    <a:pt x="1467" y="1471"/>
                    <a:pt x="1461" y="1477"/>
                    <a:pt x="1454" y="1477"/>
                  </a:cubicBezTo>
                  <a:lnTo>
                    <a:pt x="1429" y="1477"/>
                  </a:lnTo>
                  <a:cubicBezTo>
                    <a:pt x="1422" y="1477"/>
                    <a:pt x="1416" y="1471"/>
                    <a:pt x="1416" y="1464"/>
                  </a:cubicBezTo>
                  <a:cubicBezTo>
                    <a:pt x="1416" y="1457"/>
                    <a:pt x="1422" y="1451"/>
                    <a:pt x="1429" y="1451"/>
                  </a:cubicBezTo>
                  <a:close/>
                  <a:moveTo>
                    <a:pt x="1506" y="1451"/>
                  </a:moveTo>
                  <a:lnTo>
                    <a:pt x="1531" y="1451"/>
                  </a:lnTo>
                  <a:cubicBezTo>
                    <a:pt x="1538" y="1451"/>
                    <a:pt x="1544" y="1457"/>
                    <a:pt x="1544" y="1464"/>
                  </a:cubicBezTo>
                  <a:cubicBezTo>
                    <a:pt x="1544" y="1471"/>
                    <a:pt x="1538" y="1477"/>
                    <a:pt x="1531" y="1477"/>
                  </a:cubicBezTo>
                  <a:lnTo>
                    <a:pt x="1506" y="1477"/>
                  </a:lnTo>
                  <a:cubicBezTo>
                    <a:pt x="1498" y="1477"/>
                    <a:pt x="1493" y="1471"/>
                    <a:pt x="1493" y="1464"/>
                  </a:cubicBezTo>
                  <a:cubicBezTo>
                    <a:pt x="1493" y="1457"/>
                    <a:pt x="1498" y="1451"/>
                    <a:pt x="1506" y="1451"/>
                  </a:cubicBezTo>
                  <a:close/>
                  <a:moveTo>
                    <a:pt x="1582" y="1451"/>
                  </a:moveTo>
                  <a:lnTo>
                    <a:pt x="1608" y="1451"/>
                  </a:lnTo>
                  <a:cubicBezTo>
                    <a:pt x="1615" y="1451"/>
                    <a:pt x="1621" y="1457"/>
                    <a:pt x="1621" y="1464"/>
                  </a:cubicBezTo>
                  <a:cubicBezTo>
                    <a:pt x="1621" y="1471"/>
                    <a:pt x="1615" y="1477"/>
                    <a:pt x="1608" y="1477"/>
                  </a:cubicBezTo>
                  <a:lnTo>
                    <a:pt x="1582" y="1477"/>
                  </a:lnTo>
                  <a:cubicBezTo>
                    <a:pt x="1575" y="1477"/>
                    <a:pt x="1570" y="1471"/>
                    <a:pt x="1570" y="1464"/>
                  </a:cubicBezTo>
                  <a:cubicBezTo>
                    <a:pt x="1570" y="1457"/>
                    <a:pt x="1575" y="1451"/>
                    <a:pt x="1582" y="1451"/>
                  </a:cubicBezTo>
                  <a:close/>
                  <a:moveTo>
                    <a:pt x="1659" y="1451"/>
                  </a:moveTo>
                  <a:lnTo>
                    <a:pt x="1685" y="1451"/>
                  </a:lnTo>
                  <a:cubicBezTo>
                    <a:pt x="1692" y="1451"/>
                    <a:pt x="1698" y="1457"/>
                    <a:pt x="1698" y="1464"/>
                  </a:cubicBezTo>
                  <a:cubicBezTo>
                    <a:pt x="1698" y="1471"/>
                    <a:pt x="1692" y="1477"/>
                    <a:pt x="1685" y="1477"/>
                  </a:cubicBezTo>
                  <a:lnTo>
                    <a:pt x="1659" y="1477"/>
                  </a:lnTo>
                  <a:cubicBezTo>
                    <a:pt x="1652" y="1477"/>
                    <a:pt x="1646" y="1471"/>
                    <a:pt x="1646" y="1464"/>
                  </a:cubicBezTo>
                  <a:cubicBezTo>
                    <a:pt x="1646" y="1457"/>
                    <a:pt x="1652" y="1451"/>
                    <a:pt x="1659" y="1451"/>
                  </a:cubicBezTo>
                  <a:close/>
                  <a:moveTo>
                    <a:pt x="1736" y="1451"/>
                  </a:moveTo>
                  <a:lnTo>
                    <a:pt x="1762" y="1451"/>
                  </a:lnTo>
                  <a:cubicBezTo>
                    <a:pt x="1769" y="1451"/>
                    <a:pt x="1774" y="1457"/>
                    <a:pt x="1774" y="1464"/>
                  </a:cubicBezTo>
                  <a:cubicBezTo>
                    <a:pt x="1774" y="1471"/>
                    <a:pt x="1769" y="1477"/>
                    <a:pt x="1762" y="1477"/>
                  </a:cubicBezTo>
                  <a:lnTo>
                    <a:pt x="1736" y="1477"/>
                  </a:lnTo>
                  <a:cubicBezTo>
                    <a:pt x="1729" y="1477"/>
                    <a:pt x="1723" y="1471"/>
                    <a:pt x="1723" y="1464"/>
                  </a:cubicBezTo>
                  <a:cubicBezTo>
                    <a:pt x="1723" y="1457"/>
                    <a:pt x="1729" y="1451"/>
                    <a:pt x="1736" y="1451"/>
                  </a:cubicBezTo>
                  <a:close/>
                  <a:moveTo>
                    <a:pt x="1813" y="1451"/>
                  </a:moveTo>
                  <a:lnTo>
                    <a:pt x="1838" y="1451"/>
                  </a:lnTo>
                  <a:cubicBezTo>
                    <a:pt x="1845" y="1451"/>
                    <a:pt x="1851" y="1457"/>
                    <a:pt x="1851" y="1464"/>
                  </a:cubicBezTo>
                  <a:cubicBezTo>
                    <a:pt x="1851" y="1471"/>
                    <a:pt x="1845" y="1477"/>
                    <a:pt x="1838" y="1477"/>
                  </a:cubicBezTo>
                  <a:lnTo>
                    <a:pt x="1813" y="1477"/>
                  </a:lnTo>
                  <a:cubicBezTo>
                    <a:pt x="1806" y="1477"/>
                    <a:pt x="1800" y="1471"/>
                    <a:pt x="1800" y="1464"/>
                  </a:cubicBezTo>
                  <a:cubicBezTo>
                    <a:pt x="1800" y="1457"/>
                    <a:pt x="1806" y="1451"/>
                    <a:pt x="1813" y="1451"/>
                  </a:cubicBezTo>
                  <a:close/>
                  <a:moveTo>
                    <a:pt x="1890" y="1451"/>
                  </a:moveTo>
                  <a:lnTo>
                    <a:pt x="1915" y="1451"/>
                  </a:lnTo>
                  <a:cubicBezTo>
                    <a:pt x="1922" y="1451"/>
                    <a:pt x="1928" y="1457"/>
                    <a:pt x="1928" y="1464"/>
                  </a:cubicBezTo>
                  <a:cubicBezTo>
                    <a:pt x="1928" y="1471"/>
                    <a:pt x="1922" y="1477"/>
                    <a:pt x="1915" y="1477"/>
                  </a:cubicBezTo>
                  <a:lnTo>
                    <a:pt x="1890" y="1477"/>
                  </a:lnTo>
                  <a:cubicBezTo>
                    <a:pt x="1882" y="1477"/>
                    <a:pt x="1877" y="1471"/>
                    <a:pt x="1877" y="1464"/>
                  </a:cubicBezTo>
                  <a:cubicBezTo>
                    <a:pt x="1877" y="1457"/>
                    <a:pt x="1882" y="1451"/>
                    <a:pt x="1890" y="1451"/>
                  </a:cubicBezTo>
                  <a:close/>
                  <a:moveTo>
                    <a:pt x="1966" y="1451"/>
                  </a:moveTo>
                  <a:lnTo>
                    <a:pt x="1992" y="1451"/>
                  </a:lnTo>
                  <a:cubicBezTo>
                    <a:pt x="1999" y="1451"/>
                    <a:pt x="2005" y="1457"/>
                    <a:pt x="2005" y="1464"/>
                  </a:cubicBezTo>
                  <a:cubicBezTo>
                    <a:pt x="2005" y="1471"/>
                    <a:pt x="1999" y="1477"/>
                    <a:pt x="1992" y="1477"/>
                  </a:cubicBezTo>
                  <a:lnTo>
                    <a:pt x="1966" y="1477"/>
                  </a:lnTo>
                  <a:cubicBezTo>
                    <a:pt x="1959" y="1477"/>
                    <a:pt x="1954" y="1471"/>
                    <a:pt x="1954" y="1464"/>
                  </a:cubicBezTo>
                  <a:cubicBezTo>
                    <a:pt x="1954" y="1457"/>
                    <a:pt x="1959" y="1451"/>
                    <a:pt x="1966" y="1451"/>
                  </a:cubicBezTo>
                  <a:close/>
                  <a:moveTo>
                    <a:pt x="2043" y="1451"/>
                  </a:moveTo>
                  <a:lnTo>
                    <a:pt x="2069" y="1451"/>
                  </a:lnTo>
                  <a:cubicBezTo>
                    <a:pt x="2076" y="1451"/>
                    <a:pt x="2082" y="1457"/>
                    <a:pt x="2082" y="1464"/>
                  </a:cubicBezTo>
                  <a:cubicBezTo>
                    <a:pt x="2082" y="1471"/>
                    <a:pt x="2076" y="1477"/>
                    <a:pt x="2069" y="1477"/>
                  </a:cubicBezTo>
                  <a:lnTo>
                    <a:pt x="2043" y="1477"/>
                  </a:lnTo>
                  <a:cubicBezTo>
                    <a:pt x="2036" y="1477"/>
                    <a:pt x="2030" y="1471"/>
                    <a:pt x="2030" y="1464"/>
                  </a:cubicBezTo>
                  <a:cubicBezTo>
                    <a:pt x="2030" y="1457"/>
                    <a:pt x="2036" y="1451"/>
                    <a:pt x="2043" y="1451"/>
                  </a:cubicBezTo>
                  <a:close/>
                  <a:moveTo>
                    <a:pt x="2120" y="1451"/>
                  </a:moveTo>
                  <a:lnTo>
                    <a:pt x="2146" y="1451"/>
                  </a:lnTo>
                  <a:cubicBezTo>
                    <a:pt x="2153" y="1451"/>
                    <a:pt x="2158" y="1457"/>
                    <a:pt x="2158" y="1464"/>
                  </a:cubicBezTo>
                  <a:cubicBezTo>
                    <a:pt x="2158" y="1471"/>
                    <a:pt x="2153" y="1477"/>
                    <a:pt x="2146" y="1477"/>
                  </a:cubicBezTo>
                  <a:lnTo>
                    <a:pt x="2120" y="1477"/>
                  </a:lnTo>
                  <a:cubicBezTo>
                    <a:pt x="2113" y="1477"/>
                    <a:pt x="2107" y="1471"/>
                    <a:pt x="2107" y="1464"/>
                  </a:cubicBezTo>
                  <a:cubicBezTo>
                    <a:pt x="2107" y="1457"/>
                    <a:pt x="2113" y="1451"/>
                    <a:pt x="2120" y="1451"/>
                  </a:cubicBezTo>
                  <a:close/>
                  <a:moveTo>
                    <a:pt x="2197" y="1451"/>
                  </a:moveTo>
                  <a:lnTo>
                    <a:pt x="2222" y="1451"/>
                  </a:lnTo>
                  <a:cubicBezTo>
                    <a:pt x="2229" y="1451"/>
                    <a:pt x="2235" y="1457"/>
                    <a:pt x="2235" y="1464"/>
                  </a:cubicBezTo>
                  <a:cubicBezTo>
                    <a:pt x="2235" y="1471"/>
                    <a:pt x="2229" y="1477"/>
                    <a:pt x="2222" y="1477"/>
                  </a:cubicBezTo>
                  <a:lnTo>
                    <a:pt x="2197" y="1477"/>
                  </a:lnTo>
                  <a:cubicBezTo>
                    <a:pt x="2190" y="1477"/>
                    <a:pt x="2184" y="1471"/>
                    <a:pt x="2184" y="1464"/>
                  </a:cubicBezTo>
                  <a:cubicBezTo>
                    <a:pt x="2184" y="1457"/>
                    <a:pt x="2190" y="1451"/>
                    <a:pt x="2197" y="1451"/>
                  </a:cubicBezTo>
                  <a:close/>
                  <a:moveTo>
                    <a:pt x="2274" y="1451"/>
                  </a:moveTo>
                  <a:lnTo>
                    <a:pt x="2299" y="1451"/>
                  </a:lnTo>
                  <a:cubicBezTo>
                    <a:pt x="2306" y="1451"/>
                    <a:pt x="2312" y="1457"/>
                    <a:pt x="2312" y="1464"/>
                  </a:cubicBezTo>
                  <a:cubicBezTo>
                    <a:pt x="2312" y="1471"/>
                    <a:pt x="2306" y="1477"/>
                    <a:pt x="2299" y="1477"/>
                  </a:cubicBezTo>
                  <a:lnTo>
                    <a:pt x="2274" y="1477"/>
                  </a:lnTo>
                  <a:cubicBezTo>
                    <a:pt x="2266" y="1477"/>
                    <a:pt x="2261" y="1471"/>
                    <a:pt x="2261" y="1464"/>
                  </a:cubicBezTo>
                  <a:cubicBezTo>
                    <a:pt x="2261" y="1457"/>
                    <a:pt x="2266" y="1451"/>
                    <a:pt x="2274" y="1451"/>
                  </a:cubicBezTo>
                  <a:close/>
                  <a:moveTo>
                    <a:pt x="2350" y="1451"/>
                  </a:moveTo>
                  <a:lnTo>
                    <a:pt x="2376" y="1451"/>
                  </a:lnTo>
                  <a:cubicBezTo>
                    <a:pt x="2383" y="1451"/>
                    <a:pt x="2389" y="1457"/>
                    <a:pt x="2389" y="1464"/>
                  </a:cubicBezTo>
                  <a:cubicBezTo>
                    <a:pt x="2389" y="1471"/>
                    <a:pt x="2383" y="1477"/>
                    <a:pt x="2376" y="1477"/>
                  </a:cubicBezTo>
                  <a:lnTo>
                    <a:pt x="2350" y="1477"/>
                  </a:lnTo>
                  <a:cubicBezTo>
                    <a:pt x="2343" y="1477"/>
                    <a:pt x="2338" y="1471"/>
                    <a:pt x="2338" y="1464"/>
                  </a:cubicBezTo>
                  <a:cubicBezTo>
                    <a:pt x="2338" y="1457"/>
                    <a:pt x="2343" y="1451"/>
                    <a:pt x="2350" y="1451"/>
                  </a:cubicBezTo>
                  <a:close/>
                  <a:moveTo>
                    <a:pt x="2427" y="1451"/>
                  </a:moveTo>
                  <a:lnTo>
                    <a:pt x="2453" y="1451"/>
                  </a:lnTo>
                  <a:cubicBezTo>
                    <a:pt x="2460" y="1451"/>
                    <a:pt x="2466" y="1457"/>
                    <a:pt x="2466" y="1464"/>
                  </a:cubicBezTo>
                  <a:cubicBezTo>
                    <a:pt x="2466" y="1471"/>
                    <a:pt x="2460" y="1477"/>
                    <a:pt x="2453" y="1477"/>
                  </a:cubicBezTo>
                  <a:lnTo>
                    <a:pt x="2427" y="1477"/>
                  </a:lnTo>
                  <a:cubicBezTo>
                    <a:pt x="2420" y="1477"/>
                    <a:pt x="2414" y="1471"/>
                    <a:pt x="2414" y="1464"/>
                  </a:cubicBezTo>
                  <a:cubicBezTo>
                    <a:pt x="2414" y="1457"/>
                    <a:pt x="2420" y="1451"/>
                    <a:pt x="2427" y="1451"/>
                  </a:cubicBezTo>
                  <a:close/>
                  <a:moveTo>
                    <a:pt x="2504" y="1451"/>
                  </a:moveTo>
                  <a:lnTo>
                    <a:pt x="2530" y="1451"/>
                  </a:lnTo>
                  <a:cubicBezTo>
                    <a:pt x="2537" y="1451"/>
                    <a:pt x="2542" y="1457"/>
                    <a:pt x="2542" y="1464"/>
                  </a:cubicBezTo>
                  <a:cubicBezTo>
                    <a:pt x="2542" y="1471"/>
                    <a:pt x="2537" y="1477"/>
                    <a:pt x="2530" y="1477"/>
                  </a:cubicBezTo>
                  <a:lnTo>
                    <a:pt x="2504" y="1477"/>
                  </a:lnTo>
                  <a:cubicBezTo>
                    <a:pt x="2497" y="1477"/>
                    <a:pt x="2491" y="1471"/>
                    <a:pt x="2491" y="1464"/>
                  </a:cubicBezTo>
                  <a:cubicBezTo>
                    <a:pt x="2491" y="1457"/>
                    <a:pt x="2497" y="1451"/>
                    <a:pt x="2504" y="1451"/>
                  </a:cubicBezTo>
                  <a:close/>
                  <a:moveTo>
                    <a:pt x="2581" y="1451"/>
                  </a:moveTo>
                  <a:lnTo>
                    <a:pt x="2606" y="1451"/>
                  </a:lnTo>
                  <a:cubicBezTo>
                    <a:pt x="2613" y="1451"/>
                    <a:pt x="2619" y="1457"/>
                    <a:pt x="2619" y="1464"/>
                  </a:cubicBezTo>
                  <a:cubicBezTo>
                    <a:pt x="2619" y="1471"/>
                    <a:pt x="2613" y="1477"/>
                    <a:pt x="2606" y="1477"/>
                  </a:cubicBezTo>
                  <a:lnTo>
                    <a:pt x="2581" y="1477"/>
                  </a:lnTo>
                  <a:cubicBezTo>
                    <a:pt x="2574" y="1477"/>
                    <a:pt x="2568" y="1471"/>
                    <a:pt x="2568" y="1464"/>
                  </a:cubicBezTo>
                  <a:cubicBezTo>
                    <a:pt x="2568" y="1457"/>
                    <a:pt x="2574" y="1451"/>
                    <a:pt x="2581" y="1451"/>
                  </a:cubicBezTo>
                  <a:close/>
                  <a:moveTo>
                    <a:pt x="2658" y="1451"/>
                  </a:moveTo>
                  <a:lnTo>
                    <a:pt x="2683" y="1451"/>
                  </a:lnTo>
                  <a:cubicBezTo>
                    <a:pt x="2690" y="1451"/>
                    <a:pt x="2696" y="1457"/>
                    <a:pt x="2696" y="1464"/>
                  </a:cubicBezTo>
                  <a:cubicBezTo>
                    <a:pt x="2696" y="1471"/>
                    <a:pt x="2690" y="1477"/>
                    <a:pt x="2683" y="1477"/>
                  </a:cubicBezTo>
                  <a:lnTo>
                    <a:pt x="2658" y="1477"/>
                  </a:lnTo>
                  <a:cubicBezTo>
                    <a:pt x="2650" y="1477"/>
                    <a:pt x="2645" y="1471"/>
                    <a:pt x="2645" y="1464"/>
                  </a:cubicBezTo>
                  <a:cubicBezTo>
                    <a:pt x="2645" y="1457"/>
                    <a:pt x="2650" y="1451"/>
                    <a:pt x="2658" y="1451"/>
                  </a:cubicBezTo>
                  <a:close/>
                  <a:moveTo>
                    <a:pt x="2734" y="1451"/>
                  </a:moveTo>
                  <a:lnTo>
                    <a:pt x="2760" y="1451"/>
                  </a:lnTo>
                  <a:cubicBezTo>
                    <a:pt x="2767" y="1451"/>
                    <a:pt x="2773" y="1457"/>
                    <a:pt x="2773" y="1464"/>
                  </a:cubicBezTo>
                  <a:cubicBezTo>
                    <a:pt x="2773" y="1471"/>
                    <a:pt x="2767" y="1477"/>
                    <a:pt x="2760" y="1477"/>
                  </a:cubicBezTo>
                  <a:lnTo>
                    <a:pt x="2734" y="1477"/>
                  </a:lnTo>
                  <a:cubicBezTo>
                    <a:pt x="2727" y="1477"/>
                    <a:pt x="2722" y="1471"/>
                    <a:pt x="2722" y="1464"/>
                  </a:cubicBezTo>
                  <a:cubicBezTo>
                    <a:pt x="2722" y="1457"/>
                    <a:pt x="2727" y="1451"/>
                    <a:pt x="2734" y="1451"/>
                  </a:cubicBezTo>
                  <a:close/>
                  <a:moveTo>
                    <a:pt x="2811" y="1451"/>
                  </a:moveTo>
                  <a:lnTo>
                    <a:pt x="2837" y="1451"/>
                  </a:lnTo>
                  <a:cubicBezTo>
                    <a:pt x="2844" y="1451"/>
                    <a:pt x="2850" y="1457"/>
                    <a:pt x="2850" y="1464"/>
                  </a:cubicBezTo>
                  <a:cubicBezTo>
                    <a:pt x="2850" y="1471"/>
                    <a:pt x="2844" y="1477"/>
                    <a:pt x="2837" y="1477"/>
                  </a:cubicBezTo>
                  <a:lnTo>
                    <a:pt x="2811" y="1477"/>
                  </a:lnTo>
                  <a:cubicBezTo>
                    <a:pt x="2804" y="1477"/>
                    <a:pt x="2798" y="1471"/>
                    <a:pt x="2798" y="1464"/>
                  </a:cubicBezTo>
                  <a:cubicBezTo>
                    <a:pt x="2798" y="1457"/>
                    <a:pt x="2804" y="1451"/>
                    <a:pt x="2811" y="1451"/>
                  </a:cubicBezTo>
                  <a:close/>
                  <a:moveTo>
                    <a:pt x="2888" y="1451"/>
                  </a:moveTo>
                  <a:lnTo>
                    <a:pt x="2914" y="1451"/>
                  </a:lnTo>
                  <a:cubicBezTo>
                    <a:pt x="2921" y="1451"/>
                    <a:pt x="2926" y="1457"/>
                    <a:pt x="2926" y="1464"/>
                  </a:cubicBezTo>
                  <a:cubicBezTo>
                    <a:pt x="2926" y="1471"/>
                    <a:pt x="2921" y="1477"/>
                    <a:pt x="2914" y="1477"/>
                  </a:cubicBezTo>
                  <a:lnTo>
                    <a:pt x="2888" y="1477"/>
                  </a:lnTo>
                  <a:cubicBezTo>
                    <a:pt x="2881" y="1477"/>
                    <a:pt x="2875" y="1471"/>
                    <a:pt x="2875" y="1464"/>
                  </a:cubicBezTo>
                  <a:cubicBezTo>
                    <a:pt x="2875" y="1457"/>
                    <a:pt x="2881" y="1451"/>
                    <a:pt x="2888" y="1451"/>
                  </a:cubicBezTo>
                  <a:close/>
                  <a:moveTo>
                    <a:pt x="2965" y="1451"/>
                  </a:moveTo>
                  <a:lnTo>
                    <a:pt x="2990" y="1451"/>
                  </a:lnTo>
                  <a:cubicBezTo>
                    <a:pt x="2997" y="1451"/>
                    <a:pt x="3003" y="1457"/>
                    <a:pt x="3003" y="1464"/>
                  </a:cubicBezTo>
                  <a:cubicBezTo>
                    <a:pt x="3003" y="1471"/>
                    <a:pt x="2997" y="1477"/>
                    <a:pt x="2990" y="1477"/>
                  </a:cubicBezTo>
                  <a:lnTo>
                    <a:pt x="2965" y="1477"/>
                  </a:lnTo>
                  <a:cubicBezTo>
                    <a:pt x="2958" y="1477"/>
                    <a:pt x="2952" y="1471"/>
                    <a:pt x="2952" y="1464"/>
                  </a:cubicBezTo>
                  <a:cubicBezTo>
                    <a:pt x="2952" y="1457"/>
                    <a:pt x="2958" y="1451"/>
                    <a:pt x="2965" y="1451"/>
                  </a:cubicBezTo>
                  <a:close/>
                  <a:moveTo>
                    <a:pt x="3024" y="1459"/>
                  </a:moveTo>
                  <a:lnTo>
                    <a:pt x="3024" y="1434"/>
                  </a:lnTo>
                  <a:cubicBezTo>
                    <a:pt x="3024" y="1427"/>
                    <a:pt x="3029" y="1421"/>
                    <a:pt x="3037" y="1421"/>
                  </a:cubicBezTo>
                  <a:cubicBezTo>
                    <a:pt x="3044" y="1421"/>
                    <a:pt x="3049" y="1427"/>
                    <a:pt x="3049" y="1434"/>
                  </a:cubicBezTo>
                  <a:lnTo>
                    <a:pt x="3049" y="1459"/>
                  </a:lnTo>
                  <a:cubicBezTo>
                    <a:pt x="3049" y="1466"/>
                    <a:pt x="3044" y="1472"/>
                    <a:pt x="3037" y="1472"/>
                  </a:cubicBezTo>
                  <a:cubicBezTo>
                    <a:pt x="3029" y="1472"/>
                    <a:pt x="3024" y="1466"/>
                    <a:pt x="3024" y="1459"/>
                  </a:cubicBezTo>
                  <a:close/>
                  <a:moveTo>
                    <a:pt x="3024" y="1382"/>
                  </a:moveTo>
                  <a:lnTo>
                    <a:pt x="3024" y="1357"/>
                  </a:lnTo>
                  <a:cubicBezTo>
                    <a:pt x="3024" y="1350"/>
                    <a:pt x="3029" y="1344"/>
                    <a:pt x="3037" y="1344"/>
                  </a:cubicBezTo>
                  <a:cubicBezTo>
                    <a:pt x="3044" y="1344"/>
                    <a:pt x="3049" y="1350"/>
                    <a:pt x="3049" y="1357"/>
                  </a:cubicBezTo>
                  <a:lnTo>
                    <a:pt x="3049" y="1382"/>
                  </a:lnTo>
                  <a:cubicBezTo>
                    <a:pt x="3049" y="1390"/>
                    <a:pt x="3044" y="1395"/>
                    <a:pt x="3037" y="1395"/>
                  </a:cubicBezTo>
                  <a:cubicBezTo>
                    <a:pt x="3029" y="1395"/>
                    <a:pt x="3024" y="1390"/>
                    <a:pt x="3024" y="1382"/>
                  </a:cubicBezTo>
                  <a:close/>
                  <a:moveTo>
                    <a:pt x="3024" y="1306"/>
                  </a:moveTo>
                  <a:lnTo>
                    <a:pt x="3024" y="1280"/>
                  </a:lnTo>
                  <a:cubicBezTo>
                    <a:pt x="3024" y="1273"/>
                    <a:pt x="3029" y="1267"/>
                    <a:pt x="3037" y="1267"/>
                  </a:cubicBezTo>
                  <a:cubicBezTo>
                    <a:pt x="3044" y="1267"/>
                    <a:pt x="3049" y="1273"/>
                    <a:pt x="3049" y="1280"/>
                  </a:cubicBezTo>
                  <a:lnTo>
                    <a:pt x="3049" y="1306"/>
                  </a:lnTo>
                  <a:cubicBezTo>
                    <a:pt x="3049" y="1313"/>
                    <a:pt x="3044" y="1318"/>
                    <a:pt x="3037" y="1318"/>
                  </a:cubicBezTo>
                  <a:cubicBezTo>
                    <a:pt x="3029" y="1318"/>
                    <a:pt x="3024" y="1313"/>
                    <a:pt x="3024" y="1306"/>
                  </a:cubicBezTo>
                  <a:close/>
                  <a:moveTo>
                    <a:pt x="3024" y="1229"/>
                  </a:moveTo>
                  <a:lnTo>
                    <a:pt x="3024" y="1203"/>
                  </a:lnTo>
                  <a:cubicBezTo>
                    <a:pt x="3024" y="1196"/>
                    <a:pt x="3029" y="1190"/>
                    <a:pt x="3037" y="1190"/>
                  </a:cubicBezTo>
                  <a:cubicBezTo>
                    <a:pt x="3044" y="1190"/>
                    <a:pt x="3049" y="1196"/>
                    <a:pt x="3049" y="1203"/>
                  </a:cubicBezTo>
                  <a:lnTo>
                    <a:pt x="3049" y="1229"/>
                  </a:lnTo>
                  <a:cubicBezTo>
                    <a:pt x="3049" y="1236"/>
                    <a:pt x="3044" y="1242"/>
                    <a:pt x="3037" y="1242"/>
                  </a:cubicBezTo>
                  <a:cubicBezTo>
                    <a:pt x="3029" y="1242"/>
                    <a:pt x="3024" y="1236"/>
                    <a:pt x="3024" y="1229"/>
                  </a:cubicBezTo>
                  <a:close/>
                  <a:moveTo>
                    <a:pt x="3024" y="1152"/>
                  </a:moveTo>
                  <a:lnTo>
                    <a:pt x="3024" y="1126"/>
                  </a:lnTo>
                  <a:cubicBezTo>
                    <a:pt x="3024" y="1119"/>
                    <a:pt x="3029" y="1114"/>
                    <a:pt x="3037" y="1114"/>
                  </a:cubicBezTo>
                  <a:cubicBezTo>
                    <a:pt x="3044" y="1114"/>
                    <a:pt x="3049" y="1119"/>
                    <a:pt x="3049" y="1126"/>
                  </a:cubicBezTo>
                  <a:lnTo>
                    <a:pt x="3049" y="1152"/>
                  </a:lnTo>
                  <a:cubicBezTo>
                    <a:pt x="3049" y="1159"/>
                    <a:pt x="3044" y="1165"/>
                    <a:pt x="3037" y="1165"/>
                  </a:cubicBezTo>
                  <a:cubicBezTo>
                    <a:pt x="3029" y="1165"/>
                    <a:pt x="3024" y="1159"/>
                    <a:pt x="3024" y="1152"/>
                  </a:cubicBezTo>
                  <a:close/>
                  <a:moveTo>
                    <a:pt x="3024" y="1075"/>
                  </a:moveTo>
                  <a:lnTo>
                    <a:pt x="3024" y="1050"/>
                  </a:lnTo>
                  <a:cubicBezTo>
                    <a:pt x="3024" y="1043"/>
                    <a:pt x="3029" y="1037"/>
                    <a:pt x="3037" y="1037"/>
                  </a:cubicBezTo>
                  <a:cubicBezTo>
                    <a:pt x="3044" y="1037"/>
                    <a:pt x="3049" y="1043"/>
                    <a:pt x="3049" y="1050"/>
                  </a:cubicBezTo>
                  <a:lnTo>
                    <a:pt x="3049" y="1075"/>
                  </a:lnTo>
                  <a:cubicBezTo>
                    <a:pt x="3049" y="1082"/>
                    <a:pt x="3044" y="1088"/>
                    <a:pt x="3037" y="1088"/>
                  </a:cubicBezTo>
                  <a:cubicBezTo>
                    <a:pt x="3029" y="1088"/>
                    <a:pt x="3024" y="1082"/>
                    <a:pt x="3024" y="1075"/>
                  </a:cubicBezTo>
                  <a:close/>
                  <a:moveTo>
                    <a:pt x="3024" y="998"/>
                  </a:moveTo>
                  <a:lnTo>
                    <a:pt x="3024" y="973"/>
                  </a:lnTo>
                  <a:cubicBezTo>
                    <a:pt x="3024" y="966"/>
                    <a:pt x="3029" y="960"/>
                    <a:pt x="3037" y="960"/>
                  </a:cubicBezTo>
                  <a:cubicBezTo>
                    <a:pt x="3044" y="960"/>
                    <a:pt x="3049" y="966"/>
                    <a:pt x="3049" y="973"/>
                  </a:cubicBezTo>
                  <a:lnTo>
                    <a:pt x="3049" y="998"/>
                  </a:lnTo>
                  <a:cubicBezTo>
                    <a:pt x="3049" y="1006"/>
                    <a:pt x="3044" y="1011"/>
                    <a:pt x="3037" y="1011"/>
                  </a:cubicBezTo>
                  <a:cubicBezTo>
                    <a:pt x="3029" y="1011"/>
                    <a:pt x="3024" y="1006"/>
                    <a:pt x="3024" y="998"/>
                  </a:cubicBezTo>
                  <a:close/>
                  <a:moveTo>
                    <a:pt x="3024" y="922"/>
                  </a:moveTo>
                  <a:lnTo>
                    <a:pt x="3024" y="896"/>
                  </a:lnTo>
                  <a:cubicBezTo>
                    <a:pt x="3024" y="889"/>
                    <a:pt x="3029" y="883"/>
                    <a:pt x="3037" y="883"/>
                  </a:cubicBezTo>
                  <a:cubicBezTo>
                    <a:pt x="3044" y="883"/>
                    <a:pt x="3049" y="889"/>
                    <a:pt x="3049" y="896"/>
                  </a:cubicBezTo>
                  <a:lnTo>
                    <a:pt x="3049" y="922"/>
                  </a:lnTo>
                  <a:cubicBezTo>
                    <a:pt x="3049" y="929"/>
                    <a:pt x="3044" y="934"/>
                    <a:pt x="3037" y="934"/>
                  </a:cubicBezTo>
                  <a:cubicBezTo>
                    <a:pt x="3029" y="934"/>
                    <a:pt x="3024" y="929"/>
                    <a:pt x="3024" y="922"/>
                  </a:cubicBezTo>
                  <a:close/>
                  <a:moveTo>
                    <a:pt x="3024" y="845"/>
                  </a:moveTo>
                  <a:lnTo>
                    <a:pt x="3024" y="819"/>
                  </a:lnTo>
                  <a:cubicBezTo>
                    <a:pt x="3024" y="812"/>
                    <a:pt x="3029" y="806"/>
                    <a:pt x="3037" y="806"/>
                  </a:cubicBezTo>
                  <a:cubicBezTo>
                    <a:pt x="3044" y="806"/>
                    <a:pt x="3049" y="812"/>
                    <a:pt x="3049" y="819"/>
                  </a:cubicBezTo>
                  <a:lnTo>
                    <a:pt x="3049" y="845"/>
                  </a:lnTo>
                  <a:cubicBezTo>
                    <a:pt x="3049" y="852"/>
                    <a:pt x="3044" y="858"/>
                    <a:pt x="3037" y="858"/>
                  </a:cubicBezTo>
                  <a:cubicBezTo>
                    <a:pt x="3029" y="858"/>
                    <a:pt x="3024" y="852"/>
                    <a:pt x="3024" y="845"/>
                  </a:cubicBezTo>
                  <a:close/>
                  <a:moveTo>
                    <a:pt x="3024" y="768"/>
                  </a:moveTo>
                  <a:lnTo>
                    <a:pt x="3024" y="742"/>
                  </a:lnTo>
                  <a:cubicBezTo>
                    <a:pt x="3024" y="735"/>
                    <a:pt x="3029" y="730"/>
                    <a:pt x="3037" y="730"/>
                  </a:cubicBezTo>
                  <a:cubicBezTo>
                    <a:pt x="3044" y="730"/>
                    <a:pt x="3049" y="735"/>
                    <a:pt x="3049" y="742"/>
                  </a:cubicBezTo>
                  <a:lnTo>
                    <a:pt x="3049" y="768"/>
                  </a:lnTo>
                  <a:cubicBezTo>
                    <a:pt x="3049" y="775"/>
                    <a:pt x="3044" y="781"/>
                    <a:pt x="3037" y="781"/>
                  </a:cubicBezTo>
                  <a:cubicBezTo>
                    <a:pt x="3029" y="781"/>
                    <a:pt x="3024" y="775"/>
                    <a:pt x="3024" y="768"/>
                  </a:cubicBezTo>
                  <a:close/>
                  <a:moveTo>
                    <a:pt x="3024" y="691"/>
                  </a:moveTo>
                  <a:lnTo>
                    <a:pt x="3024" y="666"/>
                  </a:lnTo>
                  <a:cubicBezTo>
                    <a:pt x="3024" y="659"/>
                    <a:pt x="3029" y="653"/>
                    <a:pt x="3037" y="653"/>
                  </a:cubicBezTo>
                  <a:cubicBezTo>
                    <a:pt x="3044" y="653"/>
                    <a:pt x="3049" y="659"/>
                    <a:pt x="3049" y="666"/>
                  </a:cubicBezTo>
                  <a:lnTo>
                    <a:pt x="3049" y="691"/>
                  </a:lnTo>
                  <a:cubicBezTo>
                    <a:pt x="3049" y="698"/>
                    <a:pt x="3044" y="704"/>
                    <a:pt x="3037" y="704"/>
                  </a:cubicBezTo>
                  <a:cubicBezTo>
                    <a:pt x="3029" y="704"/>
                    <a:pt x="3024" y="698"/>
                    <a:pt x="3024" y="691"/>
                  </a:cubicBezTo>
                  <a:close/>
                  <a:moveTo>
                    <a:pt x="3024" y="614"/>
                  </a:moveTo>
                  <a:lnTo>
                    <a:pt x="3024" y="589"/>
                  </a:lnTo>
                  <a:cubicBezTo>
                    <a:pt x="3024" y="582"/>
                    <a:pt x="3029" y="576"/>
                    <a:pt x="3037" y="576"/>
                  </a:cubicBezTo>
                  <a:cubicBezTo>
                    <a:pt x="3044" y="576"/>
                    <a:pt x="3049" y="582"/>
                    <a:pt x="3049" y="589"/>
                  </a:cubicBezTo>
                  <a:lnTo>
                    <a:pt x="3049" y="614"/>
                  </a:lnTo>
                  <a:cubicBezTo>
                    <a:pt x="3049" y="622"/>
                    <a:pt x="3044" y="627"/>
                    <a:pt x="3037" y="627"/>
                  </a:cubicBezTo>
                  <a:cubicBezTo>
                    <a:pt x="3029" y="627"/>
                    <a:pt x="3024" y="622"/>
                    <a:pt x="3024" y="614"/>
                  </a:cubicBezTo>
                  <a:close/>
                  <a:moveTo>
                    <a:pt x="3024" y="538"/>
                  </a:moveTo>
                  <a:lnTo>
                    <a:pt x="3024" y="512"/>
                  </a:lnTo>
                  <a:cubicBezTo>
                    <a:pt x="3024" y="505"/>
                    <a:pt x="3029" y="499"/>
                    <a:pt x="3037" y="499"/>
                  </a:cubicBezTo>
                  <a:cubicBezTo>
                    <a:pt x="3044" y="499"/>
                    <a:pt x="3049" y="505"/>
                    <a:pt x="3049" y="512"/>
                  </a:cubicBezTo>
                  <a:lnTo>
                    <a:pt x="3049" y="538"/>
                  </a:lnTo>
                  <a:cubicBezTo>
                    <a:pt x="3049" y="545"/>
                    <a:pt x="3044" y="550"/>
                    <a:pt x="3037" y="550"/>
                  </a:cubicBezTo>
                  <a:cubicBezTo>
                    <a:pt x="3029" y="550"/>
                    <a:pt x="3024" y="545"/>
                    <a:pt x="3024" y="538"/>
                  </a:cubicBezTo>
                  <a:close/>
                  <a:moveTo>
                    <a:pt x="3024" y="461"/>
                  </a:moveTo>
                  <a:lnTo>
                    <a:pt x="3024" y="435"/>
                  </a:lnTo>
                  <a:cubicBezTo>
                    <a:pt x="3024" y="428"/>
                    <a:pt x="3029" y="422"/>
                    <a:pt x="3037" y="422"/>
                  </a:cubicBezTo>
                  <a:cubicBezTo>
                    <a:pt x="3044" y="422"/>
                    <a:pt x="3049" y="428"/>
                    <a:pt x="3049" y="435"/>
                  </a:cubicBezTo>
                  <a:lnTo>
                    <a:pt x="3049" y="461"/>
                  </a:lnTo>
                  <a:cubicBezTo>
                    <a:pt x="3049" y="468"/>
                    <a:pt x="3044" y="474"/>
                    <a:pt x="3037" y="474"/>
                  </a:cubicBezTo>
                  <a:cubicBezTo>
                    <a:pt x="3029" y="474"/>
                    <a:pt x="3024" y="468"/>
                    <a:pt x="3024" y="461"/>
                  </a:cubicBezTo>
                  <a:close/>
                  <a:moveTo>
                    <a:pt x="3024" y="384"/>
                  </a:moveTo>
                  <a:lnTo>
                    <a:pt x="3024" y="358"/>
                  </a:lnTo>
                  <a:cubicBezTo>
                    <a:pt x="3024" y="351"/>
                    <a:pt x="3029" y="346"/>
                    <a:pt x="3037" y="346"/>
                  </a:cubicBezTo>
                  <a:cubicBezTo>
                    <a:pt x="3044" y="346"/>
                    <a:pt x="3049" y="351"/>
                    <a:pt x="3049" y="358"/>
                  </a:cubicBezTo>
                  <a:lnTo>
                    <a:pt x="3049" y="384"/>
                  </a:lnTo>
                  <a:cubicBezTo>
                    <a:pt x="3049" y="391"/>
                    <a:pt x="3044" y="397"/>
                    <a:pt x="3037" y="397"/>
                  </a:cubicBezTo>
                  <a:cubicBezTo>
                    <a:pt x="3029" y="397"/>
                    <a:pt x="3024" y="391"/>
                    <a:pt x="3024" y="384"/>
                  </a:cubicBezTo>
                  <a:close/>
                  <a:moveTo>
                    <a:pt x="3024" y="307"/>
                  </a:moveTo>
                  <a:lnTo>
                    <a:pt x="3024" y="282"/>
                  </a:lnTo>
                  <a:cubicBezTo>
                    <a:pt x="3024" y="275"/>
                    <a:pt x="3029" y="269"/>
                    <a:pt x="3037" y="269"/>
                  </a:cubicBezTo>
                  <a:cubicBezTo>
                    <a:pt x="3044" y="269"/>
                    <a:pt x="3049" y="275"/>
                    <a:pt x="3049" y="282"/>
                  </a:cubicBezTo>
                  <a:lnTo>
                    <a:pt x="3049" y="307"/>
                  </a:lnTo>
                  <a:cubicBezTo>
                    <a:pt x="3049" y="314"/>
                    <a:pt x="3044" y="320"/>
                    <a:pt x="3037" y="320"/>
                  </a:cubicBezTo>
                  <a:cubicBezTo>
                    <a:pt x="3029" y="320"/>
                    <a:pt x="3024" y="314"/>
                    <a:pt x="3024" y="307"/>
                  </a:cubicBezTo>
                  <a:close/>
                  <a:moveTo>
                    <a:pt x="3024" y="230"/>
                  </a:moveTo>
                  <a:lnTo>
                    <a:pt x="3024" y="205"/>
                  </a:lnTo>
                  <a:cubicBezTo>
                    <a:pt x="3024" y="198"/>
                    <a:pt x="3029" y="192"/>
                    <a:pt x="3037" y="192"/>
                  </a:cubicBezTo>
                  <a:cubicBezTo>
                    <a:pt x="3044" y="192"/>
                    <a:pt x="3049" y="198"/>
                    <a:pt x="3049" y="205"/>
                  </a:cubicBezTo>
                  <a:lnTo>
                    <a:pt x="3049" y="230"/>
                  </a:lnTo>
                  <a:cubicBezTo>
                    <a:pt x="3049" y="238"/>
                    <a:pt x="3044" y="243"/>
                    <a:pt x="3037" y="243"/>
                  </a:cubicBezTo>
                  <a:cubicBezTo>
                    <a:pt x="3029" y="243"/>
                    <a:pt x="3024" y="238"/>
                    <a:pt x="3024" y="230"/>
                  </a:cubicBezTo>
                  <a:close/>
                  <a:moveTo>
                    <a:pt x="3024" y="154"/>
                  </a:moveTo>
                  <a:lnTo>
                    <a:pt x="3024" y="128"/>
                  </a:lnTo>
                  <a:cubicBezTo>
                    <a:pt x="3024" y="121"/>
                    <a:pt x="3029" y="115"/>
                    <a:pt x="3037" y="115"/>
                  </a:cubicBezTo>
                  <a:cubicBezTo>
                    <a:pt x="3044" y="115"/>
                    <a:pt x="3049" y="121"/>
                    <a:pt x="3049" y="128"/>
                  </a:cubicBezTo>
                  <a:lnTo>
                    <a:pt x="3049" y="154"/>
                  </a:lnTo>
                  <a:cubicBezTo>
                    <a:pt x="3049" y="161"/>
                    <a:pt x="3044" y="166"/>
                    <a:pt x="3037" y="166"/>
                  </a:cubicBezTo>
                  <a:cubicBezTo>
                    <a:pt x="3029" y="166"/>
                    <a:pt x="3024" y="161"/>
                    <a:pt x="3024" y="154"/>
                  </a:cubicBezTo>
                  <a:close/>
                  <a:moveTo>
                    <a:pt x="3024" y="77"/>
                  </a:moveTo>
                  <a:lnTo>
                    <a:pt x="3024" y="51"/>
                  </a:lnTo>
                  <a:cubicBezTo>
                    <a:pt x="3024" y="44"/>
                    <a:pt x="3029" y="38"/>
                    <a:pt x="3037" y="38"/>
                  </a:cubicBezTo>
                  <a:cubicBezTo>
                    <a:pt x="3044" y="38"/>
                    <a:pt x="3049" y="44"/>
                    <a:pt x="3049" y="51"/>
                  </a:cubicBezTo>
                  <a:lnTo>
                    <a:pt x="3049" y="77"/>
                  </a:lnTo>
                  <a:cubicBezTo>
                    <a:pt x="3049" y="84"/>
                    <a:pt x="3044" y="90"/>
                    <a:pt x="3037" y="90"/>
                  </a:cubicBezTo>
                  <a:cubicBezTo>
                    <a:pt x="3029" y="90"/>
                    <a:pt x="3024" y="84"/>
                    <a:pt x="3024" y="77"/>
                  </a:cubicBezTo>
                  <a:close/>
                  <a:moveTo>
                    <a:pt x="3024" y="26"/>
                  </a:moveTo>
                  <a:lnTo>
                    <a:pt x="2998" y="26"/>
                  </a:lnTo>
                  <a:cubicBezTo>
                    <a:pt x="2991" y="26"/>
                    <a:pt x="2985" y="20"/>
                    <a:pt x="2985" y="13"/>
                  </a:cubicBezTo>
                  <a:cubicBezTo>
                    <a:pt x="2985" y="6"/>
                    <a:pt x="2991" y="0"/>
                    <a:pt x="2998" y="0"/>
                  </a:cubicBezTo>
                  <a:lnTo>
                    <a:pt x="3024" y="0"/>
                  </a:lnTo>
                  <a:cubicBezTo>
                    <a:pt x="3031" y="0"/>
                    <a:pt x="3036" y="6"/>
                    <a:pt x="3036" y="13"/>
                  </a:cubicBezTo>
                  <a:cubicBezTo>
                    <a:pt x="3036" y="20"/>
                    <a:pt x="3031" y="26"/>
                    <a:pt x="3024" y="26"/>
                  </a:cubicBezTo>
                  <a:close/>
                  <a:moveTo>
                    <a:pt x="2947" y="26"/>
                  </a:moveTo>
                  <a:lnTo>
                    <a:pt x="2921" y="26"/>
                  </a:lnTo>
                  <a:cubicBezTo>
                    <a:pt x="2914" y="26"/>
                    <a:pt x="2908" y="20"/>
                    <a:pt x="2908" y="13"/>
                  </a:cubicBezTo>
                  <a:cubicBezTo>
                    <a:pt x="2908" y="6"/>
                    <a:pt x="2914" y="0"/>
                    <a:pt x="2921" y="0"/>
                  </a:cubicBezTo>
                  <a:lnTo>
                    <a:pt x="2947" y="0"/>
                  </a:lnTo>
                  <a:cubicBezTo>
                    <a:pt x="2954" y="0"/>
                    <a:pt x="2960" y="6"/>
                    <a:pt x="2960" y="13"/>
                  </a:cubicBezTo>
                  <a:cubicBezTo>
                    <a:pt x="2960" y="20"/>
                    <a:pt x="2954" y="26"/>
                    <a:pt x="2947" y="26"/>
                  </a:cubicBezTo>
                  <a:close/>
                  <a:moveTo>
                    <a:pt x="2870" y="26"/>
                  </a:moveTo>
                  <a:lnTo>
                    <a:pt x="2844" y="26"/>
                  </a:lnTo>
                  <a:cubicBezTo>
                    <a:pt x="2837" y="26"/>
                    <a:pt x="2832" y="20"/>
                    <a:pt x="2832" y="13"/>
                  </a:cubicBezTo>
                  <a:cubicBezTo>
                    <a:pt x="2832" y="6"/>
                    <a:pt x="2837" y="0"/>
                    <a:pt x="2844" y="0"/>
                  </a:cubicBezTo>
                  <a:lnTo>
                    <a:pt x="2870" y="0"/>
                  </a:lnTo>
                  <a:cubicBezTo>
                    <a:pt x="2877" y="0"/>
                    <a:pt x="2883" y="6"/>
                    <a:pt x="2883" y="13"/>
                  </a:cubicBezTo>
                  <a:cubicBezTo>
                    <a:pt x="2883" y="20"/>
                    <a:pt x="2877" y="26"/>
                    <a:pt x="2870" y="26"/>
                  </a:cubicBezTo>
                  <a:close/>
                  <a:moveTo>
                    <a:pt x="2793" y="26"/>
                  </a:moveTo>
                  <a:lnTo>
                    <a:pt x="2768" y="26"/>
                  </a:lnTo>
                  <a:cubicBezTo>
                    <a:pt x="2761" y="26"/>
                    <a:pt x="2755" y="20"/>
                    <a:pt x="2755" y="13"/>
                  </a:cubicBezTo>
                  <a:cubicBezTo>
                    <a:pt x="2755" y="6"/>
                    <a:pt x="2761" y="0"/>
                    <a:pt x="2768" y="0"/>
                  </a:cubicBezTo>
                  <a:lnTo>
                    <a:pt x="2793" y="0"/>
                  </a:lnTo>
                  <a:cubicBezTo>
                    <a:pt x="2800" y="0"/>
                    <a:pt x="2806" y="6"/>
                    <a:pt x="2806" y="13"/>
                  </a:cubicBezTo>
                  <a:cubicBezTo>
                    <a:pt x="2806" y="20"/>
                    <a:pt x="2800" y="26"/>
                    <a:pt x="2793" y="26"/>
                  </a:cubicBezTo>
                  <a:close/>
                  <a:moveTo>
                    <a:pt x="2716" y="26"/>
                  </a:moveTo>
                  <a:lnTo>
                    <a:pt x="2691" y="26"/>
                  </a:lnTo>
                  <a:cubicBezTo>
                    <a:pt x="2684" y="26"/>
                    <a:pt x="2678" y="20"/>
                    <a:pt x="2678" y="13"/>
                  </a:cubicBezTo>
                  <a:cubicBezTo>
                    <a:pt x="2678" y="6"/>
                    <a:pt x="2684" y="0"/>
                    <a:pt x="2691" y="0"/>
                  </a:cubicBezTo>
                  <a:lnTo>
                    <a:pt x="2716" y="0"/>
                  </a:lnTo>
                  <a:cubicBezTo>
                    <a:pt x="2723" y="0"/>
                    <a:pt x="2729" y="6"/>
                    <a:pt x="2729" y="13"/>
                  </a:cubicBezTo>
                  <a:cubicBezTo>
                    <a:pt x="2729" y="20"/>
                    <a:pt x="2723" y="26"/>
                    <a:pt x="2716" y="26"/>
                  </a:cubicBezTo>
                  <a:close/>
                  <a:moveTo>
                    <a:pt x="2640" y="26"/>
                  </a:moveTo>
                  <a:lnTo>
                    <a:pt x="2614" y="26"/>
                  </a:lnTo>
                  <a:cubicBezTo>
                    <a:pt x="2607" y="26"/>
                    <a:pt x="2601" y="20"/>
                    <a:pt x="2601" y="13"/>
                  </a:cubicBezTo>
                  <a:cubicBezTo>
                    <a:pt x="2601" y="6"/>
                    <a:pt x="2607" y="0"/>
                    <a:pt x="2614" y="0"/>
                  </a:cubicBezTo>
                  <a:lnTo>
                    <a:pt x="2640" y="0"/>
                  </a:lnTo>
                  <a:cubicBezTo>
                    <a:pt x="2647" y="0"/>
                    <a:pt x="2652" y="6"/>
                    <a:pt x="2652" y="13"/>
                  </a:cubicBezTo>
                  <a:cubicBezTo>
                    <a:pt x="2652" y="20"/>
                    <a:pt x="2647" y="26"/>
                    <a:pt x="2640" y="26"/>
                  </a:cubicBezTo>
                  <a:close/>
                  <a:moveTo>
                    <a:pt x="2563" y="26"/>
                  </a:moveTo>
                  <a:lnTo>
                    <a:pt x="2537" y="26"/>
                  </a:lnTo>
                  <a:cubicBezTo>
                    <a:pt x="2530" y="26"/>
                    <a:pt x="2524" y="20"/>
                    <a:pt x="2524" y="13"/>
                  </a:cubicBezTo>
                  <a:cubicBezTo>
                    <a:pt x="2524" y="6"/>
                    <a:pt x="2530" y="0"/>
                    <a:pt x="2537" y="0"/>
                  </a:cubicBezTo>
                  <a:lnTo>
                    <a:pt x="2563" y="0"/>
                  </a:lnTo>
                  <a:cubicBezTo>
                    <a:pt x="2570" y="0"/>
                    <a:pt x="2576" y="6"/>
                    <a:pt x="2576" y="13"/>
                  </a:cubicBezTo>
                  <a:cubicBezTo>
                    <a:pt x="2576" y="20"/>
                    <a:pt x="2570" y="26"/>
                    <a:pt x="2563" y="26"/>
                  </a:cubicBezTo>
                  <a:close/>
                  <a:moveTo>
                    <a:pt x="2486" y="26"/>
                  </a:moveTo>
                  <a:lnTo>
                    <a:pt x="2460" y="26"/>
                  </a:lnTo>
                  <a:cubicBezTo>
                    <a:pt x="2453" y="26"/>
                    <a:pt x="2448" y="20"/>
                    <a:pt x="2448" y="13"/>
                  </a:cubicBezTo>
                  <a:cubicBezTo>
                    <a:pt x="2448" y="6"/>
                    <a:pt x="2453" y="0"/>
                    <a:pt x="2460" y="0"/>
                  </a:cubicBezTo>
                  <a:lnTo>
                    <a:pt x="2486" y="0"/>
                  </a:lnTo>
                  <a:cubicBezTo>
                    <a:pt x="2493" y="0"/>
                    <a:pt x="2499" y="6"/>
                    <a:pt x="2499" y="13"/>
                  </a:cubicBezTo>
                  <a:cubicBezTo>
                    <a:pt x="2499" y="20"/>
                    <a:pt x="2493" y="26"/>
                    <a:pt x="2486" y="26"/>
                  </a:cubicBezTo>
                  <a:close/>
                  <a:moveTo>
                    <a:pt x="2409" y="26"/>
                  </a:moveTo>
                  <a:lnTo>
                    <a:pt x="2384" y="26"/>
                  </a:lnTo>
                  <a:cubicBezTo>
                    <a:pt x="2377" y="26"/>
                    <a:pt x="2371" y="20"/>
                    <a:pt x="2371" y="13"/>
                  </a:cubicBezTo>
                  <a:cubicBezTo>
                    <a:pt x="2371" y="6"/>
                    <a:pt x="2377" y="0"/>
                    <a:pt x="2384" y="0"/>
                  </a:cubicBezTo>
                  <a:lnTo>
                    <a:pt x="2409" y="0"/>
                  </a:lnTo>
                  <a:cubicBezTo>
                    <a:pt x="2416" y="0"/>
                    <a:pt x="2422" y="6"/>
                    <a:pt x="2422" y="13"/>
                  </a:cubicBezTo>
                  <a:cubicBezTo>
                    <a:pt x="2422" y="20"/>
                    <a:pt x="2416" y="26"/>
                    <a:pt x="2409" y="26"/>
                  </a:cubicBezTo>
                  <a:close/>
                  <a:moveTo>
                    <a:pt x="2332" y="26"/>
                  </a:moveTo>
                  <a:lnTo>
                    <a:pt x="2307" y="26"/>
                  </a:lnTo>
                  <a:cubicBezTo>
                    <a:pt x="2300" y="26"/>
                    <a:pt x="2294" y="20"/>
                    <a:pt x="2294" y="13"/>
                  </a:cubicBezTo>
                  <a:cubicBezTo>
                    <a:pt x="2294" y="6"/>
                    <a:pt x="2300" y="0"/>
                    <a:pt x="2307" y="0"/>
                  </a:cubicBezTo>
                  <a:lnTo>
                    <a:pt x="2332" y="0"/>
                  </a:lnTo>
                  <a:cubicBezTo>
                    <a:pt x="2339" y="0"/>
                    <a:pt x="2345" y="6"/>
                    <a:pt x="2345" y="13"/>
                  </a:cubicBezTo>
                  <a:cubicBezTo>
                    <a:pt x="2345" y="20"/>
                    <a:pt x="2339" y="26"/>
                    <a:pt x="2332" y="26"/>
                  </a:cubicBezTo>
                  <a:close/>
                  <a:moveTo>
                    <a:pt x="2256" y="26"/>
                  </a:moveTo>
                  <a:lnTo>
                    <a:pt x="2230" y="26"/>
                  </a:lnTo>
                  <a:cubicBezTo>
                    <a:pt x="2223" y="26"/>
                    <a:pt x="2217" y="20"/>
                    <a:pt x="2217" y="13"/>
                  </a:cubicBezTo>
                  <a:cubicBezTo>
                    <a:pt x="2217" y="6"/>
                    <a:pt x="2223" y="0"/>
                    <a:pt x="2230" y="0"/>
                  </a:cubicBezTo>
                  <a:lnTo>
                    <a:pt x="2256" y="0"/>
                  </a:lnTo>
                  <a:cubicBezTo>
                    <a:pt x="2263" y="0"/>
                    <a:pt x="2268" y="6"/>
                    <a:pt x="2268" y="13"/>
                  </a:cubicBezTo>
                  <a:cubicBezTo>
                    <a:pt x="2268" y="20"/>
                    <a:pt x="2263" y="26"/>
                    <a:pt x="2256" y="26"/>
                  </a:cubicBezTo>
                  <a:close/>
                  <a:moveTo>
                    <a:pt x="2179" y="26"/>
                  </a:moveTo>
                  <a:lnTo>
                    <a:pt x="2153" y="26"/>
                  </a:lnTo>
                  <a:cubicBezTo>
                    <a:pt x="2146" y="26"/>
                    <a:pt x="2140" y="20"/>
                    <a:pt x="2140" y="13"/>
                  </a:cubicBezTo>
                  <a:cubicBezTo>
                    <a:pt x="2140" y="6"/>
                    <a:pt x="2146" y="0"/>
                    <a:pt x="2153" y="0"/>
                  </a:cubicBezTo>
                  <a:lnTo>
                    <a:pt x="2179" y="0"/>
                  </a:lnTo>
                  <a:cubicBezTo>
                    <a:pt x="2186" y="0"/>
                    <a:pt x="2192" y="6"/>
                    <a:pt x="2192" y="13"/>
                  </a:cubicBezTo>
                  <a:cubicBezTo>
                    <a:pt x="2192" y="20"/>
                    <a:pt x="2186" y="26"/>
                    <a:pt x="2179" y="26"/>
                  </a:cubicBezTo>
                  <a:close/>
                  <a:moveTo>
                    <a:pt x="2102" y="26"/>
                  </a:moveTo>
                  <a:lnTo>
                    <a:pt x="2076" y="26"/>
                  </a:lnTo>
                  <a:cubicBezTo>
                    <a:pt x="2069" y="26"/>
                    <a:pt x="2064" y="20"/>
                    <a:pt x="2064" y="13"/>
                  </a:cubicBezTo>
                  <a:cubicBezTo>
                    <a:pt x="2064" y="6"/>
                    <a:pt x="2069" y="0"/>
                    <a:pt x="2076" y="0"/>
                  </a:cubicBezTo>
                  <a:lnTo>
                    <a:pt x="2102" y="0"/>
                  </a:lnTo>
                  <a:cubicBezTo>
                    <a:pt x="2109" y="0"/>
                    <a:pt x="2115" y="6"/>
                    <a:pt x="2115" y="13"/>
                  </a:cubicBezTo>
                  <a:cubicBezTo>
                    <a:pt x="2115" y="20"/>
                    <a:pt x="2109" y="26"/>
                    <a:pt x="2102" y="26"/>
                  </a:cubicBezTo>
                  <a:close/>
                  <a:moveTo>
                    <a:pt x="2025" y="26"/>
                  </a:moveTo>
                  <a:lnTo>
                    <a:pt x="2000" y="26"/>
                  </a:lnTo>
                  <a:cubicBezTo>
                    <a:pt x="1993" y="26"/>
                    <a:pt x="1987" y="20"/>
                    <a:pt x="1987" y="13"/>
                  </a:cubicBezTo>
                  <a:cubicBezTo>
                    <a:pt x="1987" y="6"/>
                    <a:pt x="1993" y="0"/>
                    <a:pt x="2000" y="0"/>
                  </a:cubicBezTo>
                  <a:lnTo>
                    <a:pt x="2025" y="0"/>
                  </a:lnTo>
                  <a:cubicBezTo>
                    <a:pt x="2032" y="0"/>
                    <a:pt x="2038" y="6"/>
                    <a:pt x="2038" y="13"/>
                  </a:cubicBezTo>
                  <a:cubicBezTo>
                    <a:pt x="2038" y="20"/>
                    <a:pt x="2032" y="26"/>
                    <a:pt x="2025" y="26"/>
                  </a:cubicBezTo>
                  <a:close/>
                  <a:moveTo>
                    <a:pt x="1948" y="26"/>
                  </a:moveTo>
                  <a:lnTo>
                    <a:pt x="1923" y="26"/>
                  </a:lnTo>
                  <a:cubicBezTo>
                    <a:pt x="1916" y="26"/>
                    <a:pt x="1910" y="20"/>
                    <a:pt x="1910" y="13"/>
                  </a:cubicBezTo>
                  <a:cubicBezTo>
                    <a:pt x="1910" y="6"/>
                    <a:pt x="1916" y="0"/>
                    <a:pt x="1923" y="0"/>
                  </a:cubicBezTo>
                  <a:lnTo>
                    <a:pt x="1948" y="0"/>
                  </a:lnTo>
                  <a:cubicBezTo>
                    <a:pt x="1955" y="0"/>
                    <a:pt x="1961" y="6"/>
                    <a:pt x="1961" y="13"/>
                  </a:cubicBezTo>
                  <a:cubicBezTo>
                    <a:pt x="1961" y="20"/>
                    <a:pt x="1955" y="26"/>
                    <a:pt x="1948" y="26"/>
                  </a:cubicBezTo>
                  <a:close/>
                  <a:moveTo>
                    <a:pt x="1872" y="26"/>
                  </a:moveTo>
                  <a:lnTo>
                    <a:pt x="1846" y="26"/>
                  </a:lnTo>
                  <a:cubicBezTo>
                    <a:pt x="1839" y="26"/>
                    <a:pt x="1833" y="20"/>
                    <a:pt x="1833" y="13"/>
                  </a:cubicBezTo>
                  <a:cubicBezTo>
                    <a:pt x="1833" y="6"/>
                    <a:pt x="1839" y="0"/>
                    <a:pt x="1846" y="0"/>
                  </a:cubicBezTo>
                  <a:lnTo>
                    <a:pt x="1872" y="0"/>
                  </a:lnTo>
                  <a:cubicBezTo>
                    <a:pt x="1879" y="0"/>
                    <a:pt x="1884" y="6"/>
                    <a:pt x="1884" y="13"/>
                  </a:cubicBezTo>
                  <a:cubicBezTo>
                    <a:pt x="1884" y="20"/>
                    <a:pt x="1879" y="26"/>
                    <a:pt x="1872" y="26"/>
                  </a:cubicBezTo>
                  <a:close/>
                  <a:moveTo>
                    <a:pt x="1795" y="26"/>
                  </a:moveTo>
                  <a:lnTo>
                    <a:pt x="1769" y="26"/>
                  </a:lnTo>
                  <a:cubicBezTo>
                    <a:pt x="1762" y="26"/>
                    <a:pt x="1756" y="20"/>
                    <a:pt x="1756" y="13"/>
                  </a:cubicBezTo>
                  <a:cubicBezTo>
                    <a:pt x="1756" y="6"/>
                    <a:pt x="1762" y="0"/>
                    <a:pt x="1769" y="0"/>
                  </a:cubicBezTo>
                  <a:lnTo>
                    <a:pt x="1795" y="0"/>
                  </a:lnTo>
                  <a:cubicBezTo>
                    <a:pt x="1802" y="0"/>
                    <a:pt x="1808" y="6"/>
                    <a:pt x="1808" y="13"/>
                  </a:cubicBezTo>
                  <a:cubicBezTo>
                    <a:pt x="1808" y="20"/>
                    <a:pt x="1802" y="26"/>
                    <a:pt x="1795" y="26"/>
                  </a:cubicBezTo>
                  <a:close/>
                  <a:moveTo>
                    <a:pt x="1718" y="26"/>
                  </a:moveTo>
                  <a:lnTo>
                    <a:pt x="1692" y="26"/>
                  </a:lnTo>
                  <a:cubicBezTo>
                    <a:pt x="1685" y="26"/>
                    <a:pt x="1680" y="20"/>
                    <a:pt x="1680" y="13"/>
                  </a:cubicBezTo>
                  <a:cubicBezTo>
                    <a:pt x="1680" y="6"/>
                    <a:pt x="1685" y="0"/>
                    <a:pt x="1692" y="0"/>
                  </a:cubicBezTo>
                  <a:lnTo>
                    <a:pt x="1718" y="0"/>
                  </a:lnTo>
                  <a:cubicBezTo>
                    <a:pt x="1725" y="0"/>
                    <a:pt x="1731" y="6"/>
                    <a:pt x="1731" y="13"/>
                  </a:cubicBezTo>
                  <a:cubicBezTo>
                    <a:pt x="1731" y="20"/>
                    <a:pt x="1725" y="26"/>
                    <a:pt x="1718" y="26"/>
                  </a:cubicBezTo>
                  <a:close/>
                  <a:moveTo>
                    <a:pt x="1641" y="26"/>
                  </a:moveTo>
                  <a:lnTo>
                    <a:pt x="1616" y="26"/>
                  </a:lnTo>
                  <a:cubicBezTo>
                    <a:pt x="1609" y="26"/>
                    <a:pt x="1603" y="20"/>
                    <a:pt x="1603" y="13"/>
                  </a:cubicBezTo>
                  <a:cubicBezTo>
                    <a:pt x="1603" y="6"/>
                    <a:pt x="1609" y="0"/>
                    <a:pt x="1616" y="0"/>
                  </a:cubicBezTo>
                  <a:lnTo>
                    <a:pt x="1641" y="0"/>
                  </a:lnTo>
                  <a:cubicBezTo>
                    <a:pt x="1648" y="0"/>
                    <a:pt x="1654" y="6"/>
                    <a:pt x="1654" y="13"/>
                  </a:cubicBezTo>
                  <a:cubicBezTo>
                    <a:pt x="1654" y="20"/>
                    <a:pt x="1648" y="26"/>
                    <a:pt x="1641" y="26"/>
                  </a:cubicBezTo>
                  <a:close/>
                  <a:moveTo>
                    <a:pt x="1564" y="26"/>
                  </a:moveTo>
                  <a:lnTo>
                    <a:pt x="1539" y="26"/>
                  </a:lnTo>
                  <a:cubicBezTo>
                    <a:pt x="1532" y="26"/>
                    <a:pt x="1526" y="20"/>
                    <a:pt x="1526" y="13"/>
                  </a:cubicBezTo>
                  <a:cubicBezTo>
                    <a:pt x="1526" y="6"/>
                    <a:pt x="1532" y="0"/>
                    <a:pt x="1539" y="0"/>
                  </a:cubicBezTo>
                  <a:lnTo>
                    <a:pt x="1564" y="0"/>
                  </a:lnTo>
                  <a:cubicBezTo>
                    <a:pt x="1571" y="0"/>
                    <a:pt x="1577" y="6"/>
                    <a:pt x="1577" y="13"/>
                  </a:cubicBezTo>
                  <a:cubicBezTo>
                    <a:pt x="1577" y="20"/>
                    <a:pt x="1571" y="26"/>
                    <a:pt x="1564" y="26"/>
                  </a:cubicBezTo>
                  <a:close/>
                  <a:moveTo>
                    <a:pt x="1488" y="26"/>
                  </a:moveTo>
                  <a:lnTo>
                    <a:pt x="1462" y="26"/>
                  </a:lnTo>
                  <a:cubicBezTo>
                    <a:pt x="1455" y="26"/>
                    <a:pt x="1449" y="20"/>
                    <a:pt x="1449" y="13"/>
                  </a:cubicBezTo>
                  <a:cubicBezTo>
                    <a:pt x="1449" y="6"/>
                    <a:pt x="1455" y="0"/>
                    <a:pt x="1462" y="0"/>
                  </a:cubicBezTo>
                  <a:lnTo>
                    <a:pt x="1488" y="0"/>
                  </a:lnTo>
                  <a:cubicBezTo>
                    <a:pt x="1495" y="0"/>
                    <a:pt x="1500" y="6"/>
                    <a:pt x="1500" y="13"/>
                  </a:cubicBezTo>
                  <a:cubicBezTo>
                    <a:pt x="1500" y="20"/>
                    <a:pt x="1495" y="26"/>
                    <a:pt x="1488" y="26"/>
                  </a:cubicBezTo>
                  <a:close/>
                  <a:moveTo>
                    <a:pt x="1411" y="26"/>
                  </a:moveTo>
                  <a:lnTo>
                    <a:pt x="1385" y="26"/>
                  </a:lnTo>
                  <a:cubicBezTo>
                    <a:pt x="1378" y="26"/>
                    <a:pt x="1372" y="20"/>
                    <a:pt x="1372" y="13"/>
                  </a:cubicBezTo>
                  <a:cubicBezTo>
                    <a:pt x="1372" y="6"/>
                    <a:pt x="1378" y="0"/>
                    <a:pt x="1385" y="0"/>
                  </a:cubicBezTo>
                  <a:lnTo>
                    <a:pt x="1411" y="0"/>
                  </a:lnTo>
                  <a:cubicBezTo>
                    <a:pt x="1418" y="0"/>
                    <a:pt x="1424" y="6"/>
                    <a:pt x="1424" y="13"/>
                  </a:cubicBezTo>
                  <a:cubicBezTo>
                    <a:pt x="1424" y="20"/>
                    <a:pt x="1418" y="26"/>
                    <a:pt x="1411" y="26"/>
                  </a:cubicBezTo>
                  <a:close/>
                  <a:moveTo>
                    <a:pt x="1334" y="26"/>
                  </a:moveTo>
                  <a:lnTo>
                    <a:pt x="1308" y="26"/>
                  </a:lnTo>
                  <a:cubicBezTo>
                    <a:pt x="1301" y="26"/>
                    <a:pt x="1296" y="20"/>
                    <a:pt x="1296" y="13"/>
                  </a:cubicBezTo>
                  <a:cubicBezTo>
                    <a:pt x="1296" y="6"/>
                    <a:pt x="1301" y="0"/>
                    <a:pt x="1308" y="0"/>
                  </a:cubicBezTo>
                  <a:lnTo>
                    <a:pt x="1334" y="0"/>
                  </a:lnTo>
                  <a:cubicBezTo>
                    <a:pt x="1341" y="0"/>
                    <a:pt x="1347" y="6"/>
                    <a:pt x="1347" y="13"/>
                  </a:cubicBezTo>
                  <a:cubicBezTo>
                    <a:pt x="1347" y="20"/>
                    <a:pt x="1341" y="26"/>
                    <a:pt x="1334" y="26"/>
                  </a:cubicBezTo>
                  <a:close/>
                  <a:moveTo>
                    <a:pt x="1257" y="26"/>
                  </a:moveTo>
                  <a:lnTo>
                    <a:pt x="1232" y="26"/>
                  </a:lnTo>
                  <a:cubicBezTo>
                    <a:pt x="1225" y="26"/>
                    <a:pt x="1219" y="20"/>
                    <a:pt x="1219" y="13"/>
                  </a:cubicBezTo>
                  <a:cubicBezTo>
                    <a:pt x="1219" y="6"/>
                    <a:pt x="1225" y="0"/>
                    <a:pt x="1232" y="0"/>
                  </a:cubicBezTo>
                  <a:lnTo>
                    <a:pt x="1257" y="0"/>
                  </a:lnTo>
                  <a:cubicBezTo>
                    <a:pt x="1264" y="0"/>
                    <a:pt x="1270" y="6"/>
                    <a:pt x="1270" y="13"/>
                  </a:cubicBezTo>
                  <a:cubicBezTo>
                    <a:pt x="1270" y="20"/>
                    <a:pt x="1264" y="26"/>
                    <a:pt x="1257" y="26"/>
                  </a:cubicBezTo>
                  <a:close/>
                  <a:moveTo>
                    <a:pt x="1180" y="26"/>
                  </a:moveTo>
                  <a:lnTo>
                    <a:pt x="1155" y="26"/>
                  </a:lnTo>
                  <a:cubicBezTo>
                    <a:pt x="1148" y="26"/>
                    <a:pt x="1142" y="20"/>
                    <a:pt x="1142" y="13"/>
                  </a:cubicBezTo>
                  <a:cubicBezTo>
                    <a:pt x="1142" y="6"/>
                    <a:pt x="1148" y="0"/>
                    <a:pt x="1155" y="0"/>
                  </a:cubicBezTo>
                  <a:lnTo>
                    <a:pt x="1180" y="0"/>
                  </a:lnTo>
                  <a:cubicBezTo>
                    <a:pt x="1187" y="0"/>
                    <a:pt x="1193" y="6"/>
                    <a:pt x="1193" y="13"/>
                  </a:cubicBezTo>
                  <a:cubicBezTo>
                    <a:pt x="1193" y="20"/>
                    <a:pt x="1187" y="26"/>
                    <a:pt x="1180" y="26"/>
                  </a:cubicBezTo>
                  <a:close/>
                  <a:moveTo>
                    <a:pt x="1104" y="26"/>
                  </a:moveTo>
                  <a:lnTo>
                    <a:pt x="1078" y="26"/>
                  </a:lnTo>
                  <a:cubicBezTo>
                    <a:pt x="1071" y="26"/>
                    <a:pt x="1065" y="20"/>
                    <a:pt x="1065" y="13"/>
                  </a:cubicBezTo>
                  <a:cubicBezTo>
                    <a:pt x="1065" y="6"/>
                    <a:pt x="1071" y="0"/>
                    <a:pt x="1078" y="0"/>
                  </a:cubicBezTo>
                  <a:lnTo>
                    <a:pt x="1104" y="0"/>
                  </a:lnTo>
                  <a:cubicBezTo>
                    <a:pt x="1111" y="0"/>
                    <a:pt x="1116" y="6"/>
                    <a:pt x="1116" y="13"/>
                  </a:cubicBezTo>
                  <a:cubicBezTo>
                    <a:pt x="1116" y="20"/>
                    <a:pt x="1111" y="26"/>
                    <a:pt x="1104" y="26"/>
                  </a:cubicBezTo>
                  <a:close/>
                  <a:moveTo>
                    <a:pt x="1027" y="26"/>
                  </a:moveTo>
                  <a:lnTo>
                    <a:pt x="1001" y="26"/>
                  </a:lnTo>
                  <a:cubicBezTo>
                    <a:pt x="994" y="26"/>
                    <a:pt x="988" y="20"/>
                    <a:pt x="988" y="13"/>
                  </a:cubicBezTo>
                  <a:cubicBezTo>
                    <a:pt x="988" y="6"/>
                    <a:pt x="994" y="0"/>
                    <a:pt x="1001" y="0"/>
                  </a:cubicBezTo>
                  <a:lnTo>
                    <a:pt x="1027" y="0"/>
                  </a:lnTo>
                  <a:cubicBezTo>
                    <a:pt x="1034" y="0"/>
                    <a:pt x="1040" y="6"/>
                    <a:pt x="1040" y="13"/>
                  </a:cubicBezTo>
                  <a:cubicBezTo>
                    <a:pt x="1040" y="20"/>
                    <a:pt x="1034" y="26"/>
                    <a:pt x="1027" y="26"/>
                  </a:cubicBezTo>
                  <a:close/>
                  <a:moveTo>
                    <a:pt x="950" y="26"/>
                  </a:moveTo>
                  <a:lnTo>
                    <a:pt x="924" y="26"/>
                  </a:lnTo>
                  <a:cubicBezTo>
                    <a:pt x="917" y="26"/>
                    <a:pt x="912" y="20"/>
                    <a:pt x="912" y="13"/>
                  </a:cubicBezTo>
                  <a:cubicBezTo>
                    <a:pt x="912" y="6"/>
                    <a:pt x="917" y="0"/>
                    <a:pt x="924" y="0"/>
                  </a:cubicBezTo>
                  <a:lnTo>
                    <a:pt x="950" y="0"/>
                  </a:lnTo>
                  <a:cubicBezTo>
                    <a:pt x="957" y="0"/>
                    <a:pt x="963" y="6"/>
                    <a:pt x="963" y="13"/>
                  </a:cubicBezTo>
                  <a:cubicBezTo>
                    <a:pt x="963" y="20"/>
                    <a:pt x="957" y="26"/>
                    <a:pt x="950" y="26"/>
                  </a:cubicBezTo>
                  <a:close/>
                  <a:moveTo>
                    <a:pt x="873" y="26"/>
                  </a:moveTo>
                  <a:lnTo>
                    <a:pt x="848" y="26"/>
                  </a:lnTo>
                  <a:cubicBezTo>
                    <a:pt x="841" y="26"/>
                    <a:pt x="835" y="20"/>
                    <a:pt x="835" y="13"/>
                  </a:cubicBezTo>
                  <a:cubicBezTo>
                    <a:pt x="835" y="6"/>
                    <a:pt x="841" y="0"/>
                    <a:pt x="848" y="0"/>
                  </a:cubicBezTo>
                  <a:lnTo>
                    <a:pt x="873" y="0"/>
                  </a:lnTo>
                  <a:cubicBezTo>
                    <a:pt x="880" y="0"/>
                    <a:pt x="886" y="6"/>
                    <a:pt x="886" y="13"/>
                  </a:cubicBezTo>
                  <a:cubicBezTo>
                    <a:pt x="886" y="20"/>
                    <a:pt x="880" y="26"/>
                    <a:pt x="873" y="26"/>
                  </a:cubicBezTo>
                  <a:close/>
                  <a:moveTo>
                    <a:pt x="796" y="26"/>
                  </a:moveTo>
                  <a:lnTo>
                    <a:pt x="771" y="26"/>
                  </a:lnTo>
                  <a:cubicBezTo>
                    <a:pt x="764" y="26"/>
                    <a:pt x="758" y="20"/>
                    <a:pt x="758" y="13"/>
                  </a:cubicBezTo>
                  <a:cubicBezTo>
                    <a:pt x="758" y="6"/>
                    <a:pt x="764" y="0"/>
                    <a:pt x="771" y="0"/>
                  </a:cubicBezTo>
                  <a:lnTo>
                    <a:pt x="796" y="0"/>
                  </a:lnTo>
                  <a:cubicBezTo>
                    <a:pt x="803" y="0"/>
                    <a:pt x="809" y="6"/>
                    <a:pt x="809" y="13"/>
                  </a:cubicBezTo>
                  <a:cubicBezTo>
                    <a:pt x="809" y="20"/>
                    <a:pt x="803" y="26"/>
                    <a:pt x="796" y="26"/>
                  </a:cubicBezTo>
                  <a:close/>
                  <a:moveTo>
                    <a:pt x="720" y="26"/>
                  </a:moveTo>
                  <a:lnTo>
                    <a:pt x="694" y="26"/>
                  </a:lnTo>
                  <a:cubicBezTo>
                    <a:pt x="687" y="26"/>
                    <a:pt x="681" y="20"/>
                    <a:pt x="681" y="13"/>
                  </a:cubicBezTo>
                  <a:cubicBezTo>
                    <a:pt x="681" y="6"/>
                    <a:pt x="687" y="0"/>
                    <a:pt x="694" y="0"/>
                  </a:cubicBezTo>
                  <a:lnTo>
                    <a:pt x="720" y="0"/>
                  </a:lnTo>
                  <a:cubicBezTo>
                    <a:pt x="727" y="0"/>
                    <a:pt x="732" y="6"/>
                    <a:pt x="732" y="13"/>
                  </a:cubicBezTo>
                  <a:cubicBezTo>
                    <a:pt x="732" y="20"/>
                    <a:pt x="727" y="26"/>
                    <a:pt x="720" y="26"/>
                  </a:cubicBezTo>
                  <a:close/>
                  <a:moveTo>
                    <a:pt x="643" y="26"/>
                  </a:moveTo>
                  <a:lnTo>
                    <a:pt x="617" y="26"/>
                  </a:lnTo>
                  <a:cubicBezTo>
                    <a:pt x="610" y="26"/>
                    <a:pt x="604" y="20"/>
                    <a:pt x="604" y="13"/>
                  </a:cubicBezTo>
                  <a:cubicBezTo>
                    <a:pt x="604" y="6"/>
                    <a:pt x="610" y="0"/>
                    <a:pt x="617" y="0"/>
                  </a:cubicBezTo>
                  <a:lnTo>
                    <a:pt x="643" y="0"/>
                  </a:lnTo>
                  <a:cubicBezTo>
                    <a:pt x="650" y="0"/>
                    <a:pt x="656" y="6"/>
                    <a:pt x="656" y="13"/>
                  </a:cubicBezTo>
                  <a:cubicBezTo>
                    <a:pt x="656" y="20"/>
                    <a:pt x="650" y="26"/>
                    <a:pt x="643" y="26"/>
                  </a:cubicBezTo>
                  <a:close/>
                  <a:moveTo>
                    <a:pt x="566" y="26"/>
                  </a:moveTo>
                  <a:lnTo>
                    <a:pt x="540" y="26"/>
                  </a:lnTo>
                  <a:cubicBezTo>
                    <a:pt x="533" y="26"/>
                    <a:pt x="528" y="20"/>
                    <a:pt x="528" y="13"/>
                  </a:cubicBezTo>
                  <a:cubicBezTo>
                    <a:pt x="528" y="6"/>
                    <a:pt x="533" y="0"/>
                    <a:pt x="540" y="0"/>
                  </a:cubicBezTo>
                  <a:lnTo>
                    <a:pt x="566" y="0"/>
                  </a:lnTo>
                  <a:cubicBezTo>
                    <a:pt x="573" y="0"/>
                    <a:pt x="579" y="6"/>
                    <a:pt x="579" y="13"/>
                  </a:cubicBezTo>
                  <a:cubicBezTo>
                    <a:pt x="579" y="20"/>
                    <a:pt x="573" y="26"/>
                    <a:pt x="566" y="26"/>
                  </a:cubicBezTo>
                  <a:close/>
                  <a:moveTo>
                    <a:pt x="489" y="26"/>
                  </a:moveTo>
                  <a:lnTo>
                    <a:pt x="464" y="26"/>
                  </a:lnTo>
                  <a:cubicBezTo>
                    <a:pt x="457" y="26"/>
                    <a:pt x="451" y="20"/>
                    <a:pt x="451" y="13"/>
                  </a:cubicBezTo>
                  <a:cubicBezTo>
                    <a:pt x="451" y="6"/>
                    <a:pt x="457" y="0"/>
                    <a:pt x="464" y="0"/>
                  </a:cubicBezTo>
                  <a:lnTo>
                    <a:pt x="489" y="0"/>
                  </a:lnTo>
                  <a:cubicBezTo>
                    <a:pt x="496" y="0"/>
                    <a:pt x="502" y="6"/>
                    <a:pt x="502" y="13"/>
                  </a:cubicBezTo>
                  <a:cubicBezTo>
                    <a:pt x="502" y="20"/>
                    <a:pt x="496" y="26"/>
                    <a:pt x="489" y="26"/>
                  </a:cubicBezTo>
                  <a:close/>
                  <a:moveTo>
                    <a:pt x="412" y="26"/>
                  </a:moveTo>
                  <a:lnTo>
                    <a:pt x="387" y="26"/>
                  </a:lnTo>
                  <a:cubicBezTo>
                    <a:pt x="380" y="26"/>
                    <a:pt x="374" y="20"/>
                    <a:pt x="374" y="13"/>
                  </a:cubicBezTo>
                  <a:cubicBezTo>
                    <a:pt x="374" y="6"/>
                    <a:pt x="380" y="0"/>
                    <a:pt x="387" y="0"/>
                  </a:cubicBezTo>
                  <a:lnTo>
                    <a:pt x="412" y="0"/>
                  </a:lnTo>
                  <a:cubicBezTo>
                    <a:pt x="419" y="0"/>
                    <a:pt x="425" y="6"/>
                    <a:pt x="425" y="13"/>
                  </a:cubicBezTo>
                  <a:cubicBezTo>
                    <a:pt x="425" y="20"/>
                    <a:pt x="419" y="26"/>
                    <a:pt x="412" y="26"/>
                  </a:cubicBezTo>
                  <a:close/>
                  <a:moveTo>
                    <a:pt x="336" y="26"/>
                  </a:moveTo>
                  <a:lnTo>
                    <a:pt x="310" y="26"/>
                  </a:lnTo>
                  <a:cubicBezTo>
                    <a:pt x="303" y="26"/>
                    <a:pt x="297" y="20"/>
                    <a:pt x="297" y="13"/>
                  </a:cubicBezTo>
                  <a:cubicBezTo>
                    <a:pt x="297" y="6"/>
                    <a:pt x="303" y="0"/>
                    <a:pt x="310" y="0"/>
                  </a:cubicBezTo>
                  <a:lnTo>
                    <a:pt x="336" y="0"/>
                  </a:lnTo>
                  <a:cubicBezTo>
                    <a:pt x="343" y="0"/>
                    <a:pt x="348" y="6"/>
                    <a:pt x="348" y="13"/>
                  </a:cubicBezTo>
                  <a:cubicBezTo>
                    <a:pt x="348" y="20"/>
                    <a:pt x="343" y="26"/>
                    <a:pt x="336" y="26"/>
                  </a:cubicBezTo>
                  <a:close/>
                  <a:moveTo>
                    <a:pt x="259" y="26"/>
                  </a:moveTo>
                  <a:lnTo>
                    <a:pt x="233" y="26"/>
                  </a:lnTo>
                  <a:cubicBezTo>
                    <a:pt x="226" y="26"/>
                    <a:pt x="220" y="20"/>
                    <a:pt x="220" y="13"/>
                  </a:cubicBezTo>
                  <a:cubicBezTo>
                    <a:pt x="220" y="6"/>
                    <a:pt x="226" y="0"/>
                    <a:pt x="233" y="0"/>
                  </a:cubicBezTo>
                  <a:lnTo>
                    <a:pt x="259" y="0"/>
                  </a:lnTo>
                  <a:cubicBezTo>
                    <a:pt x="266" y="0"/>
                    <a:pt x="272" y="6"/>
                    <a:pt x="272" y="13"/>
                  </a:cubicBezTo>
                  <a:cubicBezTo>
                    <a:pt x="272" y="20"/>
                    <a:pt x="266" y="26"/>
                    <a:pt x="259" y="26"/>
                  </a:cubicBezTo>
                  <a:close/>
                  <a:moveTo>
                    <a:pt x="182" y="26"/>
                  </a:moveTo>
                  <a:lnTo>
                    <a:pt x="156" y="26"/>
                  </a:lnTo>
                  <a:cubicBezTo>
                    <a:pt x="149" y="26"/>
                    <a:pt x="144" y="20"/>
                    <a:pt x="144" y="13"/>
                  </a:cubicBezTo>
                  <a:cubicBezTo>
                    <a:pt x="144" y="6"/>
                    <a:pt x="149" y="0"/>
                    <a:pt x="156" y="0"/>
                  </a:cubicBezTo>
                  <a:lnTo>
                    <a:pt x="182" y="0"/>
                  </a:lnTo>
                  <a:cubicBezTo>
                    <a:pt x="189" y="0"/>
                    <a:pt x="195" y="6"/>
                    <a:pt x="195" y="13"/>
                  </a:cubicBezTo>
                  <a:cubicBezTo>
                    <a:pt x="195" y="20"/>
                    <a:pt x="189" y="26"/>
                    <a:pt x="182" y="26"/>
                  </a:cubicBezTo>
                  <a:close/>
                  <a:moveTo>
                    <a:pt x="105" y="26"/>
                  </a:moveTo>
                  <a:lnTo>
                    <a:pt x="80" y="26"/>
                  </a:lnTo>
                  <a:cubicBezTo>
                    <a:pt x="73" y="26"/>
                    <a:pt x="67" y="20"/>
                    <a:pt x="67" y="13"/>
                  </a:cubicBezTo>
                  <a:cubicBezTo>
                    <a:pt x="67" y="6"/>
                    <a:pt x="73" y="0"/>
                    <a:pt x="80" y="0"/>
                  </a:cubicBezTo>
                  <a:lnTo>
                    <a:pt x="105" y="0"/>
                  </a:lnTo>
                  <a:cubicBezTo>
                    <a:pt x="112" y="0"/>
                    <a:pt x="118" y="6"/>
                    <a:pt x="118" y="13"/>
                  </a:cubicBezTo>
                  <a:cubicBezTo>
                    <a:pt x="118" y="20"/>
                    <a:pt x="112" y="26"/>
                    <a:pt x="105" y="26"/>
                  </a:cubicBezTo>
                  <a:close/>
                  <a:moveTo>
                    <a:pt x="28" y="26"/>
                  </a:moveTo>
                  <a:lnTo>
                    <a:pt x="13" y="26"/>
                  </a:lnTo>
                  <a:cubicBezTo>
                    <a:pt x="6" y="26"/>
                    <a:pt x="0" y="20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lnTo>
                    <a:pt x="28" y="0"/>
                  </a:lnTo>
                  <a:cubicBezTo>
                    <a:pt x="35" y="0"/>
                    <a:pt x="41" y="6"/>
                    <a:pt x="41" y="13"/>
                  </a:cubicBezTo>
                  <a:cubicBezTo>
                    <a:pt x="41" y="20"/>
                    <a:pt x="35" y="26"/>
                    <a:pt x="28" y="26"/>
                  </a:cubicBez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54" name="Line 118"/>
            <p:cNvSpPr>
              <a:spLocks noChangeShapeType="1"/>
            </p:cNvSpPr>
            <p:nvPr/>
          </p:nvSpPr>
          <p:spPr bwMode="auto">
            <a:xfrm>
              <a:off x="5218532" y="4467781"/>
              <a:ext cx="534469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55" name="Freeform 119"/>
            <p:cNvSpPr>
              <a:spLocks/>
            </p:cNvSpPr>
            <p:nvPr/>
          </p:nvSpPr>
          <p:spPr bwMode="auto">
            <a:xfrm>
              <a:off x="5743926" y="4430317"/>
              <a:ext cx="67565" cy="738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4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56" name="Line 121"/>
            <p:cNvSpPr>
              <a:spLocks noChangeShapeType="1"/>
            </p:cNvSpPr>
            <p:nvPr/>
          </p:nvSpPr>
          <p:spPr bwMode="auto">
            <a:xfrm>
              <a:off x="5940570" y="4256222"/>
              <a:ext cx="77650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57" name="Line 122"/>
            <p:cNvSpPr>
              <a:spLocks noChangeShapeType="1"/>
            </p:cNvSpPr>
            <p:nvPr/>
          </p:nvSpPr>
          <p:spPr bwMode="auto">
            <a:xfrm>
              <a:off x="6430668" y="4256222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58" name="Freeform 123"/>
            <p:cNvSpPr>
              <a:spLocks/>
            </p:cNvSpPr>
            <p:nvPr/>
          </p:nvSpPr>
          <p:spPr bwMode="auto">
            <a:xfrm>
              <a:off x="6517393" y="4219861"/>
              <a:ext cx="67565" cy="7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3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3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59" name="Line 124"/>
            <p:cNvSpPr>
              <a:spLocks noChangeShapeType="1"/>
            </p:cNvSpPr>
            <p:nvPr/>
          </p:nvSpPr>
          <p:spPr bwMode="auto">
            <a:xfrm>
              <a:off x="5940570" y="4681543"/>
              <a:ext cx="77650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60" name="Line 125"/>
            <p:cNvSpPr>
              <a:spLocks noChangeShapeType="1"/>
            </p:cNvSpPr>
            <p:nvPr/>
          </p:nvSpPr>
          <p:spPr bwMode="auto">
            <a:xfrm>
              <a:off x="6430668" y="4681543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61" name="Freeform 126"/>
            <p:cNvSpPr>
              <a:spLocks/>
            </p:cNvSpPr>
            <p:nvPr/>
          </p:nvSpPr>
          <p:spPr bwMode="auto">
            <a:xfrm>
              <a:off x="6517393" y="4645182"/>
              <a:ext cx="67565" cy="7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3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3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62" name="Line 127"/>
            <p:cNvSpPr>
              <a:spLocks noChangeShapeType="1"/>
            </p:cNvSpPr>
            <p:nvPr/>
          </p:nvSpPr>
          <p:spPr bwMode="auto">
            <a:xfrm>
              <a:off x="5942586" y="4467781"/>
              <a:ext cx="77650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63" name="Line 128"/>
            <p:cNvSpPr>
              <a:spLocks noChangeShapeType="1"/>
            </p:cNvSpPr>
            <p:nvPr/>
          </p:nvSpPr>
          <p:spPr bwMode="auto">
            <a:xfrm>
              <a:off x="6432685" y="4467781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64" name="Freeform 129"/>
            <p:cNvSpPr>
              <a:spLocks/>
            </p:cNvSpPr>
            <p:nvPr/>
          </p:nvSpPr>
          <p:spPr bwMode="auto">
            <a:xfrm>
              <a:off x="6519410" y="4430317"/>
              <a:ext cx="67565" cy="738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4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65" name="Rectangle 130"/>
            <p:cNvSpPr>
              <a:spLocks noChangeArrowheads="1"/>
            </p:cNvSpPr>
            <p:nvPr/>
          </p:nvSpPr>
          <p:spPr bwMode="auto">
            <a:xfrm>
              <a:off x="6018219" y="4388446"/>
              <a:ext cx="412449" cy="1520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66" name="Rectangle 131"/>
            <p:cNvSpPr>
              <a:spLocks noChangeArrowheads="1"/>
            </p:cNvSpPr>
            <p:nvPr/>
          </p:nvSpPr>
          <p:spPr bwMode="auto">
            <a:xfrm>
              <a:off x="6018219" y="4388446"/>
              <a:ext cx="412449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67" name="Rectangle 134"/>
            <p:cNvSpPr>
              <a:spLocks noChangeArrowheads="1"/>
            </p:cNvSpPr>
            <p:nvPr/>
          </p:nvSpPr>
          <p:spPr bwMode="auto">
            <a:xfrm>
              <a:off x="6018219" y="4603311"/>
              <a:ext cx="412449" cy="1520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68" name="Rectangle 135"/>
            <p:cNvSpPr>
              <a:spLocks noChangeArrowheads="1"/>
            </p:cNvSpPr>
            <p:nvPr/>
          </p:nvSpPr>
          <p:spPr bwMode="auto">
            <a:xfrm>
              <a:off x="6018219" y="4603311"/>
              <a:ext cx="412449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69" name="Freeform 138"/>
            <p:cNvSpPr>
              <a:spLocks/>
            </p:cNvSpPr>
            <p:nvPr/>
          </p:nvSpPr>
          <p:spPr bwMode="auto">
            <a:xfrm>
              <a:off x="5808465" y="4901917"/>
              <a:ext cx="129079" cy="574074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434"/>
                </a:cxn>
                <a:cxn ang="0">
                  <a:pos x="128" y="521"/>
                </a:cxn>
                <a:cxn ang="0">
                  <a:pos x="128" y="0"/>
                </a:cxn>
                <a:cxn ang="0">
                  <a:pos x="0" y="87"/>
                </a:cxn>
              </a:cxnLst>
              <a:rect l="0" t="0" r="r" b="b"/>
              <a:pathLst>
                <a:path w="128" h="521">
                  <a:moveTo>
                    <a:pt x="0" y="87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70" name="Freeform 139"/>
            <p:cNvSpPr>
              <a:spLocks/>
            </p:cNvSpPr>
            <p:nvPr/>
          </p:nvSpPr>
          <p:spPr bwMode="auto">
            <a:xfrm>
              <a:off x="5808465" y="4901917"/>
              <a:ext cx="129079" cy="574074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434"/>
                </a:cxn>
                <a:cxn ang="0">
                  <a:pos x="128" y="521"/>
                </a:cxn>
                <a:cxn ang="0">
                  <a:pos x="128" y="0"/>
                </a:cxn>
                <a:cxn ang="0">
                  <a:pos x="0" y="87"/>
                </a:cxn>
              </a:cxnLst>
              <a:rect l="0" t="0" r="r" b="b"/>
              <a:pathLst>
                <a:path w="128" h="521">
                  <a:moveTo>
                    <a:pt x="0" y="87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7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71" name="Freeform 140"/>
            <p:cNvSpPr>
              <a:spLocks/>
            </p:cNvSpPr>
            <p:nvPr/>
          </p:nvSpPr>
          <p:spPr bwMode="auto">
            <a:xfrm>
              <a:off x="6581933" y="4901917"/>
              <a:ext cx="129079" cy="574074"/>
            </a:xfrm>
            <a:custGeom>
              <a:avLst/>
              <a:gdLst/>
              <a:ahLst/>
              <a:cxnLst>
                <a:cxn ang="0">
                  <a:pos x="128" y="87"/>
                </a:cxn>
                <a:cxn ang="0">
                  <a:pos x="128" y="434"/>
                </a:cxn>
                <a:cxn ang="0">
                  <a:pos x="0" y="521"/>
                </a:cxn>
                <a:cxn ang="0">
                  <a:pos x="0" y="0"/>
                </a:cxn>
                <a:cxn ang="0">
                  <a:pos x="128" y="87"/>
                </a:cxn>
              </a:cxnLst>
              <a:rect l="0" t="0" r="r" b="b"/>
              <a:pathLst>
                <a:path w="128" h="521">
                  <a:moveTo>
                    <a:pt x="128" y="87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7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72" name="Freeform 141"/>
            <p:cNvSpPr>
              <a:spLocks/>
            </p:cNvSpPr>
            <p:nvPr/>
          </p:nvSpPr>
          <p:spPr bwMode="auto">
            <a:xfrm>
              <a:off x="6581933" y="4901917"/>
              <a:ext cx="129079" cy="574074"/>
            </a:xfrm>
            <a:custGeom>
              <a:avLst/>
              <a:gdLst/>
              <a:ahLst/>
              <a:cxnLst>
                <a:cxn ang="0">
                  <a:pos x="128" y="87"/>
                </a:cxn>
                <a:cxn ang="0">
                  <a:pos x="128" y="434"/>
                </a:cxn>
                <a:cxn ang="0">
                  <a:pos x="0" y="521"/>
                </a:cxn>
                <a:cxn ang="0">
                  <a:pos x="0" y="0"/>
                </a:cxn>
                <a:cxn ang="0">
                  <a:pos x="128" y="87"/>
                </a:cxn>
              </a:cxnLst>
              <a:rect l="0" t="0" r="r" b="b"/>
              <a:pathLst>
                <a:path w="128" h="521">
                  <a:moveTo>
                    <a:pt x="128" y="87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7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73" name="Rectangle 142"/>
            <p:cNvSpPr>
              <a:spLocks noChangeArrowheads="1"/>
            </p:cNvSpPr>
            <p:nvPr/>
          </p:nvSpPr>
          <p:spPr bwMode="auto">
            <a:xfrm>
              <a:off x="6014186" y="4901917"/>
              <a:ext cx="413457" cy="1520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74" name="Rectangle 143"/>
            <p:cNvSpPr>
              <a:spLocks noChangeArrowheads="1"/>
            </p:cNvSpPr>
            <p:nvPr/>
          </p:nvSpPr>
          <p:spPr bwMode="auto">
            <a:xfrm>
              <a:off x="6014186" y="4901917"/>
              <a:ext cx="413457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75" name="Freeform 146"/>
            <p:cNvSpPr>
              <a:spLocks noEditPoints="1"/>
            </p:cNvSpPr>
            <p:nvPr/>
          </p:nvSpPr>
          <p:spPr bwMode="auto">
            <a:xfrm>
              <a:off x="5467615" y="4839111"/>
              <a:ext cx="1299869" cy="687566"/>
            </a:xfrm>
            <a:custGeom>
              <a:avLst/>
              <a:gdLst/>
              <a:ahLst/>
              <a:cxnLst>
                <a:cxn ang="0">
                  <a:pos x="13" y="103"/>
                </a:cxn>
                <a:cxn ang="0">
                  <a:pos x="0" y="269"/>
                </a:cxn>
                <a:cxn ang="0">
                  <a:pos x="0" y="448"/>
                </a:cxn>
                <a:cxn ang="0">
                  <a:pos x="13" y="615"/>
                </a:cxn>
                <a:cxn ang="0">
                  <a:pos x="26" y="755"/>
                </a:cxn>
                <a:cxn ang="0">
                  <a:pos x="26" y="883"/>
                </a:cxn>
                <a:cxn ang="0">
                  <a:pos x="26" y="960"/>
                </a:cxn>
                <a:cxn ang="0">
                  <a:pos x="13" y="1101"/>
                </a:cxn>
                <a:cxn ang="0">
                  <a:pos x="0" y="1267"/>
                </a:cxn>
                <a:cxn ang="0">
                  <a:pos x="0" y="1447"/>
                </a:cxn>
                <a:cxn ang="0">
                  <a:pos x="162" y="1464"/>
                </a:cxn>
                <a:cxn ang="0">
                  <a:pos x="303" y="1452"/>
                </a:cxn>
                <a:cxn ang="0">
                  <a:pos x="431" y="1452"/>
                </a:cxn>
                <a:cxn ang="0">
                  <a:pos x="507" y="1452"/>
                </a:cxn>
                <a:cxn ang="0">
                  <a:pos x="648" y="1464"/>
                </a:cxn>
                <a:cxn ang="0">
                  <a:pos x="815" y="1477"/>
                </a:cxn>
                <a:cxn ang="0">
                  <a:pos x="994" y="1477"/>
                </a:cxn>
                <a:cxn ang="0">
                  <a:pos x="1160" y="1464"/>
                </a:cxn>
                <a:cxn ang="0">
                  <a:pos x="1301" y="1452"/>
                </a:cxn>
                <a:cxn ang="0">
                  <a:pos x="1429" y="1452"/>
                </a:cxn>
                <a:cxn ang="0">
                  <a:pos x="1506" y="1452"/>
                </a:cxn>
                <a:cxn ang="0">
                  <a:pos x="1647" y="1464"/>
                </a:cxn>
                <a:cxn ang="0">
                  <a:pos x="1813" y="1477"/>
                </a:cxn>
                <a:cxn ang="0">
                  <a:pos x="1992" y="1477"/>
                </a:cxn>
                <a:cxn ang="0">
                  <a:pos x="2159" y="1464"/>
                </a:cxn>
                <a:cxn ang="0">
                  <a:pos x="2299" y="1452"/>
                </a:cxn>
                <a:cxn ang="0">
                  <a:pos x="2427" y="1452"/>
                </a:cxn>
                <a:cxn ang="0">
                  <a:pos x="2504" y="1452"/>
                </a:cxn>
                <a:cxn ang="0">
                  <a:pos x="2645" y="1464"/>
                </a:cxn>
                <a:cxn ang="0">
                  <a:pos x="2811" y="1477"/>
                </a:cxn>
                <a:cxn ang="0">
                  <a:pos x="2991" y="1477"/>
                </a:cxn>
                <a:cxn ang="0">
                  <a:pos x="3037" y="1344"/>
                </a:cxn>
                <a:cxn ang="0">
                  <a:pos x="3024" y="1203"/>
                </a:cxn>
                <a:cxn ang="0">
                  <a:pos x="3024" y="1075"/>
                </a:cxn>
                <a:cxn ang="0">
                  <a:pos x="3024" y="999"/>
                </a:cxn>
                <a:cxn ang="0">
                  <a:pos x="3037" y="858"/>
                </a:cxn>
                <a:cxn ang="0">
                  <a:pos x="3050" y="691"/>
                </a:cxn>
                <a:cxn ang="0">
                  <a:pos x="3050" y="512"/>
                </a:cxn>
                <a:cxn ang="0">
                  <a:pos x="3037" y="346"/>
                </a:cxn>
                <a:cxn ang="0">
                  <a:pos x="3024" y="205"/>
                </a:cxn>
                <a:cxn ang="0">
                  <a:pos x="3024" y="77"/>
                </a:cxn>
                <a:cxn ang="0">
                  <a:pos x="3024" y="26"/>
                </a:cxn>
                <a:cxn ang="0">
                  <a:pos x="2883" y="13"/>
                </a:cxn>
                <a:cxn ang="0">
                  <a:pos x="2717" y="0"/>
                </a:cxn>
                <a:cxn ang="0">
                  <a:pos x="2537" y="0"/>
                </a:cxn>
                <a:cxn ang="0">
                  <a:pos x="2371" y="13"/>
                </a:cxn>
                <a:cxn ang="0">
                  <a:pos x="2230" y="26"/>
                </a:cxn>
                <a:cxn ang="0">
                  <a:pos x="2102" y="26"/>
                </a:cxn>
                <a:cxn ang="0">
                  <a:pos x="2025" y="26"/>
                </a:cxn>
                <a:cxn ang="0">
                  <a:pos x="1885" y="13"/>
                </a:cxn>
                <a:cxn ang="0">
                  <a:pos x="1718" y="0"/>
                </a:cxn>
                <a:cxn ang="0">
                  <a:pos x="1539" y="0"/>
                </a:cxn>
                <a:cxn ang="0">
                  <a:pos x="1373" y="13"/>
                </a:cxn>
                <a:cxn ang="0">
                  <a:pos x="1232" y="26"/>
                </a:cxn>
                <a:cxn ang="0">
                  <a:pos x="1104" y="26"/>
                </a:cxn>
                <a:cxn ang="0">
                  <a:pos x="1027" y="26"/>
                </a:cxn>
                <a:cxn ang="0">
                  <a:pos x="886" y="13"/>
                </a:cxn>
                <a:cxn ang="0">
                  <a:pos x="720" y="0"/>
                </a:cxn>
                <a:cxn ang="0">
                  <a:pos x="541" y="0"/>
                </a:cxn>
                <a:cxn ang="0">
                  <a:pos x="374" y="13"/>
                </a:cxn>
                <a:cxn ang="0">
                  <a:pos x="233" y="26"/>
                </a:cxn>
                <a:cxn ang="0">
                  <a:pos x="105" y="26"/>
                </a:cxn>
                <a:cxn ang="0">
                  <a:pos x="29" y="26"/>
                </a:cxn>
              </a:cxnLst>
              <a:rect l="0" t="0" r="r" b="b"/>
              <a:pathLst>
                <a:path w="3050" h="1477">
                  <a:moveTo>
                    <a:pt x="26" y="39"/>
                  </a:moveTo>
                  <a:lnTo>
                    <a:pt x="26" y="64"/>
                  </a:lnTo>
                  <a:cubicBezTo>
                    <a:pt x="26" y="71"/>
                    <a:pt x="20" y="77"/>
                    <a:pt x="13" y="77"/>
                  </a:cubicBezTo>
                  <a:cubicBezTo>
                    <a:pt x="6" y="77"/>
                    <a:pt x="0" y="71"/>
                    <a:pt x="0" y="64"/>
                  </a:cubicBezTo>
                  <a:lnTo>
                    <a:pt x="0" y="39"/>
                  </a:lnTo>
                  <a:cubicBezTo>
                    <a:pt x="0" y="32"/>
                    <a:pt x="6" y="26"/>
                    <a:pt x="13" y="26"/>
                  </a:cubicBezTo>
                  <a:cubicBezTo>
                    <a:pt x="20" y="26"/>
                    <a:pt x="26" y="32"/>
                    <a:pt x="26" y="39"/>
                  </a:cubicBezTo>
                  <a:close/>
                  <a:moveTo>
                    <a:pt x="26" y="115"/>
                  </a:moveTo>
                  <a:lnTo>
                    <a:pt x="26" y="141"/>
                  </a:lnTo>
                  <a:cubicBezTo>
                    <a:pt x="26" y="148"/>
                    <a:pt x="20" y="154"/>
                    <a:pt x="13" y="154"/>
                  </a:cubicBezTo>
                  <a:cubicBezTo>
                    <a:pt x="6" y="154"/>
                    <a:pt x="0" y="148"/>
                    <a:pt x="0" y="141"/>
                  </a:cubicBezTo>
                  <a:lnTo>
                    <a:pt x="0" y="115"/>
                  </a:lnTo>
                  <a:cubicBezTo>
                    <a:pt x="0" y="108"/>
                    <a:pt x="6" y="103"/>
                    <a:pt x="13" y="103"/>
                  </a:cubicBezTo>
                  <a:cubicBezTo>
                    <a:pt x="20" y="103"/>
                    <a:pt x="26" y="108"/>
                    <a:pt x="26" y="115"/>
                  </a:cubicBezTo>
                  <a:close/>
                  <a:moveTo>
                    <a:pt x="26" y="192"/>
                  </a:moveTo>
                  <a:lnTo>
                    <a:pt x="26" y="218"/>
                  </a:lnTo>
                  <a:cubicBezTo>
                    <a:pt x="26" y="225"/>
                    <a:pt x="20" y="231"/>
                    <a:pt x="13" y="231"/>
                  </a:cubicBezTo>
                  <a:cubicBezTo>
                    <a:pt x="6" y="231"/>
                    <a:pt x="0" y="225"/>
                    <a:pt x="0" y="218"/>
                  </a:cubicBezTo>
                  <a:lnTo>
                    <a:pt x="0" y="192"/>
                  </a:lnTo>
                  <a:cubicBezTo>
                    <a:pt x="0" y="185"/>
                    <a:pt x="6" y="179"/>
                    <a:pt x="13" y="179"/>
                  </a:cubicBezTo>
                  <a:cubicBezTo>
                    <a:pt x="20" y="179"/>
                    <a:pt x="26" y="185"/>
                    <a:pt x="26" y="192"/>
                  </a:cubicBezTo>
                  <a:close/>
                  <a:moveTo>
                    <a:pt x="26" y="269"/>
                  </a:moveTo>
                  <a:lnTo>
                    <a:pt x="26" y="295"/>
                  </a:lnTo>
                  <a:cubicBezTo>
                    <a:pt x="26" y="302"/>
                    <a:pt x="20" y="307"/>
                    <a:pt x="13" y="307"/>
                  </a:cubicBezTo>
                  <a:cubicBezTo>
                    <a:pt x="6" y="307"/>
                    <a:pt x="0" y="302"/>
                    <a:pt x="0" y="295"/>
                  </a:cubicBezTo>
                  <a:lnTo>
                    <a:pt x="0" y="269"/>
                  </a:lnTo>
                  <a:cubicBezTo>
                    <a:pt x="0" y="262"/>
                    <a:pt x="6" y="256"/>
                    <a:pt x="13" y="256"/>
                  </a:cubicBezTo>
                  <a:cubicBezTo>
                    <a:pt x="20" y="256"/>
                    <a:pt x="26" y="262"/>
                    <a:pt x="26" y="269"/>
                  </a:cubicBezTo>
                  <a:close/>
                  <a:moveTo>
                    <a:pt x="26" y="346"/>
                  </a:moveTo>
                  <a:lnTo>
                    <a:pt x="26" y="371"/>
                  </a:lnTo>
                  <a:cubicBezTo>
                    <a:pt x="26" y="379"/>
                    <a:pt x="20" y="384"/>
                    <a:pt x="13" y="384"/>
                  </a:cubicBezTo>
                  <a:cubicBezTo>
                    <a:pt x="6" y="384"/>
                    <a:pt x="0" y="379"/>
                    <a:pt x="0" y="371"/>
                  </a:cubicBezTo>
                  <a:lnTo>
                    <a:pt x="0" y="346"/>
                  </a:lnTo>
                  <a:cubicBezTo>
                    <a:pt x="0" y="339"/>
                    <a:pt x="6" y="333"/>
                    <a:pt x="13" y="333"/>
                  </a:cubicBezTo>
                  <a:cubicBezTo>
                    <a:pt x="20" y="333"/>
                    <a:pt x="26" y="339"/>
                    <a:pt x="26" y="346"/>
                  </a:cubicBezTo>
                  <a:close/>
                  <a:moveTo>
                    <a:pt x="26" y="423"/>
                  </a:moveTo>
                  <a:lnTo>
                    <a:pt x="26" y="448"/>
                  </a:lnTo>
                  <a:cubicBezTo>
                    <a:pt x="26" y="455"/>
                    <a:pt x="20" y="461"/>
                    <a:pt x="13" y="461"/>
                  </a:cubicBezTo>
                  <a:cubicBezTo>
                    <a:pt x="6" y="461"/>
                    <a:pt x="0" y="455"/>
                    <a:pt x="0" y="448"/>
                  </a:cubicBezTo>
                  <a:lnTo>
                    <a:pt x="0" y="423"/>
                  </a:lnTo>
                  <a:cubicBezTo>
                    <a:pt x="0" y="416"/>
                    <a:pt x="6" y="410"/>
                    <a:pt x="13" y="410"/>
                  </a:cubicBezTo>
                  <a:cubicBezTo>
                    <a:pt x="20" y="410"/>
                    <a:pt x="26" y="416"/>
                    <a:pt x="26" y="423"/>
                  </a:cubicBezTo>
                  <a:close/>
                  <a:moveTo>
                    <a:pt x="26" y="499"/>
                  </a:moveTo>
                  <a:lnTo>
                    <a:pt x="26" y="525"/>
                  </a:lnTo>
                  <a:cubicBezTo>
                    <a:pt x="26" y="532"/>
                    <a:pt x="20" y="538"/>
                    <a:pt x="13" y="538"/>
                  </a:cubicBezTo>
                  <a:cubicBezTo>
                    <a:pt x="6" y="538"/>
                    <a:pt x="0" y="532"/>
                    <a:pt x="0" y="525"/>
                  </a:cubicBezTo>
                  <a:lnTo>
                    <a:pt x="0" y="499"/>
                  </a:lnTo>
                  <a:cubicBezTo>
                    <a:pt x="0" y="492"/>
                    <a:pt x="6" y="487"/>
                    <a:pt x="13" y="487"/>
                  </a:cubicBezTo>
                  <a:cubicBezTo>
                    <a:pt x="20" y="487"/>
                    <a:pt x="26" y="492"/>
                    <a:pt x="26" y="499"/>
                  </a:cubicBezTo>
                  <a:close/>
                  <a:moveTo>
                    <a:pt x="26" y="576"/>
                  </a:moveTo>
                  <a:lnTo>
                    <a:pt x="26" y="602"/>
                  </a:lnTo>
                  <a:cubicBezTo>
                    <a:pt x="26" y="609"/>
                    <a:pt x="20" y="615"/>
                    <a:pt x="13" y="615"/>
                  </a:cubicBezTo>
                  <a:cubicBezTo>
                    <a:pt x="6" y="615"/>
                    <a:pt x="0" y="609"/>
                    <a:pt x="0" y="602"/>
                  </a:cubicBezTo>
                  <a:lnTo>
                    <a:pt x="0" y="576"/>
                  </a:lnTo>
                  <a:cubicBezTo>
                    <a:pt x="0" y="569"/>
                    <a:pt x="6" y="563"/>
                    <a:pt x="13" y="563"/>
                  </a:cubicBezTo>
                  <a:cubicBezTo>
                    <a:pt x="20" y="563"/>
                    <a:pt x="26" y="569"/>
                    <a:pt x="26" y="576"/>
                  </a:cubicBezTo>
                  <a:close/>
                  <a:moveTo>
                    <a:pt x="26" y="653"/>
                  </a:moveTo>
                  <a:lnTo>
                    <a:pt x="26" y="679"/>
                  </a:lnTo>
                  <a:cubicBezTo>
                    <a:pt x="26" y="686"/>
                    <a:pt x="20" y="691"/>
                    <a:pt x="13" y="691"/>
                  </a:cubicBezTo>
                  <a:cubicBezTo>
                    <a:pt x="6" y="691"/>
                    <a:pt x="0" y="686"/>
                    <a:pt x="0" y="679"/>
                  </a:cubicBezTo>
                  <a:lnTo>
                    <a:pt x="0" y="653"/>
                  </a:lnTo>
                  <a:cubicBezTo>
                    <a:pt x="0" y="646"/>
                    <a:pt x="6" y="640"/>
                    <a:pt x="13" y="640"/>
                  </a:cubicBezTo>
                  <a:cubicBezTo>
                    <a:pt x="20" y="640"/>
                    <a:pt x="26" y="646"/>
                    <a:pt x="26" y="653"/>
                  </a:cubicBezTo>
                  <a:close/>
                  <a:moveTo>
                    <a:pt x="26" y="730"/>
                  </a:moveTo>
                  <a:lnTo>
                    <a:pt x="26" y="755"/>
                  </a:lnTo>
                  <a:cubicBezTo>
                    <a:pt x="26" y="763"/>
                    <a:pt x="20" y="768"/>
                    <a:pt x="13" y="768"/>
                  </a:cubicBezTo>
                  <a:cubicBezTo>
                    <a:pt x="6" y="768"/>
                    <a:pt x="0" y="763"/>
                    <a:pt x="0" y="755"/>
                  </a:cubicBezTo>
                  <a:lnTo>
                    <a:pt x="0" y="730"/>
                  </a:lnTo>
                  <a:cubicBezTo>
                    <a:pt x="0" y="723"/>
                    <a:pt x="6" y="717"/>
                    <a:pt x="13" y="717"/>
                  </a:cubicBezTo>
                  <a:cubicBezTo>
                    <a:pt x="20" y="717"/>
                    <a:pt x="26" y="723"/>
                    <a:pt x="26" y="730"/>
                  </a:cubicBezTo>
                  <a:close/>
                  <a:moveTo>
                    <a:pt x="26" y="807"/>
                  </a:moveTo>
                  <a:lnTo>
                    <a:pt x="26" y="832"/>
                  </a:lnTo>
                  <a:cubicBezTo>
                    <a:pt x="26" y="839"/>
                    <a:pt x="20" y="845"/>
                    <a:pt x="13" y="845"/>
                  </a:cubicBezTo>
                  <a:cubicBezTo>
                    <a:pt x="6" y="845"/>
                    <a:pt x="0" y="839"/>
                    <a:pt x="0" y="832"/>
                  </a:cubicBezTo>
                  <a:lnTo>
                    <a:pt x="0" y="807"/>
                  </a:lnTo>
                  <a:cubicBezTo>
                    <a:pt x="0" y="800"/>
                    <a:pt x="6" y="794"/>
                    <a:pt x="13" y="794"/>
                  </a:cubicBezTo>
                  <a:cubicBezTo>
                    <a:pt x="20" y="794"/>
                    <a:pt x="26" y="800"/>
                    <a:pt x="26" y="807"/>
                  </a:cubicBezTo>
                  <a:close/>
                  <a:moveTo>
                    <a:pt x="26" y="883"/>
                  </a:moveTo>
                  <a:lnTo>
                    <a:pt x="26" y="909"/>
                  </a:lnTo>
                  <a:cubicBezTo>
                    <a:pt x="26" y="916"/>
                    <a:pt x="20" y="922"/>
                    <a:pt x="13" y="922"/>
                  </a:cubicBezTo>
                  <a:cubicBezTo>
                    <a:pt x="6" y="922"/>
                    <a:pt x="0" y="916"/>
                    <a:pt x="0" y="909"/>
                  </a:cubicBezTo>
                  <a:lnTo>
                    <a:pt x="0" y="883"/>
                  </a:lnTo>
                  <a:cubicBezTo>
                    <a:pt x="0" y="876"/>
                    <a:pt x="6" y="871"/>
                    <a:pt x="13" y="871"/>
                  </a:cubicBezTo>
                  <a:cubicBezTo>
                    <a:pt x="20" y="871"/>
                    <a:pt x="26" y="876"/>
                    <a:pt x="26" y="883"/>
                  </a:cubicBezTo>
                  <a:close/>
                  <a:moveTo>
                    <a:pt x="26" y="960"/>
                  </a:moveTo>
                  <a:lnTo>
                    <a:pt x="26" y="986"/>
                  </a:lnTo>
                  <a:cubicBezTo>
                    <a:pt x="26" y="993"/>
                    <a:pt x="20" y="999"/>
                    <a:pt x="13" y="999"/>
                  </a:cubicBezTo>
                  <a:cubicBezTo>
                    <a:pt x="6" y="999"/>
                    <a:pt x="0" y="993"/>
                    <a:pt x="0" y="986"/>
                  </a:cubicBezTo>
                  <a:lnTo>
                    <a:pt x="0" y="960"/>
                  </a:lnTo>
                  <a:cubicBezTo>
                    <a:pt x="0" y="953"/>
                    <a:pt x="6" y="947"/>
                    <a:pt x="13" y="947"/>
                  </a:cubicBezTo>
                  <a:cubicBezTo>
                    <a:pt x="20" y="947"/>
                    <a:pt x="26" y="953"/>
                    <a:pt x="26" y="960"/>
                  </a:cubicBezTo>
                  <a:close/>
                  <a:moveTo>
                    <a:pt x="26" y="1037"/>
                  </a:moveTo>
                  <a:lnTo>
                    <a:pt x="26" y="1063"/>
                  </a:lnTo>
                  <a:cubicBezTo>
                    <a:pt x="26" y="1070"/>
                    <a:pt x="20" y="1075"/>
                    <a:pt x="13" y="1075"/>
                  </a:cubicBezTo>
                  <a:cubicBezTo>
                    <a:pt x="6" y="1075"/>
                    <a:pt x="0" y="1070"/>
                    <a:pt x="0" y="1063"/>
                  </a:cubicBezTo>
                  <a:lnTo>
                    <a:pt x="0" y="1037"/>
                  </a:lnTo>
                  <a:cubicBezTo>
                    <a:pt x="0" y="1030"/>
                    <a:pt x="6" y="1024"/>
                    <a:pt x="13" y="1024"/>
                  </a:cubicBezTo>
                  <a:cubicBezTo>
                    <a:pt x="20" y="1024"/>
                    <a:pt x="26" y="1030"/>
                    <a:pt x="26" y="1037"/>
                  </a:cubicBezTo>
                  <a:close/>
                  <a:moveTo>
                    <a:pt x="26" y="1114"/>
                  </a:moveTo>
                  <a:lnTo>
                    <a:pt x="26" y="1139"/>
                  </a:lnTo>
                  <a:cubicBezTo>
                    <a:pt x="26" y="1147"/>
                    <a:pt x="20" y="1152"/>
                    <a:pt x="13" y="1152"/>
                  </a:cubicBezTo>
                  <a:cubicBezTo>
                    <a:pt x="6" y="1152"/>
                    <a:pt x="0" y="1147"/>
                    <a:pt x="0" y="1139"/>
                  </a:cubicBezTo>
                  <a:lnTo>
                    <a:pt x="0" y="1114"/>
                  </a:lnTo>
                  <a:cubicBezTo>
                    <a:pt x="0" y="1107"/>
                    <a:pt x="6" y="1101"/>
                    <a:pt x="13" y="1101"/>
                  </a:cubicBezTo>
                  <a:cubicBezTo>
                    <a:pt x="20" y="1101"/>
                    <a:pt x="26" y="1107"/>
                    <a:pt x="26" y="1114"/>
                  </a:cubicBezTo>
                  <a:close/>
                  <a:moveTo>
                    <a:pt x="26" y="1191"/>
                  </a:moveTo>
                  <a:lnTo>
                    <a:pt x="26" y="1216"/>
                  </a:lnTo>
                  <a:cubicBezTo>
                    <a:pt x="26" y="1223"/>
                    <a:pt x="20" y="1229"/>
                    <a:pt x="13" y="1229"/>
                  </a:cubicBezTo>
                  <a:cubicBezTo>
                    <a:pt x="6" y="1229"/>
                    <a:pt x="0" y="1223"/>
                    <a:pt x="0" y="1216"/>
                  </a:cubicBezTo>
                  <a:lnTo>
                    <a:pt x="0" y="1191"/>
                  </a:lnTo>
                  <a:cubicBezTo>
                    <a:pt x="0" y="1184"/>
                    <a:pt x="6" y="1178"/>
                    <a:pt x="13" y="1178"/>
                  </a:cubicBezTo>
                  <a:cubicBezTo>
                    <a:pt x="20" y="1178"/>
                    <a:pt x="26" y="1184"/>
                    <a:pt x="26" y="1191"/>
                  </a:cubicBezTo>
                  <a:close/>
                  <a:moveTo>
                    <a:pt x="26" y="1267"/>
                  </a:moveTo>
                  <a:lnTo>
                    <a:pt x="26" y="1293"/>
                  </a:lnTo>
                  <a:cubicBezTo>
                    <a:pt x="26" y="1300"/>
                    <a:pt x="20" y="1306"/>
                    <a:pt x="13" y="1306"/>
                  </a:cubicBezTo>
                  <a:cubicBezTo>
                    <a:pt x="6" y="1306"/>
                    <a:pt x="0" y="1300"/>
                    <a:pt x="0" y="1293"/>
                  </a:cubicBezTo>
                  <a:lnTo>
                    <a:pt x="0" y="1267"/>
                  </a:lnTo>
                  <a:cubicBezTo>
                    <a:pt x="0" y="1260"/>
                    <a:pt x="6" y="1255"/>
                    <a:pt x="13" y="1255"/>
                  </a:cubicBezTo>
                  <a:cubicBezTo>
                    <a:pt x="20" y="1255"/>
                    <a:pt x="26" y="1260"/>
                    <a:pt x="26" y="1267"/>
                  </a:cubicBezTo>
                  <a:close/>
                  <a:moveTo>
                    <a:pt x="26" y="1344"/>
                  </a:moveTo>
                  <a:lnTo>
                    <a:pt x="26" y="1370"/>
                  </a:lnTo>
                  <a:cubicBezTo>
                    <a:pt x="26" y="1377"/>
                    <a:pt x="20" y="1383"/>
                    <a:pt x="13" y="1383"/>
                  </a:cubicBezTo>
                  <a:cubicBezTo>
                    <a:pt x="6" y="1383"/>
                    <a:pt x="0" y="1377"/>
                    <a:pt x="0" y="1370"/>
                  </a:cubicBezTo>
                  <a:lnTo>
                    <a:pt x="0" y="1344"/>
                  </a:lnTo>
                  <a:cubicBezTo>
                    <a:pt x="0" y="1337"/>
                    <a:pt x="6" y="1331"/>
                    <a:pt x="13" y="1331"/>
                  </a:cubicBezTo>
                  <a:cubicBezTo>
                    <a:pt x="20" y="1331"/>
                    <a:pt x="26" y="1337"/>
                    <a:pt x="26" y="1344"/>
                  </a:cubicBezTo>
                  <a:close/>
                  <a:moveTo>
                    <a:pt x="26" y="1421"/>
                  </a:moveTo>
                  <a:lnTo>
                    <a:pt x="26" y="1447"/>
                  </a:lnTo>
                  <a:cubicBezTo>
                    <a:pt x="26" y="1454"/>
                    <a:pt x="20" y="1459"/>
                    <a:pt x="13" y="1459"/>
                  </a:cubicBezTo>
                  <a:cubicBezTo>
                    <a:pt x="6" y="1459"/>
                    <a:pt x="0" y="1454"/>
                    <a:pt x="0" y="1447"/>
                  </a:cubicBezTo>
                  <a:lnTo>
                    <a:pt x="0" y="1421"/>
                  </a:lnTo>
                  <a:cubicBezTo>
                    <a:pt x="0" y="1414"/>
                    <a:pt x="6" y="1408"/>
                    <a:pt x="13" y="1408"/>
                  </a:cubicBezTo>
                  <a:cubicBezTo>
                    <a:pt x="20" y="1408"/>
                    <a:pt x="26" y="1414"/>
                    <a:pt x="26" y="1421"/>
                  </a:cubicBezTo>
                  <a:close/>
                  <a:moveTo>
                    <a:pt x="47" y="1452"/>
                  </a:moveTo>
                  <a:lnTo>
                    <a:pt x="72" y="1452"/>
                  </a:lnTo>
                  <a:cubicBezTo>
                    <a:pt x="79" y="1452"/>
                    <a:pt x="85" y="1457"/>
                    <a:pt x="85" y="1464"/>
                  </a:cubicBezTo>
                  <a:cubicBezTo>
                    <a:pt x="85" y="1471"/>
                    <a:pt x="79" y="1477"/>
                    <a:pt x="72" y="1477"/>
                  </a:cubicBezTo>
                  <a:lnTo>
                    <a:pt x="47" y="1477"/>
                  </a:lnTo>
                  <a:cubicBezTo>
                    <a:pt x="40" y="1477"/>
                    <a:pt x="34" y="1471"/>
                    <a:pt x="34" y="1464"/>
                  </a:cubicBezTo>
                  <a:cubicBezTo>
                    <a:pt x="34" y="1457"/>
                    <a:pt x="40" y="1452"/>
                    <a:pt x="47" y="1452"/>
                  </a:cubicBezTo>
                  <a:close/>
                  <a:moveTo>
                    <a:pt x="123" y="1452"/>
                  </a:moveTo>
                  <a:lnTo>
                    <a:pt x="149" y="1452"/>
                  </a:lnTo>
                  <a:cubicBezTo>
                    <a:pt x="156" y="1452"/>
                    <a:pt x="162" y="1457"/>
                    <a:pt x="162" y="1464"/>
                  </a:cubicBezTo>
                  <a:cubicBezTo>
                    <a:pt x="162" y="1471"/>
                    <a:pt x="156" y="1477"/>
                    <a:pt x="149" y="1477"/>
                  </a:cubicBezTo>
                  <a:lnTo>
                    <a:pt x="123" y="1477"/>
                  </a:lnTo>
                  <a:cubicBezTo>
                    <a:pt x="116" y="1477"/>
                    <a:pt x="111" y="1471"/>
                    <a:pt x="111" y="1464"/>
                  </a:cubicBezTo>
                  <a:cubicBezTo>
                    <a:pt x="111" y="1457"/>
                    <a:pt x="116" y="1452"/>
                    <a:pt x="123" y="1452"/>
                  </a:cubicBezTo>
                  <a:close/>
                  <a:moveTo>
                    <a:pt x="200" y="1452"/>
                  </a:moveTo>
                  <a:lnTo>
                    <a:pt x="226" y="1452"/>
                  </a:lnTo>
                  <a:cubicBezTo>
                    <a:pt x="233" y="1452"/>
                    <a:pt x="239" y="1457"/>
                    <a:pt x="239" y="1464"/>
                  </a:cubicBezTo>
                  <a:cubicBezTo>
                    <a:pt x="239" y="1471"/>
                    <a:pt x="233" y="1477"/>
                    <a:pt x="226" y="1477"/>
                  </a:cubicBezTo>
                  <a:lnTo>
                    <a:pt x="200" y="1477"/>
                  </a:lnTo>
                  <a:cubicBezTo>
                    <a:pt x="193" y="1477"/>
                    <a:pt x="187" y="1471"/>
                    <a:pt x="187" y="1464"/>
                  </a:cubicBezTo>
                  <a:cubicBezTo>
                    <a:pt x="187" y="1457"/>
                    <a:pt x="193" y="1452"/>
                    <a:pt x="200" y="1452"/>
                  </a:cubicBezTo>
                  <a:close/>
                  <a:moveTo>
                    <a:pt x="277" y="1452"/>
                  </a:moveTo>
                  <a:lnTo>
                    <a:pt x="303" y="1452"/>
                  </a:lnTo>
                  <a:cubicBezTo>
                    <a:pt x="310" y="1452"/>
                    <a:pt x="315" y="1457"/>
                    <a:pt x="315" y="1464"/>
                  </a:cubicBezTo>
                  <a:cubicBezTo>
                    <a:pt x="315" y="1471"/>
                    <a:pt x="310" y="1477"/>
                    <a:pt x="303" y="1477"/>
                  </a:cubicBezTo>
                  <a:lnTo>
                    <a:pt x="277" y="1477"/>
                  </a:lnTo>
                  <a:cubicBezTo>
                    <a:pt x="270" y="1477"/>
                    <a:pt x="264" y="1471"/>
                    <a:pt x="264" y="1464"/>
                  </a:cubicBezTo>
                  <a:cubicBezTo>
                    <a:pt x="264" y="1457"/>
                    <a:pt x="270" y="1452"/>
                    <a:pt x="277" y="1452"/>
                  </a:cubicBezTo>
                  <a:close/>
                  <a:moveTo>
                    <a:pt x="354" y="1452"/>
                  </a:moveTo>
                  <a:lnTo>
                    <a:pt x="379" y="1452"/>
                  </a:lnTo>
                  <a:cubicBezTo>
                    <a:pt x="386" y="1452"/>
                    <a:pt x="392" y="1457"/>
                    <a:pt x="392" y="1464"/>
                  </a:cubicBezTo>
                  <a:cubicBezTo>
                    <a:pt x="392" y="1471"/>
                    <a:pt x="386" y="1477"/>
                    <a:pt x="379" y="1477"/>
                  </a:cubicBezTo>
                  <a:lnTo>
                    <a:pt x="354" y="1477"/>
                  </a:lnTo>
                  <a:cubicBezTo>
                    <a:pt x="347" y="1477"/>
                    <a:pt x="341" y="1471"/>
                    <a:pt x="341" y="1464"/>
                  </a:cubicBezTo>
                  <a:cubicBezTo>
                    <a:pt x="341" y="1457"/>
                    <a:pt x="347" y="1452"/>
                    <a:pt x="354" y="1452"/>
                  </a:cubicBezTo>
                  <a:close/>
                  <a:moveTo>
                    <a:pt x="431" y="1452"/>
                  </a:moveTo>
                  <a:lnTo>
                    <a:pt x="456" y="1452"/>
                  </a:lnTo>
                  <a:cubicBezTo>
                    <a:pt x="463" y="1452"/>
                    <a:pt x="469" y="1457"/>
                    <a:pt x="469" y="1464"/>
                  </a:cubicBezTo>
                  <a:cubicBezTo>
                    <a:pt x="469" y="1471"/>
                    <a:pt x="463" y="1477"/>
                    <a:pt x="456" y="1477"/>
                  </a:cubicBezTo>
                  <a:lnTo>
                    <a:pt x="431" y="1477"/>
                  </a:lnTo>
                  <a:cubicBezTo>
                    <a:pt x="424" y="1477"/>
                    <a:pt x="418" y="1471"/>
                    <a:pt x="418" y="1464"/>
                  </a:cubicBezTo>
                  <a:cubicBezTo>
                    <a:pt x="418" y="1457"/>
                    <a:pt x="424" y="1452"/>
                    <a:pt x="431" y="1452"/>
                  </a:cubicBezTo>
                  <a:close/>
                  <a:moveTo>
                    <a:pt x="507" y="1452"/>
                  </a:moveTo>
                  <a:lnTo>
                    <a:pt x="533" y="1452"/>
                  </a:lnTo>
                  <a:cubicBezTo>
                    <a:pt x="540" y="1452"/>
                    <a:pt x="546" y="1457"/>
                    <a:pt x="546" y="1464"/>
                  </a:cubicBezTo>
                  <a:cubicBezTo>
                    <a:pt x="546" y="1471"/>
                    <a:pt x="540" y="1477"/>
                    <a:pt x="533" y="1477"/>
                  </a:cubicBezTo>
                  <a:lnTo>
                    <a:pt x="507" y="1477"/>
                  </a:lnTo>
                  <a:cubicBezTo>
                    <a:pt x="500" y="1477"/>
                    <a:pt x="495" y="1471"/>
                    <a:pt x="495" y="1464"/>
                  </a:cubicBezTo>
                  <a:cubicBezTo>
                    <a:pt x="495" y="1457"/>
                    <a:pt x="500" y="1452"/>
                    <a:pt x="507" y="1452"/>
                  </a:cubicBezTo>
                  <a:close/>
                  <a:moveTo>
                    <a:pt x="584" y="1452"/>
                  </a:moveTo>
                  <a:lnTo>
                    <a:pt x="610" y="1452"/>
                  </a:lnTo>
                  <a:cubicBezTo>
                    <a:pt x="617" y="1452"/>
                    <a:pt x="623" y="1457"/>
                    <a:pt x="623" y="1464"/>
                  </a:cubicBezTo>
                  <a:cubicBezTo>
                    <a:pt x="623" y="1471"/>
                    <a:pt x="617" y="1477"/>
                    <a:pt x="610" y="1477"/>
                  </a:cubicBezTo>
                  <a:lnTo>
                    <a:pt x="584" y="1477"/>
                  </a:lnTo>
                  <a:cubicBezTo>
                    <a:pt x="577" y="1477"/>
                    <a:pt x="571" y="1471"/>
                    <a:pt x="571" y="1464"/>
                  </a:cubicBezTo>
                  <a:cubicBezTo>
                    <a:pt x="571" y="1457"/>
                    <a:pt x="577" y="1452"/>
                    <a:pt x="584" y="1452"/>
                  </a:cubicBezTo>
                  <a:close/>
                  <a:moveTo>
                    <a:pt x="661" y="1452"/>
                  </a:moveTo>
                  <a:lnTo>
                    <a:pt x="687" y="1452"/>
                  </a:lnTo>
                  <a:cubicBezTo>
                    <a:pt x="694" y="1452"/>
                    <a:pt x="699" y="1457"/>
                    <a:pt x="699" y="1464"/>
                  </a:cubicBezTo>
                  <a:cubicBezTo>
                    <a:pt x="699" y="1471"/>
                    <a:pt x="694" y="1477"/>
                    <a:pt x="687" y="1477"/>
                  </a:cubicBezTo>
                  <a:lnTo>
                    <a:pt x="661" y="1477"/>
                  </a:lnTo>
                  <a:cubicBezTo>
                    <a:pt x="654" y="1477"/>
                    <a:pt x="648" y="1471"/>
                    <a:pt x="648" y="1464"/>
                  </a:cubicBezTo>
                  <a:cubicBezTo>
                    <a:pt x="648" y="1457"/>
                    <a:pt x="654" y="1452"/>
                    <a:pt x="661" y="1452"/>
                  </a:cubicBezTo>
                  <a:close/>
                  <a:moveTo>
                    <a:pt x="738" y="1452"/>
                  </a:moveTo>
                  <a:lnTo>
                    <a:pt x="763" y="1452"/>
                  </a:lnTo>
                  <a:cubicBezTo>
                    <a:pt x="770" y="1452"/>
                    <a:pt x="776" y="1457"/>
                    <a:pt x="776" y="1464"/>
                  </a:cubicBezTo>
                  <a:cubicBezTo>
                    <a:pt x="776" y="1471"/>
                    <a:pt x="770" y="1477"/>
                    <a:pt x="763" y="1477"/>
                  </a:cubicBezTo>
                  <a:lnTo>
                    <a:pt x="738" y="1477"/>
                  </a:lnTo>
                  <a:cubicBezTo>
                    <a:pt x="731" y="1477"/>
                    <a:pt x="725" y="1471"/>
                    <a:pt x="725" y="1464"/>
                  </a:cubicBezTo>
                  <a:cubicBezTo>
                    <a:pt x="725" y="1457"/>
                    <a:pt x="731" y="1452"/>
                    <a:pt x="738" y="1452"/>
                  </a:cubicBezTo>
                  <a:close/>
                  <a:moveTo>
                    <a:pt x="815" y="1452"/>
                  </a:moveTo>
                  <a:lnTo>
                    <a:pt x="840" y="1452"/>
                  </a:lnTo>
                  <a:cubicBezTo>
                    <a:pt x="847" y="1452"/>
                    <a:pt x="853" y="1457"/>
                    <a:pt x="853" y="1464"/>
                  </a:cubicBezTo>
                  <a:cubicBezTo>
                    <a:pt x="853" y="1471"/>
                    <a:pt x="847" y="1477"/>
                    <a:pt x="840" y="1477"/>
                  </a:cubicBezTo>
                  <a:lnTo>
                    <a:pt x="815" y="1477"/>
                  </a:lnTo>
                  <a:cubicBezTo>
                    <a:pt x="808" y="1477"/>
                    <a:pt x="802" y="1471"/>
                    <a:pt x="802" y="1464"/>
                  </a:cubicBezTo>
                  <a:cubicBezTo>
                    <a:pt x="802" y="1457"/>
                    <a:pt x="808" y="1452"/>
                    <a:pt x="815" y="1452"/>
                  </a:cubicBezTo>
                  <a:close/>
                  <a:moveTo>
                    <a:pt x="891" y="1452"/>
                  </a:moveTo>
                  <a:lnTo>
                    <a:pt x="917" y="1452"/>
                  </a:lnTo>
                  <a:cubicBezTo>
                    <a:pt x="924" y="1452"/>
                    <a:pt x="930" y="1457"/>
                    <a:pt x="930" y="1464"/>
                  </a:cubicBezTo>
                  <a:cubicBezTo>
                    <a:pt x="930" y="1471"/>
                    <a:pt x="924" y="1477"/>
                    <a:pt x="917" y="1477"/>
                  </a:cubicBezTo>
                  <a:lnTo>
                    <a:pt x="891" y="1477"/>
                  </a:lnTo>
                  <a:cubicBezTo>
                    <a:pt x="884" y="1477"/>
                    <a:pt x="879" y="1471"/>
                    <a:pt x="879" y="1464"/>
                  </a:cubicBezTo>
                  <a:cubicBezTo>
                    <a:pt x="879" y="1457"/>
                    <a:pt x="884" y="1452"/>
                    <a:pt x="891" y="1452"/>
                  </a:cubicBezTo>
                  <a:close/>
                  <a:moveTo>
                    <a:pt x="968" y="1452"/>
                  </a:moveTo>
                  <a:lnTo>
                    <a:pt x="994" y="1452"/>
                  </a:lnTo>
                  <a:cubicBezTo>
                    <a:pt x="1001" y="1452"/>
                    <a:pt x="1007" y="1457"/>
                    <a:pt x="1007" y="1464"/>
                  </a:cubicBezTo>
                  <a:cubicBezTo>
                    <a:pt x="1007" y="1471"/>
                    <a:pt x="1001" y="1477"/>
                    <a:pt x="994" y="1477"/>
                  </a:cubicBezTo>
                  <a:lnTo>
                    <a:pt x="968" y="1477"/>
                  </a:lnTo>
                  <a:cubicBezTo>
                    <a:pt x="961" y="1477"/>
                    <a:pt x="955" y="1471"/>
                    <a:pt x="955" y="1464"/>
                  </a:cubicBezTo>
                  <a:cubicBezTo>
                    <a:pt x="955" y="1457"/>
                    <a:pt x="961" y="1452"/>
                    <a:pt x="968" y="1452"/>
                  </a:cubicBezTo>
                  <a:close/>
                  <a:moveTo>
                    <a:pt x="1045" y="1452"/>
                  </a:moveTo>
                  <a:lnTo>
                    <a:pt x="1071" y="1452"/>
                  </a:lnTo>
                  <a:cubicBezTo>
                    <a:pt x="1078" y="1452"/>
                    <a:pt x="1083" y="1457"/>
                    <a:pt x="1083" y="1464"/>
                  </a:cubicBezTo>
                  <a:cubicBezTo>
                    <a:pt x="1083" y="1471"/>
                    <a:pt x="1078" y="1477"/>
                    <a:pt x="1071" y="1477"/>
                  </a:cubicBezTo>
                  <a:lnTo>
                    <a:pt x="1045" y="1477"/>
                  </a:lnTo>
                  <a:cubicBezTo>
                    <a:pt x="1038" y="1477"/>
                    <a:pt x="1032" y="1471"/>
                    <a:pt x="1032" y="1464"/>
                  </a:cubicBezTo>
                  <a:cubicBezTo>
                    <a:pt x="1032" y="1457"/>
                    <a:pt x="1038" y="1452"/>
                    <a:pt x="1045" y="1452"/>
                  </a:cubicBezTo>
                  <a:close/>
                  <a:moveTo>
                    <a:pt x="1122" y="1452"/>
                  </a:moveTo>
                  <a:lnTo>
                    <a:pt x="1147" y="1452"/>
                  </a:lnTo>
                  <a:cubicBezTo>
                    <a:pt x="1154" y="1452"/>
                    <a:pt x="1160" y="1457"/>
                    <a:pt x="1160" y="1464"/>
                  </a:cubicBezTo>
                  <a:cubicBezTo>
                    <a:pt x="1160" y="1471"/>
                    <a:pt x="1154" y="1477"/>
                    <a:pt x="1147" y="1477"/>
                  </a:cubicBezTo>
                  <a:lnTo>
                    <a:pt x="1122" y="1477"/>
                  </a:lnTo>
                  <a:cubicBezTo>
                    <a:pt x="1115" y="1477"/>
                    <a:pt x="1109" y="1471"/>
                    <a:pt x="1109" y="1464"/>
                  </a:cubicBezTo>
                  <a:cubicBezTo>
                    <a:pt x="1109" y="1457"/>
                    <a:pt x="1115" y="1452"/>
                    <a:pt x="1122" y="1452"/>
                  </a:cubicBezTo>
                  <a:close/>
                  <a:moveTo>
                    <a:pt x="1199" y="1452"/>
                  </a:moveTo>
                  <a:lnTo>
                    <a:pt x="1224" y="1452"/>
                  </a:lnTo>
                  <a:cubicBezTo>
                    <a:pt x="1231" y="1452"/>
                    <a:pt x="1237" y="1457"/>
                    <a:pt x="1237" y="1464"/>
                  </a:cubicBezTo>
                  <a:cubicBezTo>
                    <a:pt x="1237" y="1471"/>
                    <a:pt x="1231" y="1477"/>
                    <a:pt x="1224" y="1477"/>
                  </a:cubicBezTo>
                  <a:lnTo>
                    <a:pt x="1199" y="1477"/>
                  </a:lnTo>
                  <a:cubicBezTo>
                    <a:pt x="1192" y="1477"/>
                    <a:pt x="1186" y="1471"/>
                    <a:pt x="1186" y="1464"/>
                  </a:cubicBezTo>
                  <a:cubicBezTo>
                    <a:pt x="1186" y="1457"/>
                    <a:pt x="1192" y="1452"/>
                    <a:pt x="1199" y="1452"/>
                  </a:cubicBezTo>
                  <a:close/>
                  <a:moveTo>
                    <a:pt x="1275" y="1452"/>
                  </a:moveTo>
                  <a:lnTo>
                    <a:pt x="1301" y="1452"/>
                  </a:lnTo>
                  <a:cubicBezTo>
                    <a:pt x="1308" y="1452"/>
                    <a:pt x="1314" y="1457"/>
                    <a:pt x="1314" y="1464"/>
                  </a:cubicBezTo>
                  <a:cubicBezTo>
                    <a:pt x="1314" y="1471"/>
                    <a:pt x="1308" y="1477"/>
                    <a:pt x="1301" y="1477"/>
                  </a:cubicBezTo>
                  <a:lnTo>
                    <a:pt x="1275" y="1477"/>
                  </a:lnTo>
                  <a:cubicBezTo>
                    <a:pt x="1268" y="1477"/>
                    <a:pt x="1263" y="1471"/>
                    <a:pt x="1263" y="1464"/>
                  </a:cubicBezTo>
                  <a:cubicBezTo>
                    <a:pt x="1263" y="1457"/>
                    <a:pt x="1268" y="1452"/>
                    <a:pt x="1275" y="1452"/>
                  </a:cubicBezTo>
                  <a:close/>
                  <a:moveTo>
                    <a:pt x="1352" y="1452"/>
                  </a:moveTo>
                  <a:lnTo>
                    <a:pt x="1378" y="1452"/>
                  </a:lnTo>
                  <a:cubicBezTo>
                    <a:pt x="1385" y="1452"/>
                    <a:pt x="1391" y="1457"/>
                    <a:pt x="1391" y="1464"/>
                  </a:cubicBezTo>
                  <a:cubicBezTo>
                    <a:pt x="1391" y="1471"/>
                    <a:pt x="1385" y="1477"/>
                    <a:pt x="1378" y="1477"/>
                  </a:cubicBezTo>
                  <a:lnTo>
                    <a:pt x="1352" y="1477"/>
                  </a:lnTo>
                  <a:cubicBezTo>
                    <a:pt x="1345" y="1477"/>
                    <a:pt x="1339" y="1471"/>
                    <a:pt x="1339" y="1464"/>
                  </a:cubicBezTo>
                  <a:cubicBezTo>
                    <a:pt x="1339" y="1457"/>
                    <a:pt x="1345" y="1452"/>
                    <a:pt x="1352" y="1452"/>
                  </a:cubicBezTo>
                  <a:close/>
                  <a:moveTo>
                    <a:pt x="1429" y="1452"/>
                  </a:moveTo>
                  <a:lnTo>
                    <a:pt x="1455" y="1452"/>
                  </a:lnTo>
                  <a:cubicBezTo>
                    <a:pt x="1462" y="1452"/>
                    <a:pt x="1467" y="1457"/>
                    <a:pt x="1467" y="1464"/>
                  </a:cubicBezTo>
                  <a:cubicBezTo>
                    <a:pt x="1467" y="1471"/>
                    <a:pt x="1462" y="1477"/>
                    <a:pt x="1455" y="1477"/>
                  </a:cubicBezTo>
                  <a:lnTo>
                    <a:pt x="1429" y="1477"/>
                  </a:lnTo>
                  <a:cubicBezTo>
                    <a:pt x="1422" y="1477"/>
                    <a:pt x="1416" y="1471"/>
                    <a:pt x="1416" y="1464"/>
                  </a:cubicBezTo>
                  <a:cubicBezTo>
                    <a:pt x="1416" y="1457"/>
                    <a:pt x="1422" y="1452"/>
                    <a:pt x="1429" y="1452"/>
                  </a:cubicBezTo>
                  <a:close/>
                  <a:moveTo>
                    <a:pt x="1506" y="1452"/>
                  </a:moveTo>
                  <a:lnTo>
                    <a:pt x="1531" y="1452"/>
                  </a:lnTo>
                  <a:cubicBezTo>
                    <a:pt x="1538" y="1452"/>
                    <a:pt x="1544" y="1457"/>
                    <a:pt x="1544" y="1464"/>
                  </a:cubicBezTo>
                  <a:cubicBezTo>
                    <a:pt x="1544" y="1471"/>
                    <a:pt x="1538" y="1477"/>
                    <a:pt x="1531" y="1477"/>
                  </a:cubicBezTo>
                  <a:lnTo>
                    <a:pt x="1506" y="1477"/>
                  </a:lnTo>
                  <a:cubicBezTo>
                    <a:pt x="1499" y="1477"/>
                    <a:pt x="1493" y="1471"/>
                    <a:pt x="1493" y="1464"/>
                  </a:cubicBezTo>
                  <a:cubicBezTo>
                    <a:pt x="1493" y="1457"/>
                    <a:pt x="1499" y="1452"/>
                    <a:pt x="1506" y="1452"/>
                  </a:cubicBezTo>
                  <a:close/>
                  <a:moveTo>
                    <a:pt x="1583" y="1452"/>
                  </a:moveTo>
                  <a:lnTo>
                    <a:pt x="1608" y="1452"/>
                  </a:lnTo>
                  <a:cubicBezTo>
                    <a:pt x="1615" y="1452"/>
                    <a:pt x="1621" y="1457"/>
                    <a:pt x="1621" y="1464"/>
                  </a:cubicBezTo>
                  <a:cubicBezTo>
                    <a:pt x="1621" y="1471"/>
                    <a:pt x="1615" y="1477"/>
                    <a:pt x="1608" y="1477"/>
                  </a:cubicBezTo>
                  <a:lnTo>
                    <a:pt x="1583" y="1477"/>
                  </a:lnTo>
                  <a:cubicBezTo>
                    <a:pt x="1576" y="1477"/>
                    <a:pt x="1570" y="1471"/>
                    <a:pt x="1570" y="1464"/>
                  </a:cubicBezTo>
                  <a:cubicBezTo>
                    <a:pt x="1570" y="1457"/>
                    <a:pt x="1576" y="1452"/>
                    <a:pt x="1583" y="1452"/>
                  </a:cubicBezTo>
                  <a:close/>
                  <a:moveTo>
                    <a:pt x="1659" y="1452"/>
                  </a:moveTo>
                  <a:lnTo>
                    <a:pt x="1685" y="1452"/>
                  </a:lnTo>
                  <a:cubicBezTo>
                    <a:pt x="1692" y="1452"/>
                    <a:pt x="1698" y="1457"/>
                    <a:pt x="1698" y="1464"/>
                  </a:cubicBezTo>
                  <a:cubicBezTo>
                    <a:pt x="1698" y="1471"/>
                    <a:pt x="1692" y="1477"/>
                    <a:pt x="1685" y="1477"/>
                  </a:cubicBezTo>
                  <a:lnTo>
                    <a:pt x="1659" y="1477"/>
                  </a:lnTo>
                  <a:cubicBezTo>
                    <a:pt x="1652" y="1477"/>
                    <a:pt x="1647" y="1471"/>
                    <a:pt x="1647" y="1464"/>
                  </a:cubicBezTo>
                  <a:cubicBezTo>
                    <a:pt x="1647" y="1457"/>
                    <a:pt x="1652" y="1452"/>
                    <a:pt x="1659" y="1452"/>
                  </a:cubicBezTo>
                  <a:close/>
                  <a:moveTo>
                    <a:pt x="1736" y="1452"/>
                  </a:moveTo>
                  <a:lnTo>
                    <a:pt x="1762" y="1452"/>
                  </a:lnTo>
                  <a:cubicBezTo>
                    <a:pt x="1769" y="1452"/>
                    <a:pt x="1775" y="1457"/>
                    <a:pt x="1775" y="1464"/>
                  </a:cubicBezTo>
                  <a:cubicBezTo>
                    <a:pt x="1775" y="1471"/>
                    <a:pt x="1769" y="1477"/>
                    <a:pt x="1762" y="1477"/>
                  </a:cubicBezTo>
                  <a:lnTo>
                    <a:pt x="1736" y="1477"/>
                  </a:lnTo>
                  <a:cubicBezTo>
                    <a:pt x="1729" y="1477"/>
                    <a:pt x="1723" y="1471"/>
                    <a:pt x="1723" y="1464"/>
                  </a:cubicBezTo>
                  <a:cubicBezTo>
                    <a:pt x="1723" y="1457"/>
                    <a:pt x="1729" y="1452"/>
                    <a:pt x="1736" y="1452"/>
                  </a:cubicBezTo>
                  <a:close/>
                  <a:moveTo>
                    <a:pt x="1813" y="1452"/>
                  </a:moveTo>
                  <a:lnTo>
                    <a:pt x="1839" y="1452"/>
                  </a:lnTo>
                  <a:cubicBezTo>
                    <a:pt x="1846" y="1452"/>
                    <a:pt x="1851" y="1457"/>
                    <a:pt x="1851" y="1464"/>
                  </a:cubicBezTo>
                  <a:cubicBezTo>
                    <a:pt x="1851" y="1471"/>
                    <a:pt x="1846" y="1477"/>
                    <a:pt x="1839" y="1477"/>
                  </a:cubicBezTo>
                  <a:lnTo>
                    <a:pt x="1813" y="1477"/>
                  </a:lnTo>
                  <a:cubicBezTo>
                    <a:pt x="1806" y="1477"/>
                    <a:pt x="1800" y="1471"/>
                    <a:pt x="1800" y="1464"/>
                  </a:cubicBezTo>
                  <a:cubicBezTo>
                    <a:pt x="1800" y="1457"/>
                    <a:pt x="1806" y="1452"/>
                    <a:pt x="1813" y="1452"/>
                  </a:cubicBezTo>
                  <a:close/>
                  <a:moveTo>
                    <a:pt x="1890" y="1452"/>
                  </a:moveTo>
                  <a:lnTo>
                    <a:pt x="1915" y="1452"/>
                  </a:lnTo>
                  <a:cubicBezTo>
                    <a:pt x="1922" y="1452"/>
                    <a:pt x="1928" y="1457"/>
                    <a:pt x="1928" y="1464"/>
                  </a:cubicBezTo>
                  <a:cubicBezTo>
                    <a:pt x="1928" y="1471"/>
                    <a:pt x="1922" y="1477"/>
                    <a:pt x="1915" y="1477"/>
                  </a:cubicBezTo>
                  <a:lnTo>
                    <a:pt x="1890" y="1477"/>
                  </a:lnTo>
                  <a:cubicBezTo>
                    <a:pt x="1883" y="1477"/>
                    <a:pt x="1877" y="1471"/>
                    <a:pt x="1877" y="1464"/>
                  </a:cubicBezTo>
                  <a:cubicBezTo>
                    <a:pt x="1877" y="1457"/>
                    <a:pt x="1883" y="1452"/>
                    <a:pt x="1890" y="1452"/>
                  </a:cubicBezTo>
                  <a:close/>
                  <a:moveTo>
                    <a:pt x="1967" y="1452"/>
                  </a:moveTo>
                  <a:lnTo>
                    <a:pt x="1992" y="1452"/>
                  </a:lnTo>
                  <a:cubicBezTo>
                    <a:pt x="1999" y="1452"/>
                    <a:pt x="2005" y="1457"/>
                    <a:pt x="2005" y="1464"/>
                  </a:cubicBezTo>
                  <a:cubicBezTo>
                    <a:pt x="2005" y="1471"/>
                    <a:pt x="1999" y="1477"/>
                    <a:pt x="1992" y="1477"/>
                  </a:cubicBezTo>
                  <a:lnTo>
                    <a:pt x="1967" y="1477"/>
                  </a:lnTo>
                  <a:cubicBezTo>
                    <a:pt x="1960" y="1477"/>
                    <a:pt x="1954" y="1471"/>
                    <a:pt x="1954" y="1464"/>
                  </a:cubicBezTo>
                  <a:cubicBezTo>
                    <a:pt x="1954" y="1457"/>
                    <a:pt x="1960" y="1452"/>
                    <a:pt x="1967" y="1452"/>
                  </a:cubicBezTo>
                  <a:close/>
                  <a:moveTo>
                    <a:pt x="2043" y="1452"/>
                  </a:moveTo>
                  <a:lnTo>
                    <a:pt x="2069" y="1452"/>
                  </a:lnTo>
                  <a:cubicBezTo>
                    <a:pt x="2076" y="1452"/>
                    <a:pt x="2082" y="1457"/>
                    <a:pt x="2082" y="1464"/>
                  </a:cubicBezTo>
                  <a:cubicBezTo>
                    <a:pt x="2082" y="1471"/>
                    <a:pt x="2076" y="1477"/>
                    <a:pt x="2069" y="1477"/>
                  </a:cubicBezTo>
                  <a:lnTo>
                    <a:pt x="2043" y="1477"/>
                  </a:lnTo>
                  <a:cubicBezTo>
                    <a:pt x="2036" y="1477"/>
                    <a:pt x="2031" y="1471"/>
                    <a:pt x="2031" y="1464"/>
                  </a:cubicBezTo>
                  <a:cubicBezTo>
                    <a:pt x="2031" y="1457"/>
                    <a:pt x="2036" y="1452"/>
                    <a:pt x="2043" y="1452"/>
                  </a:cubicBezTo>
                  <a:close/>
                  <a:moveTo>
                    <a:pt x="2120" y="1452"/>
                  </a:moveTo>
                  <a:lnTo>
                    <a:pt x="2146" y="1452"/>
                  </a:lnTo>
                  <a:cubicBezTo>
                    <a:pt x="2153" y="1452"/>
                    <a:pt x="2159" y="1457"/>
                    <a:pt x="2159" y="1464"/>
                  </a:cubicBezTo>
                  <a:cubicBezTo>
                    <a:pt x="2159" y="1471"/>
                    <a:pt x="2153" y="1477"/>
                    <a:pt x="2146" y="1477"/>
                  </a:cubicBezTo>
                  <a:lnTo>
                    <a:pt x="2120" y="1477"/>
                  </a:lnTo>
                  <a:cubicBezTo>
                    <a:pt x="2113" y="1477"/>
                    <a:pt x="2107" y="1471"/>
                    <a:pt x="2107" y="1464"/>
                  </a:cubicBezTo>
                  <a:cubicBezTo>
                    <a:pt x="2107" y="1457"/>
                    <a:pt x="2113" y="1452"/>
                    <a:pt x="2120" y="1452"/>
                  </a:cubicBezTo>
                  <a:close/>
                  <a:moveTo>
                    <a:pt x="2197" y="1452"/>
                  </a:moveTo>
                  <a:lnTo>
                    <a:pt x="2223" y="1452"/>
                  </a:lnTo>
                  <a:cubicBezTo>
                    <a:pt x="2230" y="1452"/>
                    <a:pt x="2235" y="1457"/>
                    <a:pt x="2235" y="1464"/>
                  </a:cubicBezTo>
                  <a:cubicBezTo>
                    <a:pt x="2235" y="1471"/>
                    <a:pt x="2230" y="1477"/>
                    <a:pt x="2223" y="1477"/>
                  </a:cubicBezTo>
                  <a:lnTo>
                    <a:pt x="2197" y="1477"/>
                  </a:lnTo>
                  <a:cubicBezTo>
                    <a:pt x="2190" y="1477"/>
                    <a:pt x="2184" y="1471"/>
                    <a:pt x="2184" y="1464"/>
                  </a:cubicBezTo>
                  <a:cubicBezTo>
                    <a:pt x="2184" y="1457"/>
                    <a:pt x="2190" y="1452"/>
                    <a:pt x="2197" y="1452"/>
                  </a:cubicBezTo>
                  <a:close/>
                  <a:moveTo>
                    <a:pt x="2274" y="1452"/>
                  </a:moveTo>
                  <a:lnTo>
                    <a:pt x="2299" y="1452"/>
                  </a:lnTo>
                  <a:cubicBezTo>
                    <a:pt x="2306" y="1452"/>
                    <a:pt x="2312" y="1457"/>
                    <a:pt x="2312" y="1464"/>
                  </a:cubicBezTo>
                  <a:cubicBezTo>
                    <a:pt x="2312" y="1471"/>
                    <a:pt x="2306" y="1477"/>
                    <a:pt x="2299" y="1477"/>
                  </a:cubicBezTo>
                  <a:lnTo>
                    <a:pt x="2274" y="1477"/>
                  </a:lnTo>
                  <a:cubicBezTo>
                    <a:pt x="2267" y="1477"/>
                    <a:pt x="2261" y="1471"/>
                    <a:pt x="2261" y="1464"/>
                  </a:cubicBezTo>
                  <a:cubicBezTo>
                    <a:pt x="2261" y="1457"/>
                    <a:pt x="2267" y="1452"/>
                    <a:pt x="2274" y="1452"/>
                  </a:cubicBezTo>
                  <a:close/>
                  <a:moveTo>
                    <a:pt x="2351" y="1452"/>
                  </a:moveTo>
                  <a:lnTo>
                    <a:pt x="2376" y="1452"/>
                  </a:lnTo>
                  <a:cubicBezTo>
                    <a:pt x="2383" y="1452"/>
                    <a:pt x="2389" y="1457"/>
                    <a:pt x="2389" y="1464"/>
                  </a:cubicBezTo>
                  <a:cubicBezTo>
                    <a:pt x="2389" y="1471"/>
                    <a:pt x="2383" y="1477"/>
                    <a:pt x="2376" y="1477"/>
                  </a:cubicBezTo>
                  <a:lnTo>
                    <a:pt x="2351" y="1477"/>
                  </a:lnTo>
                  <a:cubicBezTo>
                    <a:pt x="2344" y="1477"/>
                    <a:pt x="2338" y="1471"/>
                    <a:pt x="2338" y="1464"/>
                  </a:cubicBezTo>
                  <a:cubicBezTo>
                    <a:pt x="2338" y="1457"/>
                    <a:pt x="2344" y="1452"/>
                    <a:pt x="2351" y="1452"/>
                  </a:cubicBezTo>
                  <a:close/>
                  <a:moveTo>
                    <a:pt x="2427" y="1452"/>
                  </a:moveTo>
                  <a:lnTo>
                    <a:pt x="2453" y="1452"/>
                  </a:lnTo>
                  <a:cubicBezTo>
                    <a:pt x="2460" y="1452"/>
                    <a:pt x="2466" y="1457"/>
                    <a:pt x="2466" y="1464"/>
                  </a:cubicBezTo>
                  <a:cubicBezTo>
                    <a:pt x="2466" y="1471"/>
                    <a:pt x="2460" y="1477"/>
                    <a:pt x="2453" y="1477"/>
                  </a:cubicBezTo>
                  <a:lnTo>
                    <a:pt x="2427" y="1477"/>
                  </a:lnTo>
                  <a:cubicBezTo>
                    <a:pt x="2420" y="1477"/>
                    <a:pt x="2415" y="1471"/>
                    <a:pt x="2415" y="1464"/>
                  </a:cubicBezTo>
                  <a:cubicBezTo>
                    <a:pt x="2415" y="1457"/>
                    <a:pt x="2420" y="1452"/>
                    <a:pt x="2427" y="1452"/>
                  </a:cubicBezTo>
                  <a:close/>
                  <a:moveTo>
                    <a:pt x="2504" y="1452"/>
                  </a:moveTo>
                  <a:lnTo>
                    <a:pt x="2530" y="1452"/>
                  </a:lnTo>
                  <a:cubicBezTo>
                    <a:pt x="2537" y="1452"/>
                    <a:pt x="2543" y="1457"/>
                    <a:pt x="2543" y="1464"/>
                  </a:cubicBezTo>
                  <a:cubicBezTo>
                    <a:pt x="2543" y="1471"/>
                    <a:pt x="2537" y="1477"/>
                    <a:pt x="2530" y="1477"/>
                  </a:cubicBezTo>
                  <a:lnTo>
                    <a:pt x="2504" y="1477"/>
                  </a:lnTo>
                  <a:cubicBezTo>
                    <a:pt x="2497" y="1477"/>
                    <a:pt x="2491" y="1471"/>
                    <a:pt x="2491" y="1464"/>
                  </a:cubicBezTo>
                  <a:cubicBezTo>
                    <a:pt x="2491" y="1457"/>
                    <a:pt x="2497" y="1452"/>
                    <a:pt x="2504" y="1452"/>
                  </a:cubicBezTo>
                  <a:close/>
                  <a:moveTo>
                    <a:pt x="2581" y="1452"/>
                  </a:moveTo>
                  <a:lnTo>
                    <a:pt x="2607" y="1452"/>
                  </a:lnTo>
                  <a:cubicBezTo>
                    <a:pt x="2614" y="1452"/>
                    <a:pt x="2619" y="1457"/>
                    <a:pt x="2619" y="1464"/>
                  </a:cubicBezTo>
                  <a:cubicBezTo>
                    <a:pt x="2619" y="1471"/>
                    <a:pt x="2614" y="1477"/>
                    <a:pt x="2607" y="1477"/>
                  </a:cubicBezTo>
                  <a:lnTo>
                    <a:pt x="2581" y="1477"/>
                  </a:lnTo>
                  <a:cubicBezTo>
                    <a:pt x="2574" y="1477"/>
                    <a:pt x="2568" y="1471"/>
                    <a:pt x="2568" y="1464"/>
                  </a:cubicBezTo>
                  <a:cubicBezTo>
                    <a:pt x="2568" y="1457"/>
                    <a:pt x="2574" y="1452"/>
                    <a:pt x="2581" y="1452"/>
                  </a:cubicBezTo>
                  <a:close/>
                  <a:moveTo>
                    <a:pt x="2658" y="1452"/>
                  </a:moveTo>
                  <a:lnTo>
                    <a:pt x="2683" y="1452"/>
                  </a:lnTo>
                  <a:cubicBezTo>
                    <a:pt x="2690" y="1452"/>
                    <a:pt x="2696" y="1457"/>
                    <a:pt x="2696" y="1464"/>
                  </a:cubicBezTo>
                  <a:cubicBezTo>
                    <a:pt x="2696" y="1471"/>
                    <a:pt x="2690" y="1477"/>
                    <a:pt x="2683" y="1477"/>
                  </a:cubicBezTo>
                  <a:lnTo>
                    <a:pt x="2658" y="1477"/>
                  </a:lnTo>
                  <a:cubicBezTo>
                    <a:pt x="2651" y="1477"/>
                    <a:pt x="2645" y="1471"/>
                    <a:pt x="2645" y="1464"/>
                  </a:cubicBezTo>
                  <a:cubicBezTo>
                    <a:pt x="2645" y="1457"/>
                    <a:pt x="2651" y="1452"/>
                    <a:pt x="2658" y="1452"/>
                  </a:cubicBezTo>
                  <a:close/>
                  <a:moveTo>
                    <a:pt x="2735" y="1452"/>
                  </a:moveTo>
                  <a:lnTo>
                    <a:pt x="2760" y="1452"/>
                  </a:lnTo>
                  <a:cubicBezTo>
                    <a:pt x="2767" y="1452"/>
                    <a:pt x="2773" y="1457"/>
                    <a:pt x="2773" y="1464"/>
                  </a:cubicBezTo>
                  <a:cubicBezTo>
                    <a:pt x="2773" y="1471"/>
                    <a:pt x="2767" y="1477"/>
                    <a:pt x="2760" y="1477"/>
                  </a:cubicBezTo>
                  <a:lnTo>
                    <a:pt x="2735" y="1477"/>
                  </a:lnTo>
                  <a:cubicBezTo>
                    <a:pt x="2728" y="1477"/>
                    <a:pt x="2722" y="1471"/>
                    <a:pt x="2722" y="1464"/>
                  </a:cubicBezTo>
                  <a:cubicBezTo>
                    <a:pt x="2722" y="1457"/>
                    <a:pt x="2728" y="1452"/>
                    <a:pt x="2735" y="1452"/>
                  </a:cubicBezTo>
                  <a:close/>
                  <a:moveTo>
                    <a:pt x="2811" y="1452"/>
                  </a:moveTo>
                  <a:lnTo>
                    <a:pt x="2837" y="1452"/>
                  </a:lnTo>
                  <a:cubicBezTo>
                    <a:pt x="2844" y="1452"/>
                    <a:pt x="2850" y="1457"/>
                    <a:pt x="2850" y="1464"/>
                  </a:cubicBezTo>
                  <a:cubicBezTo>
                    <a:pt x="2850" y="1471"/>
                    <a:pt x="2844" y="1477"/>
                    <a:pt x="2837" y="1477"/>
                  </a:cubicBezTo>
                  <a:lnTo>
                    <a:pt x="2811" y="1477"/>
                  </a:lnTo>
                  <a:cubicBezTo>
                    <a:pt x="2804" y="1477"/>
                    <a:pt x="2799" y="1471"/>
                    <a:pt x="2799" y="1464"/>
                  </a:cubicBezTo>
                  <a:cubicBezTo>
                    <a:pt x="2799" y="1457"/>
                    <a:pt x="2804" y="1452"/>
                    <a:pt x="2811" y="1452"/>
                  </a:cubicBezTo>
                  <a:close/>
                  <a:moveTo>
                    <a:pt x="2888" y="1452"/>
                  </a:moveTo>
                  <a:lnTo>
                    <a:pt x="2914" y="1452"/>
                  </a:lnTo>
                  <a:cubicBezTo>
                    <a:pt x="2921" y="1452"/>
                    <a:pt x="2927" y="1457"/>
                    <a:pt x="2927" y="1464"/>
                  </a:cubicBezTo>
                  <a:cubicBezTo>
                    <a:pt x="2927" y="1471"/>
                    <a:pt x="2921" y="1477"/>
                    <a:pt x="2914" y="1477"/>
                  </a:cubicBezTo>
                  <a:lnTo>
                    <a:pt x="2888" y="1477"/>
                  </a:lnTo>
                  <a:cubicBezTo>
                    <a:pt x="2881" y="1477"/>
                    <a:pt x="2875" y="1471"/>
                    <a:pt x="2875" y="1464"/>
                  </a:cubicBezTo>
                  <a:cubicBezTo>
                    <a:pt x="2875" y="1457"/>
                    <a:pt x="2881" y="1452"/>
                    <a:pt x="2888" y="1452"/>
                  </a:cubicBezTo>
                  <a:close/>
                  <a:moveTo>
                    <a:pt x="2965" y="1452"/>
                  </a:moveTo>
                  <a:lnTo>
                    <a:pt x="2991" y="1452"/>
                  </a:lnTo>
                  <a:cubicBezTo>
                    <a:pt x="2998" y="1452"/>
                    <a:pt x="3003" y="1457"/>
                    <a:pt x="3003" y="1464"/>
                  </a:cubicBezTo>
                  <a:cubicBezTo>
                    <a:pt x="3003" y="1471"/>
                    <a:pt x="2998" y="1477"/>
                    <a:pt x="2991" y="1477"/>
                  </a:cubicBezTo>
                  <a:lnTo>
                    <a:pt x="2965" y="1477"/>
                  </a:lnTo>
                  <a:cubicBezTo>
                    <a:pt x="2958" y="1477"/>
                    <a:pt x="2952" y="1471"/>
                    <a:pt x="2952" y="1464"/>
                  </a:cubicBezTo>
                  <a:cubicBezTo>
                    <a:pt x="2952" y="1457"/>
                    <a:pt x="2958" y="1452"/>
                    <a:pt x="2965" y="1452"/>
                  </a:cubicBezTo>
                  <a:close/>
                  <a:moveTo>
                    <a:pt x="3024" y="1459"/>
                  </a:moveTo>
                  <a:lnTo>
                    <a:pt x="3024" y="1434"/>
                  </a:lnTo>
                  <a:cubicBezTo>
                    <a:pt x="3024" y="1427"/>
                    <a:pt x="3030" y="1421"/>
                    <a:pt x="3037" y="1421"/>
                  </a:cubicBezTo>
                  <a:cubicBezTo>
                    <a:pt x="3044" y="1421"/>
                    <a:pt x="3050" y="1427"/>
                    <a:pt x="3050" y="1434"/>
                  </a:cubicBezTo>
                  <a:lnTo>
                    <a:pt x="3050" y="1459"/>
                  </a:lnTo>
                  <a:cubicBezTo>
                    <a:pt x="3050" y="1466"/>
                    <a:pt x="3044" y="1472"/>
                    <a:pt x="3037" y="1472"/>
                  </a:cubicBezTo>
                  <a:cubicBezTo>
                    <a:pt x="3030" y="1472"/>
                    <a:pt x="3024" y="1466"/>
                    <a:pt x="3024" y="1459"/>
                  </a:cubicBezTo>
                  <a:close/>
                  <a:moveTo>
                    <a:pt x="3024" y="1383"/>
                  </a:moveTo>
                  <a:lnTo>
                    <a:pt x="3024" y="1357"/>
                  </a:lnTo>
                  <a:cubicBezTo>
                    <a:pt x="3024" y="1350"/>
                    <a:pt x="3030" y="1344"/>
                    <a:pt x="3037" y="1344"/>
                  </a:cubicBezTo>
                  <a:cubicBezTo>
                    <a:pt x="3044" y="1344"/>
                    <a:pt x="3050" y="1350"/>
                    <a:pt x="3050" y="1357"/>
                  </a:cubicBezTo>
                  <a:lnTo>
                    <a:pt x="3050" y="1383"/>
                  </a:lnTo>
                  <a:cubicBezTo>
                    <a:pt x="3050" y="1390"/>
                    <a:pt x="3044" y="1395"/>
                    <a:pt x="3037" y="1395"/>
                  </a:cubicBezTo>
                  <a:cubicBezTo>
                    <a:pt x="3030" y="1395"/>
                    <a:pt x="3024" y="1390"/>
                    <a:pt x="3024" y="1383"/>
                  </a:cubicBezTo>
                  <a:close/>
                  <a:moveTo>
                    <a:pt x="3024" y="1306"/>
                  </a:moveTo>
                  <a:lnTo>
                    <a:pt x="3024" y="1280"/>
                  </a:lnTo>
                  <a:cubicBezTo>
                    <a:pt x="3024" y="1273"/>
                    <a:pt x="3030" y="1267"/>
                    <a:pt x="3037" y="1267"/>
                  </a:cubicBezTo>
                  <a:cubicBezTo>
                    <a:pt x="3044" y="1267"/>
                    <a:pt x="3050" y="1273"/>
                    <a:pt x="3050" y="1280"/>
                  </a:cubicBezTo>
                  <a:lnTo>
                    <a:pt x="3050" y="1306"/>
                  </a:lnTo>
                  <a:cubicBezTo>
                    <a:pt x="3050" y="1313"/>
                    <a:pt x="3044" y="1319"/>
                    <a:pt x="3037" y="1319"/>
                  </a:cubicBezTo>
                  <a:cubicBezTo>
                    <a:pt x="3030" y="1319"/>
                    <a:pt x="3024" y="1313"/>
                    <a:pt x="3024" y="1306"/>
                  </a:cubicBezTo>
                  <a:close/>
                  <a:moveTo>
                    <a:pt x="3024" y="1229"/>
                  </a:moveTo>
                  <a:lnTo>
                    <a:pt x="3024" y="1203"/>
                  </a:lnTo>
                  <a:cubicBezTo>
                    <a:pt x="3024" y="1196"/>
                    <a:pt x="3030" y="1191"/>
                    <a:pt x="3037" y="1191"/>
                  </a:cubicBezTo>
                  <a:cubicBezTo>
                    <a:pt x="3044" y="1191"/>
                    <a:pt x="3050" y="1196"/>
                    <a:pt x="3050" y="1203"/>
                  </a:cubicBezTo>
                  <a:lnTo>
                    <a:pt x="3050" y="1229"/>
                  </a:lnTo>
                  <a:cubicBezTo>
                    <a:pt x="3050" y="1236"/>
                    <a:pt x="3044" y="1242"/>
                    <a:pt x="3037" y="1242"/>
                  </a:cubicBezTo>
                  <a:cubicBezTo>
                    <a:pt x="3030" y="1242"/>
                    <a:pt x="3024" y="1236"/>
                    <a:pt x="3024" y="1229"/>
                  </a:cubicBezTo>
                  <a:close/>
                  <a:moveTo>
                    <a:pt x="3024" y="1152"/>
                  </a:moveTo>
                  <a:lnTo>
                    <a:pt x="3024" y="1127"/>
                  </a:lnTo>
                  <a:cubicBezTo>
                    <a:pt x="3024" y="1119"/>
                    <a:pt x="3030" y="1114"/>
                    <a:pt x="3037" y="1114"/>
                  </a:cubicBezTo>
                  <a:cubicBezTo>
                    <a:pt x="3044" y="1114"/>
                    <a:pt x="3050" y="1119"/>
                    <a:pt x="3050" y="1127"/>
                  </a:cubicBezTo>
                  <a:lnTo>
                    <a:pt x="3050" y="1152"/>
                  </a:lnTo>
                  <a:cubicBezTo>
                    <a:pt x="3050" y="1159"/>
                    <a:pt x="3044" y="1165"/>
                    <a:pt x="3037" y="1165"/>
                  </a:cubicBezTo>
                  <a:cubicBezTo>
                    <a:pt x="3030" y="1165"/>
                    <a:pt x="3024" y="1159"/>
                    <a:pt x="3024" y="1152"/>
                  </a:cubicBezTo>
                  <a:close/>
                  <a:moveTo>
                    <a:pt x="3024" y="1075"/>
                  </a:moveTo>
                  <a:lnTo>
                    <a:pt x="3024" y="1050"/>
                  </a:lnTo>
                  <a:cubicBezTo>
                    <a:pt x="3024" y="1043"/>
                    <a:pt x="3030" y="1037"/>
                    <a:pt x="3037" y="1037"/>
                  </a:cubicBezTo>
                  <a:cubicBezTo>
                    <a:pt x="3044" y="1037"/>
                    <a:pt x="3050" y="1043"/>
                    <a:pt x="3050" y="1050"/>
                  </a:cubicBezTo>
                  <a:lnTo>
                    <a:pt x="3050" y="1075"/>
                  </a:lnTo>
                  <a:cubicBezTo>
                    <a:pt x="3050" y="1082"/>
                    <a:pt x="3044" y="1088"/>
                    <a:pt x="3037" y="1088"/>
                  </a:cubicBezTo>
                  <a:cubicBezTo>
                    <a:pt x="3030" y="1088"/>
                    <a:pt x="3024" y="1082"/>
                    <a:pt x="3024" y="1075"/>
                  </a:cubicBezTo>
                  <a:close/>
                  <a:moveTo>
                    <a:pt x="3024" y="999"/>
                  </a:moveTo>
                  <a:lnTo>
                    <a:pt x="3024" y="973"/>
                  </a:lnTo>
                  <a:cubicBezTo>
                    <a:pt x="3024" y="966"/>
                    <a:pt x="3030" y="960"/>
                    <a:pt x="3037" y="960"/>
                  </a:cubicBezTo>
                  <a:cubicBezTo>
                    <a:pt x="3044" y="960"/>
                    <a:pt x="3050" y="966"/>
                    <a:pt x="3050" y="973"/>
                  </a:cubicBezTo>
                  <a:lnTo>
                    <a:pt x="3050" y="999"/>
                  </a:lnTo>
                  <a:cubicBezTo>
                    <a:pt x="3050" y="1006"/>
                    <a:pt x="3044" y="1011"/>
                    <a:pt x="3037" y="1011"/>
                  </a:cubicBezTo>
                  <a:cubicBezTo>
                    <a:pt x="3030" y="1011"/>
                    <a:pt x="3024" y="1006"/>
                    <a:pt x="3024" y="999"/>
                  </a:cubicBezTo>
                  <a:close/>
                  <a:moveTo>
                    <a:pt x="3024" y="922"/>
                  </a:moveTo>
                  <a:lnTo>
                    <a:pt x="3024" y="896"/>
                  </a:lnTo>
                  <a:cubicBezTo>
                    <a:pt x="3024" y="889"/>
                    <a:pt x="3030" y="883"/>
                    <a:pt x="3037" y="883"/>
                  </a:cubicBezTo>
                  <a:cubicBezTo>
                    <a:pt x="3044" y="883"/>
                    <a:pt x="3050" y="889"/>
                    <a:pt x="3050" y="896"/>
                  </a:cubicBezTo>
                  <a:lnTo>
                    <a:pt x="3050" y="922"/>
                  </a:lnTo>
                  <a:cubicBezTo>
                    <a:pt x="3050" y="929"/>
                    <a:pt x="3044" y="935"/>
                    <a:pt x="3037" y="935"/>
                  </a:cubicBezTo>
                  <a:cubicBezTo>
                    <a:pt x="3030" y="935"/>
                    <a:pt x="3024" y="929"/>
                    <a:pt x="3024" y="922"/>
                  </a:cubicBezTo>
                  <a:close/>
                  <a:moveTo>
                    <a:pt x="3024" y="845"/>
                  </a:moveTo>
                  <a:lnTo>
                    <a:pt x="3024" y="819"/>
                  </a:lnTo>
                  <a:cubicBezTo>
                    <a:pt x="3024" y="812"/>
                    <a:pt x="3030" y="807"/>
                    <a:pt x="3037" y="807"/>
                  </a:cubicBezTo>
                  <a:cubicBezTo>
                    <a:pt x="3044" y="807"/>
                    <a:pt x="3050" y="812"/>
                    <a:pt x="3050" y="819"/>
                  </a:cubicBezTo>
                  <a:lnTo>
                    <a:pt x="3050" y="845"/>
                  </a:lnTo>
                  <a:cubicBezTo>
                    <a:pt x="3050" y="852"/>
                    <a:pt x="3044" y="858"/>
                    <a:pt x="3037" y="858"/>
                  </a:cubicBezTo>
                  <a:cubicBezTo>
                    <a:pt x="3030" y="858"/>
                    <a:pt x="3024" y="852"/>
                    <a:pt x="3024" y="845"/>
                  </a:cubicBezTo>
                  <a:close/>
                  <a:moveTo>
                    <a:pt x="3024" y="768"/>
                  </a:moveTo>
                  <a:lnTo>
                    <a:pt x="3024" y="743"/>
                  </a:lnTo>
                  <a:cubicBezTo>
                    <a:pt x="3024" y="735"/>
                    <a:pt x="3030" y="730"/>
                    <a:pt x="3037" y="730"/>
                  </a:cubicBezTo>
                  <a:cubicBezTo>
                    <a:pt x="3044" y="730"/>
                    <a:pt x="3050" y="735"/>
                    <a:pt x="3050" y="743"/>
                  </a:cubicBezTo>
                  <a:lnTo>
                    <a:pt x="3050" y="768"/>
                  </a:lnTo>
                  <a:cubicBezTo>
                    <a:pt x="3050" y="775"/>
                    <a:pt x="3044" y="781"/>
                    <a:pt x="3037" y="781"/>
                  </a:cubicBezTo>
                  <a:cubicBezTo>
                    <a:pt x="3030" y="781"/>
                    <a:pt x="3024" y="775"/>
                    <a:pt x="3024" y="768"/>
                  </a:cubicBezTo>
                  <a:close/>
                  <a:moveTo>
                    <a:pt x="3024" y="691"/>
                  </a:moveTo>
                  <a:lnTo>
                    <a:pt x="3024" y="666"/>
                  </a:lnTo>
                  <a:cubicBezTo>
                    <a:pt x="3024" y="659"/>
                    <a:pt x="3030" y="653"/>
                    <a:pt x="3037" y="653"/>
                  </a:cubicBezTo>
                  <a:cubicBezTo>
                    <a:pt x="3044" y="653"/>
                    <a:pt x="3050" y="659"/>
                    <a:pt x="3050" y="666"/>
                  </a:cubicBezTo>
                  <a:lnTo>
                    <a:pt x="3050" y="691"/>
                  </a:lnTo>
                  <a:cubicBezTo>
                    <a:pt x="3050" y="698"/>
                    <a:pt x="3044" y="704"/>
                    <a:pt x="3037" y="704"/>
                  </a:cubicBezTo>
                  <a:cubicBezTo>
                    <a:pt x="3030" y="704"/>
                    <a:pt x="3024" y="698"/>
                    <a:pt x="3024" y="691"/>
                  </a:cubicBezTo>
                  <a:close/>
                  <a:moveTo>
                    <a:pt x="3024" y="615"/>
                  </a:moveTo>
                  <a:lnTo>
                    <a:pt x="3024" y="589"/>
                  </a:lnTo>
                  <a:cubicBezTo>
                    <a:pt x="3024" y="582"/>
                    <a:pt x="3030" y="576"/>
                    <a:pt x="3037" y="576"/>
                  </a:cubicBezTo>
                  <a:cubicBezTo>
                    <a:pt x="3044" y="576"/>
                    <a:pt x="3050" y="582"/>
                    <a:pt x="3050" y="589"/>
                  </a:cubicBezTo>
                  <a:lnTo>
                    <a:pt x="3050" y="615"/>
                  </a:lnTo>
                  <a:cubicBezTo>
                    <a:pt x="3050" y="622"/>
                    <a:pt x="3044" y="627"/>
                    <a:pt x="3037" y="627"/>
                  </a:cubicBezTo>
                  <a:cubicBezTo>
                    <a:pt x="3030" y="627"/>
                    <a:pt x="3024" y="622"/>
                    <a:pt x="3024" y="615"/>
                  </a:cubicBezTo>
                  <a:close/>
                  <a:moveTo>
                    <a:pt x="3024" y="538"/>
                  </a:moveTo>
                  <a:lnTo>
                    <a:pt x="3024" y="512"/>
                  </a:lnTo>
                  <a:cubicBezTo>
                    <a:pt x="3024" y="505"/>
                    <a:pt x="3030" y="499"/>
                    <a:pt x="3037" y="499"/>
                  </a:cubicBezTo>
                  <a:cubicBezTo>
                    <a:pt x="3044" y="499"/>
                    <a:pt x="3050" y="505"/>
                    <a:pt x="3050" y="512"/>
                  </a:cubicBezTo>
                  <a:lnTo>
                    <a:pt x="3050" y="538"/>
                  </a:lnTo>
                  <a:cubicBezTo>
                    <a:pt x="3050" y="545"/>
                    <a:pt x="3044" y="551"/>
                    <a:pt x="3037" y="551"/>
                  </a:cubicBezTo>
                  <a:cubicBezTo>
                    <a:pt x="3030" y="551"/>
                    <a:pt x="3024" y="545"/>
                    <a:pt x="3024" y="538"/>
                  </a:cubicBezTo>
                  <a:close/>
                  <a:moveTo>
                    <a:pt x="3024" y="461"/>
                  </a:moveTo>
                  <a:lnTo>
                    <a:pt x="3024" y="435"/>
                  </a:lnTo>
                  <a:cubicBezTo>
                    <a:pt x="3024" y="428"/>
                    <a:pt x="3030" y="423"/>
                    <a:pt x="3037" y="423"/>
                  </a:cubicBezTo>
                  <a:cubicBezTo>
                    <a:pt x="3044" y="423"/>
                    <a:pt x="3050" y="428"/>
                    <a:pt x="3050" y="435"/>
                  </a:cubicBezTo>
                  <a:lnTo>
                    <a:pt x="3050" y="461"/>
                  </a:lnTo>
                  <a:cubicBezTo>
                    <a:pt x="3050" y="468"/>
                    <a:pt x="3044" y="474"/>
                    <a:pt x="3037" y="474"/>
                  </a:cubicBezTo>
                  <a:cubicBezTo>
                    <a:pt x="3030" y="474"/>
                    <a:pt x="3024" y="468"/>
                    <a:pt x="3024" y="461"/>
                  </a:cubicBezTo>
                  <a:close/>
                  <a:moveTo>
                    <a:pt x="3024" y="384"/>
                  </a:moveTo>
                  <a:lnTo>
                    <a:pt x="3024" y="359"/>
                  </a:lnTo>
                  <a:cubicBezTo>
                    <a:pt x="3024" y="351"/>
                    <a:pt x="3030" y="346"/>
                    <a:pt x="3037" y="346"/>
                  </a:cubicBezTo>
                  <a:cubicBezTo>
                    <a:pt x="3044" y="346"/>
                    <a:pt x="3050" y="351"/>
                    <a:pt x="3050" y="359"/>
                  </a:cubicBezTo>
                  <a:lnTo>
                    <a:pt x="3050" y="384"/>
                  </a:lnTo>
                  <a:cubicBezTo>
                    <a:pt x="3050" y="391"/>
                    <a:pt x="3044" y="397"/>
                    <a:pt x="3037" y="397"/>
                  </a:cubicBezTo>
                  <a:cubicBezTo>
                    <a:pt x="3030" y="397"/>
                    <a:pt x="3024" y="391"/>
                    <a:pt x="3024" y="384"/>
                  </a:cubicBezTo>
                  <a:close/>
                  <a:moveTo>
                    <a:pt x="3024" y="307"/>
                  </a:moveTo>
                  <a:lnTo>
                    <a:pt x="3024" y="282"/>
                  </a:lnTo>
                  <a:cubicBezTo>
                    <a:pt x="3024" y="275"/>
                    <a:pt x="3030" y="269"/>
                    <a:pt x="3037" y="269"/>
                  </a:cubicBezTo>
                  <a:cubicBezTo>
                    <a:pt x="3044" y="269"/>
                    <a:pt x="3050" y="275"/>
                    <a:pt x="3050" y="282"/>
                  </a:cubicBezTo>
                  <a:lnTo>
                    <a:pt x="3050" y="307"/>
                  </a:lnTo>
                  <a:cubicBezTo>
                    <a:pt x="3050" y="314"/>
                    <a:pt x="3044" y="320"/>
                    <a:pt x="3037" y="320"/>
                  </a:cubicBezTo>
                  <a:cubicBezTo>
                    <a:pt x="3030" y="320"/>
                    <a:pt x="3024" y="314"/>
                    <a:pt x="3024" y="307"/>
                  </a:cubicBezTo>
                  <a:close/>
                  <a:moveTo>
                    <a:pt x="3024" y="231"/>
                  </a:moveTo>
                  <a:lnTo>
                    <a:pt x="3024" y="205"/>
                  </a:lnTo>
                  <a:cubicBezTo>
                    <a:pt x="3024" y="198"/>
                    <a:pt x="3030" y="192"/>
                    <a:pt x="3037" y="192"/>
                  </a:cubicBezTo>
                  <a:cubicBezTo>
                    <a:pt x="3044" y="192"/>
                    <a:pt x="3050" y="198"/>
                    <a:pt x="3050" y="205"/>
                  </a:cubicBezTo>
                  <a:lnTo>
                    <a:pt x="3050" y="231"/>
                  </a:lnTo>
                  <a:cubicBezTo>
                    <a:pt x="3050" y="238"/>
                    <a:pt x="3044" y="243"/>
                    <a:pt x="3037" y="243"/>
                  </a:cubicBezTo>
                  <a:cubicBezTo>
                    <a:pt x="3030" y="243"/>
                    <a:pt x="3024" y="238"/>
                    <a:pt x="3024" y="231"/>
                  </a:cubicBezTo>
                  <a:close/>
                  <a:moveTo>
                    <a:pt x="3024" y="154"/>
                  </a:moveTo>
                  <a:lnTo>
                    <a:pt x="3024" y="128"/>
                  </a:lnTo>
                  <a:cubicBezTo>
                    <a:pt x="3024" y="121"/>
                    <a:pt x="3030" y="115"/>
                    <a:pt x="3037" y="115"/>
                  </a:cubicBezTo>
                  <a:cubicBezTo>
                    <a:pt x="3044" y="115"/>
                    <a:pt x="3050" y="121"/>
                    <a:pt x="3050" y="128"/>
                  </a:cubicBezTo>
                  <a:lnTo>
                    <a:pt x="3050" y="154"/>
                  </a:lnTo>
                  <a:cubicBezTo>
                    <a:pt x="3050" y="161"/>
                    <a:pt x="3044" y="167"/>
                    <a:pt x="3037" y="167"/>
                  </a:cubicBezTo>
                  <a:cubicBezTo>
                    <a:pt x="3030" y="167"/>
                    <a:pt x="3024" y="161"/>
                    <a:pt x="3024" y="154"/>
                  </a:cubicBezTo>
                  <a:close/>
                  <a:moveTo>
                    <a:pt x="3024" y="77"/>
                  </a:moveTo>
                  <a:lnTo>
                    <a:pt x="3024" y="51"/>
                  </a:lnTo>
                  <a:cubicBezTo>
                    <a:pt x="3024" y="44"/>
                    <a:pt x="3030" y="39"/>
                    <a:pt x="3037" y="39"/>
                  </a:cubicBezTo>
                  <a:cubicBezTo>
                    <a:pt x="3044" y="39"/>
                    <a:pt x="3050" y="44"/>
                    <a:pt x="3050" y="51"/>
                  </a:cubicBezTo>
                  <a:lnTo>
                    <a:pt x="3050" y="77"/>
                  </a:lnTo>
                  <a:cubicBezTo>
                    <a:pt x="3050" y="84"/>
                    <a:pt x="3044" y="90"/>
                    <a:pt x="3037" y="90"/>
                  </a:cubicBezTo>
                  <a:cubicBezTo>
                    <a:pt x="3030" y="90"/>
                    <a:pt x="3024" y="84"/>
                    <a:pt x="3024" y="77"/>
                  </a:cubicBezTo>
                  <a:close/>
                  <a:moveTo>
                    <a:pt x="3024" y="26"/>
                  </a:moveTo>
                  <a:lnTo>
                    <a:pt x="2998" y="26"/>
                  </a:lnTo>
                  <a:cubicBezTo>
                    <a:pt x="2991" y="26"/>
                    <a:pt x="2985" y="20"/>
                    <a:pt x="2985" y="13"/>
                  </a:cubicBezTo>
                  <a:cubicBezTo>
                    <a:pt x="2985" y="6"/>
                    <a:pt x="2991" y="0"/>
                    <a:pt x="2998" y="0"/>
                  </a:cubicBezTo>
                  <a:lnTo>
                    <a:pt x="3024" y="0"/>
                  </a:lnTo>
                  <a:cubicBezTo>
                    <a:pt x="3031" y="0"/>
                    <a:pt x="3037" y="6"/>
                    <a:pt x="3037" y="13"/>
                  </a:cubicBezTo>
                  <a:cubicBezTo>
                    <a:pt x="3037" y="20"/>
                    <a:pt x="3031" y="26"/>
                    <a:pt x="3024" y="26"/>
                  </a:cubicBezTo>
                  <a:close/>
                  <a:moveTo>
                    <a:pt x="2947" y="26"/>
                  </a:moveTo>
                  <a:lnTo>
                    <a:pt x="2921" y="26"/>
                  </a:lnTo>
                  <a:cubicBezTo>
                    <a:pt x="2914" y="26"/>
                    <a:pt x="2909" y="20"/>
                    <a:pt x="2909" y="13"/>
                  </a:cubicBezTo>
                  <a:cubicBezTo>
                    <a:pt x="2909" y="6"/>
                    <a:pt x="2914" y="0"/>
                    <a:pt x="2921" y="0"/>
                  </a:cubicBezTo>
                  <a:lnTo>
                    <a:pt x="2947" y="0"/>
                  </a:lnTo>
                  <a:cubicBezTo>
                    <a:pt x="2954" y="0"/>
                    <a:pt x="2960" y="6"/>
                    <a:pt x="2960" y="13"/>
                  </a:cubicBezTo>
                  <a:cubicBezTo>
                    <a:pt x="2960" y="20"/>
                    <a:pt x="2954" y="26"/>
                    <a:pt x="2947" y="26"/>
                  </a:cubicBezTo>
                  <a:close/>
                  <a:moveTo>
                    <a:pt x="2870" y="26"/>
                  </a:moveTo>
                  <a:lnTo>
                    <a:pt x="2845" y="26"/>
                  </a:lnTo>
                  <a:cubicBezTo>
                    <a:pt x="2838" y="26"/>
                    <a:pt x="2832" y="20"/>
                    <a:pt x="2832" y="13"/>
                  </a:cubicBezTo>
                  <a:cubicBezTo>
                    <a:pt x="2832" y="6"/>
                    <a:pt x="2838" y="0"/>
                    <a:pt x="2845" y="0"/>
                  </a:cubicBezTo>
                  <a:lnTo>
                    <a:pt x="2870" y="0"/>
                  </a:lnTo>
                  <a:cubicBezTo>
                    <a:pt x="2877" y="0"/>
                    <a:pt x="2883" y="6"/>
                    <a:pt x="2883" y="13"/>
                  </a:cubicBezTo>
                  <a:cubicBezTo>
                    <a:pt x="2883" y="20"/>
                    <a:pt x="2877" y="26"/>
                    <a:pt x="2870" y="26"/>
                  </a:cubicBezTo>
                  <a:close/>
                  <a:moveTo>
                    <a:pt x="2793" y="26"/>
                  </a:moveTo>
                  <a:lnTo>
                    <a:pt x="2768" y="26"/>
                  </a:lnTo>
                  <a:cubicBezTo>
                    <a:pt x="2761" y="26"/>
                    <a:pt x="2755" y="20"/>
                    <a:pt x="2755" y="13"/>
                  </a:cubicBezTo>
                  <a:cubicBezTo>
                    <a:pt x="2755" y="6"/>
                    <a:pt x="2761" y="0"/>
                    <a:pt x="2768" y="0"/>
                  </a:cubicBezTo>
                  <a:lnTo>
                    <a:pt x="2793" y="0"/>
                  </a:lnTo>
                  <a:cubicBezTo>
                    <a:pt x="2801" y="0"/>
                    <a:pt x="2806" y="6"/>
                    <a:pt x="2806" y="13"/>
                  </a:cubicBezTo>
                  <a:cubicBezTo>
                    <a:pt x="2806" y="20"/>
                    <a:pt x="2801" y="26"/>
                    <a:pt x="2793" y="26"/>
                  </a:cubicBezTo>
                  <a:close/>
                  <a:moveTo>
                    <a:pt x="2717" y="26"/>
                  </a:moveTo>
                  <a:lnTo>
                    <a:pt x="2691" y="26"/>
                  </a:lnTo>
                  <a:cubicBezTo>
                    <a:pt x="2684" y="26"/>
                    <a:pt x="2678" y="20"/>
                    <a:pt x="2678" y="13"/>
                  </a:cubicBezTo>
                  <a:cubicBezTo>
                    <a:pt x="2678" y="6"/>
                    <a:pt x="2684" y="0"/>
                    <a:pt x="2691" y="0"/>
                  </a:cubicBezTo>
                  <a:lnTo>
                    <a:pt x="2717" y="0"/>
                  </a:lnTo>
                  <a:cubicBezTo>
                    <a:pt x="2724" y="0"/>
                    <a:pt x="2729" y="6"/>
                    <a:pt x="2729" y="13"/>
                  </a:cubicBezTo>
                  <a:cubicBezTo>
                    <a:pt x="2729" y="20"/>
                    <a:pt x="2724" y="26"/>
                    <a:pt x="2717" y="26"/>
                  </a:cubicBezTo>
                  <a:close/>
                  <a:moveTo>
                    <a:pt x="2640" y="26"/>
                  </a:moveTo>
                  <a:lnTo>
                    <a:pt x="2614" y="26"/>
                  </a:lnTo>
                  <a:cubicBezTo>
                    <a:pt x="2607" y="26"/>
                    <a:pt x="2601" y="20"/>
                    <a:pt x="2601" y="13"/>
                  </a:cubicBezTo>
                  <a:cubicBezTo>
                    <a:pt x="2601" y="6"/>
                    <a:pt x="2607" y="0"/>
                    <a:pt x="2614" y="0"/>
                  </a:cubicBezTo>
                  <a:lnTo>
                    <a:pt x="2640" y="0"/>
                  </a:lnTo>
                  <a:cubicBezTo>
                    <a:pt x="2647" y="0"/>
                    <a:pt x="2653" y="6"/>
                    <a:pt x="2653" y="13"/>
                  </a:cubicBezTo>
                  <a:cubicBezTo>
                    <a:pt x="2653" y="20"/>
                    <a:pt x="2647" y="26"/>
                    <a:pt x="2640" y="26"/>
                  </a:cubicBezTo>
                  <a:close/>
                  <a:moveTo>
                    <a:pt x="2563" y="26"/>
                  </a:moveTo>
                  <a:lnTo>
                    <a:pt x="2537" y="26"/>
                  </a:lnTo>
                  <a:cubicBezTo>
                    <a:pt x="2530" y="26"/>
                    <a:pt x="2525" y="20"/>
                    <a:pt x="2525" y="13"/>
                  </a:cubicBezTo>
                  <a:cubicBezTo>
                    <a:pt x="2525" y="6"/>
                    <a:pt x="2530" y="0"/>
                    <a:pt x="2537" y="0"/>
                  </a:cubicBezTo>
                  <a:lnTo>
                    <a:pt x="2563" y="0"/>
                  </a:lnTo>
                  <a:cubicBezTo>
                    <a:pt x="2570" y="0"/>
                    <a:pt x="2576" y="6"/>
                    <a:pt x="2576" y="13"/>
                  </a:cubicBezTo>
                  <a:cubicBezTo>
                    <a:pt x="2576" y="20"/>
                    <a:pt x="2570" y="26"/>
                    <a:pt x="2563" y="26"/>
                  </a:cubicBezTo>
                  <a:close/>
                  <a:moveTo>
                    <a:pt x="2486" y="26"/>
                  </a:moveTo>
                  <a:lnTo>
                    <a:pt x="2461" y="26"/>
                  </a:lnTo>
                  <a:cubicBezTo>
                    <a:pt x="2454" y="26"/>
                    <a:pt x="2448" y="20"/>
                    <a:pt x="2448" y="13"/>
                  </a:cubicBezTo>
                  <a:cubicBezTo>
                    <a:pt x="2448" y="6"/>
                    <a:pt x="2454" y="0"/>
                    <a:pt x="2461" y="0"/>
                  </a:cubicBezTo>
                  <a:lnTo>
                    <a:pt x="2486" y="0"/>
                  </a:lnTo>
                  <a:cubicBezTo>
                    <a:pt x="2493" y="0"/>
                    <a:pt x="2499" y="6"/>
                    <a:pt x="2499" y="13"/>
                  </a:cubicBezTo>
                  <a:cubicBezTo>
                    <a:pt x="2499" y="20"/>
                    <a:pt x="2493" y="26"/>
                    <a:pt x="2486" y="26"/>
                  </a:cubicBezTo>
                  <a:close/>
                  <a:moveTo>
                    <a:pt x="2409" y="26"/>
                  </a:moveTo>
                  <a:lnTo>
                    <a:pt x="2384" y="26"/>
                  </a:lnTo>
                  <a:cubicBezTo>
                    <a:pt x="2377" y="26"/>
                    <a:pt x="2371" y="20"/>
                    <a:pt x="2371" y="13"/>
                  </a:cubicBezTo>
                  <a:cubicBezTo>
                    <a:pt x="2371" y="6"/>
                    <a:pt x="2377" y="0"/>
                    <a:pt x="2384" y="0"/>
                  </a:cubicBezTo>
                  <a:lnTo>
                    <a:pt x="2409" y="0"/>
                  </a:lnTo>
                  <a:cubicBezTo>
                    <a:pt x="2417" y="0"/>
                    <a:pt x="2422" y="6"/>
                    <a:pt x="2422" y="13"/>
                  </a:cubicBezTo>
                  <a:cubicBezTo>
                    <a:pt x="2422" y="20"/>
                    <a:pt x="2417" y="26"/>
                    <a:pt x="2409" y="26"/>
                  </a:cubicBezTo>
                  <a:close/>
                  <a:moveTo>
                    <a:pt x="2333" y="26"/>
                  </a:moveTo>
                  <a:lnTo>
                    <a:pt x="2307" y="26"/>
                  </a:lnTo>
                  <a:cubicBezTo>
                    <a:pt x="2300" y="26"/>
                    <a:pt x="2294" y="20"/>
                    <a:pt x="2294" y="13"/>
                  </a:cubicBezTo>
                  <a:cubicBezTo>
                    <a:pt x="2294" y="6"/>
                    <a:pt x="2300" y="0"/>
                    <a:pt x="2307" y="0"/>
                  </a:cubicBezTo>
                  <a:lnTo>
                    <a:pt x="2333" y="0"/>
                  </a:lnTo>
                  <a:cubicBezTo>
                    <a:pt x="2340" y="0"/>
                    <a:pt x="2345" y="6"/>
                    <a:pt x="2345" y="13"/>
                  </a:cubicBezTo>
                  <a:cubicBezTo>
                    <a:pt x="2345" y="20"/>
                    <a:pt x="2340" y="26"/>
                    <a:pt x="2333" y="26"/>
                  </a:cubicBezTo>
                  <a:close/>
                  <a:moveTo>
                    <a:pt x="2256" y="26"/>
                  </a:moveTo>
                  <a:lnTo>
                    <a:pt x="2230" y="26"/>
                  </a:lnTo>
                  <a:cubicBezTo>
                    <a:pt x="2223" y="26"/>
                    <a:pt x="2217" y="20"/>
                    <a:pt x="2217" y="13"/>
                  </a:cubicBezTo>
                  <a:cubicBezTo>
                    <a:pt x="2217" y="6"/>
                    <a:pt x="2223" y="0"/>
                    <a:pt x="2230" y="0"/>
                  </a:cubicBezTo>
                  <a:lnTo>
                    <a:pt x="2256" y="0"/>
                  </a:lnTo>
                  <a:cubicBezTo>
                    <a:pt x="2263" y="0"/>
                    <a:pt x="2269" y="6"/>
                    <a:pt x="2269" y="13"/>
                  </a:cubicBezTo>
                  <a:cubicBezTo>
                    <a:pt x="2269" y="20"/>
                    <a:pt x="2263" y="26"/>
                    <a:pt x="2256" y="26"/>
                  </a:cubicBezTo>
                  <a:close/>
                  <a:moveTo>
                    <a:pt x="2179" y="26"/>
                  </a:moveTo>
                  <a:lnTo>
                    <a:pt x="2153" y="26"/>
                  </a:lnTo>
                  <a:cubicBezTo>
                    <a:pt x="2146" y="26"/>
                    <a:pt x="2141" y="20"/>
                    <a:pt x="2141" y="13"/>
                  </a:cubicBezTo>
                  <a:cubicBezTo>
                    <a:pt x="2141" y="6"/>
                    <a:pt x="2146" y="0"/>
                    <a:pt x="2153" y="0"/>
                  </a:cubicBezTo>
                  <a:lnTo>
                    <a:pt x="2179" y="0"/>
                  </a:lnTo>
                  <a:cubicBezTo>
                    <a:pt x="2186" y="0"/>
                    <a:pt x="2192" y="6"/>
                    <a:pt x="2192" y="13"/>
                  </a:cubicBezTo>
                  <a:cubicBezTo>
                    <a:pt x="2192" y="20"/>
                    <a:pt x="2186" y="26"/>
                    <a:pt x="2179" y="26"/>
                  </a:cubicBezTo>
                  <a:close/>
                  <a:moveTo>
                    <a:pt x="2102" y="26"/>
                  </a:moveTo>
                  <a:lnTo>
                    <a:pt x="2077" y="26"/>
                  </a:lnTo>
                  <a:cubicBezTo>
                    <a:pt x="2070" y="26"/>
                    <a:pt x="2064" y="20"/>
                    <a:pt x="2064" y="13"/>
                  </a:cubicBezTo>
                  <a:cubicBezTo>
                    <a:pt x="2064" y="6"/>
                    <a:pt x="2070" y="0"/>
                    <a:pt x="2077" y="0"/>
                  </a:cubicBezTo>
                  <a:lnTo>
                    <a:pt x="2102" y="0"/>
                  </a:lnTo>
                  <a:cubicBezTo>
                    <a:pt x="2109" y="0"/>
                    <a:pt x="2115" y="6"/>
                    <a:pt x="2115" y="13"/>
                  </a:cubicBezTo>
                  <a:cubicBezTo>
                    <a:pt x="2115" y="20"/>
                    <a:pt x="2109" y="26"/>
                    <a:pt x="2102" y="26"/>
                  </a:cubicBezTo>
                  <a:close/>
                  <a:moveTo>
                    <a:pt x="2025" y="26"/>
                  </a:moveTo>
                  <a:lnTo>
                    <a:pt x="2000" y="26"/>
                  </a:lnTo>
                  <a:cubicBezTo>
                    <a:pt x="1993" y="26"/>
                    <a:pt x="1987" y="20"/>
                    <a:pt x="1987" y="13"/>
                  </a:cubicBezTo>
                  <a:cubicBezTo>
                    <a:pt x="1987" y="6"/>
                    <a:pt x="1993" y="0"/>
                    <a:pt x="2000" y="0"/>
                  </a:cubicBezTo>
                  <a:lnTo>
                    <a:pt x="2025" y="0"/>
                  </a:lnTo>
                  <a:cubicBezTo>
                    <a:pt x="2033" y="0"/>
                    <a:pt x="2038" y="6"/>
                    <a:pt x="2038" y="13"/>
                  </a:cubicBezTo>
                  <a:cubicBezTo>
                    <a:pt x="2038" y="20"/>
                    <a:pt x="2033" y="26"/>
                    <a:pt x="2025" y="26"/>
                  </a:cubicBezTo>
                  <a:close/>
                  <a:moveTo>
                    <a:pt x="1949" y="26"/>
                  </a:moveTo>
                  <a:lnTo>
                    <a:pt x="1923" y="26"/>
                  </a:lnTo>
                  <a:cubicBezTo>
                    <a:pt x="1916" y="26"/>
                    <a:pt x="1910" y="20"/>
                    <a:pt x="1910" y="13"/>
                  </a:cubicBezTo>
                  <a:cubicBezTo>
                    <a:pt x="1910" y="6"/>
                    <a:pt x="1916" y="0"/>
                    <a:pt x="1923" y="0"/>
                  </a:cubicBezTo>
                  <a:lnTo>
                    <a:pt x="1949" y="0"/>
                  </a:lnTo>
                  <a:cubicBezTo>
                    <a:pt x="1956" y="0"/>
                    <a:pt x="1961" y="6"/>
                    <a:pt x="1961" y="13"/>
                  </a:cubicBezTo>
                  <a:cubicBezTo>
                    <a:pt x="1961" y="20"/>
                    <a:pt x="1956" y="26"/>
                    <a:pt x="1949" y="26"/>
                  </a:cubicBezTo>
                  <a:close/>
                  <a:moveTo>
                    <a:pt x="1872" y="26"/>
                  </a:moveTo>
                  <a:lnTo>
                    <a:pt x="1846" y="26"/>
                  </a:lnTo>
                  <a:cubicBezTo>
                    <a:pt x="1839" y="26"/>
                    <a:pt x="1833" y="20"/>
                    <a:pt x="1833" y="13"/>
                  </a:cubicBezTo>
                  <a:cubicBezTo>
                    <a:pt x="1833" y="6"/>
                    <a:pt x="1839" y="0"/>
                    <a:pt x="1846" y="0"/>
                  </a:cubicBezTo>
                  <a:lnTo>
                    <a:pt x="1872" y="0"/>
                  </a:lnTo>
                  <a:cubicBezTo>
                    <a:pt x="1879" y="0"/>
                    <a:pt x="1885" y="6"/>
                    <a:pt x="1885" y="13"/>
                  </a:cubicBezTo>
                  <a:cubicBezTo>
                    <a:pt x="1885" y="20"/>
                    <a:pt x="1879" y="26"/>
                    <a:pt x="1872" y="26"/>
                  </a:cubicBezTo>
                  <a:close/>
                  <a:moveTo>
                    <a:pt x="1795" y="26"/>
                  </a:moveTo>
                  <a:lnTo>
                    <a:pt x="1769" y="26"/>
                  </a:lnTo>
                  <a:cubicBezTo>
                    <a:pt x="1762" y="26"/>
                    <a:pt x="1757" y="20"/>
                    <a:pt x="1757" y="13"/>
                  </a:cubicBezTo>
                  <a:cubicBezTo>
                    <a:pt x="1757" y="6"/>
                    <a:pt x="1762" y="0"/>
                    <a:pt x="1769" y="0"/>
                  </a:cubicBezTo>
                  <a:lnTo>
                    <a:pt x="1795" y="0"/>
                  </a:lnTo>
                  <a:cubicBezTo>
                    <a:pt x="1802" y="0"/>
                    <a:pt x="1808" y="6"/>
                    <a:pt x="1808" y="13"/>
                  </a:cubicBezTo>
                  <a:cubicBezTo>
                    <a:pt x="1808" y="20"/>
                    <a:pt x="1802" y="26"/>
                    <a:pt x="1795" y="26"/>
                  </a:cubicBezTo>
                  <a:close/>
                  <a:moveTo>
                    <a:pt x="1718" y="26"/>
                  </a:moveTo>
                  <a:lnTo>
                    <a:pt x="1693" y="26"/>
                  </a:lnTo>
                  <a:cubicBezTo>
                    <a:pt x="1686" y="26"/>
                    <a:pt x="1680" y="20"/>
                    <a:pt x="1680" y="13"/>
                  </a:cubicBezTo>
                  <a:cubicBezTo>
                    <a:pt x="1680" y="6"/>
                    <a:pt x="1686" y="0"/>
                    <a:pt x="1693" y="0"/>
                  </a:cubicBezTo>
                  <a:lnTo>
                    <a:pt x="1718" y="0"/>
                  </a:lnTo>
                  <a:cubicBezTo>
                    <a:pt x="1725" y="0"/>
                    <a:pt x="1731" y="6"/>
                    <a:pt x="1731" y="13"/>
                  </a:cubicBezTo>
                  <a:cubicBezTo>
                    <a:pt x="1731" y="20"/>
                    <a:pt x="1725" y="26"/>
                    <a:pt x="1718" y="26"/>
                  </a:cubicBezTo>
                  <a:close/>
                  <a:moveTo>
                    <a:pt x="1641" y="26"/>
                  </a:moveTo>
                  <a:lnTo>
                    <a:pt x="1616" y="26"/>
                  </a:lnTo>
                  <a:cubicBezTo>
                    <a:pt x="1609" y="26"/>
                    <a:pt x="1603" y="20"/>
                    <a:pt x="1603" y="13"/>
                  </a:cubicBezTo>
                  <a:cubicBezTo>
                    <a:pt x="1603" y="6"/>
                    <a:pt x="1609" y="0"/>
                    <a:pt x="1616" y="0"/>
                  </a:cubicBezTo>
                  <a:lnTo>
                    <a:pt x="1641" y="0"/>
                  </a:lnTo>
                  <a:cubicBezTo>
                    <a:pt x="1649" y="0"/>
                    <a:pt x="1654" y="6"/>
                    <a:pt x="1654" y="13"/>
                  </a:cubicBezTo>
                  <a:cubicBezTo>
                    <a:pt x="1654" y="20"/>
                    <a:pt x="1649" y="26"/>
                    <a:pt x="1641" y="26"/>
                  </a:cubicBezTo>
                  <a:close/>
                  <a:moveTo>
                    <a:pt x="1565" y="26"/>
                  </a:moveTo>
                  <a:lnTo>
                    <a:pt x="1539" y="26"/>
                  </a:lnTo>
                  <a:cubicBezTo>
                    <a:pt x="1532" y="26"/>
                    <a:pt x="1526" y="20"/>
                    <a:pt x="1526" y="13"/>
                  </a:cubicBezTo>
                  <a:cubicBezTo>
                    <a:pt x="1526" y="6"/>
                    <a:pt x="1532" y="0"/>
                    <a:pt x="1539" y="0"/>
                  </a:cubicBezTo>
                  <a:lnTo>
                    <a:pt x="1565" y="0"/>
                  </a:lnTo>
                  <a:cubicBezTo>
                    <a:pt x="1572" y="0"/>
                    <a:pt x="1577" y="6"/>
                    <a:pt x="1577" y="13"/>
                  </a:cubicBezTo>
                  <a:cubicBezTo>
                    <a:pt x="1577" y="20"/>
                    <a:pt x="1572" y="26"/>
                    <a:pt x="1565" y="26"/>
                  </a:cubicBezTo>
                  <a:close/>
                  <a:moveTo>
                    <a:pt x="1488" y="26"/>
                  </a:moveTo>
                  <a:lnTo>
                    <a:pt x="1462" y="26"/>
                  </a:lnTo>
                  <a:cubicBezTo>
                    <a:pt x="1455" y="26"/>
                    <a:pt x="1449" y="20"/>
                    <a:pt x="1449" y="13"/>
                  </a:cubicBezTo>
                  <a:cubicBezTo>
                    <a:pt x="1449" y="6"/>
                    <a:pt x="1455" y="0"/>
                    <a:pt x="1462" y="0"/>
                  </a:cubicBezTo>
                  <a:lnTo>
                    <a:pt x="1488" y="0"/>
                  </a:lnTo>
                  <a:cubicBezTo>
                    <a:pt x="1495" y="0"/>
                    <a:pt x="1501" y="6"/>
                    <a:pt x="1501" y="13"/>
                  </a:cubicBezTo>
                  <a:cubicBezTo>
                    <a:pt x="1501" y="20"/>
                    <a:pt x="1495" y="26"/>
                    <a:pt x="1488" y="26"/>
                  </a:cubicBezTo>
                  <a:close/>
                  <a:moveTo>
                    <a:pt x="1411" y="26"/>
                  </a:moveTo>
                  <a:lnTo>
                    <a:pt x="1385" y="26"/>
                  </a:lnTo>
                  <a:cubicBezTo>
                    <a:pt x="1378" y="26"/>
                    <a:pt x="1373" y="20"/>
                    <a:pt x="1373" y="13"/>
                  </a:cubicBezTo>
                  <a:cubicBezTo>
                    <a:pt x="1373" y="6"/>
                    <a:pt x="1378" y="0"/>
                    <a:pt x="1385" y="0"/>
                  </a:cubicBezTo>
                  <a:lnTo>
                    <a:pt x="1411" y="0"/>
                  </a:lnTo>
                  <a:cubicBezTo>
                    <a:pt x="1418" y="0"/>
                    <a:pt x="1424" y="6"/>
                    <a:pt x="1424" y="13"/>
                  </a:cubicBezTo>
                  <a:cubicBezTo>
                    <a:pt x="1424" y="20"/>
                    <a:pt x="1418" y="26"/>
                    <a:pt x="1411" y="26"/>
                  </a:cubicBezTo>
                  <a:close/>
                  <a:moveTo>
                    <a:pt x="1334" y="26"/>
                  </a:moveTo>
                  <a:lnTo>
                    <a:pt x="1309" y="26"/>
                  </a:lnTo>
                  <a:cubicBezTo>
                    <a:pt x="1302" y="26"/>
                    <a:pt x="1296" y="20"/>
                    <a:pt x="1296" y="13"/>
                  </a:cubicBezTo>
                  <a:cubicBezTo>
                    <a:pt x="1296" y="6"/>
                    <a:pt x="1302" y="0"/>
                    <a:pt x="1309" y="0"/>
                  </a:cubicBezTo>
                  <a:lnTo>
                    <a:pt x="1334" y="0"/>
                  </a:lnTo>
                  <a:cubicBezTo>
                    <a:pt x="1341" y="0"/>
                    <a:pt x="1347" y="6"/>
                    <a:pt x="1347" y="13"/>
                  </a:cubicBezTo>
                  <a:cubicBezTo>
                    <a:pt x="1347" y="20"/>
                    <a:pt x="1341" y="26"/>
                    <a:pt x="1334" y="26"/>
                  </a:cubicBezTo>
                  <a:close/>
                  <a:moveTo>
                    <a:pt x="1257" y="26"/>
                  </a:moveTo>
                  <a:lnTo>
                    <a:pt x="1232" y="26"/>
                  </a:lnTo>
                  <a:cubicBezTo>
                    <a:pt x="1225" y="26"/>
                    <a:pt x="1219" y="20"/>
                    <a:pt x="1219" y="13"/>
                  </a:cubicBezTo>
                  <a:cubicBezTo>
                    <a:pt x="1219" y="6"/>
                    <a:pt x="1225" y="0"/>
                    <a:pt x="1232" y="0"/>
                  </a:cubicBezTo>
                  <a:lnTo>
                    <a:pt x="1257" y="0"/>
                  </a:lnTo>
                  <a:cubicBezTo>
                    <a:pt x="1265" y="0"/>
                    <a:pt x="1270" y="6"/>
                    <a:pt x="1270" y="13"/>
                  </a:cubicBezTo>
                  <a:cubicBezTo>
                    <a:pt x="1270" y="20"/>
                    <a:pt x="1265" y="26"/>
                    <a:pt x="1257" y="26"/>
                  </a:cubicBezTo>
                  <a:close/>
                  <a:moveTo>
                    <a:pt x="1181" y="26"/>
                  </a:moveTo>
                  <a:lnTo>
                    <a:pt x="1155" y="26"/>
                  </a:lnTo>
                  <a:cubicBezTo>
                    <a:pt x="1148" y="26"/>
                    <a:pt x="1142" y="20"/>
                    <a:pt x="1142" y="13"/>
                  </a:cubicBezTo>
                  <a:cubicBezTo>
                    <a:pt x="1142" y="6"/>
                    <a:pt x="1148" y="0"/>
                    <a:pt x="1155" y="0"/>
                  </a:cubicBezTo>
                  <a:lnTo>
                    <a:pt x="1181" y="0"/>
                  </a:lnTo>
                  <a:cubicBezTo>
                    <a:pt x="1188" y="0"/>
                    <a:pt x="1193" y="6"/>
                    <a:pt x="1193" y="13"/>
                  </a:cubicBezTo>
                  <a:cubicBezTo>
                    <a:pt x="1193" y="20"/>
                    <a:pt x="1188" y="26"/>
                    <a:pt x="1181" y="26"/>
                  </a:cubicBezTo>
                  <a:close/>
                  <a:moveTo>
                    <a:pt x="1104" y="26"/>
                  </a:moveTo>
                  <a:lnTo>
                    <a:pt x="1078" y="26"/>
                  </a:lnTo>
                  <a:cubicBezTo>
                    <a:pt x="1071" y="26"/>
                    <a:pt x="1065" y="20"/>
                    <a:pt x="1065" y="13"/>
                  </a:cubicBezTo>
                  <a:cubicBezTo>
                    <a:pt x="1065" y="6"/>
                    <a:pt x="1071" y="0"/>
                    <a:pt x="1078" y="0"/>
                  </a:cubicBezTo>
                  <a:lnTo>
                    <a:pt x="1104" y="0"/>
                  </a:lnTo>
                  <a:cubicBezTo>
                    <a:pt x="1111" y="0"/>
                    <a:pt x="1117" y="6"/>
                    <a:pt x="1117" y="13"/>
                  </a:cubicBezTo>
                  <a:cubicBezTo>
                    <a:pt x="1117" y="20"/>
                    <a:pt x="1111" y="26"/>
                    <a:pt x="1104" y="26"/>
                  </a:cubicBezTo>
                  <a:close/>
                  <a:moveTo>
                    <a:pt x="1027" y="26"/>
                  </a:moveTo>
                  <a:lnTo>
                    <a:pt x="1001" y="26"/>
                  </a:lnTo>
                  <a:cubicBezTo>
                    <a:pt x="994" y="26"/>
                    <a:pt x="989" y="20"/>
                    <a:pt x="989" y="13"/>
                  </a:cubicBezTo>
                  <a:cubicBezTo>
                    <a:pt x="989" y="6"/>
                    <a:pt x="994" y="0"/>
                    <a:pt x="1001" y="0"/>
                  </a:cubicBezTo>
                  <a:lnTo>
                    <a:pt x="1027" y="0"/>
                  </a:lnTo>
                  <a:cubicBezTo>
                    <a:pt x="1034" y="0"/>
                    <a:pt x="1040" y="6"/>
                    <a:pt x="1040" y="13"/>
                  </a:cubicBezTo>
                  <a:cubicBezTo>
                    <a:pt x="1040" y="20"/>
                    <a:pt x="1034" y="26"/>
                    <a:pt x="1027" y="26"/>
                  </a:cubicBezTo>
                  <a:close/>
                  <a:moveTo>
                    <a:pt x="950" y="26"/>
                  </a:moveTo>
                  <a:lnTo>
                    <a:pt x="925" y="26"/>
                  </a:lnTo>
                  <a:cubicBezTo>
                    <a:pt x="918" y="26"/>
                    <a:pt x="912" y="20"/>
                    <a:pt x="912" y="13"/>
                  </a:cubicBezTo>
                  <a:cubicBezTo>
                    <a:pt x="912" y="6"/>
                    <a:pt x="918" y="0"/>
                    <a:pt x="925" y="0"/>
                  </a:cubicBezTo>
                  <a:lnTo>
                    <a:pt x="950" y="0"/>
                  </a:lnTo>
                  <a:cubicBezTo>
                    <a:pt x="957" y="0"/>
                    <a:pt x="963" y="6"/>
                    <a:pt x="963" y="13"/>
                  </a:cubicBezTo>
                  <a:cubicBezTo>
                    <a:pt x="963" y="20"/>
                    <a:pt x="957" y="26"/>
                    <a:pt x="950" y="26"/>
                  </a:cubicBezTo>
                  <a:close/>
                  <a:moveTo>
                    <a:pt x="873" y="26"/>
                  </a:moveTo>
                  <a:lnTo>
                    <a:pt x="848" y="26"/>
                  </a:lnTo>
                  <a:cubicBezTo>
                    <a:pt x="841" y="26"/>
                    <a:pt x="835" y="20"/>
                    <a:pt x="835" y="13"/>
                  </a:cubicBezTo>
                  <a:cubicBezTo>
                    <a:pt x="835" y="6"/>
                    <a:pt x="841" y="0"/>
                    <a:pt x="848" y="0"/>
                  </a:cubicBezTo>
                  <a:lnTo>
                    <a:pt x="873" y="0"/>
                  </a:lnTo>
                  <a:cubicBezTo>
                    <a:pt x="881" y="0"/>
                    <a:pt x="886" y="6"/>
                    <a:pt x="886" y="13"/>
                  </a:cubicBezTo>
                  <a:cubicBezTo>
                    <a:pt x="886" y="20"/>
                    <a:pt x="881" y="26"/>
                    <a:pt x="873" y="26"/>
                  </a:cubicBezTo>
                  <a:close/>
                  <a:moveTo>
                    <a:pt x="797" y="26"/>
                  </a:moveTo>
                  <a:lnTo>
                    <a:pt x="771" y="26"/>
                  </a:lnTo>
                  <a:cubicBezTo>
                    <a:pt x="764" y="26"/>
                    <a:pt x="758" y="20"/>
                    <a:pt x="758" y="13"/>
                  </a:cubicBezTo>
                  <a:cubicBezTo>
                    <a:pt x="758" y="6"/>
                    <a:pt x="764" y="0"/>
                    <a:pt x="771" y="0"/>
                  </a:cubicBezTo>
                  <a:lnTo>
                    <a:pt x="797" y="0"/>
                  </a:lnTo>
                  <a:cubicBezTo>
                    <a:pt x="804" y="0"/>
                    <a:pt x="809" y="6"/>
                    <a:pt x="809" y="13"/>
                  </a:cubicBezTo>
                  <a:cubicBezTo>
                    <a:pt x="809" y="20"/>
                    <a:pt x="804" y="26"/>
                    <a:pt x="797" y="26"/>
                  </a:cubicBezTo>
                  <a:close/>
                  <a:moveTo>
                    <a:pt x="720" y="26"/>
                  </a:moveTo>
                  <a:lnTo>
                    <a:pt x="694" y="26"/>
                  </a:lnTo>
                  <a:cubicBezTo>
                    <a:pt x="687" y="26"/>
                    <a:pt x="681" y="20"/>
                    <a:pt x="681" y="13"/>
                  </a:cubicBezTo>
                  <a:cubicBezTo>
                    <a:pt x="681" y="6"/>
                    <a:pt x="687" y="0"/>
                    <a:pt x="694" y="0"/>
                  </a:cubicBezTo>
                  <a:lnTo>
                    <a:pt x="720" y="0"/>
                  </a:lnTo>
                  <a:cubicBezTo>
                    <a:pt x="727" y="0"/>
                    <a:pt x="733" y="6"/>
                    <a:pt x="733" y="13"/>
                  </a:cubicBezTo>
                  <a:cubicBezTo>
                    <a:pt x="733" y="20"/>
                    <a:pt x="727" y="26"/>
                    <a:pt x="720" y="26"/>
                  </a:cubicBezTo>
                  <a:close/>
                  <a:moveTo>
                    <a:pt x="643" y="26"/>
                  </a:moveTo>
                  <a:lnTo>
                    <a:pt x="617" y="26"/>
                  </a:lnTo>
                  <a:cubicBezTo>
                    <a:pt x="610" y="26"/>
                    <a:pt x="605" y="20"/>
                    <a:pt x="605" y="13"/>
                  </a:cubicBezTo>
                  <a:cubicBezTo>
                    <a:pt x="605" y="6"/>
                    <a:pt x="610" y="0"/>
                    <a:pt x="617" y="0"/>
                  </a:cubicBezTo>
                  <a:lnTo>
                    <a:pt x="643" y="0"/>
                  </a:lnTo>
                  <a:cubicBezTo>
                    <a:pt x="650" y="0"/>
                    <a:pt x="656" y="6"/>
                    <a:pt x="656" y="13"/>
                  </a:cubicBezTo>
                  <a:cubicBezTo>
                    <a:pt x="656" y="20"/>
                    <a:pt x="650" y="26"/>
                    <a:pt x="643" y="26"/>
                  </a:cubicBezTo>
                  <a:close/>
                  <a:moveTo>
                    <a:pt x="566" y="26"/>
                  </a:moveTo>
                  <a:lnTo>
                    <a:pt x="541" y="26"/>
                  </a:lnTo>
                  <a:cubicBezTo>
                    <a:pt x="534" y="26"/>
                    <a:pt x="528" y="20"/>
                    <a:pt x="528" y="13"/>
                  </a:cubicBezTo>
                  <a:cubicBezTo>
                    <a:pt x="528" y="6"/>
                    <a:pt x="534" y="0"/>
                    <a:pt x="541" y="0"/>
                  </a:cubicBezTo>
                  <a:lnTo>
                    <a:pt x="566" y="0"/>
                  </a:lnTo>
                  <a:cubicBezTo>
                    <a:pt x="573" y="0"/>
                    <a:pt x="579" y="6"/>
                    <a:pt x="579" y="13"/>
                  </a:cubicBezTo>
                  <a:cubicBezTo>
                    <a:pt x="579" y="20"/>
                    <a:pt x="573" y="26"/>
                    <a:pt x="566" y="26"/>
                  </a:cubicBezTo>
                  <a:close/>
                  <a:moveTo>
                    <a:pt x="489" y="26"/>
                  </a:moveTo>
                  <a:lnTo>
                    <a:pt x="464" y="26"/>
                  </a:lnTo>
                  <a:cubicBezTo>
                    <a:pt x="457" y="26"/>
                    <a:pt x="451" y="20"/>
                    <a:pt x="451" y="13"/>
                  </a:cubicBezTo>
                  <a:cubicBezTo>
                    <a:pt x="451" y="6"/>
                    <a:pt x="457" y="0"/>
                    <a:pt x="464" y="0"/>
                  </a:cubicBezTo>
                  <a:lnTo>
                    <a:pt x="489" y="0"/>
                  </a:lnTo>
                  <a:cubicBezTo>
                    <a:pt x="497" y="0"/>
                    <a:pt x="502" y="6"/>
                    <a:pt x="502" y="13"/>
                  </a:cubicBezTo>
                  <a:cubicBezTo>
                    <a:pt x="502" y="20"/>
                    <a:pt x="497" y="26"/>
                    <a:pt x="489" y="26"/>
                  </a:cubicBezTo>
                  <a:close/>
                  <a:moveTo>
                    <a:pt x="413" y="26"/>
                  </a:moveTo>
                  <a:lnTo>
                    <a:pt x="387" y="26"/>
                  </a:lnTo>
                  <a:cubicBezTo>
                    <a:pt x="380" y="26"/>
                    <a:pt x="374" y="20"/>
                    <a:pt x="374" y="13"/>
                  </a:cubicBezTo>
                  <a:cubicBezTo>
                    <a:pt x="374" y="6"/>
                    <a:pt x="380" y="0"/>
                    <a:pt x="387" y="0"/>
                  </a:cubicBezTo>
                  <a:lnTo>
                    <a:pt x="413" y="0"/>
                  </a:lnTo>
                  <a:cubicBezTo>
                    <a:pt x="420" y="0"/>
                    <a:pt x="425" y="6"/>
                    <a:pt x="425" y="13"/>
                  </a:cubicBezTo>
                  <a:cubicBezTo>
                    <a:pt x="425" y="20"/>
                    <a:pt x="420" y="26"/>
                    <a:pt x="413" y="26"/>
                  </a:cubicBezTo>
                  <a:close/>
                  <a:moveTo>
                    <a:pt x="336" y="26"/>
                  </a:moveTo>
                  <a:lnTo>
                    <a:pt x="310" y="26"/>
                  </a:lnTo>
                  <a:cubicBezTo>
                    <a:pt x="303" y="26"/>
                    <a:pt x="297" y="20"/>
                    <a:pt x="297" y="13"/>
                  </a:cubicBezTo>
                  <a:cubicBezTo>
                    <a:pt x="297" y="6"/>
                    <a:pt x="303" y="0"/>
                    <a:pt x="310" y="0"/>
                  </a:cubicBezTo>
                  <a:lnTo>
                    <a:pt x="336" y="0"/>
                  </a:lnTo>
                  <a:cubicBezTo>
                    <a:pt x="343" y="0"/>
                    <a:pt x="349" y="6"/>
                    <a:pt x="349" y="13"/>
                  </a:cubicBezTo>
                  <a:cubicBezTo>
                    <a:pt x="349" y="20"/>
                    <a:pt x="343" y="26"/>
                    <a:pt x="336" y="26"/>
                  </a:cubicBezTo>
                  <a:close/>
                  <a:moveTo>
                    <a:pt x="259" y="26"/>
                  </a:moveTo>
                  <a:lnTo>
                    <a:pt x="233" y="26"/>
                  </a:lnTo>
                  <a:cubicBezTo>
                    <a:pt x="226" y="26"/>
                    <a:pt x="221" y="20"/>
                    <a:pt x="221" y="13"/>
                  </a:cubicBezTo>
                  <a:cubicBezTo>
                    <a:pt x="221" y="6"/>
                    <a:pt x="226" y="0"/>
                    <a:pt x="233" y="0"/>
                  </a:cubicBezTo>
                  <a:lnTo>
                    <a:pt x="259" y="0"/>
                  </a:lnTo>
                  <a:cubicBezTo>
                    <a:pt x="266" y="0"/>
                    <a:pt x="272" y="6"/>
                    <a:pt x="272" y="13"/>
                  </a:cubicBezTo>
                  <a:cubicBezTo>
                    <a:pt x="272" y="20"/>
                    <a:pt x="266" y="26"/>
                    <a:pt x="259" y="26"/>
                  </a:cubicBezTo>
                  <a:close/>
                  <a:moveTo>
                    <a:pt x="182" y="26"/>
                  </a:moveTo>
                  <a:lnTo>
                    <a:pt x="157" y="26"/>
                  </a:lnTo>
                  <a:cubicBezTo>
                    <a:pt x="150" y="26"/>
                    <a:pt x="144" y="20"/>
                    <a:pt x="144" y="13"/>
                  </a:cubicBezTo>
                  <a:cubicBezTo>
                    <a:pt x="144" y="6"/>
                    <a:pt x="150" y="0"/>
                    <a:pt x="157" y="0"/>
                  </a:cubicBezTo>
                  <a:lnTo>
                    <a:pt x="182" y="0"/>
                  </a:lnTo>
                  <a:cubicBezTo>
                    <a:pt x="189" y="0"/>
                    <a:pt x="195" y="6"/>
                    <a:pt x="195" y="13"/>
                  </a:cubicBezTo>
                  <a:cubicBezTo>
                    <a:pt x="195" y="20"/>
                    <a:pt x="189" y="26"/>
                    <a:pt x="182" y="26"/>
                  </a:cubicBezTo>
                  <a:close/>
                  <a:moveTo>
                    <a:pt x="105" y="26"/>
                  </a:moveTo>
                  <a:lnTo>
                    <a:pt x="80" y="26"/>
                  </a:lnTo>
                  <a:cubicBezTo>
                    <a:pt x="73" y="26"/>
                    <a:pt x="67" y="20"/>
                    <a:pt x="67" y="13"/>
                  </a:cubicBezTo>
                  <a:cubicBezTo>
                    <a:pt x="67" y="6"/>
                    <a:pt x="73" y="0"/>
                    <a:pt x="80" y="0"/>
                  </a:cubicBezTo>
                  <a:lnTo>
                    <a:pt x="105" y="0"/>
                  </a:lnTo>
                  <a:cubicBezTo>
                    <a:pt x="113" y="0"/>
                    <a:pt x="118" y="6"/>
                    <a:pt x="118" y="13"/>
                  </a:cubicBezTo>
                  <a:cubicBezTo>
                    <a:pt x="118" y="20"/>
                    <a:pt x="113" y="26"/>
                    <a:pt x="105" y="26"/>
                  </a:cubicBezTo>
                  <a:close/>
                  <a:moveTo>
                    <a:pt x="29" y="26"/>
                  </a:moveTo>
                  <a:lnTo>
                    <a:pt x="13" y="26"/>
                  </a:lnTo>
                  <a:cubicBezTo>
                    <a:pt x="6" y="26"/>
                    <a:pt x="0" y="20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lnTo>
                    <a:pt x="29" y="0"/>
                  </a:lnTo>
                  <a:cubicBezTo>
                    <a:pt x="36" y="0"/>
                    <a:pt x="41" y="6"/>
                    <a:pt x="41" y="13"/>
                  </a:cubicBezTo>
                  <a:cubicBezTo>
                    <a:pt x="41" y="20"/>
                    <a:pt x="36" y="26"/>
                    <a:pt x="29" y="26"/>
                  </a:cubicBez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76" name="Line 147"/>
            <p:cNvSpPr>
              <a:spLocks noChangeShapeType="1"/>
            </p:cNvSpPr>
            <p:nvPr/>
          </p:nvSpPr>
          <p:spPr bwMode="auto">
            <a:xfrm>
              <a:off x="5215507" y="5189505"/>
              <a:ext cx="533460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77" name="Freeform 148"/>
            <p:cNvSpPr>
              <a:spLocks/>
            </p:cNvSpPr>
            <p:nvPr/>
          </p:nvSpPr>
          <p:spPr bwMode="auto">
            <a:xfrm>
              <a:off x="5740900" y="5152042"/>
              <a:ext cx="67565" cy="7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4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78" name="Line 150"/>
            <p:cNvSpPr>
              <a:spLocks noChangeShapeType="1"/>
            </p:cNvSpPr>
            <p:nvPr/>
          </p:nvSpPr>
          <p:spPr bwMode="auto">
            <a:xfrm>
              <a:off x="5937545" y="4977946"/>
              <a:ext cx="7664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79" name="Line 151"/>
            <p:cNvSpPr>
              <a:spLocks noChangeShapeType="1"/>
            </p:cNvSpPr>
            <p:nvPr/>
          </p:nvSpPr>
          <p:spPr bwMode="auto">
            <a:xfrm>
              <a:off x="6427643" y="4977946"/>
              <a:ext cx="94793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80" name="Freeform 152"/>
            <p:cNvSpPr>
              <a:spLocks/>
            </p:cNvSpPr>
            <p:nvPr/>
          </p:nvSpPr>
          <p:spPr bwMode="auto">
            <a:xfrm>
              <a:off x="6514368" y="4940483"/>
              <a:ext cx="67565" cy="7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4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81" name="Line 153"/>
            <p:cNvSpPr>
              <a:spLocks noChangeShapeType="1"/>
            </p:cNvSpPr>
            <p:nvPr/>
          </p:nvSpPr>
          <p:spPr bwMode="auto">
            <a:xfrm>
              <a:off x="5937545" y="5403268"/>
              <a:ext cx="7664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82" name="Line 154"/>
            <p:cNvSpPr>
              <a:spLocks noChangeShapeType="1"/>
            </p:cNvSpPr>
            <p:nvPr/>
          </p:nvSpPr>
          <p:spPr bwMode="auto">
            <a:xfrm>
              <a:off x="6427643" y="5403268"/>
              <a:ext cx="94793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83" name="Freeform 155"/>
            <p:cNvSpPr>
              <a:spLocks/>
            </p:cNvSpPr>
            <p:nvPr/>
          </p:nvSpPr>
          <p:spPr bwMode="auto">
            <a:xfrm>
              <a:off x="6514368" y="5365804"/>
              <a:ext cx="67565" cy="7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4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84" name="Line 156"/>
            <p:cNvSpPr>
              <a:spLocks noChangeShapeType="1"/>
            </p:cNvSpPr>
            <p:nvPr/>
          </p:nvSpPr>
          <p:spPr bwMode="auto">
            <a:xfrm>
              <a:off x="5938553" y="5189505"/>
              <a:ext cx="77650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85" name="Line 157"/>
            <p:cNvSpPr>
              <a:spLocks noChangeShapeType="1"/>
            </p:cNvSpPr>
            <p:nvPr/>
          </p:nvSpPr>
          <p:spPr bwMode="auto">
            <a:xfrm>
              <a:off x="6428651" y="5189505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86" name="Freeform 158"/>
            <p:cNvSpPr>
              <a:spLocks/>
            </p:cNvSpPr>
            <p:nvPr/>
          </p:nvSpPr>
          <p:spPr bwMode="auto">
            <a:xfrm>
              <a:off x="6515376" y="5152042"/>
              <a:ext cx="68573" cy="7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8" y="34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8" h="67">
                  <a:moveTo>
                    <a:pt x="0" y="0"/>
                  </a:moveTo>
                  <a:lnTo>
                    <a:pt x="68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87" name="Rectangle 159"/>
            <p:cNvSpPr>
              <a:spLocks noChangeArrowheads="1"/>
            </p:cNvSpPr>
            <p:nvPr/>
          </p:nvSpPr>
          <p:spPr bwMode="auto">
            <a:xfrm>
              <a:off x="6014186" y="5110171"/>
              <a:ext cx="413457" cy="1520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88" name="Rectangle 160"/>
            <p:cNvSpPr>
              <a:spLocks noChangeArrowheads="1"/>
            </p:cNvSpPr>
            <p:nvPr/>
          </p:nvSpPr>
          <p:spPr bwMode="auto">
            <a:xfrm>
              <a:off x="6014186" y="5110171"/>
              <a:ext cx="413457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89" name="Rectangle 163"/>
            <p:cNvSpPr>
              <a:spLocks noChangeArrowheads="1"/>
            </p:cNvSpPr>
            <p:nvPr/>
          </p:nvSpPr>
          <p:spPr bwMode="auto">
            <a:xfrm>
              <a:off x="6014186" y="5323933"/>
              <a:ext cx="413457" cy="1520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90" name="Rectangle 164"/>
            <p:cNvSpPr>
              <a:spLocks noChangeArrowheads="1"/>
            </p:cNvSpPr>
            <p:nvPr/>
          </p:nvSpPr>
          <p:spPr bwMode="auto">
            <a:xfrm>
              <a:off x="6014186" y="5323933"/>
              <a:ext cx="413457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91" name="Freeform 165"/>
            <p:cNvSpPr>
              <a:spLocks/>
            </p:cNvSpPr>
            <p:nvPr/>
          </p:nvSpPr>
          <p:spPr bwMode="auto">
            <a:xfrm>
              <a:off x="5806448" y="5623641"/>
              <a:ext cx="129079" cy="574073"/>
            </a:xfrm>
            <a:custGeom>
              <a:avLst/>
              <a:gdLst/>
              <a:ahLst/>
              <a:cxnLst>
                <a:cxn ang="0">
                  <a:pos x="0" y="86"/>
                </a:cxn>
                <a:cxn ang="0">
                  <a:pos x="0" y="434"/>
                </a:cxn>
                <a:cxn ang="0">
                  <a:pos x="128" y="521"/>
                </a:cxn>
                <a:cxn ang="0">
                  <a:pos x="128" y="0"/>
                </a:cxn>
                <a:cxn ang="0">
                  <a:pos x="0" y="86"/>
                </a:cxn>
              </a:cxnLst>
              <a:rect l="0" t="0" r="r" b="b"/>
              <a:pathLst>
                <a:path w="128" h="521">
                  <a:moveTo>
                    <a:pt x="0" y="86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92" name="Freeform 166"/>
            <p:cNvSpPr>
              <a:spLocks/>
            </p:cNvSpPr>
            <p:nvPr/>
          </p:nvSpPr>
          <p:spPr bwMode="auto">
            <a:xfrm>
              <a:off x="5806448" y="5623641"/>
              <a:ext cx="129079" cy="574073"/>
            </a:xfrm>
            <a:custGeom>
              <a:avLst/>
              <a:gdLst/>
              <a:ahLst/>
              <a:cxnLst>
                <a:cxn ang="0">
                  <a:pos x="0" y="86"/>
                </a:cxn>
                <a:cxn ang="0">
                  <a:pos x="0" y="434"/>
                </a:cxn>
                <a:cxn ang="0">
                  <a:pos x="128" y="521"/>
                </a:cxn>
                <a:cxn ang="0">
                  <a:pos x="128" y="0"/>
                </a:cxn>
                <a:cxn ang="0">
                  <a:pos x="0" y="86"/>
                </a:cxn>
              </a:cxnLst>
              <a:rect l="0" t="0" r="r" b="b"/>
              <a:pathLst>
                <a:path w="128" h="521">
                  <a:moveTo>
                    <a:pt x="0" y="86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6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93" name="Freeform 167"/>
            <p:cNvSpPr>
              <a:spLocks/>
            </p:cNvSpPr>
            <p:nvPr/>
          </p:nvSpPr>
          <p:spPr bwMode="auto">
            <a:xfrm>
              <a:off x="6579916" y="5623641"/>
              <a:ext cx="129079" cy="574073"/>
            </a:xfrm>
            <a:custGeom>
              <a:avLst/>
              <a:gdLst/>
              <a:ahLst/>
              <a:cxnLst>
                <a:cxn ang="0">
                  <a:pos x="128" y="86"/>
                </a:cxn>
                <a:cxn ang="0">
                  <a:pos x="128" y="434"/>
                </a:cxn>
                <a:cxn ang="0">
                  <a:pos x="0" y="521"/>
                </a:cxn>
                <a:cxn ang="0">
                  <a:pos x="0" y="0"/>
                </a:cxn>
                <a:cxn ang="0">
                  <a:pos x="128" y="86"/>
                </a:cxn>
              </a:cxnLst>
              <a:rect l="0" t="0" r="r" b="b"/>
              <a:pathLst>
                <a:path w="128" h="521">
                  <a:moveTo>
                    <a:pt x="128" y="86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6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94" name="Freeform 168"/>
            <p:cNvSpPr>
              <a:spLocks/>
            </p:cNvSpPr>
            <p:nvPr/>
          </p:nvSpPr>
          <p:spPr bwMode="auto">
            <a:xfrm>
              <a:off x="6579916" y="5623641"/>
              <a:ext cx="129079" cy="574073"/>
            </a:xfrm>
            <a:custGeom>
              <a:avLst/>
              <a:gdLst/>
              <a:ahLst/>
              <a:cxnLst>
                <a:cxn ang="0">
                  <a:pos x="128" y="86"/>
                </a:cxn>
                <a:cxn ang="0">
                  <a:pos x="128" y="434"/>
                </a:cxn>
                <a:cxn ang="0">
                  <a:pos x="0" y="521"/>
                </a:cxn>
                <a:cxn ang="0">
                  <a:pos x="0" y="0"/>
                </a:cxn>
                <a:cxn ang="0">
                  <a:pos x="128" y="86"/>
                </a:cxn>
              </a:cxnLst>
              <a:rect l="0" t="0" r="r" b="b"/>
              <a:pathLst>
                <a:path w="128" h="521">
                  <a:moveTo>
                    <a:pt x="128" y="86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6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95" name="Rectangle 169"/>
            <p:cNvSpPr>
              <a:spLocks noChangeArrowheads="1"/>
            </p:cNvSpPr>
            <p:nvPr/>
          </p:nvSpPr>
          <p:spPr bwMode="auto">
            <a:xfrm>
              <a:off x="6013177" y="5622539"/>
              <a:ext cx="412449" cy="1520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96" name="Rectangle 170"/>
            <p:cNvSpPr>
              <a:spLocks noChangeArrowheads="1"/>
            </p:cNvSpPr>
            <p:nvPr/>
          </p:nvSpPr>
          <p:spPr bwMode="auto">
            <a:xfrm>
              <a:off x="6013177" y="5622539"/>
              <a:ext cx="412449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97" name="Freeform 173"/>
            <p:cNvSpPr>
              <a:spLocks noEditPoints="1"/>
            </p:cNvSpPr>
            <p:nvPr/>
          </p:nvSpPr>
          <p:spPr bwMode="auto">
            <a:xfrm>
              <a:off x="5466606" y="5559733"/>
              <a:ext cx="1299870" cy="688667"/>
            </a:xfrm>
            <a:custGeom>
              <a:avLst/>
              <a:gdLst/>
              <a:ahLst/>
              <a:cxnLst>
                <a:cxn ang="0">
                  <a:pos x="13" y="103"/>
                </a:cxn>
                <a:cxn ang="0">
                  <a:pos x="0" y="269"/>
                </a:cxn>
                <a:cxn ang="0">
                  <a:pos x="0" y="448"/>
                </a:cxn>
                <a:cxn ang="0">
                  <a:pos x="13" y="615"/>
                </a:cxn>
                <a:cxn ang="0">
                  <a:pos x="26" y="756"/>
                </a:cxn>
                <a:cxn ang="0">
                  <a:pos x="26" y="884"/>
                </a:cxn>
                <a:cxn ang="0">
                  <a:pos x="26" y="960"/>
                </a:cxn>
                <a:cxn ang="0">
                  <a:pos x="13" y="1101"/>
                </a:cxn>
                <a:cxn ang="0">
                  <a:pos x="0" y="1268"/>
                </a:cxn>
                <a:cxn ang="0">
                  <a:pos x="0" y="1447"/>
                </a:cxn>
                <a:cxn ang="0">
                  <a:pos x="161" y="1464"/>
                </a:cxn>
                <a:cxn ang="0">
                  <a:pos x="302" y="1452"/>
                </a:cxn>
                <a:cxn ang="0">
                  <a:pos x="430" y="1452"/>
                </a:cxn>
                <a:cxn ang="0">
                  <a:pos x="507" y="1452"/>
                </a:cxn>
                <a:cxn ang="0">
                  <a:pos x="648" y="1464"/>
                </a:cxn>
                <a:cxn ang="0">
                  <a:pos x="814" y="1477"/>
                </a:cxn>
                <a:cxn ang="0">
                  <a:pos x="993" y="1477"/>
                </a:cxn>
                <a:cxn ang="0">
                  <a:pos x="1160" y="1464"/>
                </a:cxn>
                <a:cxn ang="0">
                  <a:pos x="1301" y="1452"/>
                </a:cxn>
                <a:cxn ang="0">
                  <a:pos x="1429" y="1452"/>
                </a:cxn>
                <a:cxn ang="0">
                  <a:pos x="1505" y="1452"/>
                </a:cxn>
                <a:cxn ang="0">
                  <a:pos x="1646" y="1464"/>
                </a:cxn>
                <a:cxn ang="0">
                  <a:pos x="1813" y="1477"/>
                </a:cxn>
                <a:cxn ang="0">
                  <a:pos x="1992" y="1477"/>
                </a:cxn>
                <a:cxn ang="0">
                  <a:pos x="2158" y="1464"/>
                </a:cxn>
                <a:cxn ang="0">
                  <a:pos x="2299" y="1452"/>
                </a:cxn>
                <a:cxn ang="0">
                  <a:pos x="2427" y="1452"/>
                </a:cxn>
                <a:cxn ang="0">
                  <a:pos x="2504" y="1452"/>
                </a:cxn>
                <a:cxn ang="0">
                  <a:pos x="2645" y="1464"/>
                </a:cxn>
                <a:cxn ang="0">
                  <a:pos x="2811" y="1477"/>
                </a:cxn>
                <a:cxn ang="0">
                  <a:pos x="2990" y="1477"/>
                </a:cxn>
                <a:cxn ang="0">
                  <a:pos x="3036" y="1344"/>
                </a:cxn>
                <a:cxn ang="0">
                  <a:pos x="3024" y="1203"/>
                </a:cxn>
                <a:cxn ang="0">
                  <a:pos x="3024" y="1075"/>
                </a:cxn>
                <a:cxn ang="0">
                  <a:pos x="3024" y="999"/>
                </a:cxn>
                <a:cxn ang="0">
                  <a:pos x="3036" y="858"/>
                </a:cxn>
                <a:cxn ang="0">
                  <a:pos x="3049" y="691"/>
                </a:cxn>
                <a:cxn ang="0">
                  <a:pos x="3049" y="512"/>
                </a:cxn>
                <a:cxn ang="0">
                  <a:pos x="3036" y="346"/>
                </a:cxn>
                <a:cxn ang="0">
                  <a:pos x="3024" y="205"/>
                </a:cxn>
                <a:cxn ang="0">
                  <a:pos x="3024" y="77"/>
                </a:cxn>
                <a:cxn ang="0">
                  <a:pos x="3024" y="26"/>
                </a:cxn>
                <a:cxn ang="0">
                  <a:pos x="2883" y="13"/>
                </a:cxn>
                <a:cxn ang="0">
                  <a:pos x="2716" y="0"/>
                </a:cxn>
                <a:cxn ang="0">
                  <a:pos x="2537" y="0"/>
                </a:cxn>
                <a:cxn ang="0">
                  <a:pos x="2371" y="13"/>
                </a:cxn>
                <a:cxn ang="0">
                  <a:pos x="2230" y="26"/>
                </a:cxn>
                <a:cxn ang="0">
                  <a:pos x="2102" y="26"/>
                </a:cxn>
                <a:cxn ang="0">
                  <a:pos x="2025" y="26"/>
                </a:cxn>
                <a:cxn ang="0">
                  <a:pos x="1884" y="13"/>
                </a:cxn>
                <a:cxn ang="0">
                  <a:pos x="1718" y="0"/>
                </a:cxn>
                <a:cxn ang="0">
                  <a:pos x="1539" y="0"/>
                </a:cxn>
                <a:cxn ang="0">
                  <a:pos x="1372" y="13"/>
                </a:cxn>
                <a:cxn ang="0">
                  <a:pos x="1232" y="26"/>
                </a:cxn>
                <a:cxn ang="0">
                  <a:pos x="1104" y="26"/>
                </a:cxn>
                <a:cxn ang="0">
                  <a:pos x="1027" y="26"/>
                </a:cxn>
                <a:cxn ang="0">
                  <a:pos x="886" y="13"/>
                </a:cxn>
                <a:cxn ang="0">
                  <a:pos x="720" y="0"/>
                </a:cxn>
                <a:cxn ang="0">
                  <a:pos x="540" y="0"/>
                </a:cxn>
                <a:cxn ang="0">
                  <a:pos x="374" y="13"/>
                </a:cxn>
                <a:cxn ang="0">
                  <a:pos x="233" y="26"/>
                </a:cxn>
                <a:cxn ang="0">
                  <a:pos x="105" y="26"/>
                </a:cxn>
                <a:cxn ang="0">
                  <a:pos x="28" y="26"/>
                </a:cxn>
              </a:cxnLst>
              <a:rect l="0" t="0" r="r" b="b"/>
              <a:pathLst>
                <a:path w="3049" h="1477">
                  <a:moveTo>
                    <a:pt x="26" y="39"/>
                  </a:moveTo>
                  <a:lnTo>
                    <a:pt x="26" y="64"/>
                  </a:lnTo>
                  <a:cubicBezTo>
                    <a:pt x="26" y="71"/>
                    <a:pt x="20" y="77"/>
                    <a:pt x="13" y="77"/>
                  </a:cubicBezTo>
                  <a:cubicBezTo>
                    <a:pt x="6" y="77"/>
                    <a:pt x="0" y="71"/>
                    <a:pt x="0" y="64"/>
                  </a:cubicBezTo>
                  <a:lnTo>
                    <a:pt x="0" y="39"/>
                  </a:lnTo>
                  <a:cubicBezTo>
                    <a:pt x="0" y="32"/>
                    <a:pt x="6" y="26"/>
                    <a:pt x="13" y="26"/>
                  </a:cubicBezTo>
                  <a:cubicBezTo>
                    <a:pt x="20" y="26"/>
                    <a:pt x="26" y="32"/>
                    <a:pt x="26" y="39"/>
                  </a:cubicBezTo>
                  <a:close/>
                  <a:moveTo>
                    <a:pt x="26" y="116"/>
                  </a:moveTo>
                  <a:lnTo>
                    <a:pt x="26" y="141"/>
                  </a:lnTo>
                  <a:cubicBezTo>
                    <a:pt x="26" y="148"/>
                    <a:pt x="20" y="154"/>
                    <a:pt x="13" y="154"/>
                  </a:cubicBezTo>
                  <a:cubicBezTo>
                    <a:pt x="6" y="154"/>
                    <a:pt x="0" y="148"/>
                    <a:pt x="0" y="141"/>
                  </a:cubicBezTo>
                  <a:lnTo>
                    <a:pt x="0" y="116"/>
                  </a:lnTo>
                  <a:cubicBezTo>
                    <a:pt x="0" y="108"/>
                    <a:pt x="6" y="103"/>
                    <a:pt x="13" y="103"/>
                  </a:cubicBezTo>
                  <a:cubicBezTo>
                    <a:pt x="20" y="103"/>
                    <a:pt x="26" y="108"/>
                    <a:pt x="26" y="116"/>
                  </a:cubicBezTo>
                  <a:close/>
                  <a:moveTo>
                    <a:pt x="26" y="192"/>
                  </a:moveTo>
                  <a:lnTo>
                    <a:pt x="26" y="218"/>
                  </a:lnTo>
                  <a:cubicBezTo>
                    <a:pt x="26" y="225"/>
                    <a:pt x="20" y="231"/>
                    <a:pt x="13" y="231"/>
                  </a:cubicBezTo>
                  <a:cubicBezTo>
                    <a:pt x="6" y="231"/>
                    <a:pt x="0" y="225"/>
                    <a:pt x="0" y="218"/>
                  </a:cubicBezTo>
                  <a:lnTo>
                    <a:pt x="0" y="192"/>
                  </a:lnTo>
                  <a:cubicBezTo>
                    <a:pt x="0" y="185"/>
                    <a:pt x="6" y="180"/>
                    <a:pt x="13" y="180"/>
                  </a:cubicBezTo>
                  <a:cubicBezTo>
                    <a:pt x="20" y="180"/>
                    <a:pt x="26" y="185"/>
                    <a:pt x="26" y="192"/>
                  </a:cubicBezTo>
                  <a:close/>
                  <a:moveTo>
                    <a:pt x="26" y="269"/>
                  </a:moveTo>
                  <a:lnTo>
                    <a:pt x="26" y="295"/>
                  </a:lnTo>
                  <a:cubicBezTo>
                    <a:pt x="26" y="302"/>
                    <a:pt x="20" y="308"/>
                    <a:pt x="13" y="308"/>
                  </a:cubicBezTo>
                  <a:cubicBezTo>
                    <a:pt x="6" y="308"/>
                    <a:pt x="0" y="302"/>
                    <a:pt x="0" y="295"/>
                  </a:cubicBezTo>
                  <a:lnTo>
                    <a:pt x="0" y="269"/>
                  </a:lnTo>
                  <a:cubicBezTo>
                    <a:pt x="0" y="262"/>
                    <a:pt x="6" y="256"/>
                    <a:pt x="13" y="256"/>
                  </a:cubicBezTo>
                  <a:cubicBezTo>
                    <a:pt x="20" y="256"/>
                    <a:pt x="26" y="262"/>
                    <a:pt x="26" y="269"/>
                  </a:cubicBezTo>
                  <a:close/>
                  <a:moveTo>
                    <a:pt x="26" y="346"/>
                  </a:moveTo>
                  <a:lnTo>
                    <a:pt x="26" y="372"/>
                  </a:lnTo>
                  <a:cubicBezTo>
                    <a:pt x="26" y="379"/>
                    <a:pt x="20" y="384"/>
                    <a:pt x="13" y="384"/>
                  </a:cubicBezTo>
                  <a:cubicBezTo>
                    <a:pt x="6" y="384"/>
                    <a:pt x="0" y="379"/>
                    <a:pt x="0" y="372"/>
                  </a:cubicBezTo>
                  <a:lnTo>
                    <a:pt x="0" y="346"/>
                  </a:lnTo>
                  <a:cubicBezTo>
                    <a:pt x="0" y="339"/>
                    <a:pt x="6" y="333"/>
                    <a:pt x="13" y="333"/>
                  </a:cubicBezTo>
                  <a:cubicBezTo>
                    <a:pt x="20" y="333"/>
                    <a:pt x="26" y="339"/>
                    <a:pt x="26" y="346"/>
                  </a:cubicBezTo>
                  <a:close/>
                  <a:moveTo>
                    <a:pt x="26" y="423"/>
                  </a:moveTo>
                  <a:lnTo>
                    <a:pt x="26" y="448"/>
                  </a:lnTo>
                  <a:cubicBezTo>
                    <a:pt x="26" y="455"/>
                    <a:pt x="20" y="461"/>
                    <a:pt x="13" y="461"/>
                  </a:cubicBezTo>
                  <a:cubicBezTo>
                    <a:pt x="6" y="461"/>
                    <a:pt x="0" y="455"/>
                    <a:pt x="0" y="448"/>
                  </a:cubicBezTo>
                  <a:lnTo>
                    <a:pt x="0" y="423"/>
                  </a:lnTo>
                  <a:cubicBezTo>
                    <a:pt x="0" y="416"/>
                    <a:pt x="6" y="410"/>
                    <a:pt x="13" y="410"/>
                  </a:cubicBezTo>
                  <a:cubicBezTo>
                    <a:pt x="20" y="410"/>
                    <a:pt x="26" y="416"/>
                    <a:pt x="26" y="423"/>
                  </a:cubicBezTo>
                  <a:close/>
                  <a:moveTo>
                    <a:pt x="26" y="500"/>
                  </a:moveTo>
                  <a:lnTo>
                    <a:pt x="26" y="525"/>
                  </a:lnTo>
                  <a:cubicBezTo>
                    <a:pt x="26" y="532"/>
                    <a:pt x="20" y="538"/>
                    <a:pt x="13" y="538"/>
                  </a:cubicBezTo>
                  <a:cubicBezTo>
                    <a:pt x="6" y="538"/>
                    <a:pt x="0" y="532"/>
                    <a:pt x="0" y="525"/>
                  </a:cubicBezTo>
                  <a:lnTo>
                    <a:pt x="0" y="500"/>
                  </a:lnTo>
                  <a:cubicBezTo>
                    <a:pt x="0" y="492"/>
                    <a:pt x="6" y="487"/>
                    <a:pt x="13" y="487"/>
                  </a:cubicBezTo>
                  <a:cubicBezTo>
                    <a:pt x="20" y="487"/>
                    <a:pt x="26" y="492"/>
                    <a:pt x="26" y="500"/>
                  </a:cubicBezTo>
                  <a:close/>
                  <a:moveTo>
                    <a:pt x="26" y="576"/>
                  </a:moveTo>
                  <a:lnTo>
                    <a:pt x="26" y="602"/>
                  </a:lnTo>
                  <a:cubicBezTo>
                    <a:pt x="26" y="609"/>
                    <a:pt x="20" y="615"/>
                    <a:pt x="13" y="615"/>
                  </a:cubicBezTo>
                  <a:cubicBezTo>
                    <a:pt x="6" y="615"/>
                    <a:pt x="0" y="609"/>
                    <a:pt x="0" y="602"/>
                  </a:cubicBezTo>
                  <a:lnTo>
                    <a:pt x="0" y="576"/>
                  </a:lnTo>
                  <a:cubicBezTo>
                    <a:pt x="0" y="569"/>
                    <a:pt x="6" y="564"/>
                    <a:pt x="13" y="564"/>
                  </a:cubicBezTo>
                  <a:cubicBezTo>
                    <a:pt x="20" y="564"/>
                    <a:pt x="26" y="569"/>
                    <a:pt x="26" y="576"/>
                  </a:cubicBezTo>
                  <a:close/>
                  <a:moveTo>
                    <a:pt x="26" y="653"/>
                  </a:moveTo>
                  <a:lnTo>
                    <a:pt x="26" y="679"/>
                  </a:lnTo>
                  <a:cubicBezTo>
                    <a:pt x="26" y="686"/>
                    <a:pt x="20" y="692"/>
                    <a:pt x="13" y="692"/>
                  </a:cubicBezTo>
                  <a:cubicBezTo>
                    <a:pt x="6" y="692"/>
                    <a:pt x="0" y="686"/>
                    <a:pt x="0" y="679"/>
                  </a:cubicBezTo>
                  <a:lnTo>
                    <a:pt x="0" y="653"/>
                  </a:lnTo>
                  <a:cubicBezTo>
                    <a:pt x="0" y="646"/>
                    <a:pt x="6" y="640"/>
                    <a:pt x="13" y="640"/>
                  </a:cubicBezTo>
                  <a:cubicBezTo>
                    <a:pt x="20" y="640"/>
                    <a:pt x="26" y="646"/>
                    <a:pt x="26" y="653"/>
                  </a:cubicBezTo>
                  <a:close/>
                  <a:moveTo>
                    <a:pt x="26" y="730"/>
                  </a:moveTo>
                  <a:lnTo>
                    <a:pt x="26" y="756"/>
                  </a:lnTo>
                  <a:cubicBezTo>
                    <a:pt x="26" y="763"/>
                    <a:pt x="20" y="768"/>
                    <a:pt x="13" y="768"/>
                  </a:cubicBezTo>
                  <a:cubicBezTo>
                    <a:pt x="6" y="768"/>
                    <a:pt x="0" y="763"/>
                    <a:pt x="0" y="756"/>
                  </a:cubicBezTo>
                  <a:lnTo>
                    <a:pt x="0" y="730"/>
                  </a:lnTo>
                  <a:cubicBezTo>
                    <a:pt x="0" y="723"/>
                    <a:pt x="6" y="717"/>
                    <a:pt x="13" y="717"/>
                  </a:cubicBezTo>
                  <a:cubicBezTo>
                    <a:pt x="20" y="717"/>
                    <a:pt x="26" y="723"/>
                    <a:pt x="26" y="730"/>
                  </a:cubicBezTo>
                  <a:close/>
                  <a:moveTo>
                    <a:pt x="26" y="807"/>
                  </a:moveTo>
                  <a:lnTo>
                    <a:pt x="26" y="832"/>
                  </a:lnTo>
                  <a:cubicBezTo>
                    <a:pt x="26" y="839"/>
                    <a:pt x="20" y="845"/>
                    <a:pt x="13" y="845"/>
                  </a:cubicBezTo>
                  <a:cubicBezTo>
                    <a:pt x="6" y="845"/>
                    <a:pt x="0" y="839"/>
                    <a:pt x="0" y="832"/>
                  </a:cubicBezTo>
                  <a:lnTo>
                    <a:pt x="0" y="807"/>
                  </a:lnTo>
                  <a:cubicBezTo>
                    <a:pt x="0" y="800"/>
                    <a:pt x="6" y="794"/>
                    <a:pt x="13" y="794"/>
                  </a:cubicBezTo>
                  <a:cubicBezTo>
                    <a:pt x="20" y="794"/>
                    <a:pt x="26" y="800"/>
                    <a:pt x="26" y="807"/>
                  </a:cubicBezTo>
                  <a:close/>
                  <a:moveTo>
                    <a:pt x="26" y="884"/>
                  </a:moveTo>
                  <a:lnTo>
                    <a:pt x="26" y="909"/>
                  </a:lnTo>
                  <a:cubicBezTo>
                    <a:pt x="26" y="916"/>
                    <a:pt x="20" y="922"/>
                    <a:pt x="13" y="922"/>
                  </a:cubicBezTo>
                  <a:cubicBezTo>
                    <a:pt x="6" y="922"/>
                    <a:pt x="0" y="916"/>
                    <a:pt x="0" y="909"/>
                  </a:cubicBezTo>
                  <a:lnTo>
                    <a:pt x="0" y="884"/>
                  </a:lnTo>
                  <a:cubicBezTo>
                    <a:pt x="0" y="876"/>
                    <a:pt x="6" y="871"/>
                    <a:pt x="13" y="871"/>
                  </a:cubicBezTo>
                  <a:cubicBezTo>
                    <a:pt x="20" y="871"/>
                    <a:pt x="26" y="876"/>
                    <a:pt x="26" y="884"/>
                  </a:cubicBezTo>
                  <a:close/>
                  <a:moveTo>
                    <a:pt x="26" y="960"/>
                  </a:moveTo>
                  <a:lnTo>
                    <a:pt x="26" y="986"/>
                  </a:lnTo>
                  <a:cubicBezTo>
                    <a:pt x="26" y="993"/>
                    <a:pt x="20" y="999"/>
                    <a:pt x="13" y="999"/>
                  </a:cubicBezTo>
                  <a:cubicBezTo>
                    <a:pt x="6" y="999"/>
                    <a:pt x="0" y="993"/>
                    <a:pt x="0" y="986"/>
                  </a:cubicBezTo>
                  <a:lnTo>
                    <a:pt x="0" y="960"/>
                  </a:lnTo>
                  <a:cubicBezTo>
                    <a:pt x="0" y="953"/>
                    <a:pt x="6" y="948"/>
                    <a:pt x="13" y="948"/>
                  </a:cubicBezTo>
                  <a:cubicBezTo>
                    <a:pt x="20" y="948"/>
                    <a:pt x="26" y="953"/>
                    <a:pt x="26" y="960"/>
                  </a:cubicBezTo>
                  <a:close/>
                  <a:moveTo>
                    <a:pt x="26" y="1037"/>
                  </a:moveTo>
                  <a:lnTo>
                    <a:pt x="26" y="1063"/>
                  </a:lnTo>
                  <a:cubicBezTo>
                    <a:pt x="26" y="1070"/>
                    <a:pt x="20" y="1076"/>
                    <a:pt x="13" y="1076"/>
                  </a:cubicBezTo>
                  <a:cubicBezTo>
                    <a:pt x="6" y="1076"/>
                    <a:pt x="0" y="1070"/>
                    <a:pt x="0" y="1063"/>
                  </a:cubicBezTo>
                  <a:lnTo>
                    <a:pt x="0" y="1037"/>
                  </a:lnTo>
                  <a:cubicBezTo>
                    <a:pt x="0" y="1030"/>
                    <a:pt x="6" y="1024"/>
                    <a:pt x="13" y="1024"/>
                  </a:cubicBezTo>
                  <a:cubicBezTo>
                    <a:pt x="20" y="1024"/>
                    <a:pt x="26" y="1030"/>
                    <a:pt x="26" y="1037"/>
                  </a:cubicBezTo>
                  <a:close/>
                  <a:moveTo>
                    <a:pt x="26" y="1114"/>
                  </a:moveTo>
                  <a:lnTo>
                    <a:pt x="26" y="1140"/>
                  </a:lnTo>
                  <a:cubicBezTo>
                    <a:pt x="26" y="1147"/>
                    <a:pt x="20" y="1152"/>
                    <a:pt x="13" y="1152"/>
                  </a:cubicBezTo>
                  <a:cubicBezTo>
                    <a:pt x="6" y="1152"/>
                    <a:pt x="0" y="1147"/>
                    <a:pt x="0" y="1140"/>
                  </a:cubicBezTo>
                  <a:lnTo>
                    <a:pt x="0" y="1114"/>
                  </a:lnTo>
                  <a:cubicBezTo>
                    <a:pt x="0" y="1107"/>
                    <a:pt x="6" y="1101"/>
                    <a:pt x="13" y="1101"/>
                  </a:cubicBezTo>
                  <a:cubicBezTo>
                    <a:pt x="20" y="1101"/>
                    <a:pt x="26" y="1107"/>
                    <a:pt x="26" y="1114"/>
                  </a:cubicBezTo>
                  <a:close/>
                  <a:moveTo>
                    <a:pt x="26" y="1191"/>
                  </a:moveTo>
                  <a:lnTo>
                    <a:pt x="26" y="1216"/>
                  </a:lnTo>
                  <a:cubicBezTo>
                    <a:pt x="26" y="1223"/>
                    <a:pt x="20" y="1229"/>
                    <a:pt x="13" y="1229"/>
                  </a:cubicBezTo>
                  <a:cubicBezTo>
                    <a:pt x="6" y="1229"/>
                    <a:pt x="0" y="1223"/>
                    <a:pt x="0" y="1216"/>
                  </a:cubicBezTo>
                  <a:lnTo>
                    <a:pt x="0" y="1191"/>
                  </a:lnTo>
                  <a:cubicBezTo>
                    <a:pt x="0" y="1184"/>
                    <a:pt x="6" y="1178"/>
                    <a:pt x="13" y="1178"/>
                  </a:cubicBezTo>
                  <a:cubicBezTo>
                    <a:pt x="20" y="1178"/>
                    <a:pt x="26" y="1184"/>
                    <a:pt x="26" y="1191"/>
                  </a:cubicBezTo>
                  <a:close/>
                  <a:moveTo>
                    <a:pt x="26" y="1268"/>
                  </a:moveTo>
                  <a:lnTo>
                    <a:pt x="26" y="1293"/>
                  </a:lnTo>
                  <a:cubicBezTo>
                    <a:pt x="26" y="1300"/>
                    <a:pt x="20" y="1306"/>
                    <a:pt x="13" y="1306"/>
                  </a:cubicBezTo>
                  <a:cubicBezTo>
                    <a:pt x="6" y="1306"/>
                    <a:pt x="0" y="1300"/>
                    <a:pt x="0" y="1293"/>
                  </a:cubicBezTo>
                  <a:lnTo>
                    <a:pt x="0" y="1268"/>
                  </a:lnTo>
                  <a:cubicBezTo>
                    <a:pt x="0" y="1260"/>
                    <a:pt x="6" y="1255"/>
                    <a:pt x="13" y="1255"/>
                  </a:cubicBezTo>
                  <a:cubicBezTo>
                    <a:pt x="20" y="1255"/>
                    <a:pt x="26" y="1260"/>
                    <a:pt x="26" y="1268"/>
                  </a:cubicBezTo>
                  <a:close/>
                  <a:moveTo>
                    <a:pt x="26" y="1344"/>
                  </a:moveTo>
                  <a:lnTo>
                    <a:pt x="26" y="1370"/>
                  </a:lnTo>
                  <a:cubicBezTo>
                    <a:pt x="26" y="1377"/>
                    <a:pt x="20" y="1383"/>
                    <a:pt x="13" y="1383"/>
                  </a:cubicBezTo>
                  <a:cubicBezTo>
                    <a:pt x="6" y="1383"/>
                    <a:pt x="0" y="1377"/>
                    <a:pt x="0" y="1370"/>
                  </a:cubicBezTo>
                  <a:lnTo>
                    <a:pt x="0" y="1344"/>
                  </a:lnTo>
                  <a:cubicBezTo>
                    <a:pt x="0" y="1337"/>
                    <a:pt x="6" y="1332"/>
                    <a:pt x="13" y="1332"/>
                  </a:cubicBezTo>
                  <a:cubicBezTo>
                    <a:pt x="20" y="1332"/>
                    <a:pt x="26" y="1337"/>
                    <a:pt x="26" y="1344"/>
                  </a:cubicBezTo>
                  <a:close/>
                  <a:moveTo>
                    <a:pt x="26" y="1421"/>
                  </a:moveTo>
                  <a:lnTo>
                    <a:pt x="26" y="1447"/>
                  </a:lnTo>
                  <a:cubicBezTo>
                    <a:pt x="26" y="1454"/>
                    <a:pt x="20" y="1460"/>
                    <a:pt x="13" y="1460"/>
                  </a:cubicBezTo>
                  <a:cubicBezTo>
                    <a:pt x="6" y="1460"/>
                    <a:pt x="0" y="1454"/>
                    <a:pt x="0" y="1447"/>
                  </a:cubicBezTo>
                  <a:lnTo>
                    <a:pt x="0" y="1421"/>
                  </a:lnTo>
                  <a:cubicBezTo>
                    <a:pt x="0" y="1414"/>
                    <a:pt x="6" y="1408"/>
                    <a:pt x="13" y="1408"/>
                  </a:cubicBezTo>
                  <a:cubicBezTo>
                    <a:pt x="20" y="1408"/>
                    <a:pt x="26" y="1414"/>
                    <a:pt x="26" y="1421"/>
                  </a:cubicBezTo>
                  <a:close/>
                  <a:moveTo>
                    <a:pt x="46" y="1452"/>
                  </a:moveTo>
                  <a:lnTo>
                    <a:pt x="72" y="1452"/>
                  </a:lnTo>
                  <a:cubicBezTo>
                    <a:pt x="79" y="1452"/>
                    <a:pt x="85" y="1457"/>
                    <a:pt x="85" y="1464"/>
                  </a:cubicBezTo>
                  <a:cubicBezTo>
                    <a:pt x="85" y="1472"/>
                    <a:pt x="79" y="1477"/>
                    <a:pt x="72" y="1477"/>
                  </a:cubicBezTo>
                  <a:lnTo>
                    <a:pt x="46" y="1477"/>
                  </a:lnTo>
                  <a:cubicBezTo>
                    <a:pt x="39" y="1477"/>
                    <a:pt x="33" y="1472"/>
                    <a:pt x="33" y="1464"/>
                  </a:cubicBezTo>
                  <a:cubicBezTo>
                    <a:pt x="33" y="1457"/>
                    <a:pt x="39" y="1452"/>
                    <a:pt x="46" y="1452"/>
                  </a:cubicBezTo>
                  <a:close/>
                  <a:moveTo>
                    <a:pt x="123" y="1452"/>
                  </a:moveTo>
                  <a:lnTo>
                    <a:pt x="149" y="1452"/>
                  </a:lnTo>
                  <a:cubicBezTo>
                    <a:pt x="156" y="1452"/>
                    <a:pt x="161" y="1457"/>
                    <a:pt x="161" y="1464"/>
                  </a:cubicBezTo>
                  <a:cubicBezTo>
                    <a:pt x="161" y="1472"/>
                    <a:pt x="156" y="1477"/>
                    <a:pt x="149" y="1477"/>
                  </a:cubicBezTo>
                  <a:lnTo>
                    <a:pt x="123" y="1477"/>
                  </a:lnTo>
                  <a:cubicBezTo>
                    <a:pt x="116" y="1477"/>
                    <a:pt x="110" y="1472"/>
                    <a:pt x="110" y="1464"/>
                  </a:cubicBezTo>
                  <a:cubicBezTo>
                    <a:pt x="110" y="1457"/>
                    <a:pt x="116" y="1452"/>
                    <a:pt x="123" y="1452"/>
                  </a:cubicBezTo>
                  <a:close/>
                  <a:moveTo>
                    <a:pt x="200" y="1452"/>
                  </a:moveTo>
                  <a:lnTo>
                    <a:pt x="225" y="1452"/>
                  </a:lnTo>
                  <a:cubicBezTo>
                    <a:pt x="233" y="1452"/>
                    <a:pt x="238" y="1457"/>
                    <a:pt x="238" y="1464"/>
                  </a:cubicBezTo>
                  <a:cubicBezTo>
                    <a:pt x="238" y="1472"/>
                    <a:pt x="233" y="1477"/>
                    <a:pt x="225" y="1477"/>
                  </a:cubicBezTo>
                  <a:lnTo>
                    <a:pt x="200" y="1477"/>
                  </a:lnTo>
                  <a:cubicBezTo>
                    <a:pt x="193" y="1477"/>
                    <a:pt x="187" y="1472"/>
                    <a:pt x="187" y="1464"/>
                  </a:cubicBezTo>
                  <a:cubicBezTo>
                    <a:pt x="187" y="1457"/>
                    <a:pt x="193" y="1452"/>
                    <a:pt x="200" y="1452"/>
                  </a:cubicBezTo>
                  <a:close/>
                  <a:moveTo>
                    <a:pt x="277" y="1452"/>
                  </a:moveTo>
                  <a:lnTo>
                    <a:pt x="302" y="1452"/>
                  </a:lnTo>
                  <a:cubicBezTo>
                    <a:pt x="309" y="1452"/>
                    <a:pt x="315" y="1457"/>
                    <a:pt x="315" y="1464"/>
                  </a:cubicBezTo>
                  <a:cubicBezTo>
                    <a:pt x="315" y="1472"/>
                    <a:pt x="309" y="1477"/>
                    <a:pt x="302" y="1477"/>
                  </a:cubicBezTo>
                  <a:lnTo>
                    <a:pt x="277" y="1477"/>
                  </a:lnTo>
                  <a:cubicBezTo>
                    <a:pt x="270" y="1477"/>
                    <a:pt x="264" y="1472"/>
                    <a:pt x="264" y="1464"/>
                  </a:cubicBezTo>
                  <a:cubicBezTo>
                    <a:pt x="264" y="1457"/>
                    <a:pt x="270" y="1452"/>
                    <a:pt x="277" y="1452"/>
                  </a:cubicBezTo>
                  <a:close/>
                  <a:moveTo>
                    <a:pt x="353" y="1452"/>
                  </a:moveTo>
                  <a:lnTo>
                    <a:pt x="379" y="1452"/>
                  </a:lnTo>
                  <a:cubicBezTo>
                    <a:pt x="386" y="1452"/>
                    <a:pt x="392" y="1457"/>
                    <a:pt x="392" y="1464"/>
                  </a:cubicBezTo>
                  <a:cubicBezTo>
                    <a:pt x="392" y="1472"/>
                    <a:pt x="386" y="1477"/>
                    <a:pt x="379" y="1477"/>
                  </a:cubicBezTo>
                  <a:lnTo>
                    <a:pt x="353" y="1477"/>
                  </a:lnTo>
                  <a:cubicBezTo>
                    <a:pt x="346" y="1477"/>
                    <a:pt x="341" y="1472"/>
                    <a:pt x="341" y="1464"/>
                  </a:cubicBezTo>
                  <a:cubicBezTo>
                    <a:pt x="341" y="1457"/>
                    <a:pt x="346" y="1452"/>
                    <a:pt x="353" y="1452"/>
                  </a:cubicBezTo>
                  <a:close/>
                  <a:moveTo>
                    <a:pt x="430" y="1452"/>
                  </a:moveTo>
                  <a:lnTo>
                    <a:pt x="456" y="1452"/>
                  </a:lnTo>
                  <a:cubicBezTo>
                    <a:pt x="463" y="1452"/>
                    <a:pt x="469" y="1457"/>
                    <a:pt x="469" y="1464"/>
                  </a:cubicBezTo>
                  <a:cubicBezTo>
                    <a:pt x="469" y="1472"/>
                    <a:pt x="463" y="1477"/>
                    <a:pt x="456" y="1477"/>
                  </a:cubicBezTo>
                  <a:lnTo>
                    <a:pt x="430" y="1477"/>
                  </a:lnTo>
                  <a:cubicBezTo>
                    <a:pt x="423" y="1477"/>
                    <a:pt x="417" y="1472"/>
                    <a:pt x="417" y="1464"/>
                  </a:cubicBezTo>
                  <a:cubicBezTo>
                    <a:pt x="417" y="1457"/>
                    <a:pt x="423" y="1452"/>
                    <a:pt x="430" y="1452"/>
                  </a:cubicBezTo>
                  <a:close/>
                  <a:moveTo>
                    <a:pt x="507" y="1452"/>
                  </a:moveTo>
                  <a:lnTo>
                    <a:pt x="533" y="1452"/>
                  </a:lnTo>
                  <a:cubicBezTo>
                    <a:pt x="540" y="1452"/>
                    <a:pt x="545" y="1457"/>
                    <a:pt x="545" y="1464"/>
                  </a:cubicBezTo>
                  <a:cubicBezTo>
                    <a:pt x="545" y="1472"/>
                    <a:pt x="540" y="1477"/>
                    <a:pt x="533" y="1477"/>
                  </a:cubicBezTo>
                  <a:lnTo>
                    <a:pt x="507" y="1477"/>
                  </a:lnTo>
                  <a:cubicBezTo>
                    <a:pt x="500" y="1477"/>
                    <a:pt x="494" y="1472"/>
                    <a:pt x="494" y="1464"/>
                  </a:cubicBezTo>
                  <a:cubicBezTo>
                    <a:pt x="494" y="1457"/>
                    <a:pt x="500" y="1452"/>
                    <a:pt x="507" y="1452"/>
                  </a:cubicBezTo>
                  <a:close/>
                  <a:moveTo>
                    <a:pt x="584" y="1452"/>
                  </a:moveTo>
                  <a:lnTo>
                    <a:pt x="609" y="1452"/>
                  </a:lnTo>
                  <a:cubicBezTo>
                    <a:pt x="617" y="1452"/>
                    <a:pt x="622" y="1457"/>
                    <a:pt x="622" y="1464"/>
                  </a:cubicBezTo>
                  <a:cubicBezTo>
                    <a:pt x="622" y="1472"/>
                    <a:pt x="617" y="1477"/>
                    <a:pt x="609" y="1477"/>
                  </a:cubicBezTo>
                  <a:lnTo>
                    <a:pt x="584" y="1477"/>
                  </a:lnTo>
                  <a:cubicBezTo>
                    <a:pt x="577" y="1477"/>
                    <a:pt x="571" y="1472"/>
                    <a:pt x="571" y="1464"/>
                  </a:cubicBezTo>
                  <a:cubicBezTo>
                    <a:pt x="571" y="1457"/>
                    <a:pt x="577" y="1452"/>
                    <a:pt x="584" y="1452"/>
                  </a:cubicBezTo>
                  <a:close/>
                  <a:moveTo>
                    <a:pt x="661" y="1452"/>
                  </a:moveTo>
                  <a:lnTo>
                    <a:pt x="686" y="1452"/>
                  </a:lnTo>
                  <a:cubicBezTo>
                    <a:pt x="693" y="1452"/>
                    <a:pt x="699" y="1457"/>
                    <a:pt x="699" y="1464"/>
                  </a:cubicBezTo>
                  <a:cubicBezTo>
                    <a:pt x="699" y="1472"/>
                    <a:pt x="693" y="1477"/>
                    <a:pt x="686" y="1477"/>
                  </a:cubicBezTo>
                  <a:lnTo>
                    <a:pt x="661" y="1477"/>
                  </a:lnTo>
                  <a:cubicBezTo>
                    <a:pt x="654" y="1477"/>
                    <a:pt x="648" y="1472"/>
                    <a:pt x="648" y="1464"/>
                  </a:cubicBezTo>
                  <a:cubicBezTo>
                    <a:pt x="648" y="1457"/>
                    <a:pt x="654" y="1452"/>
                    <a:pt x="661" y="1452"/>
                  </a:cubicBezTo>
                  <a:close/>
                  <a:moveTo>
                    <a:pt x="737" y="1452"/>
                  </a:moveTo>
                  <a:lnTo>
                    <a:pt x="763" y="1452"/>
                  </a:lnTo>
                  <a:cubicBezTo>
                    <a:pt x="770" y="1452"/>
                    <a:pt x="776" y="1457"/>
                    <a:pt x="776" y="1464"/>
                  </a:cubicBezTo>
                  <a:cubicBezTo>
                    <a:pt x="776" y="1472"/>
                    <a:pt x="770" y="1477"/>
                    <a:pt x="763" y="1477"/>
                  </a:cubicBezTo>
                  <a:lnTo>
                    <a:pt x="737" y="1477"/>
                  </a:lnTo>
                  <a:cubicBezTo>
                    <a:pt x="730" y="1477"/>
                    <a:pt x="725" y="1472"/>
                    <a:pt x="725" y="1464"/>
                  </a:cubicBezTo>
                  <a:cubicBezTo>
                    <a:pt x="725" y="1457"/>
                    <a:pt x="730" y="1452"/>
                    <a:pt x="737" y="1452"/>
                  </a:cubicBezTo>
                  <a:close/>
                  <a:moveTo>
                    <a:pt x="814" y="1452"/>
                  </a:moveTo>
                  <a:lnTo>
                    <a:pt x="840" y="1452"/>
                  </a:lnTo>
                  <a:cubicBezTo>
                    <a:pt x="847" y="1452"/>
                    <a:pt x="853" y="1457"/>
                    <a:pt x="853" y="1464"/>
                  </a:cubicBezTo>
                  <a:cubicBezTo>
                    <a:pt x="853" y="1472"/>
                    <a:pt x="847" y="1477"/>
                    <a:pt x="840" y="1477"/>
                  </a:cubicBezTo>
                  <a:lnTo>
                    <a:pt x="814" y="1477"/>
                  </a:lnTo>
                  <a:cubicBezTo>
                    <a:pt x="807" y="1477"/>
                    <a:pt x="801" y="1472"/>
                    <a:pt x="801" y="1464"/>
                  </a:cubicBezTo>
                  <a:cubicBezTo>
                    <a:pt x="801" y="1457"/>
                    <a:pt x="807" y="1452"/>
                    <a:pt x="814" y="1452"/>
                  </a:cubicBezTo>
                  <a:close/>
                  <a:moveTo>
                    <a:pt x="891" y="1452"/>
                  </a:moveTo>
                  <a:lnTo>
                    <a:pt x="917" y="1452"/>
                  </a:lnTo>
                  <a:cubicBezTo>
                    <a:pt x="924" y="1452"/>
                    <a:pt x="929" y="1457"/>
                    <a:pt x="929" y="1464"/>
                  </a:cubicBezTo>
                  <a:cubicBezTo>
                    <a:pt x="929" y="1472"/>
                    <a:pt x="924" y="1477"/>
                    <a:pt x="917" y="1477"/>
                  </a:cubicBezTo>
                  <a:lnTo>
                    <a:pt x="891" y="1477"/>
                  </a:lnTo>
                  <a:cubicBezTo>
                    <a:pt x="884" y="1477"/>
                    <a:pt x="878" y="1472"/>
                    <a:pt x="878" y="1464"/>
                  </a:cubicBezTo>
                  <a:cubicBezTo>
                    <a:pt x="878" y="1457"/>
                    <a:pt x="884" y="1452"/>
                    <a:pt x="891" y="1452"/>
                  </a:cubicBezTo>
                  <a:close/>
                  <a:moveTo>
                    <a:pt x="968" y="1452"/>
                  </a:moveTo>
                  <a:lnTo>
                    <a:pt x="993" y="1452"/>
                  </a:lnTo>
                  <a:cubicBezTo>
                    <a:pt x="1001" y="1452"/>
                    <a:pt x="1006" y="1457"/>
                    <a:pt x="1006" y="1464"/>
                  </a:cubicBezTo>
                  <a:cubicBezTo>
                    <a:pt x="1006" y="1472"/>
                    <a:pt x="1001" y="1477"/>
                    <a:pt x="993" y="1477"/>
                  </a:cubicBezTo>
                  <a:lnTo>
                    <a:pt x="968" y="1477"/>
                  </a:lnTo>
                  <a:cubicBezTo>
                    <a:pt x="961" y="1477"/>
                    <a:pt x="955" y="1472"/>
                    <a:pt x="955" y="1464"/>
                  </a:cubicBezTo>
                  <a:cubicBezTo>
                    <a:pt x="955" y="1457"/>
                    <a:pt x="961" y="1452"/>
                    <a:pt x="968" y="1452"/>
                  </a:cubicBezTo>
                  <a:close/>
                  <a:moveTo>
                    <a:pt x="1045" y="1452"/>
                  </a:moveTo>
                  <a:lnTo>
                    <a:pt x="1070" y="1452"/>
                  </a:lnTo>
                  <a:cubicBezTo>
                    <a:pt x="1077" y="1452"/>
                    <a:pt x="1083" y="1457"/>
                    <a:pt x="1083" y="1464"/>
                  </a:cubicBezTo>
                  <a:cubicBezTo>
                    <a:pt x="1083" y="1472"/>
                    <a:pt x="1077" y="1477"/>
                    <a:pt x="1070" y="1477"/>
                  </a:cubicBezTo>
                  <a:lnTo>
                    <a:pt x="1045" y="1477"/>
                  </a:lnTo>
                  <a:cubicBezTo>
                    <a:pt x="1038" y="1477"/>
                    <a:pt x="1032" y="1472"/>
                    <a:pt x="1032" y="1464"/>
                  </a:cubicBezTo>
                  <a:cubicBezTo>
                    <a:pt x="1032" y="1457"/>
                    <a:pt x="1038" y="1452"/>
                    <a:pt x="1045" y="1452"/>
                  </a:cubicBezTo>
                  <a:close/>
                  <a:moveTo>
                    <a:pt x="1121" y="1452"/>
                  </a:moveTo>
                  <a:lnTo>
                    <a:pt x="1147" y="1452"/>
                  </a:lnTo>
                  <a:cubicBezTo>
                    <a:pt x="1154" y="1452"/>
                    <a:pt x="1160" y="1457"/>
                    <a:pt x="1160" y="1464"/>
                  </a:cubicBezTo>
                  <a:cubicBezTo>
                    <a:pt x="1160" y="1472"/>
                    <a:pt x="1154" y="1477"/>
                    <a:pt x="1147" y="1477"/>
                  </a:cubicBezTo>
                  <a:lnTo>
                    <a:pt x="1121" y="1477"/>
                  </a:lnTo>
                  <a:cubicBezTo>
                    <a:pt x="1114" y="1477"/>
                    <a:pt x="1109" y="1472"/>
                    <a:pt x="1109" y="1464"/>
                  </a:cubicBezTo>
                  <a:cubicBezTo>
                    <a:pt x="1109" y="1457"/>
                    <a:pt x="1114" y="1452"/>
                    <a:pt x="1121" y="1452"/>
                  </a:cubicBezTo>
                  <a:close/>
                  <a:moveTo>
                    <a:pt x="1198" y="1452"/>
                  </a:moveTo>
                  <a:lnTo>
                    <a:pt x="1224" y="1452"/>
                  </a:lnTo>
                  <a:cubicBezTo>
                    <a:pt x="1231" y="1452"/>
                    <a:pt x="1237" y="1457"/>
                    <a:pt x="1237" y="1464"/>
                  </a:cubicBezTo>
                  <a:cubicBezTo>
                    <a:pt x="1237" y="1472"/>
                    <a:pt x="1231" y="1477"/>
                    <a:pt x="1224" y="1477"/>
                  </a:cubicBezTo>
                  <a:lnTo>
                    <a:pt x="1198" y="1477"/>
                  </a:lnTo>
                  <a:cubicBezTo>
                    <a:pt x="1191" y="1477"/>
                    <a:pt x="1185" y="1472"/>
                    <a:pt x="1185" y="1464"/>
                  </a:cubicBezTo>
                  <a:cubicBezTo>
                    <a:pt x="1185" y="1457"/>
                    <a:pt x="1191" y="1452"/>
                    <a:pt x="1198" y="1452"/>
                  </a:cubicBezTo>
                  <a:close/>
                  <a:moveTo>
                    <a:pt x="1275" y="1452"/>
                  </a:moveTo>
                  <a:lnTo>
                    <a:pt x="1301" y="1452"/>
                  </a:lnTo>
                  <a:cubicBezTo>
                    <a:pt x="1308" y="1452"/>
                    <a:pt x="1313" y="1457"/>
                    <a:pt x="1313" y="1464"/>
                  </a:cubicBezTo>
                  <a:cubicBezTo>
                    <a:pt x="1313" y="1472"/>
                    <a:pt x="1308" y="1477"/>
                    <a:pt x="1301" y="1477"/>
                  </a:cubicBezTo>
                  <a:lnTo>
                    <a:pt x="1275" y="1477"/>
                  </a:lnTo>
                  <a:cubicBezTo>
                    <a:pt x="1268" y="1477"/>
                    <a:pt x="1262" y="1472"/>
                    <a:pt x="1262" y="1464"/>
                  </a:cubicBezTo>
                  <a:cubicBezTo>
                    <a:pt x="1262" y="1457"/>
                    <a:pt x="1268" y="1452"/>
                    <a:pt x="1275" y="1452"/>
                  </a:cubicBezTo>
                  <a:close/>
                  <a:moveTo>
                    <a:pt x="1352" y="1452"/>
                  </a:moveTo>
                  <a:lnTo>
                    <a:pt x="1377" y="1452"/>
                  </a:lnTo>
                  <a:cubicBezTo>
                    <a:pt x="1385" y="1452"/>
                    <a:pt x="1390" y="1457"/>
                    <a:pt x="1390" y="1464"/>
                  </a:cubicBezTo>
                  <a:cubicBezTo>
                    <a:pt x="1390" y="1472"/>
                    <a:pt x="1385" y="1477"/>
                    <a:pt x="1377" y="1477"/>
                  </a:cubicBezTo>
                  <a:lnTo>
                    <a:pt x="1352" y="1477"/>
                  </a:lnTo>
                  <a:cubicBezTo>
                    <a:pt x="1345" y="1477"/>
                    <a:pt x="1339" y="1472"/>
                    <a:pt x="1339" y="1464"/>
                  </a:cubicBezTo>
                  <a:cubicBezTo>
                    <a:pt x="1339" y="1457"/>
                    <a:pt x="1345" y="1452"/>
                    <a:pt x="1352" y="1452"/>
                  </a:cubicBezTo>
                  <a:close/>
                  <a:moveTo>
                    <a:pt x="1429" y="1452"/>
                  </a:moveTo>
                  <a:lnTo>
                    <a:pt x="1454" y="1452"/>
                  </a:lnTo>
                  <a:cubicBezTo>
                    <a:pt x="1461" y="1452"/>
                    <a:pt x="1467" y="1457"/>
                    <a:pt x="1467" y="1464"/>
                  </a:cubicBezTo>
                  <a:cubicBezTo>
                    <a:pt x="1467" y="1472"/>
                    <a:pt x="1461" y="1477"/>
                    <a:pt x="1454" y="1477"/>
                  </a:cubicBezTo>
                  <a:lnTo>
                    <a:pt x="1429" y="1477"/>
                  </a:lnTo>
                  <a:cubicBezTo>
                    <a:pt x="1422" y="1477"/>
                    <a:pt x="1416" y="1472"/>
                    <a:pt x="1416" y="1464"/>
                  </a:cubicBezTo>
                  <a:cubicBezTo>
                    <a:pt x="1416" y="1457"/>
                    <a:pt x="1422" y="1452"/>
                    <a:pt x="1429" y="1452"/>
                  </a:cubicBezTo>
                  <a:close/>
                  <a:moveTo>
                    <a:pt x="1505" y="1452"/>
                  </a:moveTo>
                  <a:lnTo>
                    <a:pt x="1531" y="1452"/>
                  </a:lnTo>
                  <a:cubicBezTo>
                    <a:pt x="1538" y="1452"/>
                    <a:pt x="1544" y="1457"/>
                    <a:pt x="1544" y="1464"/>
                  </a:cubicBezTo>
                  <a:cubicBezTo>
                    <a:pt x="1544" y="1472"/>
                    <a:pt x="1538" y="1477"/>
                    <a:pt x="1531" y="1477"/>
                  </a:cubicBezTo>
                  <a:lnTo>
                    <a:pt x="1505" y="1477"/>
                  </a:lnTo>
                  <a:cubicBezTo>
                    <a:pt x="1498" y="1477"/>
                    <a:pt x="1493" y="1472"/>
                    <a:pt x="1493" y="1464"/>
                  </a:cubicBezTo>
                  <a:cubicBezTo>
                    <a:pt x="1493" y="1457"/>
                    <a:pt x="1498" y="1452"/>
                    <a:pt x="1505" y="1452"/>
                  </a:cubicBezTo>
                  <a:close/>
                  <a:moveTo>
                    <a:pt x="1582" y="1452"/>
                  </a:moveTo>
                  <a:lnTo>
                    <a:pt x="1608" y="1452"/>
                  </a:lnTo>
                  <a:cubicBezTo>
                    <a:pt x="1615" y="1452"/>
                    <a:pt x="1621" y="1457"/>
                    <a:pt x="1621" y="1464"/>
                  </a:cubicBezTo>
                  <a:cubicBezTo>
                    <a:pt x="1621" y="1472"/>
                    <a:pt x="1615" y="1477"/>
                    <a:pt x="1608" y="1477"/>
                  </a:cubicBezTo>
                  <a:lnTo>
                    <a:pt x="1582" y="1477"/>
                  </a:lnTo>
                  <a:cubicBezTo>
                    <a:pt x="1575" y="1477"/>
                    <a:pt x="1569" y="1472"/>
                    <a:pt x="1569" y="1464"/>
                  </a:cubicBezTo>
                  <a:cubicBezTo>
                    <a:pt x="1569" y="1457"/>
                    <a:pt x="1575" y="1452"/>
                    <a:pt x="1582" y="1452"/>
                  </a:cubicBezTo>
                  <a:close/>
                  <a:moveTo>
                    <a:pt x="1659" y="1452"/>
                  </a:moveTo>
                  <a:lnTo>
                    <a:pt x="1685" y="1452"/>
                  </a:lnTo>
                  <a:cubicBezTo>
                    <a:pt x="1692" y="1452"/>
                    <a:pt x="1697" y="1457"/>
                    <a:pt x="1697" y="1464"/>
                  </a:cubicBezTo>
                  <a:cubicBezTo>
                    <a:pt x="1697" y="1472"/>
                    <a:pt x="1692" y="1477"/>
                    <a:pt x="1685" y="1477"/>
                  </a:cubicBezTo>
                  <a:lnTo>
                    <a:pt x="1659" y="1477"/>
                  </a:lnTo>
                  <a:cubicBezTo>
                    <a:pt x="1652" y="1477"/>
                    <a:pt x="1646" y="1472"/>
                    <a:pt x="1646" y="1464"/>
                  </a:cubicBezTo>
                  <a:cubicBezTo>
                    <a:pt x="1646" y="1457"/>
                    <a:pt x="1652" y="1452"/>
                    <a:pt x="1659" y="1452"/>
                  </a:cubicBezTo>
                  <a:close/>
                  <a:moveTo>
                    <a:pt x="1736" y="1452"/>
                  </a:moveTo>
                  <a:lnTo>
                    <a:pt x="1761" y="1452"/>
                  </a:lnTo>
                  <a:cubicBezTo>
                    <a:pt x="1769" y="1452"/>
                    <a:pt x="1774" y="1457"/>
                    <a:pt x="1774" y="1464"/>
                  </a:cubicBezTo>
                  <a:cubicBezTo>
                    <a:pt x="1774" y="1472"/>
                    <a:pt x="1769" y="1477"/>
                    <a:pt x="1761" y="1477"/>
                  </a:cubicBezTo>
                  <a:lnTo>
                    <a:pt x="1736" y="1477"/>
                  </a:lnTo>
                  <a:cubicBezTo>
                    <a:pt x="1729" y="1477"/>
                    <a:pt x="1723" y="1472"/>
                    <a:pt x="1723" y="1464"/>
                  </a:cubicBezTo>
                  <a:cubicBezTo>
                    <a:pt x="1723" y="1457"/>
                    <a:pt x="1729" y="1452"/>
                    <a:pt x="1736" y="1452"/>
                  </a:cubicBezTo>
                  <a:close/>
                  <a:moveTo>
                    <a:pt x="1813" y="1452"/>
                  </a:moveTo>
                  <a:lnTo>
                    <a:pt x="1838" y="1452"/>
                  </a:lnTo>
                  <a:cubicBezTo>
                    <a:pt x="1845" y="1452"/>
                    <a:pt x="1851" y="1457"/>
                    <a:pt x="1851" y="1464"/>
                  </a:cubicBezTo>
                  <a:cubicBezTo>
                    <a:pt x="1851" y="1472"/>
                    <a:pt x="1845" y="1477"/>
                    <a:pt x="1838" y="1477"/>
                  </a:cubicBezTo>
                  <a:lnTo>
                    <a:pt x="1813" y="1477"/>
                  </a:lnTo>
                  <a:cubicBezTo>
                    <a:pt x="1806" y="1477"/>
                    <a:pt x="1800" y="1472"/>
                    <a:pt x="1800" y="1464"/>
                  </a:cubicBezTo>
                  <a:cubicBezTo>
                    <a:pt x="1800" y="1457"/>
                    <a:pt x="1806" y="1452"/>
                    <a:pt x="1813" y="1452"/>
                  </a:cubicBezTo>
                  <a:close/>
                  <a:moveTo>
                    <a:pt x="1889" y="1452"/>
                  </a:moveTo>
                  <a:lnTo>
                    <a:pt x="1915" y="1452"/>
                  </a:lnTo>
                  <a:cubicBezTo>
                    <a:pt x="1922" y="1452"/>
                    <a:pt x="1928" y="1457"/>
                    <a:pt x="1928" y="1464"/>
                  </a:cubicBezTo>
                  <a:cubicBezTo>
                    <a:pt x="1928" y="1472"/>
                    <a:pt x="1922" y="1477"/>
                    <a:pt x="1915" y="1477"/>
                  </a:cubicBezTo>
                  <a:lnTo>
                    <a:pt x="1889" y="1477"/>
                  </a:lnTo>
                  <a:cubicBezTo>
                    <a:pt x="1882" y="1477"/>
                    <a:pt x="1877" y="1472"/>
                    <a:pt x="1877" y="1464"/>
                  </a:cubicBezTo>
                  <a:cubicBezTo>
                    <a:pt x="1877" y="1457"/>
                    <a:pt x="1882" y="1452"/>
                    <a:pt x="1889" y="1452"/>
                  </a:cubicBezTo>
                  <a:close/>
                  <a:moveTo>
                    <a:pt x="1966" y="1452"/>
                  </a:moveTo>
                  <a:lnTo>
                    <a:pt x="1992" y="1452"/>
                  </a:lnTo>
                  <a:cubicBezTo>
                    <a:pt x="1999" y="1452"/>
                    <a:pt x="2005" y="1457"/>
                    <a:pt x="2005" y="1464"/>
                  </a:cubicBezTo>
                  <a:cubicBezTo>
                    <a:pt x="2005" y="1472"/>
                    <a:pt x="1999" y="1477"/>
                    <a:pt x="1992" y="1477"/>
                  </a:cubicBezTo>
                  <a:lnTo>
                    <a:pt x="1966" y="1477"/>
                  </a:lnTo>
                  <a:cubicBezTo>
                    <a:pt x="1959" y="1477"/>
                    <a:pt x="1953" y="1472"/>
                    <a:pt x="1953" y="1464"/>
                  </a:cubicBezTo>
                  <a:cubicBezTo>
                    <a:pt x="1953" y="1457"/>
                    <a:pt x="1959" y="1452"/>
                    <a:pt x="1966" y="1452"/>
                  </a:cubicBezTo>
                  <a:close/>
                  <a:moveTo>
                    <a:pt x="2043" y="1452"/>
                  </a:moveTo>
                  <a:lnTo>
                    <a:pt x="2069" y="1452"/>
                  </a:lnTo>
                  <a:cubicBezTo>
                    <a:pt x="2076" y="1452"/>
                    <a:pt x="2081" y="1457"/>
                    <a:pt x="2081" y="1464"/>
                  </a:cubicBezTo>
                  <a:cubicBezTo>
                    <a:pt x="2081" y="1472"/>
                    <a:pt x="2076" y="1477"/>
                    <a:pt x="2069" y="1477"/>
                  </a:cubicBezTo>
                  <a:lnTo>
                    <a:pt x="2043" y="1477"/>
                  </a:lnTo>
                  <a:cubicBezTo>
                    <a:pt x="2036" y="1477"/>
                    <a:pt x="2030" y="1472"/>
                    <a:pt x="2030" y="1464"/>
                  </a:cubicBezTo>
                  <a:cubicBezTo>
                    <a:pt x="2030" y="1457"/>
                    <a:pt x="2036" y="1452"/>
                    <a:pt x="2043" y="1452"/>
                  </a:cubicBezTo>
                  <a:close/>
                  <a:moveTo>
                    <a:pt x="2120" y="1452"/>
                  </a:moveTo>
                  <a:lnTo>
                    <a:pt x="2145" y="1452"/>
                  </a:lnTo>
                  <a:cubicBezTo>
                    <a:pt x="2153" y="1452"/>
                    <a:pt x="2158" y="1457"/>
                    <a:pt x="2158" y="1464"/>
                  </a:cubicBezTo>
                  <a:cubicBezTo>
                    <a:pt x="2158" y="1472"/>
                    <a:pt x="2153" y="1477"/>
                    <a:pt x="2145" y="1477"/>
                  </a:cubicBezTo>
                  <a:lnTo>
                    <a:pt x="2120" y="1477"/>
                  </a:lnTo>
                  <a:cubicBezTo>
                    <a:pt x="2113" y="1477"/>
                    <a:pt x="2107" y="1472"/>
                    <a:pt x="2107" y="1464"/>
                  </a:cubicBezTo>
                  <a:cubicBezTo>
                    <a:pt x="2107" y="1457"/>
                    <a:pt x="2113" y="1452"/>
                    <a:pt x="2120" y="1452"/>
                  </a:cubicBezTo>
                  <a:close/>
                  <a:moveTo>
                    <a:pt x="2197" y="1452"/>
                  </a:moveTo>
                  <a:lnTo>
                    <a:pt x="2222" y="1452"/>
                  </a:lnTo>
                  <a:cubicBezTo>
                    <a:pt x="2229" y="1452"/>
                    <a:pt x="2235" y="1457"/>
                    <a:pt x="2235" y="1464"/>
                  </a:cubicBezTo>
                  <a:cubicBezTo>
                    <a:pt x="2235" y="1472"/>
                    <a:pt x="2229" y="1477"/>
                    <a:pt x="2222" y="1477"/>
                  </a:cubicBezTo>
                  <a:lnTo>
                    <a:pt x="2197" y="1477"/>
                  </a:lnTo>
                  <a:cubicBezTo>
                    <a:pt x="2190" y="1477"/>
                    <a:pt x="2184" y="1472"/>
                    <a:pt x="2184" y="1464"/>
                  </a:cubicBezTo>
                  <a:cubicBezTo>
                    <a:pt x="2184" y="1457"/>
                    <a:pt x="2190" y="1452"/>
                    <a:pt x="2197" y="1452"/>
                  </a:cubicBezTo>
                  <a:close/>
                  <a:moveTo>
                    <a:pt x="2273" y="1452"/>
                  </a:moveTo>
                  <a:lnTo>
                    <a:pt x="2299" y="1452"/>
                  </a:lnTo>
                  <a:cubicBezTo>
                    <a:pt x="2306" y="1452"/>
                    <a:pt x="2312" y="1457"/>
                    <a:pt x="2312" y="1464"/>
                  </a:cubicBezTo>
                  <a:cubicBezTo>
                    <a:pt x="2312" y="1472"/>
                    <a:pt x="2306" y="1477"/>
                    <a:pt x="2299" y="1477"/>
                  </a:cubicBezTo>
                  <a:lnTo>
                    <a:pt x="2273" y="1477"/>
                  </a:lnTo>
                  <a:cubicBezTo>
                    <a:pt x="2266" y="1477"/>
                    <a:pt x="2261" y="1472"/>
                    <a:pt x="2261" y="1464"/>
                  </a:cubicBezTo>
                  <a:cubicBezTo>
                    <a:pt x="2261" y="1457"/>
                    <a:pt x="2266" y="1452"/>
                    <a:pt x="2273" y="1452"/>
                  </a:cubicBezTo>
                  <a:close/>
                  <a:moveTo>
                    <a:pt x="2350" y="1452"/>
                  </a:moveTo>
                  <a:lnTo>
                    <a:pt x="2376" y="1452"/>
                  </a:lnTo>
                  <a:cubicBezTo>
                    <a:pt x="2383" y="1452"/>
                    <a:pt x="2389" y="1457"/>
                    <a:pt x="2389" y="1464"/>
                  </a:cubicBezTo>
                  <a:cubicBezTo>
                    <a:pt x="2389" y="1472"/>
                    <a:pt x="2383" y="1477"/>
                    <a:pt x="2376" y="1477"/>
                  </a:cubicBezTo>
                  <a:lnTo>
                    <a:pt x="2350" y="1477"/>
                  </a:lnTo>
                  <a:cubicBezTo>
                    <a:pt x="2343" y="1477"/>
                    <a:pt x="2337" y="1472"/>
                    <a:pt x="2337" y="1464"/>
                  </a:cubicBezTo>
                  <a:cubicBezTo>
                    <a:pt x="2337" y="1457"/>
                    <a:pt x="2343" y="1452"/>
                    <a:pt x="2350" y="1452"/>
                  </a:cubicBezTo>
                  <a:close/>
                  <a:moveTo>
                    <a:pt x="2427" y="1452"/>
                  </a:moveTo>
                  <a:lnTo>
                    <a:pt x="2453" y="1452"/>
                  </a:lnTo>
                  <a:cubicBezTo>
                    <a:pt x="2460" y="1452"/>
                    <a:pt x="2465" y="1457"/>
                    <a:pt x="2465" y="1464"/>
                  </a:cubicBezTo>
                  <a:cubicBezTo>
                    <a:pt x="2465" y="1472"/>
                    <a:pt x="2460" y="1477"/>
                    <a:pt x="2453" y="1477"/>
                  </a:cubicBezTo>
                  <a:lnTo>
                    <a:pt x="2427" y="1477"/>
                  </a:lnTo>
                  <a:cubicBezTo>
                    <a:pt x="2420" y="1477"/>
                    <a:pt x="2414" y="1472"/>
                    <a:pt x="2414" y="1464"/>
                  </a:cubicBezTo>
                  <a:cubicBezTo>
                    <a:pt x="2414" y="1457"/>
                    <a:pt x="2420" y="1452"/>
                    <a:pt x="2427" y="1452"/>
                  </a:cubicBezTo>
                  <a:close/>
                  <a:moveTo>
                    <a:pt x="2504" y="1452"/>
                  </a:moveTo>
                  <a:lnTo>
                    <a:pt x="2529" y="1452"/>
                  </a:lnTo>
                  <a:cubicBezTo>
                    <a:pt x="2537" y="1452"/>
                    <a:pt x="2542" y="1457"/>
                    <a:pt x="2542" y="1464"/>
                  </a:cubicBezTo>
                  <a:cubicBezTo>
                    <a:pt x="2542" y="1472"/>
                    <a:pt x="2537" y="1477"/>
                    <a:pt x="2529" y="1477"/>
                  </a:cubicBezTo>
                  <a:lnTo>
                    <a:pt x="2504" y="1477"/>
                  </a:lnTo>
                  <a:cubicBezTo>
                    <a:pt x="2497" y="1477"/>
                    <a:pt x="2491" y="1472"/>
                    <a:pt x="2491" y="1464"/>
                  </a:cubicBezTo>
                  <a:cubicBezTo>
                    <a:pt x="2491" y="1457"/>
                    <a:pt x="2497" y="1452"/>
                    <a:pt x="2504" y="1452"/>
                  </a:cubicBezTo>
                  <a:close/>
                  <a:moveTo>
                    <a:pt x="2581" y="1452"/>
                  </a:moveTo>
                  <a:lnTo>
                    <a:pt x="2606" y="1452"/>
                  </a:lnTo>
                  <a:cubicBezTo>
                    <a:pt x="2613" y="1452"/>
                    <a:pt x="2619" y="1457"/>
                    <a:pt x="2619" y="1464"/>
                  </a:cubicBezTo>
                  <a:cubicBezTo>
                    <a:pt x="2619" y="1472"/>
                    <a:pt x="2613" y="1477"/>
                    <a:pt x="2606" y="1477"/>
                  </a:cubicBezTo>
                  <a:lnTo>
                    <a:pt x="2581" y="1477"/>
                  </a:lnTo>
                  <a:cubicBezTo>
                    <a:pt x="2574" y="1477"/>
                    <a:pt x="2568" y="1472"/>
                    <a:pt x="2568" y="1464"/>
                  </a:cubicBezTo>
                  <a:cubicBezTo>
                    <a:pt x="2568" y="1457"/>
                    <a:pt x="2574" y="1452"/>
                    <a:pt x="2581" y="1452"/>
                  </a:cubicBezTo>
                  <a:close/>
                  <a:moveTo>
                    <a:pt x="2657" y="1452"/>
                  </a:moveTo>
                  <a:lnTo>
                    <a:pt x="2683" y="1452"/>
                  </a:lnTo>
                  <a:cubicBezTo>
                    <a:pt x="2690" y="1452"/>
                    <a:pt x="2696" y="1457"/>
                    <a:pt x="2696" y="1464"/>
                  </a:cubicBezTo>
                  <a:cubicBezTo>
                    <a:pt x="2696" y="1472"/>
                    <a:pt x="2690" y="1477"/>
                    <a:pt x="2683" y="1477"/>
                  </a:cubicBezTo>
                  <a:lnTo>
                    <a:pt x="2657" y="1477"/>
                  </a:lnTo>
                  <a:cubicBezTo>
                    <a:pt x="2650" y="1477"/>
                    <a:pt x="2645" y="1472"/>
                    <a:pt x="2645" y="1464"/>
                  </a:cubicBezTo>
                  <a:cubicBezTo>
                    <a:pt x="2645" y="1457"/>
                    <a:pt x="2650" y="1452"/>
                    <a:pt x="2657" y="1452"/>
                  </a:cubicBezTo>
                  <a:close/>
                  <a:moveTo>
                    <a:pt x="2734" y="1452"/>
                  </a:moveTo>
                  <a:lnTo>
                    <a:pt x="2760" y="1452"/>
                  </a:lnTo>
                  <a:cubicBezTo>
                    <a:pt x="2767" y="1452"/>
                    <a:pt x="2773" y="1457"/>
                    <a:pt x="2773" y="1464"/>
                  </a:cubicBezTo>
                  <a:cubicBezTo>
                    <a:pt x="2773" y="1472"/>
                    <a:pt x="2767" y="1477"/>
                    <a:pt x="2760" y="1477"/>
                  </a:cubicBezTo>
                  <a:lnTo>
                    <a:pt x="2734" y="1477"/>
                  </a:lnTo>
                  <a:cubicBezTo>
                    <a:pt x="2727" y="1477"/>
                    <a:pt x="2721" y="1472"/>
                    <a:pt x="2721" y="1464"/>
                  </a:cubicBezTo>
                  <a:cubicBezTo>
                    <a:pt x="2721" y="1457"/>
                    <a:pt x="2727" y="1452"/>
                    <a:pt x="2734" y="1452"/>
                  </a:cubicBezTo>
                  <a:close/>
                  <a:moveTo>
                    <a:pt x="2811" y="1452"/>
                  </a:moveTo>
                  <a:lnTo>
                    <a:pt x="2837" y="1452"/>
                  </a:lnTo>
                  <a:cubicBezTo>
                    <a:pt x="2844" y="1452"/>
                    <a:pt x="2849" y="1457"/>
                    <a:pt x="2849" y="1464"/>
                  </a:cubicBezTo>
                  <a:cubicBezTo>
                    <a:pt x="2849" y="1472"/>
                    <a:pt x="2844" y="1477"/>
                    <a:pt x="2837" y="1477"/>
                  </a:cubicBezTo>
                  <a:lnTo>
                    <a:pt x="2811" y="1477"/>
                  </a:lnTo>
                  <a:cubicBezTo>
                    <a:pt x="2804" y="1477"/>
                    <a:pt x="2798" y="1472"/>
                    <a:pt x="2798" y="1464"/>
                  </a:cubicBezTo>
                  <a:cubicBezTo>
                    <a:pt x="2798" y="1457"/>
                    <a:pt x="2804" y="1452"/>
                    <a:pt x="2811" y="1452"/>
                  </a:cubicBezTo>
                  <a:close/>
                  <a:moveTo>
                    <a:pt x="2888" y="1452"/>
                  </a:moveTo>
                  <a:lnTo>
                    <a:pt x="2913" y="1452"/>
                  </a:lnTo>
                  <a:cubicBezTo>
                    <a:pt x="2921" y="1452"/>
                    <a:pt x="2926" y="1457"/>
                    <a:pt x="2926" y="1464"/>
                  </a:cubicBezTo>
                  <a:cubicBezTo>
                    <a:pt x="2926" y="1472"/>
                    <a:pt x="2921" y="1477"/>
                    <a:pt x="2913" y="1477"/>
                  </a:cubicBezTo>
                  <a:lnTo>
                    <a:pt x="2888" y="1477"/>
                  </a:lnTo>
                  <a:cubicBezTo>
                    <a:pt x="2881" y="1477"/>
                    <a:pt x="2875" y="1472"/>
                    <a:pt x="2875" y="1464"/>
                  </a:cubicBezTo>
                  <a:cubicBezTo>
                    <a:pt x="2875" y="1457"/>
                    <a:pt x="2881" y="1452"/>
                    <a:pt x="2888" y="1452"/>
                  </a:cubicBezTo>
                  <a:close/>
                  <a:moveTo>
                    <a:pt x="2965" y="1452"/>
                  </a:moveTo>
                  <a:lnTo>
                    <a:pt x="2990" y="1452"/>
                  </a:lnTo>
                  <a:cubicBezTo>
                    <a:pt x="2997" y="1452"/>
                    <a:pt x="3003" y="1457"/>
                    <a:pt x="3003" y="1464"/>
                  </a:cubicBezTo>
                  <a:cubicBezTo>
                    <a:pt x="3003" y="1472"/>
                    <a:pt x="2997" y="1477"/>
                    <a:pt x="2990" y="1477"/>
                  </a:cubicBezTo>
                  <a:lnTo>
                    <a:pt x="2965" y="1477"/>
                  </a:lnTo>
                  <a:cubicBezTo>
                    <a:pt x="2958" y="1477"/>
                    <a:pt x="2952" y="1472"/>
                    <a:pt x="2952" y="1464"/>
                  </a:cubicBezTo>
                  <a:cubicBezTo>
                    <a:pt x="2952" y="1457"/>
                    <a:pt x="2958" y="1452"/>
                    <a:pt x="2965" y="1452"/>
                  </a:cubicBezTo>
                  <a:close/>
                  <a:moveTo>
                    <a:pt x="3024" y="1459"/>
                  </a:moveTo>
                  <a:lnTo>
                    <a:pt x="3024" y="1434"/>
                  </a:lnTo>
                  <a:cubicBezTo>
                    <a:pt x="3024" y="1427"/>
                    <a:pt x="3029" y="1421"/>
                    <a:pt x="3036" y="1421"/>
                  </a:cubicBezTo>
                  <a:cubicBezTo>
                    <a:pt x="3043" y="1421"/>
                    <a:pt x="3049" y="1427"/>
                    <a:pt x="3049" y="1434"/>
                  </a:cubicBezTo>
                  <a:lnTo>
                    <a:pt x="3049" y="1459"/>
                  </a:lnTo>
                  <a:cubicBezTo>
                    <a:pt x="3049" y="1467"/>
                    <a:pt x="3043" y="1472"/>
                    <a:pt x="3036" y="1472"/>
                  </a:cubicBezTo>
                  <a:cubicBezTo>
                    <a:pt x="3029" y="1472"/>
                    <a:pt x="3024" y="1467"/>
                    <a:pt x="3024" y="1459"/>
                  </a:cubicBezTo>
                  <a:close/>
                  <a:moveTo>
                    <a:pt x="3024" y="1383"/>
                  </a:moveTo>
                  <a:lnTo>
                    <a:pt x="3024" y="1357"/>
                  </a:lnTo>
                  <a:cubicBezTo>
                    <a:pt x="3024" y="1350"/>
                    <a:pt x="3029" y="1344"/>
                    <a:pt x="3036" y="1344"/>
                  </a:cubicBezTo>
                  <a:cubicBezTo>
                    <a:pt x="3043" y="1344"/>
                    <a:pt x="3049" y="1350"/>
                    <a:pt x="3049" y="1357"/>
                  </a:cubicBezTo>
                  <a:lnTo>
                    <a:pt x="3049" y="1383"/>
                  </a:lnTo>
                  <a:cubicBezTo>
                    <a:pt x="3049" y="1390"/>
                    <a:pt x="3043" y="1395"/>
                    <a:pt x="3036" y="1395"/>
                  </a:cubicBezTo>
                  <a:cubicBezTo>
                    <a:pt x="3029" y="1395"/>
                    <a:pt x="3024" y="1390"/>
                    <a:pt x="3024" y="1383"/>
                  </a:cubicBezTo>
                  <a:close/>
                  <a:moveTo>
                    <a:pt x="3024" y="1306"/>
                  </a:moveTo>
                  <a:lnTo>
                    <a:pt x="3024" y="1280"/>
                  </a:lnTo>
                  <a:cubicBezTo>
                    <a:pt x="3024" y="1273"/>
                    <a:pt x="3029" y="1267"/>
                    <a:pt x="3036" y="1267"/>
                  </a:cubicBezTo>
                  <a:cubicBezTo>
                    <a:pt x="3043" y="1267"/>
                    <a:pt x="3049" y="1273"/>
                    <a:pt x="3049" y="1280"/>
                  </a:cubicBezTo>
                  <a:lnTo>
                    <a:pt x="3049" y="1306"/>
                  </a:lnTo>
                  <a:cubicBezTo>
                    <a:pt x="3049" y="1313"/>
                    <a:pt x="3043" y="1319"/>
                    <a:pt x="3036" y="1319"/>
                  </a:cubicBezTo>
                  <a:cubicBezTo>
                    <a:pt x="3029" y="1319"/>
                    <a:pt x="3024" y="1313"/>
                    <a:pt x="3024" y="1306"/>
                  </a:cubicBezTo>
                  <a:close/>
                  <a:moveTo>
                    <a:pt x="3024" y="1229"/>
                  </a:moveTo>
                  <a:lnTo>
                    <a:pt x="3024" y="1203"/>
                  </a:lnTo>
                  <a:cubicBezTo>
                    <a:pt x="3024" y="1196"/>
                    <a:pt x="3029" y="1191"/>
                    <a:pt x="3036" y="1191"/>
                  </a:cubicBezTo>
                  <a:cubicBezTo>
                    <a:pt x="3043" y="1191"/>
                    <a:pt x="3049" y="1196"/>
                    <a:pt x="3049" y="1203"/>
                  </a:cubicBezTo>
                  <a:lnTo>
                    <a:pt x="3049" y="1229"/>
                  </a:lnTo>
                  <a:cubicBezTo>
                    <a:pt x="3049" y="1236"/>
                    <a:pt x="3043" y="1242"/>
                    <a:pt x="3036" y="1242"/>
                  </a:cubicBezTo>
                  <a:cubicBezTo>
                    <a:pt x="3029" y="1242"/>
                    <a:pt x="3024" y="1236"/>
                    <a:pt x="3024" y="1229"/>
                  </a:cubicBezTo>
                  <a:close/>
                  <a:moveTo>
                    <a:pt x="3024" y="1152"/>
                  </a:moveTo>
                  <a:lnTo>
                    <a:pt x="3024" y="1127"/>
                  </a:lnTo>
                  <a:cubicBezTo>
                    <a:pt x="3024" y="1120"/>
                    <a:pt x="3029" y="1114"/>
                    <a:pt x="3036" y="1114"/>
                  </a:cubicBezTo>
                  <a:cubicBezTo>
                    <a:pt x="3043" y="1114"/>
                    <a:pt x="3049" y="1120"/>
                    <a:pt x="3049" y="1127"/>
                  </a:cubicBezTo>
                  <a:lnTo>
                    <a:pt x="3049" y="1152"/>
                  </a:lnTo>
                  <a:cubicBezTo>
                    <a:pt x="3049" y="1159"/>
                    <a:pt x="3043" y="1165"/>
                    <a:pt x="3036" y="1165"/>
                  </a:cubicBezTo>
                  <a:cubicBezTo>
                    <a:pt x="3029" y="1165"/>
                    <a:pt x="3024" y="1159"/>
                    <a:pt x="3024" y="1152"/>
                  </a:cubicBezTo>
                  <a:close/>
                  <a:moveTo>
                    <a:pt x="3024" y="1075"/>
                  </a:moveTo>
                  <a:lnTo>
                    <a:pt x="3024" y="1050"/>
                  </a:lnTo>
                  <a:cubicBezTo>
                    <a:pt x="3024" y="1043"/>
                    <a:pt x="3029" y="1037"/>
                    <a:pt x="3036" y="1037"/>
                  </a:cubicBezTo>
                  <a:cubicBezTo>
                    <a:pt x="3043" y="1037"/>
                    <a:pt x="3049" y="1043"/>
                    <a:pt x="3049" y="1050"/>
                  </a:cubicBezTo>
                  <a:lnTo>
                    <a:pt x="3049" y="1075"/>
                  </a:lnTo>
                  <a:cubicBezTo>
                    <a:pt x="3049" y="1083"/>
                    <a:pt x="3043" y="1088"/>
                    <a:pt x="3036" y="1088"/>
                  </a:cubicBezTo>
                  <a:cubicBezTo>
                    <a:pt x="3029" y="1088"/>
                    <a:pt x="3024" y="1083"/>
                    <a:pt x="3024" y="1075"/>
                  </a:cubicBezTo>
                  <a:close/>
                  <a:moveTo>
                    <a:pt x="3024" y="999"/>
                  </a:moveTo>
                  <a:lnTo>
                    <a:pt x="3024" y="973"/>
                  </a:lnTo>
                  <a:cubicBezTo>
                    <a:pt x="3024" y="966"/>
                    <a:pt x="3029" y="960"/>
                    <a:pt x="3036" y="960"/>
                  </a:cubicBezTo>
                  <a:cubicBezTo>
                    <a:pt x="3043" y="960"/>
                    <a:pt x="3049" y="966"/>
                    <a:pt x="3049" y="973"/>
                  </a:cubicBezTo>
                  <a:lnTo>
                    <a:pt x="3049" y="999"/>
                  </a:lnTo>
                  <a:cubicBezTo>
                    <a:pt x="3049" y="1006"/>
                    <a:pt x="3043" y="1011"/>
                    <a:pt x="3036" y="1011"/>
                  </a:cubicBezTo>
                  <a:cubicBezTo>
                    <a:pt x="3029" y="1011"/>
                    <a:pt x="3024" y="1006"/>
                    <a:pt x="3024" y="999"/>
                  </a:cubicBezTo>
                  <a:close/>
                  <a:moveTo>
                    <a:pt x="3024" y="922"/>
                  </a:moveTo>
                  <a:lnTo>
                    <a:pt x="3024" y="896"/>
                  </a:lnTo>
                  <a:cubicBezTo>
                    <a:pt x="3024" y="889"/>
                    <a:pt x="3029" y="883"/>
                    <a:pt x="3036" y="883"/>
                  </a:cubicBezTo>
                  <a:cubicBezTo>
                    <a:pt x="3043" y="883"/>
                    <a:pt x="3049" y="889"/>
                    <a:pt x="3049" y="896"/>
                  </a:cubicBezTo>
                  <a:lnTo>
                    <a:pt x="3049" y="922"/>
                  </a:lnTo>
                  <a:cubicBezTo>
                    <a:pt x="3049" y="929"/>
                    <a:pt x="3043" y="935"/>
                    <a:pt x="3036" y="935"/>
                  </a:cubicBezTo>
                  <a:cubicBezTo>
                    <a:pt x="3029" y="935"/>
                    <a:pt x="3024" y="929"/>
                    <a:pt x="3024" y="922"/>
                  </a:cubicBezTo>
                  <a:close/>
                  <a:moveTo>
                    <a:pt x="3024" y="845"/>
                  </a:moveTo>
                  <a:lnTo>
                    <a:pt x="3024" y="819"/>
                  </a:lnTo>
                  <a:cubicBezTo>
                    <a:pt x="3024" y="812"/>
                    <a:pt x="3029" y="807"/>
                    <a:pt x="3036" y="807"/>
                  </a:cubicBezTo>
                  <a:cubicBezTo>
                    <a:pt x="3043" y="807"/>
                    <a:pt x="3049" y="812"/>
                    <a:pt x="3049" y="819"/>
                  </a:cubicBezTo>
                  <a:lnTo>
                    <a:pt x="3049" y="845"/>
                  </a:lnTo>
                  <a:cubicBezTo>
                    <a:pt x="3049" y="852"/>
                    <a:pt x="3043" y="858"/>
                    <a:pt x="3036" y="858"/>
                  </a:cubicBezTo>
                  <a:cubicBezTo>
                    <a:pt x="3029" y="858"/>
                    <a:pt x="3024" y="852"/>
                    <a:pt x="3024" y="845"/>
                  </a:cubicBezTo>
                  <a:close/>
                  <a:moveTo>
                    <a:pt x="3024" y="768"/>
                  </a:moveTo>
                  <a:lnTo>
                    <a:pt x="3024" y="743"/>
                  </a:lnTo>
                  <a:cubicBezTo>
                    <a:pt x="3024" y="736"/>
                    <a:pt x="3029" y="730"/>
                    <a:pt x="3036" y="730"/>
                  </a:cubicBezTo>
                  <a:cubicBezTo>
                    <a:pt x="3043" y="730"/>
                    <a:pt x="3049" y="736"/>
                    <a:pt x="3049" y="743"/>
                  </a:cubicBezTo>
                  <a:lnTo>
                    <a:pt x="3049" y="768"/>
                  </a:lnTo>
                  <a:cubicBezTo>
                    <a:pt x="3049" y="775"/>
                    <a:pt x="3043" y="781"/>
                    <a:pt x="3036" y="781"/>
                  </a:cubicBezTo>
                  <a:cubicBezTo>
                    <a:pt x="3029" y="781"/>
                    <a:pt x="3024" y="775"/>
                    <a:pt x="3024" y="768"/>
                  </a:cubicBezTo>
                  <a:close/>
                  <a:moveTo>
                    <a:pt x="3024" y="691"/>
                  </a:moveTo>
                  <a:lnTo>
                    <a:pt x="3024" y="666"/>
                  </a:lnTo>
                  <a:cubicBezTo>
                    <a:pt x="3024" y="659"/>
                    <a:pt x="3029" y="653"/>
                    <a:pt x="3036" y="653"/>
                  </a:cubicBezTo>
                  <a:cubicBezTo>
                    <a:pt x="3043" y="653"/>
                    <a:pt x="3049" y="659"/>
                    <a:pt x="3049" y="666"/>
                  </a:cubicBezTo>
                  <a:lnTo>
                    <a:pt x="3049" y="691"/>
                  </a:lnTo>
                  <a:cubicBezTo>
                    <a:pt x="3049" y="699"/>
                    <a:pt x="3043" y="704"/>
                    <a:pt x="3036" y="704"/>
                  </a:cubicBezTo>
                  <a:cubicBezTo>
                    <a:pt x="3029" y="704"/>
                    <a:pt x="3024" y="699"/>
                    <a:pt x="3024" y="691"/>
                  </a:cubicBezTo>
                  <a:close/>
                  <a:moveTo>
                    <a:pt x="3024" y="615"/>
                  </a:moveTo>
                  <a:lnTo>
                    <a:pt x="3024" y="589"/>
                  </a:lnTo>
                  <a:cubicBezTo>
                    <a:pt x="3024" y="582"/>
                    <a:pt x="3029" y="576"/>
                    <a:pt x="3036" y="576"/>
                  </a:cubicBezTo>
                  <a:cubicBezTo>
                    <a:pt x="3043" y="576"/>
                    <a:pt x="3049" y="582"/>
                    <a:pt x="3049" y="589"/>
                  </a:cubicBezTo>
                  <a:lnTo>
                    <a:pt x="3049" y="615"/>
                  </a:lnTo>
                  <a:cubicBezTo>
                    <a:pt x="3049" y="622"/>
                    <a:pt x="3043" y="627"/>
                    <a:pt x="3036" y="627"/>
                  </a:cubicBezTo>
                  <a:cubicBezTo>
                    <a:pt x="3029" y="627"/>
                    <a:pt x="3024" y="622"/>
                    <a:pt x="3024" y="615"/>
                  </a:cubicBezTo>
                  <a:close/>
                  <a:moveTo>
                    <a:pt x="3024" y="538"/>
                  </a:moveTo>
                  <a:lnTo>
                    <a:pt x="3024" y="512"/>
                  </a:lnTo>
                  <a:cubicBezTo>
                    <a:pt x="3024" y="505"/>
                    <a:pt x="3029" y="499"/>
                    <a:pt x="3036" y="499"/>
                  </a:cubicBezTo>
                  <a:cubicBezTo>
                    <a:pt x="3043" y="499"/>
                    <a:pt x="3049" y="505"/>
                    <a:pt x="3049" y="512"/>
                  </a:cubicBezTo>
                  <a:lnTo>
                    <a:pt x="3049" y="538"/>
                  </a:lnTo>
                  <a:cubicBezTo>
                    <a:pt x="3049" y="545"/>
                    <a:pt x="3043" y="551"/>
                    <a:pt x="3036" y="551"/>
                  </a:cubicBezTo>
                  <a:cubicBezTo>
                    <a:pt x="3029" y="551"/>
                    <a:pt x="3024" y="545"/>
                    <a:pt x="3024" y="538"/>
                  </a:cubicBezTo>
                  <a:close/>
                  <a:moveTo>
                    <a:pt x="3024" y="461"/>
                  </a:moveTo>
                  <a:lnTo>
                    <a:pt x="3024" y="435"/>
                  </a:lnTo>
                  <a:cubicBezTo>
                    <a:pt x="3024" y="428"/>
                    <a:pt x="3029" y="423"/>
                    <a:pt x="3036" y="423"/>
                  </a:cubicBezTo>
                  <a:cubicBezTo>
                    <a:pt x="3043" y="423"/>
                    <a:pt x="3049" y="428"/>
                    <a:pt x="3049" y="435"/>
                  </a:cubicBezTo>
                  <a:lnTo>
                    <a:pt x="3049" y="461"/>
                  </a:lnTo>
                  <a:cubicBezTo>
                    <a:pt x="3049" y="468"/>
                    <a:pt x="3043" y="474"/>
                    <a:pt x="3036" y="474"/>
                  </a:cubicBezTo>
                  <a:cubicBezTo>
                    <a:pt x="3029" y="474"/>
                    <a:pt x="3024" y="468"/>
                    <a:pt x="3024" y="461"/>
                  </a:cubicBezTo>
                  <a:close/>
                  <a:moveTo>
                    <a:pt x="3024" y="384"/>
                  </a:moveTo>
                  <a:lnTo>
                    <a:pt x="3024" y="359"/>
                  </a:lnTo>
                  <a:cubicBezTo>
                    <a:pt x="3024" y="352"/>
                    <a:pt x="3029" y="346"/>
                    <a:pt x="3036" y="346"/>
                  </a:cubicBezTo>
                  <a:cubicBezTo>
                    <a:pt x="3043" y="346"/>
                    <a:pt x="3049" y="352"/>
                    <a:pt x="3049" y="359"/>
                  </a:cubicBezTo>
                  <a:lnTo>
                    <a:pt x="3049" y="384"/>
                  </a:lnTo>
                  <a:cubicBezTo>
                    <a:pt x="3049" y="391"/>
                    <a:pt x="3043" y="397"/>
                    <a:pt x="3036" y="397"/>
                  </a:cubicBezTo>
                  <a:cubicBezTo>
                    <a:pt x="3029" y="397"/>
                    <a:pt x="3024" y="391"/>
                    <a:pt x="3024" y="384"/>
                  </a:cubicBezTo>
                  <a:close/>
                  <a:moveTo>
                    <a:pt x="3024" y="307"/>
                  </a:moveTo>
                  <a:lnTo>
                    <a:pt x="3024" y="282"/>
                  </a:lnTo>
                  <a:cubicBezTo>
                    <a:pt x="3024" y="275"/>
                    <a:pt x="3029" y="269"/>
                    <a:pt x="3036" y="269"/>
                  </a:cubicBezTo>
                  <a:cubicBezTo>
                    <a:pt x="3043" y="269"/>
                    <a:pt x="3049" y="275"/>
                    <a:pt x="3049" y="282"/>
                  </a:cubicBezTo>
                  <a:lnTo>
                    <a:pt x="3049" y="307"/>
                  </a:lnTo>
                  <a:cubicBezTo>
                    <a:pt x="3049" y="314"/>
                    <a:pt x="3043" y="320"/>
                    <a:pt x="3036" y="320"/>
                  </a:cubicBezTo>
                  <a:cubicBezTo>
                    <a:pt x="3029" y="320"/>
                    <a:pt x="3024" y="314"/>
                    <a:pt x="3024" y="307"/>
                  </a:cubicBezTo>
                  <a:close/>
                  <a:moveTo>
                    <a:pt x="3024" y="231"/>
                  </a:moveTo>
                  <a:lnTo>
                    <a:pt x="3024" y="205"/>
                  </a:lnTo>
                  <a:cubicBezTo>
                    <a:pt x="3024" y="198"/>
                    <a:pt x="3029" y="192"/>
                    <a:pt x="3036" y="192"/>
                  </a:cubicBezTo>
                  <a:cubicBezTo>
                    <a:pt x="3043" y="192"/>
                    <a:pt x="3049" y="198"/>
                    <a:pt x="3049" y="205"/>
                  </a:cubicBezTo>
                  <a:lnTo>
                    <a:pt x="3049" y="231"/>
                  </a:lnTo>
                  <a:cubicBezTo>
                    <a:pt x="3049" y="238"/>
                    <a:pt x="3043" y="243"/>
                    <a:pt x="3036" y="243"/>
                  </a:cubicBezTo>
                  <a:cubicBezTo>
                    <a:pt x="3029" y="243"/>
                    <a:pt x="3024" y="238"/>
                    <a:pt x="3024" y="231"/>
                  </a:cubicBezTo>
                  <a:close/>
                  <a:moveTo>
                    <a:pt x="3024" y="154"/>
                  </a:moveTo>
                  <a:lnTo>
                    <a:pt x="3024" y="128"/>
                  </a:lnTo>
                  <a:cubicBezTo>
                    <a:pt x="3024" y="121"/>
                    <a:pt x="3029" y="115"/>
                    <a:pt x="3036" y="115"/>
                  </a:cubicBezTo>
                  <a:cubicBezTo>
                    <a:pt x="3043" y="115"/>
                    <a:pt x="3049" y="121"/>
                    <a:pt x="3049" y="128"/>
                  </a:cubicBezTo>
                  <a:lnTo>
                    <a:pt x="3049" y="154"/>
                  </a:lnTo>
                  <a:cubicBezTo>
                    <a:pt x="3049" y="161"/>
                    <a:pt x="3043" y="167"/>
                    <a:pt x="3036" y="167"/>
                  </a:cubicBezTo>
                  <a:cubicBezTo>
                    <a:pt x="3029" y="167"/>
                    <a:pt x="3024" y="161"/>
                    <a:pt x="3024" y="154"/>
                  </a:cubicBezTo>
                  <a:close/>
                  <a:moveTo>
                    <a:pt x="3024" y="77"/>
                  </a:moveTo>
                  <a:lnTo>
                    <a:pt x="3024" y="51"/>
                  </a:lnTo>
                  <a:cubicBezTo>
                    <a:pt x="3024" y="44"/>
                    <a:pt x="3029" y="39"/>
                    <a:pt x="3036" y="39"/>
                  </a:cubicBezTo>
                  <a:cubicBezTo>
                    <a:pt x="3043" y="39"/>
                    <a:pt x="3049" y="44"/>
                    <a:pt x="3049" y="51"/>
                  </a:cubicBezTo>
                  <a:lnTo>
                    <a:pt x="3049" y="77"/>
                  </a:lnTo>
                  <a:cubicBezTo>
                    <a:pt x="3049" y="84"/>
                    <a:pt x="3043" y="90"/>
                    <a:pt x="3036" y="90"/>
                  </a:cubicBezTo>
                  <a:cubicBezTo>
                    <a:pt x="3029" y="90"/>
                    <a:pt x="3024" y="84"/>
                    <a:pt x="3024" y="77"/>
                  </a:cubicBezTo>
                  <a:close/>
                  <a:moveTo>
                    <a:pt x="3024" y="26"/>
                  </a:moveTo>
                  <a:lnTo>
                    <a:pt x="2998" y="26"/>
                  </a:lnTo>
                  <a:cubicBezTo>
                    <a:pt x="2991" y="26"/>
                    <a:pt x="2985" y="20"/>
                    <a:pt x="2985" y="13"/>
                  </a:cubicBezTo>
                  <a:cubicBezTo>
                    <a:pt x="2985" y="6"/>
                    <a:pt x="2991" y="0"/>
                    <a:pt x="2998" y="0"/>
                  </a:cubicBezTo>
                  <a:lnTo>
                    <a:pt x="3024" y="0"/>
                  </a:lnTo>
                  <a:cubicBezTo>
                    <a:pt x="3031" y="0"/>
                    <a:pt x="3036" y="6"/>
                    <a:pt x="3036" y="13"/>
                  </a:cubicBezTo>
                  <a:cubicBezTo>
                    <a:pt x="3036" y="20"/>
                    <a:pt x="3031" y="26"/>
                    <a:pt x="3024" y="26"/>
                  </a:cubicBezTo>
                  <a:close/>
                  <a:moveTo>
                    <a:pt x="2947" y="26"/>
                  </a:moveTo>
                  <a:lnTo>
                    <a:pt x="2921" y="26"/>
                  </a:lnTo>
                  <a:cubicBezTo>
                    <a:pt x="2914" y="26"/>
                    <a:pt x="2908" y="20"/>
                    <a:pt x="2908" y="13"/>
                  </a:cubicBezTo>
                  <a:cubicBezTo>
                    <a:pt x="2908" y="6"/>
                    <a:pt x="2914" y="0"/>
                    <a:pt x="2921" y="0"/>
                  </a:cubicBezTo>
                  <a:lnTo>
                    <a:pt x="2947" y="0"/>
                  </a:lnTo>
                  <a:cubicBezTo>
                    <a:pt x="2954" y="0"/>
                    <a:pt x="2960" y="6"/>
                    <a:pt x="2960" y="13"/>
                  </a:cubicBezTo>
                  <a:cubicBezTo>
                    <a:pt x="2960" y="20"/>
                    <a:pt x="2954" y="26"/>
                    <a:pt x="2947" y="26"/>
                  </a:cubicBezTo>
                  <a:close/>
                  <a:moveTo>
                    <a:pt x="2870" y="26"/>
                  </a:moveTo>
                  <a:lnTo>
                    <a:pt x="2844" y="26"/>
                  </a:lnTo>
                  <a:cubicBezTo>
                    <a:pt x="2837" y="26"/>
                    <a:pt x="2832" y="20"/>
                    <a:pt x="2832" y="13"/>
                  </a:cubicBezTo>
                  <a:cubicBezTo>
                    <a:pt x="2832" y="6"/>
                    <a:pt x="2837" y="0"/>
                    <a:pt x="2844" y="0"/>
                  </a:cubicBezTo>
                  <a:lnTo>
                    <a:pt x="2870" y="0"/>
                  </a:lnTo>
                  <a:cubicBezTo>
                    <a:pt x="2877" y="0"/>
                    <a:pt x="2883" y="6"/>
                    <a:pt x="2883" y="13"/>
                  </a:cubicBezTo>
                  <a:cubicBezTo>
                    <a:pt x="2883" y="20"/>
                    <a:pt x="2877" y="26"/>
                    <a:pt x="2870" y="26"/>
                  </a:cubicBezTo>
                  <a:close/>
                  <a:moveTo>
                    <a:pt x="2793" y="26"/>
                  </a:moveTo>
                  <a:lnTo>
                    <a:pt x="2768" y="26"/>
                  </a:lnTo>
                  <a:cubicBezTo>
                    <a:pt x="2760" y="26"/>
                    <a:pt x="2755" y="20"/>
                    <a:pt x="2755" y="13"/>
                  </a:cubicBezTo>
                  <a:cubicBezTo>
                    <a:pt x="2755" y="6"/>
                    <a:pt x="2760" y="0"/>
                    <a:pt x="2768" y="0"/>
                  </a:cubicBezTo>
                  <a:lnTo>
                    <a:pt x="2793" y="0"/>
                  </a:lnTo>
                  <a:cubicBezTo>
                    <a:pt x="2800" y="0"/>
                    <a:pt x="2806" y="6"/>
                    <a:pt x="2806" y="13"/>
                  </a:cubicBezTo>
                  <a:cubicBezTo>
                    <a:pt x="2806" y="20"/>
                    <a:pt x="2800" y="26"/>
                    <a:pt x="2793" y="26"/>
                  </a:cubicBezTo>
                  <a:close/>
                  <a:moveTo>
                    <a:pt x="2716" y="26"/>
                  </a:moveTo>
                  <a:lnTo>
                    <a:pt x="2691" y="26"/>
                  </a:lnTo>
                  <a:cubicBezTo>
                    <a:pt x="2684" y="26"/>
                    <a:pt x="2678" y="20"/>
                    <a:pt x="2678" y="13"/>
                  </a:cubicBezTo>
                  <a:cubicBezTo>
                    <a:pt x="2678" y="6"/>
                    <a:pt x="2684" y="0"/>
                    <a:pt x="2691" y="0"/>
                  </a:cubicBezTo>
                  <a:lnTo>
                    <a:pt x="2716" y="0"/>
                  </a:lnTo>
                  <a:cubicBezTo>
                    <a:pt x="2723" y="0"/>
                    <a:pt x="2729" y="6"/>
                    <a:pt x="2729" y="13"/>
                  </a:cubicBezTo>
                  <a:cubicBezTo>
                    <a:pt x="2729" y="20"/>
                    <a:pt x="2723" y="26"/>
                    <a:pt x="2716" y="26"/>
                  </a:cubicBezTo>
                  <a:close/>
                  <a:moveTo>
                    <a:pt x="2640" y="26"/>
                  </a:moveTo>
                  <a:lnTo>
                    <a:pt x="2614" y="26"/>
                  </a:lnTo>
                  <a:cubicBezTo>
                    <a:pt x="2607" y="26"/>
                    <a:pt x="2601" y="20"/>
                    <a:pt x="2601" y="13"/>
                  </a:cubicBezTo>
                  <a:cubicBezTo>
                    <a:pt x="2601" y="6"/>
                    <a:pt x="2607" y="0"/>
                    <a:pt x="2614" y="0"/>
                  </a:cubicBezTo>
                  <a:lnTo>
                    <a:pt x="2640" y="0"/>
                  </a:lnTo>
                  <a:cubicBezTo>
                    <a:pt x="2647" y="0"/>
                    <a:pt x="2652" y="6"/>
                    <a:pt x="2652" y="13"/>
                  </a:cubicBezTo>
                  <a:cubicBezTo>
                    <a:pt x="2652" y="20"/>
                    <a:pt x="2647" y="26"/>
                    <a:pt x="2640" y="26"/>
                  </a:cubicBezTo>
                  <a:close/>
                  <a:moveTo>
                    <a:pt x="2563" y="26"/>
                  </a:moveTo>
                  <a:lnTo>
                    <a:pt x="2537" y="26"/>
                  </a:lnTo>
                  <a:cubicBezTo>
                    <a:pt x="2530" y="26"/>
                    <a:pt x="2524" y="20"/>
                    <a:pt x="2524" y="13"/>
                  </a:cubicBezTo>
                  <a:cubicBezTo>
                    <a:pt x="2524" y="6"/>
                    <a:pt x="2530" y="0"/>
                    <a:pt x="2537" y="0"/>
                  </a:cubicBezTo>
                  <a:lnTo>
                    <a:pt x="2563" y="0"/>
                  </a:lnTo>
                  <a:cubicBezTo>
                    <a:pt x="2570" y="0"/>
                    <a:pt x="2576" y="6"/>
                    <a:pt x="2576" y="13"/>
                  </a:cubicBezTo>
                  <a:cubicBezTo>
                    <a:pt x="2576" y="20"/>
                    <a:pt x="2570" y="26"/>
                    <a:pt x="2563" y="26"/>
                  </a:cubicBezTo>
                  <a:close/>
                  <a:moveTo>
                    <a:pt x="2486" y="26"/>
                  </a:moveTo>
                  <a:lnTo>
                    <a:pt x="2460" y="26"/>
                  </a:lnTo>
                  <a:cubicBezTo>
                    <a:pt x="2453" y="26"/>
                    <a:pt x="2448" y="20"/>
                    <a:pt x="2448" y="13"/>
                  </a:cubicBezTo>
                  <a:cubicBezTo>
                    <a:pt x="2448" y="6"/>
                    <a:pt x="2453" y="0"/>
                    <a:pt x="2460" y="0"/>
                  </a:cubicBezTo>
                  <a:lnTo>
                    <a:pt x="2486" y="0"/>
                  </a:lnTo>
                  <a:cubicBezTo>
                    <a:pt x="2493" y="0"/>
                    <a:pt x="2499" y="6"/>
                    <a:pt x="2499" y="13"/>
                  </a:cubicBezTo>
                  <a:cubicBezTo>
                    <a:pt x="2499" y="20"/>
                    <a:pt x="2493" y="26"/>
                    <a:pt x="2486" y="26"/>
                  </a:cubicBezTo>
                  <a:close/>
                  <a:moveTo>
                    <a:pt x="2409" y="26"/>
                  </a:moveTo>
                  <a:lnTo>
                    <a:pt x="2384" y="26"/>
                  </a:lnTo>
                  <a:cubicBezTo>
                    <a:pt x="2376" y="26"/>
                    <a:pt x="2371" y="20"/>
                    <a:pt x="2371" y="13"/>
                  </a:cubicBezTo>
                  <a:cubicBezTo>
                    <a:pt x="2371" y="6"/>
                    <a:pt x="2376" y="0"/>
                    <a:pt x="2384" y="0"/>
                  </a:cubicBezTo>
                  <a:lnTo>
                    <a:pt x="2409" y="0"/>
                  </a:lnTo>
                  <a:cubicBezTo>
                    <a:pt x="2416" y="0"/>
                    <a:pt x="2422" y="6"/>
                    <a:pt x="2422" y="13"/>
                  </a:cubicBezTo>
                  <a:cubicBezTo>
                    <a:pt x="2422" y="20"/>
                    <a:pt x="2416" y="26"/>
                    <a:pt x="2409" y="26"/>
                  </a:cubicBezTo>
                  <a:close/>
                  <a:moveTo>
                    <a:pt x="2332" y="26"/>
                  </a:moveTo>
                  <a:lnTo>
                    <a:pt x="2307" y="26"/>
                  </a:lnTo>
                  <a:cubicBezTo>
                    <a:pt x="2300" y="26"/>
                    <a:pt x="2294" y="20"/>
                    <a:pt x="2294" y="13"/>
                  </a:cubicBezTo>
                  <a:cubicBezTo>
                    <a:pt x="2294" y="6"/>
                    <a:pt x="2300" y="0"/>
                    <a:pt x="2307" y="0"/>
                  </a:cubicBezTo>
                  <a:lnTo>
                    <a:pt x="2332" y="0"/>
                  </a:lnTo>
                  <a:cubicBezTo>
                    <a:pt x="2339" y="0"/>
                    <a:pt x="2345" y="6"/>
                    <a:pt x="2345" y="13"/>
                  </a:cubicBezTo>
                  <a:cubicBezTo>
                    <a:pt x="2345" y="20"/>
                    <a:pt x="2339" y="26"/>
                    <a:pt x="2332" y="26"/>
                  </a:cubicBezTo>
                  <a:close/>
                  <a:moveTo>
                    <a:pt x="2256" y="26"/>
                  </a:moveTo>
                  <a:lnTo>
                    <a:pt x="2230" y="26"/>
                  </a:lnTo>
                  <a:cubicBezTo>
                    <a:pt x="2223" y="26"/>
                    <a:pt x="2217" y="20"/>
                    <a:pt x="2217" y="13"/>
                  </a:cubicBezTo>
                  <a:cubicBezTo>
                    <a:pt x="2217" y="6"/>
                    <a:pt x="2223" y="0"/>
                    <a:pt x="2230" y="0"/>
                  </a:cubicBezTo>
                  <a:lnTo>
                    <a:pt x="2256" y="0"/>
                  </a:lnTo>
                  <a:cubicBezTo>
                    <a:pt x="2263" y="0"/>
                    <a:pt x="2268" y="6"/>
                    <a:pt x="2268" y="13"/>
                  </a:cubicBezTo>
                  <a:cubicBezTo>
                    <a:pt x="2268" y="20"/>
                    <a:pt x="2263" y="26"/>
                    <a:pt x="2256" y="26"/>
                  </a:cubicBezTo>
                  <a:close/>
                  <a:moveTo>
                    <a:pt x="2179" y="26"/>
                  </a:moveTo>
                  <a:lnTo>
                    <a:pt x="2153" y="26"/>
                  </a:lnTo>
                  <a:cubicBezTo>
                    <a:pt x="2146" y="26"/>
                    <a:pt x="2140" y="20"/>
                    <a:pt x="2140" y="13"/>
                  </a:cubicBezTo>
                  <a:cubicBezTo>
                    <a:pt x="2140" y="6"/>
                    <a:pt x="2146" y="0"/>
                    <a:pt x="2153" y="0"/>
                  </a:cubicBezTo>
                  <a:lnTo>
                    <a:pt x="2179" y="0"/>
                  </a:lnTo>
                  <a:cubicBezTo>
                    <a:pt x="2186" y="0"/>
                    <a:pt x="2192" y="6"/>
                    <a:pt x="2192" y="13"/>
                  </a:cubicBezTo>
                  <a:cubicBezTo>
                    <a:pt x="2192" y="20"/>
                    <a:pt x="2186" y="26"/>
                    <a:pt x="2179" y="26"/>
                  </a:cubicBezTo>
                  <a:close/>
                  <a:moveTo>
                    <a:pt x="2102" y="26"/>
                  </a:moveTo>
                  <a:lnTo>
                    <a:pt x="2076" y="26"/>
                  </a:lnTo>
                  <a:cubicBezTo>
                    <a:pt x="2069" y="26"/>
                    <a:pt x="2064" y="20"/>
                    <a:pt x="2064" y="13"/>
                  </a:cubicBezTo>
                  <a:cubicBezTo>
                    <a:pt x="2064" y="6"/>
                    <a:pt x="2069" y="0"/>
                    <a:pt x="2076" y="0"/>
                  </a:cubicBezTo>
                  <a:lnTo>
                    <a:pt x="2102" y="0"/>
                  </a:lnTo>
                  <a:cubicBezTo>
                    <a:pt x="2109" y="0"/>
                    <a:pt x="2115" y="6"/>
                    <a:pt x="2115" y="13"/>
                  </a:cubicBezTo>
                  <a:cubicBezTo>
                    <a:pt x="2115" y="20"/>
                    <a:pt x="2109" y="26"/>
                    <a:pt x="2102" y="26"/>
                  </a:cubicBezTo>
                  <a:close/>
                  <a:moveTo>
                    <a:pt x="2025" y="26"/>
                  </a:moveTo>
                  <a:lnTo>
                    <a:pt x="2000" y="26"/>
                  </a:lnTo>
                  <a:cubicBezTo>
                    <a:pt x="1992" y="26"/>
                    <a:pt x="1987" y="20"/>
                    <a:pt x="1987" y="13"/>
                  </a:cubicBezTo>
                  <a:cubicBezTo>
                    <a:pt x="1987" y="6"/>
                    <a:pt x="1992" y="0"/>
                    <a:pt x="2000" y="0"/>
                  </a:cubicBezTo>
                  <a:lnTo>
                    <a:pt x="2025" y="0"/>
                  </a:lnTo>
                  <a:cubicBezTo>
                    <a:pt x="2032" y="0"/>
                    <a:pt x="2038" y="6"/>
                    <a:pt x="2038" y="13"/>
                  </a:cubicBezTo>
                  <a:cubicBezTo>
                    <a:pt x="2038" y="20"/>
                    <a:pt x="2032" y="26"/>
                    <a:pt x="2025" y="26"/>
                  </a:cubicBezTo>
                  <a:close/>
                  <a:moveTo>
                    <a:pt x="1948" y="26"/>
                  </a:moveTo>
                  <a:lnTo>
                    <a:pt x="1923" y="26"/>
                  </a:lnTo>
                  <a:cubicBezTo>
                    <a:pt x="1916" y="26"/>
                    <a:pt x="1910" y="20"/>
                    <a:pt x="1910" y="13"/>
                  </a:cubicBezTo>
                  <a:cubicBezTo>
                    <a:pt x="1910" y="6"/>
                    <a:pt x="1916" y="0"/>
                    <a:pt x="1923" y="0"/>
                  </a:cubicBezTo>
                  <a:lnTo>
                    <a:pt x="1948" y="0"/>
                  </a:lnTo>
                  <a:cubicBezTo>
                    <a:pt x="1955" y="0"/>
                    <a:pt x="1961" y="6"/>
                    <a:pt x="1961" y="13"/>
                  </a:cubicBezTo>
                  <a:cubicBezTo>
                    <a:pt x="1961" y="20"/>
                    <a:pt x="1955" y="26"/>
                    <a:pt x="1948" y="26"/>
                  </a:cubicBezTo>
                  <a:close/>
                  <a:moveTo>
                    <a:pt x="1872" y="26"/>
                  </a:moveTo>
                  <a:lnTo>
                    <a:pt x="1846" y="26"/>
                  </a:lnTo>
                  <a:cubicBezTo>
                    <a:pt x="1839" y="26"/>
                    <a:pt x="1833" y="20"/>
                    <a:pt x="1833" y="13"/>
                  </a:cubicBezTo>
                  <a:cubicBezTo>
                    <a:pt x="1833" y="6"/>
                    <a:pt x="1839" y="0"/>
                    <a:pt x="1846" y="0"/>
                  </a:cubicBezTo>
                  <a:lnTo>
                    <a:pt x="1872" y="0"/>
                  </a:lnTo>
                  <a:cubicBezTo>
                    <a:pt x="1879" y="0"/>
                    <a:pt x="1884" y="6"/>
                    <a:pt x="1884" y="13"/>
                  </a:cubicBezTo>
                  <a:cubicBezTo>
                    <a:pt x="1884" y="20"/>
                    <a:pt x="1879" y="26"/>
                    <a:pt x="1872" y="26"/>
                  </a:cubicBezTo>
                  <a:close/>
                  <a:moveTo>
                    <a:pt x="1795" y="26"/>
                  </a:moveTo>
                  <a:lnTo>
                    <a:pt x="1769" y="26"/>
                  </a:lnTo>
                  <a:cubicBezTo>
                    <a:pt x="1762" y="26"/>
                    <a:pt x="1756" y="20"/>
                    <a:pt x="1756" y="13"/>
                  </a:cubicBezTo>
                  <a:cubicBezTo>
                    <a:pt x="1756" y="6"/>
                    <a:pt x="1762" y="0"/>
                    <a:pt x="1769" y="0"/>
                  </a:cubicBezTo>
                  <a:lnTo>
                    <a:pt x="1795" y="0"/>
                  </a:lnTo>
                  <a:cubicBezTo>
                    <a:pt x="1802" y="0"/>
                    <a:pt x="1808" y="6"/>
                    <a:pt x="1808" y="13"/>
                  </a:cubicBezTo>
                  <a:cubicBezTo>
                    <a:pt x="1808" y="20"/>
                    <a:pt x="1802" y="26"/>
                    <a:pt x="1795" y="26"/>
                  </a:cubicBezTo>
                  <a:close/>
                  <a:moveTo>
                    <a:pt x="1718" y="26"/>
                  </a:moveTo>
                  <a:lnTo>
                    <a:pt x="1692" y="26"/>
                  </a:lnTo>
                  <a:cubicBezTo>
                    <a:pt x="1685" y="26"/>
                    <a:pt x="1680" y="20"/>
                    <a:pt x="1680" y="13"/>
                  </a:cubicBezTo>
                  <a:cubicBezTo>
                    <a:pt x="1680" y="6"/>
                    <a:pt x="1685" y="0"/>
                    <a:pt x="1692" y="0"/>
                  </a:cubicBezTo>
                  <a:lnTo>
                    <a:pt x="1718" y="0"/>
                  </a:lnTo>
                  <a:cubicBezTo>
                    <a:pt x="1725" y="0"/>
                    <a:pt x="1731" y="6"/>
                    <a:pt x="1731" y="13"/>
                  </a:cubicBezTo>
                  <a:cubicBezTo>
                    <a:pt x="1731" y="20"/>
                    <a:pt x="1725" y="26"/>
                    <a:pt x="1718" y="26"/>
                  </a:cubicBezTo>
                  <a:close/>
                  <a:moveTo>
                    <a:pt x="1641" y="26"/>
                  </a:moveTo>
                  <a:lnTo>
                    <a:pt x="1616" y="26"/>
                  </a:lnTo>
                  <a:cubicBezTo>
                    <a:pt x="1608" y="26"/>
                    <a:pt x="1603" y="20"/>
                    <a:pt x="1603" y="13"/>
                  </a:cubicBezTo>
                  <a:cubicBezTo>
                    <a:pt x="1603" y="6"/>
                    <a:pt x="1608" y="0"/>
                    <a:pt x="1616" y="0"/>
                  </a:cubicBezTo>
                  <a:lnTo>
                    <a:pt x="1641" y="0"/>
                  </a:lnTo>
                  <a:cubicBezTo>
                    <a:pt x="1648" y="0"/>
                    <a:pt x="1654" y="6"/>
                    <a:pt x="1654" y="13"/>
                  </a:cubicBezTo>
                  <a:cubicBezTo>
                    <a:pt x="1654" y="20"/>
                    <a:pt x="1648" y="26"/>
                    <a:pt x="1641" y="26"/>
                  </a:cubicBezTo>
                  <a:close/>
                  <a:moveTo>
                    <a:pt x="1564" y="26"/>
                  </a:moveTo>
                  <a:lnTo>
                    <a:pt x="1539" y="26"/>
                  </a:lnTo>
                  <a:cubicBezTo>
                    <a:pt x="1532" y="26"/>
                    <a:pt x="1526" y="20"/>
                    <a:pt x="1526" y="13"/>
                  </a:cubicBezTo>
                  <a:cubicBezTo>
                    <a:pt x="1526" y="6"/>
                    <a:pt x="1532" y="0"/>
                    <a:pt x="1539" y="0"/>
                  </a:cubicBezTo>
                  <a:lnTo>
                    <a:pt x="1564" y="0"/>
                  </a:lnTo>
                  <a:cubicBezTo>
                    <a:pt x="1571" y="0"/>
                    <a:pt x="1577" y="6"/>
                    <a:pt x="1577" y="13"/>
                  </a:cubicBezTo>
                  <a:cubicBezTo>
                    <a:pt x="1577" y="20"/>
                    <a:pt x="1571" y="26"/>
                    <a:pt x="1564" y="26"/>
                  </a:cubicBezTo>
                  <a:close/>
                  <a:moveTo>
                    <a:pt x="1488" y="26"/>
                  </a:moveTo>
                  <a:lnTo>
                    <a:pt x="1462" y="26"/>
                  </a:lnTo>
                  <a:cubicBezTo>
                    <a:pt x="1455" y="26"/>
                    <a:pt x="1449" y="20"/>
                    <a:pt x="1449" y="13"/>
                  </a:cubicBezTo>
                  <a:cubicBezTo>
                    <a:pt x="1449" y="6"/>
                    <a:pt x="1455" y="0"/>
                    <a:pt x="1462" y="0"/>
                  </a:cubicBezTo>
                  <a:lnTo>
                    <a:pt x="1488" y="0"/>
                  </a:lnTo>
                  <a:cubicBezTo>
                    <a:pt x="1495" y="0"/>
                    <a:pt x="1500" y="6"/>
                    <a:pt x="1500" y="13"/>
                  </a:cubicBezTo>
                  <a:cubicBezTo>
                    <a:pt x="1500" y="20"/>
                    <a:pt x="1495" y="26"/>
                    <a:pt x="1488" y="26"/>
                  </a:cubicBezTo>
                  <a:close/>
                  <a:moveTo>
                    <a:pt x="1411" y="26"/>
                  </a:moveTo>
                  <a:lnTo>
                    <a:pt x="1385" y="26"/>
                  </a:lnTo>
                  <a:cubicBezTo>
                    <a:pt x="1378" y="26"/>
                    <a:pt x="1372" y="20"/>
                    <a:pt x="1372" y="13"/>
                  </a:cubicBezTo>
                  <a:cubicBezTo>
                    <a:pt x="1372" y="6"/>
                    <a:pt x="1378" y="0"/>
                    <a:pt x="1385" y="0"/>
                  </a:cubicBezTo>
                  <a:lnTo>
                    <a:pt x="1411" y="0"/>
                  </a:lnTo>
                  <a:cubicBezTo>
                    <a:pt x="1418" y="0"/>
                    <a:pt x="1424" y="6"/>
                    <a:pt x="1424" y="13"/>
                  </a:cubicBezTo>
                  <a:cubicBezTo>
                    <a:pt x="1424" y="20"/>
                    <a:pt x="1418" y="26"/>
                    <a:pt x="1411" y="26"/>
                  </a:cubicBezTo>
                  <a:close/>
                  <a:moveTo>
                    <a:pt x="1334" y="26"/>
                  </a:moveTo>
                  <a:lnTo>
                    <a:pt x="1308" y="26"/>
                  </a:lnTo>
                  <a:cubicBezTo>
                    <a:pt x="1301" y="26"/>
                    <a:pt x="1296" y="20"/>
                    <a:pt x="1296" y="13"/>
                  </a:cubicBezTo>
                  <a:cubicBezTo>
                    <a:pt x="1296" y="6"/>
                    <a:pt x="1301" y="0"/>
                    <a:pt x="1308" y="0"/>
                  </a:cubicBezTo>
                  <a:lnTo>
                    <a:pt x="1334" y="0"/>
                  </a:lnTo>
                  <a:cubicBezTo>
                    <a:pt x="1341" y="0"/>
                    <a:pt x="1347" y="6"/>
                    <a:pt x="1347" y="13"/>
                  </a:cubicBezTo>
                  <a:cubicBezTo>
                    <a:pt x="1347" y="20"/>
                    <a:pt x="1341" y="26"/>
                    <a:pt x="1334" y="26"/>
                  </a:cubicBezTo>
                  <a:close/>
                  <a:moveTo>
                    <a:pt x="1257" y="26"/>
                  </a:moveTo>
                  <a:lnTo>
                    <a:pt x="1232" y="26"/>
                  </a:lnTo>
                  <a:cubicBezTo>
                    <a:pt x="1224" y="26"/>
                    <a:pt x="1219" y="20"/>
                    <a:pt x="1219" y="13"/>
                  </a:cubicBezTo>
                  <a:cubicBezTo>
                    <a:pt x="1219" y="6"/>
                    <a:pt x="1224" y="0"/>
                    <a:pt x="1232" y="0"/>
                  </a:cubicBezTo>
                  <a:lnTo>
                    <a:pt x="1257" y="0"/>
                  </a:lnTo>
                  <a:cubicBezTo>
                    <a:pt x="1264" y="0"/>
                    <a:pt x="1270" y="6"/>
                    <a:pt x="1270" y="13"/>
                  </a:cubicBezTo>
                  <a:cubicBezTo>
                    <a:pt x="1270" y="20"/>
                    <a:pt x="1264" y="26"/>
                    <a:pt x="1257" y="26"/>
                  </a:cubicBezTo>
                  <a:close/>
                  <a:moveTo>
                    <a:pt x="1180" y="26"/>
                  </a:moveTo>
                  <a:lnTo>
                    <a:pt x="1155" y="26"/>
                  </a:lnTo>
                  <a:cubicBezTo>
                    <a:pt x="1148" y="26"/>
                    <a:pt x="1142" y="20"/>
                    <a:pt x="1142" y="13"/>
                  </a:cubicBezTo>
                  <a:cubicBezTo>
                    <a:pt x="1142" y="6"/>
                    <a:pt x="1148" y="0"/>
                    <a:pt x="1155" y="0"/>
                  </a:cubicBezTo>
                  <a:lnTo>
                    <a:pt x="1180" y="0"/>
                  </a:lnTo>
                  <a:cubicBezTo>
                    <a:pt x="1187" y="0"/>
                    <a:pt x="1193" y="6"/>
                    <a:pt x="1193" y="13"/>
                  </a:cubicBezTo>
                  <a:cubicBezTo>
                    <a:pt x="1193" y="20"/>
                    <a:pt x="1187" y="26"/>
                    <a:pt x="1180" y="26"/>
                  </a:cubicBezTo>
                  <a:close/>
                  <a:moveTo>
                    <a:pt x="1104" y="26"/>
                  </a:moveTo>
                  <a:lnTo>
                    <a:pt x="1078" y="26"/>
                  </a:lnTo>
                  <a:cubicBezTo>
                    <a:pt x="1071" y="26"/>
                    <a:pt x="1065" y="20"/>
                    <a:pt x="1065" y="13"/>
                  </a:cubicBezTo>
                  <a:cubicBezTo>
                    <a:pt x="1065" y="6"/>
                    <a:pt x="1071" y="0"/>
                    <a:pt x="1078" y="0"/>
                  </a:cubicBezTo>
                  <a:lnTo>
                    <a:pt x="1104" y="0"/>
                  </a:lnTo>
                  <a:cubicBezTo>
                    <a:pt x="1111" y="0"/>
                    <a:pt x="1116" y="6"/>
                    <a:pt x="1116" y="13"/>
                  </a:cubicBezTo>
                  <a:cubicBezTo>
                    <a:pt x="1116" y="20"/>
                    <a:pt x="1111" y="26"/>
                    <a:pt x="1104" y="26"/>
                  </a:cubicBezTo>
                  <a:close/>
                  <a:moveTo>
                    <a:pt x="1027" y="26"/>
                  </a:moveTo>
                  <a:lnTo>
                    <a:pt x="1001" y="26"/>
                  </a:lnTo>
                  <a:cubicBezTo>
                    <a:pt x="994" y="26"/>
                    <a:pt x="988" y="20"/>
                    <a:pt x="988" y="13"/>
                  </a:cubicBezTo>
                  <a:cubicBezTo>
                    <a:pt x="988" y="6"/>
                    <a:pt x="994" y="0"/>
                    <a:pt x="1001" y="0"/>
                  </a:cubicBezTo>
                  <a:lnTo>
                    <a:pt x="1027" y="0"/>
                  </a:lnTo>
                  <a:cubicBezTo>
                    <a:pt x="1034" y="0"/>
                    <a:pt x="1040" y="6"/>
                    <a:pt x="1040" y="13"/>
                  </a:cubicBezTo>
                  <a:cubicBezTo>
                    <a:pt x="1040" y="20"/>
                    <a:pt x="1034" y="26"/>
                    <a:pt x="1027" y="26"/>
                  </a:cubicBezTo>
                  <a:close/>
                  <a:moveTo>
                    <a:pt x="950" y="26"/>
                  </a:moveTo>
                  <a:lnTo>
                    <a:pt x="924" y="26"/>
                  </a:lnTo>
                  <a:cubicBezTo>
                    <a:pt x="917" y="26"/>
                    <a:pt x="912" y="20"/>
                    <a:pt x="912" y="13"/>
                  </a:cubicBezTo>
                  <a:cubicBezTo>
                    <a:pt x="912" y="6"/>
                    <a:pt x="917" y="0"/>
                    <a:pt x="924" y="0"/>
                  </a:cubicBezTo>
                  <a:lnTo>
                    <a:pt x="950" y="0"/>
                  </a:lnTo>
                  <a:cubicBezTo>
                    <a:pt x="957" y="0"/>
                    <a:pt x="963" y="6"/>
                    <a:pt x="963" y="13"/>
                  </a:cubicBezTo>
                  <a:cubicBezTo>
                    <a:pt x="963" y="20"/>
                    <a:pt x="957" y="26"/>
                    <a:pt x="950" y="26"/>
                  </a:cubicBezTo>
                  <a:close/>
                  <a:moveTo>
                    <a:pt x="873" y="26"/>
                  </a:moveTo>
                  <a:lnTo>
                    <a:pt x="848" y="26"/>
                  </a:lnTo>
                  <a:cubicBezTo>
                    <a:pt x="840" y="26"/>
                    <a:pt x="835" y="20"/>
                    <a:pt x="835" y="13"/>
                  </a:cubicBezTo>
                  <a:cubicBezTo>
                    <a:pt x="835" y="6"/>
                    <a:pt x="840" y="0"/>
                    <a:pt x="848" y="0"/>
                  </a:cubicBezTo>
                  <a:lnTo>
                    <a:pt x="873" y="0"/>
                  </a:lnTo>
                  <a:cubicBezTo>
                    <a:pt x="880" y="0"/>
                    <a:pt x="886" y="6"/>
                    <a:pt x="886" y="13"/>
                  </a:cubicBezTo>
                  <a:cubicBezTo>
                    <a:pt x="886" y="20"/>
                    <a:pt x="880" y="26"/>
                    <a:pt x="873" y="26"/>
                  </a:cubicBezTo>
                  <a:close/>
                  <a:moveTo>
                    <a:pt x="796" y="26"/>
                  </a:moveTo>
                  <a:lnTo>
                    <a:pt x="771" y="26"/>
                  </a:lnTo>
                  <a:cubicBezTo>
                    <a:pt x="764" y="26"/>
                    <a:pt x="758" y="20"/>
                    <a:pt x="758" y="13"/>
                  </a:cubicBezTo>
                  <a:cubicBezTo>
                    <a:pt x="758" y="6"/>
                    <a:pt x="764" y="0"/>
                    <a:pt x="771" y="0"/>
                  </a:cubicBezTo>
                  <a:lnTo>
                    <a:pt x="796" y="0"/>
                  </a:lnTo>
                  <a:cubicBezTo>
                    <a:pt x="803" y="0"/>
                    <a:pt x="809" y="6"/>
                    <a:pt x="809" y="13"/>
                  </a:cubicBezTo>
                  <a:cubicBezTo>
                    <a:pt x="809" y="20"/>
                    <a:pt x="803" y="26"/>
                    <a:pt x="796" y="26"/>
                  </a:cubicBezTo>
                  <a:close/>
                  <a:moveTo>
                    <a:pt x="720" y="26"/>
                  </a:moveTo>
                  <a:lnTo>
                    <a:pt x="694" y="26"/>
                  </a:lnTo>
                  <a:cubicBezTo>
                    <a:pt x="687" y="26"/>
                    <a:pt x="681" y="20"/>
                    <a:pt x="681" y="13"/>
                  </a:cubicBezTo>
                  <a:cubicBezTo>
                    <a:pt x="681" y="6"/>
                    <a:pt x="687" y="0"/>
                    <a:pt x="694" y="0"/>
                  </a:cubicBezTo>
                  <a:lnTo>
                    <a:pt x="720" y="0"/>
                  </a:lnTo>
                  <a:cubicBezTo>
                    <a:pt x="727" y="0"/>
                    <a:pt x="732" y="6"/>
                    <a:pt x="732" y="13"/>
                  </a:cubicBezTo>
                  <a:cubicBezTo>
                    <a:pt x="732" y="20"/>
                    <a:pt x="727" y="26"/>
                    <a:pt x="720" y="26"/>
                  </a:cubicBezTo>
                  <a:close/>
                  <a:moveTo>
                    <a:pt x="643" y="26"/>
                  </a:moveTo>
                  <a:lnTo>
                    <a:pt x="617" y="26"/>
                  </a:lnTo>
                  <a:cubicBezTo>
                    <a:pt x="610" y="26"/>
                    <a:pt x="604" y="20"/>
                    <a:pt x="604" y="13"/>
                  </a:cubicBezTo>
                  <a:cubicBezTo>
                    <a:pt x="604" y="6"/>
                    <a:pt x="610" y="0"/>
                    <a:pt x="617" y="0"/>
                  </a:cubicBezTo>
                  <a:lnTo>
                    <a:pt x="643" y="0"/>
                  </a:lnTo>
                  <a:cubicBezTo>
                    <a:pt x="650" y="0"/>
                    <a:pt x="656" y="6"/>
                    <a:pt x="656" y="13"/>
                  </a:cubicBezTo>
                  <a:cubicBezTo>
                    <a:pt x="656" y="20"/>
                    <a:pt x="650" y="26"/>
                    <a:pt x="643" y="26"/>
                  </a:cubicBezTo>
                  <a:close/>
                  <a:moveTo>
                    <a:pt x="566" y="26"/>
                  </a:moveTo>
                  <a:lnTo>
                    <a:pt x="540" y="26"/>
                  </a:lnTo>
                  <a:cubicBezTo>
                    <a:pt x="533" y="26"/>
                    <a:pt x="528" y="20"/>
                    <a:pt x="528" y="13"/>
                  </a:cubicBezTo>
                  <a:cubicBezTo>
                    <a:pt x="528" y="6"/>
                    <a:pt x="533" y="0"/>
                    <a:pt x="540" y="0"/>
                  </a:cubicBezTo>
                  <a:lnTo>
                    <a:pt x="566" y="0"/>
                  </a:lnTo>
                  <a:cubicBezTo>
                    <a:pt x="573" y="0"/>
                    <a:pt x="579" y="6"/>
                    <a:pt x="579" y="13"/>
                  </a:cubicBezTo>
                  <a:cubicBezTo>
                    <a:pt x="579" y="20"/>
                    <a:pt x="573" y="26"/>
                    <a:pt x="566" y="26"/>
                  </a:cubicBezTo>
                  <a:close/>
                  <a:moveTo>
                    <a:pt x="489" y="26"/>
                  </a:moveTo>
                  <a:lnTo>
                    <a:pt x="464" y="26"/>
                  </a:lnTo>
                  <a:cubicBezTo>
                    <a:pt x="456" y="26"/>
                    <a:pt x="451" y="20"/>
                    <a:pt x="451" y="13"/>
                  </a:cubicBezTo>
                  <a:cubicBezTo>
                    <a:pt x="451" y="6"/>
                    <a:pt x="456" y="0"/>
                    <a:pt x="464" y="0"/>
                  </a:cubicBezTo>
                  <a:lnTo>
                    <a:pt x="489" y="0"/>
                  </a:lnTo>
                  <a:cubicBezTo>
                    <a:pt x="496" y="0"/>
                    <a:pt x="502" y="6"/>
                    <a:pt x="502" y="13"/>
                  </a:cubicBezTo>
                  <a:cubicBezTo>
                    <a:pt x="502" y="20"/>
                    <a:pt x="496" y="26"/>
                    <a:pt x="489" y="26"/>
                  </a:cubicBezTo>
                  <a:close/>
                  <a:moveTo>
                    <a:pt x="412" y="26"/>
                  </a:moveTo>
                  <a:lnTo>
                    <a:pt x="387" y="26"/>
                  </a:lnTo>
                  <a:cubicBezTo>
                    <a:pt x="380" y="26"/>
                    <a:pt x="374" y="20"/>
                    <a:pt x="374" y="13"/>
                  </a:cubicBezTo>
                  <a:cubicBezTo>
                    <a:pt x="374" y="6"/>
                    <a:pt x="380" y="0"/>
                    <a:pt x="387" y="0"/>
                  </a:cubicBezTo>
                  <a:lnTo>
                    <a:pt x="412" y="0"/>
                  </a:lnTo>
                  <a:cubicBezTo>
                    <a:pt x="419" y="0"/>
                    <a:pt x="425" y="6"/>
                    <a:pt x="425" y="13"/>
                  </a:cubicBezTo>
                  <a:cubicBezTo>
                    <a:pt x="425" y="20"/>
                    <a:pt x="419" y="26"/>
                    <a:pt x="412" y="26"/>
                  </a:cubicBezTo>
                  <a:close/>
                  <a:moveTo>
                    <a:pt x="336" y="26"/>
                  </a:moveTo>
                  <a:lnTo>
                    <a:pt x="310" y="26"/>
                  </a:lnTo>
                  <a:cubicBezTo>
                    <a:pt x="303" y="26"/>
                    <a:pt x="297" y="20"/>
                    <a:pt x="297" y="13"/>
                  </a:cubicBezTo>
                  <a:cubicBezTo>
                    <a:pt x="297" y="6"/>
                    <a:pt x="303" y="0"/>
                    <a:pt x="310" y="0"/>
                  </a:cubicBezTo>
                  <a:lnTo>
                    <a:pt x="336" y="0"/>
                  </a:lnTo>
                  <a:cubicBezTo>
                    <a:pt x="343" y="0"/>
                    <a:pt x="348" y="6"/>
                    <a:pt x="348" y="13"/>
                  </a:cubicBezTo>
                  <a:cubicBezTo>
                    <a:pt x="348" y="20"/>
                    <a:pt x="343" y="26"/>
                    <a:pt x="336" y="26"/>
                  </a:cubicBezTo>
                  <a:close/>
                  <a:moveTo>
                    <a:pt x="259" y="26"/>
                  </a:moveTo>
                  <a:lnTo>
                    <a:pt x="233" y="26"/>
                  </a:lnTo>
                  <a:cubicBezTo>
                    <a:pt x="226" y="26"/>
                    <a:pt x="220" y="20"/>
                    <a:pt x="220" y="13"/>
                  </a:cubicBezTo>
                  <a:cubicBezTo>
                    <a:pt x="220" y="6"/>
                    <a:pt x="226" y="0"/>
                    <a:pt x="233" y="0"/>
                  </a:cubicBezTo>
                  <a:lnTo>
                    <a:pt x="259" y="0"/>
                  </a:lnTo>
                  <a:cubicBezTo>
                    <a:pt x="266" y="0"/>
                    <a:pt x="272" y="6"/>
                    <a:pt x="272" y="13"/>
                  </a:cubicBezTo>
                  <a:cubicBezTo>
                    <a:pt x="272" y="20"/>
                    <a:pt x="266" y="26"/>
                    <a:pt x="259" y="26"/>
                  </a:cubicBezTo>
                  <a:close/>
                  <a:moveTo>
                    <a:pt x="182" y="26"/>
                  </a:moveTo>
                  <a:lnTo>
                    <a:pt x="156" y="26"/>
                  </a:lnTo>
                  <a:cubicBezTo>
                    <a:pt x="149" y="26"/>
                    <a:pt x="144" y="20"/>
                    <a:pt x="144" y="13"/>
                  </a:cubicBezTo>
                  <a:cubicBezTo>
                    <a:pt x="144" y="6"/>
                    <a:pt x="149" y="0"/>
                    <a:pt x="156" y="0"/>
                  </a:cubicBezTo>
                  <a:lnTo>
                    <a:pt x="182" y="0"/>
                  </a:lnTo>
                  <a:cubicBezTo>
                    <a:pt x="189" y="0"/>
                    <a:pt x="195" y="6"/>
                    <a:pt x="195" y="13"/>
                  </a:cubicBezTo>
                  <a:cubicBezTo>
                    <a:pt x="195" y="20"/>
                    <a:pt x="189" y="26"/>
                    <a:pt x="182" y="26"/>
                  </a:cubicBezTo>
                  <a:close/>
                  <a:moveTo>
                    <a:pt x="105" y="26"/>
                  </a:moveTo>
                  <a:lnTo>
                    <a:pt x="80" y="26"/>
                  </a:lnTo>
                  <a:cubicBezTo>
                    <a:pt x="72" y="26"/>
                    <a:pt x="67" y="20"/>
                    <a:pt x="67" y="13"/>
                  </a:cubicBezTo>
                  <a:cubicBezTo>
                    <a:pt x="67" y="6"/>
                    <a:pt x="72" y="0"/>
                    <a:pt x="80" y="0"/>
                  </a:cubicBezTo>
                  <a:lnTo>
                    <a:pt x="105" y="0"/>
                  </a:lnTo>
                  <a:cubicBezTo>
                    <a:pt x="112" y="0"/>
                    <a:pt x="118" y="6"/>
                    <a:pt x="118" y="13"/>
                  </a:cubicBezTo>
                  <a:cubicBezTo>
                    <a:pt x="118" y="20"/>
                    <a:pt x="112" y="26"/>
                    <a:pt x="105" y="26"/>
                  </a:cubicBezTo>
                  <a:close/>
                  <a:moveTo>
                    <a:pt x="28" y="26"/>
                  </a:moveTo>
                  <a:lnTo>
                    <a:pt x="13" y="26"/>
                  </a:lnTo>
                  <a:cubicBezTo>
                    <a:pt x="6" y="26"/>
                    <a:pt x="0" y="20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lnTo>
                    <a:pt x="28" y="0"/>
                  </a:lnTo>
                  <a:cubicBezTo>
                    <a:pt x="35" y="0"/>
                    <a:pt x="41" y="6"/>
                    <a:pt x="41" y="13"/>
                  </a:cubicBezTo>
                  <a:cubicBezTo>
                    <a:pt x="41" y="20"/>
                    <a:pt x="35" y="26"/>
                    <a:pt x="28" y="26"/>
                  </a:cubicBez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98" name="Line 174"/>
            <p:cNvSpPr>
              <a:spLocks noChangeShapeType="1"/>
            </p:cNvSpPr>
            <p:nvPr/>
          </p:nvSpPr>
          <p:spPr bwMode="auto">
            <a:xfrm>
              <a:off x="5213490" y="5910127"/>
              <a:ext cx="534469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99" name="Freeform 175"/>
            <p:cNvSpPr>
              <a:spLocks/>
            </p:cNvSpPr>
            <p:nvPr/>
          </p:nvSpPr>
          <p:spPr bwMode="auto">
            <a:xfrm>
              <a:off x="5738883" y="5873765"/>
              <a:ext cx="67565" cy="7272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3"/>
                </a:cxn>
                <a:cxn ang="0">
                  <a:pos x="0" y="66"/>
                </a:cxn>
                <a:cxn ang="0">
                  <a:pos x="0" y="0"/>
                </a:cxn>
              </a:cxnLst>
              <a:rect l="0" t="0" r="r" b="b"/>
              <a:pathLst>
                <a:path w="67" h="66">
                  <a:moveTo>
                    <a:pt x="0" y="0"/>
                  </a:moveTo>
                  <a:lnTo>
                    <a:pt x="67" y="33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00" name="Line 177"/>
            <p:cNvSpPr>
              <a:spLocks noChangeShapeType="1"/>
            </p:cNvSpPr>
            <p:nvPr/>
          </p:nvSpPr>
          <p:spPr bwMode="auto">
            <a:xfrm>
              <a:off x="5935528" y="5698568"/>
              <a:ext cx="77649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01" name="Line 178"/>
            <p:cNvSpPr>
              <a:spLocks noChangeShapeType="1"/>
            </p:cNvSpPr>
            <p:nvPr/>
          </p:nvSpPr>
          <p:spPr bwMode="auto">
            <a:xfrm>
              <a:off x="6425626" y="5698568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02" name="Freeform 179"/>
            <p:cNvSpPr>
              <a:spLocks/>
            </p:cNvSpPr>
            <p:nvPr/>
          </p:nvSpPr>
          <p:spPr bwMode="auto">
            <a:xfrm>
              <a:off x="6512351" y="5662206"/>
              <a:ext cx="67565" cy="738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3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3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03" name="Line 180"/>
            <p:cNvSpPr>
              <a:spLocks noChangeShapeType="1"/>
            </p:cNvSpPr>
            <p:nvPr/>
          </p:nvSpPr>
          <p:spPr bwMode="auto">
            <a:xfrm>
              <a:off x="5935528" y="6123890"/>
              <a:ext cx="77649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04" name="Line 181"/>
            <p:cNvSpPr>
              <a:spLocks noChangeShapeType="1"/>
            </p:cNvSpPr>
            <p:nvPr/>
          </p:nvSpPr>
          <p:spPr bwMode="auto">
            <a:xfrm>
              <a:off x="6425626" y="6123890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05" name="Freeform 182"/>
            <p:cNvSpPr>
              <a:spLocks/>
            </p:cNvSpPr>
            <p:nvPr/>
          </p:nvSpPr>
          <p:spPr bwMode="auto">
            <a:xfrm>
              <a:off x="6512351" y="6087528"/>
              <a:ext cx="67565" cy="738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3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3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06" name="Line 183"/>
            <p:cNvSpPr>
              <a:spLocks noChangeShapeType="1"/>
            </p:cNvSpPr>
            <p:nvPr/>
          </p:nvSpPr>
          <p:spPr bwMode="auto">
            <a:xfrm>
              <a:off x="5937545" y="5910127"/>
              <a:ext cx="77649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07" name="Line 184"/>
            <p:cNvSpPr>
              <a:spLocks noChangeShapeType="1"/>
            </p:cNvSpPr>
            <p:nvPr/>
          </p:nvSpPr>
          <p:spPr bwMode="auto">
            <a:xfrm>
              <a:off x="6427643" y="5910127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08" name="Freeform 185"/>
            <p:cNvSpPr>
              <a:spLocks/>
            </p:cNvSpPr>
            <p:nvPr/>
          </p:nvSpPr>
          <p:spPr bwMode="auto">
            <a:xfrm>
              <a:off x="6514368" y="5873765"/>
              <a:ext cx="67565" cy="7272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3"/>
                </a:cxn>
                <a:cxn ang="0">
                  <a:pos x="0" y="66"/>
                </a:cxn>
                <a:cxn ang="0">
                  <a:pos x="0" y="0"/>
                </a:cxn>
              </a:cxnLst>
              <a:rect l="0" t="0" r="r" b="b"/>
              <a:pathLst>
                <a:path w="67" h="66">
                  <a:moveTo>
                    <a:pt x="0" y="0"/>
                  </a:moveTo>
                  <a:lnTo>
                    <a:pt x="67" y="33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09" name="Rectangle 186"/>
            <p:cNvSpPr>
              <a:spLocks noChangeArrowheads="1"/>
            </p:cNvSpPr>
            <p:nvPr/>
          </p:nvSpPr>
          <p:spPr bwMode="auto">
            <a:xfrm>
              <a:off x="6013177" y="5831894"/>
              <a:ext cx="412449" cy="15095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10" name="Rectangle 187"/>
            <p:cNvSpPr>
              <a:spLocks noChangeArrowheads="1"/>
            </p:cNvSpPr>
            <p:nvPr/>
          </p:nvSpPr>
          <p:spPr bwMode="auto">
            <a:xfrm>
              <a:off x="6013177" y="5831894"/>
              <a:ext cx="412449" cy="150956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11" name="Rectangle 190"/>
            <p:cNvSpPr>
              <a:spLocks noChangeArrowheads="1"/>
            </p:cNvSpPr>
            <p:nvPr/>
          </p:nvSpPr>
          <p:spPr bwMode="auto">
            <a:xfrm>
              <a:off x="6013177" y="6045657"/>
              <a:ext cx="412449" cy="1520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12" name="Rectangle 191"/>
            <p:cNvSpPr>
              <a:spLocks noChangeArrowheads="1"/>
            </p:cNvSpPr>
            <p:nvPr/>
          </p:nvSpPr>
          <p:spPr bwMode="auto">
            <a:xfrm>
              <a:off x="6013177" y="6045657"/>
              <a:ext cx="412449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13" name="Line 199"/>
            <p:cNvSpPr>
              <a:spLocks noChangeShapeType="1"/>
            </p:cNvSpPr>
            <p:nvPr/>
          </p:nvSpPr>
          <p:spPr bwMode="auto">
            <a:xfrm flipH="1">
              <a:off x="6708995" y="5910127"/>
              <a:ext cx="62523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</p:grpSp>
      <p:graphicFrame>
        <p:nvGraphicFramePr>
          <p:cNvPr id="314" name="Table 313"/>
          <p:cNvGraphicFramePr>
            <a:graphicFrameLocks noGrp="1"/>
          </p:cNvGraphicFramePr>
          <p:nvPr/>
        </p:nvGraphicFramePr>
        <p:xfrm>
          <a:off x="1276348" y="2149968"/>
          <a:ext cx="2975265" cy="24106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1755"/>
                <a:gridCol w="991755"/>
                <a:gridCol w="991755"/>
              </a:tblGrid>
              <a:tr h="8035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035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0353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pSp>
        <p:nvGrpSpPr>
          <p:cNvPr id="315" name="Group 105"/>
          <p:cNvGrpSpPr/>
          <p:nvPr/>
        </p:nvGrpSpPr>
        <p:grpSpPr>
          <a:xfrm>
            <a:off x="1657348" y="2366108"/>
            <a:ext cx="838200" cy="717187"/>
            <a:chOff x="5715000" y="2286000"/>
            <a:chExt cx="838200" cy="717187"/>
          </a:xfrm>
        </p:grpSpPr>
        <p:sp>
          <p:nvSpPr>
            <p:cNvPr id="316" name="Oval 315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317" name="Rectangle 316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18" name="Straight Connector 317"/>
            <p:cNvCxnSpPr>
              <a:endCxn id="316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9" name="Group 106"/>
          <p:cNvGrpSpPr/>
          <p:nvPr/>
        </p:nvGrpSpPr>
        <p:grpSpPr>
          <a:xfrm>
            <a:off x="652467" y="2368062"/>
            <a:ext cx="838200" cy="717187"/>
            <a:chOff x="5715000" y="2286000"/>
            <a:chExt cx="838200" cy="717187"/>
          </a:xfrm>
        </p:grpSpPr>
        <p:sp>
          <p:nvSpPr>
            <p:cNvPr id="320" name="Oval 319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321" name="Rectangle 320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22" name="Straight Connector 321"/>
            <p:cNvCxnSpPr>
              <a:endCxn id="320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3" name="Group 110"/>
          <p:cNvGrpSpPr/>
          <p:nvPr/>
        </p:nvGrpSpPr>
        <p:grpSpPr>
          <a:xfrm>
            <a:off x="2647948" y="2389915"/>
            <a:ext cx="838200" cy="717187"/>
            <a:chOff x="5715000" y="2286000"/>
            <a:chExt cx="838200" cy="717187"/>
          </a:xfrm>
        </p:grpSpPr>
        <p:sp>
          <p:nvSpPr>
            <p:cNvPr id="324" name="Oval 323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325" name="Rectangle 324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26" name="Straight Connector 325"/>
            <p:cNvCxnSpPr>
              <a:endCxn id="324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7" name="Group 114"/>
          <p:cNvGrpSpPr/>
          <p:nvPr/>
        </p:nvGrpSpPr>
        <p:grpSpPr>
          <a:xfrm>
            <a:off x="3609970" y="2404204"/>
            <a:ext cx="838200" cy="717187"/>
            <a:chOff x="5715000" y="2286000"/>
            <a:chExt cx="838200" cy="717187"/>
          </a:xfrm>
        </p:grpSpPr>
        <p:sp>
          <p:nvSpPr>
            <p:cNvPr id="328" name="Oval 327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329" name="Rectangle 328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30" name="Straight Connector 329"/>
            <p:cNvCxnSpPr>
              <a:endCxn id="328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1" name="Group 118"/>
          <p:cNvGrpSpPr/>
          <p:nvPr/>
        </p:nvGrpSpPr>
        <p:grpSpPr>
          <a:xfrm>
            <a:off x="1643051" y="1610825"/>
            <a:ext cx="838200" cy="717187"/>
            <a:chOff x="5715000" y="2286000"/>
            <a:chExt cx="838200" cy="717187"/>
          </a:xfrm>
        </p:grpSpPr>
        <p:sp>
          <p:nvSpPr>
            <p:cNvPr id="332" name="Oval 331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333" name="Rectangle 332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34" name="Straight Connector 333"/>
            <p:cNvCxnSpPr>
              <a:endCxn id="332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5" name="Group 122"/>
          <p:cNvGrpSpPr/>
          <p:nvPr/>
        </p:nvGrpSpPr>
        <p:grpSpPr>
          <a:xfrm>
            <a:off x="638170" y="1612779"/>
            <a:ext cx="838200" cy="717187"/>
            <a:chOff x="5715000" y="2286000"/>
            <a:chExt cx="838200" cy="717187"/>
          </a:xfrm>
        </p:grpSpPr>
        <p:sp>
          <p:nvSpPr>
            <p:cNvPr id="336" name="Oval 335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337" name="Rectangle 336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38" name="Straight Connector 337"/>
            <p:cNvCxnSpPr>
              <a:endCxn id="336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9" name="Group 126"/>
          <p:cNvGrpSpPr/>
          <p:nvPr/>
        </p:nvGrpSpPr>
        <p:grpSpPr>
          <a:xfrm>
            <a:off x="2633651" y="1634632"/>
            <a:ext cx="838200" cy="717187"/>
            <a:chOff x="5715000" y="2286000"/>
            <a:chExt cx="838200" cy="717187"/>
          </a:xfrm>
        </p:grpSpPr>
        <p:sp>
          <p:nvSpPr>
            <p:cNvPr id="340" name="Oval 339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341" name="Rectangle 340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42" name="Straight Connector 341"/>
            <p:cNvCxnSpPr>
              <a:endCxn id="340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3" name="Group 130"/>
          <p:cNvGrpSpPr/>
          <p:nvPr/>
        </p:nvGrpSpPr>
        <p:grpSpPr>
          <a:xfrm>
            <a:off x="3595673" y="1648921"/>
            <a:ext cx="838200" cy="717187"/>
            <a:chOff x="5715000" y="2286000"/>
            <a:chExt cx="838200" cy="717187"/>
          </a:xfrm>
        </p:grpSpPr>
        <p:sp>
          <p:nvSpPr>
            <p:cNvPr id="344" name="Oval 343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345" name="Rectangle 344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46" name="Straight Connector 345"/>
            <p:cNvCxnSpPr>
              <a:endCxn id="344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7" name="Group 134"/>
          <p:cNvGrpSpPr/>
          <p:nvPr/>
        </p:nvGrpSpPr>
        <p:grpSpPr>
          <a:xfrm>
            <a:off x="1640208" y="3927207"/>
            <a:ext cx="838200" cy="717187"/>
            <a:chOff x="5715000" y="2286000"/>
            <a:chExt cx="838200" cy="717187"/>
          </a:xfrm>
        </p:grpSpPr>
        <p:sp>
          <p:nvSpPr>
            <p:cNvPr id="348" name="Oval 347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349" name="Rectangle 348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50" name="Straight Connector 349"/>
            <p:cNvCxnSpPr>
              <a:endCxn id="348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1" name="Group 138"/>
          <p:cNvGrpSpPr/>
          <p:nvPr/>
        </p:nvGrpSpPr>
        <p:grpSpPr>
          <a:xfrm>
            <a:off x="635327" y="3929161"/>
            <a:ext cx="838200" cy="717187"/>
            <a:chOff x="5715000" y="2286000"/>
            <a:chExt cx="838200" cy="717187"/>
          </a:xfrm>
        </p:grpSpPr>
        <p:sp>
          <p:nvSpPr>
            <p:cNvPr id="352" name="Oval 351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353" name="Rectangle 352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54" name="Straight Connector 353"/>
            <p:cNvCxnSpPr>
              <a:endCxn id="352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5" name="Group 142"/>
          <p:cNvGrpSpPr/>
          <p:nvPr/>
        </p:nvGrpSpPr>
        <p:grpSpPr>
          <a:xfrm>
            <a:off x="2630808" y="3951014"/>
            <a:ext cx="838200" cy="717187"/>
            <a:chOff x="5715000" y="2286000"/>
            <a:chExt cx="838200" cy="717187"/>
          </a:xfrm>
        </p:grpSpPr>
        <p:sp>
          <p:nvSpPr>
            <p:cNvPr id="356" name="Oval 355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357" name="Rectangle 356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58" name="Straight Connector 357"/>
            <p:cNvCxnSpPr>
              <a:endCxn id="356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9" name="Group 146"/>
          <p:cNvGrpSpPr/>
          <p:nvPr/>
        </p:nvGrpSpPr>
        <p:grpSpPr>
          <a:xfrm>
            <a:off x="3592830" y="3965303"/>
            <a:ext cx="838200" cy="717187"/>
            <a:chOff x="5715000" y="2286000"/>
            <a:chExt cx="838200" cy="717187"/>
          </a:xfrm>
        </p:grpSpPr>
        <p:sp>
          <p:nvSpPr>
            <p:cNvPr id="360" name="Oval 359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361" name="Rectangle 360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62" name="Straight Connector 361"/>
            <p:cNvCxnSpPr>
              <a:endCxn id="360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3" name="Group 150"/>
          <p:cNvGrpSpPr/>
          <p:nvPr/>
        </p:nvGrpSpPr>
        <p:grpSpPr>
          <a:xfrm>
            <a:off x="1614481" y="3137634"/>
            <a:ext cx="838200" cy="717187"/>
            <a:chOff x="5715000" y="2286000"/>
            <a:chExt cx="838200" cy="717187"/>
          </a:xfrm>
        </p:grpSpPr>
        <p:sp>
          <p:nvSpPr>
            <p:cNvPr id="364" name="Oval 363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365" name="Rectangle 364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66" name="Straight Connector 365"/>
            <p:cNvCxnSpPr>
              <a:endCxn id="364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7" name="Group 154"/>
          <p:cNvGrpSpPr/>
          <p:nvPr/>
        </p:nvGrpSpPr>
        <p:grpSpPr>
          <a:xfrm>
            <a:off x="609600" y="3139588"/>
            <a:ext cx="838200" cy="717187"/>
            <a:chOff x="5715000" y="2286000"/>
            <a:chExt cx="838200" cy="717187"/>
          </a:xfrm>
        </p:grpSpPr>
        <p:sp>
          <p:nvSpPr>
            <p:cNvPr id="368" name="Oval 367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369" name="Rectangle 368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70" name="Straight Connector 369"/>
            <p:cNvCxnSpPr>
              <a:endCxn id="368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1" name="Group 158"/>
          <p:cNvGrpSpPr/>
          <p:nvPr/>
        </p:nvGrpSpPr>
        <p:grpSpPr>
          <a:xfrm>
            <a:off x="2605081" y="3161441"/>
            <a:ext cx="838200" cy="717187"/>
            <a:chOff x="5715000" y="2286000"/>
            <a:chExt cx="838200" cy="717187"/>
          </a:xfrm>
        </p:grpSpPr>
        <p:sp>
          <p:nvSpPr>
            <p:cNvPr id="372" name="Oval 371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373" name="Rectangle 372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74" name="Straight Connector 373"/>
            <p:cNvCxnSpPr>
              <a:endCxn id="372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5" name="Group 162"/>
          <p:cNvGrpSpPr/>
          <p:nvPr/>
        </p:nvGrpSpPr>
        <p:grpSpPr>
          <a:xfrm>
            <a:off x="3567103" y="3175730"/>
            <a:ext cx="838200" cy="717187"/>
            <a:chOff x="5715000" y="2286000"/>
            <a:chExt cx="838200" cy="717187"/>
          </a:xfrm>
        </p:grpSpPr>
        <p:sp>
          <p:nvSpPr>
            <p:cNvPr id="376" name="Oval 375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377" name="Rectangle 376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78" name="Straight Connector 377"/>
            <p:cNvCxnSpPr>
              <a:endCxn id="376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79" name="Straight Arrow Connector 378"/>
          <p:cNvCxnSpPr>
            <a:stCxn id="316" idx="4"/>
          </p:cNvCxnSpPr>
          <p:nvPr/>
        </p:nvCxnSpPr>
        <p:spPr>
          <a:xfrm rot="16200000" flipH="1">
            <a:off x="1892700" y="3492899"/>
            <a:ext cx="3241305" cy="2422095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0" name="Straight Arrow Connector 379"/>
          <p:cNvCxnSpPr>
            <a:stCxn id="316" idx="0"/>
          </p:cNvCxnSpPr>
          <p:nvPr/>
        </p:nvCxnSpPr>
        <p:spPr>
          <a:xfrm rot="5400000" flipH="1" flipV="1">
            <a:off x="3092299" y="1115006"/>
            <a:ext cx="842108" cy="2422097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1" name="Group 421"/>
          <p:cNvGrpSpPr/>
          <p:nvPr/>
        </p:nvGrpSpPr>
        <p:grpSpPr>
          <a:xfrm>
            <a:off x="6711012" y="3025435"/>
            <a:ext cx="2281600" cy="2884692"/>
            <a:chOff x="6711012" y="3025435"/>
            <a:chExt cx="2281600" cy="2884692"/>
          </a:xfrm>
        </p:grpSpPr>
        <p:grpSp>
          <p:nvGrpSpPr>
            <p:cNvPr id="382" name="Group 419"/>
            <p:cNvGrpSpPr/>
            <p:nvPr/>
          </p:nvGrpSpPr>
          <p:grpSpPr>
            <a:xfrm>
              <a:off x="6711012" y="3025435"/>
              <a:ext cx="2175930" cy="2884692"/>
              <a:chOff x="6711012" y="3025435"/>
              <a:chExt cx="2175930" cy="2884692"/>
            </a:xfrm>
          </p:grpSpPr>
          <p:sp>
            <p:nvSpPr>
              <p:cNvPr id="385" name="Line 197"/>
              <p:cNvSpPr>
                <a:spLocks noChangeShapeType="1"/>
              </p:cNvSpPr>
              <p:nvPr/>
            </p:nvSpPr>
            <p:spPr bwMode="auto">
              <a:xfrm flipH="1">
                <a:off x="6720088" y="3025435"/>
                <a:ext cx="143197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grpSp>
            <p:nvGrpSpPr>
              <p:cNvPr id="386" name="Group 418"/>
              <p:cNvGrpSpPr/>
              <p:nvPr/>
            </p:nvGrpSpPr>
            <p:grpSpPr>
              <a:xfrm>
                <a:off x="6711012" y="3025435"/>
                <a:ext cx="2175930" cy="2884692"/>
                <a:chOff x="6711012" y="3025435"/>
                <a:chExt cx="2175930" cy="2884692"/>
              </a:xfrm>
            </p:grpSpPr>
            <p:sp>
              <p:nvSpPr>
                <p:cNvPr id="387" name="Freeform 194"/>
                <p:cNvSpPr>
                  <a:spLocks/>
                </p:cNvSpPr>
                <p:nvPr/>
              </p:nvSpPr>
              <p:spPr bwMode="auto">
                <a:xfrm>
                  <a:off x="6716055" y="3740548"/>
                  <a:ext cx="183535" cy="76028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2" y="0"/>
                    </a:cxn>
                    <a:cxn ang="0">
                      <a:pos x="182" y="690"/>
                    </a:cxn>
                  </a:cxnLst>
                  <a:rect l="0" t="0" r="r" b="b"/>
                  <a:pathLst>
                    <a:path w="182" h="690">
                      <a:moveTo>
                        <a:pt x="0" y="0"/>
                      </a:moveTo>
                      <a:lnTo>
                        <a:pt x="182" y="0"/>
                      </a:lnTo>
                      <a:lnTo>
                        <a:pt x="182" y="690"/>
                      </a:lnTo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388" name="Freeform 198"/>
                <p:cNvSpPr>
                  <a:spLocks/>
                </p:cNvSpPr>
                <p:nvPr/>
              </p:nvSpPr>
              <p:spPr bwMode="auto">
                <a:xfrm>
                  <a:off x="6714038" y="4473291"/>
                  <a:ext cx="134121" cy="24241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33" y="0"/>
                    </a:cxn>
                    <a:cxn ang="0">
                      <a:pos x="133" y="220"/>
                    </a:cxn>
                  </a:cxnLst>
                  <a:rect l="0" t="0" r="r" b="b"/>
                  <a:pathLst>
                    <a:path w="133" h="220">
                      <a:moveTo>
                        <a:pt x="0" y="0"/>
                      </a:moveTo>
                      <a:lnTo>
                        <a:pt x="133" y="0"/>
                      </a:lnTo>
                      <a:lnTo>
                        <a:pt x="133" y="220"/>
                      </a:lnTo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389" name="Line 200"/>
                <p:cNvSpPr>
                  <a:spLocks noChangeShapeType="1"/>
                </p:cNvSpPr>
                <p:nvPr/>
              </p:nvSpPr>
              <p:spPr bwMode="auto">
                <a:xfrm>
                  <a:off x="6711012" y="5206033"/>
                  <a:ext cx="137147" cy="1102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390" name="Line 70"/>
                <p:cNvSpPr>
                  <a:spLocks noChangeShapeType="1"/>
                </p:cNvSpPr>
                <p:nvPr/>
              </p:nvSpPr>
              <p:spPr bwMode="auto">
                <a:xfrm>
                  <a:off x="6848159" y="4715702"/>
                  <a:ext cx="147231" cy="1102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391" name="Rectangle 13"/>
                <p:cNvSpPr>
                  <a:spLocks noChangeArrowheads="1"/>
                </p:cNvSpPr>
                <p:nvPr/>
              </p:nvSpPr>
              <p:spPr bwMode="auto">
                <a:xfrm>
                  <a:off x="7054888" y="4011607"/>
                  <a:ext cx="1031626" cy="1408188"/>
                </a:xfrm>
                <a:prstGeom prst="rect">
                  <a:avLst/>
                </a:prstGeom>
                <a:solidFill>
                  <a:srgbClr val="E6E6E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392" name="Rectangle 14"/>
                <p:cNvSpPr>
                  <a:spLocks noChangeArrowheads="1"/>
                </p:cNvSpPr>
                <p:nvPr/>
              </p:nvSpPr>
              <p:spPr bwMode="auto">
                <a:xfrm>
                  <a:off x="7054888" y="4011607"/>
                  <a:ext cx="1031626" cy="1408188"/>
                </a:xfrm>
                <a:prstGeom prst="rect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393" name="Freeform 15"/>
                <p:cNvSpPr>
                  <a:spLocks/>
                </p:cNvSpPr>
                <p:nvPr/>
              </p:nvSpPr>
              <p:spPr bwMode="auto">
                <a:xfrm>
                  <a:off x="7183967" y="4248509"/>
                  <a:ext cx="772459" cy="9288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3" y="0"/>
                    </a:cxn>
                    <a:cxn ang="0">
                      <a:pos x="613" y="843"/>
                    </a:cxn>
                    <a:cxn ang="0">
                      <a:pos x="766" y="843"/>
                    </a:cxn>
                  </a:cxnLst>
                  <a:rect l="0" t="0" r="r" b="b"/>
                  <a:pathLst>
                    <a:path w="766" h="843">
                      <a:moveTo>
                        <a:pt x="0" y="0"/>
                      </a:moveTo>
                      <a:lnTo>
                        <a:pt x="153" y="0"/>
                      </a:lnTo>
                      <a:lnTo>
                        <a:pt x="613" y="843"/>
                      </a:lnTo>
                      <a:lnTo>
                        <a:pt x="766" y="843"/>
                      </a:lnTo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394" name="Freeform 16"/>
                <p:cNvSpPr>
                  <a:spLocks/>
                </p:cNvSpPr>
                <p:nvPr/>
              </p:nvSpPr>
              <p:spPr bwMode="auto">
                <a:xfrm>
                  <a:off x="7183967" y="4248509"/>
                  <a:ext cx="772459" cy="928875"/>
                </a:xfrm>
                <a:custGeom>
                  <a:avLst/>
                  <a:gdLst/>
                  <a:ahLst/>
                  <a:cxnLst>
                    <a:cxn ang="0">
                      <a:pos x="766" y="0"/>
                    </a:cxn>
                    <a:cxn ang="0">
                      <a:pos x="613" y="0"/>
                    </a:cxn>
                    <a:cxn ang="0">
                      <a:pos x="153" y="843"/>
                    </a:cxn>
                    <a:cxn ang="0">
                      <a:pos x="0" y="843"/>
                    </a:cxn>
                  </a:cxnLst>
                  <a:rect l="0" t="0" r="r" b="b"/>
                  <a:pathLst>
                    <a:path w="766" h="843">
                      <a:moveTo>
                        <a:pt x="766" y="0"/>
                      </a:moveTo>
                      <a:lnTo>
                        <a:pt x="613" y="0"/>
                      </a:lnTo>
                      <a:lnTo>
                        <a:pt x="153" y="843"/>
                      </a:lnTo>
                      <a:lnTo>
                        <a:pt x="0" y="843"/>
                      </a:lnTo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395" name="Line 17"/>
                <p:cNvSpPr>
                  <a:spLocks noChangeShapeType="1"/>
                </p:cNvSpPr>
                <p:nvPr/>
              </p:nvSpPr>
              <p:spPr bwMode="auto">
                <a:xfrm>
                  <a:off x="8086514" y="4250713"/>
                  <a:ext cx="249083" cy="1102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396" name="Freeform 18"/>
                <p:cNvSpPr>
                  <a:spLocks/>
                </p:cNvSpPr>
                <p:nvPr/>
              </p:nvSpPr>
              <p:spPr bwMode="auto">
                <a:xfrm>
                  <a:off x="8327530" y="4214351"/>
                  <a:ext cx="67565" cy="7382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7" y="33"/>
                    </a:cxn>
                    <a:cxn ang="0">
                      <a:pos x="0" y="6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7" h="67">
                      <a:moveTo>
                        <a:pt x="0" y="0"/>
                      </a:moveTo>
                      <a:lnTo>
                        <a:pt x="67" y="33"/>
                      </a:lnTo>
                      <a:lnTo>
                        <a:pt x="0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397" name="Line 19"/>
                <p:cNvSpPr>
                  <a:spLocks noChangeShapeType="1"/>
                </p:cNvSpPr>
                <p:nvPr/>
              </p:nvSpPr>
              <p:spPr bwMode="auto">
                <a:xfrm>
                  <a:off x="8086514" y="5180690"/>
                  <a:ext cx="249083" cy="1102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398" name="Freeform 20"/>
                <p:cNvSpPr>
                  <a:spLocks/>
                </p:cNvSpPr>
                <p:nvPr/>
              </p:nvSpPr>
              <p:spPr bwMode="auto">
                <a:xfrm>
                  <a:off x="8327530" y="5144328"/>
                  <a:ext cx="67565" cy="7382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7" y="33"/>
                    </a:cxn>
                    <a:cxn ang="0">
                      <a:pos x="0" y="6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7" h="67">
                      <a:moveTo>
                        <a:pt x="0" y="0"/>
                      </a:moveTo>
                      <a:lnTo>
                        <a:pt x="67" y="33"/>
                      </a:lnTo>
                      <a:lnTo>
                        <a:pt x="0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399" name="Rectangle 21"/>
                <p:cNvSpPr>
                  <a:spLocks noChangeArrowheads="1"/>
                </p:cNvSpPr>
                <p:nvPr/>
              </p:nvSpPr>
              <p:spPr bwMode="auto">
                <a:xfrm>
                  <a:off x="7060711" y="5429712"/>
                  <a:ext cx="1107034" cy="1846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 dirty="0" smtClean="0">
                      <a:solidFill>
                        <a:srgbClr val="000000"/>
                      </a:solidFill>
                      <a:ea typeface="굴림" pitchFamily="50" charset="-127"/>
                    </a:rPr>
                    <a:t>Crossbar (5x5) </a:t>
                  </a:r>
                  <a:endParaRPr lang="en-US" altLang="ko-KR" sz="1400" dirty="0">
                    <a:ea typeface="굴림" pitchFamily="50" charset="-127"/>
                  </a:endParaRPr>
                </a:p>
              </p:txBody>
            </p:sp>
            <p:sp>
              <p:nvSpPr>
                <p:cNvPr id="400" name="Rectangle 22"/>
                <p:cNvSpPr>
                  <a:spLocks noChangeArrowheads="1"/>
                </p:cNvSpPr>
                <p:nvPr/>
              </p:nvSpPr>
              <p:spPr bwMode="auto">
                <a:xfrm>
                  <a:off x="7684150" y="5429712"/>
                  <a:ext cx="65" cy="2154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lang="en-US" altLang="ko-KR" sz="1400" dirty="0">
                    <a:ea typeface="굴림" pitchFamily="50" charset="-127"/>
                  </a:endParaRPr>
                </a:p>
              </p:txBody>
            </p:sp>
            <p:sp>
              <p:nvSpPr>
                <p:cNvPr id="401" name="Rectangle 23"/>
                <p:cNvSpPr>
                  <a:spLocks noChangeArrowheads="1"/>
                </p:cNvSpPr>
                <p:nvPr/>
              </p:nvSpPr>
              <p:spPr bwMode="auto">
                <a:xfrm>
                  <a:off x="7725495" y="5429712"/>
                  <a:ext cx="43282" cy="1846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 dirty="0" smtClean="0">
                      <a:solidFill>
                        <a:srgbClr val="000000"/>
                      </a:solidFill>
                      <a:ea typeface="굴림" pitchFamily="50" charset="-127"/>
                    </a:rPr>
                    <a:t> </a:t>
                  </a:r>
                  <a:endParaRPr lang="en-US" altLang="ko-KR" sz="1400" dirty="0">
                    <a:ea typeface="굴림" pitchFamily="50" charset="-127"/>
                  </a:endParaRPr>
                </a:p>
              </p:txBody>
            </p:sp>
            <p:sp>
              <p:nvSpPr>
                <p:cNvPr id="403" name="Rectangle 25"/>
                <p:cNvSpPr>
                  <a:spLocks noChangeArrowheads="1"/>
                </p:cNvSpPr>
                <p:nvPr/>
              </p:nvSpPr>
              <p:spPr bwMode="auto">
                <a:xfrm>
                  <a:off x="7937266" y="5429712"/>
                  <a:ext cx="65" cy="2154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lang="en-US" altLang="ko-KR" sz="1400" dirty="0">
                    <a:ea typeface="굴림" pitchFamily="50" charset="-127"/>
                  </a:endParaRPr>
                </a:p>
              </p:txBody>
            </p:sp>
            <p:sp>
              <p:nvSpPr>
                <p:cNvPr id="405" name="Freeform 55"/>
                <p:cNvSpPr>
                  <a:spLocks/>
                </p:cNvSpPr>
                <p:nvPr/>
              </p:nvSpPr>
              <p:spPr bwMode="auto">
                <a:xfrm>
                  <a:off x="6863286" y="3025435"/>
                  <a:ext cx="132104" cy="122527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112"/>
                    </a:cxn>
                    <a:cxn ang="0">
                      <a:pos x="131" y="1112"/>
                    </a:cxn>
                  </a:cxnLst>
                  <a:rect l="0" t="0" r="r" b="b"/>
                  <a:pathLst>
                    <a:path w="131" h="1112">
                      <a:moveTo>
                        <a:pt x="0" y="0"/>
                      </a:moveTo>
                      <a:lnTo>
                        <a:pt x="88" y="0"/>
                      </a:lnTo>
                      <a:lnTo>
                        <a:pt x="88" y="1112"/>
                      </a:lnTo>
                      <a:lnTo>
                        <a:pt x="131" y="1112"/>
                      </a:lnTo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406" name="Freeform 56"/>
                <p:cNvSpPr>
                  <a:spLocks/>
                </p:cNvSpPr>
                <p:nvPr/>
              </p:nvSpPr>
              <p:spPr bwMode="auto">
                <a:xfrm>
                  <a:off x="6987323" y="4214351"/>
                  <a:ext cx="67565" cy="7382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7" y="33"/>
                    </a:cxn>
                    <a:cxn ang="0">
                      <a:pos x="0" y="6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7" h="67">
                      <a:moveTo>
                        <a:pt x="0" y="0"/>
                      </a:moveTo>
                      <a:lnTo>
                        <a:pt x="67" y="33"/>
                      </a:lnTo>
                      <a:lnTo>
                        <a:pt x="0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407" name="Rectangle 59"/>
                <p:cNvSpPr>
                  <a:spLocks noChangeArrowheads="1"/>
                </p:cNvSpPr>
                <p:nvPr/>
              </p:nvSpPr>
              <p:spPr bwMode="auto">
                <a:xfrm>
                  <a:off x="8407195" y="4154850"/>
                  <a:ext cx="450188" cy="1846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 dirty="0">
                      <a:solidFill>
                        <a:srgbClr val="000000"/>
                      </a:solidFill>
                      <a:ea typeface="굴림" pitchFamily="50" charset="-127"/>
                    </a:rPr>
                    <a:t>To East</a:t>
                  </a:r>
                  <a:endParaRPr lang="en-US" altLang="ko-KR" sz="1400" dirty="0">
                    <a:ea typeface="굴림" pitchFamily="50" charset="-127"/>
                  </a:endParaRPr>
                </a:p>
              </p:txBody>
            </p:sp>
            <p:sp>
              <p:nvSpPr>
                <p:cNvPr id="408" name="Rectangle 60"/>
                <p:cNvSpPr>
                  <a:spLocks noChangeArrowheads="1"/>
                </p:cNvSpPr>
                <p:nvPr/>
              </p:nvSpPr>
              <p:spPr bwMode="auto">
                <a:xfrm>
                  <a:off x="8407195" y="5087030"/>
                  <a:ext cx="354008" cy="1846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>
                      <a:solidFill>
                        <a:srgbClr val="000000"/>
                      </a:solidFill>
                      <a:ea typeface="굴림" pitchFamily="50" charset="-127"/>
                    </a:rPr>
                    <a:t>To PE</a:t>
                  </a:r>
                  <a:endParaRPr lang="en-US" altLang="ko-KR" sz="1400">
                    <a:ea typeface="굴림" pitchFamily="50" charset="-127"/>
                  </a:endParaRPr>
                </a:p>
              </p:txBody>
            </p:sp>
            <p:sp>
              <p:nvSpPr>
                <p:cNvPr id="409" name="Freeform 71"/>
                <p:cNvSpPr>
                  <a:spLocks/>
                </p:cNvSpPr>
                <p:nvPr/>
              </p:nvSpPr>
              <p:spPr bwMode="auto">
                <a:xfrm>
                  <a:off x="6987323" y="4679340"/>
                  <a:ext cx="67565" cy="7272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7" y="33"/>
                    </a:cxn>
                    <a:cxn ang="0">
                      <a:pos x="0" y="6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7" h="66">
                      <a:moveTo>
                        <a:pt x="0" y="0"/>
                      </a:moveTo>
                      <a:lnTo>
                        <a:pt x="67" y="33"/>
                      </a:lnTo>
                      <a:lnTo>
                        <a:pt x="0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410" name="Freeform 72"/>
                <p:cNvSpPr>
                  <a:spLocks/>
                </p:cNvSpPr>
                <p:nvPr/>
              </p:nvSpPr>
              <p:spPr bwMode="auto">
                <a:xfrm>
                  <a:off x="6771518" y="5177384"/>
                  <a:ext cx="223872" cy="732743"/>
                </a:xfrm>
                <a:custGeom>
                  <a:avLst/>
                  <a:gdLst/>
                  <a:ahLst/>
                  <a:cxnLst>
                    <a:cxn ang="0">
                      <a:pos x="0" y="665"/>
                    </a:cxn>
                    <a:cxn ang="0">
                      <a:pos x="129" y="665"/>
                    </a:cxn>
                    <a:cxn ang="0">
                      <a:pos x="129" y="0"/>
                    </a:cxn>
                    <a:cxn ang="0">
                      <a:pos x="222" y="0"/>
                    </a:cxn>
                  </a:cxnLst>
                  <a:rect l="0" t="0" r="r" b="b"/>
                  <a:pathLst>
                    <a:path w="222" h="665">
                      <a:moveTo>
                        <a:pt x="0" y="665"/>
                      </a:moveTo>
                      <a:lnTo>
                        <a:pt x="129" y="665"/>
                      </a:lnTo>
                      <a:lnTo>
                        <a:pt x="129" y="0"/>
                      </a:lnTo>
                      <a:lnTo>
                        <a:pt x="222" y="0"/>
                      </a:lnTo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411" name="Freeform 73"/>
                <p:cNvSpPr>
                  <a:spLocks/>
                </p:cNvSpPr>
                <p:nvPr/>
              </p:nvSpPr>
              <p:spPr bwMode="auto">
                <a:xfrm>
                  <a:off x="6987323" y="5141023"/>
                  <a:ext cx="67565" cy="73825"/>
                </a:xfrm>
                <a:custGeom>
                  <a:avLst/>
                  <a:gdLst/>
                  <a:ahLst/>
                  <a:cxnLst>
                    <a:cxn ang="0">
                      <a:pos x="0" y="67"/>
                    </a:cxn>
                    <a:cxn ang="0">
                      <a:pos x="67" y="33"/>
                    </a:cxn>
                    <a:cxn ang="0">
                      <a:pos x="0" y="0"/>
                    </a:cxn>
                    <a:cxn ang="0">
                      <a:pos x="0" y="67"/>
                    </a:cxn>
                  </a:cxnLst>
                  <a:rect l="0" t="0" r="r" b="b"/>
                  <a:pathLst>
                    <a:path w="67" h="67">
                      <a:moveTo>
                        <a:pt x="0" y="67"/>
                      </a:moveTo>
                      <a:lnTo>
                        <a:pt x="67" y="33"/>
                      </a:lnTo>
                      <a:lnTo>
                        <a:pt x="0" y="0"/>
                      </a:lnTo>
                      <a:lnTo>
                        <a:pt x="0" y="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412" name="Line 195"/>
                <p:cNvSpPr>
                  <a:spLocks noChangeShapeType="1"/>
                </p:cNvSpPr>
                <p:nvPr/>
              </p:nvSpPr>
              <p:spPr bwMode="auto">
                <a:xfrm>
                  <a:off x="6899589" y="4500837"/>
                  <a:ext cx="95801" cy="1102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413" name="Freeform 196"/>
                <p:cNvSpPr>
                  <a:spLocks/>
                </p:cNvSpPr>
                <p:nvPr/>
              </p:nvSpPr>
              <p:spPr bwMode="auto">
                <a:xfrm>
                  <a:off x="6987323" y="4464476"/>
                  <a:ext cx="67565" cy="738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7" y="33"/>
                    </a:cxn>
                    <a:cxn ang="0">
                      <a:pos x="0" y="6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7" h="67">
                      <a:moveTo>
                        <a:pt x="0" y="0"/>
                      </a:moveTo>
                      <a:lnTo>
                        <a:pt x="67" y="33"/>
                      </a:lnTo>
                      <a:lnTo>
                        <a:pt x="0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414" name="Freeform 201"/>
                <p:cNvSpPr>
                  <a:spLocks/>
                </p:cNvSpPr>
                <p:nvPr/>
              </p:nvSpPr>
              <p:spPr bwMode="auto">
                <a:xfrm>
                  <a:off x="6848159" y="4952603"/>
                  <a:ext cx="147231" cy="253430"/>
                </a:xfrm>
                <a:custGeom>
                  <a:avLst/>
                  <a:gdLst/>
                  <a:ahLst/>
                  <a:cxnLst>
                    <a:cxn ang="0">
                      <a:pos x="146" y="0"/>
                    </a:cxn>
                    <a:cxn ang="0">
                      <a:pos x="0" y="0"/>
                    </a:cxn>
                    <a:cxn ang="0">
                      <a:pos x="0" y="230"/>
                    </a:cxn>
                  </a:cxnLst>
                  <a:rect l="0" t="0" r="r" b="b"/>
                  <a:pathLst>
                    <a:path w="146" h="230">
                      <a:moveTo>
                        <a:pt x="146" y="0"/>
                      </a:moveTo>
                      <a:lnTo>
                        <a:pt x="0" y="0"/>
                      </a:lnTo>
                      <a:lnTo>
                        <a:pt x="0" y="230"/>
                      </a:lnTo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415" name="Freeform 202"/>
                <p:cNvSpPr>
                  <a:spLocks/>
                </p:cNvSpPr>
                <p:nvPr/>
              </p:nvSpPr>
              <p:spPr bwMode="auto">
                <a:xfrm>
                  <a:off x="6987323" y="4915139"/>
                  <a:ext cx="67565" cy="7382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7" y="34"/>
                    </a:cxn>
                    <a:cxn ang="0">
                      <a:pos x="0" y="6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7" h="67">
                      <a:moveTo>
                        <a:pt x="0" y="0"/>
                      </a:moveTo>
                      <a:lnTo>
                        <a:pt x="67" y="34"/>
                      </a:lnTo>
                      <a:lnTo>
                        <a:pt x="0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416" name="Line 203"/>
                <p:cNvSpPr>
                  <a:spLocks noChangeShapeType="1"/>
                </p:cNvSpPr>
                <p:nvPr/>
              </p:nvSpPr>
              <p:spPr bwMode="auto">
                <a:xfrm>
                  <a:off x="8086514" y="4500837"/>
                  <a:ext cx="249083" cy="1102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417" name="Freeform 204"/>
                <p:cNvSpPr>
                  <a:spLocks/>
                </p:cNvSpPr>
                <p:nvPr/>
              </p:nvSpPr>
              <p:spPr bwMode="auto">
                <a:xfrm>
                  <a:off x="8327530" y="4464476"/>
                  <a:ext cx="67565" cy="738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7" y="33"/>
                    </a:cxn>
                    <a:cxn ang="0">
                      <a:pos x="0" y="6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7" h="67">
                      <a:moveTo>
                        <a:pt x="0" y="0"/>
                      </a:moveTo>
                      <a:lnTo>
                        <a:pt x="67" y="33"/>
                      </a:lnTo>
                      <a:lnTo>
                        <a:pt x="0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418" name="Line 205"/>
                <p:cNvSpPr>
                  <a:spLocks noChangeShapeType="1"/>
                </p:cNvSpPr>
                <p:nvPr/>
              </p:nvSpPr>
              <p:spPr bwMode="auto">
                <a:xfrm>
                  <a:off x="8086514" y="4715702"/>
                  <a:ext cx="249083" cy="1102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419" name="Freeform 206"/>
                <p:cNvSpPr>
                  <a:spLocks/>
                </p:cNvSpPr>
                <p:nvPr/>
              </p:nvSpPr>
              <p:spPr bwMode="auto">
                <a:xfrm>
                  <a:off x="8327530" y="4679340"/>
                  <a:ext cx="67565" cy="7272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7" y="33"/>
                    </a:cxn>
                    <a:cxn ang="0">
                      <a:pos x="0" y="6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7" h="66">
                      <a:moveTo>
                        <a:pt x="0" y="0"/>
                      </a:moveTo>
                      <a:lnTo>
                        <a:pt x="67" y="33"/>
                      </a:lnTo>
                      <a:lnTo>
                        <a:pt x="0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420" name="Line 207"/>
                <p:cNvSpPr>
                  <a:spLocks noChangeShapeType="1"/>
                </p:cNvSpPr>
                <p:nvPr/>
              </p:nvSpPr>
              <p:spPr bwMode="auto">
                <a:xfrm>
                  <a:off x="8086514" y="4952603"/>
                  <a:ext cx="249083" cy="1102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421" name="Freeform 208"/>
                <p:cNvSpPr>
                  <a:spLocks/>
                </p:cNvSpPr>
                <p:nvPr/>
              </p:nvSpPr>
              <p:spPr bwMode="auto">
                <a:xfrm>
                  <a:off x="8327530" y="4915139"/>
                  <a:ext cx="67565" cy="7382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7" y="34"/>
                    </a:cxn>
                    <a:cxn ang="0">
                      <a:pos x="0" y="6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7" h="67">
                      <a:moveTo>
                        <a:pt x="0" y="0"/>
                      </a:moveTo>
                      <a:lnTo>
                        <a:pt x="67" y="34"/>
                      </a:lnTo>
                      <a:lnTo>
                        <a:pt x="0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422" name="Rectangle 209"/>
                <p:cNvSpPr>
                  <a:spLocks noChangeArrowheads="1"/>
                </p:cNvSpPr>
                <p:nvPr/>
              </p:nvSpPr>
              <p:spPr bwMode="auto">
                <a:xfrm>
                  <a:off x="8407195" y="4408279"/>
                  <a:ext cx="479747" cy="1846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 dirty="0">
                      <a:solidFill>
                        <a:srgbClr val="000000"/>
                      </a:solidFill>
                      <a:ea typeface="굴림" pitchFamily="50" charset="-127"/>
                    </a:rPr>
                    <a:t>To West</a:t>
                  </a:r>
                  <a:endParaRPr lang="en-US" altLang="ko-KR" sz="1400" dirty="0">
                    <a:ea typeface="굴림" pitchFamily="50" charset="-127"/>
                  </a:endParaRPr>
                </a:p>
              </p:txBody>
            </p:sp>
          </p:grpSp>
        </p:grpSp>
        <p:sp>
          <p:nvSpPr>
            <p:cNvPr id="383" name="Rectangle 210"/>
            <p:cNvSpPr>
              <a:spLocks noChangeArrowheads="1"/>
            </p:cNvSpPr>
            <p:nvPr/>
          </p:nvSpPr>
          <p:spPr bwMode="auto">
            <a:xfrm>
              <a:off x="8407195" y="4624246"/>
              <a:ext cx="585417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 dirty="0">
                  <a:solidFill>
                    <a:srgbClr val="000000"/>
                  </a:solidFill>
                  <a:ea typeface="굴림" pitchFamily="50" charset="-127"/>
                </a:rPr>
                <a:t>To North</a:t>
              </a:r>
              <a:endParaRPr lang="en-US" altLang="ko-KR" sz="1400" dirty="0">
                <a:ea typeface="굴림" pitchFamily="50" charset="-127"/>
              </a:endParaRPr>
            </a:p>
          </p:txBody>
        </p:sp>
        <p:sp>
          <p:nvSpPr>
            <p:cNvPr id="384" name="Rectangle 211"/>
            <p:cNvSpPr>
              <a:spLocks noChangeArrowheads="1"/>
            </p:cNvSpPr>
            <p:nvPr/>
          </p:nvSpPr>
          <p:spPr bwMode="auto">
            <a:xfrm>
              <a:off x="8407195" y="4863352"/>
              <a:ext cx="572016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>
                  <a:solidFill>
                    <a:srgbClr val="000000"/>
                  </a:solidFill>
                  <a:ea typeface="굴림" pitchFamily="50" charset="-127"/>
                </a:rPr>
                <a:t>To South</a:t>
              </a:r>
              <a:endParaRPr lang="en-US" altLang="ko-KR" sz="1400">
                <a:ea typeface="굴림" pitchFamily="50" charset="-127"/>
              </a:endParaRPr>
            </a:p>
          </p:txBody>
        </p:sp>
      </p:grpSp>
      <p:sp>
        <p:nvSpPr>
          <p:cNvPr id="423" name="Rectangle 216"/>
          <p:cNvSpPr>
            <a:spLocks noChangeArrowheads="1"/>
          </p:cNvSpPr>
          <p:nvPr/>
        </p:nvSpPr>
        <p:spPr bwMode="auto">
          <a:xfrm>
            <a:off x="5435600" y="2438400"/>
            <a:ext cx="1371600" cy="9969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200"/>
          </a:p>
        </p:txBody>
      </p:sp>
      <p:sp>
        <p:nvSpPr>
          <p:cNvPr id="424" name="Text Box 217"/>
          <p:cNvSpPr txBox="1">
            <a:spLocks noChangeArrowheads="1"/>
          </p:cNvSpPr>
          <p:nvPr/>
        </p:nvSpPr>
        <p:spPr bwMode="auto">
          <a:xfrm>
            <a:off x="5391364" y="1964932"/>
            <a:ext cx="264639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ko-KR" sz="1600" b="1" dirty="0">
                <a:solidFill>
                  <a:srgbClr val="FF0000"/>
                </a:solidFill>
                <a:ea typeface="굴림" pitchFamily="50" charset="-127"/>
              </a:rPr>
              <a:t>Input Port with Buffers</a:t>
            </a:r>
          </a:p>
        </p:txBody>
      </p:sp>
      <p:sp>
        <p:nvSpPr>
          <p:cNvPr id="425" name="Text Box 219"/>
          <p:cNvSpPr txBox="1">
            <a:spLocks noChangeArrowheads="1"/>
          </p:cNvSpPr>
          <p:nvPr/>
        </p:nvSpPr>
        <p:spPr bwMode="auto">
          <a:xfrm>
            <a:off x="7018421" y="2438400"/>
            <a:ext cx="182077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ko-KR" sz="1600" b="1" dirty="0">
                <a:solidFill>
                  <a:srgbClr val="0000FF"/>
                </a:solidFill>
                <a:ea typeface="굴림" pitchFamily="50" charset="-127"/>
              </a:rPr>
              <a:t>Control Logic</a:t>
            </a:r>
          </a:p>
        </p:txBody>
      </p:sp>
      <p:sp>
        <p:nvSpPr>
          <p:cNvPr id="426" name="Text Box 221"/>
          <p:cNvSpPr txBox="1">
            <a:spLocks noChangeArrowheads="1"/>
          </p:cNvSpPr>
          <p:nvPr/>
        </p:nvSpPr>
        <p:spPr bwMode="auto">
          <a:xfrm>
            <a:off x="7162799" y="5715000"/>
            <a:ext cx="11284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ko-KR" sz="1600" b="1" dirty="0">
                <a:solidFill>
                  <a:srgbClr val="99CC00"/>
                </a:solidFill>
                <a:ea typeface="굴림" pitchFamily="50" charset="-127"/>
              </a:rPr>
              <a:t>Crossbar</a:t>
            </a:r>
          </a:p>
        </p:txBody>
      </p:sp>
      <p:sp>
        <p:nvSpPr>
          <p:cNvPr id="427" name="Rectangle 426"/>
          <p:cNvSpPr/>
          <p:nvPr/>
        </p:nvSpPr>
        <p:spPr>
          <a:xfrm>
            <a:off x="4724400" y="1905000"/>
            <a:ext cx="4343400" cy="441960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8" name="Oval 427"/>
          <p:cNvSpPr/>
          <p:nvPr/>
        </p:nvSpPr>
        <p:spPr>
          <a:xfrm>
            <a:off x="228600" y="5257800"/>
            <a:ext cx="386487" cy="336187"/>
          </a:xfrm>
          <a:prstGeom prst="ellipse">
            <a:avLst/>
          </a:prstGeom>
          <a:solidFill>
            <a:srgbClr val="FF99CC"/>
          </a:solidFill>
          <a:ln w="9525">
            <a:solidFill>
              <a:srgbClr val="FF99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1" dirty="0" smtClean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rPr>
              <a:t>R</a:t>
            </a:r>
            <a:endParaRPr kumimoji="1" lang="en-US" altLang="ko-KR" sz="1600" b="1" dirty="0">
              <a:solidFill>
                <a:schemeClr val="tx1"/>
              </a:solidFill>
              <a:latin typeface="FrutigerNextLT Regular" pitchFamily="18" charset="0"/>
              <a:ea typeface="굴림" pitchFamily="50" charset="-127"/>
            </a:endParaRPr>
          </a:p>
        </p:txBody>
      </p:sp>
      <p:sp>
        <p:nvSpPr>
          <p:cNvPr id="429" name="TextBox 428"/>
          <p:cNvSpPr txBox="1"/>
          <p:nvPr/>
        </p:nvSpPr>
        <p:spPr>
          <a:xfrm>
            <a:off x="762000" y="5257800"/>
            <a:ext cx="851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Routers</a:t>
            </a:r>
            <a:endParaRPr lang="en-US" dirty="0"/>
          </a:p>
        </p:txBody>
      </p:sp>
      <p:sp>
        <p:nvSpPr>
          <p:cNvPr id="430" name="Rectangle 429"/>
          <p:cNvSpPr/>
          <p:nvPr/>
        </p:nvSpPr>
        <p:spPr>
          <a:xfrm>
            <a:off x="228600" y="5715000"/>
            <a:ext cx="457200" cy="381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1" name="TextBox 430"/>
          <p:cNvSpPr txBox="1"/>
          <p:nvPr/>
        </p:nvSpPr>
        <p:spPr>
          <a:xfrm>
            <a:off x="838200" y="5726668"/>
            <a:ext cx="291682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Processing Element</a:t>
            </a:r>
          </a:p>
          <a:p>
            <a:r>
              <a:rPr lang="en-US" sz="1600" i="1" dirty="0" smtClean="0"/>
              <a:t>(Cores, L2 Banks, Memory Controllers etc)</a:t>
            </a:r>
            <a:endParaRPr lang="en-US" sz="1600" i="1" dirty="0"/>
          </a:p>
        </p:txBody>
      </p:sp>
      <p:sp>
        <p:nvSpPr>
          <p:cNvPr id="435" name="Rectangle 27"/>
          <p:cNvSpPr>
            <a:spLocks noChangeArrowheads="1"/>
          </p:cNvSpPr>
          <p:nvPr/>
        </p:nvSpPr>
        <p:spPr bwMode="auto">
          <a:xfrm>
            <a:off x="7131529" y="2814978"/>
            <a:ext cx="1007752" cy="316941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000"/>
          </a:p>
        </p:txBody>
      </p:sp>
      <p:sp>
        <p:nvSpPr>
          <p:cNvPr id="436" name="Rectangle 28"/>
          <p:cNvSpPr>
            <a:spLocks noChangeArrowheads="1"/>
          </p:cNvSpPr>
          <p:nvPr/>
        </p:nvSpPr>
        <p:spPr bwMode="auto">
          <a:xfrm>
            <a:off x="7131529" y="2814978"/>
            <a:ext cx="1007752" cy="316941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000"/>
          </a:p>
        </p:txBody>
      </p:sp>
      <p:sp>
        <p:nvSpPr>
          <p:cNvPr id="437" name="Rectangle 29"/>
          <p:cNvSpPr>
            <a:spLocks noChangeArrowheads="1"/>
          </p:cNvSpPr>
          <p:nvPr/>
        </p:nvSpPr>
        <p:spPr bwMode="auto">
          <a:xfrm>
            <a:off x="7157628" y="2817779"/>
            <a:ext cx="95010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ko-KR" sz="1000" b="1" dirty="0">
                <a:solidFill>
                  <a:srgbClr val="000000"/>
                </a:solidFill>
                <a:ea typeface="굴림" pitchFamily="50" charset="-127"/>
              </a:rPr>
              <a:t>Routing </a:t>
            </a:r>
            <a:r>
              <a:rPr lang="en-US" altLang="ko-KR" sz="1000" b="1" dirty="0" smtClean="0">
                <a:solidFill>
                  <a:srgbClr val="000000"/>
                </a:solidFill>
                <a:ea typeface="굴림" pitchFamily="50" charset="-127"/>
              </a:rPr>
              <a:t>Unit</a:t>
            </a:r>
          </a:p>
          <a:p>
            <a:pPr algn="ctr"/>
            <a:r>
              <a:rPr lang="en-US" altLang="ko-KR" sz="1000" b="1" dirty="0" smtClean="0">
                <a:solidFill>
                  <a:srgbClr val="000000"/>
                </a:solidFill>
                <a:ea typeface="굴림" pitchFamily="50" charset="-127"/>
              </a:rPr>
              <a:t>(RC) </a:t>
            </a:r>
            <a:endParaRPr lang="en-US" altLang="ko-KR" sz="1000" dirty="0">
              <a:ea typeface="굴림" pitchFamily="50" charset="-127"/>
            </a:endParaRPr>
          </a:p>
        </p:txBody>
      </p:sp>
      <p:sp>
        <p:nvSpPr>
          <p:cNvPr id="441" name="Rectangle 33"/>
          <p:cNvSpPr>
            <a:spLocks noChangeArrowheads="1"/>
          </p:cNvSpPr>
          <p:nvPr/>
        </p:nvSpPr>
        <p:spPr bwMode="auto">
          <a:xfrm>
            <a:off x="7131529" y="3124604"/>
            <a:ext cx="1007752" cy="316941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000"/>
          </a:p>
        </p:txBody>
      </p:sp>
      <p:sp>
        <p:nvSpPr>
          <p:cNvPr id="442" name="Rectangle 34"/>
          <p:cNvSpPr>
            <a:spLocks noChangeArrowheads="1"/>
          </p:cNvSpPr>
          <p:nvPr/>
        </p:nvSpPr>
        <p:spPr bwMode="auto">
          <a:xfrm>
            <a:off x="7131529" y="3124604"/>
            <a:ext cx="1007752" cy="316941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000"/>
          </a:p>
        </p:txBody>
      </p:sp>
      <p:sp>
        <p:nvSpPr>
          <p:cNvPr id="443" name="Rectangle 35"/>
          <p:cNvSpPr>
            <a:spLocks noChangeArrowheads="1"/>
          </p:cNvSpPr>
          <p:nvPr/>
        </p:nvSpPr>
        <p:spPr bwMode="auto">
          <a:xfrm>
            <a:off x="7191918" y="3134520"/>
            <a:ext cx="88750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ko-KR" sz="1000" b="1" dirty="0">
                <a:solidFill>
                  <a:srgbClr val="000000"/>
                </a:solidFill>
                <a:ea typeface="굴림" pitchFamily="50" charset="-127"/>
              </a:rPr>
              <a:t>VC </a:t>
            </a:r>
            <a:r>
              <a:rPr lang="en-US" altLang="ko-KR" sz="1000" b="1" dirty="0" smtClean="0">
                <a:solidFill>
                  <a:srgbClr val="000000"/>
                </a:solidFill>
                <a:ea typeface="굴림" pitchFamily="50" charset="-127"/>
              </a:rPr>
              <a:t>Allocator</a:t>
            </a:r>
            <a:br>
              <a:rPr lang="en-US" altLang="ko-KR" sz="1000" b="1" dirty="0" smtClean="0">
                <a:solidFill>
                  <a:srgbClr val="000000"/>
                </a:solidFill>
                <a:ea typeface="굴림" pitchFamily="50" charset="-127"/>
              </a:rPr>
            </a:br>
            <a:r>
              <a:rPr lang="en-US" altLang="ko-KR" sz="1000" b="1" dirty="0" smtClean="0">
                <a:solidFill>
                  <a:srgbClr val="000000"/>
                </a:solidFill>
                <a:ea typeface="굴림" pitchFamily="50" charset="-127"/>
              </a:rPr>
              <a:t>(VA)</a:t>
            </a:r>
            <a:endParaRPr lang="en-US" altLang="ko-KR" sz="1000" dirty="0">
              <a:ea typeface="굴림" pitchFamily="50" charset="-127"/>
            </a:endParaRPr>
          </a:p>
        </p:txBody>
      </p:sp>
      <p:sp>
        <p:nvSpPr>
          <p:cNvPr id="447" name="Rectangle 39"/>
          <p:cNvSpPr>
            <a:spLocks noChangeArrowheads="1"/>
          </p:cNvSpPr>
          <p:nvPr/>
        </p:nvSpPr>
        <p:spPr bwMode="auto">
          <a:xfrm>
            <a:off x="7131529" y="3434228"/>
            <a:ext cx="1007752" cy="316941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000"/>
          </a:p>
        </p:txBody>
      </p:sp>
      <p:sp>
        <p:nvSpPr>
          <p:cNvPr id="448" name="Rectangle 40"/>
          <p:cNvSpPr>
            <a:spLocks noChangeArrowheads="1"/>
          </p:cNvSpPr>
          <p:nvPr/>
        </p:nvSpPr>
        <p:spPr bwMode="auto">
          <a:xfrm>
            <a:off x="7131529" y="3434228"/>
            <a:ext cx="1007752" cy="316941"/>
          </a:xfrm>
          <a:prstGeom prst="rect">
            <a:avLst/>
          </a:prstGeom>
          <a:solidFill>
            <a:schemeClr val="bg1">
              <a:lumMod val="85000"/>
            </a:schemeClr>
          </a:solidFill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000"/>
          </a:p>
        </p:txBody>
      </p:sp>
      <p:sp>
        <p:nvSpPr>
          <p:cNvPr id="449" name="Rectangle 41"/>
          <p:cNvSpPr>
            <a:spLocks noChangeArrowheads="1"/>
          </p:cNvSpPr>
          <p:nvPr/>
        </p:nvSpPr>
        <p:spPr bwMode="auto">
          <a:xfrm>
            <a:off x="7390696" y="3439738"/>
            <a:ext cx="50451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altLang="ko-KR" sz="1000" b="1" dirty="0">
                <a:solidFill>
                  <a:srgbClr val="000000"/>
                </a:solidFill>
                <a:ea typeface="굴림" pitchFamily="50" charset="-127"/>
              </a:rPr>
              <a:t>Switch </a:t>
            </a:r>
            <a:endParaRPr lang="en-US" altLang="ko-KR" sz="1000" dirty="0">
              <a:ea typeface="굴림" pitchFamily="50" charset="-127"/>
            </a:endParaRPr>
          </a:p>
        </p:txBody>
      </p:sp>
      <p:sp>
        <p:nvSpPr>
          <p:cNvPr id="450" name="Rectangle 42"/>
          <p:cNvSpPr>
            <a:spLocks noChangeArrowheads="1"/>
          </p:cNvSpPr>
          <p:nvPr/>
        </p:nvSpPr>
        <p:spPr bwMode="auto">
          <a:xfrm>
            <a:off x="7222039" y="3581879"/>
            <a:ext cx="100584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altLang="ko-KR" sz="1000" b="1" dirty="0" smtClean="0">
                <a:solidFill>
                  <a:srgbClr val="000000"/>
                </a:solidFill>
                <a:ea typeface="굴림" pitchFamily="50" charset="-127"/>
              </a:rPr>
              <a:t>Allocator (SA) </a:t>
            </a:r>
            <a:endParaRPr lang="en-US" altLang="ko-KR" sz="1000" dirty="0">
              <a:ea typeface="굴림" pitchFamily="50" charset="-127"/>
            </a:endParaRPr>
          </a:p>
        </p:txBody>
      </p:sp>
      <p:sp>
        <p:nvSpPr>
          <p:cNvPr id="452" name="Freeform 46"/>
          <p:cNvSpPr>
            <a:spLocks/>
          </p:cNvSpPr>
          <p:nvPr/>
        </p:nvSpPr>
        <p:spPr bwMode="auto">
          <a:xfrm>
            <a:off x="6667650" y="2681652"/>
            <a:ext cx="463879" cy="907940"/>
          </a:xfrm>
          <a:custGeom>
            <a:avLst/>
            <a:gdLst/>
            <a:ahLst/>
            <a:cxnLst>
              <a:cxn ang="0">
                <a:pos x="460" y="824"/>
              </a:cxn>
              <a:cxn ang="0">
                <a:pos x="373" y="824"/>
              </a:cxn>
              <a:cxn ang="0">
                <a:pos x="373" y="0"/>
              </a:cxn>
              <a:cxn ang="0">
                <a:pos x="0" y="0"/>
              </a:cxn>
            </a:cxnLst>
            <a:rect l="0" t="0" r="r" b="b"/>
            <a:pathLst>
              <a:path w="460" h="824">
                <a:moveTo>
                  <a:pt x="460" y="824"/>
                </a:moveTo>
                <a:lnTo>
                  <a:pt x="373" y="824"/>
                </a:lnTo>
                <a:lnTo>
                  <a:pt x="373" y="0"/>
                </a:lnTo>
                <a:lnTo>
                  <a:pt x="0" y="0"/>
                </a:lnTo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000"/>
          </a:p>
        </p:txBody>
      </p:sp>
      <p:sp>
        <p:nvSpPr>
          <p:cNvPr id="453" name="Line 49"/>
          <p:cNvSpPr>
            <a:spLocks noChangeShapeType="1"/>
          </p:cNvSpPr>
          <p:nvPr/>
        </p:nvSpPr>
        <p:spPr bwMode="auto">
          <a:xfrm>
            <a:off x="7570196" y="3743854"/>
            <a:ext cx="1009" cy="274320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en-US" sz="1000"/>
          </a:p>
        </p:txBody>
      </p:sp>
      <p:sp>
        <p:nvSpPr>
          <p:cNvPr id="434" name="Line 49"/>
          <p:cNvSpPr>
            <a:spLocks noChangeShapeType="1"/>
          </p:cNvSpPr>
          <p:nvPr/>
        </p:nvSpPr>
        <p:spPr bwMode="auto">
          <a:xfrm>
            <a:off x="6666491" y="2677160"/>
            <a:ext cx="1009" cy="137160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en-US" sz="1000"/>
          </a:p>
        </p:txBody>
      </p:sp>
      <p:sp>
        <p:nvSpPr>
          <p:cNvPr id="454" name="Rectangle 218"/>
          <p:cNvSpPr>
            <a:spLocks noChangeArrowheads="1"/>
          </p:cNvSpPr>
          <p:nvPr/>
        </p:nvSpPr>
        <p:spPr bwMode="auto">
          <a:xfrm>
            <a:off x="7085185" y="2785306"/>
            <a:ext cx="1097280" cy="1005840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400"/>
          </a:p>
        </p:txBody>
      </p:sp>
    </p:spTree>
    <p:custDataLst>
      <p:tags r:id="rId1"/>
    </p:custDataLst>
  </p:cSld>
  <p:clrMapOvr>
    <a:masterClrMapping/>
  </p:clrMapOvr>
  <p:transition advTm="237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  <p:bldP spid="423" grpId="0" animBg="1"/>
      <p:bldP spid="424" grpId="0"/>
      <p:bldP spid="425" grpId="0"/>
      <p:bldP spid="426" grpId="0"/>
      <p:bldP spid="427" grpId="0" animBg="1"/>
      <p:bldP spid="435" grpId="0" animBg="1"/>
      <p:bldP spid="436" grpId="0" animBg="1"/>
      <p:bldP spid="437" grpId="0"/>
      <p:bldP spid="441" grpId="0" animBg="1"/>
      <p:bldP spid="442" grpId="0" animBg="1"/>
      <p:bldP spid="443" grpId="0"/>
      <p:bldP spid="447" grpId="0" animBg="1"/>
      <p:bldP spid="448" grpId="0" animBg="1"/>
      <p:bldP spid="449" grpId="0"/>
      <p:bldP spid="450" grpId="0"/>
      <p:bldP spid="452" grpId="0" animBg="1"/>
      <p:bldP spid="453" grpId="0" animBg="1"/>
      <p:bldP spid="434" grpId="0" animBg="1"/>
      <p:bldP spid="45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 Virtual Channels &amp; Wormhole Routing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386454" y="914400"/>
            <a:ext cx="6329438" cy="1320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5" name="Group 234"/>
          <p:cNvGrpSpPr/>
          <p:nvPr/>
        </p:nvGrpSpPr>
        <p:grpSpPr>
          <a:xfrm>
            <a:off x="4235520" y="1130585"/>
            <a:ext cx="4639639" cy="4953000"/>
            <a:chOff x="4235520" y="1130585"/>
            <a:chExt cx="4639639" cy="4953000"/>
          </a:xfrm>
        </p:grpSpPr>
        <p:cxnSp>
          <p:nvCxnSpPr>
            <p:cNvPr id="115" name="Straight Connector 114"/>
            <p:cNvCxnSpPr/>
            <p:nvPr/>
          </p:nvCxnSpPr>
          <p:spPr>
            <a:xfrm>
              <a:off x="5988251" y="1390935"/>
              <a:ext cx="1240305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TextBox 116"/>
            <p:cNvSpPr txBox="1"/>
            <p:nvPr/>
          </p:nvSpPr>
          <p:spPr>
            <a:xfrm>
              <a:off x="5674759" y="1130585"/>
              <a:ext cx="3200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5517222" y="1244885"/>
              <a:ext cx="3281737" cy="4229100"/>
            </a:xfrm>
            <a:prstGeom prst="rect">
              <a:avLst/>
            </a:prstGeom>
            <a:noFill/>
            <a:ln w="22225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2" name="Group 286"/>
            <p:cNvGrpSpPr/>
            <p:nvPr/>
          </p:nvGrpSpPr>
          <p:grpSpPr>
            <a:xfrm>
              <a:off x="4235520" y="2600328"/>
              <a:ext cx="1314784" cy="968657"/>
              <a:chOff x="3742361" y="2841343"/>
              <a:chExt cx="1314784" cy="968657"/>
            </a:xfrm>
          </p:grpSpPr>
          <p:sp>
            <p:nvSpPr>
              <p:cNvPr id="123" name="Right Arrow 122"/>
              <p:cNvSpPr/>
              <p:nvPr/>
            </p:nvSpPr>
            <p:spPr>
              <a:xfrm>
                <a:off x="3935858" y="3124200"/>
                <a:ext cx="990600" cy="381000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3742361" y="2841343"/>
                <a:ext cx="1314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Conceptual</a:t>
                </a:r>
                <a:endParaRPr lang="en-US" b="1" dirty="0"/>
              </a:p>
            </p:txBody>
          </p:sp>
          <p:sp>
            <p:nvSpPr>
              <p:cNvPr id="127" name="TextBox 126"/>
              <p:cNvSpPr txBox="1"/>
              <p:nvPr/>
            </p:nvSpPr>
            <p:spPr>
              <a:xfrm>
                <a:off x="4051675" y="3440668"/>
                <a:ext cx="6761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View</a:t>
                </a:r>
                <a:endParaRPr lang="en-US" b="1" dirty="0"/>
              </a:p>
            </p:txBody>
          </p:sp>
        </p:grpSp>
        <p:cxnSp>
          <p:nvCxnSpPr>
            <p:cNvPr id="128" name="Straight Connector 127"/>
            <p:cNvCxnSpPr/>
            <p:nvPr/>
          </p:nvCxnSpPr>
          <p:spPr>
            <a:xfrm>
              <a:off x="6000951" y="2133217"/>
              <a:ext cx="1240305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6001619" y="2972085"/>
              <a:ext cx="1240305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>
              <a:off x="6007969" y="3810285"/>
              <a:ext cx="1240305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6039719" y="4591335"/>
              <a:ext cx="1240305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Rectangle 58"/>
            <p:cNvSpPr>
              <a:spLocks noChangeArrowheads="1"/>
            </p:cNvSpPr>
            <p:nvPr/>
          </p:nvSpPr>
          <p:spPr bwMode="auto">
            <a:xfrm>
              <a:off x="5747291" y="1478241"/>
              <a:ext cx="742191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 dirty="0">
                  <a:solidFill>
                    <a:srgbClr val="000000"/>
                  </a:solidFill>
                  <a:ea typeface="굴림" pitchFamily="50" charset="-127"/>
                </a:rPr>
                <a:t>From East</a:t>
              </a:r>
              <a:endParaRPr lang="en-US" altLang="ko-KR" sz="1600" dirty="0">
                <a:ea typeface="굴림" pitchFamily="50" charset="-127"/>
              </a:endParaRPr>
            </a:p>
          </p:txBody>
        </p:sp>
        <p:sp>
          <p:nvSpPr>
            <p:cNvPr id="133" name="Rectangle 93"/>
            <p:cNvSpPr>
              <a:spLocks noChangeArrowheads="1"/>
            </p:cNvSpPr>
            <p:nvPr/>
          </p:nvSpPr>
          <p:spPr bwMode="auto">
            <a:xfrm>
              <a:off x="5696680" y="2215004"/>
              <a:ext cx="778546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 dirty="0">
                  <a:solidFill>
                    <a:srgbClr val="000000"/>
                  </a:solidFill>
                  <a:ea typeface="굴림" pitchFamily="50" charset="-127"/>
                </a:rPr>
                <a:t>From West</a:t>
              </a:r>
              <a:endParaRPr lang="en-US" altLang="ko-KR" sz="1600" dirty="0">
                <a:ea typeface="굴림" pitchFamily="50" charset="-127"/>
              </a:endParaRPr>
            </a:p>
          </p:txBody>
        </p:sp>
        <p:sp>
          <p:nvSpPr>
            <p:cNvPr id="134" name="Rectangle 120"/>
            <p:cNvSpPr>
              <a:spLocks noChangeArrowheads="1"/>
            </p:cNvSpPr>
            <p:nvPr/>
          </p:nvSpPr>
          <p:spPr bwMode="auto">
            <a:xfrm>
              <a:off x="5621296" y="3071394"/>
              <a:ext cx="90075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 dirty="0">
                  <a:solidFill>
                    <a:srgbClr val="000000"/>
                  </a:solidFill>
                  <a:ea typeface="굴림" pitchFamily="50" charset="-127"/>
                </a:rPr>
                <a:t>From North</a:t>
              </a:r>
              <a:endParaRPr lang="en-US" altLang="ko-KR" sz="1600" dirty="0">
                <a:ea typeface="굴림" pitchFamily="50" charset="-127"/>
              </a:endParaRPr>
            </a:p>
          </p:txBody>
        </p:sp>
        <p:sp>
          <p:nvSpPr>
            <p:cNvPr id="135" name="Rectangle 149"/>
            <p:cNvSpPr>
              <a:spLocks noChangeArrowheads="1"/>
            </p:cNvSpPr>
            <p:nvPr/>
          </p:nvSpPr>
          <p:spPr bwMode="auto">
            <a:xfrm>
              <a:off x="5732477" y="3870629"/>
              <a:ext cx="88485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 dirty="0">
                  <a:solidFill>
                    <a:srgbClr val="000000"/>
                  </a:solidFill>
                  <a:ea typeface="굴림" pitchFamily="50" charset="-127"/>
                </a:rPr>
                <a:t>From South</a:t>
              </a:r>
              <a:endParaRPr lang="en-US" altLang="ko-KR" sz="1600" dirty="0">
                <a:ea typeface="굴림" pitchFamily="50" charset="-127"/>
              </a:endParaRPr>
            </a:p>
          </p:txBody>
        </p:sp>
        <p:sp>
          <p:nvSpPr>
            <p:cNvPr id="136" name="Rectangle 176"/>
            <p:cNvSpPr>
              <a:spLocks noChangeArrowheads="1"/>
            </p:cNvSpPr>
            <p:nvPr/>
          </p:nvSpPr>
          <p:spPr bwMode="auto">
            <a:xfrm>
              <a:off x="5774389" y="4678007"/>
              <a:ext cx="629981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 dirty="0">
                  <a:solidFill>
                    <a:srgbClr val="000000"/>
                  </a:solidFill>
                  <a:ea typeface="굴림" pitchFamily="50" charset="-127"/>
                </a:rPr>
                <a:t>From PE</a:t>
              </a:r>
              <a:endParaRPr lang="en-US" altLang="ko-KR" sz="1600" dirty="0">
                <a:ea typeface="굴림" pitchFamily="50" charset="-127"/>
              </a:endParaRPr>
            </a:p>
          </p:txBody>
        </p:sp>
        <p:sp>
          <p:nvSpPr>
            <p:cNvPr id="144" name="Rectangle 10"/>
            <p:cNvSpPr>
              <a:spLocks noChangeArrowheads="1"/>
            </p:cNvSpPr>
            <p:nvPr/>
          </p:nvSpPr>
          <p:spPr bwMode="auto">
            <a:xfrm>
              <a:off x="7274959" y="1397285"/>
              <a:ext cx="301365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100" b="1" dirty="0" smtClean="0">
                  <a:solidFill>
                    <a:srgbClr val="000000"/>
                  </a:solidFill>
                  <a:ea typeface="굴림" pitchFamily="50" charset="-127"/>
                </a:rPr>
                <a:t>VC 0 </a:t>
              </a:r>
              <a:endParaRPr lang="en-US" altLang="ko-KR" sz="1400" dirty="0">
                <a:ea typeface="굴림" pitchFamily="50" charset="-127"/>
              </a:endParaRPr>
            </a:p>
          </p:txBody>
        </p:sp>
        <p:sp>
          <p:nvSpPr>
            <p:cNvPr id="146" name="Rectangle 10"/>
            <p:cNvSpPr>
              <a:spLocks noChangeArrowheads="1"/>
            </p:cNvSpPr>
            <p:nvPr/>
          </p:nvSpPr>
          <p:spPr bwMode="auto">
            <a:xfrm>
              <a:off x="7287659" y="1647108"/>
              <a:ext cx="301365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100" b="1" dirty="0" smtClean="0">
                  <a:solidFill>
                    <a:srgbClr val="000000"/>
                  </a:solidFill>
                  <a:ea typeface="굴림" pitchFamily="50" charset="-127"/>
                </a:rPr>
                <a:t>VC 1 </a:t>
              </a:r>
              <a:endParaRPr lang="en-US" altLang="ko-KR" sz="1400" dirty="0">
                <a:ea typeface="굴림" pitchFamily="50" charset="-127"/>
              </a:endParaRPr>
            </a:p>
          </p:txBody>
        </p:sp>
        <p:sp>
          <p:nvSpPr>
            <p:cNvPr id="150" name="Rectangle 10"/>
            <p:cNvSpPr>
              <a:spLocks noChangeArrowheads="1"/>
            </p:cNvSpPr>
            <p:nvPr/>
          </p:nvSpPr>
          <p:spPr bwMode="auto">
            <a:xfrm>
              <a:off x="7303794" y="1875708"/>
              <a:ext cx="301365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100" b="1" dirty="0" smtClean="0">
                  <a:solidFill>
                    <a:srgbClr val="000000"/>
                  </a:solidFill>
                  <a:ea typeface="굴림" pitchFamily="50" charset="-127"/>
                </a:rPr>
                <a:t>VC 2 </a:t>
              </a:r>
              <a:endParaRPr lang="en-US" altLang="ko-KR" sz="1400" dirty="0">
                <a:ea typeface="굴림" pitchFamily="50" charset="-127"/>
              </a:endParaRPr>
            </a:p>
          </p:txBody>
        </p:sp>
        <p:grpSp>
          <p:nvGrpSpPr>
            <p:cNvPr id="151" name="Group 628"/>
            <p:cNvGrpSpPr/>
            <p:nvPr/>
          </p:nvGrpSpPr>
          <p:grpSpPr>
            <a:xfrm>
              <a:off x="5704910" y="5473985"/>
              <a:ext cx="3108348" cy="609600"/>
              <a:chOff x="5211751" y="5715000"/>
              <a:chExt cx="3108348" cy="609600"/>
            </a:xfrm>
          </p:grpSpPr>
          <p:sp>
            <p:nvSpPr>
              <p:cNvPr id="152" name="Rounded Rectangle 151"/>
              <p:cNvSpPr/>
              <p:nvPr/>
            </p:nvSpPr>
            <p:spPr>
              <a:xfrm>
                <a:off x="5211751" y="5797550"/>
                <a:ext cx="198449" cy="184746"/>
              </a:xfrm>
              <a:prstGeom prst="roundRect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TextBox 156"/>
              <p:cNvSpPr txBox="1"/>
              <p:nvPr/>
            </p:nvSpPr>
            <p:spPr>
              <a:xfrm>
                <a:off x="5410200" y="5715000"/>
                <a:ext cx="5822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App1</a:t>
                </a:r>
                <a:endParaRPr lang="en-US" i="1" dirty="0"/>
              </a:p>
            </p:txBody>
          </p:sp>
          <p:sp>
            <p:nvSpPr>
              <p:cNvPr id="159" name="Rounded Rectangle 158"/>
              <p:cNvSpPr/>
              <p:nvPr/>
            </p:nvSpPr>
            <p:spPr>
              <a:xfrm>
                <a:off x="5924940" y="5797550"/>
                <a:ext cx="198449" cy="184746"/>
              </a:xfrm>
              <a:prstGeom prst="round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0" name="TextBox 159"/>
              <p:cNvSpPr txBox="1"/>
              <p:nvPr/>
            </p:nvSpPr>
            <p:spPr>
              <a:xfrm>
                <a:off x="6123389" y="5715000"/>
                <a:ext cx="5822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App2</a:t>
                </a:r>
                <a:endParaRPr lang="en-US" i="1" dirty="0"/>
              </a:p>
            </p:txBody>
          </p:sp>
          <p:sp>
            <p:nvSpPr>
              <p:cNvPr id="161" name="Rounded Rectangle 160"/>
              <p:cNvSpPr/>
              <p:nvPr/>
            </p:nvSpPr>
            <p:spPr>
              <a:xfrm>
                <a:off x="6705600" y="5797550"/>
                <a:ext cx="198449" cy="184746"/>
              </a:xfrm>
              <a:prstGeom prst="roundRect">
                <a:avLst/>
              </a:prstGeom>
              <a:solidFill>
                <a:srgbClr val="FF99FF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" name="TextBox 161"/>
              <p:cNvSpPr txBox="1"/>
              <p:nvPr/>
            </p:nvSpPr>
            <p:spPr>
              <a:xfrm>
                <a:off x="6904049" y="5715000"/>
                <a:ext cx="5822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App3</a:t>
                </a:r>
                <a:endParaRPr lang="en-US" i="1" dirty="0"/>
              </a:p>
            </p:txBody>
          </p:sp>
          <p:sp>
            <p:nvSpPr>
              <p:cNvPr id="163" name="Rounded Rectangle 162"/>
              <p:cNvSpPr/>
              <p:nvPr/>
            </p:nvSpPr>
            <p:spPr>
              <a:xfrm>
                <a:off x="7525140" y="5797550"/>
                <a:ext cx="198449" cy="184746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" name="TextBox 163"/>
              <p:cNvSpPr txBox="1"/>
              <p:nvPr/>
            </p:nvSpPr>
            <p:spPr>
              <a:xfrm>
                <a:off x="7723589" y="5715000"/>
                <a:ext cx="5822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App4</a:t>
                </a:r>
                <a:endParaRPr lang="en-US" i="1" dirty="0"/>
              </a:p>
            </p:txBody>
          </p:sp>
          <p:sp>
            <p:nvSpPr>
              <p:cNvPr id="165" name="Rounded Rectangle 164"/>
              <p:cNvSpPr/>
              <p:nvPr/>
            </p:nvSpPr>
            <p:spPr>
              <a:xfrm>
                <a:off x="5226050" y="6037818"/>
                <a:ext cx="198449" cy="184746"/>
              </a:xfrm>
              <a:prstGeom prst="roundRect">
                <a:avLst/>
              </a:prstGeom>
              <a:solidFill>
                <a:srgbClr val="37EE18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TextBox 165"/>
              <p:cNvSpPr txBox="1"/>
              <p:nvPr/>
            </p:nvSpPr>
            <p:spPr>
              <a:xfrm>
                <a:off x="5424499" y="5955268"/>
                <a:ext cx="5822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App5</a:t>
                </a:r>
                <a:endParaRPr lang="en-US" i="1" dirty="0"/>
              </a:p>
            </p:txBody>
          </p:sp>
          <p:sp>
            <p:nvSpPr>
              <p:cNvPr id="167" name="Rounded Rectangle 166"/>
              <p:cNvSpPr/>
              <p:nvPr/>
            </p:nvSpPr>
            <p:spPr>
              <a:xfrm>
                <a:off x="5939239" y="6037818"/>
                <a:ext cx="198449" cy="184746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" name="TextBox 167"/>
              <p:cNvSpPr txBox="1"/>
              <p:nvPr/>
            </p:nvSpPr>
            <p:spPr>
              <a:xfrm>
                <a:off x="6137688" y="5955268"/>
                <a:ext cx="5822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App6</a:t>
                </a:r>
                <a:endParaRPr lang="en-US" i="1" dirty="0"/>
              </a:p>
            </p:txBody>
          </p:sp>
          <p:sp>
            <p:nvSpPr>
              <p:cNvPr id="169" name="Rounded Rectangle 168"/>
              <p:cNvSpPr/>
              <p:nvPr/>
            </p:nvSpPr>
            <p:spPr>
              <a:xfrm>
                <a:off x="6719899" y="6037818"/>
                <a:ext cx="198449" cy="184746"/>
              </a:xfrm>
              <a:prstGeom prst="round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" name="TextBox 169"/>
              <p:cNvSpPr txBox="1"/>
              <p:nvPr/>
            </p:nvSpPr>
            <p:spPr>
              <a:xfrm>
                <a:off x="6918348" y="5955268"/>
                <a:ext cx="5822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App7</a:t>
                </a:r>
                <a:endParaRPr lang="en-US" i="1" dirty="0"/>
              </a:p>
            </p:txBody>
          </p:sp>
          <p:sp>
            <p:nvSpPr>
              <p:cNvPr id="171" name="Rounded Rectangle 170"/>
              <p:cNvSpPr/>
              <p:nvPr/>
            </p:nvSpPr>
            <p:spPr>
              <a:xfrm>
                <a:off x="7539439" y="6037818"/>
                <a:ext cx="198449" cy="184746"/>
              </a:xfrm>
              <a:prstGeom prst="roundRect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" name="TextBox 171"/>
              <p:cNvSpPr txBox="1"/>
              <p:nvPr/>
            </p:nvSpPr>
            <p:spPr>
              <a:xfrm>
                <a:off x="7737888" y="5955268"/>
                <a:ext cx="5822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App8</a:t>
                </a:r>
                <a:endParaRPr lang="en-US" i="1" dirty="0"/>
              </a:p>
            </p:txBody>
          </p:sp>
        </p:grpSp>
        <p:grpSp>
          <p:nvGrpSpPr>
            <p:cNvPr id="173" name="Group 245"/>
            <p:cNvGrpSpPr/>
            <p:nvPr/>
          </p:nvGrpSpPr>
          <p:grpSpPr>
            <a:xfrm>
              <a:off x="6224680" y="1435385"/>
              <a:ext cx="1015449" cy="3898054"/>
              <a:chOff x="5731521" y="1866900"/>
              <a:chExt cx="1015449" cy="3898054"/>
            </a:xfrm>
          </p:grpSpPr>
          <p:sp>
            <p:nvSpPr>
              <p:cNvPr id="174" name="Rounded Rectangle 173"/>
              <p:cNvSpPr/>
              <p:nvPr/>
            </p:nvSpPr>
            <p:spPr>
              <a:xfrm>
                <a:off x="6497721" y="2317154"/>
                <a:ext cx="198449" cy="184746"/>
              </a:xfrm>
              <a:prstGeom prst="roundRect">
                <a:avLst/>
              </a:prstGeom>
              <a:solidFill>
                <a:srgbClr val="FF99FF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5" name="Rounded Rectangle 174"/>
              <p:cNvSpPr/>
              <p:nvPr/>
            </p:nvSpPr>
            <p:spPr>
              <a:xfrm>
                <a:off x="6246116" y="2317154"/>
                <a:ext cx="198449" cy="184746"/>
              </a:xfrm>
              <a:prstGeom prst="roundRect">
                <a:avLst/>
              </a:prstGeom>
              <a:solidFill>
                <a:srgbClr val="FF99FF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" name="Rounded Rectangle 175"/>
              <p:cNvSpPr/>
              <p:nvPr/>
            </p:nvSpPr>
            <p:spPr>
              <a:xfrm>
                <a:off x="6507151" y="2095500"/>
                <a:ext cx="198449" cy="184746"/>
              </a:xfrm>
              <a:prstGeom prst="round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7" name="Rounded Rectangle 176"/>
              <p:cNvSpPr/>
              <p:nvPr/>
            </p:nvSpPr>
            <p:spPr>
              <a:xfrm>
                <a:off x="6497721" y="2875229"/>
                <a:ext cx="198449" cy="184746"/>
              </a:xfrm>
              <a:prstGeom prst="roundRect">
                <a:avLst/>
              </a:prstGeom>
              <a:solidFill>
                <a:srgbClr val="37EE18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8" name="Rounded Rectangle 177"/>
              <p:cNvSpPr/>
              <p:nvPr/>
            </p:nvSpPr>
            <p:spPr>
              <a:xfrm>
                <a:off x="6246116" y="2875229"/>
                <a:ext cx="198449" cy="184746"/>
              </a:xfrm>
              <a:prstGeom prst="roundRect">
                <a:avLst/>
              </a:prstGeom>
              <a:solidFill>
                <a:srgbClr val="37EE18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" name="Rounded Rectangle 178"/>
              <p:cNvSpPr/>
              <p:nvPr/>
            </p:nvSpPr>
            <p:spPr>
              <a:xfrm>
                <a:off x="6497721" y="2628900"/>
                <a:ext cx="198449" cy="184746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0" name="Rounded Rectangle 179"/>
              <p:cNvSpPr/>
              <p:nvPr/>
            </p:nvSpPr>
            <p:spPr>
              <a:xfrm>
                <a:off x="6497721" y="3713428"/>
                <a:ext cx="198449" cy="18474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1" name="Rounded Rectangle 180"/>
              <p:cNvSpPr/>
              <p:nvPr/>
            </p:nvSpPr>
            <p:spPr>
              <a:xfrm>
                <a:off x="6246116" y="3467100"/>
                <a:ext cx="198449" cy="184746"/>
              </a:xfrm>
              <a:prstGeom prst="round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2" name="Rounded Rectangle 181"/>
              <p:cNvSpPr/>
              <p:nvPr/>
            </p:nvSpPr>
            <p:spPr>
              <a:xfrm>
                <a:off x="6497721" y="3467100"/>
                <a:ext cx="198449" cy="184746"/>
              </a:xfrm>
              <a:prstGeom prst="round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" name="Rounded Rectangle 182"/>
              <p:cNvSpPr/>
              <p:nvPr/>
            </p:nvSpPr>
            <p:spPr>
              <a:xfrm>
                <a:off x="6497721" y="4557979"/>
                <a:ext cx="198449" cy="184746"/>
              </a:xfrm>
              <a:prstGeom prst="roundRect">
                <a:avLst/>
              </a:prstGeom>
              <a:solidFill>
                <a:srgbClr val="5EFA26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4" name="Rounded Rectangle 183"/>
              <p:cNvSpPr/>
              <p:nvPr/>
            </p:nvSpPr>
            <p:spPr>
              <a:xfrm>
                <a:off x="6497721" y="4311650"/>
                <a:ext cx="198449" cy="184746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" name="Rounded Rectangle 184"/>
              <p:cNvSpPr/>
              <p:nvPr/>
            </p:nvSpPr>
            <p:spPr>
              <a:xfrm>
                <a:off x="6491600" y="1866900"/>
                <a:ext cx="198449" cy="184746"/>
              </a:xfrm>
              <a:prstGeom prst="roundRect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6" name="Rounded Rectangle 185"/>
              <p:cNvSpPr/>
              <p:nvPr/>
            </p:nvSpPr>
            <p:spPr>
              <a:xfrm>
                <a:off x="6246345" y="1866900"/>
                <a:ext cx="198449" cy="184746"/>
              </a:xfrm>
              <a:prstGeom prst="roundRect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" name="Rounded Rectangle 186"/>
              <p:cNvSpPr/>
              <p:nvPr/>
            </p:nvSpPr>
            <p:spPr>
              <a:xfrm>
                <a:off x="6261585" y="4768850"/>
                <a:ext cx="198449" cy="184746"/>
              </a:xfrm>
              <a:prstGeom prst="round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8" name="Rounded Rectangle 187"/>
              <p:cNvSpPr/>
              <p:nvPr/>
            </p:nvSpPr>
            <p:spPr>
              <a:xfrm>
                <a:off x="6513190" y="4768850"/>
                <a:ext cx="198449" cy="184746"/>
              </a:xfrm>
              <a:prstGeom prst="round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" name="Rounded Rectangle 188"/>
              <p:cNvSpPr/>
              <p:nvPr/>
            </p:nvSpPr>
            <p:spPr>
              <a:xfrm>
                <a:off x="6474945" y="3988405"/>
                <a:ext cx="198449" cy="184746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0" name="Rounded Rectangle 189"/>
              <p:cNvSpPr/>
              <p:nvPr/>
            </p:nvSpPr>
            <p:spPr>
              <a:xfrm>
                <a:off x="6486046" y="3141808"/>
                <a:ext cx="198449" cy="184746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1" name="Rounded Rectangle 190"/>
              <p:cNvSpPr/>
              <p:nvPr/>
            </p:nvSpPr>
            <p:spPr>
              <a:xfrm>
                <a:off x="6234441" y="3141808"/>
                <a:ext cx="198449" cy="184746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2" name="Rounded Rectangle 191"/>
              <p:cNvSpPr/>
              <p:nvPr/>
            </p:nvSpPr>
            <p:spPr>
              <a:xfrm>
                <a:off x="5983126" y="3141808"/>
                <a:ext cx="198449" cy="184746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3" name="Rounded Rectangle 192"/>
              <p:cNvSpPr/>
              <p:nvPr/>
            </p:nvSpPr>
            <p:spPr>
              <a:xfrm>
                <a:off x="5731521" y="3141808"/>
                <a:ext cx="198449" cy="184746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4" name="Rounded Rectangle 193"/>
              <p:cNvSpPr/>
              <p:nvPr/>
            </p:nvSpPr>
            <p:spPr>
              <a:xfrm>
                <a:off x="6257446" y="3715951"/>
                <a:ext cx="198449" cy="18474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5" name="Rounded Rectangle 194"/>
              <p:cNvSpPr/>
              <p:nvPr/>
            </p:nvSpPr>
            <p:spPr>
              <a:xfrm>
                <a:off x="6006131" y="3715951"/>
                <a:ext cx="198449" cy="18474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6" name="Rounded Rectangle 195"/>
              <p:cNvSpPr/>
              <p:nvPr/>
            </p:nvSpPr>
            <p:spPr>
              <a:xfrm>
                <a:off x="5754526" y="3715951"/>
                <a:ext cx="198449" cy="18474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7" name="Rounded Rectangle 196"/>
              <p:cNvSpPr/>
              <p:nvPr/>
            </p:nvSpPr>
            <p:spPr>
              <a:xfrm>
                <a:off x="6548521" y="5313629"/>
                <a:ext cx="198449" cy="184746"/>
              </a:xfrm>
              <a:prstGeom prst="roundRect">
                <a:avLst/>
              </a:prstGeom>
              <a:solidFill>
                <a:srgbClr val="37EE18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8" name="Rounded Rectangle 197"/>
              <p:cNvSpPr/>
              <p:nvPr/>
            </p:nvSpPr>
            <p:spPr>
              <a:xfrm>
                <a:off x="6296916" y="5313629"/>
                <a:ext cx="198449" cy="184746"/>
              </a:xfrm>
              <a:prstGeom prst="roundRect">
                <a:avLst/>
              </a:prstGeom>
              <a:solidFill>
                <a:srgbClr val="37EE18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9" name="Rounded Rectangle 198"/>
              <p:cNvSpPr/>
              <p:nvPr/>
            </p:nvSpPr>
            <p:spPr>
              <a:xfrm>
                <a:off x="6529471" y="5067300"/>
                <a:ext cx="198449" cy="184746"/>
              </a:xfrm>
              <a:prstGeom prst="roundRect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0" name="Rounded Rectangle 199"/>
              <p:cNvSpPr/>
              <p:nvPr/>
            </p:nvSpPr>
            <p:spPr>
              <a:xfrm>
                <a:off x="6536846" y="5580208"/>
                <a:ext cx="198449" cy="184746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1" name="Rounded Rectangle 200"/>
              <p:cNvSpPr/>
              <p:nvPr/>
            </p:nvSpPr>
            <p:spPr>
              <a:xfrm>
                <a:off x="6285241" y="5580208"/>
                <a:ext cx="198449" cy="184746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2" name="Rounded Rectangle 201"/>
              <p:cNvSpPr/>
              <p:nvPr/>
            </p:nvSpPr>
            <p:spPr>
              <a:xfrm>
                <a:off x="6033926" y="5580208"/>
                <a:ext cx="198449" cy="184746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3" name="Rounded Rectangle 202"/>
              <p:cNvSpPr/>
              <p:nvPr/>
            </p:nvSpPr>
            <p:spPr>
              <a:xfrm>
                <a:off x="5782321" y="5580208"/>
                <a:ext cx="198449" cy="184746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4" name="Rounded Rectangle 203"/>
              <p:cNvSpPr/>
              <p:nvPr/>
            </p:nvSpPr>
            <p:spPr>
              <a:xfrm>
                <a:off x="6280150" y="5067300"/>
                <a:ext cx="198449" cy="184746"/>
              </a:xfrm>
              <a:prstGeom prst="roundRect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05" name="Straight Connector 204"/>
            <p:cNvCxnSpPr/>
            <p:nvPr/>
          </p:nvCxnSpPr>
          <p:spPr>
            <a:xfrm>
              <a:off x="6053087" y="5410485"/>
              <a:ext cx="1240305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3" name="Freeform 4"/>
          <p:cNvSpPr>
            <a:spLocks/>
          </p:cNvSpPr>
          <p:nvPr/>
        </p:nvSpPr>
        <p:spPr bwMode="auto">
          <a:xfrm>
            <a:off x="1585233" y="1392171"/>
            <a:ext cx="128071" cy="575175"/>
          </a:xfrm>
          <a:custGeom>
            <a:avLst/>
            <a:gdLst/>
            <a:ahLst/>
            <a:cxnLst>
              <a:cxn ang="0">
                <a:pos x="0" y="87"/>
              </a:cxn>
              <a:cxn ang="0">
                <a:pos x="0" y="435"/>
              </a:cxn>
              <a:cxn ang="0">
                <a:pos x="127" y="522"/>
              </a:cxn>
              <a:cxn ang="0">
                <a:pos x="127" y="0"/>
              </a:cxn>
              <a:cxn ang="0">
                <a:pos x="0" y="87"/>
              </a:cxn>
            </a:cxnLst>
            <a:rect l="0" t="0" r="r" b="b"/>
            <a:pathLst>
              <a:path w="127" h="522">
                <a:moveTo>
                  <a:pt x="0" y="87"/>
                </a:moveTo>
                <a:lnTo>
                  <a:pt x="0" y="435"/>
                </a:lnTo>
                <a:lnTo>
                  <a:pt x="127" y="522"/>
                </a:lnTo>
                <a:lnTo>
                  <a:pt x="127" y="0"/>
                </a:lnTo>
                <a:lnTo>
                  <a:pt x="0" y="87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14" name="Freeform 5"/>
          <p:cNvSpPr>
            <a:spLocks/>
          </p:cNvSpPr>
          <p:nvPr/>
        </p:nvSpPr>
        <p:spPr bwMode="auto">
          <a:xfrm>
            <a:off x="1585233" y="1392171"/>
            <a:ext cx="128071" cy="575175"/>
          </a:xfrm>
          <a:custGeom>
            <a:avLst/>
            <a:gdLst/>
            <a:ahLst/>
            <a:cxnLst>
              <a:cxn ang="0">
                <a:pos x="0" y="87"/>
              </a:cxn>
              <a:cxn ang="0">
                <a:pos x="0" y="435"/>
              </a:cxn>
              <a:cxn ang="0">
                <a:pos x="127" y="522"/>
              </a:cxn>
              <a:cxn ang="0">
                <a:pos x="127" y="0"/>
              </a:cxn>
              <a:cxn ang="0">
                <a:pos x="0" y="87"/>
              </a:cxn>
            </a:cxnLst>
            <a:rect l="0" t="0" r="r" b="b"/>
            <a:pathLst>
              <a:path w="127" h="522">
                <a:moveTo>
                  <a:pt x="0" y="87"/>
                </a:moveTo>
                <a:lnTo>
                  <a:pt x="0" y="435"/>
                </a:lnTo>
                <a:lnTo>
                  <a:pt x="127" y="522"/>
                </a:lnTo>
                <a:lnTo>
                  <a:pt x="127" y="0"/>
                </a:lnTo>
                <a:lnTo>
                  <a:pt x="0" y="87"/>
                </a:lnTo>
                <a:close/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15" name="Freeform 6"/>
          <p:cNvSpPr>
            <a:spLocks/>
          </p:cNvSpPr>
          <p:nvPr/>
        </p:nvSpPr>
        <p:spPr bwMode="auto">
          <a:xfrm>
            <a:off x="2357692" y="1392171"/>
            <a:ext cx="130088" cy="575175"/>
          </a:xfrm>
          <a:custGeom>
            <a:avLst/>
            <a:gdLst/>
            <a:ahLst/>
            <a:cxnLst>
              <a:cxn ang="0">
                <a:pos x="129" y="87"/>
              </a:cxn>
              <a:cxn ang="0">
                <a:pos x="129" y="435"/>
              </a:cxn>
              <a:cxn ang="0">
                <a:pos x="0" y="522"/>
              </a:cxn>
              <a:cxn ang="0">
                <a:pos x="0" y="0"/>
              </a:cxn>
              <a:cxn ang="0">
                <a:pos x="129" y="87"/>
              </a:cxn>
            </a:cxnLst>
            <a:rect l="0" t="0" r="r" b="b"/>
            <a:pathLst>
              <a:path w="129" h="522">
                <a:moveTo>
                  <a:pt x="129" y="87"/>
                </a:moveTo>
                <a:lnTo>
                  <a:pt x="129" y="435"/>
                </a:lnTo>
                <a:lnTo>
                  <a:pt x="0" y="522"/>
                </a:lnTo>
                <a:lnTo>
                  <a:pt x="0" y="0"/>
                </a:lnTo>
                <a:lnTo>
                  <a:pt x="129" y="87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16" name="Freeform 7"/>
          <p:cNvSpPr>
            <a:spLocks/>
          </p:cNvSpPr>
          <p:nvPr/>
        </p:nvSpPr>
        <p:spPr bwMode="auto">
          <a:xfrm>
            <a:off x="2357692" y="1392171"/>
            <a:ext cx="130088" cy="575175"/>
          </a:xfrm>
          <a:custGeom>
            <a:avLst/>
            <a:gdLst/>
            <a:ahLst/>
            <a:cxnLst>
              <a:cxn ang="0">
                <a:pos x="129" y="87"/>
              </a:cxn>
              <a:cxn ang="0">
                <a:pos x="129" y="435"/>
              </a:cxn>
              <a:cxn ang="0">
                <a:pos x="0" y="522"/>
              </a:cxn>
              <a:cxn ang="0">
                <a:pos x="0" y="0"/>
              </a:cxn>
              <a:cxn ang="0">
                <a:pos x="129" y="87"/>
              </a:cxn>
            </a:cxnLst>
            <a:rect l="0" t="0" r="r" b="b"/>
            <a:pathLst>
              <a:path w="129" h="522">
                <a:moveTo>
                  <a:pt x="129" y="87"/>
                </a:moveTo>
                <a:lnTo>
                  <a:pt x="129" y="435"/>
                </a:lnTo>
                <a:lnTo>
                  <a:pt x="0" y="522"/>
                </a:lnTo>
                <a:lnTo>
                  <a:pt x="0" y="0"/>
                </a:lnTo>
                <a:lnTo>
                  <a:pt x="129" y="87"/>
                </a:lnTo>
                <a:close/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17" name="Rectangle 8"/>
          <p:cNvSpPr>
            <a:spLocks noChangeArrowheads="1"/>
          </p:cNvSpPr>
          <p:nvPr/>
        </p:nvSpPr>
        <p:spPr bwMode="auto">
          <a:xfrm>
            <a:off x="1790953" y="1392171"/>
            <a:ext cx="412449" cy="1520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18" name="Rectangle 9"/>
          <p:cNvSpPr>
            <a:spLocks noChangeArrowheads="1"/>
          </p:cNvSpPr>
          <p:nvPr/>
        </p:nvSpPr>
        <p:spPr bwMode="auto">
          <a:xfrm>
            <a:off x="1790953" y="1392171"/>
            <a:ext cx="412449" cy="152058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19" name="Rectangle 10"/>
          <p:cNvSpPr>
            <a:spLocks noChangeArrowheads="1"/>
          </p:cNvSpPr>
          <p:nvPr/>
        </p:nvSpPr>
        <p:spPr bwMode="auto">
          <a:xfrm>
            <a:off x="1876670" y="1395476"/>
            <a:ext cx="20518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100" b="1">
                <a:solidFill>
                  <a:srgbClr val="000000"/>
                </a:solidFill>
                <a:ea typeface="굴림" pitchFamily="50" charset="-127"/>
              </a:rPr>
              <a:t>VC </a:t>
            </a:r>
            <a:endParaRPr lang="en-US" altLang="ko-KR" sz="1400">
              <a:ea typeface="굴림" pitchFamily="50" charset="-127"/>
            </a:endParaRPr>
          </a:p>
        </p:txBody>
      </p:sp>
      <p:sp>
        <p:nvSpPr>
          <p:cNvPr id="220" name="Rectangle 11"/>
          <p:cNvSpPr>
            <a:spLocks noChangeArrowheads="1"/>
          </p:cNvSpPr>
          <p:nvPr/>
        </p:nvSpPr>
        <p:spPr bwMode="auto">
          <a:xfrm>
            <a:off x="2060204" y="1395476"/>
            <a:ext cx="64120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100" b="1">
                <a:solidFill>
                  <a:srgbClr val="000000"/>
                </a:solidFill>
                <a:ea typeface="굴림" pitchFamily="50" charset="-127"/>
              </a:rPr>
              <a:t>0</a:t>
            </a:r>
            <a:endParaRPr lang="en-US" altLang="ko-KR" sz="1400">
              <a:ea typeface="굴림" pitchFamily="50" charset="-127"/>
            </a:endParaRPr>
          </a:p>
        </p:txBody>
      </p:sp>
      <p:sp>
        <p:nvSpPr>
          <p:cNvPr id="221" name="Rectangle 13"/>
          <p:cNvSpPr>
            <a:spLocks noChangeArrowheads="1"/>
          </p:cNvSpPr>
          <p:nvPr/>
        </p:nvSpPr>
        <p:spPr bwMode="auto">
          <a:xfrm>
            <a:off x="2822580" y="2660421"/>
            <a:ext cx="1031626" cy="1408188"/>
          </a:xfrm>
          <a:prstGeom prst="rect">
            <a:avLst/>
          </a:prstGeom>
          <a:solidFill>
            <a:srgbClr val="E6E6E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22" name="Rectangle 14"/>
          <p:cNvSpPr>
            <a:spLocks noChangeArrowheads="1"/>
          </p:cNvSpPr>
          <p:nvPr/>
        </p:nvSpPr>
        <p:spPr bwMode="auto">
          <a:xfrm>
            <a:off x="2822580" y="2660421"/>
            <a:ext cx="1031626" cy="1408188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23" name="Freeform 15"/>
          <p:cNvSpPr>
            <a:spLocks/>
          </p:cNvSpPr>
          <p:nvPr/>
        </p:nvSpPr>
        <p:spPr bwMode="auto">
          <a:xfrm>
            <a:off x="2951659" y="2897323"/>
            <a:ext cx="772459" cy="928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53" y="0"/>
              </a:cxn>
              <a:cxn ang="0">
                <a:pos x="613" y="843"/>
              </a:cxn>
              <a:cxn ang="0">
                <a:pos x="766" y="843"/>
              </a:cxn>
            </a:cxnLst>
            <a:rect l="0" t="0" r="r" b="b"/>
            <a:pathLst>
              <a:path w="766" h="843">
                <a:moveTo>
                  <a:pt x="0" y="0"/>
                </a:moveTo>
                <a:lnTo>
                  <a:pt x="153" y="0"/>
                </a:lnTo>
                <a:lnTo>
                  <a:pt x="613" y="843"/>
                </a:lnTo>
                <a:lnTo>
                  <a:pt x="766" y="843"/>
                </a:lnTo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24" name="Freeform 16"/>
          <p:cNvSpPr>
            <a:spLocks/>
          </p:cNvSpPr>
          <p:nvPr/>
        </p:nvSpPr>
        <p:spPr bwMode="auto">
          <a:xfrm>
            <a:off x="2951659" y="2897323"/>
            <a:ext cx="772459" cy="928875"/>
          </a:xfrm>
          <a:custGeom>
            <a:avLst/>
            <a:gdLst/>
            <a:ahLst/>
            <a:cxnLst>
              <a:cxn ang="0">
                <a:pos x="766" y="0"/>
              </a:cxn>
              <a:cxn ang="0">
                <a:pos x="613" y="0"/>
              </a:cxn>
              <a:cxn ang="0">
                <a:pos x="153" y="843"/>
              </a:cxn>
              <a:cxn ang="0">
                <a:pos x="0" y="843"/>
              </a:cxn>
            </a:cxnLst>
            <a:rect l="0" t="0" r="r" b="b"/>
            <a:pathLst>
              <a:path w="766" h="843">
                <a:moveTo>
                  <a:pt x="766" y="0"/>
                </a:moveTo>
                <a:lnTo>
                  <a:pt x="613" y="0"/>
                </a:lnTo>
                <a:lnTo>
                  <a:pt x="153" y="843"/>
                </a:lnTo>
                <a:lnTo>
                  <a:pt x="0" y="843"/>
                </a:lnTo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25" name="Line 17"/>
          <p:cNvSpPr>
            <a:spLocks noChangeShapeType="1"/>
          </p:cNvSpPr>
          <p:nvPr/>
        </p:nvSpPr>
        <p:spPr bwMode="auto">
          <a:xfrm>
            <a:off x="3854206" y="2899527"/>
            <a:ext cx="249083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26" name="Freeform 18"/>
          <p:cNvSpPr>
            <a:spLocks/>
          </p:cNvSpPr>
          <p:nvPr/>
        </p:nvSpPr>
        <p:spPr bwMode="auto">
          <a:xfrm>
            <a:off x="4095222" y="2863165"/>
            <a:ext cx="67565" cy="738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3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3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27" name="Line 19"/>
          <p:cNvSpPr>
            <a:spLocks noChangeShapeType="1"/>
          </p:cNvSpPr>
          <p:nvPr/>
        </p:nvSpPr>
        <p:spPr bwMode="auto">
          <a:xfrm>
            <a:off x="3854206" y="3829504"/>
            <a:ext cx="249083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28" name="Freeform 20"/>
          <p:cNvSpPr>
            <a:spLocks/>
          </p:cNvSpPr>
          <p:nvPr/>
        </p:nvSpPr>
        <p:spPr bwMode="auto">
          <a:xfrm>
            <a:off x="4095222" y="3793142"/>
            <a:ext cx="67565" cy="738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3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3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44" name="Freeform 46"/>
          <p:cNvSpPr>
            <a:spLocks/>
          </p:cNvSpPr>
          <p:nvPr/>
        </p:nvSpPr>
        <p:spPr bwMode="auto">
          <a:xfrm>
            <a:off x="2435342" y="1330466"/>
            <a:ext cx="463879" cy="907940"/>
          </a:xfrm>
          <a:custGeom>
            <a:avLst/>
            <a:gdLst/>
            <a:ahLst/>
            <a:cxnLst>
              <a:cxn ang="0">
                <a:pos x="460" y="824"/>
              </a:cxn>
              <a:cxn ang="0">
                <a:pos x="373" y="824"/>
              </a:cxn>
              <a:cxn ang="0">
                <a:pos x="373" y="0"/>
              </a:cxn>
              <a:cxn ang="0">
                <a:pos x="0" y="0"/>
              </a:cxn>
            </a:cxnLst>
            <a:rect l="0" t="0" r="r" b="b"/>
            <a:pathLst>
              <a:path w="460" h="824">
                <a:moveTo>
                  <a:pt x="460" y="824"/>
                </a:moveTo>
                <a:lnTo>
                  <a:pt x="373" y="824"/>
                </a:lnTo>
                <a:lnTo>
                  <a:pt x="373" y="0"/>
                </a:lnTo>
                <a:lnTo>
                  <a:pt x="0" y="0"/>
                </a:lnTo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45" name="Line 47"/>
          <p:cNvSpPr>
            <a:spLocks noChangeShapeType="1"/>
          </p:cNvSpPr>
          <p:nvPr/>
        </p:nvSpPr>
        <p:spPr bwMode="auto">
          <a:xfrm>
            <a:off x="2435342" y="1330466"/>
            <a:ext cx="1008" cy="62806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46" name="Freeform 48"/>
          <p:cNvSpPr>
            <a:spLocks/>
          </p:cNvSpPr>
          <p:nvPr/>
        </p:nvSpPr>
        <p:spPr bwMode="auto">
          <a:xfrm>
            <a:off x="2402063" y="1374541"/>
            <a:ext cx="67565" cy="73825"/>
          </a:xfrm>
          <a:custGeom>
            <a:avLst/>
            <a:gdLst/>
            <a:ahLst/>
            <a:cxnLst>
              <a:cxn ang="0">
                <a:pos x="80" y="159"/>
              </a:cxn>
              <a:cxn ang="0">
                <a:pos x="0" y="0"/>
              </a:cxn>
              <a:cxn ang="0">
                <a:pos x="159" y="0"/>
              </a:cxn>
              <a:cxn ang="0">
                <a:pos x="80" y="159"/>
              </a:cxn>
            </a:cxnLst>
            <a:rect l="0" t="0" r="r" b="b"/>
            <a:pathLst>
              <a:path w="159" h="159">
                <a:moveTo>
                  <a:pt x="80" y="159"/>
                </a:moveTo>
                <a:lnTo>
                  <a:pt x="0" y="0"/>
                </a:lnTo>
                <a:cubicBezTo>
                  <a:pt x="50" y="25"/>
                  <a:pt x="109" y="25"/>
                  <a:pt x="159" y="0"/>
                </a:cubicBezTo>
                <a:lnTo>
                  <a:pt x="80" y="159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47" name="Line 49"/>
          <p:cNvSpPr>
            <a:spLocks noChangeShapeType="1"/>
          </p:cNvSpPr>
          <p:nvPr/>
        </p:nvSpPr>
        <p:spPr bwMode="auto">
          <a:xfrm>
            <a:off x="3337888" y="2392668"/>
            <a:ext cx="1009" cy="202744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48" name="Freeform 50"/>
          <p:cNvSpPr>
            <a:spLocks/>
          </p:cNvSpPr>
          <p:nvPr/>
        </p:nvSpPr>
        <p:spPr bwMode="auto">
          <a:xfrm>
            <a:off x="3304611" y="2586596"/>
            <a:ext cx="67565" cy="73825"/>
          </a:xfrm>
          <a:custGeom>
            <a:avLst/>
            <a:gdLst/>
            <a:ahLst/>
            <a:cxnLst>
              <a:cxn ang="0">
                <a:pos x="67" y="0"/>
              </a:cxn>
              <a:cxn ang="0">
                <a:pos x="33" y="67"/>
              </a:cxn>
              <a:cxn ang="0">
                <a:pos x="0" y="0"/>
              </a:cxn>
              <a:cxn ang="0">
                <a:pos x="67" y="0"/>
              </a:cxn>
            </a:cxnLst>
            <a:rect l="0" t="0" r="r" b="b"/>
            <a:pathLst>
              <a:path w="67" h="67">
                <a:moveTo>
                  <a:pt x="67" y="0"/>
                </a:moveTo>
                <a:lnTo>
                  <a:pt x="33" y="67"/>
                </a:lnTo>
                <a:lnTo>
                  <a:pt x="0" y="0"/>
                </a:lnTo>
                <a:lnTo>
                  <a:pt x="67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49" name="Line 51"/>
          <p:cNvSpPr>
            <a:spLocks noChangeShapeType="1"/>
          </p:cNvSpPr>
          <p:nvPr/>
        </p:nvSpPr>
        <p:spPr bwMode="auto">
          <a:xfrm>
            <a:off x="991266" y="1679758"/>
            <a:ext cx="534469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50" name="Freeform 52"/>
          <p:cNvSpPr>
            <a:spLocks/>
          </p:cNvSpPr>
          <p:nvPr/>
        </p:nvSpPr>
        <p:spPr bwMode="auto">
          <a:xfrm>
            <a:off x="1516659" y="1642295"/>
            <a:ext cx="68573" cy="7492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8" y="34"/>
              </a:cxn>
              <a:cxn ang="0">
                <a:pos x="0" y="68"/>
              </a:cxn>
              <a:cxn ang="0">
                <a:pos x="0" y="0"/>
              </a:cxn>
            </a:cxnLst>
            <a:rect l="0" t="0" r="r" b="b"/>
            <a:pathLst>
              <a:path w="68" h="68">
                <a:moveTo>
                  <a:pt x="0" y="0"/>
                </a:moveTo>
                <a:lnTo>
                  <a:pt x="68" y="34"/>
                </a:lnTo>
                <a:lnTo>
                  <a:pt x="0" y="6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51" name="Freeform 55"/>
          <p:cNvSpPr>
            <a:spLocks/>
          </p:cNvSpPr>
          <p:nvPr/>
        </p:nvSpPr>
        <p:spPr bwMode="auto">
          <a:xfrm>
            <a:off x="2630978" y="1674249"/>
            <a:ext cx="132104" cy="122527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8" y="0"/>
              </a:cxn>
              <a:cxn ang="0">
                <a:pos x="88" y="1112"/>
              </a:cxn>
              <a:cxn ang="0">
                <a:pos x="131" y="1112"/>
              </a:cxn>
            </a:cxnLst>
            <a:rect l="0" t="0" r="r" b="b"/>
            <a:pathLst>
              <a:path w="131" h="1112">
                <a:moveTo>
                  <a:pt x="0" y="0"/>
                </a:moveTo>
                <a:lnTo>
                  <a:pt x="88" y="0"/>
                </a:lnTo>
                <a:lnTo>
                  <a:pt x="88" y="1112"/>
                </a:lnTo>
                <a:lnTo>
                  <a:pt x="131" y="1112"/>
                </a:lnTo>
              </a:path>
            </a:pathLst>
          </a:custGeom>
          <a:noFill/>
          <a:ln w="17463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52" name="Freeform 56"/>
          <p:cNvSpPr>
            <a:spLocks/>
          </p:cNvSpPr>
          <p:nvPr/>
        </p:nvSpPr>
        <p:spPr bwMode="auto">
          <a:xfrm>
            <a:off x="2755015" y="2863165"/>
            <a:ext cx="67565" cy="738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3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3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53" name="Line 61"/>
          <p:cNvSpPr>
            <a:spLocks noChangeShapeType="1"/>
          </p:cNvSpPr>
          <p:nvPr/>
        </p:nvSpPr>
        <p:spPr bwMode="auto">
          <a:xfrm>
            <a:off x="1713304" y="1468200"/>
            <a:ext cx="77649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54" name="Line 62"/>
          <p:cNvSpPr>
            <a:spLocks noChangeShapeType="1"/>
          </p:cNvSpPr>
          <p:nvPr/>
        </p:nvSpPr>
        <p:spPr bwMode="auto">
          <a:xfrm>
            <a:off x="2203402" y="1468200"/>
            <a:ext cx="9580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55" name="Freeform 63"/>
          <p:cNvSpPr>
            <a:spLocks/>
          </p:cNvSpPr>
          <p:nvPr/>
        </p:nvSpPr>
        <p:spPr bwMode="auto">
          <a:xfrm>
            <a:off x="2291136" y="1431838"/>
            <a:ext cx="66557" cy="73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6" y="33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6" h="67">
                <a:moveTo>
                  <a:pt x="0" y="0"/>
                </a:moveTo>
                <a:lnTo>
                  <a:pt x="66" y="33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56" name="Line 64"/>
          <p:cNvSpPr>
            <a:spLocks noChangeShapeType="1"/>
          </p:cNvSpPr>
          <p:nvPr/>
        </p:nvSpPr>
        <p:spPr bwMode="auto">
          <a:xfrm>
            <a:off x="1713304" y="1893521"/>
            <a:ext cx="77649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57" name="Line 65"/>
          <p:cNvSpPr>
            <a:spLocks noChangeShapeType="1"/>
          </p:cNvSpPr>
          <p:nvPr/>
        </p:nvSpPr>
        <p:spPr bwMode="auto">
          <a:xfrm>
            <a:off x="2203402" y="1893521"/>
            <a:ext cx="9580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58" name="Freeform 66"/>
          <p:cNvSpPr>
            <a:spLocks/>
          </p:cNvSpPr>
          <p:nvPr/>
        </p:nvSpPr>
        <p:spPr bwMode="auto">
          <a:xfrm>
            <a:off x="2291136" y="1857160"/>
            <a:ext cx="66557" cy="73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6" y="33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6" h="67">
                <a:moveTo>
                  <a:pt x="0" y="0"/>
                </a:moveTo>
                <a:lnTo>
                  <a:pt x="66" y="33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59" name="Line 67"/>
          <p:cNvSpPr>
            <a:spLocks noChangeShapeType="1"/>
          </p:cNvSpPr>
          <p:nvPr/>
        </p:nvSpPr>
        <p:spPr bwMode="auto">
          <a:xfrm>
            <a:off x="1715321" y="1679758"/>
            <a:ext cx="77649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60" name="Line 68"/>
          <p:cNvSpPr>
            <a:spLocks noChangeShapeType="1"/>
          </p:cNvSpPr>
          <p:nvPr/>
        </p:nvSpPr>
        <p:spPr bwMode="auto">
          <a:xfrm>
            <a:off x="2205419" y="1679758"/>
            <a:ext cx="9580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61" name="Freeform 69"/>
          <p:cNvSpPr>
            <a:spLocks/>
          </p:cNvSpPr>
          <p:nvPr/>
        </p:nvSpPr>
        <p:spPr bwMode="auto">
          <a:xfrm>
            <a:off x="2292144" y="1642295"/>
            <a:ext cx="68573" cy="7492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8" y="34"/>
              </a:cxn>
              <a:cxn ang="0">
                <a:pos x="0" y="68"/>
              </a:cxn>
              <a:cxn ang="0">
                <a:pos x="0" y="0"/>
              </a:cxn>
            </a:cxnLst>
            <a:rect l="0" t="0" r="r" b="b"/>
            <a:pathLst>
              <a:path w="68" h="68">
                <a:moveTo>
                  <a:pt x="0" y="0"/>
                </a:moveTo>
                <a:lnTo>
                  <a:pt x="68" y="34"/>
                </a:lnTo>
                <a:lnTo>
                  <a:pt x="0" y="6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62" name="Line 70"/>
          <p:cNvSpPr>
            <a:spLocks noChangeShapeType="1"/>
          </p:cNvSpPr>
          <p:nvPr/>
        </p:nvSpPr>
        <p:spPr bwMode="auto">
          <a:xfrm>
            <a:off x="2615851" y="3364516"/>
            <a:ext cx="14723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63" name="Freeform 71"/>
          <p:cNvSpPr>
            <a:spLocks/>
          </p:cNvSpPr>
          <p:nvPr/>
        </p:nvSpPr>
        <p:spPr bwMode="auto">
          <a:xfrm>
            <a:off x="2755015" y="3328154"/>
            <a:ext cx="67565" cy="7272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3"/>
              </a:cxn>
              <a:cxn ang="0">
                <a:pos x="0" y="66"/>
              </a:cxn>
              <a:cxn ang="0">
                <a:pos x="0" y="0"/>
              </a:cxn>
            </a:cxnLst>
            <a:rect l="0" t="0" r="r" b="b"/>
            <a:pathLst>
              <a:path w="67" h="66">
                <a:moveTo>
                  <a:pt x="0" y="0"/>
                </a:moveTo>
                <a:lnTo>
                  <a:pt x="67" y="33"/>
                </a:lnTo>
                <a:lnTo>
                  <a:pt x="0" y="6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64" name="Freeform 72"/>
          <p:cNvSpPr>
            <a:spLocks/>
          </p:cNvSpPr>
          <p:nvPr/>
        </p:nvSpPr>
        <p:spPr bwMode="auto">
          <a:xfrm>
            <a:off x="2539210" y="3826198"/>
            <a:ext cx="223872" cy="732743"/>
          </a:xfrm>
          <a:custGeom>
            <a:avLst/>
            <a:gdLst/>
            <a:ahLst/>
            <a:cxnLst>
              <a:cxn ang="0">
                <a:pos x="0" y="665"/>
              </a:cxn>
              <a:cxn ang="0">
                <a:pos x="129" y="665"/>
              </a:cxn>
              <a:cxn ang="0">
                <a:pos x="129" y="0"/>
              </a:cxn>
              <a:cxn ang="0">
                <a:pos x="222" y="0"/>
              </a:cxn>
            </a:cxnLst>
            <a:rect l="0" t="0" r="r" b="b"/>
            <a:pathLst>
              <a:path w="222" h="665">
                <a:moveTo>
                  <a:pt x="0" y="665"/>
                </a:moveTo>
                <a:lnTo>
                  <a:pt x="129" y="665"/>
                </a:lnTo>
                <a:lnTo>
                  <a:pt x="129" y="0"/>
                </a:lnTo>
                <a:lnTo>
                  <a:pt x="222" y="0"/>
                </a:lnTo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65" name="Freeform 73"/>
          <p:cNvSpPr>
            <a:spLocks/>
          </p:cNvSpPr>
          <p:nvPr/>
        </p:nvSpPr>
        <p:spPr bwMode="auto">
          <a:xfrm>
            <a:off x="2755015" y="3789837"/>
            <a:ext cx="67565" cy="73825"/>
          </a:xfrm>
          <a:custGeom>
            <a:avLst/>
            <a:gdLst/>
            <a:ahLst/>
            <a:cxnLst>
              <a:cxn ang="0">
                <a:pos x="0" y="67"/>
              </a:cxn>
              <a:cxn ang="0">
                <a:pos x="67" y="33"/>
              </a:cxn>
              <a:cxn ang="0">
                <a:pos x="0" y="0"/>
              </a:cxn>
              <a:cxn ang="0">
                <a:pos x="0" y="67"/>
              </a:cxn>
            </a:cxnLst>
            <a:rect l="0" t="0" r="r" b="b"/>
            <a:pathLst>
              <a:path w="67" h="67">
                <a:moveTo>
                  <a:pt x="0" y="67"/>
                </a:moveTo>
                <a:lnTo>
                  <a:pt x="67" y="33"/>
                </a:lnTo>
                <a:lnTo>
                  <a:pt x="0" y="0"/>
                </a:lnTo>
                <a:lnTo>
                  <a:pt x="0" y="67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66" name="Rectangle 74"/>
          <p:cNvSpPr>
            <a:spLocks noChangeArrowheads="1"/>
          </p:cNvSpPr>
          <p:nvPr/>
        </p:nvSpPr>
        <p:spPr bwMode="auto">
          <a:xfrm>
            <a:off x="1790953" y="1600424"/>
            <a:ext cx="412449" cy="15316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67" name="Rectangle 75"/>
          <p:cNvSpPr>
            <a:spLocks noChangeArrowheads="1"/>
          </p:cNvSpPr>
          <p:nvPr/>
        </p:nvSpPr>
        <p:spPr bwMode="auto">
          <a:xfrm>
            <a:off x="1790953" y="1600424"/>
            <a:ext cx="412449" cy="153160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68" name="Rectangle 76"/>
          <p:cNvSpPr>
            <a:spLocks noChangeArrowheads="1"/>
          </p:cNvSpPr>
          <p:nvPr/>
        </p:nvSpPr>
        <p:spPr bwMode="auto">
          <a:xfrm>
            <a:off x="1876670" y="1604831"/>
            <a:ext cx="20518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100" b="1">
                <a:solidFill>
                  <a:srgbClr val="000000"/>
                </a:solidFill>
                <a:ea typeface="굴림" pitchFamily="50" charset="-127"/>
              </a:rPr>
              <a:t>VC </a:t>
            </a:r>
            <a:endParaRPr lang="en-US" altLang="ko-KR" sz="1400">
              <a:ea typeface="굴림" pitchFamily="50" charset="-127"/>
            </a:endParaRPr>
          </a:p>
        </p:txBody>
      </p:sp>
      <p:sp>
        <p:nvSpPr>
          <p:cNvPr id="269" name="Rectangle 77"/>
          <p:cNvSpPr>
            <a:spLocks noChangeArrowheads="1"/>
          </p:cNvSpPr>
          <p:nvPr/>
        </p:nvSpPr>
        <p:spPr bwMode="auto">
          <a:xfrm>
            <a:off x="2060204" y="1604831"/>
            <a:ext cx="64120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100" b="1">
                <a:solidFill>
                  <a:srgbClr val="000000"/>
                </a:solidFill>
                <a:ea typeface="굴림" pitchFamily="50" charset="-127"/>
              </a:rPr>
              <a:t>1</a:t>
            </a:r>
            <a:endParaRPr lang="en-US" altLang="ko-KR" sz="1400">
              <a:ea typeface="굴림" pitchFamily="50" charset="-127"/>
            </a:endParaRPr>
          </a:p>
        </p:txBody>
      </p:sp>
      <p:sp>
        <p:nvSpPr>
          <p:cNvPr id="270" name="Rectangle 78"/>
          <p:cNvSpPr>
            <a:spLocks noChangeArrowheads="1"/>
          </p:cNvSpPr>
          <p:nvPr/>
        </p:nvSpPr>
        <p:spPr bwMode="auto">
          <a:xfrm>
            <a:off x="1790953" y="1815289"/>
            <a:ext cx="412449" cy="1520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71" name="Rectangle 79"/>
          <p:cNvSpPr>
            <a:spLocks noChangeArrowheads="1"/>
          </p:cNvSpPr>
          <p:nvPr/>
        </p:nvSpPr>
        <p:spPr bwMode="auto">
          <a:xfrm>
            <a:off x="1790953" y="1815289"/>
            <a:ext cx="412449" cy="152058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72" name="Rectangle 80"/>
          <p:cNvSpPr>
            <a:spLocks noChangeArrowheads="1"/>
          </p:cNvSpPr>
          <p:nvPr/>
        </p:nvSpPr>
        <p:spPr bwMode="auto">
          <a:xfrm>
            <a:off x="1876670" y="1813085"/>
            <a:ext cx="20518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100" b="1">
                <a:solidFill>
                  <a:srgbClr val="000000"/>
                </a:solidFill>
                <a:ea typeface="굴림" pitchFamily="50" charset="-127"/>
              </a:rPr>
              <a:t>VC </a:t>
            </a:r>
            <a:endParaRPr lang="en-US" altLang="ko-KR" sz="1400">
              <a:ea typeface="굴림" pitchFamily="50" charset="-127"/>
            </a:endParaRPr>
          </a:p>
        </p:txBody>
      </p:sp>
      <p:sp>
        <p:nvSpPr>
          <p:cNvPr id="273" name="Rectangle 81"/>
          <p:cNvSpPr>
            <a:spLocks noChangeArrowheads="1"/>
          </p:cNvSpPr>
          <p:nvPr/>
        </p:nvSpPr>
        <p:spPr bwMode="auto">
          <a:xfrm>
            <a:off x="2060204" y="1813085"/>
            <a:ext cx="64120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100" b="1">
                <a:solidFill>
                  <a:srgbClr val="000000"/>
                </a:solidFill>
                <a:ea typeface="굴림" pitchFamily="50" charset="-127"/>
              </a:rPr>
              <a:t>2</a:t>
            </a:r>
            <a:endParaRPr lang="en-US" altLang="ko-KR" sz="1400">
              <a:ea typeface="굴림" pitchFamily="50" charset="-127"/>
            </a:endParaRPr>
          </a:p>
        </p:txBody>
      </p:sp>
      <p:sp>
        <p:nvSpPr>
          <p:cNvPr id="274" name="Freeform 82"/>
          <p:cNvSpPr>
            <a:spLocks/>
          </p:cNvSpPr>
          <p:nvPr/>
        </p:nvSpPr>
        <p:spPr bwMode="auto">
          <a:xfrm>
            <a:off x="1581199" y="2108386"/>
            <a:ext cx="129079" cy="574073"/>
          </a:xfrm>
          <a:custGeom>
            <a:avLst/>
            <a:gdLst/>
            <a:ahLst/>
            <a:cxnLst>
              <a:cxn ang="0">
                <a:pos x="0" y="87"/>
              </a:cxn>
              <a:cxn ang="0">
                <a:pos x="0" y="434"/>
              </a:cxn>
              <a:cxn ang="0">
                <a:pos x="128" y="521"/>
              </a:cxn>
              <a:cxn ang="0">
                <a:pos x="128" y="0"/>
              </a:cxn>
              <a:cxn ang="0">
                <a:pos x="0" y="87"/>
              </a:cxn>
            </a:cxnLst>
            <a:rect l="0" t="0" r="r" b="b"/>
            <a:pathLst>
              <a:path w="128" h="521">
                <a:moveTo>
                  <a:pt x="0" y="87"/>
                </a:moveTo>
                <a:lnTo>
                  <a:pt x="0" y="434"/>
                </a:lnTo>
                <a:lnTo>
                  <a:pt x="128" y="521"/>
                </a:lnTo>
                <a:lnTo>
                  <a:pt x="128" y="0"/>
                </a:lnTo>
                <a:lnTo>
                  <a:pt x="0" y="87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75" name="Freeform 83"/>
          <p:cNvSpPr>
            <a:spLocks/>
          </p:cNvSpPr>
          <p:nvPr/>
        </p:nvSpPr>
        <p:spPr bwMode="auto">
          <a:xfrm>
            <a:off x="1581199" y="2108386"/>
            <a:ext cx="129079" cy="574073"/>
          </a:xfrm>
          <a:custGeom>
            <a:avLst/>
            <a:gdLst/>
            <a:ahLst/>
            <a:cxnLst>
              <a:cxn ang="0">
                <a:pos x="0" y="87"/>
              </a:cxn>
              <a:cxn ang="0">
                <a:pos x="0" y="434"/>
              </a:cxn>
              <a:cxn ang="0">
                <a:pos x="128" y="521"/>
              </a:cxn>
              <a:cxn ang="0">
                <a:pos x="128" y="0"/>
              </a:cxn>
              <a:cxn ang="0">
                <a:pos x="0" y="87"/>
              </a:cxn>
            </a:cxnLst>
            <a:rect l="0" t="0" r="r" b="b"/>
            <a:pathLst>
              <a:path w="128" h="521">
                <a:moveTo>
                  <a:pt x="0" y="87"/>
                </a:moveTo>
                <a:lnTo>
                  <a:pt x="0" y="434"/>
                </a:lnTo>
                <a:lnTo>
                  <a:pt x="128" y="521"/>
                </a:lnTo>
                <a:lnTo>
                  <a:pt x="128" y="0"/>
                </a:lnTo>
                <a:lnTo>
                  <a:pt x="0" y="87"/>
                </a:lnTo>
                <a:close/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76" name="Freeform 84"/>
          <p:cNvSpPr>
            <a:spLocks/>
          </p:cNvSpPr>
          <p:nvPr/>
        </p:nvSpPr>
        <p:spPr bwMode="auto">
          <a:xfrm>
            <a:off x="2354667" y="2108386"/>
            <a:ext cx="129079" cy="574073"/>
          </a:xfrm>
          <a:custGeom>
            <a:avLst/>
            <a:gdLst/>
            <a:ahLst/>
            <a:cxnLst>
              <a:cxn ang="0">
                <a:pos x="128" y="87"/>
              </a:cxn>
              <a:cxn ang="0">
                <a:pos x="128" y="434"/>
              </a:cxn>
              <a:cxn ang="0">
                <a:pos x="0" y="521"/>
              </a:cxn>
              <a:cxn ang="0">
                <a:pos x="0" y="0"/>
              </a:cxn>
              <a:cxn ang="0">
                <a:pos x="128" y="87"/>
              </a:cxn>
            </a:cxnLst>
            <a:rect l="0" t="0" r="r" b="b"/>
            <a:pathLst>
              <a:path w="128" h="521">
                <a:moveTo>
                  <a:pt x="128" y="87"/>
                </a:moveTo>
                <a:lnTo>
                  <a:pt x="128" y="434"/>
                </a:lnTo>
                <a:lnTo>
                  <a:pt x="0" y="521"/>
                </a:lnTo>
                <a:lnTo>
                  <a:pt x="0" y="0"/>
                </a:lnTo>
                <a:lnTo>
                  <a:pt x="128" y="87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77" name="Freeform 85"/>
          <p:cNvSpPr>
            <a:spLocks/>
          </p:cNvSpPr>
          <p:nvPr/>
        </p:nvSpPr>
        <p:spPr bwMode="auto">
          <a:xfrm>
            <a:off x="2354667" y="2108386"/>
            <a:ext cx="129079" cy="574073"/>
          </a:xfrm>
          <a:custGeom>
            <a:avLst/>
            <a:gdLst/>
            <a:ahLst/>
            <a:cxnLst>
              <a:cxn ang="0">
                <a:pos x="128" y="87"/>
              </a:cxn>
              <a:cxn ang="0">
                <a:pos x="128" y="434"/>
              </a:cxn>
              <a:cxn ang="0">
                <a:pos x="0" y="521"/>
              </a:cxn>
              <a:cxn ang="0">
                <a:pos x="0" y="0"/>
              </a:cxn>
              <a:cxn ang="0">
                <a:pos x="128" y="87"/>
              </a:cxn>
            </a:cxnLst>
            <a:rect l="0" t="0" r="r" b="b"/>
            <a:pathLst>
              <a:path w="128" h="521">
                <a:moveTo>
                  <a:pt x="128" y="87"/>
                </a:moveTo>
                <a:lnTo>
                  <a:pt x="128" y="434"/>
                </a:lnTo>
                <a:lnTo>
                  <a:pt x="0" y="521"/>
                </a:lnTo>
                <a:lnTo>
                  <a:pt x="0" y="0"/>
                </a:lnTo>
                <a:lnTo>
                  <a:pt x="128" y="87"/>
                </a:lnTo>
                <a:close/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78" name="Rectangle 87"/>
          <p:cNvSpPr>
            <a:spLocks noChangeArrowheads="1"/>
          </p:cNvSpPr>
          <p:nvPr/>
        </p:nvSpPr>
        <p:spPr bwMode="auto">
          <a:xfrm>
            <a:off x="1786919" y="2108386"/>
            <a:ext cx="413457" cy="152058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79" name="Line 91"/>
          <p:cNvSpPr>
            <a:spLocks noChangeShapeType="1"/>
          </p:cNvSpPr>
          <p:nvPr/>
        </p:nvSpPr>
        <p:spPr bwMode="auto">
          <a:xfrm>
            <a:off x="988241" y="2395973"/>
            <a:ext cx="53346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80" name="Freeform 92"/>
          <p:cNvSpPr>
            <a:spLocks/>
          </p:cNvSpPr>
          <p:nvPr/>
        </p:nvSpPr>
        <p:spPr bwMode="auto">
          <a:xfrm>
            <a:off x="1513634" y="2358509"/>
            <a:ext cx="67565" cy="738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4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4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81" name="Line 94"/>
          <p:cNvSpPr>
            <a:spLocks noChangeShapeType="1"/>
          </p:cNvSpPr>
          <p:nvPr/>
        </p:nvSpPr>
        <p:spPr bwMode="auto">
          <a:xfrm>
            <a:off x="1710278" y="2184414"/>
            <a:ext cx="7664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82" name="Line 95"/>
          <p:cNvSpPr>
            <a:spLocks noChangeShapeType="1"/>
          </p:cNvSpPr>
          <p:nvPr/>
        </p:nvSpPr>
        <p:spPr bwMode="auto">
          <a:xfrm>
            <a:off x="2200377" y="2184414"/>
            <a:ext cx="94793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83" name="Freeform 96"/>
          <p:cNvSpPr>
            <a:spLocks/>
          </p:cNvSpPr>
          <p:nvPr/>
        </p:nvSpPr>
        <p:spPr bwMode="auto">
          <a:xfrm>
            <a:off x="2287102" y="2146951"/>
            <a:ext cx="67565" cy="738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4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4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84" name="Line 97"/>
          <p:cNvSpPr>
            <a:spLocks noChangeShapeType="1"/>
          </p:cNvSpPr>
          <p:nvPr/>
        </p:nvSpPr>
        <p:spPr bwMode="auto">
          <a:xfrm>
            <a:off x="1710278" y="2609735"/>
            <a:ext cx="7664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85" name="Line 98"/>
          <p:cNvSpPr>
            <a:spLocks noChangeShapeType="1"/>
          </p:cNvSpPr>
          <p:nvPr/>
        </p:nvSpPr>
        <p:spPr bwMode="auto">
          <a:xfrm>
            <a:off x="2200377" y="2609735"/>
            <a:ext cx="94793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86" name="Freeform 99"/>
          <p:cNvSpPr>
            <a:spLocks/>
          </p:cNvSpPr>
          <p:nvPr/>
        </p:nvSpPr>
        <p:spPr bwMode="auto">
          <a:xfrm>
            <a:off x="2287102" y="2572272"/>
            <a:ext cx="67565" cy="738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4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4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87" name="Line 100"/>
          <p:cNvSpPr>
            <a:spLocks noChangeShapeType="1"/>
          </p:cNvSpPr>
          <p:nvPr/>
        </p:nvSpPr>
        <p:spPr bwMode="auto">
          <a:xfrm>
            <a:off x="1712295" y="2395973"/>
            <a:ext cx="7664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88" name="Line 101"/>
          <p:cNvSpPr>
            <a:spLocks noChangeShapeType="1"/>
          </p:cNvSpPr>
          <p:nvPr/>
        </p:nvSpPr>
        <p:spPr bwMode="auto">
          <a:xfrm>
            <a:off x="2201385" y="2395973"/>
            <a:ext cx="9580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89" name="Freeform 102"/>
          <p:cNvSpPr>
            <a:spLocks/>
          </p:cNvSpPr>
          <p:nvPr/>
        </p:nvSpPr>
        <p:spPr bwMode="auto">
          <a:xfrm>
            <a:off x="2289119" y="2358509"/>
            <a:ext cx="67565" cy="738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4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4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90" name="Rectangle 103"/>
          <p:cNvSpPr>
            <a:spLocks noChangeArrowheads="1"/>
          </p:cNvSpPr>
          <p:nvPr/>
        </p:nvSpPr>
        <p:spPr bwMode="auto">
          <a:xfrm>
            <a:off x="1786919" y="2316638"/>
            <a:ext cx="413457" cy="1520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91" name="Rectangle 104"/>
          <p:cNvSpPr>
            <a:spLocks noChangeArrowheads="1"/>
          </p:cNvSpPr>
          <p:nvPr/>
        </p:nvSpPr>
        <p:spPr bwMode="auto">
          <a:xfrm>
            <a:off x="1786919" y="2316638"/>
            <a:ext cx="413457" cy="152058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92" name="Rectangle 107"/>
          <p:cNvSpPr>
            <a:spLocks noChangeArrowheads="1"/>
          </p:cNvSpPr>
          <p:nvPr/>
        </p:nvSpPr>
        <p:spPr bwMode="auto">
          <a:xfrm>
            <a:off x="1786919" y="2530401"/>
            <a:ext cx="413457" cy="1520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93" name="Rectangle 108"/>
          <p:cNvSpPr>
            <a:spLocks noChangeArrowheads="1"/>
          </p:cNvSpPr>
          <p:nvPr/>
        </p:nvSpPr>
        <p:spPr bwMode="auto">
          <a:xfrm>
            <a:off x="1786919" y="2530401"/>
            <a:ext cx="413457" cy="152058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94" name="Freeform 109"/>
          <p:cNvSpPr>
            <a:spLocks/>
          </p:cNvSpPr>
          <p:nvPr/>
        </p:nvSpPr>
        <p:spPr bwMode="auto">
          <a:xfrm>
            <a:off x="1579182" y="2830109"/>
            <a:ext cx="129079" cy="574074"/>
          </a:xfrm>
          <a:custGeom>
            <a:avLst/>
            <a:gdLst/>
            <a:ahLst/>
            <a:cxnLst>
              <a:cxn ang="0">
                <a:pos x="0" y="86"/>
              </a:cxn>
              <a:cxn ang="0">
                <a:pos x="0" y="434"/>
              </a:cxn>
              <a:cxn ang="0">
                <a:pos x="128" y="521"/>
              </a:cxn>
              <a:cxn ang="0">
                <a:pos x="128" y="0"/>
              </a:cxn>
              <a:cxn ang="0">
                <a:pos x="0" y="86"/>
              </a:cxn>
            </a:cxnLst>
            <a:rect l="0" t="0" r="r" b="b"/>
            <a:pathLst>
              <a:path w="128" h="521">
                <a:moveTo>
                  <a:pt x="0" y="86"/>
                </a:moveTo>
                <a:lnTo>
                  <a:pt x="0" y="434"/>
                </a:lnTo>
                <a:lnTo>
                  <a:pt x="128" y="521"/>
                </a:lnTo>
                <a:lnTo>
                  <a:pt x="128" y="0"/>
                </a:lnTo>
                <a:lnTo>
                  <a:pt x="0" y="86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95" name="Freeform 110"/>
          <p:cNvSpPr>
            <a:spLocks/>
          </p:cNvSpPr>
          <p:nvPr/>
        </p:nvSpPr>
        <p:spPr bwMode="auto">
          <a:xfrm>
            <a:off x="1579182" y="2830109"/>
            <a:ext cx="129079" cy="574074"/>
          </a:xfrm>
          <a:custGeom>
            <a:avLst/>
            <a:gdLst/>
            <a:ahLst/>
            <a:cxnLst>
              <a:cxn ang="0">
                <a:pos x="0" y="86"/>
              </a:cxn>
              <a:cxn ang="0">
                <a:pos x="0" y="434"/>
              </a:cxn>
              <a:cxn ang="0">
                <a:pos x="128" y="521"/>
              </a:cxn>
              <a:cxn ang="0">
                <a:pos x="128" y="0"/>
              </a:cxn>
              <a:cxn ang="0">
                <a:pos x="0" y="86"/>
              </a:cxn>
            </a:cxnLst>
            <a:rect l="0" t="0" r="r" b="b"/>
            <a:pathLst>
              <a:path w="128" h="521">
                <a:moveTo>
                  <a:pt x="0" y="86"/>
                </a:moveTo>
                <a:lnTo>
                  <a:pt x="0" y="434"/>
                </a:lnTo>
                <a:lnTo>
                  <a:pt x="128" y="521"/>
                </a:lnTo>
                <a:lnTo>
                  <a:pt x="128" y="0"/>
                </a:lnTo>
                <a:lnTo>
                  <a:pt x="0" y="86"/>
                </a:lnTo>
                <a:close/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96" name="Freeform 111"/>
          <p:cNvSpPr>
            <a:spLocks/>
          </p:cNvSpPr>
          <p:nvPr/>
        </p:nvSpPr>
        <p:spPr bwMode="auto">
          <a:xfrm>
            <a:off x="2352650" y="2830109"/>
            <a:ext cx="129079" cy="574074"/>
          </a:xfrm>
          <a:custGeom>
            <a:avLst/>
            <a:gdLst/>
            <a:ahLst/>
            <a:cxnLst>
              <a:cxn ang="0">
                <a:pos x="128" y="86"/>
              </a:cxn>
              <a:cxn ang="0">
                <a:pos x="128" y="434"/>
              </a:cxn>
              <a:cxn ang="0">
                <a:pos x="0" y="521"/>
              </a:cxn>
              <a:cxn ang="0">
                <a:pos x="0" y="0"/>
              </a:cxn>
              <a:cxn ang="0">
                <a:pos x="128" y="86"/>
              </a:cxn>
            </a:cxnLst>
            <a:rect l="0" t="0" r="r" b="b"/>
            <a:pathLst>
              <a:path w="128" h="521">
                <a:moveTo>
                  <a:pt x="128" y="86"/>
                </a:moveTo>
                <a:lnTo>
                  <a:pt x="128" y="434"/>
                </a:lnTo>
                <a:lnTo>
                  <a:pt x="0" y="521"/>
                </a:lnTo>
                <a:lnTo>
                  <a:pt x="0" y="0"/>
                </a:lnTo>
                <a:lnTo>
                  <a:pt x="128" y="86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97" name="Freeform 112"/>
          <p:cNvSpPr>
            <a:spLocks/>
          </p:cNvSpPr>
          <p:nvPr/>
        </p:nvSpPr>
        <p:spPr bwMode="auto">
          <a:xfrm>
            <a:off x="2352650" y="2830109"/>
            <a:ext cx="129079" cy="574074"/>
          </a:xfrm>
          <a:custGeom>
            <a:avLst/>
            <a:gdLst/>
            <a:ahLst/>
            <a:cxnLst>
              <a:cxn ang="0">
                <a:pos x="128" y="86"/>
              </a:cxn>
              <a:cxn ang="0">
                <a:pos x="128" y="434"/>
              </a:cxn>
              <a:cxn ang="0">
                <a:pos x="0" y="521"/>
              </a:cxn>
              <a:cxn ang="0">
                <a:pos x="0" y="0"/>
              </a:cxn>
              <a:cxn ang="0">
                <a:pos x="128" y="86"/>
              </a:cxn>
            </a:cxnLst>
            <a:rect l="0" t="0" r="r" b="b"/>
            <a:pathLst>
              <a:path w="128" h="521">
                <a:moveTo>
                  <a:pt x="128" y="86"/>
                </a:moveTo>
                <a:lnTo>
                  <a:pt x="128" y="434"/>
                </a:lnTo>
                <a:lnTo>
                  <a:pt x="0" y="521"/>
                </a:lnTo>
                <a:lnTo>
                  <a:pt x="0" y="0"/>
                </a:lnTo>
                <a:lnTo>
                  <a:pt x="128" y="86"/>
                </a:lnTo>
                <a:close/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98" name="Rectangle 113"/>
          <p:cNvSpPr>
            <a:spLocks noChangeArrowheads="1"/>
          </p:cNvSpPr>
          <p:nvPr/>
        </p:nvSpPr>
        <p:spPr bwMode="auto">
          <a:xfrm>
            <a:off x="1785911" y="2829008"/>
            <a:ext cx="412449" cy="1520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99" name="Rectangle 114"/>
          <p:cNvSpPr>
            <a:spLocks noChangeArrowheads="1"/>
          </p:cNvSpPr>
          <p:nvPr/>
        </p:nvSpPr>
        <p:spPr bwMode="auto">
          <a:xfrm>
            <a:off x="1785911" y="2829008"/>
            <a:ext cx="412449" cy="152058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00" name="Line 118"/>
          <p:cNvSpPr>
            <a:spLocks noChangeShapeType="1"/>
          </p:cNvSpPr>
          <p:nvPr/>
        </p:nvSpPr>
        <p:spPr bwMode="auto">
          <a:xfrm>
            <a:off x="986224" y="3116595"/>
            <a:ext cx="534469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01" name="Freeform 119"/>
          <p:cNvSpPr>
            <a:spLocks/>
          </p:cNvSpPr>
          <p:nvPr/>
        </p:nvSpPr>
        <p:spPr bwMode="auto">
          <a:xfrm>
            <a:off x="1511618" y="3079131"/>
            <a:ext cx="67565" cy="738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4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4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02" name="Line 121"/>
          <p:cNvSpPr>
            <a:spLocks noChangeShapeType="1"/>
          </p:cNvSpPr>
          <p:nvPr/>
        </p:nvSpPr>
        <p:spPr bwMode="auto">
          <a:xfrm>
            <a:off x="1708262" y="2905036"/>
            <a:ext cx="77650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03" name="Line 122"/>
          <p:cNvSpPr>
            <a:spLocks noChangeShapeType="1"/>
          </p:cNvSpPr>
          <p:nvPr/>
        </p:nvSpPr>
        <p:spPr bwMode="auto">
          <a:xfrm>
            <a:off x="2198360" y="2905036"/>
            <a:ext cx="9580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04" name="Freeform 123"/>
          <p:cNvSpPr>
            <a:spLocks/>
          </p:cNvSpPr>
          <p:nvPr/>
        </p:nvSpPr>
        <p:spPr bwMode="auto">
          <a:xfrm>
            <a:off x="2285085" y="2868675"/>
            <a:ext cx="67565" cy="73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3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3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05" name="Line 124"/>
          <p:cNvSpPr>
            <a:spLocks noChangeShapeType="1"/>
          </p:cNvSpPr>
          <p:nvPr/>
        </p:nvSpPr>
        <p:spPr bwMode="auto">
          <a:xfrm>
            <a:off x="1708262" y="3330357"/>
            <a:ext cx="77650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06" name="Line 125"/>
          <p:cNvSpPr>
            <a:spLocks noChangeShapeType="1"/>
          </p:cNvSpPr>
          <p:nvPr/>
        </p:nvSpPr>
        <p:spPr bwMode="auto">
          <a:xfrm>
            <a:off x="2198360" y="3330357"/>
            <a:ext cx="9580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07" name="Freeform 126"/>
          <p:cNvSpPr>
            <a:spLocks/>
          </p:cNvSpPr>
          <p:nvPr/>
        </p:nvSpPr>
        <p:spPr bwMode="auto">
          <a:xfrm>
            <a:off x="2285085" y="3293996"/>
            <a:ext cx="67565" cy="73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3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3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08" name="Line 127"/>
          <p:cNvSpPr>
            <a:spLocks noChangeShapeType="1"/>
          </p:cNvSpPr>
          <p:nvPr/>
        </p:nvSpPr>
        <p:spPr bwMode="auto">
          <a:xfrm>
            <a:off x="1710278" y="3116595"/>
            <a:ext cx="77650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09" name="Line 128"/>
          <p:cNvSpPr>
            <a:spLocks noChangeShapeType="1"/>
          </p:cNvSpPr>
          <p:nvPr/>
        </p:nvSpPr>
        <p:spPr bwMode="auto">
          <a:xfrm>
            <a:off x="2200377" y="3116595"/>
            <a:ext cx="9580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10" name="Freeform 129"/>
          <p:cNvSpPr>
            <a:spLocks/>
          </p:cNvSpPr>
          <p:nvPr/>
        </p:nvSpPr>
        <p:spPr bwMode="auto">
          <a:xfrm>
            <a:off x="2287102" y="3079131"/>
            <a:ext cx="67565" cy="738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4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4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11" name="Rectangle 130"/>
          <p:cNvSpPr>
            <a:spLocks noChangeArrowheads="1"/>
          </p:cNvSpPr>
          <p:nvPr/>
        </p:nvSpPr>
        <p:spPr bwMode="auto">
          <a:xfrm>
            <a:off x="1785911" y="3037260"/>
            <a:ext cx="412449" cy="1520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12" name="Rectangle 131"/>
          <p:cNvSpPr>
            <a:spLocks noChangeArrowheads="1"/>
          </p:cNvSpPr>
          <p:nvPr/>
        </p:nvSpPr>
        <p:spPr bwMode="auto">
          <a:xfrm>
            <a:off x="1785911" y="3037260"/>
            <a:ext cx="412449" cy="152058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13" name="Rectangle 134"/>
          <p:cNvSpPr>
            <a:spLocks noChangeArrowheads="1"/>
          </p:cNvSpPr>
          <p:nvPr/>
        </p:nvSpPr>
        <p:spPr bwMode="auto">
          <a:xfrm>
            <a:off x="1785911" y="3252125"/>
            <a:ext cx="412449" cy="1520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14" name="Rectangle 135"/>
          <p:cNvSpPr>
            <a:spLocks noChangeArrowheads="1"/>
          </p:cNvSpPr>
          <p:nvPr/>
        </p:nvSpPr>
        <p:spPr bwMode="auto">
          <a:xfrm>
            <a:off x="1785911" y="3252125"/>
            <a:ext cx="412449" cy="152058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15" name="Freeform 138"/>
          <p:cNvSpPr>
            <a:spLocks/>
          </p:cNvSpPr>
          <p:nvPr/>
        </p:nvSpPr>
        <p:spPr bwMode="auto">
          <a:xfrm>
            <a:off x="1576157" y="3550731"/>
            <a:ext cx="129079" cy="574074"/>
          </a:xfrm>
          <a:custGeom>
            <a:avLst/>
            <a:gdLst/>
            <a:ahLst/>
            <a:cxnLst>
              <a:cxn ang="0">
                <a:pos x="0" y="87"/>
              </a:cxn>
              <a:cxn ang="0">
                <a:pos x="0" y="434"/>
              </a:cxn>
              <a:cxn ang="0">
                <a:pos x="128" y="521"/>
              </a:cxn>
              <a:cxn ang="0">
                <a:pos x="128" y="0"/>
              </a:cxn>
              <a:cxn ang="0">
                <a:pos x="0" y="87"/>
              </a:cxn>
            </a:cxnLst>
            <a:rect l="0" t="0" r="r" b="b"/>
            <a:pathLst>
              <a:path w="128" h="521">
                <a:moveTo>
                  <a:pt x="0" y="87"/>
                </a:moveTo>
                <a:lnTo>
                  <a:pt x="0" y="434"/>
                </a:lnTo>
                <a:lnTo>
                  <a:pt x="128" y="521"/>
                </a:lnTo>
                <a:lnTo>
                  <a:pt x="128" y="0"/>
                </a:lnTo>
                <a:lnTo>
                  <a:pt x="0" y="87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16" name="Freeform 139"/>
          <p:cNvSpPr>
            <a:spLocks/>
          </p:cNvSpPr>
          <p:nvPr/>
        </p:nvSpPr>
        <p:spPr bwMode="auto">
          <a:xfrm>
            <a:off x="1576157" y="3550731"/>
            <a:ext cx="129079" cy="574074"/>
          </a:xfrm>
          <a:custGeom>
            <a:avLst/>
            <a:gdLst/>
            <a:ahLst/>
            <a:cxnLst>
              <a:cxn ang="0">
                <a:pos x="0" y="87"/>
              </a:cxn>
              <a:cxn ang="0">
                <a:pos x="0" y="434"/>
              </a:cxn>
              <a:cxn ang="0">
                <a:pos x="128" y="521"/>
              </a:cxn>
              <a:cxn ang="0">
                <a:pos x="128" y="0"/>
              </a:cxn>
              <a:cxn ang="0">
                <a:pos x="0" y="87"/>
              </a:cxn>
            </a:cxnLst>
            <a:rect l="0" t="0" r="r" b="b"/>
            <a:pathLst>
              <a:path w="128" h="521">
                <a:moveTo>
                  <a:pt x="0" y="87"/>
                </a:moveTo>
                <a:lnTo>
                  <a:pt x="0" y="434"/>
                </a:lnTo>
                <a:lnTo>
                  <a:pt x="128" y="521"/>
                </a:lnTo>
                <a:lnTo>
                  <a:pt x="128" y="0"/>
                </a:lnTo>
                <a:lnTo>
                  <a:pt x="0" y="87"/>
                </a:lnTo>
                <a:close/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17" name="Freeform 140"/>
          <p:cNvSpPr>
            <a:spLocks/>
          </p:cNvSpPr>
          <p:nvPr/>
        </p:nvSpPr>
        <p:spPr bwMode="auto">
          <a:xfrm>
            <a:off x="2349625" y="3550731"/>
            <a:ext cx="129079" cy="574074"/>
          </a:xfrm>
          <a:custGeom>
            <a:avLst/>
            <a:gdLst/>
            <a:ahLst/>
            <a:cxnLst>
              <a:cxn ang="0">
                <a:pos x="128" y="87"/>
              </a:cxn>
              <a:cxn ang="0">
                <a:pos x="128" y="434"/>
              </a:cxn>
              <a:cxn ang="0">
                <a:pos x="0" y="521"/>
              </a:cxn>
              <a:cxn ang="0">
                <a:pos x="0" y="0"/>
              </a:cxn>
              <a:cxn ang="0">
                <a:pos x="128" y="87"/>
              </a:cxn>
            </a:cxnLst>
            <a:rect l="0" t="0" r="r" b="b"/>
            <a:pathLst>
              <a:path w="128" h="521">
                <a:moveTo>
                  <a:pt x="128" y="87"/>
                </a:moveTo>
                <a:lnTo>
                  <a:pt x="128" y="434"/>
                </a:lnTo>
                <a:lnTo>
                  <a:pt x="0" y="521"/>
                </a:lnTo>
                <a:lnTo>
                  <a:pt x="0" y="0"/>
                </a:lnTo>
                <a:lnTo>
                  <a:pt x="128" y="87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18" name="Freeform 141"/>
          <p:cNvSpPr>
            <a:spLocks/>
          </p:cNvSpPr>
          <p:nvPr/>
        </p:nvSpPr>
        <p:spPr bwMode="auto">
          <a:xfrm>
            <a:off x="2349625" y="3550731"/>
            <a:ext cx="129079" cy="574074"/>
          </a:xfrm>
          <a:custGeom>
            <a:avLst/>
            <a:gdLst/>
            <a:ahLst/>
            <a:cxnLst>
              <a:cxn ang="0">
                <a:pos x="128" y="87"/>
              </a:cxn>
              <a:cxn ang="0">
                <a:pos x="128" y="434"/>
              </a:cxn>
              <a:cxn ang="0">
                <a:pos x="0" y="521"/>
              </a:cxn>
              <a:cxn ang="0">
                <a:pos x="0" y="0"/>
              </a:cxn>
              <a:cxn ang="0">
                <a:pos x="128" y="87"/>
              </a:cxn>
            </a:cxnLst>
            <a:rect l="0" t="0" r="r" b="b"/>
            <a:pathLst>
              <a:path w="128" h="521">
                <a:moveTo>
                  <a:pt x="128" y="87"/>
                </a:moveTo>
                <a:lnTo>
                  <a:pt x="128" y="434"/>
                </a:lnTo>
                <a:lnTo>
                  <a:pt x="0" y="521"/>
                </a:lnTo>
                <a:lnTo>
                  <a:pt x="0" y="0"/>
                </a:lnTo>
                <a:lnTo>
                  <a:pt x="128" y="87"/>
                </a:lnTo>
                <a:close/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19" name="Rectangle 142"/>
          <p:cNvSpPr>
            <a:spLocks noChangeArrowheads="1"/>
          </p:cNvSpPr>
          <p:nvPr/>
        </p:nvSpPr>
        <p:spPr bwMode="auto">
          <a:xfrm>
            <a:off x="1781878" y="3550731"/>
            <a:ext cx="413457" cy="1520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20" name="Rectangle 143"/>
          <p:cNvSpPr>
            <a:spLocks noChangeArrowheads="1"/>
          </p:cNvSpPr>
          <p:nvPr/>
        </p:nvSpPr>
        <p:spPr bwMode="auto">
          <a:xfrm>
            <a:off x="1781878" y="3550731"/>
            <a:ext cx="413457" cy="152058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21" name="Line 147"/>
          <p:cNvSpPr>
            <a:spLocks noChangeShapeType="1"/>
          </p:cNvSpPr>
          <p:nvPr/>
        </p:nvSpPr>
        <p:spPr bwMode="auto">
          <a:xfrm>
            <a:off x="983199" y="3838319"/>
            <a:ext cx="533460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22" name="Freeform 148"/>
          <p:cNvSpPr>
            <a:spLocks/>
          </p:cNvSpPr>
          <p:nvPr/>
        </p:nvSpPr>
        <p:spPr bwMode="auto">
          <a:xfrm>
            <a:off x="1508592" y="3800856"/>
            <a:ext cx="67565" cy="73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4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4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23" name="Line 150"/>
          <p:cNvSpPr>
            <a:spLocks noChangeShapeType="1"/>
          </p:cNvSpPr>
          <p:nvPr/>
        </p:nvSpPr>
        <p:spPr bwMode="auto">
          <a:xfrm>
            <a:off x="1705237" y="3626760"/>
            <a:ext cx="7664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24" name="Line 151"/>
          <p:cNvSpPr>
            <a:spLocks noChangeShapeType="1"/>
          </p:cNvSpPr>
          <p:nvPr/>
        </p:nvSpPr>
        <p:spPr bwMode="auto">
          <a:xfrm>
            <a:off x="2195335" y="3626760"/>
            <a:ext cx="94793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25" name="Freeform 152"/>
          <p:cNvSpPr>
            <a:spLocks/>
          </p:cNvSpPr>
          <p:nvPr/>
        </p:nvSpPr>
        <p:spPr bwMode="auto">
          <a:xfrm>
            <a:off x="2282060" y="3589297"/>
            <a:ext cx="67565" cy="73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4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4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26" name="Line 153"/>
          <p:cNvSpPr>
            <a:spLocks noChangeShapeType="1"/>
          </p:cNvSpPr>
          <p:nvPr/>
        </p:nvSpPr>
        <p:spPr bwMode="auto">
          <a:xfrm>
            <a:off x="1705237" y="4052082"/>
            <a:ext cx="7664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27" name="Line 154"/>
          <p:cNvSpPr>
            <a:spLocks noChangeShapeType="1"/>
          </p:cNvSpPr>
          <p:nvPr/>
        </p:nvSpPr>
        <p:spPr bwMode="auto">
          <a:xfrm>
            <a:off x="2195335" y="4052082"/>
            <a:ext cx="94793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28" name="Freeform 155"/>
          <p:cNvSpPr>
            <a:spLocks/>
          </p:cNvSpPr>
          <p:nvPr/>
        </p:nvSpPr>
        <p:spPr bwMode="auto">
          <a:xfrm>
            <a:off x="2282060" y="4014618"/>
            <a:ext cx="67565" cy="73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4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4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29" name="Line 156"/>
          <p:cNvSpPr>
            <a:spLocks noChangeShapeType="1"/>
          </p:cNvSpPr>
          <p:nvPr/>
        </p:nvSpPr>
        <p:spPr bwMode="auto">
          <a:xfrm>
            <a:off x="1706245" y="3838319"/>
            <a:ext cx="77650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30" name="Line 157"/>
          <p:cNvSpPr>
            <a:spLocks noChangeShapeType="1"/>
          </p:cNvSpPr>
          <p:nvPr/>
        </p:nvSpPr>
        <p:spPr bwMode="auto">
          <a:xfrm>
            <a:off x="2196343" y="3838319"/>
            <a:ext cx="9580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31" name="Freeform 158"/>
          <p:cNvSpPr>
            <a:spLocks/>
          </p:cNvSpPr>
          <p:nvPr/>
        </p:nvSpPr>
        <p:spPr bwMode="auto">
          <a:xfrm>
            <a:off x="2283068" y="3800856"/>
            <a:ext cx="68573" cy="73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8" y="34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8" h="67">
                <a:moveTo>
                  <a:pt x="0" y="0"/>
                </a:moveTo>
                <a:lnTo>
                  <a:pt x="68" y="34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32" name="Rectangle 159"/>
          <p:cNvSpPr>
            <a:spLocks noChangeArrowheads="1"/>
          </p:cNvSpPr>
          <p:nvPr/>
        </p:nvSpPr>
        <p:spPr bwMode="auto">
          <a:xfrm>
            <a:off x="1781878" y="3758985"/>
            <a:ext cx="413457" cy="1520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33" name="Rectangle 160"/>
          <p:cNvSpPr>
            <a:spLocks noChangeArrowheads="1"/>
          </p:cNvSpPr>
          <p:nvPr/>
        </p:nvSpPr>
        <p:spPr bwMode="auto">
          <a:xfrm>
            <a:off x="1781878" y="3758985"/>
            <a:ext cx="413457" cy="152058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34" name="Rectangle 163"/>
          <p:cNvSpPr>
            <a:spLocks noChangeArrowheads="1"/>
          </p:cNvSpPr>
          <p:nvPr/>
        </p:nvSpPr>
        <p:spPr bwMode="auto">
          <a:xfrm>
            <a:off x="1781878" y="3972747"/>
            <a:ext cx="413457" cy="1520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35" name="Rectangle 164"/>
          <p:cNvSpPr>
            <a:spLocks noChangeArrowheads="1"/>
          </p:cNvSpPr>
          <p:nvPr/>
        </p:nvSpPr>
        <p:spPr bwMode="auto">
          <a:xfrm>
            <a:off x="1781878" y="3972747"/>
            <a:ext cx="413457" cy="152058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36" name="Freeform 165"/>
          <p:cNvSpPr>
            <a:spLocks/>
          </p:cNvSpPr>
          <p:nvPr/>
        </p:nvSpPr>
        <p:spPr bwMode="auto">
          <a:xfrm>
            <a:off x="1574140" y="4272455"/>
            <a:ext cx="129079" cy="574073"/>
          </a:xfrm>
          <a:custGeom>
            <a:avLst/>
            <a:gdLst/>
            <a:ahLst/>
            <a:cxnLst>
              <a:cxn ang="0">
                <a:pos x="0" y="86"/>
              </a:cxn>
              <a:cxn ang="0">
                <a:pos x="0" y="434"/>
              </a:cxn>
              <a:cxn ang="0">
                <a:pos x="128" y="521"/>
              </a:cxn>
              <a:cxn ang="0">
                <a:pos x="128" y="0"/>
              </a:cxn>
              <a:cxn ang="0">
                <a:pos x="0" y="86"/>
              </a:cxn>
            </a:cxnLst>
            <a:rect l="0" t="0" r="r" b="b"/>
            <a:pathLst>
              <a:path w="128" h="521">
                <a:moveTo>
                  <a:pt x="0" y="86"/>
                </a:moveTo>
                <a:lnTo>
                  <a:pt x="0" y="434"/>
                </a:lnTo>
                <a:lnTo>
                  <a:pt x="128" y="521"/>
                </a:lnTo>
                <a:lnTo>
                  <a:pt x="128" y="0"/>
                </a:lnTo>
                <a:lnTo>
                  <a:pt x="0" y="86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37" name="Freeform 166"/>
          <p:cNvSpPr>
            <a:spLocks/>
          </p:cNvSpPr>
          <p:nvPr/>
        </p:nvSpPr>
        <p:spPr bwMode="auto">
          <a:xfrm>
            <a:off x="1574140" y="4272455"/>
            <a:ext cx="129079" cy="574073"/>
          </a:xfrm>
          <a:custGeom>
            <a:avLst/>
            <a:gdLst/>
            <a:ahLst/>
            <a:cxnLst>
              <a:cxn ang="0">
                <a:pos x="0" y="86"/>
              </a:cxn>
              <a:cxn ang="0">
                <a:pos x="0" y="434"/>
              </a:cxn>
              <a:cxn ang="0">
                <a:pos x="128" y="521"/>
              </a:cxn>
              <a:cxn ang="0">
                <a:pos x="128" y="0"/>
              </a:cxn>
              <a:cxn ang="0">
                <a:pos x="0" y="86"/>
              </a:cxn>
            </a:cxnLst>
            <a:rect l="0" t="0" r="r" b="b"/>
            <a:pathLst>
              <a:path w="128" h="521">
                <a:moveTo>
                  <a:pt x="0" y="86"/>
                </a:moveTo>
                <a:lnTo>
                  <a:pt x="0" y="434"/>
                </a:lnTo>
                <a:lnTo>
                  <a:pt x="128" y="521"/>
                </a:lnTo>
                <a:lnTo>
                  <a:pt x="128" y="0"/>
                </a:lnTo>
                <a:lnTo>
                  <a:pt x="0" y="86"/>
                </a:lnTo>
                <a:close/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38" name="Freeform 167"/>
          <p:cNvSpPr>
            <a:spLocks/>
          </p:cNvSpPr>
          <p:nvPr/>
        </p:nvSpPr>
        <p:spPr bwMode="auto">
          <a:xfrm>
            <a:off x="2347608" y="4272455"/>
            <a:ext cx="129079" cy="574073"/>
          </a:xfrm>
          <a:custGeom>
            <a:avLst/>
            <a:gdLst/>
            <a:ahLst/>
            <a:cxnLst>
              <a:cxn ang="0">
                <a:pos x="128" y="86"/>
              </a:cxn>
              <a:cxn ang="0">
                <a:pos x="128" y="434"/>
              </a:cxn>
              <a:cxn ang="0">
                <a:pos x="0" y="521"/>
              </a:cxn>
              <a:cxn ang="0">
                <a:pos x="0" y="0"/>
              </a:cxn>
              <a:cxn ang="0">
                <a:pos x="128" y="86"/>
              </a:cxn>
            </a:cxnLst>
            <a:rect l="0" t="0" r="r" b="b"/>
            <a:pathLst>
              <a:path w="128" h="521">
                <a:moveTo>
                  <a:pt x="128" y="86"/>
                </a:moveTo>
                <a:lnTo>
                  <a:pt x="128" y="434"/>
                </a:lnTo>
                <a:lnTo>
                  <a:pt x="0" y="521"/>
                </a:lnTo>
                <a:lnTo>
                  <a:pt x="0" y="0"/>
                </a:lnTo>
                <a:lnTo>
                  <a:pt x="128" y="86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39" name="Freeform 168"/>
          <p:cNvSpPr>
            <a:spLocks/>
          </p:cNvSpPr>
          <p:nvPr/>
        </p:nvSpPr>
        <p:spPr bwMode="auto">
          <a:xfrm>
            <a:off x="2347608" y="4272455"/>
            <a:ext cx="129079" cy="574073"/>
          </a:xfrm>
          <a:custGeom>
            <a:avLst/>
            <a:gdLst/>
            <a:ahLst/>
            <a:cxnLst>
              <a:cxn ang="0">
                <a:pos x="128" y="86"/>
              </a:cxn>
              <a:cxn ang="0">
                <a:pos x="128" y="434"/>
              </a:cxn>
              <a:cxn ang="0">
                <a:pos x="0" y="521"/>
              </a:cxn>
              <a:cxn ang="0">
                <a:pos x="0" y="0"/>
              </a:cxn>
              <a:cxn ang="0">
                <a:pos x="128" y="86"/>
              </a:cxn>
            </a:cxnLst>
            <a:rect l="0" t="0" r="r" b="b"/>
            <a:pathLst>
              <a:path w="128" h="521">
                <a:moveTo>
                  <a:pt x="128" y="86"/>
                </a:moveTo>
                <a:lnTo>
                  <a:pt x="128" y="434"/>
                </a:lnTo>
                <a:lnTo>
                  <a:pt x="0" y="521"/>
                </a:lnTo>
                <a:lnTo>
                  <a:pt x="0" y="0"/>
                </a:lnTo>
                <a:lnTo>
                  <a:pt x="128" y="86"/>
                </a:lnTo>
                <a:close/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40" name="Rectangle 169"/>
          <p:cNvSpPr>
            <a:spLocks noChangeArrowheads="1"/>
          </p:cNvSpPr>
          <p:nvPr/>
        </p:nvSpPr>
        <p:spPr bwMode="auto">
          <a:xfrm>
            <a:off x="1780869" y="4271353"/>
            <a:ext cx="412449" cy="1520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41" name="Rectangle 170"/>
          <p:cNvSpPr>
            <a:spLocks noChangeArrowheads="1"/>
          </p:cNvSpPr>
          <p:nvPr/>
        </p:nvSpPr>
        <p:spPr bwMode="auto">
          <a:xfrm>
            <a:off x="1780869" y="4271353"/>
            <a:ext cx="412449" cy="152058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42" name="Line 174"/>
          <p:cNvSpPr>
            <a:spLocks noChangeShapeType="1"/>
          </p:cNvSpPr>
          <p:nvPr/>
        </p:nvSpPr>
        <p:spPr bwMode="auto">
          <a:xfrm>
            <a:off x="981182" y="4558941"/>
            <a:ext cx="534469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43" name="Freeform 175"/>
          <p:cNvSpPr>
            <a:spLocks/>
          </p:cNvSpPr>
          <p:nvPr/>
        </p:nvSpPr>
        <p:spPr bwMode="auto">
          <a:xfrm>
            <a:off x="1506575" y="4522579"/>
            <a:ext cx="67565" cy="7272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3"/>
              </a:cxn>
              <a:cxn ang="0">
                <a:pos x="0" y="66"/>
              </a:cxn>
              <a:cxn ang="0">
                <a:pos x="0" y="0"/>
              </a:cxn>
            </a:cxnLst>
            <a:rect l="0" t="0" r="r" b="b"/>
            <a:pathLst>
              <a:path w="67" h="66">
                <a:moveTo>
                  <a:pt x="0" y="0"/>
                </a:moveTo>
                <a:lnTo>
                  <a:pt x="67" y="33"/>
                </a:lnTo>
                <a:lnTo>
                  <a:pt x="0" y="6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44" name="Line 177"/>
          <p:cNvSpPr>
            <a:spLocks noChangeShapeType="1"/>
          </p:cNvSpPr>
          <p:nvPr/>
        </p:nvSpPr>
        <p:spPr bwMode="auto">
          <a:xfrm>
            <a:off x="1703220" y="4347382"/>
            <a:ext cx="77649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45" name="Line 178"/>
          <p:cNvSpPr>
            <a:spLocks noChangeShapeType="1"/>
          </p:cNvSpPr>
          <p:nvPr/>
        </p:nvSpPr>
        <p:spPr bwMode="auto">
          <a:xfrm>
            <a:off x="2193318" y="4347382"/>
            <a:ext cx="9580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46" name="Freeform 179"/>
          <p:cNvSpPr>
            <a:spLocks/>
          </p:cNvSpPr>
          <p:nvPr/>
        </p:nvSpPr>
        <p:spPr bwMode="auto">
          <a:xfrm>
            <a:off x="2280043" y="4311020"/>
            <a:ext cx="67565" cy="738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3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3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47" name="Line 180"/>
          <p:cNvSpPr>
            <a:spLocks noChangeShapeType="1"/>
          </p:cNvSpPr>
          <p:nvPr/>
        </p:nvSpPr>
        <p:spPr bwMode="auto">
          <a:xfrm>
            <a:off x="1703220" y="4772704"/>
            <a:ext cx="77649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48" name="Line 181"/>
          <p:cNvSpPr>
            <a:spLocks noChangeShapeType="1"/>
          </p:cNvSpPr>
          <p:nvPr/>
        </p:nvSpPr>
        <p:spPr bwMode="auto">
          <a:xfrm>
            <a:off x="2193318" y="4772704"/>
            <a:ext cx="9580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49" name="Freeform 182"/>
          <p:cNvSpPr>
            <a:spLocks/>
          </p:cNvSpPr>
          <p:nvPr/>
        </p:nvSpPr>
        <p:spPr bwMode="auto">
          <a:xfrm>
            <a:off x="2280043" y="4736342"/>
            <a:ext cx="67565" cy="738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3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3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50" name="Line 183"/>
          <p:cNvSpPr>
            <a:spLocks noChangeShapeType="1"/>
          </p:cNvSpPr>
          <p:nvPr/>
        </p:nvSpPr>
        <p:spPr bwMode="auto">
          <a:xfrm>
            <a:off x="1705237" y="4558941"/>
            <a:ext cx="77649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51" name="Line 184"/>
          <p:cNvSpPr>
            <a:spLocks noChangeShapeType="1"/>
          </p:cNvSpPr>
          <p:nvPr/>
        </p:nvSpPr>
        <p:spPr bwMode="auto">
          <a:xfrm>
            <a:off x="2195335" y="4558941"/>
            <a:ext cx="9580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52" name="Freeform 185"/>
          <p:cNvSpPr>
            <a:spLocks/>
          </p:cNvSpPr>
          <p:nvPr/>
        </p:nvSpPr>
        <p:spPr bwMode="auto">
          <a:xfrm>
            <a:off x="2282060" y="4522579"/>
            <a:ext cx="67565" cy="7272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3"/>
              </a:cxn>
              <a:cxn ang="0">
                <a:pos x="0" y="66"/>
              </a:cxn>
              <a:cxn ang="0">
                <a:pos x="0" y="0"/>
              </a:cxn>
            </a:cxnLst>
            <a:rect l="0" t="0" r="r" b="b"/>
            <a:pathLst>
              <a:path w="67" h="66">
                <a:moveTo>
                  <a:pt x="0" y="0"/>
                </a:moveTo>
                <a:lnTo>
                  <a:pt x="67" y="33"/>
                </a:lnTo>
                <a:lnTo>
                  <a:pt x="0" y="6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53" name="Rectangle 186"/>
          <p:cNvSpPr>
            <a:spLocks noChangeArrowheads="1"/>
          </p:cNvSpPr>
          <p:nvPr/>
        </p:nvSpPr>
        <p:spPr bwMode="auto">
          <a:xfrm>
            <a:off x="1780869" y="4480708"/>
            <a:ext cx="412449" cy="15095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54" name="Rectangle 187"/>
          <p:cNvSpPr>
            <a:spLocks noChangeArrowheads="1"/>
          </p:cNvSpPr>
          <p:nvPr/>
        </p:nvSpPr>
        <p:spPr bwMode="auto">
          <a:xfrm>
            <a:off x="1780869" y="4480708"/>
            <a:ext cx="412449" cy="150956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55" name="Rectangle 190"/>
          <p:cNvSpPr>
            <a:spLocks noChangeArrowheads="1"/>
          </p:cNvSpPr>
          <p:nvPr/>
        </p:nvSpPr>
        <p:spPr bwMode="auto">
          <a:xfrm>
            <a:off x="1780869" y="4694471"/>
            <a:ext cx="412449" cy="1520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56" name="Rectangle 191"/>
          <p:cNvSpPr>
            <a:spLocks noChangeArrowheads="1"/>
          </p:cNvSpPr>
          <p:nvPr/>
        </p:nvSpPr>
        <p:spPr bwMode="auto">
          <a:xfrm>
            <a:off x="1780869" y="4694471"/>
            <a:ext cx="412449" cy="152058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57" name="Freeform 194"/>
          <p:cNvSpPr>
            <a:spLocks/>
          </p:cNvSpPr>
          <p:nvPr/>
        </p:nvSpPr>
        <p:spPr bwMode="auto">
          <a:xfrm>
            <a:off x="2483747" y="2389362"/>
            <a:ext cx="183535" cy="76028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2" y="0"/>
              </a:cxn>
              <a:cxn ang="0">
                <a:pos x="182" y="690"/>
              </a:cxn>
            </a:cxnLst>
            <a:rect l="0" t="0" r="r" b="b"/>
            <a:pathLst>
              <a:path w="182" h="690">
                <a:moveTo>
                  <a:pt x="0" y="0"/>
                </a:moveTo>
                <a:lnTo>
                  <a:pt x="182" y="0"/>
                </a:lnTo>
                <a:lnTo>
                  <a:pt x="182" y="690"/>
                </a:lnTo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58" name="Line 195"/>
          <p:cNvSpPr>
            <a:spLocks noChangeShapeType="1"/>
          </p:cNvSpPr>
          <p:nvPr/>
        </p:nvSpPr>
        <p:spPr bwMode="auto">
          <a:xfrm>
            <a:off x="2667281" y="3149651"/>
            <a:ext cx="9580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59" name="Freeform 196"/>
          <p:cNvSpPr>
            <a:spLocks/>
          </p:cNvSpPr>
          <p:nvPr/>
        </p:nvSpPr>
        <p:spPr bwMode="auto">
          <a:xfrm>
            <a:off x="2755015" y="3113290"/>
            <a:ext cx="67565" cy="73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3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3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60" name="Line 197"/>
          <p:cNvSpPr>
            <a:spLocks noChangeShapeType="1"/>
          </p:cNvSpPr>
          <p:nvPr/>
        </p:nvSpPr>
        <p:spPr bwMode="auto">
          <a:xfrm flipH="1">
            <a:off x="2487780" y="1674249"/>
            <a:ext cx="143197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61" name="Freeform 198"/>
          <p:cNvSpPr>
            <a:spLocks/>
          </p:cNvSpPr>
          <p:nvPr/>
        </p:nvSpPr>
        <p:spPr bwMode="auto">
          <a:xfrm>
            <a:off x="2481730" y="3122105"/>
            <a:ext cx="134121" cy="242411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3" y="0"/>
              </a:cxn>
              <a:cxn ang="0">
                <a:pos x="133" y="220"/>
              </a:cxn>
            </a:cxnLst>
            <a:rect l="0" t="0" r="r" b="b"/>
            <a:pathLst>
              <a:path w="133" h="220">
                <a:moveTo>
                  <a:pt x="0" y="0"/>
                </a:moveTo>
                <a:lnTo>
                  <a:pt x="133" y="0"/>
                </a:lnTo>
                <a:lnTo>
                  <a:pt x="133" y="220"/>
                </a:lnTo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62" name="Line 199"/>
          <p:cNvSpPr>
            <a:spLocks noChangeShapeType="1"/>
          </p:cNvSpPr>
          <p:nvPr/>
        </p:nvSpPr>
        <p:spPr bwMode="auto">
          <a:xfrm flipH="1">
            <a:off x="2476687" y="4558941"/>
            <a:ext cx="62523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63" name="Line 200"/>
          <p:cNvSpPr>
            <a:spLocks noChangeShapeType="1"/>
          </p:cNvSpPr>
          <p:nvPr/>
        </p:nvSpPr>
        <p:spPr bwMode="auto">
          <a:xfrm>
            <a:off x="2478704" y="3854847"/>
            <a:ext cx="137147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64" name="Freeform 201"/>
          <p:cNvSpPr>
            <a:spLocks/>
          </p:cNvSpPr>
          <p:nvPr/>
        </p:nvSpPr>
        <p:spPr bwMode="auto">
          <a:xfrm>
            <a:off x="2615851" y="3601417"/>
            <a:ext cx="147231" cy="253430"/>
          </a:xfrm>
          <a:custGeom>
            <a:avLst/>
            <a:gdLst/>
            <a:ahLst/>
            <a:cxnLst>
              <a:cxn ang="0">
                <a:pos x="146" y="0"/>
              </a:cxn>
              <a:cxn ang="0">
                <a:pos x="0" y="0"/>
              </a:cxn>
              <a:cxn ang="0">
                <a:pos x="0" y="230"/>
              </a:cxn>
            </a:cxnLst>
            <a:rect l="0" t="0" r="r" b="b"/>
            <a:pathLst>
              <a:path w="146" h="230">
                <a:moveTo>
                  <a:pt x="146" y="0"/>
                </a:moveTo>
                <a:lnTo>
                  <a:pt x="0" y="0"/>
                </a:lnTo>
                <a:lnTo>
                  <a:pt x="0" y="230"/>
                </a:lnTo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65" name="Freeform 202"/>
          <p:cNvSpPr>
            <a:spLocks/>
          </p:cNvSpPr>
          <p:nvPr/>
        </p:nvSpPr>
        <p:spPr bwMode="auto">
          <a:xfrm>
            <a:off x="2755015" y="3563953"/>
            <a:ext cx="67565" cy="738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4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4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66" name="Line 203"/>
          <p:cNvSpPr>
            <a:spLocks noChangeShapeType="1"/>
          </p:cNvSpPr>
          <p:nvPr/>
        </p:nvSpPr>
        <p:spPr bwMode="auto">
          <a:xfrm>
            <a:off x="3854206" y="3149651"/>
            <a:ext cx="249083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67" name="Freeform 204"/>
          <p:cNvSpPr>
            <a:spLocks/>
          </p:cNvSpPr>
          <p:nvPr/>
        </p:nvSpPr>
        <p:spPr bwMode="auto">
          <a:xfrm>
            <a:off x="4095222" y="3113290"/>
            <a:ext cx="67565" cy="73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3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3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68" name="Line 205"/>
          <p:cNvSpPr>
            <a:spLocks noChangeShapeType="1"/>
          </p:cNvSpPr>
          <p:nvPr/>
        </p:nvSpPr>
        <p:spPr bwMode="auto">
          <a:xfrm>
            <a:off x="3854206" y="3364516"/>
            <a:ext cx="249083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69" name="Freeform 206"/>
          <p:cNvSpPr>
            <a:spLocks/>
          </p:cNvSpPr>
          <p:nvPr/>
        </p:nvSpPr>
        <p:spPr bwMode="auto">
          <a:xfrm>
            <a:off x="4095222" y="3328154"/>
            <a:ext cx="67565" cy="7272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3"/>
              </a:cxn>
              <a:cxn ang="0">
                <a:pos x="0" y="66"/>
              </a:cxn>
              <a:cxn ang="0">
                <a:pos x="0" y="0"/>
              </a:cxn>
            </a:cxnLst>
            <a:rect l="0" t="0" r="r" b="b"/>
            <a:pathLst>
              <a:path w="67" h="66">
                <a:moveTo>
                  <a:pt x="0" y="0"/>
                </a:moveTo>
                <a:lnTo>
                  <a:pt x="67" y="33"/>
                </a:lnTo>
                <a:lnTo>
                  <a:pt x="0" y="6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70" name="Line 207"/>
          <p:cNvSpPr>
            <a:spLocks noChangeShapeType="1"/>
          </p:cNvSpPr>
          <p:nvPr/>
        </p:nvSpPr>
        <p:spPr bwMode="auto">
          <a:xfrm>
            <a:off x="3854206" y="3601417"/>
            <a:ext cx="249083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71" name="Freeform 208"/>
          <p:cNvSpPr>
            <a:spLocks/>
          </p:cNvSpPr>
          <p:nvPr/>
        </p:nvSpPr>
        <p:spPr bwMode="auto">
          <a:xfrm>
            <a:off x="4095222" y="3563953"/>
            <a:ext cx="67565" cy="738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4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4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08" name="Rectangle 58"/>
          <p:cNvSpPr>
            <a:spLocks noChangeArrowheads="1"/>
          </p:cNvSpPr>
          <p:nvPr/>
        </p:nvSpPr>
        <p:spPr bwMode="auto">
          <a:xfrm>
            <a:off x="711028" y="1414408"/>
            <a:ext cx="74219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East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209" name="Rectangle 93"/>
          <p:cNvSpPr>
            <a:spLocks noChangeArrowheads="1"/>
          </p:cNvSpPr>
          <p:nvPr/>
        </p:nvSpPr>
        <p:spPr bwMode="auto">
          <a:xfrm>
            <a:off x="660416" y="2140897"/>
            <a:ext cx="77854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West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210" name="Rectangle 120"/>
          <p:cNvSpPr>
            <a:spLocks noChangeArrowheads="1"/>
          </p:cNvSpPr>
          <p:nvPr/>
        </p:nvSpPr>
        <p:spPr bwMode="auto">
          <a:xfrm>
            <a:off x="605582" y="2853448"/>
            <a:ext cx="90075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North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211" name="Rectangle 149"/>
          <p:cNvSpPr>
            <a:spLocks noChangeArrowheads="1"/>
          </p:cNvSpPr>
          <p:nvPr/>
        </p:nvSpPr>
        <p:spPr bwMode="auto">
          <a:xfrm>
            <a:off x="534042" y="3586549"/>
            <a:ext cx="88485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South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212" name="Rectangle 176"/>
          <p:cNvSpPr>
            <a:spLocks noChangeArrowheads="1"/>
          </p:cNvSpPr>
          <p:nvPr/>
        </p:nvSpPr>
        <p:spPr bwMode="auto">
          <a:xfrm>
            <a:off x="676480" y="4319648"/>
            <a:ext cx="62998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PE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373" name="Rectangle 372"/>
          <p:cNvSpPr/>
          <p:nvPr/>
        </p:nvSpPr>
        <p:spPr>
          <a:xfrm>
            <a:off x="452063" y="1191802"/>
            <a:ext cx="3805719" cy="3810000"/>
          </a:xfrm>
          <a:prstGeom prst="rect">
            <a:avLst/>
          </a:prstGeom>
          <a:noFill/>
          <a:ln w="2222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6" name="Rectangle 27"/>
          <p:cNvSpPr>
            <a:spLocks noChangeArrowheads="1"/>
          </p:cNvSpPr>
          <p:nvPr/>
        </p:nvSpPr>
        <p:spPr bwMode="auto">
          <a:xfrm>
            <a:off x="2908851" y="1458790"/>
            <a:ext cx="1007752" cy="316941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000"/>
          </a:p>
        </p:txBody>
      </p:sp>
      <p:sp>
        <p:nvSpPr>
          <p:cNvPr id="377" name="Rectangle 28"/>
          <p:cNvSpPr>
            <a:spLocks noChangeArrowheads="1"/>
          </p:cNvSpPr>
          <p:nvPr/>
        </p:nvSpPr>
        <p:spPr bwMode="auto">
          <a:xfrm>
            <a:off x="2908851" y="1458790"/>
            <a:ext cx="1007752" cy="316941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000"/>
          </a:p>
        </p:txBody>
      </p:sp>
      <p:sp>
        <p:nvSpPr>
          <p:cNvPr id="378" name="Rectangle 29"/>
          <p:cNvSpPr>
            <a:spLocks noChangeArrowheads="1"/>
          </p:cNvSpPr>
          <p:nvPr/>
        </p:nvSpPr>
        <p:spPr bwMode="auto">
          <a:xfrm>
            <a:off x="2934950" y="1461591"/>
            <a:ext cx="95010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ko-KR" sz="1000" b="1" dirty="0">
                <a:solidFill>
                  <a:srgbClr val="000000"/>
                </a:solidFill>
                <a:ea typeface="굴림" pitchFamily="50" charset="-127"/>
              </a:rPr>
              <a:t>Routing </a:t>
            </a:r>
            <a:r>
              <a:rPr lang="en-US" altLang="ko-KR" sz="1000" b="1" dirty="0" smtClean="0">
                <a:solidFill>
                  <a:srgbClr val="000000"/>
                </a:solidFill>
                <a:ea typeface="굴림" pitchFamily="50" charset="-127"/>
              </a:rPr>
              <a:t>Unit</a:t>
            </a:r>
          </a:p>
          <a:p>
            <a:pPr algn="ctr"/>
            <a:r>
              <a:rPr lang="en-US" altLang="ko-KR" sz="1000" b="1" dirty="0" smtClean="0">
                <a:solidFill>
                  <a:srgbClr val="000000"/>
                </a:solidFill>
                <a:ea typeface="굴림" pitchFamily="50" charset="-127"/>
              </a:rPr>
              <a:t>(RC) </a:t>
            </a:r>
            <a:endParaRPr lang="en-US" altLang="ko-KR" sz="1000" dirty="0">
              <a:ea typeface="굴림" pitchFamily="50" charset="-127"/>
            </a:endParaRPr>
          </a:p>
        </p:txBody>
      </p:sp>
      <p:sp>
        <p:nvSpPr>
          <p:cNvPr id="379" name="Rectangle 33"/>
          <p:cNvSpPr>
            <a:spLocks noChangeArrowheads="1"/>
          </p:cNvSpPr>
          <p:nvPr/>
        </p:nvSpPr>
        <p:spPr bwMode="auto">
          <a:xfrm>
            <a:off x="2908851" y="1768416"/>
            <a:ext cx="1007752" cy="316941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000"/>
          </a:p>
        </p:txBody>
      </p:sp>
      <p:sp>
        <p:nvSpPr>
          <p:cNvPr id="380" name="Rectangle 34"/>
          <p:cNvSpPr>
            <a:spLocks noChangeArrowheads="1"/>
          </p:cNvSpPr>
          <p:nvPr/>
        </p:nvSpPr>
        <p:spPr bwMode="auto">
          <a:xfrm>
            <a:off x="2908851" y="1768416"/>
            <a:ext cx="1007752" cy="31694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en-US" sz="1000"/>
          </a:p>
        </p:txBody>
      </p:sp>
      <p:sp>
        <p:nvSpPr>
          <p:cNvPr id="381" name="Rectangle 35"/>
          <p:cNvSpPr>
            <a:spLocks noChangeArrowheads="1"/>
          </p:cNvSpPr>
          <p:nvPr/>
        </p:nvSpPr>
        <p:spPr bwMode="auto">
          <a:xfrm>
            <a:off x="2969240" y="1778332"/>
            <a:ext cx="88750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ko-KR" sz="1000" b="1" dirty="0">
                <a:solidFill>
                  <a:srgbClr val="000000"/>
                </a:solidFill>
                <a:ea typeface="굴림" pitchFamily="50" charset="-127"/>
              </a:rPr>
              <a:t>VC </a:t>
            </a:r>
            <a:r>
              <a:rPr lang="en-US" altLang="ko-KR" sz="1000" b="1" dirty="0" smtClean="0">
                <a:solidFill>
                  <a:srgbClr val="000000"/>
                </a:solidFill>
                <a:ea typeface="굴림" pitchFamily="50" charset="-127"/>
              </a:rPr>
              <a:t>Allocator</a:t>
            </a:r>
            <a:br>
              <a:rPr lang="en-US" altLang="ko-KR" sz="1000" b="1" dirty="0" smtClean="0">
                <a:solidFill>
                  <a:srgbClr val="000000"/>
                </a:solidFill>
                <a:ea typeface="굴림" pitchFamily="50" charset="-127"/>
              </a:rPr>
            </a:br>
            <a:r>
              <a:rPr lang="en-US" altLang="ko-KR" sz="1000" b="1" dirty="0" smtClean="0">
                <a:solidFill>
                  <a:srgbClr val="000000"/>
                </a:solidFill>
                <a:ea typeface="굴림" pitchFamily="50" charset="-127"/>
              </a:rPr>
              <a:t>(VA)</a:t>
            </a:r>
            <a:endParaRPr lang="en-US" altLang="ko-KR" sz="1000" dirty="0">
              <a:ea typeface="굴림" pitchFamily="50" charset="-127"/>
            </a:endParaRPr>
          </a:p>
        </p:txBody>
      </p:sp>
      <p:sp>
        <p:nvSpPr>
          <p:cNvPr id="382" name="Rectangle 39"/>
          <p:cNvSpPr>
            <a:spLocks noChangeArrowheads="1"/>
          </p:cNvSpPr>
          <p:nvPr/>
        </p:nvSpPr>
        <p:spPr bwMode="auto">
          <a:xfrm>
            <a:off x="2908851" y="2078040"/>
            <a:ext cx="1007752" cy="316941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000"/>
          </a:p>
        </p:txBody>
      </p:sp>
      <p:sp>
        <p:nvSpPr>
          <p:cNvPr id="383" name="Rectangle 40"/>
          <p:cNvSpPr>
            <a:spLocks noChangeArrowheads="1"/>
          </p:cNvSpPr>
          <p:nvPr/>
        </p:nvSpPr>
        <p:spPr bwMode="auto">
          <a:xfrm>
            <a:off x="2908851" y="2078040"/>
            <a:ext cx="1007752" cy="31694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en-US" sz="1000"/>
          </a:p>
        </p:txBody>
      </p:sp>
      <p:sp>
        <p:nvSpPr>
          <p:cNvPr id="384" name="Rectangle 41"/>
          <p:cNvSpPr>
            <a:spLocks noChangeArrowheads="1"/>
          </p:cNvSpPr>
          <p:nvPr/>
        </p:nvSpPr>
        <p:spPr bwMode="auto">
          <a:xfrm>
            <a:off x="3168018" y="2083550"/>
            <a:ext cx="50451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altLang="ko-KR" sz="1000" b="1" dirty="0">
                <a:solidFill>
                  <a:srgbClr val="000000"/>
                </a:solidFill>
                <a:ea typeface="굴림" pitchFamily="50" charset="-127"/>
              </a:rPr>
              <a:t>Switch </a:t>
            </a:r>
            <a:endParaRPr lang="en-US" altLang="ko-KR" sz="1000" dirty="0">
              <a:ea typeface="굴림" pitchFamily="50" charset="-127"/>
            </a:endParaRPr>
          </a:p>
        </p:txBody>
      </p:sp>
      <p:sp>
        <p:nvSpPr>
          <p:cNvPr id="385" name="Rectangle 42"/>
          <p:cNvSpPr>
            <a:spLocks noChangeArrowheads="1"/>
          </p:cNvSpPr>
          <p:nvPr/>
        </p:nvSpPr>
        <p:spPr bwMode="auto">
          <a:xfrm>
            <a:off x="2999361" y="2225691"/>
            <a:ext cx="100584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altLang="ko-KR" sz="1000" b="1" dirty="0" smtClean="0">
                <a:solidFill>
                  <a:srgbClr val="000000"/>
                </a:solidFill>
                <a:ea typeface="굴림" pitchFamily="50" charset="-127"/>
              </a:rPr>
              <a:t>Allocator (SA) </a:t>
            </a:r>
            <a:endParaRPr lang="en-US" altLang="ko-KR" sz="1000" dirty="0">
              <a:ea typeface="굴림" pitchFamily="50" charset="-127"/>
            </a:endParaRPr>
          </a:p>
        </p:txBody>
      </p:sp>
      <p:sp>
        <p:nvSpPr>
          <p:cNvPr id="372" name="Rectangle 216"/>
          <p:cNvSpPr>
            <a:spLocks noChangeArrowheads="1"/>
          </p:cNvSpPr>
          <p:nvPr/>
        </p:nvSpPr>
        <p:spPr bwMode="auto">
          <a:xfrm>
            <a:off x="2778092" y="1725202"/>
            <a:ext cx="1219200" cy="7620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" name="Content Placeholder 11"/>
          <p:cNvSpPr txBox="1">
            <a:spLocks/>
          </p:cNvSpPr>
          <p:nvPr/>
        </p:nvSpPr>
        <p:spPr>
          <a:xfrm>
            <a:off x="334571" y="5475845"/>
            <a:ext cx="5254571" cy="781118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/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Buffers partitioned into “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virtual channels</a:t>
            </a:r>
            <a:r>
              <a:rPr lang="en-US" sz="2000" dirty="0" smtClean="0">
                <a:sym typeface="Wingdings" pitchFamily="2" charset="2"/>
              </a:rPr>
              <a:t>” (VC)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 for efficiency and to avoid deadlocks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7" name="Oval 236"/>
          <p:cNvSpPr/>
          <p:nvPr/>
        </p:nvSpPr>
        <p:spPr>
          <a:xfrm>
            <a:off x="7900827" y="1482475"/>
            <a:ext cx="533400" cy="3733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TextBox 237"/>
          <p:cNvSpPr txBox="1"/>
          <p:nvPr/>
        </p:nvSpPr>
        <p:spPr>
          <a:xfrm>
            <a:off x="7900827" y="2517286"/>
            <a:ext cx="553998" cy="140358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2400" b="1" dirty="0" smtClean="0"/>
              <a:t>Scheduler</a:t>
            </a:r>
            <a:endParaRPr lang="en-US" sz="2400" b="1" dirty="0"/>
          </a:p>
        </p:txBody>
      </p:sp>
    </p:spTree>
    <p:custDataLst>
      <p:tags r:id="rId1"/>
    </p:custDataLst>
  </p:cSld>
  <p:clrMapOvr>
    <a:masterClrMapping/>
  </p:clrMapOvr>
  <p:transition advTm="4764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Content Placeholder 11"/>
          <p:cNvSpPr txBox="1">
            <a:spLocks/>
          </p:cNvSpPr>
          <p:nvPr/>
        </p:nvSpPr>
        <p:spPr>
          <a:xfrm>
            <a:off x="1538360" y="1111038"/>
            <a:ext cx="7369334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Packets consist of multiple flits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u="sng" dirty="0" smtClean="0">
                <a:sym typeface="Wingdings" pitchFamily="2" charset="2"/>
              </a:rPr>
              <a:t>Wormhole routing</a:t>
            </a:r>
            <a:r>
              <a:rPr lang="en-US" sz="2000" dirty="0" smtClean="0">
                <a:sym typeface="Wingdings" pitchFamily="2" charset="2"/>
              </a:rPr>
              <a:t>: 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Flits of a packet are routed through the network as a “worm”  all flits take the same route.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Worm goes from a virtual channel in one router, to virtual channel in the next router, etc.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Virtual Channel Allocator (VA) allocates which virtual channel a head-flit (and hence, the worm) goes to next.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Switch Allocator </a:t>
            </a:r>
            <a:r>
              <a:rPr lang="en-US" sz="2000" dirty="0" smtClean="0">
                <a:sym typeface="Wingdings" pitchFamily="2" charset="2"/>
              </a:rPr>
              <a:t>(SA) decides – for each physical link – which flit is being sent 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Arbitration.</a:t>
            </a:r>
            <a:r>
              <a:rPr lang="en-US" sz="2000" dirty="0" smtClean="0">
                <a:sym typeface="Wingdings" pitchFamily="2" charset="2"/>
              </a:rPr>
              <a:t>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In traditional networks, simple arbitration policies are used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(round robin or age-based (oldest-first))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 Virtual Channels &amp; Wormhole Routing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386454" y="914400"/>
            <a:ext cx="6329438" cy="1320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advTm="4764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 Virtual Channels &amp; Wormhole Routing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386454" y="914400"/>
            <a:ext cx="6329438" cy="1320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Straight Connector 236"/>
          <p:cNvCxnSpPr/>
          <p:nvPr/>
        </p:nvCxnSpPr>
        <p:spPr>
          <a:xfrm>
            <a:off x="1884943" y="1247067"/>
            <a:ext cx="932392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8" name="Rectangle 237"/>
          <p:cNvSpPr/>
          <p:nvPr/>
        </p:nvSpPr>
        <p:spPr>
          <a:xfrm>
            <a:off x="1530849" y="1156800"/>
            <a:ext cx="1479479" cy="2613815"/>
          </a:xfrm>
          <a:prstGeom prst="rect">
            <a:avLst/>
          </a:prstGeom>
          <a:noFill/>
          <a:ln w="2222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9" name="Straight Connector 238"/>
          <p:cNvCxnSpPr/>
          <p:nvPr/>
        </p:nvCxnSpPr>
        <p:spPr>
          <a:xfrm>
            <a:off x="1894490" y="1705838"/>
            <a:ext cx="932392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Connector 239"/>
          <p:cNvCxnSpPr/>
          <p:nvPr/>
        </p:nvCxnSpPr>
        <p:spPr>
          <a:xfrm>
            <a:off x="1894992" y="2224304"/>
            <a:ext cx="932392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Connector 240"/>
          <p:cNvCxnSpPr/>
          <p:nvPr/>
        </p:nvCxnSpPr>
        <p:spPr>
          <a:xfrm>
            <a:off x="1899765" y="2742357"/>
            <a:ext cx="932392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Straight Connector 241"/>
          <p:cNvCxnSpPr/>
          <p:nvPr/>
        </p:nvCxnSpPr>
        <p:spPr>
          <a:xfrm>
            <a:off x="1923633" y="3225089"/>
            <a:ext cx="932392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Rectangle 58"/>
          <p:cNvSpPr>
            <a:spLocks noChangeArrowheads="1"/>
          </p:cNvSpPr>
          <p:nvPr/>
        </p:nvSpPr>
        <p:spPr bwMode="auto">
          <a:xfrm>
            <a:off x="1586780" y="1308423"/>
            <a:ext cx="62350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</a:t>
            </a:r>
            <a:r>
              <a:rPr lang="en-US" altLang="ko-KR" sz="1400" b="1" dirty="0" smtClean="0">
                <a:solidFill>
                  <a:srgbClr val="000000"/>
                </a:solidFill>
                <a:ea typeface="굴림" pitchFamily="50" charset="-127"/>
              </a:rPr>
              <a:t>E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374" name="Rectangle 93"/>
          <p:cNvSpPr>
            <a:spLocks noChangeArrowheads="1"/>
          </p:cNvSpPr>
          <p:nvPr/>
        </p:nvSpPr>
        <p:spPr bwMode="auto">
          <a:xfrm>
            <a:off x="1573811" y="1771179"/>
            <a:ext cx="69724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</a:t>
            </a:r>
            <a:r>
              <a:rPr lang="en-US" altLang="ko-KR" sz="1400" b="1" dirty="0" smtClean="0">
                <a:solidFill>
                  <a:srgbClr val="000000"/>
                </a:solidFill>
                <a:ea typeface="굴림" pitchFamily="50" charset="-127"/>
              </a:rPr>
              <a:t>W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375" name="Rectangle 120"/>
          <p:cNvSpPr>
            <a:spLocks noChangeArrowheads="1"/>
          </p:cNvSpPr>
          <p:nvPr/>
        </p:nvSpPr>
        <p:spPr bwMode="auto">
          <a:xfrm>
            <a:off x="1558934" y="2256098"/>
            <a:ext cx="66197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</a:t>
            </a:r>
            <a:r>
              <a:rPr lang="en-US" altLang="ko-KR" sz="1400" b="1" dirty="0" smtClean="0">
                <a:solidFill>
                  <a:srgbClr val="000000"/>
                </a:solidFill>
                <a:ea typeface="굴림" pitchFamily="50" charset="-127"/>
              </a:rPr>
              <a:t>N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386" name="Rectangle 149"/>
          <p:cNvSpPr>
            <a:spLocks noChangeArrowheads="1"/>
          </p:cNvSpPr>
          <p:nvPr/>
        </p:nvSpPr>
        <p:spPr bwMode="auto">
          <a:xfrm>
            <a:off x="1584004" y="2779654"/>
            <a:ext cx="61869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</a:t>
            </a:r>
            <a:r>
              <a:rPr lang="en-US" altLang="ko-KR" sz="1400" b="1" dirty="0" smtClean="0">
                <a:solidFill>
                  <a:srgbClr val="000000"/>
                </a:solidFill>
                <a:ea typeface="굴림" pitchFamily="50" charset="-127"/>
              </a:rPr>
              <a:t>S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387" name="Rectangle 176"/>
          <p:cNvSpPr>
            <a:spLocks noChangeArrowheads="1"/>
          </p:cNvSpPr>
          <p:nvPr/>
        </p:nvSpPr>
        <p:spPr bwMode="auto">
          <a:xfrm>
            <a:off x="1582076" y="3263865"/>
            <a:ext cx="473584" cy="133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PE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390" name="Rounded Rectangle 389"/>
          <p:cNvSpPr/>
          <p:nvPr/>
        </p:nvSpPr>
        <p:spPr>
          <a:xfrm>
            <a:off x="2638675" y="1552819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391" name="Rounded Rectangle 390"/>
          <p:cNvSpPr/>
          <p:nvPr/>
        </p:nvSpPr>
        <p:spPr>
          <a:xfrm>
            <a:off x="2449532" y="1552819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392" name="Rounded Rectangle 391"/>
          <p:cNvSpPr/>
          <p:nvPr/>
        </p:nvSpPr>
        <p:spPr>
          <a:xfrm>
            <a:off x="2645764" y="1415825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 dirty="0"/>
          </a:p>
        </p:txBody>
      </p:sp>
      <p:sp>
        <p:nvSpPr>
          <p:cNvPr id="393" name="Rounded Rectangle 392"/>
          <p:cNvSpPr/>
          <p:nvPr/>
        </p:nvSpPr>
        <p:spPr>
          <a:xfrm>
            <a:off x="2638675" y="1897740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394" name="Rounded Rectangle 393"/>
          <p:cNvSpPr/>
          <p:nvPr/>
        </p:nvSpPr>
        <p:spPr>
          <a:xfrm>
            <a:off x="2449532" y="1897740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395" name="Rounded Rectangle 394"/>
          <p:cNvSpPr/>
          <p:nvPr/>
        </p:nvSpPr>
        <p:spPr>
          <a:xfrm>
            <a:off x="2638675" y="1745495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396" name="Rounded Rectangle 395"/>
          <p:cNvSpPr/>
          <p:nvPr/>
        </p:nvSpPr>
        <p:spPr>
          <a:xfrm>
            <a:off x="2638675" y="2415792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397" name="Rounded Rectangle 396"/>
          <p:cNvSpPr/>
          <p:nvPr/>
        </p:nvSpPr>
        <p:spPr>
          <a:xfrm>
            <a:off x="2449532" y="2263548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398" name="Rounded Rectangle 397"/>
          <p:cNvSpPr/>
          <p:nvPr/>
        </p:nvSpPr>
        <p:spPr>
          <a:xfrm>
            <a:off x="2638675" y="2263548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399" name="Rounded Rectangle 398"/>
          <p:cNvSpPr/>
          <p:nvPr/>
        </p:nvSpPr>
        <p:spPr>
          <a:xfrm>
            <a:off x="2638675" y="2937770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00" name="Rounded Rectangle 399"/>
          <p:cNvSpPr/>
          <p:nvPr/>
        </p:nvSpPr>
        <p:spPr>
          <a:xfrm>
            <a:off x="2638675" y="2785525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01" name="Rounded Rectangle 400"/>
          <p:cNvSpPr/>
          <p:nvPr/>
        </p:nvSpPr>
        <p:spPr>
          <a:xfrm>
            <a:off x="2634074" y="1274538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02" name="Rounded Rectangle 401"/>
          <p:cNvSpPr/>
          <p:nvPr/>
        </p:nvSpPr>
        <p:spPr>
          <a:xfrm>
            <a:off x="2449704" y="1274538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03" name="Rounded Rectangle 402"/>
          <p:cNvSpPr/>
          <p:nvPr/>
        </p:nvSpPr>
        <p:spPr>
          <a:xfrm>
            <a:off x="2461161" y="3068099"/>
            <a:ext cx="149183" cy="114183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04" name="Rounded Rectangle 403"/>
          <p:cNvSpPr/>
          <p:nvPr/>
        </p:nvSpPr>
        <p:spPr>
          <a:xfrm>
            <a:off x="2650304" y="3068099"/>
            <a:ext cx="149183" cy="114183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05" name="Rounded Rectangle 404"/>
          <p:cNvSpPr/>
          <p:nvPr/>
        </p:nvSpPr>
        <p:spPr>
          <a:xfrm>
            <a:off x="2621553" y="2585742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06" name="Rounded Rectangle 405"/>
          <p:cNvSpPr/>
          <p:nvPr/>
        </p:nvSpPr>
        <p:spPr>
          <a:xfrm>
            <a:off x="2629898" y="2062500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07" name="Rounded Rectangle 406"/>
          <p:cNvSpPr/>
          <p:nvPr/>
        </p:nvSpPr>
        <p:spPr>
          <a:xfrm>
            <a:off x="2440755" y="2062500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08" name="Rounded Rectangle 407"/>
          <p:cNvSpPr/>
          <p:nvPr/>
        </p:nvSpPr>
        <p:spPr>
          <a:xfrm>
            <a:off x="2251830" y="2062500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09" name="Rounded Rectangle 408"/>
          <p:cNvSpPr/>
          <p:nvPr/>
        </p:nvSpPr>
        <p:spPr>
          <a:xfrm>
            <a:off x="2062687" y="2062500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10" name="Rounded Rectangle 409"/>
          <p:cNvSpPr/>
          <p:nvPr/>
        </p:nvSpPr>
        <p:spPr>
          <a:xfrm>
            <a:off x="2458049" y="2417351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11" name="Rounded Rectangle 410"/>
          <p:cNvSpPr/>
          <p:nvPr/>
        </p:nvSpPr>
        <p:spPr>
          <a:xfrm>
            <a:off x="2269124" y="2417351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12" name="Rounded Rectangle 411"/>
          <p:cNvSpPr/>
          <p:nvPr/>
        </p:nvSpPr>
        <p:spPr>
          <a:xfrm>
            <a:off x="2079981" y="2417351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13" name="Rounded Rectangle 412"/>
          <p:cNvSpPr/>
          <p:nvPr/>
        </p:nvSpPr>
        <p:spPr>
          <a:xfrm>
            <a:off x="2676864" y="3404802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14" name="Rounded Rectangle 413"/>
          <p:cNvSpPr/>
          <p:nvPr/>
        </p:nvSpPr>
        <p:spPr>
          <a:xfrm>
            <a:off x="2487721" y="3404802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15" name="Rounded Rectangle 414"/>
          <p:cNvSpPr/>
          <p:nvPr/>
        </p:nvSpPr>
        <p:spPr>
          <a:xfrm>
            <a:off x="2662543" y="3252557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16" name="Rounded Rectangle 415"/>
          <p:cNvSpPr/>
          <p:nvPr/>
        </p:nvSpPr>
        <p:spPr>
          <a:xfrm>
            <a:off x="2668087" y="3569562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17" name="Rounded Rectangle 416"/>
          <p:cNvSpPr/>
          <p:nvPr/>
        </p:nvSpPr>
        <p:spPr>
          <a:xfrm>
            <a:off x="2478944" y="3569562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18" name="Rounded Rectangle 417"/>
          <p:cNvSpPr/>
          <p:nvPr/>
        </p:nvSpPr>
        <p:spPr>
          <a:xfrm>
            <a:off x="2290019" y="3569562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19" name="Rounded Rectangle 418"/>
          <p:cNvSpPr/>
          <p:nvPr/>
        </p:nvSpPr>
        <p:spPr>
          <a:xfrm>
            <a:off x="2100876" y="3569562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20" name="Rounded Rectangle 419"/>
          <p:cNvSpPr/>
          <p:nvPr/>
        </p:nvSpPr>
        <p:spPr>
          <a:xfrm>
            <a:off x="2475117" y="3252557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cxnSp>
        <p:nvCxnSpPr>
          <p:cNvPr id="389" name="Straight Connector 388"/>
          <p:cNvCxnSpPr/>
          <p:nvPr/>
        </p:nvCxnSpPr>
        <p:spPr>
          <a:xfrm>
            <a:off x="1933682" y="3731368"/>
            <a:ext cx="932392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2" name="Straight Connector 421"/>
          <p:cNvCxnSpPr/>
          <p:nvPr/>
        </p:nvCxnSpPr>
        <p:spPr>
          <a:xfrm>
            <a:off x="3732579" y="3896088"/>
            <a:ext cx="932392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3" name="Rectangle 422"/>
          <p:cNvSpPr/>
          <p:nvPr/>
        </p:nvSpPr>
        <p:spPr>
          <a:xfrm>
            <a:off x="3378485" y="3805821"/>
            <a:ext cx="1479479" cy="2613815"/>
          </a:xfrm>
          <a:prstGeom prst="rect">
            <a:avLst/>
          </a:prstGeom>
          <a:noFill/>
          <a:ln w="2222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4" name="Straight Connector 423"/>
          <p:cNvCxnSpPr/>
          <p:nvPr/>
        </p:nvCxnSpPr>
        <p:spPr>
          <a:xfrm>
            <a:off x="3742126" y="4354859"/>
            <a:ext cx="932392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5" name="Straight Connector 424"/>
          <p:cNvCxnSpPr/>
          <p:nvPr/>
        </p:nvCxnSpPr>
        <p:spPr>
          <a:xfrm>
            <a:off x="3742628" y="4873325"/>
            <a:ext cx="932392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6" name="Straight Connector 425"/>
          <p:cNvCxnSpPr/>
          <p:nvPr/>
        </p:nvCxnSpPr>
        <p:spPr>
          <a:xfrm>
            <a:off x="3747401" y="5391378"/>
            <a:ext cx="932392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Straight Connector 426"/>
          <p:cNvCxnSpPr/>
          <p:nvPr/>
        </p:nvCxnSpPr>
        <p:spPr>
          <a:xfrm>
            <a:off x="3771269" y="5874110"/>
            <a:ext cx="932392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8" name="Rectangle 58"/>
          <p:cNvSpPr>
            <a:spLocks noChangeArrowheads="1"/>
          </p:cNvSpPr>
          <p:nvPr/>
        </p:nvSpPr>
        <p:spPr bwMode="auto">
          <a:xfrm>
            <a:off x="3434416" y="3957444"/>
            <a:ext cx="62350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</a:t>
            </a:r>
            <a:r>
              <a:rPr lang="en-US" altLang="ko-KR" sz="1400" b="1" dirty="0" smtClean="0">
                <a:solidFill>
                  <a:srgbClr val="000000"/>
                </a:solidFill>
                <a:ea typeface="굴림" pitchFamily="50" charset="-127"/>
              </a:rPr>
              <a:t>E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429" name="Rectangle 93"/>
          <p:cNvSpPr>
            <a:spLocks noChangeArrowheads="1"/>
          </p:cNvSpPr>
          <p:nvPr/>
        </p:nvSpPr>
        <p:spPr bwMode="auto">
          <a:xfrm>
            <a:off x="3421447" y="4420200"/>
            <a:ext cx="69724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</a:t>
            </a:r>
            <a:r>
              <a:rPr lang="en-US" altLang="ko-KR" sz="1400" b="1" dirty="0" smtClean="0">
                <a:solidFill>
                  <a:srgbClr val="000000"/>
                </a:solidFill>
                <a:ea typeface="굴림" pitchFamily="50" charset="-127"/>
              </a:rPr>
              <a:t>W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430" name="Rectangle 120"/>
          <p:cNvSpPr>
            <a:spLocks noChangeArrowheads="1"/>
          </p:cNvSpPr>
          <p:nvPr/>
        </p:nvSpPr>
        <p:spPr bwMode="auto">
          <a:xfrm>
            <a:off x="3406570" y="4905119"/>
            <a:ext cx="66197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</a:t>
            </a:r>
            <a:r>
              <a:rPr lang="en-US" altLang="ko-KR" sz="1400" b="1" dirty="0" smtClean="0">
                <a:solidFill>
                  <a:srgbClr val="000000"/>
                </a:solidFill>
                <a:ea typeface="굴림" pitchFamily="50" charset="-127"/>
              </a:rPr>
              <a:t>N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431" name="Rectangle 149"/>
          <p:cNvSpPr>
            <a:spLocks noChangeArrowheads="1"/>
          </p:cNvSpPr>
          <p:nvPr/>
        </p:nvSpPr>
        <p:spPr bwMode="auto">
          <a:xfrm>
            <a:off x="3431640" y="5428675"/>
            <a:ext cx="61869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</a:t>
            </a:r>
            <a:r>
              <a:rPr lang="en-US" altLang="ko-KR" sz="1400" b="1" dirty="0" smtClean="0">
                <a:solidFill>
                  <a:srgbClr val="000000"/>
                </a:solidFill>
                <a:ea typeface="굴림" pitchFamily="50" charset="-127"/>
              </a:rPr>
              <a:t>S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432" name="Rectangle 176"/>
          <p:cNvSpPr>
            <a:spLocks noChangeArrowheads="1"/>
          </p:cNvSpPr>
          <p:nvPr/>
        </p:nvSpPr>
        <p:spPr bwMode="auto">
          <a:xfrm>
            <a:off x="3429712" y="5912886"/>
            <a:ext cx="473584" cy="133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PE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435" name="Rounded Rectangle 434"/>
          <p:cNvSpPr/>
          <p:nvPr/>
        </p:nvSpPr>
        <p:spPr>
          <a:xfrm>
            <a:off x="4486312" y="4201840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36" name="Rounded Rectangle 435"/>
          <p:cNvSpPr/>
          <p:nvPr/>
        </p:nvSpPr>
        <p:spPr>
          <a:xfrm>
            <a:off x="4297169" y="4201840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37" name="Rounded Rectangle 436"/>
          <p:cNvSpPr/>
          <p:nvPr/>
        </p:nvSpPr>
        <p:spPr>
          <a:xfrm>
            <a:off x="4493401" y="4064846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 dirty="0"/>
          </a:p>
        </p:txBody>
      </p:sp>
      <p:sp>
        <p:nvSpPr>
          <p:cNvPr id="438" name="Rounded Rectangle 437"/>
          <p:cNvSpPr/>
          <p:nvPr/>
        </p:nvSpPr>
        <p:spPr>
          <a:xfrm>
            <a:off x="4486312" y="4546761"/>
            <a:ext cx="149183" cy="114183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39" name="Rounded Rectangle 438"/>
          <p:cNvSpPr/>
          <p:nvPr/>
        </p:nvSpPr>
        <p:spPr>
          <a:xfrm>
            <a:off x="4297169" y="4546761"/>
            <a:ext cx="149183" cy="114183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40" name="Rounded Rectangle 439"/>
          <p:cNvSpPr/>
          <p:nvPr/>
        </p:nvSpPr>
        <p:spPr>
          <a:xfrm>
            <a:off x="4486312" y="4394516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41" name="Rounded Rectangle 440"/>
          <p:cNvSpPr/>
          <p:nvPr/>
        </p:nvSpPr>
        <p:spPr>
          <a:xfrm>
            <a:off x="4486312" y="5064813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42" name="Rounded Rectangle 441"/>
          <p:cNvSpPr/>
          <p:nvPr/>
        </p:nvSpPr>
        <p:spPr>
          <a:xfrm>
            <a:off x="4297169" y="4912569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43" name="Rounded Rectangle 442"/>
          <p:cNvSpPr/>
          <p:nvPr/>
        </p:nvSpPr>
        <p:spPr>
          <a:xfrm>
            <a:off x="4486312" y="4912569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44" name="Rounded Rectangle 443"/>
          <p:cNvSpPr/>
          <p:nvPr/>
        </p:nvSpPr>
        <p:spPr>
          <a:xfrm>
            <a:off x="4486312" y="5586791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45" name="Rounded Rectangle 444"/>
          <p:cNvSpPr/>
          <p:nvPr/>
        </p:nvSpPr>
        <p:spPr>
          <a:xfrm>
            <a:off x="4486312" y="5434546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46" name="Rounded Rectangle 445"/>
          <p:cNvSpPr/>
          <p:nvPr/>
        </p:nvSpPr>
        <p:spPr>
          <a:xfrm>
            <a:off x="4481711" y="3923559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47" name="Rounded Rectangle 446"/>
          <p:cNvSpPr/>
          <p:nvPr/>
        </p:nvSpPr>
        <p:spPr>
          <a:xfrm>
            <a:off x="4297341" y="3923559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48" name="Rounded Rectangle 447"/>
          <p:cNvSpPr/>
          <p:nvPr/>
        </p:nvSpPr>
        <p:spPr>
          <a:xfrm>
            <a:off x="4308798" y="5717120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49" name="Rounded Rectangle 448"/>
          <p:cNvSpPr/>
          <p:nvPr/>
        </p:nvSpPr>
        <p:spPr>
          <a:xfrm>
            <a:off x="4497941" y="5717120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50" name="Rounded Rectangle 449"/>
          <p:cNvSpPr/>
          <p:nvPr/>
        </p:nvSpPr>
        <p:spPr>
          <a:xfrm>
            <a:off x="4469190" y="5234763"/>
            <a:ext cx="149183" cy="114183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51" name="Rounded Rectangle 450"/>
          <p:cNvSpPr/>
          <p:nvPr/>
        </p:nvSpPr>
        <p:spPr>
          <a:xfrm>
            <a:off x="4477535" y="4711521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52" name="Rounded Rectangle 451"/>
          <p:cNvSpPr/>
          <p:nvPr/>
        </p:nvSpPr>
        <p:spPr>
          <a:xfrm>
            <a:off x="4288392" y="4711521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53" name="Rounded Rectangle 452"/>
          <p:cNvSpPr/>
          <p:nvPr/>
        </p:nvSpPr>
        <p:spPr>
          <a:xfrm>
            <a:off x="4099467" y="4711521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54" name="Rounded Rectangle 453"/>
          <p:cNvSpPr/>
          <p:nvPr/>
        </p:nvSpPr>
        <p:spPr>
          <a:xfrm>
            <a:off x="3910324" y="4711521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55" name="Rounded Rectangle 454"/>
          <p:cNvSpPr/>
          <p:nvPr/>
        </p:nvSpPr>
        <p:spPr>
          <a:xfrm>
            <a:off x="4305686" y="5066372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56" name="Rounded Rectangle 455"/>
          <p:cNvSpPr/>
          <p:nvPr/>
        </p:nvSpPr>
        <p:spPr>
          <a:xfrm>
            <a:off x="4116761" y="5066372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57" name="Rounded Rectangle 456"/>
          <p:cNvSpPr/>
          <p:nvPr/>
        </p:nvSpPr>
        <p:spPr>
          <a:xfrm>
            <a:off x="3927618" y="5066372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58" name="Rounded Rectangle 457"/>
          <p:cNvSpPr/>
          <p:nvPr/>
        </p:nvSpPr>
        <p:spPr>
          <a:xfrm>
            <a:off x="4524501" y="6053823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59" name="Rounded Rectangle 458"/>
          <p:cNvSpPr/>
          <p:nvPr/>
        </p:nvSpPr>
        <p:spPr>
          <a:xfrm>
            <a:off x="4335358" y="6053823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60" name="Rounded Rectangle 459"/>
          <p:cNvSpPr/>
          <p:nvPr/>
        </p:nvSpPr>
        <p:spPr>
          <a:xfrm>
            <a:off x="4510180" y="5901578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61" name="Rounded Rectangle 460"/>
          <p:cNvSpPr/>
          <p:nvPr/>
        </p:nvSpPr>
        <p:spPr>
          <a:xfrm>
            <a:off x="4515724" y="6218583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62" name="Rounded Rectangle 461"/>
          <p:cNvSpPr/>
          <p:nvPr/>
        </p:nvSpPr>
        <p:spPr>
          <a:xfrm>
            <a:off x="4326581" y="6218583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63" name="Rounded Rectangle 462"/>
          <p:cNvSpPr/>
          <p:nvPr/>
        </p:nvSpPr>
        <p:spPr>
          <a:xfrm>
            <a:off x="4137656" y="6218583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64" name="Rounded Rectangle 463"/>
          <p:cNvSpPr/>
          <p:nvPr/>
        </p:nvSpPr>
        <p:spPr>
          <a:xfrm>
            <a:off x="3948513" y="6218583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65" name="Rounded Rectangle 464"/>
          <p:cNvSpPr/>
          <p:nvPr/>
        </p:nvSpPr>
        <p:spPr>
          <a:xfrm>
            <a:off x="4322754" y="5901578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cxnSp>
        <p:nvCxnSpPr>
          <p:cNvPr id="434" name="Straight Connector 433"/>
          <p:cNvCxnSpPr/>
          <p:nvPr/>
        </p:nvCxnSpPr>
        <p:spPr>
          <a:xfrm>
            <a:off x="3781318" y="6380389"/>
            <a:ext cx="932392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7" name="Straight Connector 466"/>
          <p:cNvCxnSpPr/>
          <p:nvPr/>
        </p:nvCxnSpPr>
        <p:spPr>
          <a:xfrm>
            <a:off x="6403860" y="3926911"/>
            <a:ext cx="932392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8" name="Rectangle 467"/>
          <p:cNvSpPr/>
          <p:nvPr/>
        </p:nvSpPr>
        <p:spPr>
          <a:xfrm>
            <a:off x="6049766" y="3836644"/>
            <a:ext cx="1479479" cy="2613815"/>
          </a:xfrm>
          <a:prstGeom prst="rect">
            <a:avLst/>
          </a:prstGeom>
          <a:noFill/>
          <a:ln w="2222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9" name="Straight Connector 468"/>
          <p:cNvCxnSpPr/>
          <p:nvPr/>
        </p:nvCxnSpPr>
        <p:spPr>
          <a:xfrm>
            <a:off x="6413407" y="4385682"/>
            <a:ext cx="932392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0" name="Straight Connector 469"/>
          <p:cNvCxnSpPr/>
          <p:nvPr/>
        </p:nvCxnSpPr>
        <p:spPr>
          <a:xfrm>
            <a:off x="6413909" y="4904148"/>
            <a:ext cx="932392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1" name="Straight Connector 470"/>
          <p:cNvCxnSpPr/>
          <p:nvPr/>
        </p:nvCxnSpPr>
        <p:spPr>
          <a:xfrm>
            <a:off x="6418682" y="5422201"/>
            <a:ext cx="932392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2" name="Straight Connector 471"/>
          <p:cNvCxnSpPr/>
          <p:nvPr/>
        </p:nvCxnSpPr>
        <p:spPr>
          <a:xfrm>
            <a:off x="6442550" y="5904933"/>
            <a:ext cx="932392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3" name="Rectangle 58"/>
          <p:cNvSpPr>
            <a:spLocks noChangeArrowheads="1"/>
          </p:cNvSpPr>
          <p:nvPr/>
        </p:nvSpPr>
        <p:spPr bwMode="auto">
          <a:xfrm>
            <a:off x="6105697" y="3988267"/>
            <a:ext cx="62350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</a:t>
            </a:r>
            <a:r>
              <a:rPr lang="en-US" altLang="ko-KR" sz="1400" b="1" dirty="0" smtClean="0">
                <a:solidFill>
                  <a:srgbClr val="000000"/>
                </a:solidFill>
                <a:ea typeface="굴림" pitchFamily="50" charset="-127"/>
              </a:rPr>
              <a:t>E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474" name="Rectangle 93"/>
          <p:cNvSpPr>
            <a:spLocks noChangeArrowheads="1"/>
          </p:cNvSpPr>
          <p:nvPr/>
        </p:nvSpPr>
        <p:spPr bwMode="auto">
          <a:xfrm>
            <a:off x="6092728" y="4451023"/>
            <a:ext cx="69724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</a:t>
            </a:r>
            <a:r>
              <a:rPr lang="en-US" altLang="ko-KR" sz="1400" b="1" dirty="0" smtClean="0">
                <a:solidFill>
                  <a:srgbClr val="000000"/>
                </a:solidFill>
                <a:ea typeface="굴림" pitchFamily="50" charset="-127"/>
              </a:rPr>
              <a:t>W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475" name="Rectangle 120"/>
          <p:cNvSpPr>
            <a:spLocks noChangeArrowheads="1"/>
          </p:cNvSpPr>
          <p:nvPr/>
        </p:nvSpPr>
        <p:spPr bwMode="auto">
          <a:xfrm>
            <a:off x="6077851" y="4935942"/>
            <a:ext cx="66197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</a:t>
            </a:r>
            <a:r>
              <a:rPr lang="en-US" altLang="ko-KR" sz="1400" b="1" dirty="0" smtClean="0">
                <a:solidFill>
                  <a:srgbClr val="000000"/>
                </a:solidFill>
                <a:ea typeface="굴림" pitchFamily="50" charset="-127"/>
              </a:rPr>
              <a:t>N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476" name="Rectangle 149"/>
          <p:cNvSpPr>
            <a:spLocks noChangeArrowheads="1"/>
          </p:cNvSpPr>
          <p:nvPr/>
        </p:nvSpPr>
        <p:spPr bwMode="auto">
          <a:xfrm>
            <a:off x="6102921" y="5459498"/>
            <a:ext cx="61869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</a:t>
            </a:r>
            <a:r>
              <a:rPr lang="en-US" altLang="ko-KR" sz="1400" b="1" dirty="0" smtClean="0">
                <a:solidFill>
                  <a:srgbClr val="000000"/>
                </a:solidFill>
                <a:ea typeface="굴림" pitchFamily="50" charset="-127"/>
              </a:rPr>
              <a:t>S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477" name="Rectangle 176"/>
          <p:cNvSpPr>
            <a:spLocks noChangeArrowheads="1"/>
          </p:cNvSpPr>
          <p:nvPr/>
        </p:nvSpPr>
        <p:spPr bwMode="auto">
          <a:xfrm>
            <a:off x="6100993" y="5943709"/>
            <a:ext cx="473584" cy="133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PE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480" name="Rounded Rectangle 479"/>
          <p:cNvSpPr/>
          <p:nvPr/>
        </p:nvSpPr>
        <p:spPr>
          <a:xfrm>
            <a:off x="7157593" y="4232663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81" name="Rounded Rectangle 480"/>
          <p:cNvSpPr/>
          <p:nvPr/>
        </p:nvSpPr>
        <p:spPr>
          <a:xfrm>
            <a:off x="6968450" y="4232663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82" name="Rounded Rectangle 481"/>
          <p:cNvSpPr/>
          <p:nvPr/>
        </p:nvSpPr>
        <p:spPr>
          <a:xfrm>
            <a:off x="7164682" y="4095669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 dirty="0"/>
          </a:p>
        </p:txBody>
      </p:sp>
      <p:sp>
        <p:nvSpPr>
          <p:cNvPr id="483" name="Rounded Rectangle 482"/>
          <p:cNvSpPr/>
          <p:nvPr/>
        </p:nvSpPr>
        <p:spPr>
          <a:xfrm>
            <a:off x="7157593" y="4577584"/>
            <a:ext cx="149183" cy="114183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84" name="Rounded Rectangle 483"/>
          <p:cNvSpPr/>
          <p:nvPr/>
        </p:nvSpPr>
        <p:spPr>
          <a:xfrm>
            <a:off x="6968450" y="4577584"/>
            <a:ext cx="149183" cy="114183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85" name="Rounded Rectangle 484"/>
          <p:cNvSpPr/>
          <p:nvPr/>
        </p:nvSpPr>
        <p:spPr>
          <a:xfrm>
            <a:off x="7157593" y="4425339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86" name="Rounded Rectangle 485"/>
          <p:cNvSpPr/>
          <p:nvPr/>
        </p:nvSpPr>
        <p:spPr>
          <a:xfrm>
            <a:off x="7157593" y="5095636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87" name="Rounded Rectangle 486"/>
          <p:cNvSpPr/>
          <p:nvPr/>
        </p:nvSpPr>
        <p:spPr>
          <a:xfrm>
            <a:off x="6968450" y="4943392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88" name="Rounded Rectangle 487"/>
          <p:cNvSpPr/>
          <p:nvPr/>
        </p:nvSpPr>
        <p:spPr>
          <a:xfrm>
            <a:off x="7157593" y="4943392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89" name="Rounded Rectangle 488"/>
          <p:cNvSpPr/>
          <p:nvPr/>
        </p:nvSpPr>
        <p:spPr>
          <a:xfrm>
            <a:off x="7157593" y="5617614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90" name="Rounded Rectangle 489"/>
          <p:cNvSpPr/>
          <p:nvPr/>
        </p:nvSpPr>
        <p:spPr>
          <a:xfrm>
            <a:off x="7157593" y="5465369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91" name="Rounded Rectangle 490"/>
          <p:cNvSpPr/>
          <p:nvPr/>
        </p:nvSpPr>
        <p:spPr>
          <a:xfrm>
            <a:off x="7152992" y="3954382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92" name="Rounded Rectangle 491"/>
          <p:cNvSpPr/>
          <p:nvPr/>
        </p:nvSpPr>
        <p:spPr>
          <a:xfrm>
            <a:off x="6968622" y="3954382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93" name="Rounded Rectangle 492"/>
          <p:cNvSpPr/>
          <p:nvPr/>
        </p:nvSpPr>
        <p:spPr>
          <a:xfrm>
            <a:off x="6980079" y="5747943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94" name="Rounded Rectangle 493"/>
          <p:cNvSpPr/>
          <p:nvPr/>
        </p:nvSpPr>
        <p:spPr>
          <a:xfrm>
            <a:off x="7169222" y="5747943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95" name="Rounded Rectangle 494"/>
          <p:cNvSpPr/>
          <p:nvPr/>
        </p:nvSpPr>
        <p:spPr>
          <a:xfrm>
            <a:off x="7140471" y="5265586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96" name="Rounded Rectangle 495"/>
          <p:cNvSpPr/>
          <p:nvPr/>
        </p:nvSpPr>
        <p:spPr>
          <a:xfrm>
            <a:off x="7148816" y="4742344"/>
            <a:ext cx="149183" cy="114183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97" name="Rounded Rectangle 496"/>
          <p:cNvSpPr/>
          <p:nvPr/>
        </p:nvSpPr>
        <p:spPr>
          <a:xfrm>
            <a:off x="6959673" y="4742344"/>
            <a:ext cx="149183" cy="114183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98" name="Rounded Rectangle 497"/>
          <p:cNvSpPr/>
          <p:nvPr/>
        </p:nvSpPr>
        <p:spPr>
          <a:xfrm>
            <a:off x="6770748" y="4742344"/>
            <a:ext cx="149183" cy="114183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99" name="Rounded Rectangle 498"/>
          <p:cNvSpPr/>
          <p:nvPr/>
        </p:nvSpPr>
        <p:spPr>
          <a:xfrm>
            <a:off x="6581605" y="4742344"/>
            <a:ext cx="149183" cy="114183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500" name="Rounded Rectangle 499"/>
          <p:cNvSpPr/>
          <p:nvPr/>
        </p:nvSpPr>
        <p:spPr>
          <a:xfrm>
            <a:off x="6976967" y="5097195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501" name="Rounded Rectangle 500"/>
          <p:cNvSpPr/>
          <p:nvPr/>
        </p:nvSpPr>
        <p:spPr>
          <a:xfrm>
            <a:off x="6788042" y="5097195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502" name="Rounded Rectangle 501"/>
          <p:cNvSpPr/>
          <p:nvPr/>
        </p:nvSpPr>
        <p:spPr>
          <a:xfrm>
            <a:off x="6598899" y="5097195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503" name="Rounded Rectangle 502"/>
          <p:cNvSpPr/>
          <p:nvPr/>
        </p:nvSpPr>
        <p:spPr>
          <a:xfrm>
            <a:off x="7195782" y="6084646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504" name="Rounded Rectangle 503"/>
          <p:cNvSpPr/>
          <p:nvPr/>
        </p:nvSpPr>
        <p:spPr>
          <a:xfrm>
            <a:off x="7006639" y="6084646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505" name="Rounded Rectangle 504"/>
          <p:cNvSpPr/>
          <p:nvPr/>
        </p:nvSpPr>
        <p:spPr>
          <a:xfrm>
            <a:off x="7181461" y="5932401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506" name="Rounded Rectangle 505"/>
          <p:cNvSpPr/>
          <p:nvPr/>
        </p:nvSpPr>
        <p:spPr>
          <a:xfrm>
            <a:off x="7187005" y="6249406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507" name="Rounded Rectangle 506"/>
          <p:cNvSpPr/>
          <p:nvPr/>
        </p:nvSpPr>
        <p:spPr>
          <a:xfrm>
            <a:off x="6997862" y="6249406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508" name="Rounded Rectangle 507"/>
          <p:cNvSpPr/>
          <p:nvPr/>
        </p:nvSpPr>
        <p:spPr>
          <a:xfrm>
            <a:off x="6808937" y="6249406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509" name="Rounded Rectangle 508"/>
          <p:cNvSpPr/>
          <p:nvPr/>
        </p:nvSpPr>
        <p:spPr>
          <a:xfrm>
            <a:off x="6619794" y="6249406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510" name="Rounded Rectangle 509"/>
          <p:cNvSpPr/>
          <p:nvPr/>
        </p:nvSpPr>
        <p:spPr>
          <a:xfrm>
            <a:off x="6994035" y="5932401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cxnSp>
        <p:nvCxnSpPr>
          <p:cNvPr id="479" name="Straight Connector 478"/>
          <p:cNvCxnSpPr/>
          <p:nvPr/>
        </p:nvCxnSpPr>
        <p:spPr>
          <a:xfrm>
            <a:off x="6452599" y="6411212"/>
            <a:ext cx="93239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141" name="Straight Connector 140"/>
          <p:cNvCxnSpPr/>
          <p:nvPr/>
        </p:nvCxnSpPr>
        <p:spPr>
          <a:xfrm>
            <a:off x="7861079" y="1089531"/>
            <a:ext cx="93239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sp>
        <p:nvSpPr>
          <p:cNvPr id="142" name="Rectangle 141"/>
          <p:cNvSpPr/>
          <p:nvPr/>
        </p:nvSpPr>
        <p:spPr>
          <a:xfrm>
            <a:off x="7506985" y="999264"/>
            <a:ext cx="1479479" cy="2613815"/>
          </a:xfrm>
          <a:prstGeom prst="rect">
            <a:avLst/>
          </a:prstGeom>
          <a:noFill/>
          <a:ln w="2222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3" name="Straight Connector 142"/>
          <p:cNvCxnSpPr/>
          <p:nvPr/>
        </p:nvCxnSpPr>
        <p:spPr>
          <a:xfrm>
            <a:off x="7870626" y="1548302"/>
            <a:ext cx="93239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144" name="Straight Connector 143"/>
          <p:cNvCxnSpPr/>
          <p:nvPr/>
        </p:nvCxnSpPr>
        <p:spPr>
          <a:xfrm>
            <a:off x="7871128" y="2066768"/>
            <a:ext cx="93239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145" name="Straight Connector 144"/>
          <p:cNvCxnSpPr/>
          <p:nvPr/>
        </p:nvCxnSpPr>
        <p:spPr>
          <a:xfrm>
            <a:off x="7875901" y="2584821"/>
            <a:ext cx="93239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146" name="Straight Connector 145"/>
          <p:cNvCxnSpPr/>
          <p:nvPr/>
        </p:nvCxnSpPr>
        <p:spPr>
          <a:xfrm>
            <a:off x="7899769" y="3067553"/>
            <a:ext cx="93239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sp>
        <p:nvSpPr>
          <p:cNvPr id="147" name="Rectangle 58"/>
          <p:cNvSpPr>
            <a:spLocks noChangeArrowheads="1"/>
          </p:cNvSpPr>
          <p:nvPr/>
        </p:nvSpPr>
        <p:spPr bwMode="auto">
          <a:xfrm>
            <a:off x="7562916" y="1150887"/>
            <a:ext cx="62350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</a:t>
            </a:r>
            <a:r>
              <a:rPr lang="en-US" altLang="ko-KR" sz="1400" b="1" dirty="0" smtClean="0">
                <a:solidFill>
                  <a:srgbClr val="000000"/>
                </a:solidFill>
                <a:ea typeface="굴림" pitchFamily="50" charset="-127"/>
              </a:rPr>
              <a:t>E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148" name="Rectangle 93"/>
          <p:cNvSpPr>
            <a:spLocks noChangeArrowheads="1"/>
          </p:cNvSpPr>
          <p:nvPr/>
        </p:nvSpPr>
        <p:spPr bwMode="auto">
          <a:xfrm>
            <a:off x="7549947" y="1613643"/>
            <a:ext cx="69724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</a:t>
            </a:r>
            <a:r>
              <a:rPr lang="en-US" altLang="ko-KR" sz="1400" b="1" dirty="0" smtClean="0">
                <a:solidFill>
                  <a:srgbClr val="000000"/>
                </a:solidFill>
                <a:ea typeface="굴림" pitchFamily="50" charset="-127"/>
              </a:rPr>
              <a:t>W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149" name="Rectangle 120"/>
          <p:cNvSpPr>
            <a:spLocks noChangeArrowheads="1"/>
          </p:cNvSpPr>
          <p:nvPr/>
        </p:nvSpPr>
        <p:spPr bwMode="auto">
          <a:xfrm>
            <a:off x="7535070" y="2098562"/>
            <a:ext cx="66197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</a:t>
            </a:r>
            <a:r>
              <a:rPr lang="en-US" altLang="ko-KR" sz="1400" b="1" dirty="0" smtClean="0">
                <a:solidFill>
                  <a:srgbClr val="000000"/>
                </a:solidFill>
                <a:ea typeface="굴림" pitchFamily="50" charset="-127"/>
              </a:rPr>
              <a:t>N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150" name="Rectangle 149"/>
          <p:cNvSpPr>
            <a:spLocks noChangeArrowheads="1"/>
          </p:cNvSpPr>
          <p:nvPr/>
        </p:nvSpPr>
        <p:spPr bwMode="auto">
          <a:xfrm>
            <a:off x="7560140" y="2622118"/>
            <a:ext cx="61869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</a:t>
            </a:r>
            <a:r>
              <a:rPr lang="en-US" altLang="ko-KR" sz="1400" b="1" dirty="0" smtClean="0">
                <a:solidFill>
                  <a:srgbClr val="000000"/>
                </a:solidFill>
                <a:ea typeface="굴림" pitchFamily="50" charset="-127"/>
              </a:rPr>
              <a:t>S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151" name="Rectangle 176"/>
          <p:cNvSpPr>
            <a:spLocks noChangeArrowheads="1"/>
          </p:cNvSpPr>
          <p:nvPr/>
        </p:nvSpPr>
        <p:spPr bwMode="auto">
          <a:xfrm>
            <a:off x="7558212" y="3106329"/>
            <a:ext cx="473584" cy="133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PE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154" name="Rounded Rectangle 153"/>
          <p:cNvSpPr/>
          <p:nvPr/>
        </p:nvSpPr>
        <p:spPr>
          <a:xfrm>
            <a:off x="8614814" y="1395283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155" name="Rounded Rectangle 154"/>
          <p:cNvSpPr/>
          <p:nvPr/>
        </p:nvSpPr>
        <p:spPr>
          <a:xfrm>
            <a:off x="8425671" y="1395283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156" name="Rounded Rectangle 155"/>
          <p:cNvSpPr/>
          <p:nvPr/>
        </p:nvSpPr>
        <p:spPr>
          <a:xfrm>
            <a:off x="8621903" y="1258289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 dirty="0"/>
          </a:p>
        </p:txBody>
      </p:sp>
      <p:sp>
        <p:nvSpPr>
          <p:cNvPr id="157" name="Rounded Rectangle 156"/>
          <p:cNvSpPr/>
          <p:nvPr/>
        </p:nvSpPr>
        <p:spPr>
          <a:xfrm>
            <a:off x="8614814" y="1740204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158" name="Rounded Rectangle 157"/>
          <p:cNvSpPr/>
          <p:nvPr/>
        </p:nvSpPr>
        <p:spPr>
          <a:xfrm>
            <a:off x="8425671" y="1740204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159" name="Rounded Rectangle 158"/>
          <p:cNvSpPr/>
          <p:nvPr/>
        </p:nvSpPr>
        <p:spPr>
          <a:xfrm>
            <a:off x="8614814" y="1587959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160" name="Rounded Rectangle 159"/>
          <p:cNvSpPr/>
          <p:nvPr/>
        </p:nvSpPr>
        <p:spPr>
          <a:xfrm>
            <a:off x="8614814" y="2258256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161" name="Rounded Rectangle 160"/>
          <p:cNvSpPr/>
          <p:nvPr/>
        </p:nvSpPr>
        <p:spPr>
          <a:xfrm>
            <a:off x="8425671" y="2106012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162" name="Rounded Rectangle 161"/>
          <p:cNvSpPr/>
          <p:nvPr/>
        </p:nvSpPr>
        <p:spPr>
          <a:xfrm>
            <a:off x="8614814" y="2106012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163" name="Rounded Rectangle 162"/>
          <p:cNvSpPr/>
          <p:nvPr/>
        </p:nvSpPr>
        <p:spPr>
          <a:xfrm>
            <a:off x="8614814" y="2780234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164" name="Rounded Rectangle 163"/>
          <p:cNvSpPr/>
          <p:nvPr/>
        </p:nvSpPr>
        <p:spPr>
          <a:xfrm>
            <a:off x="8614814" y="2627989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165" name="Rounded Rectangle 164"/>
          <p:cNvSpPr/>
          <p:nvPr/>
        </p:nvSpPr>
        <p:spPr>
          <a:xfrm>
            <a:off x="8610213" y="1117002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166" name="Rounded Rectangle 165"/>
          <p:cNvSpPr/>
          <p:nvPr/>
        </p:nvSpPr>
        <p:spPr>
          <a:xfrm>
            <a:off x="8425843" y="1117002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167" name="Rounded Rectangle 166"/>
          <p:cNvSpPr/>
          <p:nvPr/>
        </p:nvSpPr>
        <p:spPr>
          <a:xfrm>
            <a:off x="8437300" y="2910563"/>
            <a:ext cx="149183" cy="114183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168" name="Rounded Rectangle 167"/>
          <p:cNvSpPr/>
          <p:nvPr/>
        </p:nvSpPr>
        <p:spPr>
          <a:xfrm>
            <a:off x="8626443" y="2910563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169" name="Rounded Rectangle 168"/>
          <p:cNvSpPr/>
          <p:nvPr/>
        </p:nvSpPr>
        <p:spPr>
          <a:xfrm>
            <a:off x="8597692" y="2428206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170" name="Rounded Rectangle 169"/>
          <p:cNvSpPr/>
          <p:nvPr/>
        </p:nvSpPr>
        <p:spPr>
          <a:xfrm>
            <a:off x="8606037" y="1904964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171" name="Rounded Rectangle 170"/>
          <p:cNvSpPr/>
          <p:nvPr/>
        </p:nvSpPr>
        <p:spPr>
          <a:xfrm>
            <a:off x="8416894" y="1904964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172" name="Rounded Rectangle 171"/>
          <p:cNvSpPr/>
          <p:nvPr/>
        </p:nvSpPr>
        <p:spPr>
          <a:xfrm>
            <a:off x="8227969" y="1904964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173" name="Rounded Rectangle 172"/>
          <p:cNvSpPr/>
          <p:nvPr/>
        </p:nvSpPr>
        <p:spPr>
          <a:xfrm>
            <a:off x="8038826" y="1904964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174" name="Rounded Rectangle 173"/>
          <p:cNvSpPr/>
          <p:nvPr/>
        </p:nvSpPr>
        <p:spPr>
          <a:xfrm>
            <a:off x="8434188" y="2259815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175" name="Rounded Rectangle 174"/>
          <p:cNvSpPr/>
          <p:nvPr/>
        </p:nvSpPr>
        <p:spPr>
          <a:xfrm>
            <a:off x="8245263" y="2259815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176" name="Rounded Rectangle 175"/>
          <p:cNvSpPr/>
          <p:nvPr/>
        </p:nvSpPr>
        <p:spPr>
          <a:xfrm>
            <a:off x="8056120" y="2259815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177" name="Rounded Rectangle 176"/>
          <p:cNvSpPr/>
          <p:nvPr/>
        </p:nvSpPr>
        <p:spPr>
          <a:xfrm>
            <a:off x="8653003" y="3247266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178" name="Rounded Rectangle 177"/>
          <p:cNvSpPr/>
          <p:nvPr/>
        </p:nvSpPr>
        <p:spPr>
          <a:xfrm>
            <a:off x="8463860" y="3247266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179" name="Rounded Rectangle 178"/>
          <p:cNvSpPr/>
          <p:nvPr/>
        </p:nvSpPr>
        <p:spPr>
          <a:xfrm>
            <a:off x="8638682" y="3095021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180" name="Rounded Rectangle 179"/>
          <p:cNvSpPr/>
          <p:nvPr/>
        </p:nvSpPr>
        <p:spPr>
          <a:xfrm>
            <a:off x="8644226" y="3412026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181" name="Rounded Rectangle 180"/>
          <p:cNvSpPr/>
          <p:nvPr/>
        </p:nvSpPr>
        <p:spPr>
          <a:xfrm>
            <a:off x="8455083" y="3412026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182" name="Rounded Rectangle 181"/>
          <p:cNvSpPr/>
          <p:nvPr/>
        </p:nvSpPr>
        <p:spPr>
          <a:xfrm>
            <a:off x="8266158" y="3412026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183" name="Rounded Rectangle 182"/>
          <p:cNvSpPr/>
          <p:nvPr/>
        </p:nvSpPr>
        <p:spPr>
          <a:xfrm>
            <a:off x="8077015" y="3412026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184" name="Rounded Rectangle 183"/>
          <p:cNvSpPr/>
          <p:nvPr/>
        </p:nvSpPr>
        <p:spPr>
          <a:xfrm>
            <a:off x="8451256" y="3095021"/>
            <a:ext cx="149183" cy="11418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cxnSp>
        <p:nvCxnSpPr>
          <p:cNvPr id="153" name="Straight Connector 152"/>
          <p:cNvCxnSpPr/>
          <p:nvPr/>
        </p:nvCxnSpPr>
        <p:spPr>
          <a:xfrm>
            <a:off x="7909818" y="3573832"/>
            <a:ext cx="93239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sp>
        <p:nvSpPr>
          <p:cNvPr id="198" name="TextBox 197"/>
          <p:cNvSpPr txBox="1"/>
          <p:nvPr/>
        </p:nvSpPr>
        <p:spPr>
          <a:xfrm>
            <a:off x="5383657" y="1232899"/>
            <a:ext cx="14057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head-flit</a:t>
            </a:r>
          </a:p>
          <a:p>
            <a:r>
              <a:rPr lang="en-US" dirty="0" smtClean="0"/>
              <a:t>of the packet</a:t>
            </a:r>
            <a:endParaRPr lang="en-US" dirty="0"/>
          </a:p>
        </p:txBody>
      </p:sp>
      <p:cxnSp>
        <p:nvCxnSpPr>
          <p:cNvPr id="200" name="Straight Arrow Connector 199"/>
          <p:cNvCxnSpPr>
            <a:stCxn id="198" idx="3"/>
          </p:cNvCxnSpPr>
          <p:nvPr/>
        </p:nvCxnSpPr>
        <p:spPr>
          <a:xfrm>
            <a:off x="6789363" y="1556065"/>
            <a:ext cx="1614898" cy="13104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18" name="Group 217"/>
          <p:cNvGrpSpPr/>
          <p:nvPr/>
        </p:nvGrpSpPr>
        <p:grpSpPr>
          <a:xfrm>
            <a:off x="1191801" y="3020602"/>
            <a:ext cx="7109718" cy="2291138"/>
            <a:chOff x="1191801" y="3020602"/>
            <a:chExt cx="7109718" cy="2291138"/>
          </a:xfrm>
        </p:grpSpPr>
        <p:cxnSp>
          <p:nvCxnSpPr>
            <p:cNvPr id="191" name="Straight Arrow Connector 190"/>
            <p:cNvCxnSpPr/>
            <p:nvPr/>
          </p:nvCxnSpPr>
          <p:spPr>
            <a:xfrm rot="5400000" flipH="1" flipV="1">
              <a:off x="6945330" y="3452117"/>
              <a:ext cx="1787704" cy="92467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93" name="Straight Arrow Connector 192"/>
            <p:cNvCxnSpPr/>
            <p:nvPr/>
          </p:nvCxnSpPr>
          <p:spPr>
            <a:xfrm flipV="1">
              <a:off x="4756935" y="4798031"/>
              <a:ext cx="1684962" cy="513709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97" name="Straight Arrow Connector 196"/>
            <p:cNvCxnSpPr/>
            <p:nvPr/>
          </p:nvCxnSpPr>
          <p:spPr>
            <a:xfrm rot="16200000" flipH="1">
              <a:off x="2547991" y="3462390"/>
              <a:ext cx="2137025" cy="1479479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03" name="Straight Arrow Connector 202"/>
            <p:cNvCxnSpPr/>
            <p:nvPr/>
          </p:nvCxnSpPr>
          <p:spPr>
            <a:xfrm rot="5400000" flipH="1" flipV="1">
              <a:off x="965770" y="3339102"/>
              <a:ext cx="1561672" cy="1109609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217" name="Group 216"/>
          <p:cNvGrpSpPr/>
          <p:nvPr/>
        </p:nvGrpSpPr>
        <p:grpSpPr>
          <a:xfrm>
            <a:off x="2404153" y="4572000"/>
            <a:ext cx="6349429" cy="821933"/>
            <a:chOff x="2404153" y="4572000"/>
            <a:chExt cx="6349429" cy="821933"/>
          </a:xfrm>
        </p:grpSpPr>
        <p:cxnSp>
          <p:nvCxnSpPr>
            <p:cNvPr id="209" name="Straight Arrow Connector 208"/>
            <p:cNvCxnSpPr/>
            <p:nvPr/>
          </p:nvCxnSpPr>
          <p:spPr>
            <a:xfrm>
              <a:off x="2404153" y="4572000"/>
              <a:ext cx="1797977" cy="41097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1" name="Straight Arrow Connector 210"/>
            <p:cNvCxnSpPr/>
            <p:nvPr/>
          </p:nvCxnSpPr>
          <p:spPr>
            <a:xfrm>
              <a:off x="4715838" y="4623371"/>
              <a:ext cx="2137025" cy="2054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3" name="Straight Arrow Connector 212"/>
            <p:cNvCxnSpPr/>
            <p:nvPr/>
          </p:nvCxnSpPr>
          <p:spPr>
            <a:xfrm>
              <a:off x="7397393" y="4633645"/>
              <a:ext cx="1356189" cy="76028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214" name="TextBox 213"/>
          <p:cNvSpPr txBox="1"/>
          <p:nvPr/>
        </p:nvSpPr>
        <p:spPr>
          <a:xfrm>
            <a:off x="4510354" y="2578813"/>
            <a:ext cx="22327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Arbitration: </a:t>
            </a:r>
          </a:p>
          <a:p>
            <a:r>
              <a:rPr lang="en-US" dirty="0" smtClean="0"/>
              <a:t>Switch allocator (SA)</a:t>
            </a:r>
            <a:br>
              <a:rPr lang="en-US" dirty="0" smtClean="0"/>
            </a:br>
            <a:r>
              <a:rPr lang="en-US" dirty="0" smtClean="0"/>
              <a:t>decides which flit is </a:t>
            </a:r>
            <a:br>
              <a:rPr lang="en-US" dirty="0" smtClean="0"/>
            </a:br>
            <a:r>
              <a:rPr lang="en-US" dirty="0" smtClean="0"/>
              <a:t>sent over physical link</a:t>
            </a:r>
          </a:p>
        </p:txBody>
      </p:sp>
      <p:cxnSp>
        <p:nvCxnSpPr>
          <p:cNvPr id="216" name="Straight Arrow Connector 215"/>
          <p:cNvCxnSpPr>
            <a:stCxn id="214" idx="2"/>
          </p:cNvCxnSpPr>
          <p:nvPr/>
        </p:nvCxnSpPr>
        <p:spPr>
          <a:xfrm rot="5400000">
            <a:off x="5257736" y="4090002"/>
            <a:ext cx="679843" cy="581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advTm="4764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" grpId="0"/>
      <p:bldP spid="2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 Virtual Channels &amp; Wormhole Routing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386454" y="914400"/>
            <a:ext cx="6329438" cy="1320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Content Placeholder 11"/>
          <p:cNvSpPr txBox="1">
            <a:spLocks/>
          </p:cNvSpPr>
          <p:nvPr/>
        </p:nvSpPr>
        <p:spPr>
          <a:xfrm>
            <a:off x="1538360" y="1111038"/>
            <a:ext cx="7369334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u="sng" dirty="0" smtClean="0">
                <a:sym typeface="Wingdings" pitchFamily="2" charset="2"/>
              </a:rPr>
              <a:t>Advantages of wormhole routing</a:t>
            </a:r>
            <a:r>
              <a:rPr lang="en-US" sz="2000" dirty="0" smtClean="0">
                <a:sym typeface="Wingdings" pitchFamily="2" charset="2"/>
              </a:rPr>
              <a:t>: 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Only head-flit needs routing information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Packet arrives at destination faster than if every flit is routed independently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Clever allocation of virtual channels can guarantee freedom of deadlocks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ransition advTm="47643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Why On-Chip Networks (</a:t>
            </a:r>
            <a:r>
              <a:rPr lang="en-US" sz="2000" dirty="0" err="1" smtClean="0">
                <a:sym typeface="Wingdings" pitchFamily="2" charset="2"/>
              </a:rPr>
              <a:t>NoC</a:t>
            </a:r>
            <a:r>
              <a:rPr lang="en-US" sz="2000" dirty="0" smtClean="0">
                <a:sym typeface="Wingdings" pitchFamily="2" charset="2"/>
              </a:rPr>
              <a:t>)…?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Traditional  </a:t>
            </a:r>
            <a:r>
              <a:rPr lang="en-US" sz="2000" dirty="0" err="1" smtClean="0">
                <a:sym typeface="Wingdings" pitchFamily="2" charset="2"/>
              </a:rPr>
              <a:t>NoC</a:t>
            </a:r>
            <a:r>
              <a:rPr lang="en-US" sz="2000" dirty="0" smtClean="0">
                <a:sym typeface="Wingdings" pitchFamily="2" charset="2"/>
              </a:rPr>
              <a:t> design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Application-Aware </a:t>
            </a:r>
            <a:r>
              <a:rPr lang="en-US" sz="2000" dirty="0" err="1" smtClean="0">
                <a:sym typeface="Wingdings" pitchFamily="2" charset="2"/>
              </a:rPr>
              <a:t>NoC</a:t>
            </a:r>
            <a:r>
              <a:rPr lang="en-US" sz="2000" dirty="0" smtClean="0">
                <a:sym typeface="Wingdings" pitchFamily="2" charset="2"/>
              </a:rPr>
              <a:t> design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err="1" smtClean="0">
                <a:sym typeface="Wingdings" pitchFamily="2" charset="2"/>
              </a:rPr>
              <a:t>Bufferless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err="1" smtClean="0">
                <a:sym typeface="Wingdings" pitchFamily="2" charset="2"/>
              </a:rPr>
              <a:t>NoC</a:t>
            </a:r>
            <a:r>
              <a:rPr lang="en-US" sz="2000" dirty="0" smtClean="0">
                <a:sym typeface="Wingdings" pitchFamily="2" charset="2"/>
              </a:rPr>
              <a:t> design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Theory of </a:t>
            </a:r>
            <a:r>
              <a:rPr lang="en-US" sz="2000" dirty="0" err="1" smtClean="0">
                <a:sym typeface="Wingdings" pitchFamily="2" charset="2"/>
              </a:rPr>
              <a:t>Bufferless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err="1" smtClean="0">
                <a:sym typeface="Wingdings" pitchFamily="2" charset="2"/>
              </a:rPr>
              <a:t>NoC</a:t>
            </a:r>
            <a:r>
              <a:rPr lang="en-US" sz="2000" dirty="0" smtClean="0">
                <a:sym typeface="Wingdings" pitchFamily="2" charset="2"/>
              </a:rPr>
              <a:t> Routing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Conclusions,  Open Problems  &amp; Bibliography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 rot="10800000">
            <a:off x="6298058" y="2866489"/>
            <a:ext cx="1458930" cy="708917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Tm="28221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grpSp>
        <p:nvGrpSpPr>
          <p:cNvPr id="2" name="Group 129"/>
          <p:cNvGrpSpPr/>
          <p:nvPr/>
        </p:nvGrpSpPr>
        <p:grpSpPr>
          <a:xfrm>
            <a:off x="1639639" y="2275462"/>
            <a:ext cx="7043737" cy="2091055"/>
            <a:chOff x="1033463" y="2099945"/>
            <a:chExt cx="7043737" cy="2091055"/>
          </a:xfrm>
        </p:grpSpPr>
        <p:sp>
          <p:nvSpPr>
            <p:cNvPr id="7" name="AutoShape 20"/>
            <p:cNvSpPr>
              <a:spLocks noChangeArrowheads="1"/>
            </p:cNvSpPr>
            <p:nvPr/>
          </p:nvSpPr>
          <p:spPr bwMode="auto">
            <a:xfrm>
              <a:off x="1033463" y="2884488"/>
              <a:ext cx="7043737" cy="384175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ko-KR" b="1" dirty="0" smtClean="0">
                  <a:ea typeface="굴림" pitchFamily="50" charset="-127"/>
                </a:rPr>
                <a:t>Network-on-Chip</a:t>
              </a:r>
              <a:endParaRPr lang="en-US" altLang="ko-KR" b="1" dirty="0">
                <a:ea typeface="굴림" pitchFamily="50" charset="-127"/>
              </a:endParaRPr>
            </a:p>
          </p:txBody>
        </p:sp>
        <p:sp>
          <p:nvSpPr>
            <p:cNvPr id="8" name="AutoShape 37"/>
            <p:cNvSpPr>
              <a:spLocks noChangeArrowheads="1"/>
            </p:cNvSpPr>
            <p:nvPr/>
          </p:nvSpPr>
          <p:spPr bwMode="auto">
            <a:xfrm>
              <a:off x="1503363" y="3576638"/>
              <a:ext cx="609600" cy="609600"/>
            </a:xfrm>
            <a:prstGeom prst="roundRect">
              <a:avLst>
                <a:gd name="adj" fmla="val 16667"/>
              </a:avLst>
            </a:prstGeom>
            <a:solidFill>
              <a:srgbClr val="008000"/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>
                  <a:solidFill>
                    <a:schemeClr val="bg1"/>
                  </a:solidFill>
                  <a:ea typeface="굴림" pitchFamily="50" charset="-127"/>
                </a:rPr>
                <a:t>L2</a:t>
              </a:r>
              <a:r>
                <a:rPr kumimoji="1" lang="en-US" altLang="ko-KR" b="1" dirty="0" smtClean="0">
                  <a:solidFill>
                    <a:schemeClr val="bg1"/>
                  </a:solidFill>
                  <a:ea typeface="굴림" pitchFamily="50" charset="-127"/>
                </a:rPr>
                <a:t>$</a:t>
              </a:r>
              <a:endParaRPr kumimoji="1" lang="en-US" altLang="ko-KR" b="1" dirty="0">
                <a:solidFill>
                  <a:schemeClr val="bg1"/>
                </a:solidFill>
                <a:ea typeface="굴림" pitchFamily="50" charset="-127"/>
              </a:endParaRPr>
            </a:p>
          </p:txBody>
        </p:sp>
        <p:sp>
          <p:nvSpPr>
            <p:cNvPr id="9" name="AutoShape 38"/>
            <p:cNvSpPr>
              <a:spLocks noChangeArrowheads="1"/>
            </p:cNvSpPr>
            <p:nvPr/>
          </p:nvSpPr>
          <p:spPr bwMode="auto">
            <a:xfrm>
              <a:off x="1614488" y="3581400"/>
              <a:ext cx="609600" cy="609600"/>
            </a:xfrm>
            <a:prstGeom prst="roundRect">
              <a:avLst>
                <a:gd name="adj" fmla="val 16667"/>
              </a:avLst>
            </a:prstGeom>
            <a:solidFill>
              <a:srgbClr val="008000"/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>
                  <a:solidFill>
                    <a:schemeClr val="bg1"/>
                  </a:solidFill>
                  <a:ea typeface="굴림" pitchFamily="50" charset="-127"/>
                </a:rPr>
                <a:t>L2</a:t>
              </a:r>
              <a:r>
                <a:rPr kumimoji="1" lang="en-US" altLang="ko-KR" b="1" dirty="0" smtClean="0">
                  <a:solidFill>
                    <a:schemeClr val="bg1"/>
                  </a:solidFill>
                  <a:ea typeface="굴림" pitchFamily="50" charset="-127"/>
                </a:rPr>
                <a:t>$</a:t>
              </a:r>
              <a:endParaRPr kumimoji="1" lang="en-US" altLang="ko-KR" b="1" dirty="0">
                <a:solidFill>
                  <a:schemeClr val="bg1"/>
                </a:solidFill>
                <a:ea typeface="굴림" pitchFamily="50" charset="-127"/>
              </a:endParaRPr>
            </a:p>
          </p:txBody>
        </p:sp>
        <p:sp>
          <p:nvSpPr>
            <p:cNvPr id="10" name="AutoShape 39"/>
            <p:cNvSpPr>
              <a:spLocks noChangeArrowheads="1"/>
            </p:cNvSpPr>
            <p:nvPr/>
          </p:nvSpPr>
          <p:spPr bwMode="auto">
            <a:xfrm>
              <a:off x="1733550" y="3576638"/>
              <a:ext cx="609600" cy="609600"/>
            </a:xfrm>
            <a:prstGeom prst="roundRect">
              <a:avLst>
                <a:gd name="adj" fmla="val 16667"/>
              </a:avLst>
            </a:prstGeom>
            <a:solidFill>
              <a:srgbClr val="008000"/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>
                  <a:solidFill>
                    <a:schemeClr val="bg1"/>
                  </a:solidFill>
                  <a:ea typeface="굴림" pitchFamily="50" charset="-127"/>
                </a:rPr>
                <a:t>L2$</a:t>
              </a:r>
            </a:p>
            <a:p>
              <a:pPr algn="ctr" latinLnBrk="1"/>
              <a:endParaRPr kumimoji="1" lang="en-US" altLang="ko-KR" b="1" dirty="0">
                <a:solidFill>
                  <a:schemeClr val="bg1"/>
                </a:solidFill>
                <a:ea typeface="굴림" pitchFamily="50" charset="-127"/>
              </a:endParaRPr>
            </a:p>
          </p:txBody>
        </p:sp>
        <p:sp>
          <p:nvSpPr>
            <p:cNvPr id="11" name="AutoShape 40"/>
            <p:cNvSpPr>
              <a:spLocks noChangeArrowheads="1"/>
            </p:cNvSpPr>
            <p:nvPr/>
          </p:nvSpPr>
          <p:spPr bwMode="auto">
            <a:xfrm>
              <a:off x="1844674" y="3576638"/>
              <a:ext cx="1203325" cy="609600"/>
            </a:xfrm>
            <a:prstGeom prst="roundRect">
              <a:avLst>
                <a:gd name="adj" fmla="val 16667"/>
              </a:avLst>
            </a:prstGeom>
            <a:solidFill>
              <a:srgbClr val="008000"/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>
                  <a:solidFill>
                    <a:schemeClr val="bg1"/>
                  </a:solidFill>
                  <a:ea typeface="굴림" pitchFamily="50" charset="-127"/>
                </a:rPr>
                <a:t>L2$</a:t>
              </a:r>
            </a:p>
            <a:p>
              <a:pPr algn="ctr" latinLnBrk="1"/>
              <a:r>
                <a:rPr kumimoji="1" lang="en-US" altLang="ko-KR" b="1" dirty="0" smtClean="0">
                  <a:solidFill>
                    <a:schemeClr val="bg1"/>
                  </a:solidFill>
                  <a:ea typeface="굴림" pitchFamily="50" charset="-127"/>
                </a:rPr>
                <a:t>Bank</a:t>
              </a:r>
              <a:endParaRPr kumimoji="1" lang="en-US" altLang="ko-KR" b="1" dirty="0">
                <a:solidFill>
                  <a:schemeClr val="bg1"/>
                </a:solidFill>
                <a:ea typeface="굴림" pitchFamily="50" charset="-127"/>
              </a:endParaRPr>
            </a:p>
          </p:txBody>
        </p:sp>
        <p:sp>
          <p:nvSpPr>
            <p:cNvPr id="12" name="AutoShape 42"/>
            <p:cNvSpPr>
              <a:spLocks noChangeArrowheads="1"/>
            </p:cNvSpPr>
            <p:nvPr/>
          </p:nvSpPr>
          <p:spPr bwMode="auto">
            <a:xfrm>
              <a:off x="3681413" y="3576638"/>
              <a:ext cx="1347787" cy="609600"/>
            </a:xfrm>
            <a:prstGeom prst="roundRect">
              <a:avLst>
                <a:gd name="adj" fmla="val 16667"/>
              </a:avLst>
            </a:prstGeom>
            <a:solidFill>
              <a:srgbClr val="7030A0"/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 err="1">
                  <a:solidFill>
                    <a:schemeClr val="bg1"/>
                  </a:solidFill>
                  <a:ea typeface="굴림" pitchFamily="50" charset="-127"/>
                </a:rPr>
                <a:t>mem</a:t>
              </a:r>
              <a:r>
                <a:rPr kumimoji="1" lang="en-US" altLang="ko-KR" b="1" dirty="0">
                  <a:solidFill>
                    <a:schemeClr val="bg1"/>
                  </a:solidFill>
                  <a:ea typeface="굴림" pitchFamily="50" charset="-127"/>
                </a:rPr>
                <a:t/>
              </a:r>
              <a:br>
                <a:rPr kumimoji="1" lang="en-US" altLang="ko-KR" b="1" dirty="0">
                  <a:solidFill>
                    <a:schemeClr val="bg1"/>
                  </a:solidFill>
                  <a:ea typeface="굴림" pitchFamily="50" charset="-127"/>
                </a:rPr>
              </a:br>
              <a:r>
                <a:rPr kumimoji="1" lang="en-US" altLang="ko-KR" b="1" dirty="0">
                  <a:solidFill>
                    <a:schemeClr val="bg1"/>
                  </a:solidFill>
                  <a:ea typeface="굴림" pitchFamily="50" charset="-127"/>
                </a:rPr>
                <a:t>cont</a:t>
              </a:r>
            </a:p>
          </p:txBody>
        </p:sp>
        <p:sp>
          <p:nvSpPr>
            <p:cNvPr id="13" name="Line 43"/>
            <p:cNvSpPr>
              <a:spLocks noChangeShapeType="1"/>
            </p:cNvSpPr>
            <p:nvPr/>
          </p:nvSpPr>
          <p:spPr bwMode="auto">
            <a:xfrm>
              <a:off x="2112963" y="3268663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4" name="Line 44"/>
            <p:cNvSpPr>
              <a:spLocks noChangeShapeType="1"/>
            </p:cNvSpPr>
            <p:nvPr/>
          </p:nvSpPr>
          <p:spPr bwMode="auto">
            <a:xfrm>
              <a:off x="1993900" y="3268663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5" name="Line 45"/>
            <p:cNvSpPr>
              <a:spLocks noChangeShapeType="1"/>
            </p:cNvSpPr>
            <p:nvPr/>
          </p:nvSpPr>
          <p:spPr bwMode="auto">
            <a:xfrm>
              <a:off x="1878013" y="3268663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6" name="Line 46"/>
            <p:cNvSpPr>
              <a:spLocks noChangeShapeType="1"/>
            </p:cNvSpPr>
            <p:nvPr/>
          </p:nvSpPr>
          <p:spPr bwMode="auto">
            <a:xfrm>
              <a:off x="1763713" y="3268663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 b="1" dirty="0"/>
            </a:p>
          </p:txBody>
        </p:sp>
        <p:sp>
          <p:nvSpPr>
            <p:cNvPr id="17" name="Line 47"/>
            <p:cNvSpPr>
              <a:spLocks noChangeShapeType="1"/>
            </p:cNvSpPr>
            <p:nvPr/>
          </p:nvSpPr>
          <p:spPr bwMode="auto">
            <a:xfrm>
              <a:off x="3871278" y="3268663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9" name="Line 48"/>
            <p:cNvSpPr>
              <a:spLocks noChangeShapeType="1"/>
            </p:cNvSpPr>
            <p:nvPr/>
          </p:nvSpPr>
          <p:spPr bwMode="auto">
            <a:xfrm>
              <a:off x="3755390" y="3268663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" name="AutoShape 42"/>
            <p:cNvSpPr>
              <a:spLocks noChangeArrowheads="1"/>
            </p:cNvSpPr>
            <p:nvPr/>
          </p:nvSpPr>
          <p:spPr bwMode="auto">
            <a:xfrm>
              <a:off x="3833813" y="3578225"/>
              <a:ext cx="1347787" cy="609600"/>
            </a:xfrm>
            <a:prstGeom prst="roundRect">
              <a:avLst>
                <a:gd name="adj" fmla="val 16667"/>
              </a:avLst>
            </a:prstGeom>
            <a:solidFill>
              <a:srgbClr val="7030A0"/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 smtClean="0">
                  <a:solidFill>
                    <a:schemeClr val="bg1"/>
                  </a:solidFill>
                  <a:ea typeface="굴림" pitchFamily="50" charset="-127"/>
                </a:rPr>
                <a:t>Memory</a:t>
              </a:r>
              <a:r>
                <a:rPr kumimoji="1" lang="en-US" altLang="ko-KR" b="1" dirty="0">
                  <a:solidFill>
                    <a:schemeClr val="bg1"/>
                  </a:solidFill>
                  <a:ea typeface="굴림" pitchFamily="50" charset="-127"/>
                </a:rPr>
                <a:t/>
              </a:r>
              <a:br>
                <a:rPr kumimoji="1" lang="en-US" altLang="ko-KR" b="1" dirty="0">
                  <a:solidFill>
                    <a:schemeClr val="bg1"/>
                  </a:solidFill>
                  <a:ea typeface="굴림" pitchFamily="50" charset="-127"/>
                </a:rPr>
              </a:br>
              <a:r>
                <a:rPr kumimoji="1" lang="en-US" altLang="ko-KR" b="1" dirty="0" smtClean="0">
                  <a:solidFill>
                    <a:schemeClr val="bg1"/>
                  </a:solidFill>
                  <a:ea typeface="굴림" pitchFamily="50" charset="-127"/>
                </a:rPr>
                <a:t>Controller</a:t>
              </a:r>
              <a:endParaRPr kumimoji="1" lang="en-US" altLang="ko-KR" b="1" dirty="0">
                <a:solidFill>
                  <a:schemeClr val="bg1"/>
                </a:solidFill>
                <a:ea typeface="굴림" pitchFamily="50" charset="-127"/>
              </a:endParaRPr>
            </a:p>
          </p:txBody>
        </p:sp>
        <p:sp>
          <p:nvSpPr>
            <p:cNvPr id="22" name="Oval 21"/>
            <p:cNvSpPr>
              <a:spLocks noChangeAspect="1" noChangeArrowheads="1"/>
            </p:cNvSpPr>
            <p:nvPr/>
          </p:nvSpPr>
          <p:spPr bwMode="auto">
            <a:xfrm>
              <a:off x="1271954" y="2107565"/>
              <a:ext cx="468632" cy="468630"/>
            </a:xfrm>
            <a:prstGeom prst="ellipse">
              <a:avLst/>
            </a:prstGeom>
            <a:solidFill>
              <a:srgbClr val="00B0F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>
                  <a:ea typeface="굴림" pitchFamily="50" charset="-127"/>
                </a:rPr>
                <a:t>P</a:t>
              </a:r>
            </a:p>
          </p:txBody>
        </p:sp>
        <p:sp>
          <p:nvSpPr>
            <p:cNvPr id="23" name="Line 43"/>
            <p:cNvSpPr>
              <a:spLocks noChangeShapeType="1"/>
            </p:cNvSpPr>
            <p:nvPr/>
          </p:nvSpPr>
          <p:spPr bwMode="auto">
            <a:xfrm>
              <a:off x="3124200" y="256540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4" name="Line 44"/>
            <p:cNvSpPr>
              <a:spLocks noChangeShapeType="1"/>
            </p:cNvSpPr>
            <p:nvPr/>
          </p:nvSpPr>
          <p:spPr bwMode="auto">
            <a:xfrm>
              <a:off x="2567354" y="256540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5" name="Line 45"/>
            <p:cNvSpPr>
              <a:spLocks noChangeShapeType="1"/>
            </p:cNvSpPr>
            <p:nvPr/>
          </p:nvSpPr>
          <p:spPr bwMode="auto">
            <a:xfrm>
              <a:off x="2045677" y="256540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6" name="Line 46"/>
            <p:cNvSpPr>
              <a:spLocks noChangeShapeType="1"/>
            </p:cNvSpPr>
            <p:nvPr/>
          </p:nvSpPr>
          <p:spPr bwMode="auto">
            <a:xfrm>
              <a:off x="1524000" y="256540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 b="1" dirty="0"/>
            </a:p>
          </p:txBody>
        </p:sp>
        <p:sp>
          <p:nvSpPr>
            <p:cNvPr id="27" name="AutoShape 42"/>
            <p:cNvSpPr>
              <a:spLocks noChangeArrowheads="1"/>
            </p:cNvSpPr>
            <p:nvPr/>
          </p:nvSpPr>
          <p:spPr bwMode="auto">
            <a:xfrm>
              <a:off x="5867400" y="3578225"/>
              <a:ext cx="1347787" cy="6096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endParaRPr kumimoji="1" lang="en-US" altLang="ko-KR" b="1" dirty="0">
                <a:solidFill>
                  <a:schemeClr val="bg1"/>
                </a:solidFill>
                <a:ea typeface="굴림" pitchFamily="50" charset="-127"/>
              </a:endParaRPr>
            </a:p>
          </p:txBody>
        </p:sp>
        <p:sp>
          <p:nvSpPr>
            <p:cNvPr id="28" name="Line 47"/>
            <p:cNvSpPr>
              <a:spLocks noChangeShapeType="1"/>
            </p:cNvSpPr>
            <p:nvPr/>
          </p:nvSpPr>
          <p:spPr bwMode="auto">
            <a:xfrm>
              <a:off x="3996690" y="3273425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9" name="Line 47"/>
            <p:cNvSpPr>
              <a:spLocks noChangeShapeType="1"/>
            </p:cNvSpPr>
            <p:nvPr/>
          </p:nvSpPr>
          <p:spPr bwMode="auto">
            <a:xfrm>
              <a:off x="4114800" y="3273425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0" name="AutoShape 42"/>
            <p:cNvSpPr>
              <a:spLocks noChangeArrowheads="1"/>
            </p:cNvSpPr>
            <p:nvPr/>
          </p:nvSpPr>
          <p:spPr bwMode="auto">
            <a:xfrm>
              <a:off x="5979136" y="3578225"/>
              <a:ext cx="1347787" cy="6096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endParaRPr kumimoji="1" lang="en-US" altLang="ko-KR" b="1" dirty="0">
                <a:solidFill>
                  <a:schemeClr val="bg1"/>
                </a:solidFill>
                <a:ea typeface="굴림" pitchFamily="50" charset="-127"/>
              </a:endParaRPr>
            </a:p>
          </p:txBody>
        </p:sp>
        <p:sp>
          <p:nvSpPr>
            <p:cNvPr id="31" name="AutoShape 42"/>
            <p:cNvSpPr>
              <a:spLocks noChangeArrowheads="1"/>
            </p:cNvSpPr>
            <p:nvPr/>
          </p:nvSpPr>
          <p:spPr bwMode="auto">
            <a:xfrm>
              <a:off x="6119813" y="3578225"/>
              <a:ext cx="1347787" cy="6096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 smtClean="0">
                  <a:solidFill>
                    <a:schemeClr val="bg1"/>
                  </a:solidFill>
                  <a:ea typeface="굴림" pitchFamily="50" charset="-127"/>
                </a:rPr>
                <a:t>Accelerator</a:t>
              </a:r>
              <a:endParaRPr kumimoji="1" lang="en-US" altLang="ko-KR" b="1" dirty="0">
                <a:solidFill>
                  <a:schemeClr val="bg1"/>
                </a:solidFill>
                <a:ea typeface="굴림" pitchFamily="50" charset="-127"/>
              </a:endParaRPr>
            </a:p>
          </p:txBody>
        </p:sp>
        <p:sp>
          <p:nvSpPr>
            <p:cNvPr id="32" name="Line 43"/>
            <p:cNvSpPr>
              <a:spLocks noChangeShapeType="1"/>
            </p:cNvSpPr>
            <p:nvPr/>
          </p:nvSpPr>
          <p:spPr bwMode="auto">
            <a:xfrm>
              <a:off x="6324600" y="327025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3" name="Line 44"/>
            <p:cNvSpPr>
              <a:spLocks noChangeShapeType="1"/>
            </p:cNvSpPr>
            <p:nvPr/>
          </p:nvSpPr>
          <p:spPr bwMode="auto">
            <a:xfrm>
              <a:off x="6205537" y="327025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4" name="Line 45"/>
            <p:cNvSpPr>
              <a:spLocks noChangeShapeType="1"/>
            </p:cNvSpPr>
            <p:nvPr/>
          </p:nvSpPr>
          <p:spPr bwMode="auto">
            <a:xfrm>
              <a:off x="6089650" y="327025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5" name="Line 46"/>
            <p:cNvSpPr>
              <a:spLocks noChangeShapeType="1"/>
            </p:cNvSpPr>
            <p:nvPr/>
          </p:nvSpPr>
          <p:spPr bwMode="auto">
            <a:xfrm>
              <a:off x="5975350" y="327025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 b="1" dirty="0"/>
            </a:p>
          </p:txBody>
        </p:sp>
        <p:sp>
          <p:nvSpPr>
            <p:cNvPr id="36" name="AutoShape 40"/>
            <p:cNvSpPr>
              <a:spLocks noChangeArrowheads="1"/>
            </p:cNvSpPr>
            <p:nvPr/>
          </p:nvSpPr>
          <p:spPr bwMode="auto">
            <a:xfrm>
              <a:off x="1973628" y="3578225"/>
              <a:ext cx="1203325" cy="609600"/>
            </a:xfrm>
            <a:prstGeom prst="roundRect">
              <a:avLst>
                <a:gd name="adj" fmla="val 16667"/>
              </a:avLst>
            </a:prstGeom>
            <a:solidFill>
              <a:srgbClr val="008000"/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>
                  <a:solidFill>
                    <a:schemeClr val="bg1"/>
                  </a:solidFill>
                  <a:ea typeface="굴림" pitchFamily="50" charset="-127"/>
                </a:rPr>
                <a:t>L2$</a:t>
              </a:r>
            </a:p>
            <a:p>
              <a:pPr algn="ctr" latinLnBrk="1"/>
              <a:r>
                <a:rPr kumimoji="1" lang="en-US" altLang="ko-KR" b="1" dirty="0" smtClean="0">
                  <a:solidFill>
                    <a:schemeClr val="bg1"/>
                  </a:solidFill>
                  <a:ea typeface="굴림" pitchFamily="50" charset="-127"/>
                </a:rPr>
                <a:t>Bank</a:t>
              </a:r>
              <a:endParaRPr kumimoji="1" lang="en-US" altLang="ko-KR" b="1" dirty="0">
                <a:solidFill>
                  <a:schemeClr val="bg1"/>
                </a:solidFill>
                <a:ea typeface="굴림" pitchFamily="50" charset="-127"/>
              </a:endParaRPr>
            </a:p>
          </p:txBody>
        </p:sp>
        <p:sp>
          <p:nvSpPr>
            <p:cNvPr id="37" name="AutoShape 40"/>
            <p:cNvSpPr>
              <a:spLocks noChangeArrowheads="1"/>
            </p:cNvSpPr>
            <p:nvPr/>
          </p:nvSpPr>
          <p:spPr bwMode="auto">
            <a:xfrm>
              <a:off x="2114305" y="3578225"/>
              <a:ext cx="1203325" cy="609600"/>
            </a:xfrm>
            <a:prstGeom prst="roundRect">
              <a:avLst>
                <a:gd name="adj" fmla="val 16667"/>
              </a:avLst>
            </a:prstGeom>
            <a:solidFill>
              <a:srgbClr val="008000"/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>
                  <a:solidFill>
                    <a:schemeClr val="bg1"/>
                  </a:solidFill>
                  <a:ea typeface="굴림" pitchFamily="50" charset="-127"/>
                </a:rPr>
                <a:t>L2$</a:t>
              </a:r>
            </a:p>
            <a:p>
              <a:pPr algn="ctr" latinLnBrk="1"/>
              <a:r>
                <a:rPr kumimoji="1" lang="en-US" altLang="ko-KR" b="1" dirty="0" smtClean="0">
                  <a:solidFill>
                    <a:schemeClr val="bg1"/>
                  </a:solidFill>
                  <a:ea typeface="굴림" pitchFamily="50" charset="-127"/>
                </a:rPr>
                <a:t>Bank</a:t>
              </a:r>
              <a:endParaRPr kumimoji="1" lang="en-US" altLang="ko-KR" b="1" dirty="0">
                <a:solidFill>
                  <a:schemeClr val="bg1"/>
                </a:solidFill>
                <a:ea typeface="굴림" pitchFamily="50" charset="-127"/>
              </a:endParaRPr>
            </a:p>
          </p:txBody>
        </p:sp>
        <p:sp>
          <p:nvSpPr>
            <p:cNvPr id="38" name="Oval 37"/>
            <p:cNvSpPr>
              <a:spLocks noChangeAspect="1" noChangeArrowheads="1"/>
            </p:cNvSpPr>
            <p:nvPr/>
          </p:nvSpPr>
          <p:spPr bwMode="auto">
            <a:xfrm>
              <a:off x="1793922" y="2113133"/>
              <a:ext cx="468632" cy="468630"/>
            </a:xfrm>
            <a:prstGeom prst="ellipse">
              <a:avLst/>
            </a:prstGeom>
            <a:solidFill>
              <a:srgbClr val="00B0F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>
                  <a:ea typeface="굴림" pitchFamily="50" charset="-127"/>
                </a:rPr>
                <a:t>P</a:t>
              </a:r>
            </a:p>
          </p:txBody>
        </p:sp>
        <p:sp>
          <p:nvSpPr>
            <p:cNvPr id="39" name="Oval 38"/>
            <p:cNvSpPr>
              <a:spLocks noChangeAspect="1" noChangeArrowheads="1"/>
            </p:cNvSpPr>
            <p:nvPr/>
          </p:nvSpPr>
          <p:spPr bwMode="auto">
            <a:xfrm>
              <a:off x="2327322" y="2118995"/>
              <a:ext cx="468632" cy="468630"/>
            </a:xfrm>
            <a:prstGeom prst="ellipse">
              <a:avLst/>
            </a:prstGeom>
            <a:solidFill>
              <a:srgbClr val="00B0F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>
                  <a:ea typeface="굴림" pitchFamily="50" charset="-127"/>
                </a:rPr>
                <a:t>P</a:t>
              </a:r>
            </a:p>
          </p:txBody>
        </p:sp>
        <p:sp>
          <p:nvSpPr>
            <p:cNvPr id="40" name="Oval 39"/>
            <p:cNvSpPr>
              <a:spLocks noChangeAspect="1" noChangeArrowheads="1"/>
            </p:cNvSpPr>
            <p:nvPr/>
          </p:nvSpPr>
          <p:spPr bwMode="auto">
            <a:xfrm>
              <a:off x="2860722" y="2118995"/>
              <a:ext cx="468632" cy="468630"/>
            </a:xfrm>
            <a:prstGeom prst="ellipse">
              <a:avLst/>
            </a:prstGeom>
            <a:solidFill>
              <a:srgbClr val="00B0F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>
                  <a:ea typeface="굴림" pitchFamily="50" charset="-127"/>
                </a:rPr>
                <a:t>P</a:t>
              </a:r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3429000" y="2587625"/>
              <a:ext cx="190500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41"/>
            <p:cNvSpPr>
              <a:spLocks noChangeAspect="1" noChangeArrowheads="1"/>
            </p:cNvSpPr>
            <p:nvPr/>
          </p:nvSpPr>
          <p:spPr bwMode="auto">
            <a:xfrm>
              <a:off x="5486400" y="2099945"/>
              <a:ext cx="468632" cy="468630"/>
            </a:xfrm>
            <a:prstGeom prst="ellipse">
              <a:avLst/>
            </a:prstGeom>
            <a:solidFill>
              <a:srgbClr val="00B0F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>
                  <a:ea typeface="굴림" pitchFamily="50" charset="-127"/>
                </a:rPr>
                <a:t>P</a:t>
              </a:r>
            </a:p>
          </p:txBody>
        </p:sp>
        <p:sp>
          <p:nvSpPr>
            <p:cNvPr id="43" name="Line 43"/>
            <p:cNvSpPr>
              <a:spLocks noChangeShapeType="1"/>
            </p:cNvSpPr>
            <p:nvPr/>
          </p:nvSpPr>
          <p:spPr bwMode="auto">
            <a:xfrm>
              <a:off x="7338646" y="255778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4" name="Line 44"/>
            <p:cNvSpPr>
              <a:spLocks noChangeShapeType="1"/>
            </p:cNvSpPr>
            <p:nvPr/>
          </p:nvSpPr>
          <p:spPr bwMode="auto">
            <a:xfrm>
              <a:off x="6781800" y="255778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>
              <a:off x="6260123" y="255778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6" name="Line 46"/>
            <p:cNvSpPr>
              <a:spLocks noChangeShapeType="1"/>
            </p:cNvSpPr>
            <p:nvPr/>
          </p:nvSpPr>
          <p:spPr bwMode="auto">
            <a:xfrm>
              <a:off x="5738446" y="255778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 b="1" dirty="0"/>
            </a:p>
          </p:txBody>
        </p:sp>
        <p:sp>
          <p:nvSpPr>
            <p:cNvPr id="47" name="Oval 46"/>
            <p:cNvSpPr>
              <a:spLocks noChangeAspect="1" noChangeArrowheads="1"/>
            </p:cNvSpPr>
            <p:nvPr/>
          </p:nvSpPr>
          <p:spPr bwMode="auto">
            <a:xfrm>
              <a:off x="6008368" y="2105513"/>
              <a:ext cx="468632" cy="468630"/>
            </a:xfrm>
            <a:prstGeom prst="ellipse">
              <a:avLst/>
            </a:prstGeom>
            <a:solidFill>
              <a:srgbClr val="00B0F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>
                  <a:ea typeface="굴림" pitchFamily="50" charset="-127"/>
                </a:rPr>
                <a:t>P</a:t>
              </a:r>
            </a:p>
          </p:txBody>
        </p:sp>
        <p:sp>
          <p:nvSpPr>
            <p:cNvPr id="48" name="Oval 47"/>
            <p:cNvSpPr>
              <a:spLocks noChangeAspect="1" noChangeArrowheads="1"/>
            </p:cNvSpPr>
            <p:nvPr/>
          </p:nvSpPr>
          <p:spPr bwMode="auto">
            <a:xfrm>
              <a:off x="6541768" y="2111375"/>
              <a:ext cx="468632" cy="468630"/>
            </a:xfrm>
            <a:prstGeom prst="ellipse">
              <a:avLst/>
            </a:prstGeom>
            <a:solidFill>
              <a:srgbClr val="00B0F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>
                  <a:ea typeface="굴림" pitchFamily="50" charset="-127"/>
                </a:rPr>
                <a:t>P</a:t>
              </a:r>
            </a:p>
          </p:txBody>
        </p:sp>
        <p:sp>
          <p:nvSpPr>
            <p:cNvPr id="49" name="Oval 48"/>
            <p:cNvSpPr>
              <a:spLocks noChangeAspect="1" noChangeArrowheads="1"/>
            </p:cNvSpPr>
            <p:nvPr/>
          </p:nvSpPr>
          <p:spPr bwMode="auto">
            <a:xfrm>
              <a:off x="7075168" y="2111375"/>
              <a:ext cx="468632" cy="468630"/>
            </a:xfrm>
            <a:prstGeom prst="ellipse">
              <a:avLst/>
            </a:prstGeom>
            <a:solidFill>
              <a:srgbClr val="00B0F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>
                  <a:ea typeface="굴림" pitchFamily="50" charset="-127"/>
                </a:rPr>
                <a:t>P</a:t>
              </a:r>
            </a:p>
          </p:txBody>
        </p:sp>
      </p:grpSp>
      <p:grpSp>
        <p:nvGrpSpPr>
          <p:cNvPr id="3" name="Group 94"/>
          <p:cNvGrpSpPr/>
          <p:nvPr/>
        </p:nvGrpSpPr>
        <p:grpSpPr>
          <a:xfrm>
            <a:off x="1761876" y="1439167"/>
            <a:ext cx="6441309" cy="793750"/>
            <a:chOff x="1155700" y="1263650"/>
            <a:chExt cx="6441309" cy="793750"/>
          </a:xfrm>
        </p:grpSpPr>
        <p:grpSp>
          <p:nvGrpSpPr>
            <p:cNvPr id="5" name="Group 128"/>
            <p:cNvGrpSpPr/>
            <p:nvPr/>
          </p:nvGrpSpPr>
          <p:grpSpPr>
            <a:xfrm>
              <a:off x="1242060" y="1600200"/>
              <a:ext cx="6145530" cy="457200"/>
              <a:chOff x="1242060" y="1600200"/>
              <a:chExt cx="6145530" cy="457200"/>
            </a:xfrm>
            <a:solidFill>
              <a:srgbClr val="FFFF00"/>
            </a:solidFill>
          </p:grpSpPr>
          <p:grpSp>
            <p:nvGrpSpPr>
              <p:cNvPr id="6" name="Group 99"/>
              <p:cNvGrpSpPr/>
              <p:nvPr/>
            </p:nvGrpSpPr>
            <p:grpSpPr>
              <a:xfrm>
                <a:off x="1242060" y="1600200"/>
                <a:ext cx="358140" cy="457200"/>
                <a:chOff x="1211580" y="1600200"/>
                <a:chExt cx="358140" cy="457200"/>
              </a:xfrm>
              <a:grpFill/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1211580" y="1600200"/>
                  <a:ext cx="35814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86" name="Curved Connector 85"/>
                <p:cNvCxnSpPr/>
                <p:nvPr/>
              </p:nvCxnSpPr>
              <p:spPr>
                <a:xfrm rot="16200000" flipH="1">
                  <a:off x="1158240" y="1752600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Curved Connector 86"/>
                <p:cNvCxnSpPr/>
                <p:nvPr/>
              </p:nvCxnSpPr>
              <p:spPr>
                <a:xfrm rot="16200000" flipH="1">
                  <a:off x="1230630" y="1737361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00"/>
              <p:cNvGrpSpPr/>
              <p:nvPr/>
            </p:nvGrpSpPr>
            <p:grpSpPr>
              <a:xfrm>
                <a:off x="1828800" y="1600200"/>
                <a:ext cx="358140" cy="457200"/>
                <a:chOff x="1211580" y="1600200"/>
                <a:chExt cx="358140" cy="457200"/>
              </a:xfrm>
              <a:grpFill/>
            </p:grpSpPr>
            <p:sp>
              <p:nvSpPr>
                <p:cNvPr id="82" name="Rectangle 81"/>
                <p:cNvSpPr/>
                <p:nvPr/>
              </p:nvSpPr>
              <p:spPr>
                <a:xfrm>
                  <a:off x="1211580" y="1600200"/>
                  <a:ext cx="35814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83" name="Curved Connector 82"/>
                <p:cNvCxnSpPr/>
                <p:nvPr/>
              </p:nvCxnSpPr>
              <p:spPr>
                <a:xfrm rot="16200000" flipH="1">
                  <a:off x="1158240" y="1752600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Curved Connector 83"/>
                <p:cNvCxnSpPr/>
                <p:nvPr/>
              </p:nvCxnSpPr>
              <p:spPr>
                <a:xfrm rot="16200000" flipH="1">
                  <a:off x="1230630" y="1737361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" name="Group 104"/>
              <p:cNvGrpSpPr/>
              <p:nvPr/>
            </p:nvGrpSpPr>
            <p:grpSpPr>
              <a:xfrm>
                <a:off x="2308860" y="1600200"/>
                <a:ext cx="358140" cy="457200"/>
                <a:chOff x="1211580" y="1600200"/>
                <a:chExt cx="358140" cy="457200"/>
              </a:xfrm>
              <a:grpFill/>
            </p:grpSpPr>
            <p:sp>
              <p:nvSpPr>
                <p:cNvPr id="79" name="Rectangle 78"/>
                <p:cNvSpPr/>
                <p:nvPr/>
              </p:nvSpPr>
              <p:spPr>
                <a:xfrm>
                  <a:off x="1211580" y="1600200"/>
                  <a:ext cx="35814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80" name="Curved Connector 79"/>
                <p:cNvCxnSpPr/>
                <p:nvPr/>
              </p:nvCxnSpPr>
              <p:spPr>
                <a:xfrm rot="16200000" flipH="1">
                  <a:off x="1158240" y="1752600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Curved Connector 80"/>
                <p:cNvCxnSpPr/>
                <p:nvPr/>
              </p:nvCxnSpPr>
              <p:spPr>
                <a:xfrm rot="16200000" flipH="1">
                  <a:off x="1230630" y="1737361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" name="Group 108"/>
              <p:cNvGrpSpPr/>
              <p:nvPr/>
            </p:nvGrpSpPr>
            <p:grpSpPr>
              <a:xfrm>
                <a:off x="2842260" y="1600200"/>
                <a:ext cx="358140" cy="457200"/>
                <a:chOff x="1211580" y="1600200"/>
                <a:chExt cx="358140" cy="457200"/>
              </a:xfrm>
              <a:grpFill/>
            </p:grpSpPr>
            <p:sp>
              <p:nvSpPr>
                <p:cNvPr id="76" name="Rectangle 75"/>
                <p:cNvSpPr/>
                <p:nvPr/>
              </p:nvSpPr>
              <p:spPr>
                <a:xfrm>
                  <a:off x="1211580" y="1600200"/>
                  <a:ext cx="35814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77" name="Curved Connector 76"/>
                <p:cNvCxnSpPr/>
                <p:nvPr/>
              </p:nvCxnSpPr>
              <p:spPr>
                <a:xfrm rot="16200000" flipH="1">
                  <a:off x="1158240" y="1752600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Curved Connector 77"/>
                <p:cNvCxnSpPr/>
                <p:nvPr/>
              </p:nvCxnSpPr>
              <p:spPr>
                <a:xfrm rot="16200000" flipH="1">
                  <a:off x="1230630" y="1737361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112"/>
              <p:cNvGrpSpPr/>
              <p:nvPr/>
            </p:nvGrpSpPr>
            <p:grpSpPr>
              <a:xfrm>
                <a:off x="5429250" y="1600200"/>
                <a:ext cx="358140" cy="457200"/>
                <a:chOff x="1211580" y="1600200"/>
                <a:chExt cx="358140" cy="457200"/>
              </a:xfrm>
              <a:grpFill/>
            </p:grpSpPr>
            <p:sp>
              <p:nvSpPr>
                <p:cNvPr id="73" name="Rectangle 72"/>
                <p:cNvSpPr/>
                <p:nvPr/>
              </p:nvSpPr>
              <p:spPr>
                <a:xfrm>
                  <a:off x="1211580" y="1600200"/>
                  <a:ext cx="35814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74" name="Curved Connector 73"/>
                <p:cNvCxnSpPr/>
                <p:nvPr/>
              </p:nvCxnSpPr>
              <p:spPr>
                <a:xfrm rot="16200000" flipH="1">
                  <a:off x="1158240" y="1752600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Curved Connector 74"/>
                <p:cNvCxnSpPr/>
                <p:nvPr/>
              </p:nvCxnSpPr>
              <p:spPr>
                <a:xfrm rot="16200000" flipH="1">
                  <a:off x="1230630" y="1737361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" name="Group 116"/>
              <p:cNvGrpSpPr/>
              <p:nvPr/>
            </p:nvGrpSpPr>
            <p:grpSpPr>
              <a:xfrm>
                <a:off x="6015990" y="1600200"/>
                <a:ext cx="358140" cy="457200"/>
                <a:chOff x="1211580" y="1600200"/>
                <a:chExt cx="358140" cy="457200"/>
              </a:xfrm>
              <a:grpFill/>
            </p:grpSpPr>
            <p:sp>
              <p:nvSpPr>
                <p:cNvPr id="70" name="Rectangle 69"/>
                <p:cNvSpPr/>
                <p:nvPr/>
              </p:nvSpPr>
              <p:spPr>
                <a:xfrm>
                  <a:off x="1211580" y="1600200"/>
                  <a:ext cx="35814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71" name="Curved Connector 70"/>
                <p:cNvCxnSpPr/>
                <p:nvPr/>
              </p:nvCxnSpPr>
              <p:spPr>
                <a:xfrm rot="16200000" flipH="1">
                  <a:off x="1158240" y="1752600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Curved Connector 71"/>
                <p:cNvCxnSpPr/>
                <p:nvPr/>
              </p:nvCxnSpPr>
              <p:spPr>
                <a:xfrm rot="16200000" flipH="1">
                  <a:off x="1230630" y="1737361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Group 120"/>
              <p:cNvGrpSpPr/>
              <p:nvPr/>
            </p:nvGrpSpPr>
            <p:grpSpPr>
              <a:xfrm>
                <a:off x="6496050" y="1600200"/>
                <a:ext cx="358140" cy="457200"/>
                <a:chOff x="1211580" y="1600200"/>
                <a:chExt cx="358140" cy="457200"/>
              </a:xfrm>
              <a:grpFill/>
            </p:grpSpPr>
            <p:sp>
              <p:nvSpPr>
                <p:cNvPr id="67" name="Rectangle 66"/>
                <p:cNvSpPr/>
                <p:nvPr/>
              </p:nvSpPr>
              <p:spPr>
                <a:xfrm>
                  <a:off x="1211580" y="1600200"/>
                  <a:ext cx="35814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68" name="Curved Connector 67"/>
                <p:cNvCxnSpPr/>
                <p:nvPr/>
              </p:nvCxnSpPr>
              <p:spPr>
                <a:xfrm rot="16200000" flipH="1">
                  <a:off x="1158240" y="1752600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Curved Connector 68"/>
                <p:cNvCxnSpPr/>
                <p:nvPr/>
              </p:nvCxnSpPr>
              <p:spPr>
                <a:xfrm rot="16200000" flipH="1">
                  <a:off x="1230630" y="1737361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" name="Group 124"/>
              <p:cNvGrpSpPr/>
              <p:nvPr/>
            </p:nvGrpSpPr>
            <p:grpSpPr>
              <a:xfrm>
                <a:off x="7029450" y="1600200"/>
                <a:ext cx="358140" cy="457200"/>
                <a:chOff x="1211580" y="1600200"/>
                <a:chExt cx="358140" cy="457200"/>
              </a:xfrm>
              <a:grpFill/>
            </p:grpSpPr>
            <p:sp>
              <p:nvSpPr>
                <p:cNvPr id="64" name="Rectangle 63"/>
                <p:cNvSpPr/>
                <p:nvPr/>
              </p:nvSpPr>
              <p:spPr>
                <a:xfrm>
                  <a:off x="1211580" y="1600200"/>
                  <a:ext cx="35814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65" name="Curved Connector 64"/>
                <p:cNvCxnSpPr/>
                <p:nvPr/>
              </p:nvCxnSpPr>
              <p:spPr>
                <a:xfrm rot="16200000" flipH="1">
                  <a:off x="1158240" y="1752600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Curved Connector 65"/>
                <p:cNvCxnSpPr/>
                <p:nvPr/>
              </p:nvCxnSpPr>
              <p:spPr>
                <a:xfrm rot="16200000" flipH="1">
                  <a:off x="1230630" y="1737361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2" name="TextBox 51"/>
            <p:cNvSpPr txBox="1"/>
            <p:nvPr/>
          </p:nvSpPr>
          <p:spPr>
            <a:xfrm>
              <a:off x="1155700" y="1268968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App1</a:t>
              </a:r>
              <a:endParaRPr lang="en-US" i="1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767289" y="1263650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App2</a:t>
              </a:r>
              <a:endParaRPr lang="en-US" i="1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929839" y="1282700"/>
              <a:ext cx="6671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 N</a:t>
              </a:r>
              <a:endParaRPr lang="en-US" i="1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6248400" y="1295400"/>
              <a:ext cx="8451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 N-1</a:t>
              </a:r>
              <a:endParaRPr lang="en-US" i="1" dirty="0"/>
            </a:p>
          </p:txBody>
        </p:sp>
      </p:grpSp>
      <p:sp>
        <p:nvSpPr>
          <p:cNvPr id="88" name="AutoShape 20"/>
          <p:cNvSpPr>
            <a:spLocks noChangeArrowheads="1"/>
          </p:cNvSpPr>
          <p:nvPr/>
        </p:nvSpPr>
        <p:spPr bwMode="auto">
          <a:xfrm>
            <a:off x="1639639" y="3059687"/>
            <a:ext cx="7043737" cy="38417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ko-KR" b="1" dirty="0" smtClean="0">
                <a:ea typeface="굴림" pitchFamily="50" charset="-127"/>
              </a:rPr>
              <a:t>Network-on-Chip</a:t>
            </a:r>
            <a:endParaRPr lang="en-US" altLang="ko-KR" b="1" dirty="0">
              <a:ea typeface="굴림" pitchFamily="50" charset="-127"/>
            </a:endParaRPr>
          </a:p>
        </p:txBody>
      </p:sp>
      <p:sp>
        <p:nvSpPr>
          <p:cNvPr id="89" name="Content Placeholder 11"/>
          <p:cNvSpPr txBox="1">
            <a:spLocks/>
          </p:cNvSpPr>
          <p:nvPr/>
        </p:nvSpPr>
        <p:spPr>
          <a:xfrm>
            <a:off x="1199312" y="4758365"/>
            <a:ext cx="6876176" cy="137530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Network-On-Chip (NOC) is a critical resource that is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shared by multiple applications </a:t>
            </a:r>
            <a:r>
              <a:rPr lang="en-US" sz="2000" dirty="0" smtClean="0">
                <a:sym typeface="Wingdings" pitchFamily="2" charset="2"/>
              </a:rPr>
              <a:t>(like DRAM or caches).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0" name="Picture 89" descr="exclamation_mark_yellow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62593" y="4963316"/>
            <a:ext cx="1139852" cy="1149807"/>
          </a:xfrm>
          <a:prstGeom prst="rect">
            <a:avLst/>
          </a:prstGeom>
        </p:spPr>
      </p:pic>
    </p:spTree>
  </p:cSld>
  <p:clrMapOvr>
    <a:masterClrMapping/>
  </p:clrMapOvr>
  <p:transition advTm="2822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 Virtual Channels &amp; Wormhole Routing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386454" y="914400"/>
            <a:ext cx="6329438" cy="1320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234"/>
          <p:cNvGrpSpPr/>
          <p:nvPr/>
        </p:nvGrpSpPr>
        <p:grpSpPr>
          <a:xfrm>
            <a:off x="4235520" y="1130585"/>
            <a:ext cx="4639639" cy="4953000"/>
            <a:chOff x="4235520" y="1130585"/>
            <a:chExt cx="4639639" cy="4953000"/>
          </a:xfrm>
        </p:grpSpPr>
        <p:cxnSp>
          <p:nvCxnSpPr>
            <p:cNvPr id="115" name="Straight Connector 114"/>
            <p:cNvCxnSpPr/>
            <p:nvPr/>
          </p:nvCxnSpPr>
          <p:spPr>
            <a:xfrm>
              <a:off x="5988251" y="1390935"/>
              <a:ext cx="1240305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TextBox 116"/>
            <p:cNvSpPr txBox="1"/>
            <p:nvPr/>
          </p:nvSpPr>
          <p:spPr>
            <a:xfrm>
              <a:off x="5674759" y="1130585"/>
              <a:ext cx="3200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5517222" y="1244885"/>
              <a:ext cx="3281737" cy="4229100"/>
            </a:xfrm>
            <a:prstGeom prst="rect">
              <a:avLst/>
            </a:prstGeom>
            <a:noFill/>
            <a:ln w="22225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86"/>
            <p:cNvGrpSpPr/>
            <p:nvPr/>
          </p:nvGrpSpPr>
          <p:grpSpPr>
            <a:xfrm>
              <a:off x="4235520" y="2600328"/>
              <a:ext cx="1314784" cy="968657"/>
              <a:chOff x="3742361" y="2841343"/>
              <a:chExt cx="1314784" cy="968657"/>
            </a:xfrm>
          </p:grpSpPr>
          <p:sp>
            <p:nvSpPr>
              <p:cNvPr id="123" name="Right Arrow 122"/>
              <p:cNvSpPr/>
              <p:nvPr/>
            </p:nvSpPr>
            <p:spPr>
              <a:xfrm>
                <a:off x="3935858" y="3124200"/>
                <a:ext cx="990600" cy="381000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3742361" y="2841343"/>
                <a:ext cx="1314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Conceptual</a:t>
                </a:r>
                <a:endParaRPr lang="en-US" b="1" dirty="0"/>
              </a:p>
            </p:txBody>
          </p:sp>
          <p:sp>
            <p:nvSpPr>
              <p:cNvPr id="127" name="TextBox 126"/>
              <p:cNvSpPr txBox="1"/>
              <p:nvPr/>
            </p:nvSpPr>
            <p:spPr>
              <a:xfrm>
                <a:off x="4051675" y="3440668"/>
                <a:ext cx="6761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View</a:t>
                </a:r>
                <a:endParaRPr lang="en-US" b="1" dirty="0"/>
              </a:p>
            </p:txBody>
          </p:sp>
        </p:grpSp>
        <p:cxnSp>
          <p:nvCxnSpPr>
            <p:cNvPr id="128" name="Straight Connector 127"/>
            <p:cNvCxnSpPr/>
            <p:nvPr/>
          </p:nvCxnSpPr>
          <p:spPr>
            <a:xfrm>
              <a:off x="6000951" y="2133217"/>
              <a:ext cx="1240305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6001619" y="2972085"/>
              <a:ext cx="1240305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>
              <a:off x="6007969" y="3810285"/>
              <a:ext cx="1240305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6039719" y="4591335"/>
              <a:ext cx="1240305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Rectangle 58"/>
            <p:cNvSpPr>
              <a:spLocks noChangeArrowheads="1"/>
            </p:cNvSpPr>
            <p:nvPr/>
          </p:nvSpPr>
          <p:spPr bwMode="auto">
            <a:xfrm>
              <a:off x="5747291" y="1478241"/>
              <a:ext cx="742191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 dirty="0">
                  <a:solidFill>
                    <a:srgbClr val="000000"/>
                  </a:solidFill>
                  <a:ea typeface="굴림" pitchFamily="50" charset="-127"/>
                </a:rPr>
                <a:t>From East</a:t>
              </a:r>
              <a:endParaRPr lang="en-US" altLang="ko-KR" sz="1600" dirty="0">
                <a:ea typeface="굴림" pitchFamily="50" charset="-127"/>
              </a:endParaRPr>
            </a:p>
          </p:txBody>
        </p:sp>
        <p:sp>
          <p:nvSpPr>
            <p:cNvPr id="133" name="Rectangle 93"/>
            <p:cNvSpPr>
              <a:spLocks noChangeArrowheads="1"/>
            </p:cNvSpPr>
            <p:nvPr/>
          </p:nvSpPr>
          <p:spPr bwMode="auto">
            <a:xfrm>
              <a:off x="5696680" y="2215004"/>
              <a:ext cx="778546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 dirty="0">
                  <a:solidFill>
                    <a:srgbClr val="000000"/>
                  </a:solidFill>
                  <a:ea typeface="굴림" pitchFamily="50" charset="-127"/>
                </a:rPr>
                <a:t>From West</a:t>
              </a:r>
              <a:endParaRPr lang="en-US" altLang="ko-KR" sz="1600" dirty="0">
                <a:ea typeface="굴림" pitchFamily="50" charset="-127"/>
              </a:endParaRPr>
            </a:p>
          </p:txBody>
        </p:sp>
        <p:sp>
          <p:nvSpPr>
            <p:cNvPr id="134" name="Rectangle 120"/>
            <p:cNvSpPr>
              <a:spLocks noChangeArrowheads="1"/>
            </p:cNvSpPr>
            <p:nvPr/>
          </p:nvSpPr>
          <p:spPr bwMode="auto">
            <a:xfrm>
              <a:off x="5621296" y="3071394"/>
              <a:ext cx="90075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 dirty="0">
                  <a:solidFill>
                    <a:srgbClr val="000000"/>
                  </a:solidFill>
                  <a:ea typeface="굴림" pitchFamily="50" charset="-127"/>
                </a:rPr>
                <a:t>From North</a:t>
              </a:r>
              <a:endParaRPr lang="en-US" altLang="ko-KR" sz="1600" dirty="0">
                <a:ea typeface="굴림" pitchFamily="50" charset="-127"/>
              </a:endParaRPr>
            </a:p>
          </p:txBody>
        </p:sp>
        <p:sp>
          <p:nvSpPr>
            <p:cNvPr id="135" name="Rectangle 149"/>
            <p:cNvSpPr>
              <a:spLocks noChangeArrowheads="1"/>
            </p:cNvSpPr>
            <p:nvPr/>
          </p:nvSpPr>
          <p:spPr bwMode="auto">
            <a:xfrm>
              <a:off x="5732477" y="3870629"/>
              <a:ext cx="88485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 dirty="0">
                  <a:solidFill>
                    <a:srgbClr val="000000"/>
                  </a:solidFill>
                  <a:ea typeface="굴림" pitchFamily="50" charset="-127"/>
                </a:rPr>
                <a:t>From South</a:t>
              </a:r>
              <a:endParaRPr lang="en-US" altLang="ko-KR" sz="1600" dirty="0">
                <a:ea typeface="굴림" pitchFamily="50" charset="-127"/>
              </a:endParaRPr>
            </a:p>
          </p:txBody>
        </p:sp>
        <p:sp>
          <p:nvSpPr>
            <p:cNvPr id="136" name="Rectangle 176"/>
            <p:cNvSpPr>
              <a:spLocks noChangeArrowheads="1"/>
            </p:cNvSpPr>
            <p:nvPr/>
          </p:nvSpPr>
          <p:spPr bwMode="auto">
            <a:xfrm>
              <a:off x="5774389" y="4678007"/>
              <a:ext cx="629981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 dirty="0">
                  <a:solidFill>
                    <a:srgbClr val="000000"/>
                  </a:solidFill>
                  <a:ea typeface="굴림" pitchFamily="50" charset="-127"/>
                </a:rPr>
                <a:t>From PE</a:t>
              </a:r>
              <a:endParaRPr lang="en-US" altLang="ko-KR" sz="1600" dirty="0">
                <a:ea typeface="굴림" pitchFamily="50" charset="-127"/>
              </a:endParaRPr>
            </a:p>
          </p:txBody>
        </p:sp>
        <p:sp>
          <p:nvSpPr>
            <p:cNvPr id="144" name="Rectangle 10"/>
            <p:cNvSpPr>
              <a:spLocks noChangeArrowheads="1"/>
            </p:cNvSpPr>
            <p:nvPr/>
          </p:nvSpPr>
          <p:spPr bwMode="auto">
            <a:xfrm>
              <a:off x="7274959" y="1397285"/>
              <a:ext cx="301365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100" b="1" dirty="0" smtClean="0">
                  <a:solidFill>
                    <a:srgbClr val="000000"/>
                  </a:solidFill>
                  <a:ea typeface="굴림" pitchFamily="50" charset="-127"/>
                </a:rPr>
                <a:t>VC 0 </a:t>
              </a:r>
              <a:endParaRPr lang="en-US" altLang="ko-KR" sz="1400" dirty="0">
                <a:ea typeface="굴림" pitchFamily="50" charset="-127"/>
              </a:endParaRPr>
            </a:p>
          </p:txBody>
        </p:sp>
        <p:sp>
          <p:nvSpPr>
            <p:cNvPr id="146" name="Rectangle 10"/>
            <p:cNvSpPr>
              <a:spLocks noChangeArrowheads="1"/>
            </p:cNvSpPr>
            <p:nvPr/>
          </p:nvSpPr>
          <p:spPr bwMode="auto">
            <a:xfrm>
              <a:off x="7287659" y="1647108"/>
              <a:ext cx="301365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100" b="1" dirty="0" smtClean="0">
                  <a:solidFill>
                    <a:srgbClr val="000000"/>
                  </a:solidFill>
                  <a:ea typeface="굴림" pitchFamily="50" charset="-127"/>
                </a:rPr>
                <a:t>VC 1 </a:t>
              </a:r>
              <a:endParaRPr lang="en-US" altLang="ko-KR" sz="1400" dirty="0">
                <a:ea typeface="굴림" pitchFamily="50" charset="-127"/>
              </a:endParaRPr>
            </a:p>
          </p:txBody>
        </p:sp>
        <p:sp>
          <p:nvSpPr>
            <p:cNvPr id="150" name="Rectangle 10"/>
            <p:cNvSpPr>
              <a:spLocks noChangeArrowheads="1"/>
            </p:cNvSpPr>
            <p:nvPr/>
          </p:nvSpPr>
          <p:spPr bwMode="auto">
            <a:xfrm>
              <a:off x="7303794" y="1875708"/>
              <a:ext cx="301365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100" b="1" dirty="0" smtClean="0">
                  <a:solidFill>
                    <a:srgbClr val="000000"/>
                  </a:solidFill>
                  <a:ea typeface="굴림" pitchFamily="50" charset="-127"/>
                </a:rPr>
                <a:t>VC 2 </a:t>
              </a:r>
              <a:endParaRPr lang="en-US" altLang="ko-KR" sz="1400" dirty="0">
                <a:ea typeface="굴림" pitchFamily="50" charset="-127"/>
              </a:endParaRPr>
            </a:p>
          </p:txBody>
        </p:sp>
        <p:grpSp>
          <p:nvGrpSpPr>
            <p:cNvPr id="5" name="Group 628"/>
            <p:cNvGrpSpPr/>
            <p:nvPr/>
          </p:nvGrpSpPr>
          <p:grpSpPr>
            <a:xfrm>
              <a:off x="5704910" y="5473985"/>
              <a:ext cx="3108348" cy="609600"/>
              <a:chOff x="5211751" y="5715000"/>
              <a:chExt cx="3108348" cy="609600"/>
            </a:xfrm>
          </p:grpSpPr>
          <p:sp>
            <p:nvSpPr>
              <p:cNvPr id="152" name="Rounded Rectangle 151"/>
              <p:cNvSpPr/>
              <p:nvPr/>
            </p:nvSpPr>
            <p:spPr>
              <a:xfrm>
                <a:off x="5211751" y="5797550"/>
                <a:ext cx="198449" cy="184746"/>
              </a:xfrm>
              <a:prstGeom prst="roundRect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TextBox 156"/>
              <p:cNvSpPr txBox="1"/>
              <p:nvPr/>
            </p:nvSpPr>
            <p:spPr>
              <a:xfrm>
                <a:off x="5410200" y="5715000"/>
                <a:ext cx="5822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App1</a:t>
                </a:r>
                <a:endParaRPr lang="en-US" i="1" dirty="0"/>
              </a:p>
            </p:txBody>
          </p:sp>
          <p:sp>
            <p:nvSpPr>
              <p:cNvPr id="159" name="Rounded Rectangle 158"/>
              <p:cNvSpPr/>
              <p:nvPr/>
            </p:nvSpPr>
            <p:spPr>
              <a:xfrm>
                <a:off x="5924940" y="5797550"/>
                <a:ext cx="198449" cy="184746"/>
              </a:xfrm>
              <a:prstGeom prst="round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0" name="TextBox 159"/>
              <p:cNvSpPr txBox="1"/>
              <p:nvPr/>
            </p:nvSpPr>
            <p:spPr>
              <a:xfrm>
                <a:off x="6123389" y="5715000"/>
                <a:ext cx="5822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App2</a:t>
                </a:r>
                <a:endParaRPr lang="en-US" i="1" dirty="0"/>
              </a:p>
            </p:txBody>
          </p:sp>
          <p:sp>
            <p:nvSpPr>
              <p:cNvPr id="161" name="Rounded Rectangle 160"/>
              <p:cNvSpPr/>
              <p:nvPr/>
            </p:nvSpPr>
            <p:spPr>
              <a:xfrm>
                <a:off x="6705600" y="5797550"/>
                <a:ext cx="198449" cy="184746"/>
              </a:xfrm>
              <a:prstGeom prst="roundRect">
                <a:avLst/>
              </a:prstGeom>
              <a:solidFill>
                <a:srgbClr val="FF99FF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" name="TextBox 161"/>
              <p:cNvSpPr txBox="1"/>
              <p:nvPr/>
            </p:nvSpPr>
            <p:spPr>
              <a:xfrm>
                <a:off x="6904049" y="5715000"/>
                <a:ext cx="5822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App3</a:t>
                </a:r>
                <a:endParaRPr lang="en-US" i="1" dirty="0"/>
              </a:p>
            </p:txBody>
          </p:sp>
          <p:sp>
            <p:nvSpPr>
              <p:cNvPr id="163" name="Rounded Rectangle 162"/>
              <p:cNvSpPr/>
              <p:nvPr/>
            </p:nvSpPr>
            <p:spPr>
              <a:xfrm>
                <a:off x="7525140" y="5797550"/>
                <a:ext cx="198449" cy="184746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" name="TextBox 163"/>
              <p:cNvSpPr txBox="1"/>
              <p:nvPr/>
            </p:nvSpPr>
            <p:spPr>
              <a:xfrm>
                <a:off x="7723589" y="5715000"/>
                <a:ext cx="5822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App4</a:t>
                </a:r>
                <a:endParaRPr lang="en-US" i="1" dirty="0"/>
              </a:p>
            </p:txBody>
          </p:sp>
          <p:sp>
            <p:nvSpPr>
              <p:cNvPr id="165" name="Rounded Rectangle 164"/>
              <p:cNvSpPr/>
              <p:nvPr/>
            </p:nvSpPr>
            <p:spPr>
              <a:xfrm>
                <a:off x="5226050" y="6037818"/>
                <a:ext cx="198449" cy="184746"/>
              </a:xfrm>
              <a:prstGeom prst="roundRect">
                <a:avLst/>
              </a:prstGeom>
              <a:solidFill>
                <a:srgbClr val="37EE18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TextBox 165"/>
              <p:cNvSpPr txBox="1"/>
              <p:nvPr/>
            </p:nvSpPr>
            <p:spPr>
              <a:xfrm>
                <a:off x="5424499" y="5955268"/>
                <a:ext cx="5822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App5</a:t>
                </a:r>
                <a:endParaRPr lang="en-US" i="1" dirty="0"/>
              </a:p>
            </p:txBody>
          </p:sp>
          <p:sp>
            <p:nvSpPr>
              <p:cNvPr id="167" name="Rounded Rectangle 166"/>
              <p:cNvSpPr/>
              <p:nvPr/>
            </p:nvSpPr>
            <p:spPr>
              <a:xfrm>
                <a:off x="5939239" y="6037818"/>
                <a:ext cx="198449" cy="184746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" name="TextBox 167"/>
              <p:cNvSpPr txBox="1"/>
              <p:nvPr/>
            </p:nvSpPr>
            <p:spPr>
              <a:xfrm>
                <a:off x="6137688" y="5955268"/>
                <a:ext cx="5822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App6</a:t>
                </a:r>
                <a:endParaRPr lang="en-US" i="1" dirty="0"/>
              </a:p>
            </p:txBody>
          </p:sp>
          <p:sp>
            <p:nvSpPr>
              <p:cNvPr id="169" name="Rounded Rectangle 168"/>
              <p:cNvSpPr/>
              <p:nvPr/>
            </p:nvSpPr>
            <p:spPr>
              <a:xfrm>
                <a:off x="6719899" y="6037818"/>
                <a:ext cx="198449" cy="184746"/>
              </a:xfrm>
              <a:prstGeom prst="round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" name="TextBox 169"/>
              <p:cNvSpPr txBox="1"/>
              <p:nvPr/>
            </p:nvSpPr>
            <p:spPr>
              <a:xfrm>
                <a:off x="6918348" y="5955268"/>
                <a:ext cx="5822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App7</a:t>
                </a:r>
                <a:endParaRPr lang="en-US" i="1" dirty="0"/>
              </a:p>
            </p:txBody>
          </p:sp>
          <p:sp>
            <p:nvSpPr>
              <p:cNvPr id="171" name="Rounded Rectangle 170"/>
              <p:cNvSpPr/>
              <p:nvPr/>
            </p:nvSpPr>
            <p:spPr>
              <a:xfrm>
                <a:off x="7539439" y="6037818"/>
                <a:ext cx="198449" cy="184746"/>
              </a:xfrm>
              <a:prstGeom prst="roundRect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" name="TextBox 171"/>
              <p:cNvSpPr txBox="1"/>
              <p:nvPr/>
            </p:nvSpPr>
            <p:spPr>
              <a:xfrm>
                <a:off x="7737888" y="5955268"/>
                <a:ext cx="5822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App8</a:t>
                </a:r>
                <a:endParaRPr lang="en-US" i="1" dirty="0"/>
              </a:p>
            </p:txBody>
          </p:sp>
        </p:grpSp>
        <p:grpSp>
          <p:nvGrpSpPr>
            <p:cNvPr id="6" name="Group 245"/>
            <p:cNvGrpSpPr/>
            <p:nvPr/>
          </p:nvGrpSpPr>
          <p:grpSpPr>
            <a:xfrm>
              <a:off x="6224680" y="1435385"/>
              <a:ext cx="1015449" cy="3898054"/>
              <a:chOff x="5731521" y="1866900"/>
              <a:chExt cx="1015449" cy="3898054"/>
            </a:xfrm>
          </p:grpSpPr>
          <p:sp>
            <p:nvSpPr>
              <p:cNvPr id="174" name="Rounded Rectangle 173"/>
              <p:cNvSpPr/>
              <p:nvPr/>
            </p:nvSpPr>
            <p:spPr>
              <a:xfrm>
                <a:off x="6497721" y="2317154"/>
                <a:ext cx="198449" cy="184746"/>
              </a:xfrm>
              <a:prstGeom prst="roundRect">
                <a:avLst/>
              </a:prstGeom>
              <a:solidFill>
                <a:srgbClr val="FF99FF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5" name="Rounded Rectangle 174"/>
              <p:cNvSpPr/>
              <p:nvPr/>
            </p:nvSpPr>
            <p:spPr>
              <a:xfrm>
                <a:off x="6246116" y="2317154"/>
                <a:ext cx="198449" cy="184746"/>
              </a:xfrm>
              <a:prstGeom prst="roundRect">
                <a:avLst/>
              </a:prstGeom>
              <a:solidFill>
                <a:srgbClr val="FF99FF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" name="Rounded Rectangle 175"/>
              <p:cNvSpPr/>
              <p:nvPr/>
            </p:nvSpPr>
            <p:spPr>
              <a:xfrm>
                <a:off x="6507151" y="2095500"/>
                <a:ext cx="198449" cy="184746"/>
              </a:xfrm>
              <a:prstGeom prst="round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7" name="Rounded Rectangle 176"/>
              <p:cNvSpPr/>
              <p:nvPr/>
            </p:nvSpPr>
            <p:spPr>
              <a:xfrm>
                <a:off x="6497721" y="2875229"/>
                <a:ext cx="198449" cy="184746"/>
              </a:xfrm>
              <a:prstGeom prst="roundRect">
                <a:avLst/>
              </a:prstGeom>
              <a:solidFill>
                <a:srgbClr val="37EE18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8" name="Rounded Rectangle 177"/>
              <p:cNvSpPr/>
              <p:nvPr/>
            </p:nvSpPr>
            <p:spPr>
              <a:xfrm>
                <a:off x="6246116" y="2875229"/>
                <a:ext cx="198449" cy="184746"/>
              </a:xfrm>
              <a:prstGeom prst="roundRect">
                <a:avLst/>
              </a:prstGeom>
              <a:solidFill>
                <a:srgbClr val="37EE18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" name="Rounded Rectangle 178"/>
              <p:cNvSpPr/>
              <p:nvPr/>
            </p:nvSpPr>
            <p:spPr>
              <a:xfrm>
                <a:off x="6497721" y="2628900"/>
                <a:ext cx="198449" cy="184746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0" name="Rounded Rectangle 179"/>
              <p:cNvSpPr/>
              <p:nvPr/>
            </p:nvSpPr>
            <p:spPr>
              <a:xfrm>
                <a:off x="6497721" y="3713428"/>
                <a:ext cx="198449" cy="18474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1" name="Rounded Rectangle 180"/>
              <p:cNvSpPr/>
              <p:nvPr/>
            </p:nvSpPr>
            <p:spPr>
              <a:xfrm>
                <a:off x="6246116" y="3467100"/>
                <a:ext cx="198449" cy="184746"/>
              </a:xfrm>
              <a:prstGeom prst="round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2" name="Rounded Rectangle 181"/>
              <p:cNvSpPr/>
              <p:nvPr/>
            </p:nvSpPr>
            <p:spPr>
              <a:xfrm>
                <a:off x="6497721" y="3467100"/>
                <a:ext cx="198449" cy="184746"/>
              </a:xfrm>
              <a:prstGeom prst="round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" name="Rounded Rectangle 182"/>
              <p:cNvSpPr/>
              <p:nvPr/>
            </p:nvSpPr>
            <p:spPr>
              <a:xfrm>
                <a:off x="6497721" y="4557979"/>
                <a:ext cx="198449" cy="184746"/>
              </a:xfrm>
              <a:prstGeom prst="roundRect">
                <a:avLst/>
              </a:prstGeom>
              <a:solidFill>
                <a:srgbClr val="5EFA26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4" name="Rounded Rectangle 183"/>
              <p:cNvSpPr/>
              <p:nvPr/>
            </p:nvSpPr>
            <p:spPr>
              <a:xfrm>
                <a:off x="6497721" y="4311650"/>
                <a:ext cx="198449" cy="184746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" name="Rounded Rectangle 184"/>
              <p:cNvSpPr/>
              <p:nvPr/>
            </p:nvSpPr>
            <p:spPr>
              <a:xfrm>
                <a:off x="6491600" y="1866900"/>
                <a:ext cx="198449" cy="184746"/>
              </a:xfrm>
              <a:prstGeom prst="roundRect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6" name="Rounded Rectangle 185"/>
              <p:cNvSpPr/>
              <p:nvPr/>
            </p:nvSpPr>
            <p:spPr>
              <a:xfrm>
                <a:off x="6246345" y="1866900"/>
                <a:ext cx="198449" cy="184746"/>
              </a:xfrm>
              <a:prstGeom prst="roundRect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" name="Rounded Rectangle 186"/>
              <p:cNvSpPr/>
              <p:nvPr/>
            </p:nvSpPr>
            <p:spPr>
              <a:xfrm>
                <a:off x="6261585" y="4768850"/>
                <a:ext cx="198449" cy="184746"/>
              </a:xfrm>
              <a:prstGeom prst="round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8" name="Rounded Rectangle 187"/>
              <p:cNvSpPr/>
              <p:nvPr/>
            </p:nvSpPr>
            <p:spPr>
              <a:xfrm>
                <a:off x="6513190" y="4768850"/>
                <a:ext cx="198449" cy="184746"/>
              </a:xfrm>
              <a:prstGeom prst="round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" name="Rounded Rectangle 188"/>
              <p:cNvSpPr/>
              <p:nvPr/>
            </p:nvSpPr>
            <p:spPr>
              <a:xfrm>
                <a:off x="6474945" y="3988405"/>
                <a:ext cx="198449" cy="184746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0" name="Rounded Rectangle 189"/>
              <p:cNvSpPr/>
              <p:nvPr/>
            </p:nvSpPr>
            <p:spPr>
              <a:xfrm>
                <a:off x="6486046" y="3141808"/>
                <a:ext cx="198449" cy="184746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1" name="Rounded Rectangle 190"/>
              <p:cNvSpPr/>
              <p:nvPr/>
            </p:nvSpPr>
            <p:spPr>
              <a:xfrm>
                <a:off x="6234441" y="3141808"/>
                <a:ext cx="198449" cy="184746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2" name="Rounded Rectangle 191"/>
              <p:cNvSpPr/>
              <p:nvPr/>
            </p:nvSpPr>
            <p:spPr>
              <a:xfrm>
                <a:off x="5983126" y="3141808"/>
                <a:ext cx="198449" cy="184746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3" name="Rounded Rectangle 192"/>
              <p:cNvSpPr/>
              <p:nvPr/>
            </p:nvSpPr>
            <p:spPr>
              <a:xfrm>
                <a:off x="5731521" y="3141808"/>
                <a:ext cx="198449" cy="184746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4" name="Rounded Rectangle 193"/>
              <p:cNvSpPr/>
              <p:nvPr/>
            </p:nvSpPr>
            <p:spPr>
              <a:xfrm>
                <a:off x="6257446" y="3715951"/>
                <a:ext cx="198449" cy="18474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5" name="Rounded Rectangle 194"/>
              <p:cNvSpPr/>
              <p:nvPr/>
            </p:nvSpPr>
            <p:spPr>
              <a:xfrm>
                <a:off x="6006131" y="3715951"/>
                <a:ext cx="198449" cy="18474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6" name="Rounded Rectangle 195"/>
              <p:cNvSpPr/>
              <p:nvPr/>
            </p:nvSpPr>
            <p:spPr>
              <a:xfrm>
                <a:off x="5754526" y="3715951"/>
                <a:ext cx="198449" cy="18474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7" name="Rounded Rectangle 196"/>
              <p:cNvSpPr/>
              <p:nvPr/>
            </p:nvSpPr>
            <p:spPr>
              <a:xfrm>
                <a:off x="6548521" y="5313629"/>
                <a:ext cx="198449" cy="184746"/>
              </a:xfrm>
              <a:prstGeom prst="roundRect">
                <a:avLst/>
              </a:prstGeom>
              <a:solidFill>
                <a:srgbClr val="37EE18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8" name="Rounded Rectangle 197"/>
              <p:cNvSpPr/>
              <p:nvPr/>
            </p:nvSpPr>
            <p:spPr>
              <a:xfrm>
                <a:off x="6296916" y="5313629"/>
                <a:ext cx="198449" cy="184746"/>
              </a:xfrm>
              <a:prstGeom prst="roundRect">
                <a:avLst/>
              </a:prstGeom>
              <a:solidFill>
                <a:srgbClr val="37EE18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9" name="Rounded Rectangle 198"/>
              <p:cNvSpPr/>
              <p:nvPr/>
            </p:nvSpPr>
            <p:spPr>
              <a:xfrm>
                <a:off x="6529471" y="5067300"/>
                <a:ext cx="198449" cy="184746"/>
              </a:xfrm>
              <a:prstGeom prst="roundRect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0" name="Rounded Rectangle 199"/>
              <p:cNvSpPr/>
              <p:nvPr/>
            </p:nvSpPr>
            <p:spPr>
              <a:xfrm>
                <a:off x="6536846" y="5580208"/>
                <a:ext cx="198449" cy="184746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1" name="Rounded Rectangle 200"/>
              <p:cNvSpPr/>
              <p:nvPr/>
            </p:nvSpPr>
            <p:spPr>
              <a:xfrm>
                <a:off x="6285241" y="5580208"/>
                <a:ext cx="198449" cy="184746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2" name="Rounded Rectangle 201"/>
              <p:cNvSpPr/>
              <p:nvPr/>
            </p:nvSpPr>
            <p:spPr>
              <a:xfrm>
                <a:off x="6033926" y="5580208"/>
                <a:ext cx="198449" cy="184746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3" name="Rounded Rectangle 202"/>
              <p:cNvSpPr/>
              <p:nvPr/>
            </p:nvSpPr>
            <p:spPr>
              <a:xfrm>
                <a:off x="5782321" y="5580208"/>
                <a:ext cx="198449" cy="184746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4" name="Rounded Rectangle 203"/>
              <p:cNvSpPr/>
              <p:nvPr/>
            </p:nvSpPr>
            <p:spPr>
              <a:xfrm>
                <a:off x="6280150" y="5067300"/>
                <a:ext cx="198449" cy="184746"/>
              </a:xfrm>
              <a:prstGeom prst="roundRect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46304" tIns="73152" rIns="146304" bIns="73152"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05" name="Straight Connector 204"/>
            <p:cNvCxnSpPr/>
            <p:nvPr/>
          </p:nvCxnSpPr>
          <p:spPr>
            <a:xfrm>
              <a:off x="6053087" y="5410485"/>
              <a:ext cx="1240305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3" name="Freeform 4"/>
          <p:cNvSpPr>
            <a:spLocks/>
          </p:cNvSpPr>
          <p:nvPr/>
        </p:nvSpPr>
        <p:spPr bwMode="auto">
          <a:xfrm>
            <a:off x="1585233" y="1392171"/>
            <a:ext cx="128071" cy="575175"/>
          </a:xfrm>
          <a:custGeom>
            <a:avLst/>
            <a:gdLst/>
            <a:ahLst/>
            <a:cxnLst>
              <a:cxn ang="0">
                <a:pos x="0" y="87"/>
              </a:cxn>
              <a:cxn ang="0">
                <a:pos x="0" y="435"/>
              </a:cxn>
              <a:cxn ang="0">
                <a:pos x="127" y="522"/>
              </a:cxn>
              <a:cxn ang="0">
                <a:pos x="127" y="0"/>
              </a:cxn>
              <a:cxn ang="0">
                <a:pos x="0" y="87"/>
              </a:cxn>
            </a:cxnLst>
            <a:rect l="0" t="0" r="r" b="b"/>
            <a:pathLst>
              <a:path w="127" h="522">
                <a:moveTo>
                  <a:pt x="0" y="87"/>
                </a:moveTo>
                <a:lnTo>
                  <a:pt x="0" y="435"/>
                </a:lnTo>
                <a:lnTo>
                  <a:pt x="127" y="522"/>
                </a:lnTo>
                <a:lnTo>
                  <a:pt x="127" y="0"/>
                </a:lnTo>
                <a:lnTo>
                  <a:pt x="0" y="87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14" name="Freeform 5"/>
          <p:cNvSpPr>
            <a:spLocks/>
          </p:cNvSpPr>
          <p:nvPr/>
        </p:nvSpPr>
        <p:spPr bwMode="auto">
          <a:xfrm>
            <a:off x="1585233" y="1392171"/>
            <a:ext cx="128071" cy="575175"/>
          </a:xfrm>
          <a:custGeom>
            <a:avLst/>
            <a:gdLst/>
            <a:ahLst/>
            <a:cxnLst>
              <a:cxn ang="0">
                <a:pos x="0" y="87"/>
              </a:cxn>
              <a:cxn ang="0">
                <a:pos x="0" y="435"/>
              </a:cxn>
              <a:cxn ang="0">
                <a:pos x="127" y="522"/>
              </a:cxn>
              <a:cxn ang="0">
                <a:pos x="127" y="0"/>
              </a:cxn>
              <a:cxn ang="0">
                <a:pos x="0" y="87"/>
              </a:cxn>
            </a:cxnLst>
            <a:rect l="0" t="0" r="r" b="b"/>
            <a:pathLst>
              <a:path w="127" h="522">
                <a:moveTo>
                  <a:pt x="0" y="87"/>
                </a:moveTo>
                <a:lnTo>
                  <a:pt x="0" y="435"/>
                </a:lnTo>
                <a:lnTo>
                  <a:pt x="127" y="522"/>
                </a:lnTo>
                <a:lnTo>
                  <a:pt x="127" y="0"/>
                </a:lnTo>
                <a:lnTo>
                  <a:pt x="0" y="87"/>
                </a:lnTo>
                <a:close/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15" name="Freeform 6"/>
          <p:cNvSpPr>
            <a:spLocks/>
          </p:cNvSpPr>
          <p:nvPr/>
        </p:nvSpPr>
        <p:spPr bwMode="auto">
          <a:xfrm>
            <a:off x="2357692" y="1392171"/>
            <a:ext cx="130088" cy="575175"/>
          </a:xfrm>
          <a:custGeom>
            <a:avLst/>
            <a:gdLst/>
            <a:ahLst/>
            <a:cxnLst>
              <a:cxn ang="0">
                <a:pos x="129" y="87"/>
              </a:cxn>
              <a:cxn ang="0">
                <a:pos x="129" y="435"/>
              </a:cxn>
              <a:cxn ang="0">
                <a:pos x="0" y="522"/>
              </a:cxn>
              <a:cxn ang="0">
                <a:pos x="0" y="0"/>
              </a:cxn>
              <a:cxn ang="0">
                <a:pos x="129" y="87"/>
              </a:cxn>
            </a:cxnLst>
            <a:rect l="0" t="0" r="r" b="b"/>
            <a:pathLst>
              <a:path w="129" h="522">
                <a:moveTo>
                  <a:pt x="129" y="87"/>
                </a:moveTo>
                <a:lnTo>
                  <a:pt x="129" y="435"/>
                </a:lnTo>
                <a:lnTo>
                  <a:pt x="0" y="522"/>
                </a:lnTo>
                <a:lnTo>
                  <a:pt x="0" y="0"/>
                </a:lnTo>
                <a:lnTo>
                  <a:pt x="129" y="87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16" name="Freeform 7"/>
          <p:cNvSpPr>
            <a:spLocks/>
          </p:cNvSpPr>
          <p:nvPr/>
        </p:nvSpPr>
        <p:spPr bwMode="auto">
          <a:xfrm>
            <a:off x="2357692" y="1392171"/>
            <a:ext cx="130088" cy="575175"/>
          </a:xfrm>
          <a:custGeom>
            <a:avLst/>
            <a:gdLst/>
            <a:ahLst/>
            <a:cxnLst>
              <a:cxn ang="0">
                <a:pos x="129" y="87"/>
              </a:cxn>
              <a:cxn ang="0">
                <a:pos x="129" y="435"/>
              </a:cxn>
              <a:cxn ang="0">
                <a:pos x="0" y="522"/>
              </a:cxn>
              <a:cxn ang="0">
                <a:pos x="0" y="0"/>
              </a:cxn>
              <a:cxn ang="0">
                <a:pos x="129" y="87"/>
              </a:cxn>
            </a:cxnLst>
            <a:rect l="0" t="0" r="r" b="b"/>
            <a:pathLst>
              <a:path w="129" h="522">
                <a:moveTo>
                  <a:pt x="129" y="87"/>
                </a:moveTo>
                <a:lnTo>
                  <a:pt x="129" y="435"/>
                </a:lnTo>
                <a:lnTo>
                  <a:pt x="0" y="522"/>
                </a:lnTo>
                <a:lnTo>
                  <a:pt x="0" y="0"/>
                </a:lnTo>
                <a:lnTo>
                  <a:pt x="129" y="87"/>
                </a:lnTo>
                <a:close/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17" name="Rectangle 8"/>
          <p:cNvSpPr>
            <a:spLocks noChangeArrowheads="1"/>
          </p:cNvSpPr>
          <p:nvPr/>
        </p:nvSpPr>
        <p:spPr bwMode="auto">
          <a:xfrm>
            <a:off x="1790953" y="1392171"/>
            <a:ext cx="412449" cy="1520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18" name="Rectangle 9"/>
          <p:cNvSpPr>
            <a:spLocks noChangeArrowheads="1"/>
          </p:cNvSpPr>
          <p:nvPr/>
        </p:nvSpPr>
        <p:spPr bwMode="auto">
          <a:xfrm>
            <a:off x="1790953" y="1392171"/>
            <a:ext cx="412449" cy="152058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19" name="Rectangle 10"/>
          <p:cNvSpPr>
            <a:spLocks noChangeArrowheads="1"/>
          </p:cNvSpPr>
          <p:nvPr/>
        </p:nvSpPr>
        <p:spPr bwMode="auto">
          <a:xfrm>
            <a:off x="1876670" y="1395476"/>
            <a:ext cx="20518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100" b="1">
                <a:solidFill>
                  <a:srgbClr val="000000"/>
                </a:solidFill>
                <a:ea typeface="굴림" pitchFamily="50" charset="-127"/>
              </a:rPr>
              <a:t>VC </a:t>
            </a:r>
            <a:endParaRPr lang="en-US" altLang="ko-KR" sz="1400">
              <a:ea typeface="굴림" pitchFamily="50" charset="-127"/>
            </a:endParaRPr>
          </a:p>
        </p:txBody>
      </p:sp>
      <p:sp>
        <p:nvSpPr>
          <p:cNvPr id="220" name="Rectangle 11"/>
          <p:cNvSpPr>
            <a:spLocks noChangeArrowheads="1"/>
          </p:cNvSpPr>
          <p:nvPr/>
        </p:nvSpPr>
        <p:spPr bwMode="auto">
          <a:xfrm>
            <a:off x="2060204" y="1395476"/>
            <a:ext cx="64120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100" b="1">
                <a:solidFill>
                  <a:srgbClr val="000000"/>
                </a:solidFill>
                <a:ea typeface="굴림" pitchFamily="50" charset="-127"/>
              </a:rPr>
              <a:t>0</a:t>
            </a:r>
            <a:endParaRPr lang="en-US" altLang="ko-KR" sz="1400">
              <a:ea typeface="굴림" pitchFamily="50" charset="-127"/>
            </a:endParaRPr>
          </a:p>
        </p:txBody>
      </p:sp>
      <p:sp>
        <p:nvSpPr>
          <p:cNvPr id="221" name="Rectangle 13"/>
          <p:cNvSpPr>
            <a:spLocks noChangeArrowheads="1"/>
          </p:cNvSpPr>
          <p:nvPr/>
        </p:nvSpPr>
        <p:spPr bwMode="auto">
          <a:xfrm>
            <a:off x="2822580" y="2660421"/>
            <a:ext cx="1031626" cy="1408188"/>
          </a:xfrm>
          <a:prstGeom prst="rect">
            <a:avLst/>
          </a:prstGeom>
          <a:solidFill>
            <a:srgbClr val="E6E6E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22" name="Rectangle 14"/>
          <p:cNvSpPr>
            <a:spLocks noChangeArrowheads="1"/>
          </p:cNvSpPr>
          <p:nvPr/>
        </p:nvSpPr>
        <p:spPr bwMode="auto">
          <a:xfrm>
            <a:off x="2822580" y="2660421"/>
            <a:ext cx="1031626" cy="1408188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23" name="Freeform 15"/>
          <p:cNvSpPr>
            <a:spLocks/>
          </p:cNvSpPr>
          <p:nvPr/>
        </p:nvSpPr>
        <p:spPr bwMode="auto">
          <a:xfrm>
            <a:off x="2951659" y="2897323"/>
            <a:ext cx="772459" cy="928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53" y="0"/>
              </a:cxn>
              <a:cxn ang="0">
                <a:pos x="613" y="843"/>
              </a:cxn>
              <a:cxn ang="0">
                <a:pos x="766" y="843"/>
              </a:cxn>
            </a:cxnLst>
            <a:rect l="0" t="0" r="r" b="b"/>
            <a:pathLst>
              <a:path w="766" h="843">
                <a:moveTo>
                  <a:pt x="0" y="0"/>
                </a:moveTo>
                <a:lnTo>
                  <a:pt x="153" y="0"/>
                </a:lnTo>
                <a:lnTo>
                  <a:pt x="613" y="843"/>
                </a:lnTo>
                <a:lnTo>
                  <a:pt x="766" y="843"/>
                </a:lnTo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24" name="Freeform 16"/>
          <p:cNvSpPr>
            <a:spLocks/>
          </p:cNvSpPr>
          <p:nvPr/>
        </p:nvSpPr>
        <p:spPr bwMode="auto">
          <a:xfrm>
            <a:off x="2951659" y="2897323"/>
            <a:ext cx="772459" cy="928875"/>
          </a:xfrm>
          <a:custGeom>
            <a:avLst/>
            <a:gdLst/>
            <a:ahLst/>
            <a:cxnLst>
              <a:cxn ang="0">
                <a:pos x="766" y="0"/>
              </a:cxn>
              <a:cxn ang="0">
                <a:pos x="613" y="0"/>
              </a:cxn>
              <a:cxn ang="0">
                <a:pos x="153" y="843"/>
              </a:cxn>
              <a:cxn ang="0">
                <a:pos x="0" y="843"/>
              </a:cxn>
            </a:cxnLst>
            <a:rect l="0" t="0" r="r" b="b"/>
            <a:pathLst>
              <a:path w="766" h="843">
                <a:moveTo>
                  <a:pt x="766" y="0"/>
                </a:moveTo>
                <a:lnTo>
                  <a:pt x="613" y="0"/>
                </a:lnTo>
                <a:lnTo>
                  <a:pt x="153" y="843"/>
                </a:lnTo>
                <a:lnTo>
                  <a:pt x="0" y="843"/>
                </a:lnTo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25" name="Line 17"/>
          <p:cNvSpPr>
            <a:spLocks noChangeShapeType="1"/>
          </p:cNvSpPr>
          <p:nvPr/>
        </p:nvSpPr>
        <p:spPr bwMode="auto">
          <a:xfrm>
            <a:off x="3854206" y="2899527"/>
            <a:ext cx="249083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26" name="Freeform 18"/>
          <p:cNvSpPr>
            <a:spLocks/>
          </p:cNvSpPr>
          <p:nvPr/>
        </p:nvSpPr>
        <p:spPr bwMode="auto">
          <a:xfrm>
            <a:off x="4095222" y="2863165"/>
            <a:ext cx="67565" cy="738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3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3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27" name="Line 19"/>
          <p:cNvSpPr>
            <a:spLocks noChangeShapeType="1"/>
          </p:cNvSpPr>
          <p:nvPr/>
        </p:nvSpPr>
        <p:spPr bwMode="auto">
          <a:xfrm>
            <a:off x="3854206" y="3829504"/>
            <a:ext cx="249083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28" name="Freeform 20"/>
          <p:cNvSpPr>
            <a:spLocks/>
          </p:cNvSpPr>
          <p:nvPr/>
        </p:nvSpPr>
        <p:spPr bwMode="auto">
          <a:xfrm>
            <a:off x="4095222" y="3793142"/>
            <a:ext cx="67565" cy="738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3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3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44" name="Freeform 46"/>
          <p:cNvSpPr>
            <a:spLocks/>
          </p:cNvSpPr>
          <p:nvPr/>
        </p:nvSpPr>
        <p:spPr bwMode="auto">
          <a:xfrm>
            <a:off x="2435342" y="1330466"/>
            <a:ext cx="463879" cy="907940"/>
          </a:xfrm>
          <a:custGeom>
            <a:avLst/>
            <a:gdLst/>
            <a:ahLst/>
            <a:cxnLst>
              <a:cxn ang="0">
                <a:pos x="460" y="824"/>
              </a:cxn>
              <a:cxn ang="0">
                <a:pos x="373" y="824"/>
              </a:cxn>
              <a:cxn ang="0">
                <a:pos x="373" y="0"/>
              </a:cxn>
              <a:cxn ang="0">
                <a:pos x="0" y="0"/>
              </a:cxn>
            </a:cxnLst>
            <a:rect l="0" t="0" r="r" b="b"/>
            <a:pathLst>
              <a:path w="460" h="824">
                <a:moveTo>
                  <a:pt x="460" y="824"/>
                </a:moveTo>
                <a:lnTo>
                  <a:pt x="373" y="824"/>
                </a:lnTo>
                <a:lnTo>
                  <a:pt x="373" y="0"/>
                </a:lnTo>
                <a:lnTo>
                  <a:pt x="0" y="0"/>
                </a:lnTo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45" name="Line 47"/>
          <p:cNvSpPr>
            <a:spLocks noChangeShapeType="1"/>
          </p:cNvSpPr>
          <p:nvPr/>
        </p:nvSpPr>
        <p:spPr bwMode="auto">
          <a:xfrm>
            <a:off x="2435342" y="1330466"/>
            <a:ext cx="1008" cy="62806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46" name="Freeform 48"/>
          <p:cNvSpPr>
            <a:spLocks/>
          </p:cNvSpPr>
          <p:nvPr/>
        </p:nvSpPr>
        <p:spPr bwMode="auto">
          <a:xfrm>
            <a:off x="2402063" y="1374541"/>
            <a:ext cx="67565" cy="73825"/>
          </a:xfrm>
          <a:custGeom>
            <a:avLst/>
            <a:gdLst/>
            <a:ahLst/>
            <a:cxnLst>
              <a:cxn ang="0">
                <a:pos x="80" y="159"/>
              </a:cxn>
              <a:cxn ang="0">
                <a:pos x="0" y="0"/>
              </a:cxn>
              <a:cxn ang="0">
                <a:pos x="159" y="0"/>
              </a:cxn>
              <a:cxn ang="0">
                <a:pos x="80" y="159"/>
              </a:cxn>
            </a:cxnLst>
            <a:rect l="0" t="0" r="r" b="b"/>
            <a:pathLst>
              <a:path w="159" h="159">
                <a:moveTo>
                  <a:pt x="80" y="159"/>
                </a:moveTo>
                <a:lnTo>
                  <a:pt x="0" y="0"/>
                </a:lnTo>
                <a:cubicBezTo>
                  <a:pt x="50" y="25"/>
                  <a:pt x="109" y="25"/>
                  <a:pt x="159" y="0"/>
                </a:cubicBezTo>
                <a:lnTo>
                  <a:pt x="80" y="159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47" name="Line 49"/>
          <p:cNvSpPr>
            <a:spLocks noChangeShapeType="1"/>
          </p:cNvSpPr>
          <p:nvPr/>
        </p:nvSpPr>
        <p:spPr bwMode="auto">
          <a:xfrm>
            <a:off x="3337888" y="2392668"/>
            <a:ext cx="1009" cy="202744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48" name="Freeform 50"/>
          <p:cNvSpPr>
            <a:spLocks/>
          </p:cNvSpPr>
          <p:nvPr/>
        </p:nvSpPr>
        <p:spPr bwMode="auto">
          <a:xfrm>
            <a:off x="3304611" y="2586596"/>
            <a:ext cx="67565" cy="73825"/>
          </a:xfrm>
          <a:custGeom>
            <a:avLst/>
            <a:gdLst/>
            <a:ahLst/>
            <a:cxnLst>
              <a:cxn ang="0">
                <a:pos x="67" y="0"/>
              </a:cxn>
              <a:cxn ang="0">
                <a:pos x="33" y="67"/>
              </a:cxn>
              <a:cxn ang="0">
                <a:pos x="0" y="0"/>
              </a:cxn>
              <a:cxn ang="0">
                <a:pos x="67" y="0"/>
              </a:cxn>
            </a:cxnLst>
            <a:rect l="0" t="0" r="r" b="b"/>
            <a:pathLst>
              <a:path w="67" h="67">
                <a:moveTo>
                  <a:pt x="67" y="0"/>
                </a:moveTo>
                <a:lnTo>
                  <a:pt x="33" y="67"/>
                </a:lnTo>
                <a:lnTo>
                  <a:pt x="0" y="0"/>
                </a:lnTo>
                <a:lnTo>
                  <a:pt x="67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49" name="Line 51"/>
          <p:cNvSpPr>
            <a:spLocks noChangeShapeType="1"/>
          </p:cNvSpPr>
          <p:nvPr/>
        </p:nvSpPr>
        <p:spPr bwMode="auto">
          <a:xfrm>
            <a:off x="991266" y="1679758"/>
            <a:ext cx="534469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50" name="Freeform 52"/>
          <p:cNvSpPr>
            <a:spLocks/>
          </p:cNvSpPr>
          <p:nvPr/>
        </p:nvSpPr>
        <p:spPr bwMode="auto">
          <a:xfrm>
            <a:off x="1516659" y="1642295"/>
            <a:ext cx="68573" cy="7492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8" y="34"/>
              </a:cxn>
              <a:cxn ang="0">
                <a:pos x="0" y="68"/>
              </a:cxn>
              <a:cxn ang="0">
                <a:pos x="0" y="0"/>
              </a:cxn>
            </a:cxnLst>
            <a:rect l="0" t="0" r="r" b="b"/>
            <a:pathLst>
              <a:path w="68" h="68">
                <a:moveTo>
                  <a:pt x="0" y="0"/>
                </a:moveTo>
                <a:lnTo>
                  <a:pt x="68" y="34"/>
                </a:lnTo>
                <a:lnTo>
                  <a:pt x="0" y="6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51" name="Freeform 55"/>
          <p:cNvSpPr>
            <a:spLocks/>
          </p:cNvSpPr>
          <p:nvPr/>
        </p:nvSpPr>
        <p:spPr bwMode="auto">
          <a:xfrm>
            <a:off x="2630978" y="1674249"/>
            <a:ext cx="132104" cy="122527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8" y="0"/>
              </a:cxn>
              <a:cxn ang="0">
                <a:pos x="88" y="1112"/>
              </a:cxn>
              <a:cxn ang="0">
                <a:pos x="131" y="1112"/>
              </a:cxn>
            </a:cxnLst>
            <a:rect l="0" t="0" r="r" b="b"/>
            <a:pathLst>
              <a:path w="131" h="1112">
                <a:moveTo>
                  <a:pt x="0" y="0"/>
                </a:moveTo>
                <a:lnTo>
                  <a:pt x="88" y="0"/>
                </a:lnTo>
                <a:lnTo>
                  <a:pt x="88" y="1112"/>
                </a:lnTo>
                <a:lnTo>
                  <a:pt x="131" y="1112"/>
                </a:lnTo>
              </a:path>
            </a:pathLst>
          </a:custGeom>
          <a:noFill/>
          <a:ln w="17463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52" name="Freeform 56"/>
          <p:cNvSpPr>
            <a:spLocks/>
          </p:cNvSpPr>
          <p:nvPr/>
        </p:nvSpPr>
        <p:spPr bwMode="auto">
          <a:xfrm>
            <a:off x="2755015" y="2863165"/>
            <a:ext cx="67565" cy="738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3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3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53" name="Line 61"/>
          <p:cNvSpPr>
            <a:spLocks noChangeShapeType="1"/>
          </p:cNvSpPr>
          <p:nvPr/>
        </p:nvSpPr>
        <p:spPr bwMode="auto">
          <a:xfrm>
            <a:off x="1713304" y="1468200"/>
            <a:ext cx="77649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54" name="Line 62"/>
          <p:cNvSpPr>
            <a:spLocks noChangeShapeType="1"/>
          </p:cNvSpPr>
          <p:nvPr/>
        </p:nvSpPr>
        <p:spPr bwMode="auto">
          <a:xfrm>
            <a:off x="2203402" y="1468200"/>
            <a:ext cx="9580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55" name="Freeform 63"/>
          <p:cNvSpPr>
            <a:spLocks/>
          </p:cNvSpPr>
          <p:nvPr/>
        </p:nvSpPr>
        <p:spPr bwMode="auto">
          <a:xfrm>
            <a:off x="2291136" y="1431838"/>
            <a:ext cx="66557" cy="73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6" y="33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6" h="67">
                <a:moveTo>
                  <a:pt x="0" y="0"/>
                </a:moveTo>
                <a:lnTo>
                  <a:pt x="66" y="33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56" name="Line 64"/>
          <p:cNvSpPr>
            <a:spLocks noChangeShapeType="1"/>
          </p:cNvSpPr>
          <p:nvPr/>
        </p:nvSpPr>
        <p:spPr bwMode="auto">
          <a:xfrm>
            <a:off x="1713304" y="1893521"/>
            <a:ext cx="77649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57" name="Line 65"/>
          <p:cNvSpPr>
            <a:spLocks noChangeShapeType="1"/>
          </p:cNvSpPr>
          <p:nvPr/>
        </p:nvSpPr>
        <p:spPr bwMode="auto">
          <a:xfrm>
            <a:off x="2203402" y="1893521"/>
            <a:ext cx="9580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58" name="Freeform 66"/>
          <p:cNvSpPr>
            <a:spLocks/>
          </p:cNvSpPr>
          <p:nvPr/>
        </p:nvSpPr>
        <p:spPr bwMode="auto">
          <a:xfrm>
            <a:off x="2291136" y="1857160"/>
            <a:ext cx="66557" cy="73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6" y="33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6" h="67">
                <a:moveTo>
                  <a:pt x="0" y="0"/>
                </a:moveTo>
                <a:lnTo>
                  <a:pt x="66" y="33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59" name="Line 67"/>
          <p:cNvSpPr>
            <a:spLocks noChangeShapeType="1"/>
          </p:cNvSpPr>
          <p:nvPr/>
        </p:nvSpPr>
        <p:spPr bwMode="auto">
          <a:xfrm>
            <a:off x="1715321" y="1679758"/>
            <a:ext cx="77649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60" name="Line 68"/>
          <p:cNvSpPr>
            <a:spLocks noChangeShapeType="1"/>
          </p:cNvSpPr>
          <p:nvPr/>
        </p:nvSpPr>
        <p:spPr bwMode="auto">
          <a:xfrm>
            <a:off x="2205419" y="1679758"/>
            <a:ext cx="9580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61" name="Freeform 69"/>
          <p:cNvSpPr>
            <a:spLocks/>
          </p:cNvSpPr>
          <p:nvPr/>
        </p:nvSpPr>
        <p:spPr bwMode="auto">
          <a:xfrm>
            <a:off x="2292144" y="1642295"/>
            <a:ext cx="68573" cy="7492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8" y="34"/>
              </a:cxn>
              <a:cxn ang="0">
                <a:pos x="0" y="68"/>
              </a:cxn>
              <a:cxn ang="0">
                <a:pos x="0" y="0"/>
              </a:cxn>
            </a:cxnLst>
            <a:rect l="0" t="0" r="r" b="b"/>
            <a:pathLst>
              <a:path w="68" h="68">
                <a:moveTo>
                  <a:pt x="0" y="0"/>
                </a:moveTo>
                <a:lnTo>
                  <a:pt x="68" y="34"/>
                </a:lnTo>
                <a:lnTo>
                  <a:pt x="0" y="6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62" name="Line 70"/>
          <p:cNvSpPr>
            <a:spLocks noChangeShapeType="1"/>
          </p:cNvSpPr>
          <p:nvPr/>
        </p:nvSpPr>
        <p:spPr bwMode="auto">
          <a:xfrm>
            <a:off x="2615851" y="3364516"/>
            <a:ext cx="14723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63" name="Freeform 71"/>
          <p:cNvSpPr>
            <a:spLocks/>
          </p:cNvSpPr>
          <p:nvPr/>
        </p:nvSpPr>
        <p:spPr bwMode="auto">
          <a:xfrm>
            <a:off x="2755015" y="3328154"/>
            <a:ext cx="67565" cy="7272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3"/>
              </a:cxn>
              <a:cxn ang="0">
                <a:pos x="0" y="66"/>
              </a:cxn>
              <a:cxn ang="0">
                <a:pos x="0" y="0"/>
              </a:cxn>
            </a:cxnLst>
            <a:rect l="0" t="0" r="r" b="b"/>
            <a:pathLst>
              <a:path w="67" h="66">
                <a:moveTo>
                  <a:pt x="0" y="0"/>
                </a:moveTo>
                <a:lnTo>
                  <a:pt x="67" y="33"/>
                </a:lnTo>
                <a:lnTo>
                  <a:pt x="0" y="6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64" name="Freeform 72"/>
          <p:cNvSpPr>
            <a:spLocks/>
          </p:cNvSpPr>
          <p:nvPr/>
        </p:nvSpPr>
        <p:spPr bwMode="auto">
          <a:xfrm>
            <a:off x="2539210" y="3826198"/>
            <a:ext cx="223872" cy="732743"/>
          </a:xfrm>
          <a:custGeom>
            <a:avLst/>
            <a:gdLst/>
            <a:ahLst/>
            <a:cxnLst>
              <a:cxn ang="0">
                <a:pos x="0" y="665"/>
              </a:cxn>
              <a:cxn ang="0">
                <a:pos x="129" y="665"/>
              </a:cxn>
              <a:cxn ang="0">
                <a:pos x="129" y="0"/>
              </a:cxn>
              <a:cxn ang="0">
                <a:pos x="222" y="0"/>
              </a:cxn>
            </a:cxnLst>
            <a:rect l="0" t="0" r="r" b="b"/>
            <a:pathLst>
              <a:path w="222" h="665">
                <a:moveTo>
                  <a:pt x="0" y="665"/>
                </a:moveTo>
                <a:lnTo>
                  <a:pt x="129" y="665"/>
                </a:lnTo>
                <a:lnTo>
                  <a:pt x="129" y="0"/>
                </a:lnTo>
                <a:lnTo>
                  <a:pt x="222" y="0"/>
                </a:lnTo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65" name="Freeform 73"/>
          <p:cNvSpPr>
            <a:spLocks/>
          </p:cNvSpPr>
          <p:nvPr/>
        </p:nvSpPr>
        <p:spPr bwMode="auto">
          <a:xfrm>
            <a:off x="2755015" y="3789837"/>
            <a:ext cx="67565" cy="73825"/>
          </a:xfrm>
          <a:custGeom>
            <a:avLst/>
            <a:gdLst/>
            <a:ahLst/>
            <a:cxnLst>
              <a:cxn ang="0">
                <a:pos x="0" y="67"/>
              </a:cxn>
              <a:cxn ang="0">
                <a:pos x="67" y="33"/>
              </a:cxn>
              <a:cxn ang="0">
                <a:pos x="0" y="0"/>
              </a:cxn>
              <a:cxn ang="0">
                <a:pos x="0" y="67"/>
              </a:cxn>
            </a:cxnLst>
            <a:rect l="0" t="0" r="r" b="b"/>
            <a:pathLst>
              <a:path w="67" h="67">
                <a:moveTo>
                  <a:pt x="0" y="67"/>
                </a:moveTo>
                <a:lnTo>
                  <a:pt x="67" y="33"/>
                </a:lnTo>
                <a:lnTo>
                  <a:pt x="0" y="0"/>
                </a:lnTo>
                <a:lnTo>
                  <a:pt x="0" y="67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66" name="Rectangle 74"/>
          <p:cNvSpPr>
            <a:spLocks noChangeArrowheads="1"/>
          </p:cNvSpPr>
          <p:nvPr/>
        </p:nvSpPr>
        <p:spPr bwMode="auto">
          <a:xfrm>
            <a:off x="1790953" y="1600424"/>
            <a:ext cx="412449" cy="15316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67" name="Rectangle 75"/>
          <p:cNvSpPr>
            <a:spLocks noChangeArrowheads="1"/>
          </p:cNvSpPr>
          <p:nvPr/>
        </p:nvSpPr>
        <p:spPr bwMode="auto">
          <a:xfrm>
            <a:off x="1790953" y="1600424"/>
            <a:ext cx="412449" cy="153160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68" name="Rectangle 76"/>
          <p:cNvSpPr>
            <a:spLocks noChangeArrowheads="1"/>
          </p:cNvSpPr>
          <p:nvPr/>
        </p:nvSpPr>
        <p:spPr bwMode="auto">
          <a:xfrm>
            <a:off x="1876670" y="1604831"/>
            <a:ext cx="20518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100" b="1">
                <a:solidFill>
                  <a:srgbClr val="000000"/>
                </a:solidFill>
                <a:ea typeface="굴림" pitchFamily="50" charset="-127"/>
              </a:rPr>
              <a:t>VC </a:t>
            </a:r>
            <a:endParaRPr lang="en-US" altLang="ko-KR" sz="1400">
              <a:ea typeface="굴림" pitchFamily="50" charset="-127"/>
            </a:endParaRPr>
          </a:p>
        </p:txBody>
      </p:sp>
      <p:sp>
        <p:nvSpPr>
          <p:cNvPr id="269" name="Rectangle 77"/>
          <p:cNvSpPr>
            <a:spLocks noChangeArrowheads="1"/>
          </p:cNvSpPr>
          <p:nvPr/>
        </p:nvSpPr>
        <p:spPr bwMode="auto">
          <a:xfrm>
            <a:off x="2060204" y="1604831"/>
            <a:ext cx="64120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100" b="1">
                <a:solidFill>
                  <a:srgbClr val="000000"/>
                </a:solidFill>
                <a:ea typeface="굴림" pitchFamily="50" charset="-127"/>
              </a:rPr>
              <a:t>1</a:t>
            </a:r>
            <a:endParaRPr lang="en-US" altLang="ko-KR" sz="1400">
              <a:ea typeface="굴림" pitchFamily="50" charset="-127"/>
            </a:endParaRPr>
          </a:p>
        </p:txBody>
      </p:sp>
      <p:sp>
        <p:nvSpPr>
          <p:cNvPr id="270" name="Rectangle 78"/>
          <p:cNvSpPr>
            <a:spLocks noChangeArrowheads="1"/>
          </p:cNvSpPr>
          <p:nvPr/>
        </p:nvSpPr>
        <p:spPr bwMode="auto">
          <a:xfrm>
            <a:off x="1790953" y="1815289"/>
            <a:ext cx="412449" cy="1520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71" name="Rectangle 79"/>
          <p:cNvSpPr>
            <a:spLocks noChangeArrowheads="1"/>
          </p:cNvSpPr>
          <p:nvPr/>
        </p:nvSpPr>
        <p:spPr bwMode="auto">
          <a:xfrm>
            <a:off x="1790953" y="1815289"/>
            <a:ext cx="412449" cy="152058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72" name="Rectangle 80"/>
          <p:cNvSpPr>
            <a:spLocks noChangeArrowheads="1"/>
          </p:cNvSpPr>
          <p:nvPr/>
        </p:nvSpPr>
        <p:spPr bwMode="auto">
          <a:xfrm>
            <a:off x="1876670" y="1813085"/>
            <a:ext cx="20518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100" b="1">
                <a:solidFill>
                  <a:srgbClr val="000000"/>
                </a:solidFill>
                <a:ea typeface="굴림" pitchFamily="50" charset="-127"/>
              </a:rPr>
              <a:t>VC </a:t>
            </a:r>
            <a:endParaRPr lang="en-US" altLang="ko-KR" sz="1400">
              <a:ea typeface="굴림" pitchFamily="50" charset="-127"/>
            </a:endParaRPr>
          </a:p>
        </p:txBody>
      </p:sp>
      <p:sp>
        <p:nvSpPr>
          <p:cNvPr id="273" name="Rectangle 81"/>
          <p:cNvSpPr>
            <a:spLocks noChangeArrowheads="1"/>
          </p:cNvSpPr>
          <p:nvPr/>
        </p:nvSpPr>
        <p:spPr bwMode="auto">
          <a:xfrm>
            <a:off x="2060204" y="1813085"/>
            <a:ext cx="64120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100" b="1">
                <a:solidFill>
                  <a:srgbClr val="000000"/>
                </a:solidFill>
                <a:ea typeface="굴림" pitchFamily="50" charset="-127"/>
              </a:rPr>
              <a:t>2</a:t>
            </a:r>
            <a:endParaRPr lang="en-US" altLang="ko-KR" sz="1400">
              <a:ea typeface="굴림" pitchFamily="50" charset="-127"/>
            </a:endParaRPr>
          </a:p>
        </p:txBody>
      </p:sp>
      <p:sp>
        <p:nvSpPr>
          <p:cNvPr id="274" name="Freeform 82"/>
          <p:cNvSpPr>
            <a:spLocks/>
          </p:cNvSpPr>
          <p:nvPr/>
        </p:nvSpPr>
        <p:spPr bwMode="auto">
          <a:xfrm>
            <a:off x="1581199" y="2108386"/>
            <a:ext cx="129079" cy="574073"/>
          </a:xfrm>
          <a:custGeom>
            <a:avLst/>
            <a:gdLst/>
            <a:ahLst/>
            <a:cxnLst>
              <a:cxn ang="0">
                <a:pos x="0" y="87"/>
              </a:cxn>
              <a:cxn ang="0">
                <a:pos x="0" y="434"/>
              </a:cxn>
              <a:cxn ang="0">
                <a:pos x="128" y="521"/>
              </a:cxn>
              <a:cxn ang="0">
                <a:pos x="128" y="0"/>
              </a:cxn>
              <a:cxn ang="0">
                <a:pos x="0" y="87"/>
              </a:cxn>
            </a:cxnLst>
            <a:rect l="0" t="0" r="r" b="b"/>
            <a:pathLst>
              <a:path w="128" h="521">
                <a:moveTo>
                  <a:pt x="0" y="87"/>
                </a:moveTo>
                <a:lnTo>
                  <a:pt x="0" y="434"/>
                </a:lnTo>
                <a:lnTo>
                  <a:pt x="128" y="521"/>
                </a:lnTo>
                <a:lnTo>
                  <a:pt x="128" y="0"/>
                </a:lnTo>
                <a:lnTo>
                  <a:pt x="0" y="87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75" name="Freeform 83"/>
          <p:cNvSpPr>
            <a:spLocks/>
          </p:cNvSpPr>
          <p:nvPr/>
        </p:nvSpPr>
        <p:spPr bwMode="auto">
          <a:xfrm>
            <a:off x="1581199" y="2108386"/>
            <a:ext cx="129079" cy="574073"/>
          </a:xfrm>
          <a:custGeom>
            <a:avLst/>
            <a:gdLst/>
            <a:ahLst/>
            <a:cxnLst>
              <a:cxn ang="0">
                <a:pos x="0" y="87"/>
              </a:cxn>
              <a:cxn ang="0">
                <a:pos x="0" y="434"/>
              </a:cxn>
              <a:cxn ang="0">
                <a:pos x="128" y="521"/>
              </a:cxn>
              <a:cxn ang="0">
                <a:pos x="128" y="0"/>
              </a:cxn>
              <a:cxn ang="0">
                <a:pos x="0" y="87"/>
              </a:cxn>
            </a:cxnLst>
            <a:rect l="0" t="0" r="r" b="b"/>
            <a:pathLst>
              <a:path w="128" h="521">
                <a:moveTo>
                  <a:pt x="0" y="87"/>
                </a:moveTo>
                <a:lnTo>
                  <a:pt x="0" y="434"/>
                </a:lnTo>
                <a:lnTo>
                  <a:pt x="128" y="521"/>
                </a:lnTo>
                <a:lnTo>
                  <a:pt x="128" y="0"/>
                </a:lnTo>
                <a:lnTo>
                  <a:pt x="0" y="87"/>
                </a:lnTo>
                <a:close/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76" name="Freeform 84"/>
          <p:cNvSpPr>
            <a:spLocks/>
          </p:cNvSpPr>
          <p:nvPr/>
        </p:nvSpPr>
        <p:spPr bwMode="auto">
          <a:xfrm>
            <a:off x="2354667" y="2108386"/>
            <a:ext cx="129079" cy="574073"/>
          </a:xfrm>
          <a:custGeom>
            <a:avLst/>
            <a:gdLst/>
            <a:ahLst/>
            <a:cxnLst>
              <a:cxn ang="0">
                <a:pos x="128" y="87"/>
              </a:cxn>
              <a:cxn ang="0">
                <a:pos x="128" y="434"/>
              </a:cxn>
              <a:cxn ang="0">
                <a:pos x="0" y="521"/>
              </a:cxn>
              <a:cxn ang="0">
                <a:pos x="0" y="0"/>
              </a:cxn>
              <a:cxn ang="0">
                <a:pos x="128" y="87"/>
              </a:cxn>
            </a:cxnLst>
            <a:rect l="0" t="0" r="r" b="b"/>
            <a:pathLst>
              <a:path w="128" h="521">
                <a:moveTo>
                  <a:pt x="128" y="87"/>
                </a:moveTo>
                <a:lnTo>
                  <a:pt x="128" y="434"/>
                </a:lnTo>
                <a:lnTo>
                  <a:pt x="0" y="521"/>
                </a:lnTo>
                <a:lnTo>
                  <a:pt x="0" y="0"/>
                </a:lnTo>
                <a:lnTo>
                  <a:pt x="128" y="87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77" name="Freeform 85"/>
          <p:cNvSpPr>
            <a:spLocks/>
          </p:cNvSpPr>
          <p:nvPr/>
        </p:nvSpPr>
        <p:spPr bwMode="auto">
          <a:xfrm>
            <a:off x="2354667" y="2108386"/>
            <a:ext cx="129079" cy="574073"/>
          </a:xfrm>
          <a:custGeom>
            <a:avLst/>
            <a:gdLst/>
            <a:ahLst/>
            <a:cxnLst>
              <a:cxn ang="0">
                <a:pos x="128" y="87"/>
              </a:cxn>
              <a:cxn ang="0">
                <a:pos x="128" y="434"/>
              </a:cxn>
              <a:cxn ang="0">
                <a:pos x="0" y="521"/>
              </a:cxn>
              <a:cxn ang="0">
                <a:pos x="0" y="0"/>
              </a:cxn>
              <a:cxn ang="0">
                <a:pos x="128" y="87"/>
              </a:cxn>
            </a:cxnLst>
            <a:rect l="0" t="0" r="r" b="b"/>
            <a:pathLst>
              <a:path w="128" h="521">
                <a:moveTo>
                  <a:pt x="128" y="87"/>
                </a:moveTo>
                <a:lnTo>
                  <a:pt x="128" y="434"/>
                </a:lnTo>
                <a:lnTo>
                  <a:pt x="0" y="521"/>
                </a:lnTo>
                <a:lnTo>
                  <a:pt x="0" y="0"/>
                </a:lnTo>
                <a:lnTo>
                  <a:pt x="128" y="87"/>
                </a:lnTo>
                <a:close/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78" name="Rectangle 87"/>
          <p:cNvSpPr>
            <a:spLocks noChangeArrowheads="1"/>
          </p:cNvSpPr>
          <p:nvPr/>
        </p:nvSpPr>
        <p:spPr bwMode="auto">
          <a:xfrm>
            <a:off x="1786919" y="2108386"/>
            <a:ext cx="413457" cy="152058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79" name="Line 91"/>
          <p:cNvSpPr>
            <a:spLocks noChangeShapeType="1"/>
          </p:cNvSpPr>
          <p:nvPr/>
        </p:nvSpPr>
        <p:spPr bwMode="auto">
          <a:xfrm>
            <a:off x="988241" y="2395973"/>
            <a:ext cx="53346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80" name="Freeform 92"/>
          <p:cNvSpPr>
            <a:spLocks/>
          </p:cNvSpPr>
          <p:nvPr/>
        </p:nvSpPr>
        <p:spPr bwMode="auto">
          <a:xfrm>
            <a:off x="1513634" y="2358509"/>
            <a:ext cx="67565" cy="738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4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4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81" name="Line 94"/>
          <p:cNvSpPr>
            <a:spLocks noChangeShapeType="1"/>
          </p:cNvSpPr>
          <p:nvPr/>
        </p:nvSpPr>
        <p:spPr bwMode="auto">
          <a:xfrm>
            <a:off x="1710278" y="2184414"/>
            <a:ext cx="7664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82" name="Line 95"/>
          <p:cNvSpPr>
            <a:spLocks noChangeShapeType="1"/>
          </p:cNvSpPr>
          <p:nvPr/>
        </p:nvSpPr>
        <p:spPr bwMode="auto">
          <a:xfrm>
            <a:off x="2200377" y="2184414"/>
            <a:ext cx="94793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83" name="Freeform 96"/>
          <p:cNvSpPr>
            <a:spLocks/>
          </p:cNvSpPr>
          <p:nvPr/>
        </p:nvSpPr>
        <p:spPr bwMode="auto">
          <a:xfrm>
            <a:off x="2287102" y="2146951"/>
            <a:ext cx="67565" cy="738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4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4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84" name="Line 97"/>
          <p:cNvSpPr>
            <a:spLocks noChangeShapeType="1"/>
          </p:cNvSpPr>
          <p:nvPr/>
        </p:nvSpPr>
        <p:spPr bwMode="auto">
          <a:xfrm>
            <a:off x="1710278" y="2609735"/>
            <a:ext cx="7664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85" name="Line 98"/>
          <p:cNvSpPr>
            <a:spLocks noChangeShapeType="1"/>
          </p:cNvSpPr>
          <p:nvPr/>
        </p:nvSpPr>
        <p:spPr bwMode="auto">
          <a:xfrm>
            <a:off x="2200377" y="2609735"/>
            <a:ext cx="94793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86" name="Freeform 99"/>
          <p:cNvSpPr>
            <a:spLocks/>
          </p:cNvSpPr>
          <p:nvPr/>
        </p:nvSpPr>
        <p:spPr bwMode="auto">
          <a:xfrm>
            <a:off x="2287102" y="2572272"/>
            <a:ext cx="67565" cy="738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4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4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87" name="Line 100"/>
          <p:cNvSpPr>
            <a:spLocks noChangeShapeType="1"/>
          </p:cNvSpPr>
          <p:nvPr/>
        </p:nvSpPr>
        <p:spPr bwMode="auto">
          <a:xfrm>
            <a:off x="1712295" y="2395973"/>
            <a:ext cx="7664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88" name="Line 101"/>
          <p:cNvSpPr>
            <a:spLocks noChangeShapeType="1"/>
          </p:cNvSpPr>
          <p:nvPr/>
        </p:nvSpPr>
        <p:spPr bwMode="auto">
          <a:xfrm>
            <a:off x="2201385" y="2395973"/>
            <a:ext cx="9580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89" name="Freeform 102"/>
          <p:cNvSpPr>
            <a:spLocks/>
          </p:cNvSpPr>
          <p:nvPr/>
        </p:nvSpPr>
        <p:spPr bwMode="auto">
          <a:xfrm>
            <a:off x="2289119" y="2358509"/>
            <a:ext cx="67565" cy="738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4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4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90" name="Rectangle 103"/>
          <p:cNvSpPr>
            <a:spLocks noChangeArrowheads="1"/>
          </p:cNvSpPr>
          <p:nvPr/>
        </p:nvSpPr>
        <p:spPr bwMode="auto">
          <a:xfrm>
            <a:off x="1786919" y="2316638"/>
            <a:ext cx="413457" cy="1520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91" name="Rectangle 104"/>
          <p:cNvSpPr>
            <a:spLocks noChangeArrowheads="1"/>
          </p:cNvSpPr>
          <p:nvPr/>
        </p:nvSpPr>
        <p:spPr bwMode="auto">
          <a:xfrm>
            <a:off x="1786919" y="2316638"/>
            <a:ext cx="413457" cy="152058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92" name="Rectangle 107"/>
          <p:cNvSpPr>
            <a:spLocks noChangeArrowheads="1"/>
          </p:cNvSpPr>
          <p:nvPr/>
        </p:nvSpPr>
        <p:spPr bwMode="auto">
          <a:xfrm>
            <a:off x="1786919" y="2530401"/>
            <a:ext cx="413457" cy="1520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93" name="Rectangle 108"/>
          <p:cNvSpPr>
            <a:spLocks noChangeArrowheads="1"/>
          </p:cNvSpPr>
          <p:nvPr/>
        </p:nvSpPr>
        <p:spPr bwMode="auto">
          <a:xfrm>
            <a:off x="1786919" y="2530401"/>
            <a:ext cx="413457" cy="152058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94" name="Freeform 109"/>
          <p:cNvSpPr>
            <a:spLocks/>
          </p:cNvSpPr>
          <p:nvPr/>
        </p:nvSpPr>
        <p:spPr bwMode="auto">
          <a:xfrm>
            <a:off x="1579182" y="2830109"/>
            <a:ext cx="129079" cy="574074"/>
          </a:xfrm>
          <a:custGeom>
            <a:avLst/>
            <a:gdLst/>
            <a:ahLst/>
            <a:cxnLst>
              <a:cxn ang="0">
                <a:pos x="0" y="86"/>
              </a:cxn>
              <a:cxn ang="0">
                <a:pos x="0" y="434"/>
              </a:cxn>
              <a:cxn ang="0">
                <a:pos x="128" y="521"/>
              </a:cxn>
              <a:cxn ang="0">
                <a:pos x="128" y="0"/>
              </a:cxn>
              <a:cxn ang="0">
                <a:pos x="0" y="86"/>
              </a:cxn>
            </a:cxnLst>
            <a:rect l="0" t="0" r="r" b="b"/>
            <a:pathLst>
              <a:path w="128" h="521">
                <a:moveTo>
                  <a:pt x="0" y="86"/>
                </a:moveTo>
                <a:lnTo>
                  <a:pt x="0" y="434"/>
                </a:lnTo>
                <a:lnTo>
                  <a:pt x="128" y="521"/>
                </a:lnTo>
                <a:lnTo>
                  <a:pt x="128" y="0"/>
                </a:lnTo>
                <a:lnTo>
                  <a:pt x="0" y="86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95" name="Freeform 110"/>
          <p:cNvSpPr>
            <a:spLocks/>
          </p:cNvSpPr>
          <p:nvPr/>
        </p:nvSpPr>
        <p:spPr bwMode="auto">
          <a:xfrm>
            <a:off x="1579182" y="2830109"/>
            <a:ext cx="129079" cy="574074"/>
          </a:xfrm>
          <a:custGeom>
            <a:avLst/>
            <a:gdLst/>
            <a:ahLst/>
            <a:cxnLst>
              <a:cxn ang="0">
                <a:pos x="0" y="86"/>
              </a:cxn>
              <a:cxn ang="0">
                <a:pos x="0" y="434"/>
              </a:cxn>
              <a:cxn ang="0">
                <a:pos x="128" y="521"/>
              </a:cxn>
              <a:cxn ang="0">
                <a:pos x="128" y="0"/>
              </a:cxn>
              <a:cxn ang="0">
                <a:pos x="0" y="86"/>
              </a:cxn>
            </a:cxnLst>
            <a:rect l="0" t="0" r="r" b="b"/>
            <a:pathLst>
              <a:path w="128" h="521">
                <a:moveTo>
                  <a:pt x="0" y="86"/>
                </a:moveTo>
                <a:lnTo>
                  <a:pt x="0" y="434"/>
                </a:lnTo>
                <a:lnTo>
                  <a:pt x="128" y="521"/>
                </a:lnTo>
                <a:lnTo>
                  <a:pt x="128" y="0"/>
                </a:lnTo>
                <a:lnTo>
                  <a:pt x="0" y="86"/>
                </a:lnTo>
                <a:close/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96" name="Freeform 111"/>
          <p:cNvSpPr>
            <a:spLocks/>
          </p:cNvSpPr>
          <p:nvPr/>
        </p:nvSpPr>
        <p:spPr bwMode="auto">
          <a:xfrm>
            <a:off x="2352650" y="2830109"/>
            <a:ext cx="129079" cy="574074"/>
          </a:xfrm>
          <a:custGeom>
            <a:avLst/>
            <a:gdLst/>
            <a:ahLst/>
            <a:cxnLst>
              <a:cxn ang="0">
                <a:pos x="128" y="86"/>
              </a:cxn>
              <a:cxn ang="0">
                <a:pos x="128" y="434"/>
              </a:cxn>
              <a:cxn ang="0">
                <a:pos x="0" y="521"/>
              </a:cxn>
              <a:cxn ang="0">
                <a:pos x="0" y="0"/>
              </a:cxn>
              <a:cxn ang="0">
                <a:pos x="128" y="86"/>
              </a:cxn>
            </a:cxnLst>
            <a:rect l="0" t="0" r="r" b="b"/>
            <a:pathLst>
              <a:path w="128" h="521">
                <a:moveTo>
                  <a:pt x="128" y="86"/>
                </a:moveTo>
                <a:lnTo>
                  <a:pt x="128" y="434"/>
                </a:lnTo>
                <a:lnTo>
                  <a:pt x="0" y="521"/>
                </a:lnTo>
                <a:lnTo>
                  <a:pt x="0" y="0"/>
                </a:lnTo>
                <a:lnTo>
                  <a:pt x="128" y="86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97" name="Freeform 112"/>
          <p:cNvSpPr>
            <a:spLocks/>
          </p:cNvSpPr>
          <p:nvPr/>
        </p:nvSpPr>
        <p:spPr bwMode="auto">
          <a:xfrm>
            <a:off x="2352650" y="2830109"/>
            <a:ext cx="129079" cy="574074"/>
          </a:xfrm>
          <a:custGeom>
            <a:avLst/>
            <a:gdLst/>
            <a:ahLst/>
            <a:cxnLst>
              <a:cxn ang="0">
                <a:pos x="128" y="86"/>
              </a:cxn>
              <a:cxn ang="0">
                <a:pos x="128" y="434"/>
              </a:cxn>
              <a:cxn ang="0">
                <a:pos x="0" y="521"/>
              </a:cxn>
              <a:cxn ang="0">
                <a:pos x="0" y="0"/>
              </a:cxn>
              <a:cxn ang="0">
                <a:pos x="128" y="86"/>
              </a:cxn>
            </a:cxnLst>
            <a:rect l="0" t="0" r="r" b="b"/>
            <a:pathLst>
              <a:path w="128" h="521">
                <a:moveTo>
                  <a:pt x="128" y="86"/>
                </a:moveTo>
                <a:lnTo>
                  <a:pt x="128" y="434"/>
                </a:lnTo>
                <a:lnTo>
                  <a:pt x="0" y="521"/>
                </a:lnTo>
                <a:lnTo>
                  <a:pt x="0" y="0"/>
                </a:lnTo>
                <a:lnTo>
                  <a:pt x="128" y="86"/>
                </a:lnTo>
                <a:close/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98" name="Rectangle 113"/>
          <p:cNvSpPr>
            <a:spLocks noChangeArrowheads="1"/>
          </p:cNvSpPr>
          <p:nvPr/>
        </p:nvSpPr>
        <p:spPr bwMode="auto">
          <a:xfrm>
            <a:off x="1785911" y="2829008"/>
            <a:ext cx="412449" cy="1520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99" name="Rectangle 114"/>
          <p:cNvSpPr>
            <a:spLocks noChangeArrowheads="1"/>
          </p:cNvSpPr>
          <p:nvPr/>
        </p:nvSpPr>
        <p:spPr bwMode="auto">
          <a:xfrm>
            <a:off x="1785911" y="2829008"/>
            <a:ext cx="412449" cy="152058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00" name="Line 118"/>
          <p:cNvSpPr>
            <a:spLocks noChangeShapeType="1"/>
          </p:cNvSpPr>
          <p:nvPr/>
        </p:nvSpPr>
        <p:spPr bwMode="auto">
          <a:xfrm>
            <a:off x="986224" y="3116595"/>
            <a:ext cx="534469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01" name="Freeform 119"/>
          <p:cNvSpPr>
            <a:spLocks/>
          </p:cNvSpPr>
          <p:nvPr/>
        </p:nvSpPr>
        <p:spPr bwMode="auto">
          <a:xfrm>
            <a:off x="1511618" y="3079131"/>
            <a:ext cx="67565" cy="738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4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4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02" name="Line 121"/>
          <p:cNvSpPr>
            <a:spLocks noChangeShapeType="1"/>
          </p:cNvSpPr>
          <p:nvPr/>
        </p:nvSpPr>
        <p:spPr bwMode="auto">
          <a:xfrm>
            <a:off x="1708262" y="2905036"/>
            <a:ext cx="77650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03" name="Line 122"/>
          <p:cNvSpPr>
            <a:spLocks noChangeShapeType="1"/>
          </p:cNvSpPr>
          <p:nvPr/>
        </p:nvSpPr>
        <p:spPr bwMode="auto">
          <a:xfrm>
            <a:off x="2198360" y="2905036"/>
            <a:ext cx="9580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04" name="Freeform 123"/>
          <p:cNvSpPr>
            <a:spLocks/>
          </p:cNvSpPr>
          <p:nvPr/>
        </p:nvSpPr>
        <p:spPr bwMode="auto">
          <a:xfrm>
            <a:off x="2285085" y="2868675"/>
            <a:ext cx="67565" cy="73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3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3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05" name="Line 124"/>
          <p:cNvSpPr>
            <a:spLocks noChangeShapeType="1"/>
          </p:cNvSpPr>
          <p:nvPr/>
        </p:nvSpPr>
        <p:spPr bwMode="auto">
          <a:xfrm>
            <a:off x="1708262" y="3330357"/>
            <a:ext cx="77650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06" name="Line 125"/>
          <p:cNvSpPr>
            <a:spLocks noChangeShapeType="1"/>
          </p:cNvSpPr>
          <p:nvPr/>
        </p:nvSpPr>
        <p:spPr bwMode="auto">
          <a:xfrm>
            <a:off x="2198360" y="3330357"/>
            <a:ext cx="9580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07" name="Freeform 126"/>
          <p:cNvSpPr>
            <a:spLocks/>
          </p:cNvSpPr>
          <p:nvPr/>
        </p:nvSpPr>
        <p:spPr bwMode="auto">
          <a:xfrm>
            <a:off x="2285085" y="3293996"/>
            <a:ext cx="67565" cy="73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3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3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08" name="Line 127"/>
          <p:cNvSpPr>
            <a:spLocks noChangeShapeType="1"/>
          </p:cNvSpPr>
          <p:nvPr/>
        </p:nvSpPr>
        <p:spPr bwMode="auto">
          <a:xfrm>
            <a:off x="1710278" y="3116595"/>
            <a:ext cx="77650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09" name="Line 128"/>
          <p:cNvSpPr>
            <a:spLocks noChangeShapeType="1"/>
          </p:cNvSpPr>
          <p:nvPr/>
        </p:nvSpPr>
        <p:spPr bwMode="auto">
          <a:xfrm>
            <a:off x="2200377" y="3116595"/>
            <a:ext cx="9580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10" name="Freeform 129"/>
          <p:cNvSpPr>
            <a:spLocks/>
          </p:cNvSpPr>
          <p:nvPr/>
        </p:nvSpPr>
        <p:spPr bwMode="auto">
          <a:xfrm>
            <a:off x="2287102" y="3079131"/>
            <a:ext cx="67565" cy="738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4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4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11" name="Rectangle 130"/>
          <p:cNvSpPr>
            <a:spLocks noChangeArrowheads="1"/>
          </p:cNvSpPr>
          <p:nvPr/>
        </p:nvSpPr>
        <p:spPr bwMode="auto">
          <a:xfrm>
            <a:off x="1785911" y="3037260"/>
            <a:ext cx="412449" cy="1520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12" name="Rectangle 131"/>
          <p:cNvSpPr>
            <a:spLocks noChangeArrowheads="1"/>
          </p:cNvSpPr>
          <p:nvPr/>
        </p:nvSpPr>
        <p:spPr bwMode="auto">
          <a:xfrm>
            <a:off x="1785911" y="3037260"/>
            <a:ext cx="412449" cy="152058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13" name="Rectangle 134"/>
          <p:cNvSpPr>
            <a:spLocks noChangeArrowheads="1"/>
          </p:cNvSpPr>
          <p:nvPr/>
        </p:nvSpPr>
        <p:spPr bwMode="auto">
          <a:xfrm>
            <a:off x="1785911" y="3252125"/>
            <a:ext cx="412449" cy="1520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14" name="Rectangle 135"/>
          <p:cNvSpPr>
            <a:spLocks noChangeArrowheads="1"/>
          </p:cNvSpPr>
          <p:nvPr/>
        </p:nvSpPr>
        <p:spPr bwMode="auto">
          <a:xfrm>
            <a:off x="1785911" y="3252125"/>
            <a:ext cx="412449" cy="152058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15" name="Freeform 138"/>
          <p:cNvSpPr>
            <a:spLocks/>
          </p:cNvSpPr>
          <p:nvPr/>
        </p:nvSpPr>
        <p:spPr bwMode="auto">
          <a:xfrm>
            <a:off x="1576157" y="3550731"/>
            <a:ext cx="129079" cy="574074"/>
          </a:xfrm>
          <a:custGeom>
            <a:avLst/>
            <a:gdLst/>
            <a:ahLst/>
            <a:cxnLst>
              <a:cxn ang="0">
                <a:pos x="0" y="87"/>
              </a:cxn>
              <a:cxn ang="0">
                <a:pos x="0" y="434"/>
              </a:cxn>
              <a:cxn ang="0">
                <a:pos x="128" y="521"/>
              </a:cxn>
              <a:cxn ang="0">
                <a:pos x="128" y="0"/>
              </a:cxn>
              <a:cxn ang="0">
                <a:pos x="0" y="87"/>
              </a:cxn>
            </a:cxnLst>
            <a:rect l="0" t="0" r="r" b="b"/>
            <a:pathLst>
              <a:path w="128" h="521">
                <a:moveTo>
                  <a:pt x="0" y="87"/>
                </a:moveTo>
                <a:lnTo>
                  <a:pt x="0" y="434"/>
                </a:lnTo>
                <a:lnTo>
                  <a:pt x="128" y="521"/>
                </a:lnTo>
                <a:lnTo>
                  <a:pt x="128" y="0"/>
                </a:lnTo>
                <a:lnTo>
                  <a:pt x="0" y="87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16" name="Freeform 139"/>
          <p:cNvSpPr>
            <a:spLocks/>
          </p:cNvSpPr>
          <p:nvPr/>
        </p:nvSpPr>
        <p:spPr bwMode="auto">
          <a:xfrm>
            <a:off x="1576157" y="3550731"/>
            <a:ext cx="129079" cy="574074"/>
          </a:xfrm>
          <a:custGeom>
            <a:avLst/>
            <a:gdLst/>
            <a:ahLst/>
            <a:cxnLst>
              <a:cxn ang="0">
                <a:pos x="0" y="87"/>
              </a:cxn>
              <a:cxn ang="0">
                <a:pos x="0" y="434"/>
              </a:cxn>
              <a:cxn ang="0">
                <a:pos x="128" y="521"/>
              </a:cxn>
              <a:cxn ang="0">
                <a:pos x="128" y="0"/>
              </a:cxn>
              <a:cxn ang="0">
                <a:pos x="0" y="87"/>
              </a:cxn>
            </a:cxnLst>
            <a:rect l="0" t="0" r="r" b="b"/>
            <a:pathLst>
              <a:path w="128" h="521">
                <a:moveTo>
                  <a:pt x="0" y="87"/>
                </a:moveTo>
                <a:lnTo>
                  <a:pt x="0" y="434"/>
                </a:lnTo>
                <a:lnTo>
                  <a:pt x="128" y="521"/>
                </a:lnTo>
                <a:lnTo>
                  <a:pt x="128" y="0"/>
                </a:lnTo>
                <a:lnTo>
                  <a:pt x="0" y="87"/>
                </a:lnTo>
                <a:close/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17" name="Freeform 140"/>
          <p:cNvSpPr>
            <a:spLocks/>
          </p:cNvSpPr>
          <p:nvPr/>
        </p:nvSpPr>
        <p:spPr bwMode="auto">
          <a:xfrm>
            <a:off x="2349625" y="3550731"/>
            <a:ext cx="129079" cy="574074"/>
          </a:xfrm>
          <a:custGeom>
            <a:avLst/>
            <a:gdLst/>
            <a:ahLst/>
            <a:cxnLst>
              <a:cxn ang="0">
                <a:pos x="128" y="87"/>
              </a:cxn>
              <a:cxn ang="0">
                <a:pos x="128" y="434"/>
              </a:cxn>
              <a:cxn ang="0">
                <a:pos x="0" y="521"/>
              </a:cxn>
              <a:cxn ang="0">
                <a:pos x="0" y="0"/>
              </a:cxn>
              <a:cxn ang="0">
                <a:pos x="128" y="87"/>
              </a:cxn>
            </a:cxnLst>
            <a:rect l="0" t="0" r="r" b="b"/>
            <a:pathLst>
              <a:path w="128" h="521">
                <a:moveTo>
                  <a:pt x="128" y="87"/>
                </a:moveTo>
                <a:lnTo>
                  <a:pt x="128" y="434"/>
                </a:lnTo>
                <a:lnTo>
                  <a:pt x="0" y="521"/>
                </a:lnTo>
                <a:lnTo>
                  <a:pt x="0" y="0"/>
                </a:lnTo>
                <a:lnTo>
                  <a:pt x="128" y="87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18" name="Freeform 141"/>
          <p:cNvSpPr>
            <a:spLocks/>
          </p:cNvSpPr>
          <p:nvPr/>
        </p:nvSpPr>
        <p:spPr bwMode="auto">
          <a:xfrm>
            <a:off x="2349625" y="3550731"/>
            <a:ext cx="129079" cy="574074"/>
          </a:xfrm>
          <a:custGeom>
            <a:avLst/>
            <a:gdLst/>
            <a:ahLst/>
            <a:cxnLst>
              <a:cxn ang="0">
                <a:pos x="128" y="87"/>
              </a:cxn>
              <a:cxn ang="0">
                <a:pos x="128" y="434"/>
              </a:cxn>
              <a:cxn ang="0">
                <a:pos x="0" y="521"/>
              </a:cxn>
              <a:cxn ang="0">
                <a:pos x="0" y="0"/>
              </a:cxn>
              <a:cxn ang="0">
                <a:pos x="128" y="87"/>
              </a:cxn>
            </a:cxnLst>
            <a:rect l="0" t="0" r="r" b="b"/>
            <a:pathLst>
              <a:path w="128" h="521">
                <a:moveTo>
                  <a:pt x="128" y="87"/>
                </a:moveTo>
                <a:lnTo>
                  <a:pt x="128" y="434"/>
                </a:lnTo>
                <a:lnTo>
                  <a:pt x="0" y="521"/>
                </a:lnTo>
                <a:lnTo>
                  <a:pt x="0" y="0"/>
                </a:lnTo>
                <a:lnTo>
                  <a:pt x="128" y="87"/>
                </a:lnTo>
                <a:close/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19" name="Rectangle 142"/>
          <p:cNvSpPr>
            <a:spLocks noChangeArrowheads="1"/>
          </p:cNvSpPr>
          <p:nvPr/>
        </p:nvSpPr>
        <p:spPr bwMode="auto">
          <a:xfrm>
            <a:off x="1781878" y="3550731"/>
            <a:ext cx="413457" cy="1520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20" name="Rectangle 143"/>
          <p:cNvSpPr>
            <a:spLocks noChangeArrowheads="1"/>
          </p:cNvSpPr>
          <p:nvPr/>
        </p:nvSpPr>
        <p:spPr bwMode="auto">
          <a:xfrm>
            <a:off x="1781878" y="3550731"/>
            <a:ext cx="413457" cy="152058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21" name="Line 147"/>
          <p:cNvSpPr>
            <a:spLocks noChangeShapeType="1"/>
          </p:cNvSpPr>
          <p:nvPr/>
        </p:nvSpPr>
        <p:spPr bwMode="auto">
          <a:xfrm>
            <a:off x="983199" y="3838319"/>
            <a:ext cx="533460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22" name="Freeform 148"/>
          <p:cNvSpPr>
            <a:spLocks/>
          </p:cNvSpPr>
          <p:nvPr/>
        </p:nvSpPr>
        <p:spPr bwMode="auto">
          <a:xfrm>
            <a:off x="1508592" y="3800856"/>
            <a:ext cx="67565" cy="73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4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4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23" name="Line 150"/>
          <p:cNvSpPr>
            <a:spLocks noChangeShapeType="1"/>
          </p:cNvSpPr>
          <p:nvPr/>
        </p:nvSpPr>
        <p:spPr bwMode="auto">
          <a:xfrm>
            <a:off x="1705237" y="3626760"/>
            <a:ext cx="7664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24" name="Line 151"/>
          <p:cNvSpPr>
            <a:spLocks noChangeShapeType="1"/>
          </p:cNvSpPr>
          <p:nvPr/>
        </p:nvSpPr>
        <p:spPr bwMode="auto">
          <a:xfrm>
            <a:off x="2195335" y="3626760"/>
            <a:ext cx="94793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25" name="Freeform 152"/>
          <p:cNvSpPr>
            <a:spLocks/>
          </p:cNvSpPr>
          <p:nvPr/>
        </p:nvSpPr>
        <p:spPr bwMode="auto">
          <a:xfrm>
            <a:off x="2282060" y="3589297"/>
            <a:ext cx="67565" cy="73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4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4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26" name="Line 153"/>
          <p:cNvSpPr>
            <a:spLocks noChangeShapeType="1"/>
          </p:cNvSpPr>
          <p:nvPr/>
        </p:nvSpPr>
        <p:spPr bwMode="auto">
          <a:xfrm>
            <a:off x="1705237" y="4052082"/>
            <a:ext cx="7664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27" name="Line 154"/>
          <p:cNvSpPr>
            <a:spLocks noChangeShapeType="1"/>
          </p:cNvSpPr>
          <p:nvPr/>
        </p:nvSpPr>
        <p:spPr bwMode="auto">
          <a:xfrm>
            <a:off x="2195335" y="4052082"/>
            <a:ext cx="94793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28" name="Freeform 155"/>
          <p:cNvSpPr>
            <a:spLocks/>
          </p:cNvSpPr>
          <p:nvPr/>
        </p:nvSpPr>
        <p:spPr bwMode="auto">
          <a:xfrm>
            <a:off x="2282060" y="4014618"/>
            <a:ext cx="67565" cy="73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4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4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29" name="Line 156"/>
          <p:cNvSpPr>
            <a:spLocks noChangeShapeType="1"/>
          </p:cNvSpPr>
          <p:nvPr/>
        </p:nvSpPr>
        <p:spPr bwMode="auto">
          <a:xfrm>
            <a:off x="1706245" y="3838319"/>
            <a:ext cx="77650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30" name="Line 157"/>
          <p:cNvSpPr>
            <a:spLocks noChangeShapeType="1"/>
          </p:cNvSpPr>
          <p:nvPr/>
        </p:nvSpPr>
        <p:spPr bwMode="auto">
          <a:xfrm>
            <a:off x="2196343" y="3838319"/>
            <a:ext cx="9580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31" name="Freeform 158"/>
          <p:cNvSpPr>
            <a:spLocks/>
          </p:cNvSpPr>
          <p:nvPr/>
        </p:nvSpPr>
        <p:spPr bwMode="auto">
          <a:xfrm>
            <a:off x="2283068" y="3800856"/>
            <a:ext cx="68573" cy="73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8" y="34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8" h="67">
                <a:moveTo>
                  <a:pt x="0" y="0"/>
                </a:moveTo>
                <a:lnTo>
                  <a:pt x="68" y="34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32" name="Rectangle 159"/>
          <p:cNvSpPr>
            <a:spLocks noChangeArrowheads="1"/>
          </p:cNvSpPr>
          <p:nvPr/>
        </p:nvSpPr>
        <p:spPr bwMode="auto">
          <a:xfrm>
            <a:off x="1781878" y="3758985"/>
            <a:ext cx="413457" cy="1520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33" name="Rectangle 160"/>
          <p:cNvSpPr>
            <a:spLocks noChangeArrowheads="1"/>
          </p:cNvSpPr>
          <p:nvPr/>
        </p:nvSpPr>
        <p:spPr bwMode="auto">
          <a:xfrm>
            <a:off x="1781878" y="3758985"/>
            <a:ext cx="413457" cy="152058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34" name="Rectangle 163"/>
          <p:cNvSpPr>
            <a:spLocks noChangeArrowheads="1"/>
          </p:cNvSpPr>
          <p:nvPr/>
        </p:nvSpPr>
        <p:spPr bwMode="auto">
          <a:xfrm>
            <a:off x="1781878" y="3972747"/>
            <a:ext cx="413457" cy="1520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35" name="Rectangle 164"/>
          <p:cNvSpPr>
            <a:spLocks noChangeArrowheads="1"/>
          </p:cNvSpPr>
          <p:nvPr/>
        </p:nvSpPr>
        <p:spPr bwMode="auto">
          <a:xfrm>
            <a:off x="1781878" y="3972747"/>
            <a:ext cx="413457" cy="152058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36" name="Freeform 165"/>
          <p:cNvSpPr>
            <a:spLocks/>
          </p:cNvSpPr>
          <p:nvPr/>
        </p:nvSpPr>
        <p:spPr bwMode="auto">
          <a:xfrm>
            <a:off x="1574140" y="4272455"/>
            <a:ext cx="129079" cy="574073"/>
          </a:xfrm>
          <a:custGeom>
            <a:avLst/>
            <a:gdLst/>
            <a:ahLst/>
            <a:cxnLst>
              <a:cxn ang="0">
                <a:pos x="0" y="86"/>
              </a:cxn>
              <a:cxn ang="0">
                <a:pos x="0" y="434"/>
              </a:cxn>
              <a:cxn ang="0">
                <a:pos x="128" y="521"/>
              </a:cxn>
              <a:cxn ang="0">
                <a:pos x="128" y="0"/>
              </a:cxn>
              <a:cxn ang="0">
                <a:pos x="0" y="86"/>
              </a:cxn>
            </a:cxnLst>
            <a:rect l="0" t="0" r="r" b="b"/>
            <a:pathLst>
              <a:path w="128" h="521">
                <a:moveTo>
                  <a:pt x="0" y="86"/>
                </a:moveTo>
                <a:lnTo>
                  <a:pt x="0" y="434"/>
                </a:lnTo>
                <a:lnTo>
                  <a:pt x="128" y="521"/>
                </a:lnTo>
                <a:lnTo>
                  <a:pt x="128" y="0"/>
                </a:lnTo>
                <a:lnTo>
                  <a:pt x="0" y="86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37" name="Freeform 166"/>
          <p:cNvSpPr>
            <a:spLocks/>
          </p:cNvSpPr>
          <p:nvPr/>
        </p:nvSpPr>
        <p:spPr bwMode="auto">
          <a:xfrm>
            <a:off x="1574140" y="4272455"/>
            <a:ext cx="129079" cy="574073"/>
          </a:xfrm>
          <a:custGeom>
            <a:avLst/>
            <a:gdLst/>
            <a:ahLst/>
            <a:cxnLst>
              <a:cxn ang="0">
                <a:pos x="0" y="86"/>
              </a:cxn>
              <a:cxn ang="0">
                <a:pos x="0" y="434"/>
              </a:cxn>
              <a:cxn ang="0">
                <a:pos x="128" y="521"/>
              </a:cxn>
              <a:cxn ang="0">
                <a:pos x="128" y="0"/>
              </a:cxn>
              <a:cxn ang="0">
                <a:pos x="0" y="86"/>
              </a:cxn>
            </a:cxnLst>
            <a:rect l="0" t="0" r="r" b="b"/>
            <a:pathLst>
              <a:path w="128" h="521">
                <a:moveTo>
                  <a:pt x="0" y="86"/>
                </a:moveTo>
                <a:lnTo>
                  <a:pt x="0" y="434"/>
                </a:lnTo>
                <a:lnTo>
                  <a:pt x="128" y="521"/>
                </a:lnTo>
                <a:lnTo>
                  <a:pt x="128" y="0"/>
                </a:lnTo>
                <a:lnTo>
                  <a:pt x="0" y="86"/>
                </a:lnTo>
                <a:close/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38" name="Freeform 167"/>
          <p:cNvSpPr>
            <a:spLocks/>
          </p:cNvSpPr>
          <p:nvPr/>
        </p:nvSpPr>
        <p:spPr bwMode="auto">
          <a:xfrm>
            <a:off x="2347608" y="4272455"/>
            <a:ext cx="129079" cy="574073"/>
          </a:xfrm>
          <a:custGeom>
            <a:avLst/>
            <a:gdLst/>
            <a:ahLst/>
            <a:cxnLst>
              <a:cxn ang="0">
                <a:pos x="128" y="86"/>
              </a:cxn>
              <a:cxn ang="0">
                <a:pos x="128" y="434"/>
              </a:cxn>
              <a:cxn ang="0">
                <a:pos x="0" y="521"/>
              </a:cxn>
              <a:cxn ang="0">
                <a:pos x="0" y="0"/>
              </a:cxn>
              <a:cxn ang="0">
                <a:pos x="128" y="86"/>
              </a:cxn>
            </a:cxnLst>
            <a:rect l="0" t="0" r="r" b="b"/>
            <a:pathLst>
              <a:path w="128" h="521">
                <a:moveTo>
                  <a:pt x="128" y="86"/>
                </a:moveTo>
                <a:lnTo>
                  <a:pt x="128" y="434"/>
                </a:lnTo>
                <a:lnTo>
                  <a:pt x="0" y="521"/>
                </a:lnTo>
                <a:lnTo>
                  <a:pt x="0" y="0"/>
                </a:lnTo>
                <a:lnTo>
                  <a:pt x="128" y="86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39" name="Freeform 168"/>
          <p:cNvSpPr>
            <a:spLocks/>
          </p:cNvSpPr>
          <p:nvPr/>
        </p:nvSpPr>
        <p:spPr bwMode="auto">
          <a:xfrm>
            <a:off x="2347608" y="4272455"/>
            <a:ext cx="129079" cy="574073"/>
          </a:xfrm>
          <a:custGeom>
            <a:avLst/>
            <a:gdLst/>
            <a:ahLst/>
            <a:cxnLst>
              <a:cxn ang="0">
                <a:pos x="128" y="86"/>
              </a:cxn>
              <a:cxn ang="0">
                <a:pos x="128" y="434"/>
              </a:cxn>
              <a:cxn ang="0">
                <a:pos x="0" y="521"/>
              </a:cxn>
              <a:cxn ang="0">
                <a:pos x="0" y="0"/>
              </a:cxn>
              <a:cxn ang="0">
                <a:pos x="128" y="86"/>
              </a:cxn>
            </a:cxnLst>
            <a:rect l="0" t="0" r="r" b="b"/>
            <a:pathLst>
              <a:path w="128" h="521">
                <a:moveTo>
                  <a:pt x="128" y="86"/>
                </a:moveTo>
                <a:lnTo>
                  <a:pt x="128" y="434"/>
                </a:lnTo>
                <a:lnTo>
                  <a:pt x="0" y="521"/>
                </a:lnTo>
                <a:lnTo>
                  <a:pt x="0" y="0"/>
                </a:lnTo>
                <a:lnTo>
                  <a:pt x="128" y="86"/>
                </a:lnTo>
                <a:close/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40" name="Rectangle 169"/>
          <p:cNvSpPr>
            <a:spLocks noChangeArrowheads="1"/>
          </p:cNvSpPr>
          <p:nvPr/>
        </p:nvSpPr>
        <p:spPr bwMode="auto">
          <a:xfrm>
            <a:off x="1780869" y="4271353"/>
            <a:ext cx="412449" cy="1520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41" name="Rectangle 170"/>
          <p:cNvSpPr>
            <a:spLocks noChangeArrowheads="1"/>
          </p:cNvSpPr>
          <p:nvPr/>
        </p:nvSpPr>
        <p:spPr bwMode="auto">
          <a:xfrm>
            <a:off x="1780869" y="4271353"/>
            <a:ext cx="412449" cy="152058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42" name="Line 174"/>
          <p:cNvSpPr>
            <a:spLocks noChangeShapeType="1"/>
          </p:cNvSpPr>
          <p:nvPr/>
        </p:nvSpPr>
        <p:spPr bwMode="auto">
          <a:xfrm>
            <a:off x="981182" y="4558941"/>
            <a:ext cx="534469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43" name="Freeform 175"/>
          <p:cNvSpPr>
            <a:spLocks/>
          </p:cNvSpPr>
          <p:nvPr/>
        </p:nvSpPr>
        <p:spPr bwMode="auto">
          <a:xfrm>
            <a:off x="1506575" y="4522579"/>
            <a:ext cx="67565" cy="7272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3"/>
              </a:cxn>
              <a:cxn ang="0">
                <a:pos x="0" y="66"/>
              </a:cxn>
              <a:cxn ang="0">
                <a:pos x="0" y="0"/>
              </a:cxn>
            </a:cxnLst>
            <a:rect l="0" t="0" r="r" b="b"/>
            <a:pathLst>
              <a:path w="67" h="66">
                <a:moveTo>
                  <a:pt x="0" y="0"/>
                </a:moveTo>
                <a:lnTo>
                  <a:pt x="67" y="33"/>
                </a:lnTo>
                <a:lnTo>
                  <a:pt x="0" y="6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44" name="Line 177"/>
          <p:cNvSpPr>
            <a:spLocks noChangeShapeType="1"/>
          </p:cNvSpPr>
          <p:nvPr/>
        </p:nvSpPr>
        <p:spPr bwMode="auto">
          <a:xfrm>
            <a:off x="1703220" y="4347382"/>
            <a:ext cx="77649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45" name="Line 178"/>
          <p:cNvSpPr>
            <a:spLocks noChangeShapeType="1"/>
          </p:cNvSpPr>
          <p:nvPr/>
        </p:nvSpPr>
        <p:spPr bwMode="auto">
          <a:xfrm>
            <a:off x="2193318" y="4347382"/>
            <a:ext cx="9580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46" name="Freeform 179"/>
          <p:cNvSpPr>
            <a:spLocks/>
          </p:cNvSpPr>
          <p:nvPr/>
        </p:nvSpPr>
        <p:spPr bwMode="auto">
          <a:xfrm>
            <a:off x="2280043" y="4311020"/>
            <a:ext cx="67565" cy="738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3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3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47" name="Line 180"/>
          <p:cNvSpPr>
            <a:spLocks noChangeShapeType="1"/>
          </p:cNvSpPr>
          <p:nvPr/>
        </p:nvSpPr>
        <p:spPr bwMode="auto">
          <a:xfrm>
            <a:off x="1703220" y="4772704"/>
            <a:ext cx="77649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48" name="Line 181"/>
          <p:cNvSpPr>
            <a:spLocks noChangeShapeType="1"/>
          </p:cNvSpPr>
          <p:nvPr/>
        </p:nvSpPr>
        <p:spPr bwMode="auto">
          <a:xfrm>
            <a:off x="2193318" y="4772704"/>
            <a:ext cx="9580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49" name="Freeform 182"/>
          <p:cNvSpPr>
            <a:spLocks/>
          </p:cNvSpPr>
          <p:nvPr/>
        </p:nvSpPr>
        <p:spPr bwMode="auto">
          <a:xfrm>
            <a:off x="2280043" y="4736342"/>
            <a:ext cx="67565" cy="738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3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3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50" name="Line 183"/>
          <p:cNvSpPr>
            <a:spLocks noChangeShapeType="1"/>
          </p:cNvSpPr>
          <p:nvPr/>
        </p:nvSpPr>
        <p:spPr bwMode="auto">
          <a:xfrm>
            <a:off x="1705237" y="4558941"/>
            <a:ext cx="77649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51" name="Line 184"/>
          <p:cNvSpPr>
            <a:spLocks noChangeShapeType="1"/>
          </p:cNvSpPr>
          <p:nvPr/>
        </p:nvSpPr>
        <p:spPr bwMode="auto">
          <a:xfrm>
            <a:off x="2195335" y="4558941"/>
            <a:ext cx="9580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52" name="Freeform 185"/>
          <p:cNvSpPr>
            <a:spLocks/>
          </p:cNvSpPr>
          <p:nvPr/>
        </p:nvSpPr>
        <p:spPr bwMode="auto">
          <a:xfrm>
            <a:off x="2282060" y="4522579"/>
            <a:ext cx="67565" cy="7272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3"/>
              </a:cxn>
              <a:cxn ang="0">
                <a:pos x="0" y="66"/>
              </a:cxn>
              <a:cxn ang="0">
                <a:pos x="0" y="0"/>
              </a:cxn>
            </a:cxnLst>
            <a:rect l="0" t="0" r="r" b="b"/>
            <a:pathLst>
              <a:path w="67" h="66">
                <a:moveTo>
                  <a:pt x="0" y="0"/>
                </a:moveTo>
                <a:lnTo>
                  <a:pt x="67" y="33"/>
                </a:lnTo>
                <a:lnTo>
                  <a:pt x="0" y="6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53" name="Rectangle 186"/>
          <p:cNvSpPr>
            <a:spLocks noChangeArrowheads="1"/>
          </p:cNvSpPr>
          <p:nvPr/>
        </p:nvSpPr>
        <p:spPr bwMode="auto">
          <a:xfrm>
            <a:off x="1780869" y="4480708"/>
            <a:ext cx="412449" cy="15095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54" name="Rectangle 187"/>
          <p:cNvSpPr>
            <a:spLocks noChangeArrowheads="1"/>
          </p:cNvSpPr>
          <p:nvPr/>
        </p:nvSpPr>
        <p:spPr bwMode="auto">
          <a:xfrm>
            <a:off x="1780869" y="4480708"/>
            <a:ext cx="412449" cy="150956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55" name="Rectangle 190"/>
          <p:cNvSpPr>
            <a:spLocks noChangeArrowheads="1"/>
          </p:cNvSpPr>
          <p:nvPr/>
        </p:nvSpPr>
        <p:spPr bwMode="auto">
          <a:xfrm>
            <a:off x="1780869" y="4694471"/>
            <a:ext cx="412449" cy="1520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56" name="Rectangle 191"/>
          <p:cNvSpPr>
            <a:spLocks noChangeArrowheads="1"/>
          </p:cNvSpPr>
          <p:nvPr/>
        </p:nvSpPr>
        <p:spPr bwMode="auto">
          <a:xfrm>
            <a:off x="1780869" y="4694471"/>
            <a:ext cx="412449" cy="152058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57" name="Freeform 194"/>
          <p:cNvSpPr>
            <a:spLocks/>
          </p:cNvSpPr>
          <p:nvPr/>
        </p:nvSpPr>
        <p:spPr bwMode="auto">
          <a:xfrm>
            <a:off x="2483747" y="2389362"/>
            <a:ext cx="183535" cy="76028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2" y="0"/>
              </a:cxn>
              <a:cxn ang="0">
                <a:pos x="182" y="690"/>
              </a:cxn>
            </a:cxnLst>
            <a:rect l="0" t="0" r="r" b="b"/>
            <a:pathLst>
              <a:path w="182" h="690">
                <a:moveTo>
                  <a:pt x="0" y="0"/>
                </a:moveTo>
                <a:lnTo>
                  <a:pt x="182" y="0"/>
                </a:lnTo>
                <a:lnTo>
                  <a:pt x="182" y="690"/>
                </a:lnTo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58" name="Line 195"/>
          <p:cNvSpPr>
            <a:spLocks noChangeShapeType="1"/>
          </p:cNvSpPr>
          <p:nvPr/>
        </p:nvSpPr>
        <p:spPr bwMode="auto">
          <a:xfrm>
            <a:off x="2667281" y="3149651"/>
            <a:ext cx="95801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59" name="Freeform 196"/>
          <p:cNvSpPr>
            <a:spLocks/>
          </p:cNvSpPr>
          <p:nvPr/>
        </p:nvSpPr>
        <p:spPr bwMode="auto">
          <a:xfrm>
            <a:off x="2755015" y="3113290"/>
            <a:ext cx="67565" cy="73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3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3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60" name="Line 197"/>
          <p:cNvSpPr>
            <a:spLocks noChangeShapeType="1"/>
          </p:cNvSpPr>
          <p:nvPr/>
        </p:nvSpPr>
        <p:spPr bwMode="auto">
          <a:xfrm flipH="1">
            <a:off x="2487780" y="1674249"/>
            <a:ext cx="143197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61" name="Freeform 198"/>
          <p:cNvSpPr>
            <a:spLocks/>
          </p:cNvSpPr>
          <p:nvPr/>
        </p:nvSpPr>
        <p:spPr bwMode="auto">
          <a:xfrm>
            <a:off x="2481730" y="3122105"/>
            <a:ext cx="134121" cy="242411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3" y="0"/>
              </a:cxn>
              <a:cxn ang="0">
                <a:pos x="133" y="220"/>
              </a:cxn>
            </a:cxnLst>
            <a:rect l="0" t="0" r="r" b="b"/>
            <a:pathLst>
              <a:path w="133" h="220">
                <a:moveTo>
                  <a:pt x="0" y="0"/>
                </a:moveTo>
                <a:lnTo>
                  <a:pt x="133" y="0"/>
                </a:lnTo>
                <a:lnTo>
                  <a:pt x="133" y="220"/>
                </a:lnTo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62" name="Line 199"/>
          <p:cNvSpPr>
            <a:spLocks noChangeShapeType="1"/>
          </p:cNvSpPr>
          <p:nvPr/>
        </p:nvSpPr>
        <p:spPr bwMode="auto">
          <a:xfrm flipH="1">
            <a:off x="2476687" y="4558941"/>
            <a:ext cx="62523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63" name="Line 200"/>
          <p:cNvSpPr>
            <a:spLocks noChangeShapeType="1"/>
          </p:cNvSpPr>
          <p:nvPr/>
        </p:nvSpPr>
        <p:spPr bwMode="auto">
          <a:xfrm>
            <a:off x="2478704" y="3854847"/>
            <a:ext cx="137147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64" name="Freeform 201"/>
          <p:cNvSpPr>
            <a:spLocks/>
          </p:cNvSpPr>
          <p:nvPr/>
        </p:nvSpPr>
        <p:spPr bwMode="auto">
          <a:xfrm>
            <a:off x="2615851" y="3601417"/>
            <a:ext cx="147231" cy="253430"/>
          </a:xfrm>
          <a:custGeom>
            <a:avLst/>
            <a:gdLst/>
            <a:ahLst/>
            <a:cxnLst>
              <a:cxn ang="0">
                <a:pos x="146" y="0"/>
              </a:cxn>
              <a:cxn ang="0">
                <a:pos x="0" y="0"/>
              </a:cxn>
              <a:cxn ang="0">
                <a:pos x="0" y="230"/>
              </a:cxn>
            </a:cxnLst>
            <a:rect l="0" t="0" r="r" b="b"/>
            <a:pathLst>
              <a:path w="146" h="230">
                <a:moveTo>
                  <a:pt x="146" y="0"/>
                </a:moveTo>
                <a:lnTo>
                  <a:pt x="0" y="0"/>
                </a:lnTo>
                <a:lnTo>
                  <a:pt x="0" y="230"/>
                </a:lnTo>
              </a:path>
            </a:pathLst>
          </a:custGeom>
          <a:noFill/>
          <a:ln w="17463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65" name="Freeform 202"/>
          <p:cNvSpPr>
            <a:spLocks/>
          </p:cNvSpPr>
          <p:nvPr/>
        </p:nvSpPr>
        <p:spPr bwMode="auto">
          <a:xfrm>
            <a:off x="2755015" y="3563953"/>
            <a:ext cx="67565" cy="738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4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4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66" name="Line 203"/>
          <p:cNvSpPr>
            <a:spLocks noChangeShapeType="1"/>
          </p:cNvSpPr>
          <p:nvPr/>
        </p:nvSpPr>
        <p:spPr bwMode="auto">
          <a:xfrm>
            <a:off x="3854206" y="3149651"/>
            <a:ext cx="249083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67" name="Freeform 204"/>
          <p:cNvSpPr>
            <a:spLocks/>
          </p:cNvSpPr>
          <p:nvPr/>
        </p:nvSpPr>
        <p:spPr bwMode="auto">
          <a:xfrm>
            <a:off x="4095222" y="3113290"/>
            <a:ext cx="67565" cy="73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3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3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68" name="Line 205"/>
          <p:cNvSpPr>
            <a:spLocks noChangeShapeType="1"/>
          </p:cNvSpPr>
          <p:nvPr/>
        </p:nvSpPr>
        <p:spPr bwMode="auto">
          <a:xfrm>
            <a:off x="3854206" y="3364516"/>
            <a:ext cx="249083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69" name="Freeform 206"/>
          <p:cNvSpPr>
            <a:spLocks/>
          </p:cNvSpPr>
          <p:nvPr/>
        </p:nvSpPr>
        <p:spPr bwMode="auto">
          <a:xfrm>
            <a:off x="4095222" y="3328154"/>
            <a:ext cx="67565" cy="7272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3"/>
              </a:cxn>
              <a:cxn ang="0">
                <a:pos x="0" y="66"/>
              </a:cxn>
              <a:cxn ang="0">
                <a:pos x="0" y="0"/>
              </a:cxn>
            </a:cxnLst>
            <a:rect l="0" t="0" r="r" b="b"/>
            <a:pathLst>
              <a:path w="67" h="66">
                <a:moveTo>
                  <a:pt x="0" y="0"/>
                </a:moveTo>
                <a:lnTo>
                  <a:pt x="67" y="33"/>
                </a:lnTo>
                <a:lnTo>
                  <a:pt x="0" y="6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70" name="Line 207"/>
          <p:cNvSpPr>
            <a:spLocks noChangeShapeType="1"/>
          </p:cNvSpPr>
          <p:nvPr/>
        </p:nvSpPr>
        <p:spPr bwMode="auto">
          <a:xfrm>
            <a:off x="3854206" y="3601417"/>
            <a:ext cx="249083" cy="1102"/>
          </a:xfrm>
          <a:prstGeom prst="lin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371" name="Freeform 208"/>
          <p:cNvSpPr>
            <a:spLocks/>
          </p:cNvSpPr>
          <p:nvPr/>
        </p:nvSpPr>
        <p:spPr bwMode="auto">
          <a:xfrm>
            <a:off x="4095222" y="3563953"/>
            <a:ext cx="67565" cy="738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34"/>
              </a:cxn>
              <a:cxn ang="0">
                <a:pos x="0" y="67"/>
              </a:cxn>
              <a:cxn ang="0">
                <a:pos x="0" y="0"/>
              </a:cxn>
            </a:cxnLst>
            <a:rect l="0" t="0" r="r" b="b"/>
            <a:pathLst>
              <a:path w="67" h="67">
                <a:moveTo>
                  <a:pt x="0" y="0"/>
                </a:moveTo>
                <a:lnTo>
                  <a:pt x="67" y="34"/>
                </a:lnTo>
                <a:lnTo>
                  <a:pt x="0" y="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400"/>
          </a:p>
        </p:txBody>
      </p:sp>
      <p:sp>
        <p:nvSpPr>
          <p:cNvPr id="208" name="Rectangle 58"/>
          <p:cNvSpPr>
            <a:spLocks noChangeArrowheads="1"/>
          </p:cNvSpPr>
          <p:nvPr/>
        </p:nvSpPr>
        <p:spPr bwMode="auto">
          <a:xfrm>
            <a:off x="711028" y="1414408"/>
            <a:ext cx="74219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East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209" name="Rectangle 93"/>
          <p:cNvSpPr>
            <a:spLocks noChangeArrowheads="1"/>
          </p:cNvSpPr>
          <p:nvPr/>
        </p:nvSpPr>
        <p:spPr bwMode="auto">
          <a:xfrm>
            <a:off x="660416" y="2140897"/>
            <a:ext cx="77854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West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210" name="Rectangle 120"/>
          <p:cNvSpPr>
            <a:spLocks noChangeArrowheads="1"/>
          </p:cNvSpPr>
          <p:nvPr/>
        </p:nvSpPr>
        <p:spPr bwMode="auto">
          <a:xfrm>
            <a:off x="605582" y="2853448"/>
            <a:ext cx="90075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North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211" name="Rectangle 149"/>
          <p:cNvSpPr>
            <a:spLocks noChangeArrowheads="1"/>
          </p:cNvSpPr>
          <p:nvPr/>
        </p:nvSpPr>
        <p:spPr bwMode="auto">
          <a:xfrm>
            <a:off x="534042" y="3586549"/>
            <a:ext cx="88485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South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212" name="Rectangle 176"/>
          <p:cNvSpPr>
            <a:spLocks noChangeArrowheads="1"/>
          </p:cNvSpPr>
          <p:nvPr/>
        </p:nvSpPr>
        <p:spPr bwMode="auto">
          <a:xfrm>
            <a:off x="676480" y="4319648"/>
            <a:ext cx="62998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PE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373" name="Rectangle 372"/>
          <p:cNvSpPr/>
          <p:nvPr/>
        </p:nvSpPr>
        <p:spPr>
          <a:xfrm>
            <a:off x="452063" y="1191802"/>
            <a:ext cx="3805719" cy="3810000"/>
          </a:xfrm>
          <a:prstGeom prst="rect">
            <a:avLst/>
          </a:prstGeom>
          <a:noFill/>
          <a:ln w="2222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6" name="Rectangle 27"/>
          <p:cNvSpPr>
            <a:spLocks noChangeArrowheads="1"/>
          </p:cNvSpPr>
          <p:nvPr/>
        </p:nvSpPr>
        <p:spPr bwMode="auto">
          <a:xfrm>
            <a:off x="2908851" y="1458790"/>
            <a:ext cx="1007752" cy="316941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000"/>
          </a:p>
        </p:txBody>
      </p:sp>
      <p:sp>
        <p:nvSpPr>
          <p:cNvPr id="377" name="Rectangle 28"/>
          <p:cNvSpPr>
            <a:spLocks noChangeArrowheads="1"/>
          </p:cNvSpPr>
          <p:nvPr/>
        </p:nvSpPr>
        <p:spPr bwMode="auto">
          <a:xfrm>
            <a:off x="2908851" y="1458790"/>
            <a:ext cx="1007752" cy="316941"/>
          </a:xfrm>
          <a:prstGeom prst="rect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000"/>
          </a:p>
        </p:txBody>
      </p:sp>
      <p:sp>
        <p:nvSpPr>
          <p:cNvPr id="378" name="Rectangle 29"/>
          <p:cNvSpPr>
            <a:spLocks noChangeArrowheads="1"/>
          </p:cNvSpPr>
          <p:nvPr/>
        </p:nvSpPr>
        <p:spPr bwMode="auto">
          <a:xfrm>
            <a:off x="2934950" y="1461591"/>
            <a:ext cx="95010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ko-KR" sz="1000" b="1" dirty="0">
                <a:solidFill>
                  <a:srgbClr val="000000"/>
                </a:solidFill>
                <a:ea typeface="굴림" pitchFamily="50" charset="-127"/>
              </a:rPr>
              <a:t>Routing </a:t>
            </a:r>
            <a:r>
              <a:rPr lang="en-US" altLang="ko-KR" sz="1000" b="1" dirty="0" smtClean="0">
                <a:solidFill>
                  <a:srgbClr val="000000"/>
                </a:solidFill>
                <a:ea typeface="굴림" pitchFamily="50" charset="-127"/>
              </a:rPr>
              <a:t>Unit</a:t>
            </a:r>
          </a:p>
          <a:p>
            <a:pPr algn="ctr"/>
            <a:r>
              <a:rPr lang="en-US" altLang="ko-KR" sz="1000" b="1" dirty="0" smtClean="0">
                <a:solidFill>
                  <a:srgbClr val="000000"/>
                </a:solidFill>
                <a:ea typeface="굴림" pitchFamily="50" charset="-127"/>
              </a:rPr>
              <a:t>(RC) </a:t>
            </a:r>
            <a:endParaRPr lang="en-US" altLang="ko-KR" sz="1000" dirty="0">
              <a:ea typeface="굴림" pitchFamily="50" charset="-127"/>
            </a:endParaRPr>
          </a:p>
        </p:txBody>
      </p:sp>
      <p:sp>
        <p:nvSpPr>
          <p:cNvPr id="379" name="Rectangle 33"/>
          <p:cNvSpPr>
            <a:spLocks noChangeArrowheads="1"/>
          </p:cNvSpPr>
          <p:nvPr/>
        </p:nvSpPr>
        <p:spPr bwMode="auto">
          <a:xfrm>
            <a:off x="2908851" y="1768416"/>
            <a:ext cx="1007752" cy="316941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000"/>
          </a:p>
        </p:txBody>
      </p:sp>
      <p:sp>
        <p:nvSpPr>
          <p:cNvPr id="380" name="Rectangle 34"/>
          <p:cNvSpPr>
            <a:spLocks noChangeArrowheads="1"/>
          </p:cNvSpPr>
          <p:nvPr/>
        </p:nvSpPr>
        <p:spPr bwMode="auto">
          <a:xfrm>
            <a:off x="2908851" y="1768416"/>
            <a:ext cx="1007752" cy="31694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en-US" sz="1000"/>
          </a:p>
        </p:txBody>
      </p:sp>
      <p:sp>
        <p:nvSpPr>
          <p:cNvPr id="381" name="Rectangle 35"/>
          <p:cNvSpPr>
            <a:spLocks noChangeArrowheads="1"/>
          </p:cNvSpPr>
          <p:nvPr/>
        </p:nvSpPr>
        <p:spPr bwMode="auto">
          <a:xfrm>
            <a:off x="2969240" y="1778332"/>
            <a:ext cx="88750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ko-KR" sz="1000" b="1" dirty="0">
                <a:solidFill>
                  <a:srgbClr val="000000"/>
                </a:solidFill>
                <a:ea typeface="굴림" pitchFamily="50" charset="-127"/>
              </a:rPr>
              <a:t>VC </a:t>
            </a:r>
            <a:r>
              <a:rPr lang="en-US" altLang="ko-KR" sz="1000" b="1" dirty="0" smtClean="0">
                <a:solidFill>
                  <a:srgbClr val="000000"/>
                </a:solidFill>
                <a:ea typeface="굴림" pitchFamily="50" charset="-127"/>
              </a:rPr>
              <a:t>Allocator</a:t>
            </a:r>
            <a:br>
              <a:rPr lang="en-US" altLang="ko-KR" sz="1000" b="1" dirty="0" smtClean="0">
                <a:solidFill>
                  <a:srgbClr val="000000"/>
                </a:solidFill>
                <a:ea typeface="굴림" pitchFamily="50" charset="-127"/>
              </a:rPr>
            </a:br>
            <a:r>
              <a:rPr lang="en-US" altLang="ko-KR" sz="1000" b="1" dirty="0" smtClean="0">
                <a:solidFill>
                  <a:srgbClr val="000000"/>
                </a:solidFill>
                <a:ea typeface="굴림" pitchFamily="50" charset="-127"/>
              </a:rPr>
              <a:t>(VA)</a:t>
            </a:r>
            <a:endParaRPr lang="en-US" altLang="ko-KR" sz="1000" dirty="0">
              <a:ea typeface="굴림" pitchFamily="50" charset="-127"/>
            </a:endParaRPr>
          </a:p>
        </p:txBody>
      </p:sp>
      <p:sp>
        <p:nvSpPr>
          <p:cNvPr id="382" name="Rectangle 39"/>
          <p:cNvSpPr>
            <a:spLocks noChangeArrowheads="1"/>
          </p:cNvSpPr>
          <p:nvPr/>
        </p:nvSpPr>
        <p:spPr bwMode="auto">
          <a:xfrm>
            <a:off x="2908851" y="2078040"/>
            <a:ext cx="1007752" cy="316941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000"/>
          </a:p>
        </p:txBody>
      </p:sp>
      <p:sp>
        <p:nvSpPr>
          <p:cNvPr id="383" name="Rectangle 40"/>
          <p:cNvSpPr>
            <a:spLocks noChangeArrowheads="1"/>
          </p:cNvSpPr>
          <p:nvPr/>
        </p:nvSpPr>
        <p:spPr bwMode="auto">
          <a:xfrm>
            <a:off x="2908851" y="2078040"/>
            <a:ext cx="1007752" cy="31694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en-US" sz="1000"/>
          </a:p>
        </p:txBody>
      </p:sp>
      <p:sp>
        <p:nvSpPr>
          <p:cNvPr id="384" name="Rectangle 41"/>
          <p:cNvSpPr>
            <a:spLocks noChangeArrowheads="1"/>
          </p:cNvSpPr>
          <p:nvPr/>
        </p:nvSpPr>
        <p:spPr bwMode="auto">
          <a:xfrm>
            <a:off x="3168018" y="2083550"/>
            <a:ext cx="50451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altLang="ko-KR" sz="1000" b="1" dirty="0">
                <a:solidFill>
                  <a:srgbClr val="000000"/>
                </a:solidFill>
                <a:ea typeface="굴림" pitchFamily="50" charset="-127"/>
              </a:rPr>
              <a:t>Switch </a:t>
            </a:r>
            <a:endParaRPr lang="en-US" altLang="ko-KR" sz="1000" dirty="0">
              <a:ea typeface="굴림" pitchFamily="50" charset="-127"/>
            </a:endParaRPr>
          </a:p>
        </p:txBody>
      </p:sp>
      <p:sp>
        <p:nvSpPr>
          <p:cNvPr id="385" name="Rectangle 42"/>
          <p:cNvSpPr>
            <a:spLocks noChangeArrowheads="1"/>
          </p:cNvSpPr>
          <p:nvPr/>
        </p:nvSpPr>
        <p:spPr bwMode="auto">
          <a:xfrm>
            <a:off x="2999361" y="2225691"/>
            <a:ext cx="100584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altLang="ko-KR" sz="1000" b="1" dirty="0" smtClean="0">
                <a:solidFill>
                  <a:srgbClr val="000000"/>
                </a:solidFill>
                <a:ea typeface="굴림" pitchFamily="50" charset="-127"/>
              </a:rPr>
              <a:t>Allocator (SA) </a:t>
            </a:r>
            <a:endParaRPr lang="en-US" altLang="ko-KR" sz="1000" dirty="0">
              <a:ea typeface="굴림" pitchFamily="50" charset="-127"/>
            </a:endParaRPr>
          </a:p>
        </p:txBody>
      </p:sp>
      <p:sp>
        <p:nvSpPr>
          <p:cNvPr id="372" name="Rectangle 216"/>
          <p:cNvSpPr>
            <a:spLocks noChangeArrowheads="1"/>
          </p:cNvSpPr>
          <p:nvPr/>
        </p:nvSpPr>
        <p:spPr bwMode="auto">
          <a:xfrm>
            <a:off x="2778092" y="1725202"/>
            <a:ext cx="1219200" cy="7620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7" name="Oval 236"/>
          <p:cNvSpPr/>
          <p:nvPr/>
        </p:nvSpPr>
        <p:spPr>
          <a:xfrm>
            <a:off x="7900827" y="1482475"/>
            <a:ext cx="533400" cy="3733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TextBox 237"/>
          <p:cNvSpPr txBox="1"/>
          <p:nvPr/>
        </p:nvSpPr>
        <p:spPr>
          <a:xfrm>
            <a:off x="7900827" y="2517286"/>
            <a:ext cx="553998" cy="140358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2400" b="1" dirty="0" smtClean="0"/>
              <a:t>Scheduler</a:t>
            </a:r>
            <a:endParaRPr lang="en-US" sz="2400" b="1" dirty="0"/>
          </a:p>
        </p:txBody>
      </p:sp>
    </p:spTree>
    <p:custDataLst>
      <p:tags r:id="rId1"/>
    </p:custDataLst>
  </p:cSld>
  <p:clrMapOvr>
    <a:masterClrMapping/>
  </p:clrMapOvr>
  <p:transition advTm="4764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Packet Scheduling in </a:t>
            </a:r>
            <a:r>
              <a:rPr lang="en-US" dirty="0" err="1" smtClean="0"/>
              <a:t>NoC</a:t>
            </a:r>
            <a:endParaRPr lang="en-US" dirty="0"/>
          </a:p>
        </p:txBody>
      </p:sp>
      <p:sp>
        <p:nvSpPr>
          <p:cNvPr id="287" name="Content Placeholder 286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Existing switch allocation (scheduling) policies  </a:t>
            </a:r>
          </a:p>
          <a:p>
            <a:pPr lvl="1"/>
            <a:r>
              <a:rPr lang="en-US" dirty="0" smtClean="0"/>
              <a:t>Round robin  </a:t>
            </a:r>
          </a:p>
          <a:p>
            <a:pPr lvl="1"/>
            <a:r>
              <a:rPr lang="en-US" dirty="0" smtClean="0"/>
              <a:t>Age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Problem</a:t>
            </a:r>
          </a:p>
          <a:p>
            <a:pPr lvl="1"/>
            <a:r>
              <a:rPr lang="en-US" dirty="0" smtClean="0"/>
              <a:t>Treat all packets equally</a:t>
            </a:r>
          </a:p>
          <a:p>
            <a:pPr lvl="1"/>
            <a:r>
              <a:rPr lang="en-US" dirty="0" smtClean="0"/>
              <a:t>Application-oblivious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Packets have </a:t>
            </a:r>
            <a:r>
              <a:rPr lang="en-US" dirty="0" smtClean="0">
                <a:solidFill>
                  <a:srgbClr val="FF0000"/>
                </a:solidFill>
              </a:rPr>
              <a:t>different criticality </a:t>
            </a:r>
          </a:p>
          <a:p>
            <a:pPr lvl="1"/>
            <a:r>
              <a:rPr lang="en-US" dirty="0" smtClean="0"/>
              <a:t>Packet is critical if latency of a packet affects application’s performance</a:t>
            </a:r>
          </a:p>
          <a:p>
            <a:pPr lvl="1"/>
            <a:r>
              <a:rPr lang="en-US" dirty="0" smtClean="0"/>
              <a:t>Different criticality due to memory level parallelism (MLP)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919200" y="3384810"/>
            <a:ext cx="3165231" cy="55098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All packets are not the same…!!!</a:t>
            </a:r>
            <a:endParaRPr lang="en-US" dirty="0"/>
          </a:p>
        </p:txBody>
      </p:sp>
      <p:pic>
        <p:nvPicPr>
          <p:cNvPr id="5" name="Picture 4" descr="exclamation_mark_yellow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14618" y="3213945"/>
            <a:ext cx="1029382" cy="103837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4670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" grpId="0" build="p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MLP Principle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3013479" y="2024009"/>
            <a:ext cx="3890755" cy="9219"/>
          </a:xfrm>
          <a:prstGeom prst="straightConnector1">
            <a:avLst/>
          </a:prstGeom>
          <a:ln w="15875">
            <a:solidFill>
              <a:schemeClr val="tx1"/>
            </a:solidFill>
            <a:headEnd type="none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9"/>
          <p:cNvGrpSpPr/>
          <p:nvPr/>
        </p:nvGrpSpPr>
        <p:grpSpPr>
          <a:xfrm>
            <a:off x="3202672" y="2181549"/>
            <a:ext cx="1792007" cy="502419"/>
            <a:chOff x="2779993" y="2739778"/>
            <a:chExt cx="1792007" cy="502419"/>
          </a:xfrm>
        </p:grpSpPr>
        <p:grpSp>
          <p:nvGrpSpPr>
            <p:cNvPr id="9" name="Group 67"/>
            <p:cNvGrpSpPr/>
            <p:nvPr/>
          </p:nvGrpSpPr>
          <p:grpSpPr>
            <a:xfrm>
              <a:off x="2779993" y="2739778"/>
              <a:ext cx="1792007" cy="502419"/>
              <a:chOff x="5324749" y="4610710"/>
              <a:chExt cx="1792007" cy="502419"/>
            </a:xfrm>
          </p:grpSpPr>
          <p:cxnSp>
            <p:nvCxnSpPr>
              <p:cNvPr id="11" name="Straight Arrow Connector 10"/>
              <p:cNvCxnSpPr/>
              <p:nvPr/>
            </p:nvCxnSpPr>
            <p:spPr>
              <a:xfrm rot="10800000" flipH="1" flipV="1">
                <a:off x="5324749" y="4610710"/>
                <a:ext cx="1177" cy="91440"/>
              </a:xfrm>
              <a:prstGeom prst="straightConnector1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 rot="10800000" flipH="1" flipV="1">
                <a:off x="7115579" y="4610710"/>
                <a:ext cx="1177" cy="91440"/>
              </a:xfrm>
              <a:prstGeom prst="straightConnector1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Left Brace 12"/>
              <p:cNvSpPr/>
              <p:nvPr/>
            </p:nvSpPr>
            <p:spPr>
              <a:xfrm rot="16200000">
                <a:off x="6126559" y="3879126"/>
                <a:ext cx="182880" cy="1783080"/>
              </a:xfrm>
              <a:prstGeom prst="leftBrace">
                <a:avLst>
                  <a:gd name="adj1" fmla="val 8333"/>
                  <a:gd name="adj2" fmla="val 47530"/>
                </a:avLst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1">
                  <a:cs typeface="Arial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5585864" y="4774575"/>
                <a:ext cx="105618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>
                    <a:cs typeface="Arial" pitchFamily="34" charset="0"/>
                  </a:rPr>
                  <a:t>Latency</a:t>
                </a:r>
                <a:r>
                  <a:rPr lang="en-US" sz="1200" b="1" dirty="0" smtClean="0">
                    <a:cs typeface="Arial" pitchFamily="34" charset="0"/>
                  </a:rPr>
                  <a:t> </a:t>
                </a:r>
                <a:r>
                  <a:rPr lang="en-US" sz="1400" b="1" dirty="0" smtClean="0">
                    <a:cs typeface="Arial" pitchFamily="34" charset="0"/>
                  </a:rPr>
                  <a:t>(   )</a:t>
                </a:r>
                <a:endParaRPr lang="en-US" sz="1400" b="1" dirty="0">
                  <a:cs typeface="Arial" pitchFamily="34" charset="0"/>
                </a:endParaRPr>
              </a:p>
            </p:txBody>
          </p:sp>
        </p:grpSp>
        <p:sp>
          <p:nvSpPr>
            <p:cNvPr id="10" name="Rectangle 9"/>
            <p:cNvSpPr/>
            <p:nvPr/>
          </p:nvSpPr>
          <p:spPr>
            <a:xfrm rot="16200000">
              <a:off x="3850464" y="3048343"/>
              <a:ext cx="182880" cy="9144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889775" y="1839082"/>
            <a:ext cx="1097280" cy="369332"/>
            <a:chOff x="2580721" y="3003338"/>
            <a:chExt cx="1608298" cy="369332"/>
          </a:xfrm>
        </p:grpSpPr>
        <p:sp>
          <p:nvSpPr>
            <p:cNvPr id="16" name="Rounded Rectangle 15"/>
            <p:cNvSpPr/>
            <p:nvPr/>
          </p:nvSpPr>
          <p:spPr>
            <a:xfrm>
              <a:off x="2580721" y="3059668"/>
              <a:ext cx="1608298" cy="267504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903014" y="3003338"/>
              <a:ext cx="10442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cs typeface="Arial" pitchFamily="34" charset="0"/>
                </a:rPr>
                <a:t>Stall</a:t>
              </a:r>
              <a:endParaRPr lang="en-US" b="1" dirty="0">
                <a:cs typeface="Arial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675456" y="1346772"/>
            <a:ext cx="91440" cy="548640"/>
            <a:chOff x="2382296" y="2511028"/>
            <a:chExt cx="91440" cy="548640"/>
          </a:xfrm>
          <a:solidFill>
            <a:srgbClr val="FF0000"/>
          </a:solidFill>
        </p:grpSpPr>
        <p:cxnSp>
          <p:nvCxnSpPr>
            <p:cNvPr id="19" name="Straight Arrow Connector 18"/>
            <p:cNvCxnSpPr/>
            <p:nvPr/>
          </p:nvCxnSpPr>
          <p:spPr>
            <a:xfrm rot="5400000">
              <a:off x="2143588" y="2784951"/>
              <a:ext cx="548640" cy="793"/>
            </a:xfrm>
            <a:prstGeom prst="straightConnector1">
              <a:avLst/>
            </a:prstGeom>
            <a:grpFill/>
            <a:ln w="19050">
              <a:solidFill>
                <a:srgbClr val="FF0000"/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/>
            <p:cNvSpPr/>
            <p:nvPr/>
          </p:nvSpPr>
          <p:spPr>
            <a:xfrm rot="16200000">
              <a:off x="2336576" y="2709149"/>
              <a:ext cx="182880" cy="914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470679" y="1346772"/>
            <a:ext cx="91440" cy="548640"/>
            <a:chOff x="2535368" y="2511028"/>
            <a:chExt cx="91440" cy="548640"/>
          </a:xfrm>
        </p:grpSpPr>
        <p:cxnSp>
          <p:nvCxnSpPr>
            <p:cNvPr id="22" name="Straight Arrow Connector 21"/>
            <p:cNvCxnSpPr/>
            <p:nvPr/>
          </p:nvCxnSpPr>
          <p:spPr>
            <a:xfrm rot="16200000" flipH="1">
              <a:off x="2296973" y="2784759"/>
              <a:ext cx="548640" cy="1178"/>
            </a:xfrm>
            <a:prstGeom prst="straightConnector1">
              <a:avLst/>
            </a:prstGeom>
            <a:ln>
              <a:headEnd type="triangle" w="lg" len="med"/>
              <a:tailEnd type="none" w="lg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3" name="Rectangle 22"/>
            <p:cNvSpPr/>
            <p:nvPr/>
          </p:nvSpPr>
          <p:spPr>
            <a:xfrm rot="16200000">
              <a:off x="2489648" y="2709149"/>
              <a:ext cx="182880" cy="91440"/>
            </a:xfrm>
            <a:prstGeom prst="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684291" y="1346772"/>
            <a:ext cx="91440" cy="548640"/>
            <a:chOff x="3068096" y="2511028"/>
            <a:chExt cx="91440" cy="548640"/>
          </a:xfrm>
        </p:grpSpPr>
        <p:cxnSp>
          <p:nvCxnSpPr>
            <p:cNvPr id="25" name="Straight Arrow Connector 24"/>
            <p:cNvCxnSpPr/>
            <p:nvPr/>
          </p:nvCxnSpPr>
          <p:spPr>
            <a:xfrm rot="5400000" flipH="1" flipV="1">
              <a:off x="2829784" y="2785347"/>
              <a:ext cx="548640" cy="1"/>
            </a:xfrm>
            <a:prstGeom prst="straightConnector1">
              <a:avLst/>
            </a:prstGeom>
            <a:ln>
              <a:headEnd type="triangle" w="lg" len="med"/>
              <a:tailEnd type="none" w="lg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6" name="Rectangle 25"/>
            <p:cNvSpPr/>
            <p:nvPr/>
          </p:nvSpPr>
          <p:spPr>
            <a:xfrm rot="16200000">
              <a:off x="3022376" y="2709149"/>
              <a:ext cx="182880" cy="91440"/>
            </a:xfrm>
            <a:prstGeom prst="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918479" y="1346771"/>
            <a:ext cx="91440" cy="548640"/>
            <a:chOff x="4170904" y="2511027"/>
            <a:chExt cx="91440" cy="548640"/>
          </a:xfrm>
        </p:grpSpPr>
        <p:cxnSp>
          <p:nvCxnSpPr>
            <p:cNvPr id="28" name="Straight Arrow Connector 27"/>
            <p:cNvCxnSpPr/>
            <p:nvPr/>
          </p:nvCxnSpPr>
          <p:spPr>
            <a:xfrm rot="5400000" flipH="1" flipV="1">
              <a:off x="3931921" y="2785346"/>
              <a:ext cx="548640" cy="2"/>
            </a:xfrm>
            <a:prstGeom prst="straightConnector1">
              <a:avLst/>
            </a:prstGeom>
            <a:ln w="19050">
              <a:solidFill>
                <a:srgbClr val="92D050"/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8"/>
            <p:cNvSpPr/>
            <p:nvPr/>
          </p:nvSpPr>
          <p:spPr>
            <a:xfrm rot="5400000">
              <a:off x="4125184" y="2709148"/>
              <a:ext cx="182880" cy="9144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0" name="Rounded Rectangle 29"/>
          <p:cNvSpPr/>
          <p:nvPr/>
        </p:nvSpPr>
        <p:spPr>
          <a:xfrm>
            <a:off x="4985161" y="1906816"/>
            <a:ext cx="365760" cy="254412"/>
          </a:xfrm>
          <a:prstGeom prst="round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b="1" dirty="0">
              <a:cs typeface="Arial" pitchFamily="34" charset="0"/>
            </a:endParaRPr>
          </a:p>
        </p:txBody>
      </p:sp>
      <p:grpSp>
        <p:nvGrpSpPr>
          <p:cNvPr id="31" name="Group 36"/>
          <p:cNvGrpSpPr/>
          <p:nvPr/>
        </p:nvGrpSpPr>
        <p:grpSpPr>
          <a:xfrm>
            <a:off x="3051583" y="1880134"/>
            <a:ext cx="838200" cy="292388"/>
            <a:chOff x="1943104" y="2285963"/>
            <a:chExt cx="838200" cy="292388"/>
          </a:xfrm>
        </p:grpSpPr>
        <p:sp>
          <p:nvSpPr>
            <p:cNvPr id="32" name="Rounded Rectangle 3"/>
            <p:cNvSpPr/>
            <p:nvPr/>
          </p:nvSpPr>
          <p:spPr>
            <a:xfrm>
              <a:off x="1950720" y="2312645"/>
              <a:ext cx="822960" cy="254412"/>
            </a:xfrm>
            <a:prstGeom prst="roundRect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 b="1" dirty="0">
                <a:cs typeface="Arial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943104" y="2285963"/>
              <a:ext cx="8382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dirty="0" smtClean="0">
                  <a:cs typeface="Arial" pitchFamily="34" charset="0"/>
                </a:rPr>
                <a:t>Compute</a:t>
              </a:r>
              <a:endParaRPr lang="en-US" sz="1300" dirty="0">
                <a:cs typeface="Arial" pitchFamily="34" charset="0"/>
              </a:endParaRPr>
            </a:p>
          </p:txBody>
        </p:sp>
      </p:grpSp>
      <p:grpSp>
        <p:nvGrpSpPr>
          <p:cNvPr id="34" name="Group 25"/>
          <p:cNvGrpSpPr/>
          <p:nvPr/>
        </p:nvGrpSpPr>
        <p:grpSpPr>
          <a:xfrm>
            <a:off x="3150639" y="1346771"/>
            <a:ext cx="91440" cy="548640"/>
            <a:chOff x="2382296" y="2511028"/>
            <a:chExt cx="91440" cy="548640"/>
          </a:xfrm>
        </p:grpSpPr>
        <p:cxnSp>
          <p:nvCxnSpPr>
            <p:cNvPr id="35" name="Straight Arrow Connector 34"/>
            <p:cNvCxnSpPr/>
            <p:nvPr/>
          </p:nvCxnSpPr>
          <p:spPr>
            <a:xfrm rot="5400000">
              <a:off x="2143588" y="2784951"/>
              <a:ext cx="548640" cy="793"/>
            </a:xfrm>
            <a:prstGeom prst="straightConnector1">
              <a:avLst/>
            </a:prstGeom>
            <a:ln w="19050">
              <a:solidFill>
                <a:srgbClr val="92D050"/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5"/>
            <p:cNvSpPr/>
            <p:nvPr/>
          </p:nvSpPr>
          <p:spPr>
            <a:xfrm rot="16200000">
              <a:off x="2336576" y="2709149"/>
              <a:ext cx="182880" cy="9144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5340848" y="1900270"/>
            <a:ext cx="484598" cy="2675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cs typeface="Arial" pitchFamily="34" charset="0"/>
              </a:rPr>
              <a:t>St.</a:t>
            </a:r>
            <a:endParaRPr lang="en-US" sz="1600" b="1" dirty="0">
              <a:cs typeface="Arial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5826283" y="1886267"/>
            <a:ext cx="365760" cy="254412"/>
          </a:xfrm>
          <a:prstGeom prst="round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b="1" dirty="0">
              <a:cs typeface="Arial" pitchFamily="34" charset="0"/>
            </a:endParaRPr>
          </a:p>
        </p:txBody>
      </p:sp>
      <p:grpSp>
        <p:nvGrpSpPr>
          <p:cNvPr id="39" name="Group 32"/>
          <p:cNvGrpSpPr/>
          <p:nvPr/>
        </p:nvGrpSpPr>
        <p:grpSpPr>
          <a:xfrm>
            <a:off x="5208039" y="1346771"/>
            <a:ext cx="91440" cy="548640"/>
            <a:chOff x="3068096" y="2511028"/>
            <a:chExt cx="91440" cy="548640"/>
          </a:xfrm>
          <a:solidFill>
            <a:srgbClr val="FF0000"/>
          </a:solidFill>
        </p:grpSpPr>
        <p:cxnSp>
          <p:nvCxnSpPr>
            <p:cNvPr id="40" name="Straight Arrow Connector 39"/>
            <p:cNvCxnSpPr/>
            <p:nvPr/>
          </p:nvCxnSpPr>
          <p:spPr>
            <a:xfrm rot="5400000" flipH="1" flipV="1">
              <a:off x="2829784" y="2785347"/>
              <a:ext cx="548640" cy="1"/>
            </a:xfrm>
            <a:prstGeom prst="straightConnector1">
              <a:avLst/>
            </a:prstGeom>
            <a:grpFill/>
            <a:ln w="19050">
              <a:solidFill>
                <a:srgbClr val="FF0000"/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40"/>
            <p:cNvSpPr/>
            <p:nvPr/>
          </p:nvSpPr>
          <p:spPr>
            <a:xfrm rot="16200000">
              <a:off x="3022376" y="2709149"/>
              <a:ext cx="182880" cy="91440"/>
            </a:xfrm>
            <a:prstGeom prst="rect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2" name="Group 80"/>
          <p:cNvGrpSpPr/>
          <p:nvPr/>
        </p:nvGrpSpPr>
        <p:grpSpPr>
          <a:xfrm>
            <a:off x="3698344" y="2184970"/>
            <a:ext cx="1601134" cy="868978"/>
            <a:chOff x="2970865" y="2373219"/>
            <a:chExt cx="1601134" cy="868978"/>
          </a:xfrm>
        </p:grpSpPr>
        <p:grpSp>
          <p:nvGrpSpPr>
            <p:cNvPr id="43" name="Group 67"/>
            <p:cNvGrpSpPr/>
            <p:nvPr/>
          </p:nvGrpSpPr>
          <p:grpSpPr>
            <a:xfrm>
              <a:off x="2970865" y="2373219"/>
              <a:ext cx="1601134" cy="868978"/>
              <a:chOff x="5515621" y="4244151"/>
              <a:chExt cx="1601134" cy="868978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 rot="10800000" flipH="1" flipV="1">
                <a:off x="5516557" y="4244151"/>
                <a:ext cx="1177" cy="457200"/>
              </a:xfrm>
              <a:prstGeom prst="straightConnector1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/>
              <p:cNvCxnSpPr/>
              <p:nvPr/>
            </p:nvCxnSpPr>
            <p:spPr>
              <a:xfrm rot="10800000" flipH="1" flipV="1">
                <a:off x="7116755" y="4272943"/>
                <a:ext cx="0" cy="457200"/>
              </a:xfrm>
              <a:prstGeom prst="straightConnector1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Left Brace 46"/>
              <p:cNvSpPr/>
              <p:nvPr/>
            </p:nvSpPr>
            <p:spPr>
              <a:xfrm rot="16200000">
                <a:off x="6224281" y="3970566"/>
                <a:ext cx="182880" cy="1600200"/>
              </a:xfrm>
              <a:prstGeom prst="leftBrace">
                <a:avLst>
                  <a:gd name="adj1" fmla="val 8333"/>
                  <a:gd name="adj2" fmla="val 47530"/>
                </a:avLst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1">
                  <a:cs typeface="Arial" pitchFamily="34" charset="0"/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5585864" y="4774575"/>
                <a:ext cx="106259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>
                    <a:cs typeface="Arial" pitchFamily="34" charset="0"/>
                  </a:rPr>
                  <a:t>Latency</a:t>
                </a:r>
                <a:r>
                  <a:rPr lang="en-US" sz="1600" b="1" dirty="0" smtClean="0">
                    <a:cs typeface="Arial" pitchFamily="34" charset="0"/>
                  </a:rPr>
                  <a:t> </a:t>
                </a:r>
                <a:r>
                  <a:rPr lang="en-US" sz="1400" b="1" dirty="0" smtClean="0">
                    <a:cs typeface="Arial" pitchFamily="34" charset="0"/>
                  </a:rPr>
                  <a:t>(   )</a:t>
                </a:r>
                <a:endParaRPr lang="en-US" sz="1400" b="1" dirty="0">
                  <a:cs typeface="Arial" pitchFamily="34" charset="0"/>
                </a:endParaRPr>
              </a:p>
            </p:txBody>
          </p:sp>
        </p:grpSp>
        <p:sp>
          <p:nvSpPr>
            <p:cNvPr id="44" name="Rectangle 43"/>
            <p:cNvSpPr/>
            <p:nvPr/>
          </p:nvSpPr>
          <p:spPr>
            <a:xfrm rot="16200000">
              <a:off x="3859795" y="3048343"/>
              <a:ext cx="182880" cy="9144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9" name="Group 87"/>
          <p:cNvGrpSpPr/>
          <p:nvPr/>
        </p:nvGrpSpPr>
        <p:grpSpPr>
          <a:xfrm>
            <a:off x="3498673" y="2179662"/>
            <a:ext cx="2329925" cy="1224509"/>
            <a:chOff x="2390193" y="2017688"/>
            <a:chExt cx="2329925" cy="1224509"/>
          </a:xfrm>
        </p:grpSpPr>
        <p:grpSp>
          <p:nvGrpSpPr>
            <p:cNvPr id="50" name="Group 67"/>
            <p:cNvGrpSpPr/>
            <p:nvPr/>
          </p:nvGrpSpPr>
          <p:grpSpPr>
            <a:xfrm>
              <a:off x="2390193" y="2017688"/>
              <a:ext cx="2329925" cy="1224509"/>
              <a:chOff x="4934949" y="3888620"/>
              <a:chExt cx="2329925" cy="1224509"/>
            </a:xfrm>
          </p:grpSpPr>
          <p:cxnSp>
            <p:nvCxnSpPr>
              <p:cNvPr id="52" name="Straight Arrow Connector 51"/>
              <p:cNvCxnSpPr/>
              <p:nvPr/>
            </p:nvCxnSpPr>
            <p:spPr>
              <a:xfrm rot="10800000" flipH="1" flipV="1">
                <a:off x="4934949" y="3893929"/>
                <a:ext cx="1177" cy="822960"/>
              </a:xfrm>
              <a:prstGeom prst="straightConnector1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/>
              <p:cNvCxnSpPr/>
              <p:nvPr/>
            </p:nvCxnSpPr>
            <p:spPr>
              <a:xfrm rot="10800000" flipH="1" flipV="1">
                <a:off x="7264874" y="3888620"/>
                <a:ext cx="0" cy="822960"/>
              </a:xfrm>
              <a:prstGeom prst="straightConnector1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Left Brace 53"/>
              <p:cNvSpPr/>
              <p:nvPr/>
            </p:nvSpPr>
            <p:spPr>
              <a:xfrm rot="16200000">
                <a:off x="6011042" y="3611426"/>
                <a:ext cx="183917" cy="2317444"/>
              </a:xfrm>
              <a:prstGeom prst="leftBrace">
                <a:avLst>
                  <a:gd name="adj1" fmla="val 8333"/>
                  <a:gd name="adj2" fmla="val 47530"/>
                </a:avLst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1">
                  <a:cs typeface="Arial" pitchFamily="34" charset="0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5662998" y="4774575"/>
                <a:ext cx="106259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>
                    <a:cs typeface="Arial" pitchFamily="34" charset="0"/>
                  </a:rPr>
                  <a:t>Latency</a:t>
                </a:r>
                <a:r>
                  <a:rPr lang="en-US" sz="1600" b="1" dirty="0" smtClean="0">
                    <a:cs typeface="Arial" pitchFamily="34" charset="0"/>
                  </a:rPr>
                  <a:t> </a:t>
                </a:r>
                <a:r>
                  <a:rPr lang="en-US" sz="1400" b="1" dirty="0" smtClean="0">
                    <a:cs typeface="Arial" pitchFamily="34" charset="0"/>
                  </a:rPr>
                  <a:t>(   )</a:t>
                </a:r>
                <a:endParaRPr lang="en-US" sz="1400" b="1" dirty="0">
                  <a:cs typeface="Arial" pitchFamily="34" charset="0"/>
                </a:endParaRPr>
              </a:p>
            </p:txBody>
          </p:sp>
        </p:grpSp>
        <p:sp>
          <p:nvSpPr>
            <p:cNvPr id="51" name="Rectangle 50"/>
            <p:cNvSpPr/>
            <p:nvPr/>
          </p:nvSpPr>
          <p:spPr>
            <a:xfrm rot="16200000">
              <a:off x="3927598" y="3047399"/>
              <a:ext cx="182880" cy="91440"/>
            </a:xfrm>
            <a:prstGeom prst="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7046086" y="1291118"/>
            <a:ext cx="1834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cs typeface="Arial" pitchFamily="34" charset="0"/>
              </a:rPr>
              <a:t>Stall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en-US" sz="1400" b="1" dirty="0" smtClean="0">
                <a:cs typeface="Arial" pitchFamily="34" charset="0"/>
              </a:rPr>
              <a:t>(   )  = large   </a:t>
            </a:r>
            <a:endParaRPr lang="en-US" sz="1400" b="1" dirty="0">
              <a:cs typeface="Arial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631855" y="3708971"/>
            <a:ext cx="3727848" cy="369332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Packet Latency != Network Stall Time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983024" y="4547171"/>
            <a:ext cx="5208886" cy="369332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Different Packets have different criticality due to MLP</a:t>
            </a:r>
            <a:endParaRPr lang="en-US" b="1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grpSp>
        <p:nvGrpSpPr>
          <p:cNvPr id="61" name="Group 139"/>
          <p:cNvGrpSpPr/>
          <p:nvPr/>
        </p:nvGrpSpPr>
        <p:grpSpPr>
          <a:xfrm>
            <a:off x="1962340" y="5232971"/>
            <a:ext cx="4720919" cy="369332"/>
            <a:chOff x="2052981" y="6096000"/>
            <a:chExt cx="4720919" cy="369332"/>
          </a:xfrm>
        </p:grpSpPr>
        <p:grpSp>
          <p:nvGrpSpPr>
            <p:cNvPr id="62" name="Group 126"/>
            <p:cNvGrpSpPr/>
            <p:nvPr/>
          </p:nvGrpSpPr>
          <p:grpSpPr>
            <a:xfrm>
              <a:off x="2052981" y="6096000"/>
              <a:ext cx="1757019" cy="369332"/>
              <a:chOff x="4876582" y="1535668"/>
              <a:chExt cx="1757019" cy="369332"/>
            </a:xfrm>
          </p:grpSpPr>
          <p:sp>
            <p:nvSpPr>
              <p:cNvPr id="69" name="TextBox 68"/>
              <p:cNvSpPr txBox="1"/>
              <p:nvPr/>
            </p:nvSpPr>
            <p:spPr>
              <a:xfrm>
                <a:off x="4876582" y="1535668"/>
                <a:ext cx="17570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cs typeface="Arial" pitchFamily="34" charset="0"/>
                  </a:rPr>
                  <a:t>Criticality</a:t>
                </a:r>
                <a:r>
                  <a:rPr lang="en-US" sz="1400" b="1" dirty="0" smtClean="0">
                    <a:cs typeface="Arial" pitchFamily="34" charset="0"/>
                  </a:rPr>
                  <a:t>(   )  &gt;   </a:t>
                </a:r>
                <a:endParaRPr lang="en-US" sz="1400" b="1" dirty="0">
                  <a:cs typeface="Arial" pitchFamily="34" charset="0"/>
                </a:endParaRPr>
              </a:p>
            </p:txBody>
          </p:sp>
          <p:sp>
            <p:nvSpPr>
              <p:cNvPr id="70" name="Rectangle 69"/>
              <p:cNvSpPr/>
              <p:nvPr/>
            </p:nvSpPr>
            <p:spPr>
              <a:xfrm rot="16200000">
                <a:off x="6079910" y="1723072"/>
                <a:ext cx="182880" cy="9144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3" name="Group 126"/>
            <p:cNvGrpSpPr/>
            <p:nvPr/>
          </p:nvGrpSpPr>
          <p:grpSpPr>
            <a:xfrm>
              <a:off x="3576981" y="6096000"/>
              <a:ext cx="1757019" cy="369332"/>
              <a:chOff x="4876582" y="1535668"/>
              <a:chExt cx="1757019" cy="369332"/>
            </a:xfrm>
          </p:grpSpPr>
          <p:sp>
            <p:nvSpPr>
              <p:cNvPr id="67" name="TextBox 66"/>
              <p:cNvSpPr txBox="1"/>
              <p:nvPr/>
            </p:nvSpPr>
            <p:spPr>
              <a:xfrm>
                <a:off x="4876582" y="1535668"/>
                <a:ext cx="17570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cs typeface="Arial" pitchFamily="34" charset="0"/>
                  </a:rPr>
                  <a:t>Criticality</a:t>
                </a:r>
                <a:r>
                  <a:rPr lang="en-US" sz="1400" b="1" dirty="0" smtClean="0">
                    <a:cs typeface="Arial" pitchFamily="34" charset="0"/>
                  </a:rPr>
                  <a:t>(   )  &gt;   </a:t>
                </a:r>
                <a:endParaRPr lang="en-US" sz="1400" b="1" dirty="0">
                  <a:cs typeface="Arial" pitchFamily="34" charset="0"/>
                </a:endParaRPr>
              </a:p>
            </p:txBody>
          </p:sp>
          <p:sp>
            <p:nvSpPr>
              <p:cNvPr id="68" name="Rectangle 67"/>
              <p:cNvSpPr/>
              <p:nvPr/>
            </p:nvSpPr>
            <p:spPr>
              <a:xfrm rot="16200000">
                <a:off x="6084268" y="1712797"/>
                <a:ext cx="182880" cy="91440"/>
              </a:xfrm>
              <a:prstGeom prst="rect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4" name="Group 126"/>
            <p:cNvGrpSpPr/>
            <p:nvPr/>
          </p:nvGrpSpPr>
          <p:grpSpPr>
            <a:xfrm>
              <a:off x="5177181" y="6096000"/>
              <a:ext cx="1596719" cy="369332"/>
              <a:chOff x="4876582" y="1535668"/>
              <a:chExt cx="1596719" cy="369332"/>
            </a:xfrm>
          </p:grpSpPr>
          <p:sp>
            <p:nvSpPr>
              <p:cNvPr id="65" name="TextBox 64"/>
              <p:cNvSpPr txBox="1"/>
              <p:nvPr/>
            </p:nvSpPr>
            <p:spPr>
              <a:xfrm>
                <a:off x="4876582" y="1535668"/>
                <a:ext cx="15967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cs typeface="Arial" pitchFamily="34" charset="0"/>
                  </a:rPr>
                  <a:t>Criticality</a:t>
                </a:r>
                <a:r>
                  <a:rPr lang="en-US" sz="1400" b="1" dirty="0" smtClean="0">
                    <a:cs typeface="Arial" pitchFamily="34" charset="0"/>
                  </a:rPr>
                  <a:t>(   )   </a:t>
                </a:r>
                <a:endParaRPr lang="en-US" sz="1400" b="1" dirty="0">
                  <a:cs typeface="Arial" pitchFamily="34" charset="0"/>
                </a:endParaRPr>
              </a:p>
            </p:txBody>
          </p:sp>
          <p:sp>
            <p:nvSpPr>
              <p:cNvPr id="66" name="Rectangle 65"/>
              <p:cNvSpPr/>
              <p:nvPr/>
            </p:nvSpPr>
            <p:spPr>
              <a:xfrm rot="16200000">
                <a:off x="6069636" y="1712797"/>
                <a:ext cx="182880" cy="9144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72" name="Group 126"/>
          <p:cNvGrpSpPr/>
          <p:nvPr/>
        </p:nvGrpSpPr>
        <p:grpSpPr>
          <a:xfrm>
            <a:off x="7044373" y="1710647"/>
            <a:ext cx="1356462" cy="369332"/>
            <a:chOff x="5414401" y="1535668"/>
            <a:chExt cx="1356462" cy="369332"/>
          </a:xfrm>
        </p:grpSpPr>
        <p:sp>
          <p:nvSpPr>
            <p:cNvPr id="73" name="TextBox 72"/>
            <p:cNvSpPr txBox="1"/>
            <p:nvPr/>
          </p:nvSpPr>
          <p:spPr>
            <a:xfrm>
              <a:off x="5414401" y="1535668"/>
              <a:ext cx="13564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cs typeface="Arial" pitchFamily="34" charset="0"/>
                </a:rPr>
                <a:t>Stall</a:t>
              </a:r>
              <a:r>
                <a:rPr lang="en-US" dirty="0" smtClean="0">
                  <a:cs typeface="Arial" pitchFamily="34" charset="0"/>
                </a:rPr>
                <a:t> </a:t>
              </a:r>
              <a:r>
                <a:rPr lang="en-US" sz="1400" b="1" dirty="0" smtClean="0">
                  <a:cs typeface="Arial" pitchFamily="34" charset="0"/>
                </a:rPr>
                <a:t>(   )  = 0   </a:t>
              </a:r>
              <a:endParaRPr lang="en-US" sz="1400" b="1" dirty="0">
                <a:cs typeface="Arial" pitchFamily="34" charset="0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 rot="16200000">
              <a:off x="6079910" y="1692249"/>
              <a:ext cx="182880" cy="9144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5" name="Group 126"/>
          <p:cNvGrpSpPr/>
          <p:nvPr/>
        </p:nvGrpSpPr>
        <p:grpSpPr>
          <a:xfrm>
            <a:off x="7073485" y="2150723"/>
            <a:ext cx="1856598" cy="369332"/>
            <a:chOff x="5414401" y="1535668"/>
            <a:chExt cx="1856598" cy="369332"/>
          </a:xfrm>
        </p:grpSpPr>
        <p:sp>
          <p:nvSpPr>
            <p:cNvPr id="76" name="TextBox 75"/>
            <p:cNvSpPr txBox="1"/>
            <p:nvPr/>
          </p:nvSpPr>
          <p:spPr>
            <a:xfrm>
              <a:off x="5414401" y="1535668"/>
              <a:ext cx="18565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cs typeface="Arial" pitchFamily="34" charset="0"/>
                </a:rPr>
                <a:t>Stall</a:t>
              </a:r>
              <a:r>
                <a:rPr lang="en-US" dirty="0" smtClean="0">
                  <a:cs typeface="Arial" pitchFamily="34" charset="0"/>
                </a:rPr>
                <a:t> </a:t>
              </a:r>
              <a:r>
                <a:rPr lang="en-US" sz="1400" b="1" dirty="0" smtClean="0">
                  <a:cs typeface="Arial" pitchFamily="34" charset="0"/>
                </a:rPr>
                <a:t>(   )  = small   </a:t>
              </a:r>
              <a:endParaRPr lang="en-US" sz="1400" b="1" dirty="0">
                <a:cs typeface="Arial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 rot="16200000">
              <a:off x="6079910" y="1692249"/>
              <a:ext cx="182880" cy="91440"/>
            </a:xfrm>
            <a:prstGeom prst="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8" name="Rectangle 77"/>
          <p:cNvSpPr/>
          <p:nvPr/>
        </p:nvSpPr>
        <p:spPr>
          <a:xfrm rot="16200000">
            <a:off x="7713273" y="1430164"/>
            <a:ext cx="182880" cy="914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advTm="4670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7" grpId="0" animBg="1"/>
      <p:bldP spid="38" grpId="0" animBg="1"/>
      <p:bldP spid="59" grpId="0" animBg="1"/>
      <p:bldP spid="6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Slack of Packets</a:t>
            </a:r>
            <a:endParaRPr lang="en-US" dirty="0"/>
          </a:p>
        </p:txBody>
      </p:sp>
      <p:sp>
        <p:nvSpPr>
          <p:cNvPr id="66" name="Content Placeholder 65"/>
          <p:cNvSpPr>
            <a:spLocks noGrp="1"/>
          </p:cNvSpPr>
          <p:nvPr>
            <p:ph sz="quarter" idx="1"/>
          </p:nvPr>
        </p:nvSpPr>
        <p:spPr>
          <a:xfrm>
            <a:off x="1384238" y="1303961"/>
            <a:ext cx="749808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What is slack of a packet?</a:t>
            </a:r>
          </a:p>
          <a:p>
            <a:pPr lvl="1"/>
            <a:r>
              <a:rPr lang="en-US" dirty="0" smtClean="0"/>
              <a:t>Slack of a packet is number of cycles it can be delayed in a router without reducing application’s performance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Local network slack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Source of slack: Memory-Level Parallelism (MLP)</a:t>
            </a:r>
          </a:p>
          <a:p>
            <a:pPr lvl="1"/>
            <a:r>
              <a:rPr lang="en-US" dirty="0" smtClean="0"/>
              <a:t>Latency of an application’s packet hidden from application due to </a:t>
            </a:r>
            <a:r>
              <a:rPr lang="en-US" dirty="0" smtClean="0">
                <a:solidFill>
                  <a:srgbClr val="FF0000"/>
                </a:solidFill>
              </a:rPr>
              <a:t>overlap</a:t>
            </a:r>
            <a:r>
              <a:rPr lang="en-US" dirty="0" smtClean="0"/>
              <a:t> with latency of pending cache miss requests</a:t>
            </a:r>
          </a:p>
          <a:p>
            <a:endParaRPr lang="en-US" dirty="0" smtClean="0"/>
          </a:p>
          <a:p>
            <a:r>
              <a:rPr lang="en-US" dirty="0" smtClean="0"/>
              <a:t>Prioritize packets with </a:t>
            </a:r>
            <a:r>
              <a:rPr lang="en-US" dirty="0" smtClean="0">
                <a:solidFill>
                  <a:srgbClr val="FF0000"/>
                </a:solidFill>
              </a:rPr>
              <a:t>lower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slack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custDataLst>
      <p:tags r:id="rId1"/>
    </p:custDataLst>
  </p:cSld>
  <p:clrMapOvr>
    <a:masterClrMapping/>
  </p:clrMapOvr>
  <p:transition advTm="637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ounded Rectangle 140"/>
          <p:cNvSpPr/>
          <p:nvPr/>
        </p:nvSpPr>
        <p:spPr>
          <a:xfrm>
            <a:off x="1544549" y="5786919"/>
            <a:ext cx="6324600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8" name="Straight Arrow Connector 137"/>
          <p:cNvCxnSpPr/>
          <p:nvPr/>
        </p:nvCxnSpPr>
        <p:spPr>
          <a:xfrm>
            <a:off x="2286000" y="3733800"/>
            <a:ext cx="3124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132008" y="2311883"/>
          <a:ext cx="2560320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760"/>
                <a:gridCol w="365760"/>
                <a:gridCol w="365760"/>
                <a:gridCol w="365760"/>
                <a:gridCol w="365760"/>
                <a:gridCol w="365760"/>
                <a:gridCol w="365760"/>
              </a:tblGrid>
              <a:tr h="2743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 of Slack </a:t>
            </a:r>
            <a:endParaRPr lang="en-US" dirty="0"/>
          </a:p>
        </p:txBody>
      </p:sp>
      <p:sp>
        <p:nvSpPr>
          <p:cNvPr id="109" name="Rectangle 3"/>
          <p:cNvSpPr/>
          <p:nvPr/>
        </p:nvSpPr>
        <p:spPr>
          <a:xfrm>
            <a:off x="159227" y="2562726"/>
            <a:ext cx="913216" cy="162827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18155" y="1463294"/>
            <a:ext cx="11772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tx2"/>
                </a:solidFill>
                <a:ea typeface="+mj-ea"/>
                <a:cs typeface="+mj-cs"/>
              </a:rPr>
              <a:t>Instruction</a:t>
            </a:r>
          </a:p>
          <a:p>
            <a:r>
              <a:rPr lang="en-US" sz="1600" b="1" dirty="0" smtClean="0">
                <a:solidFill>
                  <a:schemeClr val="tx2"/>
                </a:solidFill>
                <a:ea typeface="+mj-ea"/>
                <a:cs typeface="+mj-cs"/>
              </a:rPr>
              <a:t> Window</a:t>
            </a:r>
          </a:p>
        </p:txBody>
      </p:sp>
      <p:sp>
        <p:nvSpPr>
          <p:cNvPr id="174" name="Rounded Rectangle 173"/>
          <p:cNvSpPr/>
          <p:nvPr/>
        </p:nvSpPr>
        <p:spPr>
          <a:xfrm>
            <a:off x="2286000" y="3297571"/>
            <a:ext cx="282941" cy="254412"/>
          </a:xfrm>
          <a:prstGeom prst="round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b="1" dirty="0">
              <a:cs typeface="Arial" pitchFamily="34" charset="0"/>
            </a:endParaRPr>
          </a:p>
        </p:txBody>
      </p:sp>
      <p:grpSp>
        <p:nvGrpSpPr>
          <p:cNvPr id="4" name="Group 274"/>
          <p:cNvGrpSpPr/>
          <p:nvPr/>
        </p:nvGrpSpPr>
        <p:grpSpPr>
          <a:xfrm>
            <a:off x="2580721" y="3242212"/>
            <a:ext cx="1608298" cy="369332"/>
            <a:chOff x="2580721" y="3013612"/>
            <a:chExt cx="1608298" cy="369332"/>
          </a:xfrm>
        </p:grpSpPr>
        <p:sp>
          <p:nvSpPr>
            <p:cNvPr id="136" name="Rounded Rectangle 135"/>
            <p:cNvSpPr/>
            <p:nvPr/>
          </p:nvSpPr>
          <p:spPr>
            <a:xfrm>
              <a:off x="2580721" y="3059668"/>
              <a:ext cx="1608298" cy="267504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3063912" y="3013612"/>
              <a:ext cx="838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cs typeface="Arial" pitchFamily="34" charset="0"/>
                </a:rPr>
                <a:t>Stall</a:t>
              </a:r>
              <a:endParaRPr lang="en-US" dirty="0">
                <a:cs typeface="Arial" pitchFamily="34" charset="0"/>
              </a:endParaRPr>
            </a:p>
          </p:txBody>
        </p:sp>
      </p:grpSp>
      <p:sp>
        <p:nvSpPr>
          <p:cNvPr id="103" name="Oval 102"/>
          <p:cNvSpPr/>
          <p:nvPr/>
        </p:nvSpPr>
        <p:spPr>
          <a:xfrm>
            <a:off x="6019800" y="2209800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04" name="Oval 103"/>
          <p:cNvSpPr/>
          <p:nvPr/>
        </p:nvSpPr>
        <p:spPr>
          <a:xfrm>
            <a:off x="6019800" y="2549005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05" name="Oval 104"/>
          <p:cNvSpPr/>
          <p:nvPr/>
        </p:nvSpPr>
        <p:spPr>
          <a:xfrm>
            <a:off x="6384328" y="2209800"/>
            <a:ext cx="204880" cy="22007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cs typeface="Arial" pitchFamily="34" charset="0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384328" y="2549005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21" name="Oval 120"/>
          <p:cNvSpPr/>
          <p:nvPr/>
        </p:nvSpPr>
        <p:spPr>
          <a:xfrm>
            <a:off x="6765888" y="2235683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22" name="Oval 121"/>
          <p:cNvSpPr/>
          <p:nvPr/>
        </p:nvSpPr>
        <p:spPr>
          <a:xfrm>
            <a:off x="6765888" y="2574888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23" name="Oval 122"/>
          <p:cNvSpPr/>
          <p:nvPr/>
        </p:nvSpPr>
        <p:spPr>
          <a:xfrm>
            <a:off x="7130416" y="2235683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24" name="Oval 123"/>
          <p:cNvSpPr/>
          <p:nvPr/>
        </p:nvSpPr>
        <p:spPr>
          <a:xfrm>
            <a:off x="7130416" y="2574888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26" name="Oval 125"/>
          <p:cNvSpPr/>
          <p:nvPr/>
        </p:nvSpPr>
        <p:spPr>
          <a:xfrm>
            <a:off x="7507792" y="2215587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27" name="Oval 126"/>
          <p:cNvSpPr/>
          <p:nvPr/>
        </p:nvSpPr>
        <p:spPr>
          <a:xfrm>
            <a:off x="7507792" y="2554792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28" name="Oval 127"/>
          <p:cNvSpPr/>
          <p:nvPr/>
        </p:nvSpPr>
        <p:spPr>
          <a:xfrm>
            <a:off x="7872320" y="2215587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29" name="Oval 128"/>
          <p:cNvSpPr/>
          <p:nvPr/>
        </p:nvSpPr>
        <p:spPr>
          <a:xfrm>
            <a:off x="7872320" y="2554792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31" name="Oval 130"/>
          <p:cNvSpPr/>
          <p:nvPr/>
        </p:nvSpPr>
        <p:spPr>
          <a:xfrm>
            <a:off x="8233784" y="2215587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32" name="Oval 131"/>
          <p:cNvSpPr/>
          <p:nvPr/>
        </p:nvSpPr>
        <p:spPr>
          <a:xfrm>
            <a:off x="8233784" y="2554792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33" name="Oval 132"/>
          <p:cNvSpPr/>
          <p:nvPr/>
        </p:nvSpPr>
        <p:spPr>
          <a:xfrm>
            <a:off x="8598312" y="2215587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34" name="Oval 133"/>
          <p:cNvSpPr/>
          <p:nvPr/>
        </p:nvSpPr>
        <p:spPr>
          <a:xfrm>
            <a:off x="8598312" y="2554792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85" name="Oval 184"/>
          <p:cNvSpPr/>
          <p:nvPr/>
        </p:nvSpPr>
        <p:spPr>
          <a:xfrm>
            <a:off x="6034032" y="2921483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86" name="Oval 185"/>
          <p:cNvSpPr/>
          <p:nvPr/>
        </p:nvSpPr>
        <p:spPr>
          <a:xfrm>
            <a:off x="6034032" y="3260688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87" name="Oval 186"/>
          <p:cNvSpPr/>
          <p:nvPr/>
        </p:nvSpPr>
        <p:spPr>
          <a:xfrm>
            <a:off x="6398560" y="2921483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88" name="Oval 187"/>
          <p:cNvSpPr/>
          <p:nvPr/>
        </p:nvSpPr>
        <p:spPr>
          <a:xfrm>
            <a:off x="6398560" y="3260688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90" name="Oval 189"/>
          <p:cNvSpPr/>
          <p:nvPr/>
        </p:nvSpPr>
        <p:spPr>
          <a:xfrm>
            <a:off x="6780120" y="2947366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91" name="Oval 190"/>
          <p:cNvSpPr/>
          <p:nvPr/>
        </p:nvSpPr>
        <p:spPr>
          <a:xfrm>
            <a:off x="6780120" y="3286571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92" name="Oval 191"/>
          <p:cNvSpPr/>
          <p:nvPr/>
        </p:nvSpPr>
        <p:spPr>
          <a:xfrm>
            <a:off x="7144648" y="2947366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93" name="Oval 192"/>
          <p:cNvSpPr/>
          <p:nvPr/>
        </p:nvSpPr>
        <p:spPr>
          <a:xfrm>
            <a:off x="7144648" y="3286571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95" name="Oval 194"/>
          <p:cNvSpPr/>
          <p:nvPr/>
        </p:nvSpPr>
        <p:spPr>
          <a:xfrm>
            <a:off x="7522024" y="2927270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96" name="Oval 195"/>
          <p:cNvSpPr/>
          <p:nvPr/>
        </p:nvSpPr>
        <p:spPr>
          <a:xfrm>
            <a:off x="7522024" y="3266475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97" name="Oval 196"/>
          <p:cNvSpPr/>
          <p:nvPr/>
        </p:nvSpPr>
        <p:spPr>
          <a:xfrm>
            <a:off x="7886552" y="2927270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98" name="Oval 197"/>
          <p:cNvSpPr/>
          <p:nvPr/>
        </p:nvSpPr>
        <p:spPr>
          <a:xfrm>
            <a:off x="7886552" y="3266475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00" name="Oval 199"/>
          <p:cNvSpPr/>
          <p:nvPr/>
        </p:nvSpPr>
        <p:spPr>
          <a:xfrm>
            <a:off x="8248016" y="2927270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01" name="Oval 200"/>
          <p:cNvSpPr/>
          <p:nvPr/>
        </p:nvSpPr>
        <p:spPr>
          <a:xfrm>
            <a:off x="8248016" y="3266475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02" name="Oval 201"/>
          <p:cNvSpPr/>
          <p:nvPr/>
        </p:nvSpPr>
        <p:spPr>
          <a:xfrm>
            <a:off x="8612544" y="2927270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03" name="Oval 202"/>
          <p:cNvSpPr/>
          <p:nvPr/>
        </p:nvSpPr>
        <p:spPr>
          <a:xfrm>
            <a:off x="8612544" y="3266475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05" name="Oval 204"/>
          <p:cNvSpPr/>
          <p:nvPr/>
        </p:nvSpPr>
        <p:spPr>
          <a:xfrm>
            <a:off x="6019800" y="3631717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06" name="Oval 205"/>
          <p:cNvSpPr/>
          <p:nvPr/>
        </p:nvSpPr>
        <p:spPr>
          <a:xfrm>
            <a:off x="6019800" y="3970922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07" name="Oval 206"/>
          <p:cNvSpPr/>
          <p:nvPr/>
        </p:nvSpPr>
        <p:spPr>
          <a:xfrm>
            <a:off x="6384328" y="3631717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08" name="Oval 207"/>
          <p:cNvSpPr/>
          <p:nvPr/>
        </p:nvSpPr>
        <p:spPr>
          <a:xfrm>
            <a:off x="6384328" y="3970922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10" name="Oval 209"/>
          <p:cNvSpPr/>
          <p:nvPr/>
        </p:nvSpPr>
        <p:spPr>
          <a:xfrm>
            <a:off x="6765888" y="3657600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11" name="Oval 210"/>
          <p:cNvSpPr/>
          <p:nvPr/>
        </p:nvSpPr>
        <p:spPr>
          <a:xfrm>
            <a:off x="6765888" y="3996805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12" name="Oval 211"/>
          <p:cNvSpPr/>
          <p:nvPr/>
        </p:nvSpPr>
        <p:spPr>
          <a:xfrm>
            <a:off x="7130416" y="3657600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13" name="Oval 212"/>
          <p:cNvSpPr/>
          <p:nvPr/>
        </p:nvSpPr>
        <p:spPr>
          <a:xfrm>
            <a:off x="7130416" y="3996805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15" name="Oval 214"/>
          <p:cNvSpPr/>
          <p:nvPr/>
        </p:nvSpPr>
        <p:spPr>
          <a:xfrm>
            <a:off x="7507792" y="3637504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16" name="Oval 215"/>
          <p:cNvSpPr/>
          <p:nvPr/>
        </p:nvSpPr>
        <p:spPr>
          <a:xfrm>
            <a:off x="7507792" y="3976709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17" name="Oval 216"/>
          <p:cNvSpPr/>
          <p:nvPr/>
        </p:nvSpPr>
        <p:spPr>
          <a:xfrm>
            <a:off x="7872320" y="3637504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18" name="Oval 217"/>
          <p:cNvSpPr/>
          <p:nvPr/>
        </p:nvSpPr>
        <p:spPr>
          <a:xfrm>
            <a:off x="7872320" y="3976709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20" name="Oval 219"/>
          <p:cNvSpPr/>
          <p:nvPr/>
        </p:nvSpPr>
        <p:spPr>
          <a:xfrm>
            <a:off x="8233784" y="3637504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21" name="Oval 220"/>
          <p:cNvSpPr/>
          <p:nvPr/>
        </p:nvSpPr>
        <p:spPr>
          <a:xfrm>
            <a:off x="8233784" y="3976709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22" name="Oval 221"/>
          <p:cNvSpPr/>
          <p:nvPr/>
        </p:nvSpPr>
        <p:spPr>
          <a:xfrm>
            <a:off x="8598312" y="3637504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23" name="Oval 222"/>
          <p:cNvSpPr/>
          <p:nvPr/>
        </p:nvSpPr>
        <p:spPr>
          <a:xfrm>
            <a:off x="8598312" y="3976709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25" name="Oval 224"/>
          <p:cNvSpPr/>
          <p:nvPr/>
        </p:nvSpPr>
        <p:spPr>
          <a:xfrm>
            <a:off x="6019800" y="4393717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26" name="Oval 225"/>
          <p:cNvSpPr/>
          <p:nvPr/>
        </p:nvSpPr>
        <p:spPr>
          <a:xfrm>
            <a:off x="6019800" y="4732922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27" name="Oval 226"/>
          <p:cNvSpPr/>
          <p:nvPr/>
        </p:nvSpPr>
        <p:spPr>
          <a:xfrm>
            <a:off x="6384328" y="4393717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28" name="Oval 227"/>
          <p:cNvSpPr/>
          <p:nvPr/>
        </p:nvSpPr>
        <p:spPr>
          <a:xfrm>
            <a:off x="6384328" y="4732922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30" name="Oval 229"/>
          <p:cNvSpPr/>
          <p:nvPr/>
        </p:nvSpPr>
        <p:spPr>
          <a:xfrm>
            <a:off x="6765888" y="4419600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31" name="Oval 230"/>
          <p:cNvSpPr/>
          <p:nvPr/>
        </p:nvSpPr>
        <p:spPr>
          <a:xfrm>
            <a:off x="6765888" y="4758805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32" name="Oval 231"/>
          <p:cNvSpPr/>
          <p:nvPr/>
        </p:nvSpPr>
        <p:spPr>
          <a:xfrm>
            <a:off x="7130416" y="4419600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33" name="Oval 232"/>
          <p:cNvSpPr/>
          <p:nvPr/>
        </p:nvSpPr>
        <p:spPr>
          <a:xfrm>
            <a:off x="7130416" y="4758805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35" name="Oval 234"/>
          <p:cNvSpPr/>
          <p:nvPr/>
        </p:nvSpPr>
        <p:spPr>
          <a:xfrm>
            <a:off x="7507792" y="4399504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36" name="Oval 235"/>
          <p:cNvSpPr/>
          <p:nvPr/>
        </p:nvSpPr>
        <p:spPr>
          <a:xfrm>
            <a:off x="7507792" y="4738709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37" name="Oval 236"/>
          <p:cNvSpPr/>
          <p:nvPr/>
        </p:nvSpPr>
        <p:spPr>
          <a:xfrm>
            <a:off x="7872320" y="4399504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38" name="Oval 237"/>
          <p:cNvSpPr/>
          <p:nvPr/>
        </p:nvSpPr>
        <p:spPr>
          <a:xfrm>
            <a:off x="7872320" y="4738709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40" name="Oval 239"/>
          <p:cNvSpPr/>
          <p:nvPr/>
        </p:nvSpPr>
        <p:spPr>
          <a:xfrm>
            <a:off x="8233784" y="4399504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41" name="Oval 240"/>
          <p:cNvSpPr/>
          <p:nvPr/>
        </p:nvSpPr>
        <p:spPr>
          <a:xfrm>
            <a:off x="8233784" y="4738709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42" name="Oval 241"/>
          <p:cNvSpPr/>
          <p:nvPr/>
        </p:nvSpPr>
        <p:spPr>
          <a:xfrm>
            <a:off x="8598312" y="4399504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43" name="Oval 242"/>
          <p:cNvSpPr/>
          <p:nvPr/>
        </p:nvSpPr>
        <p:spPr>
          <a:xfrm>
            <a:off x="8598312" y="4738709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cxnSp>
        <p:nvCxnSpPr>
          <p:cNvPr id="180" name="Shape 179"/>
          <p:cNvCxnSpPr/>
          <p:nvPr/>
        </p:nvCxnSpPr>
        <p:spPr>
          <a:xfrm>
            <a:off x="6589208" y="2319839"/>
            <a:ext cx="2111544" cy="2418870"/>
          </a:xfrm>
          <a:prstGeom prst="bentConnector2">
            <a:avLst/>
          </a:prstGeom>
          <a:ln w="50800">
            <a:solidFill>
              <a:srgbClr val="92D050"/>
            </a:solidFill>
            <a:prstDash val="solid"/>
            <a:headEnd type="oval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Shape 179"/>
          <p:cNvCxnSpPr>
            <a:endCxn id="105" idx="5"/>
          </p:cNvCxnSpPr>
          <p:nvPr/>
        </p:nvCxnSpPr>
        <p:spPr>
          <a:xfrm rot="16200000" flipV="1">
            <a:off x="6328088" y="2628764"/>
            <a:ext cx="2471198" cy="2008966"/>
          </a:xfrm>
          <a:prstGeom prst="bentConnector3">
            <a:avLst>
              <a:gd name="adj1" fmla="val 1670"/>
            </a:avLst>
          </a:prstGeom>
          <a:ln w="50800">
            <a:solidFill>
              <a:srgbClr val="92D050"/>
            </a:solidFill>
            <a:prstDash val="solid"/>
            <a:headEnd type="oval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Shape 105"/>
          <p:cNvCxnSpPr/>
          <p:nvPr/>
        </p:nvCxnSpPr>
        <p:spPr>
          <a:xfrm rot="10800000" flipV="1">
            <a:off x="6136472" y="2319839"/>
            <a:ext cx="247856" cy="601644"/>
          </a:xfrm>
          <a:prstGeom prst="bentConnector2">
            <a:avLst/>
          </a:prstGeom>
          <a:ln w="50800">
            <a:solidFill>
              <a:schemeClr val="accent3">
                <a:lumMod val="60000"/>
                <a:lumOff val="40000"/>
              </a:schemeClr>
            </a:solidFill>
            <a:prstDash val="solid"/>
            <a:headEnd type="oval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Shape 105"/>
          <p:cNvCxnSpPr>
            <a:endCxn id="105" idx="4"/>
          </p:cNvCxnSpPr>
          <p:nvPr/>
        </p:nvCxnSpPr>
        <p:spPr>
          <a:xfrm rot="5400000" flipH="1" flipV="1">
            <a:off x="6058523" y="2619757"/>
            <a:ext cx="618124" cy="238366"/>
          </a:xfrm>
          <a:prstGeom prst="bentConnector3">
            <a:avLst>
              <a:gd name="adj1" fmla="val 1696"/>
            </a:avLst>
          </a:prstGeom>
          <a:ln w="50800">
            <a:solidFill>
              <a:schemeClr val="accent3">
                <a:lumMod val="60000"/>
                <a:lumOff val="40000"/>
              </a:schemeClr>
            </a:solidFill>
            <a:prstDash val="solid"/>
            <a:headEnd type="oval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9" name="TextBox 258"/>
          <p:cNvSpPr txBox="1"/>
          <p:nvPr/>
        </p:nvSpPr>
        <p:spPr>
          <a:xfrm>
            <a:off x="6629400" y="1586404"/>
            <a:ext cx="17415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tx2"/>
                </a:solidFill>
                <a:ea typeface="+mj-ea"/>
                <a:cs typeface="+mj-cs"/>
              </a:rPr>
              <a:t>Network-on-Chip</a:t>
            </a:r>
          </a:p>
        </p:txBody>
      </p:sp>
      <p:grpSp>
        <p:nvGrpSpPr>
          <p:cNvPr id="5" name="Group 267"/>
          <p:cNvGrpSpPr/>
          <p:nvPr/>
        </p:nvGrpSpPr>
        <p:grpSpPr>
          <a:xfrm>
            <a:off x="76200" y="2740223"/>
            <a:ext cx="1814246" cy="523220"/>
            <a:chOff x="76200" y="2511623"/>
            <a:chExt cx="1717496" cy="523220"/>
          </a:xfrm>
        </p:grpSpPr>
        <p:grpSp>
          <p:nvGrpSpPr>
            <p:cNvPr id="6" name="Group 64"/>
            <p:cNvGrpSpPr/>
            <p:nvPr/>
          </p:nvGrpSpPr>
          <p:grpSpPr>
            <a:xfrm>
              <a:off x="76200" y="2511623"/>
              <a:ext cx="1637707" cy="523220"/>
              <a:chOff x="1029940" y="3121223"/>
              <a:chExt cx="1637707" cy="523220"/>
            </a:xfrm>
          </p:grpSpPr>
          <p:sp>
            <p:nvSpPr>
              <p:cNvPr id="112" name="Rectangle 111"/>
              <p:cNvSpPr/>
              <p:nvPr/>
            </p:nvSpPr>
            <p:spPr>
              <a:xfrm>
                <a:off x="1112967" y="3158490"/>
                <a:ext cx="913216" cy="232611"/>
              </a:xfrm>
              <a:prstGeom prst="rect">
                <a:avLst/>
              </a:prstGeom>
              <a:solidFill>
                <a:srgbClr val="92D050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1" dirty="0">
                  <a:solidFill>
                    <a:schemeClr val="tx1"/>
                  </a:solidFill>
                  <a:cs typeface="Arial" pitchFamily="34" charset="0"/>
                </a:endParaRPr>
              </a:p>
            </p:txBody>
          </p:sp>
          <p:sp>
            <p:nvSpPr>
              <p:cNvPr id="113" name="TextBox 112"/>
              <p:cNvSpPr txBox="1"/>
              <p:nvPr/>
            </p:nvSpPr>
            <p:spPr>
              <a:xfrm>
                <a:off x="1029940" y="3124200"/>
                <a:ext cx="98456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cs typeface="Arial" pitchFamily="34" charset="0"/>
                  </a:rPr>
                  <a:t>Load Miss </a:t>
                </a:r>
                <a:endParaRPr lang="en-US" sz="1400" b="1" dirty="0">
                  <a:cs typeface="Arial" pitchFamily="34" charset="0"/>
                </a:endParaRPr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2000477" y="3121223"/>
                <a:ext cx="66717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cs typeface="Arial" pitchFamily="34" charset="0"/>
                  </a:rPr>
                  <a:t>causes </a:t>
                </a:r>
              </a:p>
              <a:p>
                <a:endParaRPr lang="en-US" sz="1400" b="1" dirty="0">
                  <a:cs typeface="Arial" pitchFamily="34" charset="0"/>
                </a:endParaRPr>
              </a:p>
            </p:txBody>
          </p:sp>
        </p:grpSp>
        <p:sp>
          <p:nvSpPr>
            <p:cNvPr id="182" name="Rectangle 181"/>
            <p:cNvSpPr/>
            <p:nvPr/>
          </p:nvSpPr>
          <p:spPr>
            <a:xfrm rot="16200000">
              <a:off x="1656536" y="2634563"/>
              <a:ext cx="182880" cy="9144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" name="Group 273"/>
          <p:cNvGrpSpPr/>
          <p:nvPr/>
        </p:nvGrpSpPr>
        <p:grpSpPr>
          <a:xfrm>
            <a:off x="2362200" y="4343400"/>
            <a:ext cx="3048000" cy="338554"/>
            <a:chOff x="2362200" y="4191000"/>
            <a:chExt cx="3048000" cy="338554"/>
          </a:xfrm>
        </p:grpSpPr>
        <p:sp>
          <p:nvSpPr>
            <p:cNvPr id="286" name="TextBox 285"/>
            <p:cNvSpPr txBox="1"/>
            <p:nvPr/>
          </p:nvSpPr>
          <p:spPr>
            <a:xfrm>
              <a:off x="2362200" y="4191000"/>
              <a:ext cx="304800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chemeClr val="tx2"/>
                  </a:solidFill>
                  <a:ea typeface="+mj-ea"/>
                  <a:cs typeface="+mj-cs"/>
                </a:rPr>
                <a:t>   returns </a:t>
              </a:r>
              <a:r>
                <a:rPr lang="en-US" sz="1600" b="1" dirty="0" smtClean="0">
                  <a:ea typeface="+mj-ea"/>
                  <a:cs typeface="+mj-cs"/>
                </a:rPr>
                <a:t>earlier</a:t>
              </a:r>
              <a:r>
                <a:rPr lang="en-US" sz="1600" b="1" dirty="0" smtClean="0">
                  <a:solidFill>
                    <a:schemeClr val="tx2"/>
                  </a:solidFill>
                  <a:ea typeface="+mj-ea"/>
                  <a:cs typeface="+mj-cs"/>
                </a:rPr>
                <a:t> than necessary</a:t>
              </a:r>
            </a:p>
          </p:txBody>
        </p:sp>
        <p:sp>
          <p:nvSpPr>
            <p:cNvPr id="183" name="Rectangle 182"/>
            <p:cNvSpPr/>
            <p:nvPr/>
          </p:nvSpPr>
          <p:spPr>
            <a:xfrm rot="16200000">
              <a:off x="2392680" y="4312920"/>
              <a:ext cx="182880" cy="9144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 266"/>
          <p:cNvGrpSpPr/>
          <p:nvPr/>
        </p:nvGrpSpPr>
        <p:grpSpPr>
          <a:xfrm>
            <a:off x="2382296" y="2739628"/>
            <a:ext cx="91440" cy="548640"/>
            <a:chOff x="2382296" y="2511028"/>
            <a:chExt cx="91440" cy="548640"/>
          </a:xfrm>
        </p:grpSpPr>
        <p:cxnSp>
          <p:nvCxnSpPr>
            <p:cNvPr id="152" name="Straight Arrow Connector 151"/>
            <p:cNvCxnSpPr/>
            <p:nvPr/>
          </p:nvCxnSpPr>
          <p:spPr>
            <a:xfrm rot="5400000">
              <a:off x="2143588" y="2784951"/>
              <a:ext cx="548640" cy="793"/>
            </a:xfrm>
            <a:prstGeom prst="straightConnector1">
              <a:avLst/>
            </a:prstGeom>
            <a:ln w="19050">
              <a:solidFill>
                <a:srgbClr val="92D050"/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Rectangle 183"/>
            <p:cNvSpPr/>
            <p:nvPr/>
          </p:nvSpPr>
          <p:spPr>
            <a:xfrm rot="16200000">
              <a:off x="2336576" y="2709149"/>
              <a:ext cx="182880" cy="9144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" name="Group 270"/>
          <p:cNvGrpSpPr/>
          <p:nvPr/>
        </p:nvGrpSpPr>
        <p:grpSpPr>
          <a:xfrm>
            <a:off x="2535368" y="2739628"/>
            <a:ext cx="91440" cy="548640"/>
            <a:chOff x="2535368" y="2511028"/>
            <a:chExt cx="91440" cy="548640"/>
          </a:xfrm>
        </p:grpSpPr>
        <p:cxnSp>
          <p:nvCxnSpPr>
            <p:cNvPr id="199" name="Straight Arrow Connector 198"/>
            <p:cNvCxnSpPr/>
            <p:nvPr/>
          </p:nvCxnSpPr>
          <p:spPr>
            <a:xfrm rot="16200000" flipH="1">
              <a:off x="2296973" y="2784759"/>
              <a:ext cx="548640" cy="1178"/>
            </a:xfrm>
            <a:prstGeom prst="straightConnector1">
              <a:avLst/>
            </a:prstGeom>
            <a:ln w="19050">
              <a:solidFill>
                <a:schemeClr val="accent3">
                  <a:lumMod val="60000"/>
                  <a:lumOff val="40000"/>
                </a:schemeClr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9" name="Rectangle 208"/>
            <p:cNvSpPr/>
            <p:nvPr/>
          </p:nvSpPr>
          <p:spPr>
            <a:xfrm rot="16200000">
              <a:off x="2489648" y="2709149"/>
              <a:ext cx="182880" cy="9144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" name="Group 271"/>
          <p:cNvGrpSpPr/>
          <p:nvPr/>
        </p:nvGrpSpPr>
        <p:grpSpPr>
          <a:xfrm>
            <a:off x="3068096" y="2739628"/>
            <a:ext cx="91440" cy="548640"/>
            <a:chOff x="3068096" y="2511028"/>
            <a:chExt cx="91440" cy="548640"/>
          </a:xfrm>
        </p:grpSpPr>
        <p:cxnSp>
          <p:nvCxnSpPr>
            <p:cNvPr id="155" name="Straight Arrow Connector 154"/>
            <p:cNvCxnSpPr/>
            <p:nvPr/>
          </p:nvCxnSpPr>
          <p:spPr>
            <a:xfrm rot="5400000" flipH="1" flipV="1">
              <a:off x="2829784" y="2785347"/>
              <a:ext cx="548640" cy="1"/>
            </a:xfrm>
            <a:prstGeom prst="straightConnector1">
              <a:avLst/>
            </a:prstGeom>
            <a:ln w="19050">
              <a:solidFill>
                <a:schemeClr val="accent3">
                  <a:lumMod val="60000"/>
                  <a:lumOff val="40000"/>
                </a:schemeClr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9" name="Rectangle 218"/>
            <p:cNvSpPr/>
            <p:nvPr/>
          </p:nvSpPr>
          <p:spPr>
            <a:xfrm rot="16200000">
              <a:off x="3022376" y="2709149"/>
              <a:ext cx="182880" cy="9144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 272"/>
          <p:cNvGrpSpPr/>
          <p:nvPr/>
        </p:nvGrpSpPr>
        <p:grpSpPr>
          <a:xfrm>
            <a:off x="4170904" y="2739627"/>
            <a:ext cx="91440" cy="548640"/>
            <a:chOff x="4170904" y="2511027"/>
            <a:chExt cx="91440" cy="548640"/>
          </a:xfrm>
        </p:grpSpPr>
        <p:cxnSp>
          <p:nvCxnSpPr>
            <p:cNvPr id="229" name="Straight Arrow Connector 228"/>
            <p:cNvCxnSpPr/>
            <p:nvPr/>
          </p:nvCxnSpPr>
          <p:spPr>
            <a:xfrm rot="5400000" flipH="1" flipV="1">
              <a:off x="3931921" y="2785346"/>
              <a:ext cx="548640" cy="2"/>
            </a:xfrm>
            <a:prstGeom prst="straightConnector1">
              <a:avLst/>
            </a:prstGeom>
            <a:ln w="19050">
              <a:solidFill>
                <a:srgbClr val="92D050"/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4" name="Rectangle 233"/>
            <p:cNvSpPr/>
            <p:nvPr/>
          </p:nvSpPr>
          <p:spPr>
            <a:xfrm rot="5400000">
              <a:off x="4125184" y="2709148"/>
              <a:ext cx="182880" cy="9144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2" name="Group 281"/>
          <p:cNvGrpSpPr/>
          <p:nvPr/>
        </p:nvGrpSpPr>
        <p:grpSpPr>
          <a:xfrm>
            <a:off x="4191890" y="3288268"/>
            <a:ext cx="1214126" cy="307777"/>
            <a:chOff x="4191890" y="3059668"/>
            <a:chExt cx="1214126" cy="307777"/>
          </a:xfrm>
        </p:grpSpPr>
        <p:grpSp>
          <p:nvGrpSpPr>
            <p:cNvPr id="13" name="Group 275"/>
            <p:cNvGrpSpPr/>
            <p:nvPr/>
          </p:nvGrpSpPr>
          <p:grpSpPr>
            <a:xfrm>
              <a:off x="4191890" y="3059668"/>
              <a:ext cx="955462" cy="307777"/>
              <a:chOff x="4191890" y="3059668"/>
              <a:chExt cx="955462" cy="307777"/>
            </a:xfrm>
          </p:grpSpPr>
          <p:sp>
            <p:nvSpPr>
              <p:cNvPr id="150" name="Rounded Rectangle 149"/>
              <p:cNvSpPr/>
              <p:nvPr/>
            </p:nvSpPr>
            <p:spPr>
              <a:xfrm>
                <a:off x="4191890" y="3061330"/>
                <a:ext cx="893499" cy="254412"/>
              </a:xfrm>
              <a:prstGeom prst="roundRect">
                <a:avLst/>
              </a:prstGeom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400" b="1" dirty="0">
                  <a:cs typeface="Arial" pitchFamily="34" charset="0"/>
                </a:endParaRPr>
              </a:p>
            </p:txBody>
          </p:sp>
          <p:sp>
            <p:nvSpPr>
              <p:cNvPr id="177" name="TextBox 176"/>
              <p:cNvSpPr txBox="1"/>
              <p:nvPr/>
            </p:nvSpPr>
            <p:spPr>
              <a:xfrm>
                <a:off x="4247103" y="3059668"/>
                <a:ext cx="900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cs typeface="Arial" pitchFamily="34" charset="0"/>
                  </a:rPr>
                  <a:t>Compute</a:t>
                </a:r>
                <a:endParaRPr lang="en-US" sz="1400" dirty="0">
                  <a:cs typeface="Arial" pitchFamily="34" charset="0"/>
                </a:endParaRPr>
              </a:p>
            </p:txBody>
          </p:sp>
        </p:grpSp>
        <p:cxnSp>
          <p:nvCxnSpPr>
            <p:cNvPr id="260" name="Straight Arrow Connector 259"/>
            <p:cNvCxnSpPr/>
            <p:nvPr/>
          </p:nvCxnSpPr>
          <p:spPr>
            <a:xfrm>
              <a:off x="5101216" y="3176060"/>
              <a:ext cx="304800" cy="1588"/>
            </a:xfrm>
            <a:prstGeom prst="straightConnector1">
              <a:avLst/>
            </a:prstGeom>
            <a:ln w="15875">
              <a:solidFill>
                <a:schemeClr val="tx1"/>
              </a:solidFill>
              <a:headEnd type="none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277"/>
          <p:cNvGrpSpPr/>
          <p:nvPr/>
        </p:nvGrpSpPr>
        <p:grpSpPr>
          <a:xfrm>
            <a:off x="1682907" y="5191873"/>
            <a:ext cx="5773568" cy="369332"/>
            <a:chOff x="365760" y="5421868"/>
            <a:chExt cx="5773568" cy="369332"/>
          </a:xfrm>
        </p:grpSpPr>
        <p:sp>
          <p:nvSpPr>
            <p:cNvPr id="288" name="TextBox 287"/>
            <p:cNvSpPr txBox="1"/>
            <p:nvPr/>
          </p:nvSpPr>
          <p:spPr>
            <a:xfrm>
              <a:off x="365760" y="5421868"/>
              <a:ext cx="577356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Slack (   ) </a:t>
              </a:r>
              <a:r>
                <a:rPr lang="en-US" dirty="0" smtClean="0"/>
                <a:t>=</a:t>
              </a:r>
              <a:r>
                <a:rPr lang="en-US" b="1" dirty="0" smtClean="0"/>
                <a:t> Latency (   ) – Latency (   ) = 26 – 6 = 20 hops</a:t>
              </a:r>
              <a:endParaRPr lang="en-US" b="1" dirty="0"/>
            </a:p>
          </p:txBody>
        </p:sp>
        <p:sp>
          <p:nvSpPr>
            <p:cNvPr id="261" name="Rectangle 260"/>
            <p:cNvSpPr/>
            <p:nvPr/>
          </p:nvSpPr>
          <p:spPr>
            <a:xfrm rot="16200000">
              <a:off x="1164007" y="5579460"/>
              <a:ext cx="182880" cy="9144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2" name="Rectangle 261"/>
            <p:cNvSpPr/>
            <p:nvPr/>
          </p:nvSpPr>
          <p:spPr>
            <a:xfrm rot="16200000">
              <a:off x="2699994" y="5599782"/>
              <a:ext cx="182880" cy="9144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3" name="Rectangle 262"/>
            <p:cNvSpPr/>
            <p:nvPr/>
          </p:nvSpPr>
          <p:spPr>
            <a:xfrm rot="16200000">
              <a:off x="4205384" y="5579233"/>
              <a:ext cx="182880" cy="9144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64" name="TextBox 263"/>
          <p:cNvSpPr txBox="1"/>
          <p:nvPr/>
        </p:nvSpPr>
        <p:spPr>
          <a:xfrm>
            <a:off x="2937555" y="1586404"/>
            <a:ext cx="15181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tx2"/>
                </a:solidFill>
                <a:ea typeface="+mj-ea"/>
                <a:cs typeface="+mj-cs"/>
              </a:rPr>
              <a:t>Execution Time</a:t>
            </a:r>
          </a:p>
        </p:txBody>
      </p:sp>
      <p:grpSp>
        <p:nvGrpSpPr>
          <p:cNvPr id="15" name="Group 278"/>
          <p:cNvGrpSpPr/>
          <p:nvPr/>
        </p:nvGrpSpPr>
        <p:grpSpPr>
          <a:xfrm>
            <a:off x="182880" y="5847304"/>
            <a:ext cx="8778240" cy="707886"/>
            <a:chOff x="365760" y="5847304"/>
            <a:chExt cx="8778240" cy="707886"/>
          </a:xfrm>
        </p:grpSpPr>
        <p:sp>
          <p:nvSpPr>
            <p:cNvPr id="287" name="TextBox 286"/>
            <p:cNvSpPr txBox="1"/>
            <p:nvPr/>
          </p:nvSpPr>
          <p:spPr>
            <a:xfrm>
              <a:off x="365760" y="5847304"/>
              <a:ext cx="87782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ea typeface="+mj-ea"/>
                  <a:cs typeface="+mj-cs"/>
                </a:rPr>
                <a:t>Packet(  ) can</a:t>
              </a:r>
              <a:r>
                <a:rPr lang="en-US" sz="2000" b="1" dirty="0" smtClean="0"/>
                <a:t> be delayed </a:t>
              </a:r>
              <a:r>
                <a:rPr lang="en-US" sz="2000" b="1" dirty="0" smtClean="0">
                  <a:ea typeface="+mj-ea"/>
                  <a:cs typeface="+mj-cs"/>
                </a:rPr>
                <a:t>for available slack cycles</a:t>
              </a:r>
            </a:p>
            <a:p>
              <a:pPr algn="ctr"/>
              <a:r>
                <a:rPr lang="en-US" sz="2000" b="1" dirty="0" smtClean="0"/>
                <a:t>without reducing performance!</a:t>
              </a:r>
              <a:endParaRPr lang="en-US" sz="2000" b="1" dirty="0" smtClean="0">
                <a:ea typeface="+mj-ea"/>
                <a:cs typeface="+mj-cs"/>
              </a:endParaRPr>
            </a:p>
          </p:txBody>
        </p:sp>
        <p:sp>
          <p:nvSpPr>
            <p:cNvPr id="265" name="Rectangle 264"/>
            <p:cNvSpPr/>
            <p:nvPr/>
          </p:nvSpPr>
          <p:spPr>
            <a:xfrm rot="16200000">
              <a:off x="2692051" y="6020143"/>
              <a:ext cx="182880" cy="9144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6" name="Group 279"/>
          <p:cNvGrpSpPr/>
          <p:nvPr/>
        </p:nvGrpSpPr>
        <p:grpSpPr>
          <a:xfrm>
            <a:off x="78695" y="3426023"/>
            <a:ext cx="1863121" cy="310754"/>
            <a:chOff x="78695" y="3197423"/>
            <a:chExt cx="1710245" cy="310754"/>
          </a:xfrm>
        </p:grpSpPr>
        <p:grpSp>
          <p:nvGrpSpPr>
            <p:cNvPr id="17" name="Group 65"/>
            <p:cNvGrpSpPr/>
            <p:nvPr/>
          </p:nvGrpSpPr>
          <p:grpSpPr>
            <a:xfrm>
              <a:off x="78695" y="3197423"/>
              <a:ext cx="1655275" cy="310754"/>
              <a:chOff x="1032435" y="3807023"/>
              <a:chExt cx="1655275" cy="310754"/>
            </a:xfrm>
          </p:grpSpPr>
          <p:sp>
            <p:nvSpPr>
              <p:cNvPr id="116" name="Rectangle 115"/>
              <p:cNvSpPr/>
              <p:nvPr/>
            </p:nvSpPr>
            <p:spPr>
              <a:xfrm>
                <a:off x="1112967" y="3810000"/>
                <a:ext cx="913216" cy="232611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1" dirty="0">
                  <a:solidFill>
                    <a:schemeClr val="tx1"/>
                  </a:solidFill>
                  <a:cs typeface="Arial" pitchFamily="34" charset="0"/>
                </a:endParaRPr>
              </a:p>
            </p:txBody>
          </p:sp>
          <p:sp>
            <p:nvSpPr>
              <p:cNvPr id="117" name="TextBox 116"/>
              <p:cNvSpPr txBox="1"/>
              <p:nvPr/>
            </p:nvSpPr>
            <p:spPr>
              <a:xfrm>
                <a:off x="2020540" y="3807023"/>
                <a:ext cx="66717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cs typeface="Arial" pitchFamily="34" charset="0"/>
                  </a:rPr>
                  <a:t>causes </a:t>
                </a:r>
              </a:p>
            </p:txBody>
          </p:sp>
          <p:sp>
            <p:nvSpPr>
              <p:cNvPr id="118" name="TextBox 117"/>
              <p:cNvSpPr txBox="1"/>
              <p:nvPr/>
            </p:nvSpPr>
            <p:spPr>
              <a:xfrm>
                <a:off x="1032435" y="3810000"/>
                <a:ext cx="984565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cs typeface="Arial" pitchFamily="34" charset="0"/>
                  </a:rPr>
                  <a:t>Load Miss </a:t>
                </a:r>
                <a:endParaRPr lang="en-US" sz="1400" b="1" dirty="0">
                  <a:cs typeface="Arial" pitchFamily="34" charset="0"/>
                </a:endParaRPr>
              </a:p>
            </p:txBody>
          </p:sp>
        </p:grpSp>
        <p:sp>
          <p:nvSpPr>
            <p:cNvPr id="266" name="Rectangle 265"/>
            <p:cNvSpPr/>
            <p:nvPr/>
          </p:nvSpPr>
          <p:spPr>
            <a:xfrm rot="16200000">
              <a:off x="1651780" y="3311936"/>
              <a:ext cx="182880" cy="9144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8" name="Group 161"/>
          <p:cNvGrpSpPr/>
          <p:nvPr/>
        </p:nvGrpSpPr>
        <p:grpSpPr>
          <a:xfrm>
            <a:off x="2398394" y="2018883"/>
            <a:ext cx="1828800" cy="338554"/>
            <a:chOff x="2398394" y="1790283"/>
            <a:chExt cx="1828800" cy="338554"/>
          </a:xfrm>
        </p:grpSpPr>
        <p:grpSp>
          <p:nvGrpSpPr>
            <p:cNvPr id="19" name="Group 79"/>
            <p:cNvGrpSpPr/>
            <p:nvPr/>
          </p:nvGrpSpPr>
          <p:grpSpPr>
            <a:xfrm>
              <a:off x="2653394" y="1790283"/>
              <a:ext cx="1056187" cy="338554"/>
              <a:chOff x="3030598" y="3013597"/>
              <a:chExt cx="1056187" cy="338554"/>
            </a:xfrm>
          </p:grpSpPr>
          <p:sp>
            <p:nvSpPr>
              <p:cNvPr id="140" name="TextBox 139"/>
              <p:cNvSpPr txBox="1"/>
              <p:nvPr/>
            </p:nvSpPr>
            <p:spPr>
              <a:xfrm>
                <a:off x="3030598" y="3013597"/>
                <a:ext cx="105618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>
                    <a:cs typeface="Arial" pitchFamily="34" charset="0"/>
                  </a:rPr>
                  <a:t>Latency</a:t>
                </a:r>
                <a:r>
                  <a:rPr lang="en-US" sz="1200" b="1" dirty="0" smtClean="0">
                    <a:cs typeface="Arial" pitchFamily="34" charset="0"/>
                  </a:rPr>
                  <a:t> </a:t>
                </a:r>
                <a:r>
                  <a:rPr lang="en-US" sz="1400" b="1" dirty="0" smtClean="0">
                    <a:cs typeface="Arial" pitchFamily="34" charset="0"/>
                  </a:rPr>
                  <a:t>(   )</a:t>
                </a:r>
                <a:endParaRPr lang="en-US" sz="1400" b="1" dirty="0">
                  <a:cs typeface="Arial" pitchFamily="34" charset="0"/>
                </a:endParaRPr>
              </a:p>
            </p:txBody>
          </p:sp>
          <p:sp>
            <p:nvSpPr>
              <p:cNvPr id="135" name="Rectangle 134"/>
              <p:cNvSpPr/>
              <p:nvPr/>
            </p:nvSpPr>
            <p:spPr>
              <a:xfrm rot="16200000">
                <a:off x="3839954" y="3148023"/>
                <a:ext cx="182880" cy="9144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1</a:t>
                </a:r>
                <a:endParaRPr lang="en-US" sz="14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161" name="Straight Arrow Connector 160"/>
            <p:cNvCxnSpPr/>
            <p:nvPr/>
          </p:nvCxnSpPr>
          <p:spPr>
            <a:xfrm>
              <a:off x="2398394" y="2066926"/>
              <a:ext cx="1828800" cy="1588"/>
            </a:xfrm>
            <a:prstGeom prst="straightConnector1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63"/>
          <p:cNvGrpSpPr/>
          <p:nvPr/>
        </p:nvGrpSpPr>
        <p:grpSpPr>
          <a:xfrm>
            <a:off x="2362200" y="2404646"/>
            <a:ext cx="1056187" cy="338554"/>
            <a:chOff x="2362200" y="2176046"/>
            <a:chExt cx="1056187" cy="338554"/>
          </a:xfrm>
        </p:grpSpPr>
        <p:grpSp>
          <p:nvGrpSpPr>
            <p:cNvPr id="21" name="Group 79"/>
            <p:cNvGrpSpPr/>
            <p:nvPr/>
          </p:nvGrpSpPr>
          <p:grpSpPr>
            <a:xfrm>
              <a:off x="2362200" y="2176046"/>
              <a:ext cx="1056187" cy="338554"/>
              <a:chOff x="2750017" y="3186530"/>
              <a:chExt cx="1056187" cy="338554"/>
            </a:xfrm>
          </p:grpSpPr>
          <p:sp>
            <p:nvSpPr>
              <p:cNvPr id="157" name="TextBox 156"/>
              <p:cNvSpPr txBox="1"/>
              <p:nvPr/>
            </p:nvSpPr>
            <p:spPr>
              <a:xfrm>
                <a:off x="2750017" y="3186530"/>
                <a:ext cx="105618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>
                    <a:cs typeface="Arial" pitchFamily="34" charset="0"/>
                  </a:rPr>
                  <a:t>Latency</a:t>
                </a:r>
                <a:r>
                  <a:rPr lang="en-US" sz="1200" b="1" dirty="0" smtClean="0">
                    <a:cs typeface="Arial" pitchFamily="34" charset="0"/>
                  </a:rPr>
                  <a:t> </a:t>
                </a:r>
                <a:r>
                  <a:rPr lang="en-US" sz="1400" b="1" dirty="0" smtClean="0">
                    <a:cs typeface="Arial" pitchFamily="34" charset="0"/>
                  </a:rPr>
                  <a:t>(   )</a:t>
                </a:r>
                <a:endParaRPr lang="en-US" sz="1400" b="1" dirty="0">
                  <a:cs typeface="Arial" pitchFamily="34" charset="0"/>
                </a:endParaRPr>
              </a:p>
            </p:txBody>
          </p:sp>
          <p:sp>
            <p:nvSpPr>
              <p:cNvPr id="151" name="Rectangle 150"/>
              <p:cNvSpPr/>
              <p:nvPr/>
            </p:nvSpPr>
            <p:spPr>
              <a:xfrm rot="16200000">
                <a:off x="3559373" y="3331230"/>
                <a:ext cx="182880" cy="91440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2</a:t>
                </a:r>
                <a:endParaRPr lang="en-US" sz="14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163" name="Straight Arrow Connector 162"/>
            <p:cNvCxnSpPr/>
            <p:nvPr/>
          </p:nvCxnSpPr>
          <p:spPr>
            <a:xfrm>
              <a:off x="2550794" y="2438400"/>
              <a:ext cx="548640" cy="1588"/>
            </a:xfrm>
            <a:prstGeom prst="straightConnector1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164"/>
          <p:cNvGrpSpPr/>
          <p:nvPr/>
        </p:nvGrpSpPr>
        <p:grpSpPr>
          <a:xfrm>
            <a:off x="3104103" y="2970212"/>
            <a:ext cx="1097280" cy="992188"/>
            <a:chOff x="3104103" y="2741612"/>
            <a:chExt cx="1097280" cy="992188"/>
          </a:xfrm>
        </p:grpSpPr>
        <p:grpSp>
          <p:nvGrpSpPr>
            <p:cNvPr id="23" name="Group 276"/>
            <p:cNvGrpSpPr/>
            <p:nvPr/>
          </p:nvGrpSpPr>
          <p:grpSpPr>
            <a:xfrm>
              <a:off x="3104103" y="3364468"/>
              <a:ext cx="1097280" cy="369332"/>
              <a:chOff x="3104103" y="3364468"/>
              <a:chExt cx="1097280" cy="369332"/>
            </a:xfrm>
          </p:grpSpPr>
          <p:sp>
            <p:nvSpPr>
              <p:cNvPr id="252" name="TextBox 251"/>
              <p:cNvSpPr txBox="1"/>
              <p:nvPr/>
            </p:nvSpPr>
            <p:spPr>
              <a:xfrm>
                <a:off x="3402823" y="3364468"/>
                <a:ext cx="6156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Slack</a:t>
                </a:r>
                <a:endParaRPr lang="en-US" dirty="0"/>
              </a:p>
            </p:txBody>
          </p:sp>
          <p:sp>
            <p:nvSpPr>
              <p:cNvPr id="250" name="Rectangle 249"/>
              <p:cNvSpPr/>
              <p:nvPr/>
            </p:nvSpPr>
            <p:spPr>
              <a:xfrm rot="16200000">
                <a:off x="3523203" y="2991088"/>
                <a:ext cx="259079" cy="1097280"/>
              </a:xfrm>
              <a:prstGeom prst="rect">
                <a:avLst/>
              </a:prstGeom>
              <a:solidFill>
                <a:srgbClr val="4EA5D8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Slack</a:t>
                </a:r>
                <a:endParaRPr lang="en-US" sz="14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160" name="Straight Arrow Connector 159"/>
            <p:cNvCxnSpPr/>
            <p:nvPr/>
          </p:nvCxnSpPr>
          <p:spPr>
            <a:xfrm>
              <a:off x="3185160" y="2741612"/>
              <a:ext cx="1005840" cy="1588"/>
            </a:xfrm>
            <a:prstGeom prst="straightConnector1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  <p:transition advTm="894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 animBg="1"/>
      <p:bldP spid="17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303368" y="1752356"/>
          <a:ext cx="3047996" cy="27519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5428"/>
                <a:gridCol w="435428"/>
                <a:gridCol w="435428"/>
                <a:gridCol w="435428"/>
                <a:gridCol w="435428"/>
                <a:gridCol w="435428"/>
                <a:gridCol w="435428"/>
              </a:tblGrid>
              <a:tr h="39313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313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313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313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313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313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313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9" name="Oval 38"/>
          <p:cNvSpPr/>
          <p:nvPr/>
        </p:nvSpPr>
        <p:spPr>
          <a:xfrm>
            <a:off x="2228227" y="1683660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2219779" y="2066296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2221890" y="2446431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2228227" y="2831567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2226114" y="3254218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4" name="Oval 14"/>
          <p:cNvSpPr/>
          <p:nvPr/>
        </p:nvSpPr>
        <p:spPr>
          <a:xfrm>
            <a:off x="2217666" y="3636854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2219777" y="4016988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2226114" y="4402125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7" name="Oval 17"/>
          <p:cNvSpPr/>
          <p:nvPr/>
        </p:nvSpPr>
        <p:spPr>
          <a:xfrm>
            <a:off x="2661220" y="1676157"/>
            <a:ext cx="204880" cy="220078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2652772" y="2058793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2654883" y="2438927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0" name="Oval 20"/>
          <p:cNvSpPr/>
          <p:nvPr/>
        </p:nvSpPr>
        <p:spPr>
          <a:xfrm>
            <a:off x="2661220" y="2824064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2659106" y="3246714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2650658" y="3629351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2652770" y="4009486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2659106" y="4394622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3085763" y="1678658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3077315" y="2061294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3079427" y="2441428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3085764" y="2826564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3083650" y="3249215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3075202" y="3631851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3077314" y="4011986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3083651" y="4397123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3522980" y="1676157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3514533" y="2058793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3516644" y="2438927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3522981" y="2824064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3520868" y="3246714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3512420" y="3629351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3514531" y="4009486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3520868" y="4394622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3951749" y="1683660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2" name="Oval 71"/>
          <p:cNvSpPr/>
          <p:nvPr/>
        </p:nvSpPr>
        <p:spPr>
          <a:xfrm>
            <a:off x="3943302" y="2066296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3" name="Oval 72"/>
          <p:cNvSpPr/>
          <p:nvPr/>
        </p:nvSpPr>
        <p:spPr>
          <a:xfrm>
            <a:off x="3945413" y="2446431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3951750" y="2831567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3949637" y="3254218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6" name="Oval 75"/>
          <p:cNvSpPr/>
          <p:nvPr/>
        </p:nvSpPr>
        <p:spPr>
          <a:xfrm>
            <a:off x="3941189" y="3636854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7" name="Oval 76"/>
          <p:cNvSpPr/>
          <p:nvPr/>
        </p:nvSpPr>
        <p:spPr>
          <a:xfrm>
            <a:off x="3943300" y="4016988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3949637" y="4402125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9" name="Oval 78"/>
          <p:cNvSpPr/>
          <p:nvPr/>
        </p:nvSpPr>
        <p:spPr>
          <a:xfrm>
            <a:off x="4384742" y="1676157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80" name="Oval 79"/>
          <p:cNvSpPr/>
          <p:nvPr/>
        </p:nvSpPr>
        <p:spPr>
          <a:xfrm>
            <a:off x="4376295" y="2058793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4378406" y="2438927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82" name="Oval 81"/>
          <p:cNvSpPr/>
          <p:nvPr/>
        </p:nvSpPr>
        <p:spPr>
          <a:xfrm>
            <a:off x="4384742" y="2824064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83" name="Oval 82"/>
          <p:cNvSpPr/>
          <p:nvPr/>
        </p:nvSpPr>
        <p:spPr>
          <a:xfrm>
            <a:off x="4382629" y="3246714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4374181" y="3629351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85" name="Oval 84"/>
          <p:cNvSpPr/>
          <p:nvPr/>
        </p:nvSpPr>
        <p:spPr>
          <a:xfrm>
            <a:off x="4376293" y="4009486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86" name="Oval 85"/>
          <p:cNvSpPr/>
          <p:nvPr/>
        </p:nvSpPr>
        <p:spPr>
          <a:xfrm>
            <a:off x="4382629" y="4394622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87" name="Oval 86"/>
          <p:cNvSpPr/>
          <p:nvPr/>
        </p:nvSpPr>
        <p:spPr>
          <a:xfrm>
            <a:off x="4809286" y="1678658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88" name="Oval 87"/>
          <p:cNvSpPr/>
          <p:nvPr/>
        </p:nvSpPr>
        <p:spPr>
          <a:xfrm>
            <a:off x="4800838" y="2061294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89" name="Oval 88"/>
          <p:cNvSpPr/>
          <p:nvPr/>
        </p:nvSpPr>
        <p:spPr>
          <a:xfrm>
            <a:off x="4802950" y="2441428"/>
            <a:ext cx="204880" cy="22007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90" name="Oval 89"/>
          <p:cNvSpPr/>
          <p:nvPr/>
        </p:nvSpPr>
        <p:spPr>
          <a:xfrm>
            <a:off x="4809287" y="2826564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91" name="Oval 90"/>
          <p:cNvSpPr/>
          <p:nvPr/>
        </p:nvSpPr>
        <p:spPr>
          <a:xfrm>
            <a:off x="4807173" y="3249215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92" name="Oval 91"/>
          <p:cNvSpPr/>
          <p:nvPr/>
        </p:nvSpPr>
        <p:spPr>
          <a:xfrm>
            <a:off x="4798725" y="3631851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93" name="Oval 92"/>
          <p:cNvSpPr/>
          <p:nvPr/>
        </p:nvSpPr>
        <p:spPr>
          <a:xfrm>
            <a:off x="4800837" y="4011986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94" name="Oval 93"/>
          <p:cNvSpPr/>
          <p:nvPr/>
        </p:nvSpPr>
        <p:spPr>
          <a:xfrm>
            <a:off x="4807174" y="4397123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95" name="Oval 94"/>
          <p:cNvSpPr/>
          <p:nvPr/>
        </p:nvSpPr>
        <p:spPr>
          <a:xfrm>
            <a:off x="5246503" y="1676157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96" name="Oval 95"/>
          <p:cNvSpPr/>
          <p:nvPr/>
        </p:nvSpPr>
        <p:spPr>
          <a:xfrm>
            <a:off x="5238056" y="2058793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97" name="Oval 96"/>
          <p:cNvSpPr/>
          <p:nvPr/>
        </p:nvSpPr>
        <p:spPr>
          <a:xfrm>
            <a:off x="5240167" y="2438927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98" name="Oval 97"/>
          <p:cNvSpPr/>
          <p:nvPr/>
        </p:nvSpPr>
        <p:spPr>
          <a:xfrm>
            <a:off x="5246504" y="2824064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99" name="Oval 98"/>
          <p:cNvSpPr/>
          <p:nvPr/>
        </p:nvSpPr>
        <p:spPr>
          <a:xfrm>
            <a:off x="5244390" y="3246714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00" name="Oval 99"/>
          <p:cNvSpPr/>
          <p:nvPr/>
        </p:nvSpPr>
        <p:spPr>
          <a:xfrm>
            <a:off x="5235943" y="3629351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01" name="Oval 100"/>
          <p:cNvSpPr/>
          <p:nvPr/>
        </p:nvSpPr>
        <p:spPr>
          <a:xfrm>
            <a:off x="5238054" y="4009486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02" name="Oval 101"/>
          <p:cNvSpPr/>
          <p:nvPr/>
        </p:nvSpPr>
        <p:spPr>
          <a:xfrm>
            <a:off x="5244391" y="4394622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3" name="Rectangle 3"/>
          <p:cNvSpPr/>
          <p:nvPr/>
        </p:nvSpPr>
        <p:spPr>
          <a:xfrm>
            <a:off x="121810" y="1676547"/>
            <a:ext cx="945814" cy="1232661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cs typeface="Arial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98406" y="3541942"/>
            <a:ext cx="945814" cy="1232661"/>
          </a:xfrm>
          <a:prstGeom prst="rect">
            <a:avLst/>
          </a:prstGeom>
          <a:solidFill>
            <a:schemeClr val="accent6">
              <a:lumMod val="60000"/>
              <a:lumOff val="40000"/>
              <a:alpha val="70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cs typeface="Arial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158915" y="1388049"/>
            <a:ext cx="7759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cs typeface="Arial" pitchFamily="34" charset="0"/>
              </a:rPr>
              <a:t>Core A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172898" y="3250603"/>
            <a:ext cx="7745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cs typeface="Arial" pitchFamily="34" charset="0"/>
              </a:rPr>
              <a:t>Core B</a:t>
            </a:r>
          </a:p>
        </p:txBody>
      </p:sp>
      <p:graphicFrame>
        <p:nvGraphicFramePr>
          <p:cNvPr id="110" name="Table 109"/>
          <p:cNvGraphicFramePr>
            <a:graphicFrameLocks noGrp="1"/>
          </p:cNvGraphicFramePr>
          <p:nvPr/>
        </p:nvGraphicFramePr>
        <p:xfrm>
          <a:off x="5881687" y="1325054"/>
          <a:ext cx="2895601" cy="18542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{69012ECD-51FC-41F1-AA8D-1B2483CD663E}</a:tableStyleId>
              </a:tblPr>
              <a:tblGrid>
                <a:gridCol w="910046"/>
                <a:gridCol w="1075509"/>
                <a:gridCol w="91004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ysClr val="windowText" lastClr="000000"/>
                          </a:solidFill>
                        </a:rPr>
                        <a:t>Packet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ysClr val="windowText" lastClr="000000"/>
                          </a:solidFill>
                        </a:rPr>
                        <a:t>Latency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ysClr val="windowText" lastClr="000000"/>
                          </a:solidFill>
                        </a:rPr>
                        <a:t>Slack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13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hops</a:t>
                      </a:r>
                      <a:endParaRPr lang="en-US" sz="16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   hops</a:t>
                      </a:r>
                      <a:endParaRPr lang="en-US" sz="1600" dirty="0"/>
                    </a:p>
                  </a:txBody>
                  <a:tcPr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 dirty="0" smtClean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None/>
                      </a:pPr>
                      <a:r>
                        <a:rPr lang="en-US" sz="1600" dirty="0" smtClean="0"/>
                        <a:t>3  hops</a:t>
                      </a:r>
                      <a:endParaRPr lang="en-US" sz="16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10 hops</a:t>
                      </a:r>
                      <a:endParaRPr lang="en-US" sz="1600" dirty="0"/>
                    </a:p>
                  </a:txBody>
                  <a:tcPr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10 hops</a:t>
                      </a:r>
                      <a:endParaRPr lang="en-US" sz="16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 hops</a:t>
                      </a:r>
                      <a:endParaRPr lang="en-US" sz="1600" dirty="0"/>
                    </a:p>
                  </a:txBody>
                  <a:tcPr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  hops</a:t>
                      </a:r>
                      <a:endParaRPr lang="en-US" sz="16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6 hops</a:t>
                      </a:r>
                      <a:endParaRPr lang="en-US" sz="1600" dirty="0"/>
                    </a:p>
                  </a:txBody>
                  <a:tcPr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4" name="Group 162"/>
          <p:cNvGrpSpPr/>
          <p:nvPr/>
        </p:nvGrpSpPr>
        <p:grpSpPr>
          <a:xfrm>
            <a:off x="0" y="1812425"/>
            <a:ext cx="5273860" cy="2625224"/>
            <a:chOff x="125131" y="1786195"/>
            <a:chExt cx="5273860" cy="2625224"/>
          </a:xfrm>
        </p:grpSpPr>
        <p:cxnSp>
          <p:nvCxnSpPr>
            <p:cNvPr id="104" name="Shape 103"/>
            <p:cNvCxnSpPr>
              <a:stCxn id="47" idx="6"/>
            </p:cNvCxnSpPr>
            <p:nvPr/>
          </p:nvCxnSpPr>
          <p:spPr>
            <a:xfrm>
              <a:off x="2866100" y="1786196"/>
              <a:ext cx="2532891" cy="2625223"/>
            </a:xfrm>
            <a:prstGeom prst="bentConnector2">
              <a:avLst/>
            </a:prstGeom>
            <a:ln w="27940">
              <a:solidFill>
                <a:srgbClr val="92D050"/>
              </a:solidFill>
              <a:prstDash val="solid"/>
              <a:headEnd type="oval" w="sm" len="sm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hape 105"/>
            <p:cNvCxnSpPr>
              <a:stCxn id="47" idx="2"/>
              <a:endCxn id="41" idx="0"/>
            </p:cNvCxnSpPr>
            <p:nvPr/>
          </p:nvCxnSpPr>
          <p:spPr>
            <a:xfrm rot="10800000" flipV="1">
              <a:off x="2324330" y="1786195"/>
              <a:ext cx="336890" cy="660235"/>
            </a:xfrm>
            <a:prstGeom prst="bentConnector2">
              <a:avLst/>
            </a:prstGeom>
            <a:ln w="76200">
              <a:solidFill>
                <a:schemeClr val="accent3">
                  <a:lumMod val="60000"/>
                  <a:lumOff val="40000"/>
                </a:schemeClr>
              </a:solidFill>
              <a:prstDash val="solid"/>
              <a:headEnd type="oval" w="sm" len="sm"/>
              <a:tailEnd type="stealth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161"/>
            <p:cNvGrpSpPr/>
            <p:nvPr/>
          </p:nvGrpSpPr>
          <p:grpSpPr>
            <a:xfrm>
              <a:off x="125131" y="2315863"/>
              <a:ext cx="1964640" cy="607293"/>
              <a:chOff x="125131" y="2315863"/>
              <a:chExt cx="1964640" cy="607293"/>
            </a:xfrm>
          </p:grpSpPr>
          <p:grpSp>
            <p:nvGrpSpPr>
              <p:cNvPr id="6" name="Group 116"/>
              <p:cNvGrpSpPr/>
              <p:nvPr/>
            </p:nvGrpSpPr>
            <p:grpSpPr>
              <a:xfrm>
                <a:off x="125131" y="2315863"/>
                <a:ext cx="1755294" cy="607293"/>
                <a:chOff x="125131" y="2315863"/>
                <a:chExt cx="1755294" cy="607293"/>
              </a:xfrm>
            </p:grpSpPr>
            <p:grpSp>
              <p:nvGrpSpPr>
                <p:cNvPr id="7" name="Group 115"/>
                <p:cNvGrpSpPr/>
                <p:nvPr/>
              </p:nvGrpSpPr>
              <p:grpSpPr>
                <a:xfrm>
                  <a:off x="127714" y="2320290"/>
                  <a:ext cx="1752711" cy="602866"/>
                  <a:chOff x="127714" y="2320290"/>
                  <a:chExt cx="1752711" cy="602866"/>
                </a:xfrm>
              </p:grpSpPr>
              <p:sp>
                <p:nvSpPr>
                  <p:cNvPr id="24" name="Rectangle 23"/>
                  <p:cNvSpPr/>
                  <p:nvPr/>
                </p:nvSpPr>
                <p:spPr>
                  <a:xfrm>
                    <a:off x="211121" y="2371341"/>
                    <a:ext cx="945814" cy="176094"/>
                  </a:xfrm>
                  <a:prstGeom prst="rect">
                    <a:avLst/>
                  </a:prstGeom>
                  <a:solidFill>
                    <a:srgbClr val="92D050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50" b="1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25" name="Rectangle 24"/>
                  <p:cNvSpPr/>
                  <p:nvPr/>
                </p:nvSpPr>
                <p:spPr>
                  <a:xfrm>
                    <a:off x="211121" y="2665485"/>
                    <a:ext cx="945814" cy="176094"/>
                  </a:xfrm>
                  <a:prstGeom prst="rect">
                    <a:avLst/>
                  </a:prstGeom>
                  <a:solidFill>
                    <a:schemeClr val="accent3">
                      <a:lumMod val="60000"/>
                      <a:lumOff val="40000"/>
                    </a:schemeClr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50" b="1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27" name="TextBox 26"/>
                  <p:cNvSpPr txBox="1"/>
                  <p:nvPr/>
                </p:nvSpPr>
                <p:spPr>
                  <a:xfrm>
                    <a:off x="1186004" y="2320290"/>
                    <a:ext cx="694421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>
                        <a:cs typeface="Arial" pitchFamily="34" charset="0"/>
                      </a:rPr>
                      <a:t>Causes</a:t>
                    </a:r>
                    <a:endParaRPr lang="en-US" sz="1400" b="1" dirty="0">
                      <a:cs typeface="Arial" pitchFamily="34" charset="0"/>
                    </a:endParaRPr>
                  </a:p>
                </p:txBody>
              </p:sp>
              <p:sp>
                <p:nvSpPr>
                  <p:cNvPr id="28" name="TextBox 27"/>
                  <p:cNvSpPr txBox="1"/>
                  <p:nvPr/>
                </p:nvSpPr>
                <p:spPr>
                  <a:xfrm>
                    <a:off x="1185515" y="2609707"/>
                    <a:ext cx="694421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>
                        <a:cs typeface="Arial" pitchFamily="34" charset="0"/>
                      </a:rPr>
                      <a:t>Causes</a:t>
                    </a:r>
                    <a:endParaRPr lang="en-US" sz="1400" b="1" dirty="0">
                      <a:cs typeface="Arial" pitchFamily="34" charset="0"/>
                    </a:endParaRPr>
                  </a:p>
                </p:txBody>
              </p:sp>
              <p:sp>
                <p:nvSpPr>
                  <p:cNvPr id="37" name="TextBox 36"/>
                  <p:cNvSpPr txBox="1"/>
                  <p:nvPr/>
                </p:nvSpPr>
                <p:spPr>
                  <a:xfrm>
                    <a:off x="127714" y="2615379"/>
                    <a:ext cx="984565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>
                        <a:cs typeface="Arial" pitchFamily="34" charset="0"/>
                      </a:rPr>
                      <a:t>Load Miss </a:t>
                    </a:r>
                    <a:endParaRPr lang="en-US" sz="1400" b="1" dirty="0">
                      <a:cs typeface="Arial" pitchFamily="34" charset="0"/>
                    </a:endParaRPr>
                  </a:p>
                </p:txBody>
              </p:sp>
            </p:grpSp>
            <p:sp>
              <p:nvSpPr>
                <p:cNvPr id="38" name="TextBox 37"/>
                <p:cNvSpPr txBox="1"/>
                <p:nvPr/>
              </p:nvSpPr>
              <p:spPr>
                <a:xfrm>
                  <a:off x="125131" y="2315863"/>
                  <a:ext cx="98456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cs typeface="Arial" pitchFamily="34" charset="0"/>
                    </a:rPr>
                    <a:t>Load Miss </a:t>
                  </a:r>
                  <a:endParaRPr lang="en-US" sz="1400" b="1" dirty="0">
                    <a:cs typeface="Arial" pitchFamily="34" charset="0"/>
                  </a:endParaRPr>
                </a:p>
              </p:txBody>
            </p:sp>
          </p:grpSp>
          <p:sp>
            <p:nvSpPr>
              <p:cNvPr id="128" name="Rectangle 127"/>
              <p:cNvSpPr/>
              <p:nvPr/>
            </p:nvSpPr>
            <p:spPr>
              <a:xfrm rot="16200000">
                <a:off x="1952611" y="2428017"/>
                <a:ext cx="182880" cy="9144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1</a:t>
                </a:r>
                <a:endParaRPr lang="en-US" sz="14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9" name="Rectangle 128"/>
              <p:cNvSpPr/>
              <p:nvPr/>
            </p:nvSpPr>
            <p:spPr>
              <a:xfrm rot="16200000">
                <a:off x="1931095" y="2678671"/>
                <a:ext cx="182880" cy="91440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2</a:t>
                </a:r>
                <a:endParaRPr lang="en-US" sz="14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145" name="Rectangle 144"/>
          <p:cNvSpPr/>
          <p:nvPr/>
        </p:nvSpPr>
        <p:spPr>
          <a:xfrm rot="16200000">
            <a:off x="6352727" y="1805493"/>
            <a:ext cx="182880" cy="914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US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6" name="Rectangle 145"/>
          <p:cNvSpPr/>
          <p:nvPr/>
        </p:nvSpPr>
        <p:spPr>
          <a:xfrm rot="16200000">
            <a:off x="6352726" y="2164098"/>
            <a:ext cx="182880" cy="9144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US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" name="Group 163"/>
          <p:cNvGrpSpPr/>
          <p:nvPr/>
        </p:nvGrpSpPr>
        <p:grpSpPr>
          <a:xfrm>
            <a:off x="0" y="2577697"/>
            <a:ext cx="5249072" cy="2741970"/>
            <a:chOff x="89311" y="2551466"/>
            <a:chExt cx="5249072" cy="2741970"/>
          </a:xfrm>
        </p:grpSpPr>
        <p:grpSp>
          <p:nvGrpSpPr>
            <p:cNvPr id="10" name="Group 117"/>
            <p:cNvGrpSpPr/>
            <p:nvPr/>
          </p:nvGrpSpPr>
          <p:grpSpPr>
            <a:xfrm>
              <a:off x="89311" y="4669435"/>
              <a:ext cx="1793717" cy="624001"/>
              <a:chOff x="89311" y="4669435"/>
              <a:chExt cx="1793717" cy="624001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187717" y="5041437"/>
                <a:ext cx="945814" cy="176094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 b="1" dirty="0">
                  <a:solidFill>
                    <a:schemeClr val="tx1"/>
                  </a:solidFill>
                  <a:cs typeface="Arial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89311" y="4982799"/>
                <a:ext cx="98456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cs typeface="Arial" pitchFamily="34" charset="0"/>
                  </a:rPr>
                  <a:t>Load Miss </a:t>
                </a:r>
                <a:endParaRPr lang="en-US" sz="1400" b="1" dirty="0">
                  <a:cs typeface="Arial" pitchFamily="34" charset="0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87717" y="4719691"/>
                <a:ext cx="945814" cy="176094"/>
              </a:xfrm>
              <a:prstGeom prst="rect">
                <a:avLst/>
              </a:pr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 b="1" dirty="0">
                  <a:solidFill>
                    <a:schemeClr val="tx1"/>
                  </a:solidFill>
                  <a:cs typeface="Arial" pitchFamily="34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96454" y="4669435"/>
                <a:ext cx="98456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cs typeface="Arial" pitchFamily="34" charset="0"/>
                  </a:rPr>
                  <a:t>Load Miss </a:t>
                </a:r>
                <a:endParaRPr lang="en-US" sz="1400" b="1" dirty="0">
                  <a:cs typeface="Arial" pitchFamily="34" charset="0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1188607" y="4673816"/>
                <a:ext cx="69442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cs typeface="Arial" pitchFamily="34" charset="0"/>
                  </a:rPr>
                  <a:t>Causes</a:t>
                </a:r>
                <a:endParaRPr lang="en-US" sz="1400" b="1" dirty="0">
                  <a:cs typeface="Arial" pitchFamily="34" charset="0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1188607" y="4985659"/>
                <a:ext cx="69442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cs typeface="Arial" pitchFamily="34" charset="0"/>
                  </a:rPr>
                  <a:t>Causes</a:t>
                </a:r>
                <a:endParaRPr lang="en-US" sz="1400" b="1" dirty="0">
                  <a:cs typeface="Arial" pitchFamily="34" charset="0"/>
                </a:endParaRPr>
              </a:p>
            </p:txBody>
          </p:sp>
        </p:grpSp>
        <p:grpSp>
          <p:nvGrpSpPr>
            <p:cNvPr id="11" name="Group 114"/>
            <p:cNvGrpSpPr/>
            <p:nvPr/>
          </p:nvGrpSpPr>
          <p:grpSpPr>
            <a:xfrm>
              <a:off x="2761546" y="2551466"/>
              <a:ext cx="2576837" cy="1843155"/>
              <a:chOff x="2761546" y="2551466"/>
              <a:chExt cx="2576837" cy="1843155"/>
            </a:xfrm>
          </p:grpSpPr>
          <p:cxnSp>
            <p:nvCxnSpPr>
              <p:cNvPr id="103" name="Elbow Connector 102"/>
              <p:cNvCxnSpPr>
                <a:stCxn id="89" idx="6"/>
              </p:cNvCxnSpPr>
              <p:nvPr/>
            </p:nvCxnSpPr>
            <p:spPr>
              <a:xfrm>
                <a:off x="5007830" y="2551467"/>
                <a:ext cx="330553" cy="1101698"/>
              </a:xfrm>
              <a:prstGeom prst="bentConnector2">
                <a:avLst/>
              </a:prstGeom>
              <a:ln w="57150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headEnd type="oval" w="med" len="sm"/>
                <a:tailEnd type="stealth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Elbow Connector 121"/>
              <p:cNvCxnSpPr>
                <a:stCxn id="89" idx="2"/>
                <a:endCxn id="54" idx="0"/>
              </p:cNvCxnSpPr>
              <p:nvPr/>
            </p:nvCxnSpPr>
            <p:spPr>
              <a:xfrm rot="10800000" flipV="1">
                <a:off x="2761546" y="2551466"/>
                <a:ext cx="2041404" cy="1843155"/>
              </a:xfrm>
              <a:prstGeom prst="bentConnector2">
                <a:avLst/>
              </a:prstGeom>
              <a:ln w="28575">
                <a:solidFill>
                  <a:schemeClr val="accent1"/>
                </a:solidFill>
                <a:prstDash val="solid"/>
                <a:headEnd type="oval" w="sm" len="sm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8" name="Rectangle 137"/>
            <p:cNvSpPr/>
            <p:nvPr/>
          </p:nvSpPr>
          <p:spPr>
            <a:xfrm rot="16200000">
              <a:off x="1920338" y="4759736"/>
              <a:ext cx="182880" cy="9144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</a:t>
              </a:r>
              <a:endPara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7" name="Rectangle 146"/>
            <p:cNvSpPr/>
            <p:nvPr/>
          </p:nvSpPr>
          <p:spPr>
            <a:xfrm rot="16200000">
              <a:off x="1912176" y="5074920"/>
              <a:ext cx="182880" cy="9144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4</a:t>
              </a:r>
              <a:endPara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48" name="Rectangle 147"/>
          <p:cNvSpPr/>
          <p:nvPr/>
        </p:nvSpPr>
        <p:spPr>
          <a:xfrm rot="16200000">
            <a:off x="6352726" y="2937735"/>
            <a:ext cx="182880" cy="914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endParaRPr lang="en-US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9" name="Rectangle 148"/>
          <p:cNvSpPr/>
          <p:nvPr/>
        </p:nvSpPr>
        <p:spPr>
          <a:xfrm rot="16200000">
            <a:off x="6363484" y="2578251"/>
            <a:ext cx="182880" cy="914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en-US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" name="Group 164"/>
          <p:cNvGrpSpPr/>
          <p:nvPr/>
        </p:nvGrpSpPr>
        <p:grpSpPr>
          <a:xfrm>
            <a:off x="2310813" y="2717203"/>
            <a:ext cx="3228744" cy="2452962"/>
            <a:chOff x="2379576" y="3276600"/>
            <a:chExt cx="3228744" cy="2452962"/>
          </a:xfrm>
        </p:grpSpPr>
        <p:sp>
          <p:nvSpPr>
            <p:cNvPr id="150" name="Donut 149"/>
            <p:cNvSpPr/>
            <p:nvPr/>
          </p:nvSpPr>
          <p:spPr>
            <a:xfrm>
              <a:off x="5334000" y="3276600"/>
              <a:ext cx="274320" cy="91440"/>
            </a:xfrm>
            <a:prstGeom prst="donut">
              <a:avLst>
                <a:gd name="adj" fmla="val 12486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57" name="Donut 156"/>
            <p:cNvSpPr/>
            <p:nvPr/>
          </p:nvSpPr>
          <p:spPr>
            <a:xfrm>
              <a:off x="5334000" y="3657600"/>
              <a:ext cx="274320" cy="91440"/>
            </a:xfrm>
            <a:prstGeom prst="donut">
              <a:avLst>
                <a:gd name="adj" fmla="val 12486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58" name="Donut 157"/>
            <p:cNvSpPr/>
            <p:nvPr/>
          </p:nvSpPr>
          <p:spPr>
            <a:xfrm>
              <a:off x="5334000" y="4023360"/>
              <a:ext cx="274320" cy="91440"/>
            </a:xfrm>
            <a:prstGeom prst="donut">
              <a:avLst>
                <a:gd name="adj" fmla="val 12486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60" name="Donut 159"/>
            <p:cNvSpPr/>
            <p:nvPr/>
          </p:nvSpPr>
          <p:spPr>
            <a:xfrm>
              <a:off x="2379576" y="5507180"/>
              <a:ext cx="274320" cy="91440"/>
            </a:xfrm>
            <a:prstGeom prst="donut">
              <a:avLst>
                <a:gd name="adj" fmla="val 12486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2773127" y="5360230"/>
              <a:ext cx="19947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Interference at 3 hops</a:t>
              </a:r>
              <a:endParaRPr lang="en-US" dirty="0"/>
            </a:p>
          </p:txBody>
        </p:sp>
      </p:grpSp>
      <p:grpSp>
        <p:nvGrpSpPr>
          <p:cNvPr id="13" name="Group 169"/>
          <p:cNvGrpSpPr/>
          <p:nvPr/>
        </p:nvGrpSpPr>
        <p:grpSpPr>
          <a:xfrm>
            <a:off x="7874873" y="1701418"/>
            <a:ext cx="843509" cy="1472985"/>
            <a:chOff x="7964184" y="2260815"/>
            <a:chExt cx="843509" cy="1472985"/>
          </a:xfrm>
        </p:grpSpPr>
        <p:sp>
          <p:nvSpPr>
            <p:cNvPr id="166" name="Rectangle 165"/>
            <p:cNvSpPr/>
            <p:nvPr/>
          </p:nvSpPr>
          <p:spPr>
            <a:xfrm>
              <a:off x="7964184" y="2260815"/>
              <a:ext cx="822960" cy="3810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Rectangle 167"/>
            <p:cNvSpPr/>
            <p:nvPr/>
          </p:nvSpPr>
          <p:spPr>
            <a:xfrm>
              <a:off x="7984733" y="3352800"/>
              <a:ext cx="822960" cy="3810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9" name="Rectangle 118"/>
          <p:cNvSpPr/>
          <p:nvPr/>
        </p:nvSpPr>
        <p:spPr>
          <a:xfrm>
            <a:off x="5782458" y="2426400"/>
            <a:ext cx="3125237" cy="10185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696200" cy="1143000"/>
          </a:xfrm>
        </p:spPr>
        <p:txBody>
          <a:bodyPr/>
          <a:lstStyle/>
          <a:p>
            <a:r>
              <a:rPr lang="en-US" dirty="0" smtClean="0"/>
              <a:t>Slack-based Routing</a:t>
            </a:r>
            <a:endParaRPr lang="en-US" dirty="0"/>
          </a:p>
        </p:txBody>
      </p:sp>
      <p:grpSp>
        <p:nvGrpSpPr>
          <p:cNvPr id="126" name="Group 125"/>
          <p:cNvGrpSpPr/>
          <p:nvPr/>
        </p:nvGrpSpPr>
        <p:grpSpPr>
          <a:xfrm>
            <a:off x="6011238" y="3810492"/>
            <a:ext cx="4191000" cy="830997"/>
            <a:chOff x="4768065" y="5916695"/>
            <a:chExt cx="4191000" cy="830997"/>
          </a:xfrm>
        </p:grpSpPr>
        <p:grpSp>
          <p:nvGrpSpPr>
            <p:cNvPr id="8" name="Group 170"/>
            <p:cNvGrpSpPr/>
            <p:nvPr/>
          </p:nvGrpSpPr>
          <p:grpSpPr>
            <a:xfrm>
              <a:off x="4768065" y="5916695"/>
              <a:ext cx="4191000" cy="830997"/>
              <a:chOff x="5867400" y="5300246"/>
              <a:chExt cx="4191000" cy="830997"/>
            </a:xfrm>
          </p:grpSpPr>
          <p:sp>
            <p:nvSpPr>
              <p:cNvPr id="143" name="Rectangle 142"/>
              <p:cNvSpPr/>
              <p:nvPr/>
            </p:nvSpPr>
            <p:spPr>
              <a:xfrm rot="16200000">
                <a:off x="6637976" y="5415166"/>
                <a:ext cx="182880" cy="9144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1</a:t>
                </a:r>
                <a:endParaRPr lang="en-US" sz="14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" name="TextBox 143"/>
              <p:cNvSpPr txBox="1"/>
              <p:nvPr/>
            </p:nvSpPr>
            <p:spPr>
              <a:xfrm>
                <a:off x="5867400" y="5300246"/>
                <a:ext cx="4191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>
                    <a:cs typeface="Arial" pitchFamily="34" charset="0"/>
                  </a:rPr>
                  <a:t>Packet     has higher </a:t>
                </a:r>
                <a:br>
                  <a:rPr lang="en-US" sz="1600" b="1" dirty="0" smtClean="0">
                    <a:cs typeface="Arial" pitchFamily="34" charset="0"/>
                  </a:rPr>
                </a:br>
                <a:r>
                  <a:rPr lang="en-US" sz="1600" b="1" dirty="0" smtClean="0">
                    <a:cs typeface="Arial" pitchFamily="34" charset="0"/>
                  </a:rPr>
                  <a:t>slack than packet</a:t>
                </a:r>
              </a:p>
              <a:p>
                <a:r>
                  <a:rPr lang="en-US" sz="1600" b="1" dirty="0" smtClean="0">
                    <a:cs typeface="Arial" pitchFamily="34" charset="0"/>
                    <a:sym typeface="Wingdings" pitchFamily="2" charset="2"/>
                  </a:rPr>
                  <a:t> Prioritize packet </a:t>
                </a:r>
                <a:r>
                  <a:rPr lang="en-US" sz="1600" b="1" dirty="0" smtClean="0">
                    <a:cs typeface="Arial" pitchFamily="34" charset="0"/>
                  </a:rPr>
                  <a:t>   </a:t>
                </a:r>
                <a:endParaRPr lang="en-US" sz="1600" b="1" dirty="0">
                  <a:cs typeface="Arial" pitchFamily="34" charset="0"/>
                </a:endParaRPr>
              </a:p>
            </p:txBody>
          </p:sp>
        </p:grpSp>
        <p:sp>
          <p:nvSpPr>
            <p:cNvPr id="124" name="Rectangle 123"/>
            <p:cNvSpPr/>
            <p:nvPr/>
          </p:nvSpPr>
          <p:spPr>
            <a:xfrm rot="16200000">
              <a:off x="6526717" y="6291240"/>
              <a:ext cx="182880" cy="9144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4</a:t>
              </a:r>
              <a:endPara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 rot="16200000">
              <a:off x="6710990" y="6562198"/>
              <a:ext cx="182880" cy="9144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7" name="Content Placeholder 65"/>
          <p:cNvSpPr txBox="1">
            <a:spLocks/>
          </p:cNvSpPr>
          <p:nvPr/>
        </p:nvSpPr>
        <p:spPr>
          <a:xfrm>
            <a:off x="1353416" y="5321155"/>
            <a:ext cx="7498080" cy="11001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65760" lvl="0" indent="-283464"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kumimoji="0" lang="en-US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Slack-based </a:t>
            </a:r>
            <a:r>
              <a:rPr kumimoji="0" lang="en-US" sz="20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NoC</a:t>
            </a:r>
            <a:r>
              <a:rPr kumimoji="0" lang="en-US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routing: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arbitrating in a router, the switch allocator (SA) prioritizes packet with lower slack 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 </a:t>
            </a:r>
            <a:r>
              <a:rPr kumimoji="0" lang="en-US" sz="20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A</a:t>
            </a:r>
            <a:r>
              <a:rPr lang="en-US" sz="2000" i="1" dirty="0" smtClean="0"/>
              <a:t>é</a:t>
            </a:r>
            <a:r>
              <a:rPr kumimoji="0" lang="en-US" sz="2000" b="0" i="1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rgia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Char char="◦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Char char="◦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Tm="1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 animBg="1"/>
      <p:bldP spid="146" grpId="0" animBg="1"/>
      <p:bldP spid="119" grpId="0" animBg="1"/>
      <p:bldP spid="127" grpId="0" build="allAtOnce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Aérgia?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76391" y="1211494"/>
            <a:ext cx="7772400" cy="49530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Aérgia is the spirit of laziness in Greek mythology</a:t>
            </a:r>
          </a:p>
          <a:p>
            <a:r>
              <a:rPr lang="en-US" dirty="0" smtClean="0"/>
              <a:t>Some packets can afford to </a:t>
            </a:r>
            <a:r>
              <a:rPr lang="en-US" dirty="0" smtClean="0">
                <a:solidFill>
                  <a:srgbClr val="FF0000"/>
                </a:solidFill>
              </a:rPr>
              <a:t>slack</a:t>
            </a:r>
            <a:r>
              <a:rPr lang="en-US" dirty="0" smtClean="0"/>
              <a:t>!</a:t>
            </a:r>
          </a:p>
        </p:txBody>
      </p:sp>
      <p:pic>
        <p:nvPicPr>
          <p:cNvPr id="2050" name="Picture 2" descr="http://www.laughinglarry.com/images/box/lazy_ca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81573" y="1352755"/>
            <a:ext cx="3657600" cy="3493009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</p:cSld>
  <p:clrMapOvr>
    <a:masterClrMapping/>
  </p:clrMapOvr>
  <p:transition advTm="3956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Slack in Applications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1417320" y="1676400"/>
          <a:ext cx="630936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7" name="Straight Connector 6"/>
          <p:cNvCxnSpPr/>
          <p:nvPr/>
        </p:nvCxnSpPr>
        <p:spPr>
          <a:xfrm rot="10800000" flipH="1" flipV="1">
            <a:off x="2194331" y="3777809"/>
            <a:ext cx="2926080" cy="158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 flipH="1" flipV="1">
            <a:off x="4119016" y="4738846"/>
            <a:ext cx="2011680" cy="158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952999" y="2590800"/>
            <a:ext cx="3708115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50% of packets have 350+ slack cycles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rot="10800000" flipH="1" flipV="1">
            <a:off x="2209801" y="5345430"/>
            <a:ext cx="365760" cy="158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 flipH="1" flipV="1">
            <a:off x="2314787" y="5561806"/>
            <a:ext cx="457200" cy="158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743200" y="5193268"/>
            <a:ext cx="3554858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10% of packets have &lt;50 slack cycles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6822831" y="1956041"/>
            <a:ext cx="2157047" cy="4923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Non-critical</a:t>
            </a:r>
            <a:endParaRPr lang="en-US" sz="2000" b="1" dirty="0"/>
          </a:p>
        </p:txBody>
      </p:sp>
      <p:sp>
        <p:nvSpPr>
          <p:cNvPr id="14" name="Oval 13"/>
          <p:cNvSpPr/>
          <p:nvPr/>
        </p:nvSpPr>
        <p:spPr>
          <a:xfrm>
            <a:off x="6472456" y="4962088"/>
            <a:ext cx="1969477" cy="492370"/>
          </a:xfrm>
          <a:prstGeom prst="ellipse">
            <a:avLst/>
          </a:prstGeom>
          <a:solidFill>
            <a:srgbClr val="F07F09"/>
          </a:solidFill>
          <a:ln w="12700" cap="flat" cmpd="sng" algn="ctr">
            <a:solidFill>
              <a:srgbClr val="F07F09">
                <a:shade val="50000"/>
              </a:srgb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 smtClean="0"/>
              <a:t>critical</a:t>
            </a:r>
            <a:endParaRPr lang="en-US" sz="2000" b="1" dirty="0"/>
          </a:p>
        </p:txBody>
      </p:sp>
    </p:spTree>
    <p:custDataLst>
      <p:tags r:id="rId1"/>
    </p:custDataLst>
  </p:cSld>
  <p:clrMapOvr>
    <a:masterClrMapping/>
  </p:clrMapOvr>
  <p:transition advTm="6159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Slack in Applications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1417320" y="1676400"/>
          <a:ext cx="630936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Straight Connector 6"/>
          <p:cNvCxnSpPr/>
          <p:nvPr/>
        </p:nvCxnSpPr>
        <p:spPr>
          <a:xfrm rot="10800000" flipH="1" flipV="1">
            <a:off x="1837191" y="3122611"/>
            <a:ext cx="1280160" cy="158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953000" y="2145268"/>
            <a:ext cx="3636196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68% of packets have zero slack cycles</a:t>
            </a:r>
            <a:endParaRPr lang="en-US" dirty="0"/>
          </a:p>
        </p:txBody>
      </p:sp>
    </p:spTree>
  </p:cSld>
  <p:clrMapOvr>
    <a:masterClrMapping/>
  </p:clrMapOvr>
  <p:transition advTm="1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Diversity in Slack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1417320" y="1676400"/>
          <a:ext cx="630936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advTm="17051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Diversity in Slack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1417320" y="1676400"/>
          <a:ext cx="630936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" name="Group 10"/>
          <p:cNvGrpSpPr/>
          <p:nvPr/>
        </p:nvGrpSpPr>
        <p:grpSpPr>
          <a:xfrm>
            <a:off x="482885" y="2209800"/>
            <a:ext cx="8924005" cy="1108710"/>
            <a:chOff x="914400" y="2209800"/>
            <a:chExt cx="8492490" cy="1108710"/>
          </a:xfrm>
        </p:grpSpPr>
        <p:pic>
          <p:nvPicPr>
            <p:cNvPr id="9" name="Picture 8" descr="exclamation_mark_yellow.gif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58200" y="2209800"/>
              <a:ext cx="948690" cy="1108710"/>
            </a:xfrm>
            <a:prstGeom prst="rect">
              <a:avLst/>
            </a:prstGeom>
          </p:spPr>
        </p:pic>
        <p:sp>
          <p:nvSpPr>
            <p:cNvPr id="7" name="Rounded Rectangle 6"/>
            <p:cNvSpPr/>
            <p:nvPr/>
          </p:nvSpPr>
          <p:spPr>
            <a:xfrm>
              <a:off x="914400" y="2209800"/>
              <a:ext cx="7543800" cy="9144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2400" b="1" dirty="0" smtClean="0"/>
                <a:t>Slack varies 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between</a:t>
              </a:r>
              <a:r>
                <a:rPr lang="en-US" sz="2400" b="1" dirty="0" smtClean="0"/>
                <a:t> packets of  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different</a:t>
              </a:r>
              <a:r>
                <a:rPr lang="en-US" sz="2400" b="1" dirty="0" smtClean="0"/>
                <a:t> applications</a:t>
              </a:r>
              <a:endParaRPr lang="en-US" sz="2400" b="1" dirty="0"/>
            </a:p>
          </p:txBody>
        </p:sp>
      </p:grpSp>
      <p:grpSp>
        <p:nvGrpSpPr>
          <p:cNvPr id="5" name="Group 11"/>
          <p:cNvGrpSpPr/>
          <p:nvPr/>
        </p:nvGrpSpPr>
        <p:grpSpPr>
          <a:xfrm>
            <a:off x="431515" y="3733800"/>
            <a:ext cx="8975375" cy="1261110"/>
            <a:chOff x="914400" y="3733800"/>
            <a:chExt cx="8492490" cy="1261110"/>
          </a:xfrm>
        </p:grpSpPr>
        <p:pic>
          <p:nvPicPr>
            <p:cNvPr id="10" name="Picture 9" descr="exclamation_mark_yellow.gif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58200" y="3886200"/>
              <a:ext cx="948690" cy="1108710"/>
            </a:xfrm>
            <a:prstGeom prst="rect">
              <a:avLst/>
            </a:prstGeom>
          </p:spPr>
        </p:pic>
        <p:sp>
          <p:nvSpPr>
            <p:cNvPr id="8" name="Rounded Rectangle 7"/>
            <p:cNvSpPr/>
            <p:nvPr/>
          </p:nvSpPr>
          <p:spPr>
            <a:xfrm>
              <a:off x="914400" y="3733800"/>
              <a:ext cx="7543800" cy="9144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2400" b="1" dirty="0" smtClean="0"/>
                <a:t>Slack varies 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between </a:t>
              </a:r>
              <a:r>
                <a:rPr lang="en-US" sz="2400" b="1" dirty="0" smtClean="0"/>
                <a:t>packets of  a 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single</a:t>
              </a:r>
              <a:r>
                <a:rPr lang="en-US" sz="2400" b="1" dirty="0" smtClean="0"/>
                <a:t> application</a:t>
              </a:r>
              <a:endParaRPr lang="en-US" sz="2400" b="1" dirty="0"/>
            </a:p>
          </p:txBody>
        </p:sp>
      </p:grpSp>
    </p:spTree>
    <p:custDataLst>
      <p:tags r:id="rId1"/>
    </p:custDataLst>
  </p:cSld>
  <p:clrMapOvr>
    <a:masterClrMapping/>
  </p:clrMapOvr>
  <p:transition advTm="530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Slack Priority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Slack (P) </a:t>
            </a:r>
            <a:r>
              <a:rPr lang="en-US" sz="2000" dirty="0" smtClean="0"/>
              <a:t>= Max (Latencies of P’s Predecessors) – Latency of P</a:t>
            </a:r>
          </a:p>
          <a:p>
            <a:pPr lvl="1">
              <a:buNone/>
            </a:pPr>
            <a:endParaRPr lang="en-US" sz="1200" dirty="0" smtClean="0">
              <a:solidFill>
                <a:srgbClr val="FF0000"/>
              </a:solidFill>
            </a:endParaRPr>
          </a:p>
          <a:p>
            <a:pPr lvl="1">
              <a:buNone/>
            </a:pPr>
            <a:r>
              <a:rPr lang="en-US" dirty="0" smtClean="0">
                <a:solidFill>
                  <a:srgbClr val="FF0000"/>
                </a:solidFill>
              </a:rPr>
              <a:t> Predecessors(P) </a:t>
            </a:r>
            <a:r>
              <a:rPr lang="en-US" dirty="0" smtClean="0"/>
              <a:t>are the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packets of outstanding cache miss requests when P is issued</a:t>
            </a:r>
          </a:p>
          <a:p>
            <a:pPr lvl="1">
              <a:buNone/>
            </a:pPr>
            <a:endParaRPr lang="en-US" sz="900" dirty="0" smtClean="0"/>
          </a:p>
          <a:p>
            <a:r>
              <a:rPr lang="en-US" sz="2000" dirty="0" smtClean="0"/>
              <a:t>Packet latencies not known when issued</a:t>
            </a:r>
          </a:p>
          <a:p>
            <a:pPr lvl="1"/>
            <a:endParaRPr lang="en-US" dirty="0" smtClean="0"/>
          </a:p>
          <a:p>
            <a:r>
              <a:rPr lang="en-US" sz="2000" dirty="0" smtClean="0"/>
              <a:t>Predicting latency of any packet Q</a:t>
            </a:r>
          </a:p>
          <a:p>
            <a:pPr lvl="1"/>
            <a:r>
              <a:rPr lang="en-US" dirty="0" smtClean="0"/>
              <a:t>Higher latency if Q corresponds to an L2 miss</a:t>
            </a:r>
          </a:p>
          <a:p>
            <a:pPr lvl="1"/>
            <a:r>
              <a:rPr lang="en-US" dirty="0" smtClean="0"/>
              <a:t>Higher latency if Q has to travel farther number of hops</a:t>
            </a:r>
          </a:p>
          <a:p>
            <a:pPr lvl="1"/>
            <a:endParaRPr lang="en-US" dirty="0" smtClean="0"/>
          </a:p>
        </p:txBody>
      </p:sp>
    </p:spTree>
    <p:custDataLst>
      <p:tags r:id="rId1"/>
    </p:custDataLst>
  </p:cSld>
  <p:clrMapOvr>
    <a:masterClrMapping/>
  </p:clrMapOvr>
  <p:transition advTm="736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Slack of P = Maximum Predecessor Latency   –   Latency of P</a:t>
            </a:r>
          </a:p>
          <a:p>
            <a:pPr lvl="1"/>
            <a:endParaRPr lang="en-US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sz="2000" dirty="0" smtClean="0"/>
              <a:t>Slack(P) = </a:t>
            </a:r>
          </a:p>
          <a:p>
            <a:endParaRPr lang="en-US" dirty="0" smtClean="0"/>
          </a:p>
          <a:p>
            <a:pPr lvl="1">
              <a:buNone/>
            </a:pPr>
            <a:r>
              <a:rPr lang="en-US" b="1" dirty="0" smtClean="0">
                <a:solidFill>
                  <a:srgbClr val="C89608"/>
                </a:solidFill>
              </a:rPr>
              <a:t>PredL2</a:t>
            </a:r>
            <a:r>
              <a:rPr lang="en-US" dirty="0" smtClean="0"/>
              <a:t>:  Number of predecessor packet that are servicing an </a:t>
            </a:r>
            <a:br>
              <a:rPr lang="en-US" dirty="0" smtClean="0"/>
            </a:br>
            <a:r>
              <a:rPr lang="en-US" dirty="0" smtClean="0"/>
              <a:t>L2 miss.</a:t>
            </a:r>
          </a:p>
          <a:p>
            <a:pPr lvl="1">
              <a:buNone/>
            </a:pPr>
            <a:endParaRPr lang="en-US" b="1" dirty="0" smtClean="0">
              <a:solidFill>
                <a:srgbClr val="FF99FF"/>
              </a:solidFill>
            </a:endParaRPr>
          </a:p>
          <a:p>
            <a:pPr lvl="1">
              <a:buNone/>
            </a:pPr>
            <a:r>
              <a:rPr lang="en-US" b="1" dirty="0" smtClean="0">
                <a:solidFill>
                  <a:srgbClr val="FF99FF"/>
                </a:solidFill>
              </a:rPr>
              <a:t>MyL2</a:t>
            </a:r>
            <a:r>
              <a:rPr lang="en-US" dirty="0" smtClean="0"/>
              <a:t>:  Set if  P is NOT servicing an L2 miss</a:t>
            </a:r>
          </a:p>
          <a:p>
            <a:pPr lvl="1">
              <a:buNone/>
            </a:pPr>
            <a:endParaRPr lang="en-US" dirty="0" smtClean="0">
              <a:solidFill>
                <a:srgbClr val="2ACF0F"/>
              </a:solidFill>
            </a:endParaRPr>
          </a:p>
          <a:p>
            <a:pPr lvl="1">
              <a:buNone/>
            </a:pPr>
            <a:r>
              <a:rPr lang="en-US" b="1" dirty="0" err="1" smtClean="0">
                <a:solidFill>
                  <a:srgbClr val="2ACF0F"/>
                </a:solidFill>
              </a:rPr>
              <a:t>HopEstimate</a:t>
            </a:r>
            <a:r>
              <a:rPr lang="en-US" dirty="0" smtClean="0"/>
              <a:t>:</a:t>
            </a:r>
            <a:r>
              <a:rPr lang="en-US" sz="2000" b="1" dirty="0" smtClean="0">
                <a:solidFill>
                  <a:srgbClr val="002060"/>
                </a:solidFill>
              </a:rPr>
              <a:t> Max (# of hops of Predecessors) – hops of P</a:t>
            </a:r>
          </a:p>
          <a:p>
            <a:pPr lvl="2"/>
            <a:endParaRPr lang="en-US" b="1" dirty="0" smtClean="0">
              <a:solidFill>
                <a:srgbClr val="00206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Slack Priority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148172" y="1465519"/>
            <a:ext cx="3293725" cy="3810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833170" y="1452083"/>
            <a:ext cx="1509446" cy="3810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22"/>
          <p:cNvGrpSpPr/>
          <p:nvPr/>
        </p:nvGrpSpPr>
        <p:grpSpPr>
          <a:xfrm>
            <a:off x="3137899" y="2131887"/>
            <a:ext cx="4267200" cy="533400"/>
            <a:chOff x="2819400" y="2362200"/>
            <a:chExt cx="3962400" cy="457200"/>
          </a:xfrm>
        </p:grpSpPr>
        <p:sp>
          <p:nvSpPr>
            <p:cNvPr id="20" name="Rectangle 19"/>
            <p:cNvSpPr/>
            <p:nvPr/>
          </p:nvSpPr>
          <p:spPr>
            <a:xfrm>
              <a:off x="2819400" y="2362200"/>
              <a:ext cx="1600200" cy="457200"/>
            </a:xfrm>
            <a:prstGeom prst="rect">
              <a:avLst/>
            </a:prstGeom>
            <a:solidFill>
              <a:srgbClr val="C89608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PredL2</a:t>
              </a:r>
            </a:p>
            <a:p>
              <a:pPr algn="ctr"/>
              <a:r>
                <a:rPr lang="en-US" dirty="0" smtClean="0"/>
                <a:t>(2 bits)</a:t>
              </a:r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419600" y="2362200"/>
              <a:ext cx="762000" cy="457200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MyL2</a:t>
              </a:r>
            </a:p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(1 bit)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181600" y="2362200"/>
              <a:ext cx="1600200" cy="45720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>
                  <a:solidFill>
                    <a:schemeClr val="tx1"/>
                  </a:solidFill>
                </a:rPr>
                <a:t>HopEstimate</a:t>
              </a:r>
              <a:endParaRPr lang="en-US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(2 bits)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</p:cSld>
  <p:clrMapOvr>
    <a:masterClrMapping/>
  </p:clrMapOvr>
  <p:transition advTm="10029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animBg="1"/>
      <p:bldP spid="4" grpId="1" uiExpand="1" animBg="1"/>
      <p:bldP spid="5" grpId="0" uiExpand="1" animBg="1"/>
      <p:bldP spid="5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Estimating Slack Priority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How to predict L2 hit or miss at core?</a:t>
            </a:r>
          </a:p>
          <a:p>
            <a:pPr lvl="1"/>
            <a:r>
              <a:rPr lang="en-US" i="1" dirty="0" smtClean="0"/>
              <a:t>Global Branch Predictor</a:t>
            </a:r>
            <a:r>
              <a:rPr lang="en-US" dirty="0" smtClean="0"/>
              <a:t> based L2 Miss Predictor </a:t>
            </a:r>
          </a:p>
          <a:p>
            <a:pPr lvl="2"/>
            <a:r>
              <a:rPr lang="en-US" dirty="0" smtClean="0"/>
              <a:t>Use Pattern History Table and 2-bit saturating counters</a:t>
            </a:r>
          </a:p>
          <a:p>
            <a:pPr lvl="1"/>
            <a:r>
              <a:rPr lang="en-US" i="1" dirty="0" smtClean="0"/>
              <a:t>Threshold</a:t>
            </a:r>
            <a:r>
              <a:rPr lang="en-US" dirty="0" smtClean="0"/>
              <a:t> based L2 Miss Predictor</a:t>
            </a:r>
          </a:p>
          <a:p>
            <a:pPr lvl="2"/>
            <a:r>
              <a:rPr lang="en-US" dirty="0" smtClean="0"/>
              <a:t>If  #L2 misses in “M” misses &gt;= “T” threshold then next load is a L2 miss. </a:t>
            </a:r>
          </a:p>
          <a:p>
            <a:r>
              <a:rPr lang="en-US" dirty="0" smtClean="0"/>
              <a:t>Number of miss predecessors?</a:t>
            </a:r>
          </a:p>
          <a:p>
            <a:pPr lvl="1"/>
            <a:r>
              <a:rPr lang="en-US" dirty="0" smtClean="0"/>
              <a:t>List of outstanding L2 Misses</a:t>
            </a:r>
          </a:p>
          <a:p>
            <a:r>
              <a:rPr lang="en-US" dirty="0" smtClean="0"/>
              <a:t>Hops estimate?</a:t>
            </a:r>
          </a:p>
          <a:p>
            <a:pPr lvl="1"/>
            <a:r>
              <a:rPr lang="en-US" dirty="0" smtClean="0"/>
              <a:t>Hops =&gt; ∆X + ∆ Y distance</a:t>
            </a:r>
          </a:p>
          <a:p>
            <a:pPr lvl="1"/>
            <a:r>
              <a:rPr lang="en-US" dirty="0" smtClean="0"/>
              <a:t>Use predecessor list to calculate slack hop estimate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ransition advTm="2959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Starvation Avoidance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Problem: </a:t>
            </a:r>
            <a:r>
              <a:rPr lang="en-US" dirty="0" smtClean="0">
                <a:solidFill>
                  <a:srgbClr val="FF0000"/>
                </a:solidFill>
              </a:rPr>
              <a:t>Starvation</a:t>
            </a:r>
          </a:p>
          <a:p>
            <a:pPr lvl="1"/>
            <a:r>
              <a:rPr lang="en-US" dirty="0" smtClean="0"/>
              <a:t>Prioritizing packets can lead to starvation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of lower priority packets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Solution</a:t>
            </a:r>
            <a:r>
              <a:rPr lang="en-US" dirty="0" smtClean="0">
                <a:solidFill>
                  <a:srgbClr val="FF0000"/>
                </a:solidFill>
              </a:rPr>
              <a:t>: Time-Based Packet Batching</a:t>
            </a:r>
            <a:endParaRPr lang="en-US" dirty="0" smtClean="0"/>
          </a:p>
          <a:p>
            <a:pPr lvl="1"/>
            <a:r>
              <a:rPr lang="en-US" dirty="0" smtClean="0"/>
              <a:t>New batches are formed at every T cycles </a:t>
            </a:r>
            <a:endParaRPr lang="en-US" b="1" dirty="0" smtClean="0">
              <a:solidFill>
                <a:srgbClr val="002060"/>
              </a:solidFill>
            </a:endParaRPr>
          </a:p>
          <a:p>
            <a:pPr lvl="1"/>
            <a:endParaRPr lang="en-US" b="1" dirty="0" smtClean="0">
              <a:solidFill>
                <a:srgbClr val="002060"/>
              </a:solidFill>
            </a:endParaRPr>
          </a:p>
          <a:p>
            <a:pPr lvl="1"/>
            <a:r>
              <a:rPr lang="en-US" dirty="0" smtClean="0"/>
              <a:t>Packets of older batches are prioritized over younger batches</a:t>
            </a:r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5137079" y="4726113"/>
            <a:ext cx="2897313" cy="77056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Similar to batch-based DRAM scheduling.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ransition advTm="363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Tag header of the packet with priority bits before injection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Priority(P)?</a:t>
            </a:r>
          </a:p>
          <a:p>
            <a:pPr lvl="1"/>
            <a:r>
              <a:rPr lang="en-US" dirty="0" smtClean="0"/>
              <a:t>P’s batch  				           </a:t>
            </a:r>
            <a:r>
              <a:rPr lang="en-US" i="1" dirty="0" smtClean="0"/>
              <a:t>(highest priority)</a:t>
            </a:r>
          </a:p>
          <a:p>
            <a:pPr lvl="1"/>
            <a:r>
              <a:rPr lang="en-US" dirty="0" smtClean="0"/>
              <a:t>P’s Slack</a:t>
            </a:r>
          </a:p>
          <a:p>
            <a:pPr lvl="1"/>
            <a:r>
              <a:rPr lang="en-US" dirty="0" smtClean="0"/>
              <a:t>Local Round-Robin                                        </a:t>
            </a:r>
            <a:r>
              <a:rPr lang="en-US" sz="2200" i="1" dirty="0" smtClean="0"/>
              <a:t>(final tie breaker)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13" name="Rectangle 12"/>
          <p:cNvSpPr/>
          <p:nvPr/>
        </p:nvSpPr>
        <p:spPr>
          <a:xfrm>
            <a:off x="4262596" y="1970925"/>
            <a:ext cx="822960" cy="533400"/>
          </a:xfrm>
          <a:prstGeom prst="rect">
            <a:avLst/>
          </a:prstGeom>
          <a:solidFill>
            <a:srgbClr val="C8960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PredL2</a:t>
            </a:r>
          </a:p>
          <a:p>
            <a:pPr algn="ctr"/>
            <a:r>
              <a:rPr lang="en-US" sz="1600" dirty="0" smtClean="0"/>
              <a:t>(2 bits)</a:t>
            </a:r>
            <a:endParaRPr lang="en-US" sz="1600" dirty="0"/>
          </a:p>
        </p:txBody>
      </p:sp>
      <p:sp>
        <p:nvSpPr>
          <p:cNvPr id="14" name="Rectangle 13"/>
          <p:cNvSpPr/>
          <p:nvPr/>
        </p:nvSpPr>
        <p:spPr>
          <a:xfrm>
            <a:off x="5096612" y="1970925"/>
            <a:ext cx="820615" cy="533400"/>
          </a:xfrm>
          <a:prstGeom prst="rect">
            <a:avLst/>
          </a:prstGeom>
          <a:solidFill>
            <a:srgbClr val="FF99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MyL2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(1 bit)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954908" y="1970925"/>
            <a:ext cx="1280160" cy="53340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HopEstimate</a:t>
            </a:r>
            <a:endParaRPr lang="en-US" sz="1600" dirty="0" smtClean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(2 bits)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386192" y="1970925"/>
            <a:ext cx="82296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Batch</a:t>
            </a:r>
          </a:p>
          <a:p>
            <a:pPr algn="ctr"/>
            <a:r>
              <a:rPr lang="en-US" sz="1600" dirty="0" smtClean="0"/>
              <a:t>(3 bits)</a:t>
            </a:r>
            <a:endParaRPr lang="en-US" sz="1600" dirty="0"/>
          </a:p>
        </p:txBody>
      </p:sp>
      <p:sp>
        <p:nvSpPr>
          <p:cNvPr id="18" name="Rectangle 17"/>
          <p:cNvSpPr/>
          <p:nvPr/>
        </p:nvSpPr>
        <p:spPr>
          <a:xfrm>
            <a:off x="1899262" y="2058164"/>
            <a:ext cx="1451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/>
              <a:t>Priority (P) =</a:t>
            </a:r>
            <a:endParaRPr lang="en-US" sz="1600" b="1" dirty="0"/>
          </a:p>
        </p:txBody>
      </p:sp>
    </p:spTree>
    <p:custDataLst>
      <p:tags r:id="rId1"/>
    </p:custDataLst>
  </p:cSld>
  <p:clrMapOvr>
    <a:masterClrMapping/>
  </p:clrMapOvr>
  <p:transition advTm="1296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Evaluation Methodology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35608" y="1180672"/>
            <a:ext cx="7498080" cy="48006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64-core system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/>
              <a:t>x86 processor model based on Intel Pentium 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/>
              <a:t>2 GHz processor, 128-entry instruction window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/>
              <a:t>32KB private L1 and 1MB per core shared L2 caches, 32  miss buffers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/>
              <a:t>4GB DRAM, 320 cycle access latency, 4 on-chip DRAM controllers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Detailed Network-on-Chip model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/>
              <a:t>2-stage routers (with speculation  and look ahead routing)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/>
              <a:t>Wormhole switching (8 flit data packets)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/>
              <a:t>Virtual channel flow control (6 VCs, 5 flit buffer depth)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/>
              <a:t>8x8 Mesh (128 bit bi-directional channels)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Benchmarks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/>
              <a:t>Multiprogrammed scientific, server, desktop workloads (35 applications)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/>
              <a:t>96 workload combinations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Qualitative Comparison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099334" y="1396429"/>
            <a:ext cx="8229600" cy="5181600"/>
          </a:xfrm>
        </p:spPr>
        <p:txBody>
          <a:bodyPr>
            <a:normAutofit/>
          </a:bodyPr>
          <a:lstStyle/>
          <a:p>
            <a:r>
              <a:rPr lang="en-US" b="1" dirty="0" smtClean="0"/>
              <a:t>Round Robin &amp; Age</a:t>
            </a:r>
          </a:p>
          <a:p>
            <a:pPr lvl="1"/>
            <a:r>
              <a:rPr lang="en-US" sz="1800" dirty="0" smtClean="0"/>
              <a:t>Local and application oblivious</a:t>
            </a:r>
          </a:p>
          <a:p>
            <a:pPr lvl="1"/>
            <a:r>
              <a:rPr lang="en-US" sz="1800" dirty="0" smtClean="0"/>
              <a:t>Age is biased towards heavy applications</a:t>
            </a:r>
          </a:p>
          <a:p>
            <a:r>
              <a:rPr lang="en-US" b="1" dirty="0" smtClean="0"/>
              <a:t>Globally Synchronized Frames (GSF) </a:t>
            </a:r>
            <a:br>
              <a:rPr lang="en-US" b="1" dirty="0" smtClean="0"/>
            </a:br>
            <a:r>
              <a:rPr lang="en-US" sz="1600" dirty="0" smtClean="0"/>
              <a:t>[Lee et al., ISCA 2008]</a:t>
            </a:r>
          </a:p>
          <a:p>
            <a:pPr lvl="1"/>
            <a:r>
              <a:rPr lang="en-US" sz="1800" dirty="0" smtClean="0"/>
              <a:t>Provides </a:t>
            </a:r>
            <a:r>
              <a:rPr lang="en-US" sz="1800" dirty="0" smtClean="0">
                <a:solidFill>
                  <a:srgbClr val="FF0000"/>
                </a:solidFill>
              </a:rPr>
              <a:t>bandwidth fairness </a:t>
            </a:r>
            <a:r>
              <a:rPr lang="en-US" sz="1800" dirty="0" smtClean="0"/>
              <a:t>at the expense of </a:t>
            </a:r>
            <a:r>
              <a:rPr lang="en-US" sz="1800" dirty="0" smtClean="0">
                <a:solidFill>
                  <a:srgbClr val="FF0000"/>
                </a:solidFill>
              </a:rPr>
              <a:t>system performance</a:t>
            </a:r>
          </a:p>
          <a:p>
            <a:pPr lvl="1"/>
            <a:r>
              <a:rPr lang="en-US" sz="1800" dirty="0" smtClean="0"/>
              <a:t>Penalizes heavy and bursty applications </a:t>
            </a:r>
          </a:p>
          <a:p>
            <a:r>
              <a:rPr lang="en-US" b="1" dirty="0" smtClean="0"/>
              <a:t>Application-Aware Prioritization Policies (SJF) </a:t>
            </a:r>
            <a:br>
              <a:rPr lang="en-US" b="1" dirty="0" smtClean="0"/>
            </a:br>
            <a:r>
              <a:rPr lang="en-US" sz="1600" dirty="0" smtClean="0"/>
              <a:t>[Das et al., MICRO 2009]</a:t>
            </a:r>
          </a:p>
          <a:p>
            <a:pPr lvl="1"/>
            <a:r>
              <a:rPr lang="en-US" sz="1800" dirty="0" smtClean="0">
                <a:solidFill>
                  <a:srgbClr val="FF0000"/>
                </a:solidFill>
              </a:rPr>
              <a:t>Shortest-Job-First Principle</a:t>
            </a:r>
          </a:p>
          <a:p>
            <a:pPr lvl="1"/>
            <a:r>
              <a:rPr lang="en-US" sz="1800" dirty="0" smtClean="0"/>
              <a:t>Packet scheduling policies which prioritize network sensitive applications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which </a:t>
            </a:r>
            <a:r>
              <a:rPr lang="en-US" sz="1800" dirty="0" smtClean="0"/>
              <a:t>inject lower load </a:t>
            </a:r>
            <a:endParaRPr lang="en-US" sz="1800" dirty="0" smtClean="0"/>
          </a:p>
          <a:p>
            <a:pPr lvl="1"/>
            <a:r>
              <a:rPr lang="en-US" sz="1800" dirty="0" smtClean="0"/>
              <a:t>Application-aware, but not slack-based! Does not take into account </a:t>
            </a:r>
            <a:br>
              <a:rPr lang="en-US" sz="1800" dirty="0" smtClean="0"/>
            </a:br>
            <a:r>
              <a:rPr lang="en-US" sz="1800" dirty="0" smtClean="0"/>
              <a:t>intra-application variation of slack. </a:t>
            </a:r>
            <a:endParaRPr lang="en-US" sz="1800" dirty="0" smtClean="0"/>
          </a:p>
          <a:p>
            <a:pPr lvl="1"/>
            <a:endParaRPr lang="en-US" sz="2000" dirty="0" smtClean="0"/>
          </a:p>
          <a:p>
            <a:pPr lvl="1"/>
            <a:endParaRPr lang="en-US" dirty="0"/>
          </a:p>
        </p:txBody>
      </p:sp>
    </p:spTree>
    <p:custDataLst>
      <p:tags r:id="rId1"/>
    </p:custDataLst>
  </p:cSld>
  <p:clrMapOvr>
    <a:masterClrMapping/>
  </p:clrMapOvr>
  <p:transition advTm="804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SJF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/>
              <a:t>provides 8.9% improvement</a:t>
            </a:r>
            <a:br>
              <a:rPr lang="en-US" sz="2400" dirty="0" smtClean="0"/>
            </a:br>
            <a:r>
              <a:rPr lang="en-US" sz="2400" dirty="0" smtClean="0"/>
              <a:t>in weighted speedup</a:t>
            </a:r>
          </a:p>
          <a:p>
            <a:r>
              <a:rPr lang="en-US" sz="2400" dirty="0" smtClean="0"/>
              <a:t>Aérgia improves system </a:t>
            </a:r>
            <a:br>
              <a:rPr lang="en-US" sz="2400" dirty="0" smtClean="0"/>
            </a:br>
            <a:r>
              <a:rPr lang="en-US" sz="2400" dirty="0" smtClean="0"/>
              <a:t>throughput by 10.3%</a:t>
            </a:r>
          </a:p>
          <a:p>
            <a:r>
              <a:rPr lang="en-US" sz="2400" dirty="0" err="1" smtClean="0"/>
              <a:t>Aérgia+SJF</a:t>
            </a:r>
            <a:r>
              <a:rPr lang="en-US" sz="2400" dirty="0" smtClean="0"/>
              <a:t> improves system </a:t>
            </a:r>
            <a:br>
              <a:rPr lang="en-US" sz="2400" dirty="0" smtClean="0"/>
            </a:br>
            <a:r>
              <a:rPr lang="en-US" sz="2400" dirty="0" smtClean="0"/>
              <a:t>throughput by 16.1%</a:t>
            </a:r>
            <a:endParaRPr lang="en-US" sz="2400" dirty="0"/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0" y="685800"/>
          <a:ext cx="36576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5" name="Straight Arrow Connector 4"/>
          <p:cNvCxnSpPr>
            <a:cxnSpLocks noChangeShapeType="1"/>
          </p:cNvCxnSpPr>
          <p:nvPr/>
        </p:nvCxnSpPr>
        <p:spPr bwMode="auto">
          <a:xfrm rot="16200000" flipV="1">
            <a:off x="7640161" y="2425859"/>
            <a:ext cx="320834" cy="3016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6" name="Straight Arrow Connector 5"/>
          <p:cNvCxnSpPr>
            <a:cxnSpLocks noChangeShapeType="1"/>
          </p:cNvCxnSpPr>
          <p:nvPr/>
        </p:nvCxnSpPr>
        <p:spPr bwMode="auto">
          <a:xfrm rot="5400000" flipH="1" flipV="1">
            <a:off x="8002382" y="2405492"/>
            <a:ext cx="370616" cy="15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7" name="Straight Arrow Connector 6"/>
          <p:cNvCxnSpPr>
            <a:cxnSpLocks noChangeShapeType="1"/>
          </p:cNvCxnSpPr>
          <p:nvPr/>
        </p:nvCxnSpPr>
        <p:spPr bwMode="auto">
          <a:xfrm rot="5400000" flipH="1" flipV="1">
            <a:off x="8277226" y="2299336"/>
            <a:ext cx="579120" cy="380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" name="Straight Connector 7"/>
          <p:cNvCxnSpPr/>
          <p:nvPr/>
        </p:nvCxnSpPr>
        <p:spPr>
          <a:xfrm>
            <a:off x="7239000" y="2590800"/>
            <a:ext cx="1524000" cy="762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advTm="2575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Unfairness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SJF does not imbalance</a:t>
            </a:r>
            <a:br>
              <a:rPr lang="en-US" sz="2400" dirty="0" smtClean="0"/>
            </a:br>
            <a:r>
              <a:rPr lang="en-US" sz="2400" dirty="0" smtClean="0"/>
              <a:t> network fairness</a:t>
            </a:r>
          </a:p>
          <a:p>
            <a:r>
              <a:rPr lang="en-US" sz="2400" dirty="0" err="1" smtClean="0"/>
              <a:t>Aergia</a:t>
            </a:r>
            <a:r>
              <a:rPr lang="en-US" sz="2400" dirty="0" smtClean="0"/>
              <a:t> improves network</a:t>
            </a:r>
            <a:br>
              <a:rPr lang="en-US" sz="2400" dirty="0" smtClean="0"/>
            </a:br>
            <a:r>
              <a:rPr lang="en-US" sz="2400" dirty="0" smtClean="0"/>
              <a:t>unfairness by 1.5X</a:t>
            </a:r>
          </a:p>
          <a:p>
            <a:r>
              <a:rPr lang="en-US" sz="2400" dirty="0" err="1" smtClean="0"/>
              <a:t>SJF+Aergia</a:t>
            </a:r>
            <a:r>
              <a:rPr lang="en-US" sz="2400" dirty="0" smtClean="0"/>
              <a:t> improves </a:t>
            </a:r>
            <a:br>
              <a:rPr lang="en-US" sz="2400" dirty="0" smtClean="0"/>
            </a:br>
            <a:r>
              <a:rPr lang="en-US" sz="2400" dirty="0" smtClean="0"/>
              <a:t>network unfairness by 1.3X</a:t>
            </a:r>
            <a:endParaRPr lang="en-US" sz="2400" dirty="0"/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158154" y="533399"/>
          <a:ext cx="3827585" cy="60549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6224954" y="2567354"/>
            <a:ext cx="2520461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cxnSpLocks noChangeShapeType="1"/>
          </p:cNvCxnSpPr>
          <p:nvPr/>
        </p:nvCxnSpPr>
        <p:spPr bwMode="auto">
          <a:xfrm rot="16200000" flipH="1">
            <a:off x="7502770" y="3141784"/>
            <a:ext cx="1138814" cy="1004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7" name="Straight Arrow Connector 6"/>
          <p:cNvCxnSpPr>
            <a:cxnSpLocks noChangeShapeType="1"/>
          </p:cNvCxnSpPr>
          <p:nvPr/>
        </p:nvCxnSpPr>
        <p:spPr bwMode="auto">
          <a:xfrm rot="5400000">
            <a:off x="8122418" y="2920722"/>
            <a:ext cx="715107" cy="8373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  <p:custDataLst>
      <p:tags r:id="rId1"/>
    </p:custDataLst>
  </p:cSld>
  <p:clrMapOvr>
    <a:masterClrMapping/>
  </p:clrMapOvr>
  <p:transition advTm="465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089061" y="1375881"/>
            <a:ext cx="77724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Packets have different criticality, yet </a:t>
            </a:r>
            <a:r>
              <a:rPr lang="en-US" dirty="0" smtClean="0">
                <a:sym typeface="Wingdings" pitchFamily="2" charset="2"/>
              </a:rPr>
              <a:t>e</a:t>
            </a:r>
            <a:r>
              <a:rPr lang="en-US" dirty="0" smtClean="0"/>
              <a:t>xisting packet scheduling policies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treat all packets equally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sym typeface="Wingdings" pitchFamily="2" charset="2"/>
              </a:rPr>
              <a:t> </a:t>
            </a:r>
            <a:endParaRPr lang="en-US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dirty="0" smtClean="0"/>
              <a:t>We propose a new approach to packet scheduling in </a:t>
            </a:r>
            <a:r>
              <a:rPr lang="en-US" dirty="0" err="1" smtClean="0"/>
              <a:t>NoCs</a:t>
            </a:r>
            <a:endParaRPr lang="en-US" dirty="0" smtClean="0"/>
          </a:p>
          <a:p>
            <a:pPr lvl="1"/>
            <a:r>
              <a:rPr lang="en-US" dirty="0" smtClean="0"/>
              <a:t>We define </a:t>
            </a:r>
            <a:r>
              <a:rPr lang="en-US" dirty="0" smtClean="0">
                <a:solidFill>
                  <a:srgbClr val="FF0000"/>
                </a:solidFill>
              </a:rPr>
              <a:t>Slack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/>
              <a:t>as a key measure that characterizes the relative importance of a packet.</a:t>
            </a:r>
          </a:p>
          <a:p>
            <a:pPr lvl="1"/>
            <a:r>
              <a:rPr lang="en-US" dirty="0" smtClean="0"/>
              <a:t>We propose </a:t>
            </a:r>
            <a:r>
              <a:rPr lang="en-US" dirty="0" err="1" smtClean="0">
                <a:solidFill>
                  <a:srgbClr val="FF0000"/>
                </a:solidFill>
              </a:rPr>
              <a:t>Aergia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/>
              <a:t>a novel architecture to accelerate low slack critical packets</a:t>
            </a:r>
          </a:p>
          <a:p>
            <a:r>
              <a:rPr lang="en-US" dirty="0" smtClean="0"/>
              <a:t>Result</a:t>
            </a:r>
          </a:p>
          <a:p>
            <a:pPr lvl="1"/>
            <a:r>
              <a:rPr lang="en-US" dirty="0" smtClean="0"/>
              <a:t>Improves system performance: 16.1% </a:t>
            </a:r>
          </a:p>
          <a:p>
            <a:pPr lvl="1"/>
            <a:r>
              <a:rPr lang="en-US" dirty="0" smtClean="0"/>
              <a:t>Improves network fairness: 30.8%</a:t>
            </a:r>
          </a:p>
        </p:txBody>
      </p:sp>
    </p:spTree>
    <p:custDataLst>
      <p:tags r:id="rId1"/>
    </p:custDataLst>
  </p:cSld>
  <p:clrMapOvr>
    <a:masterClrMapping/>
  </p:clrMapOvr>
  <p:transition advTm="2672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Why On-Chip Networks (</a:t>
            </a:r>
            <a:r>
              <a:rPr lang="en-US" sz="2000" dirty="0" err="1" smtClean="0">
                <a:sym typeface="Wingdings" pitchFamily="2" charset="2"/>
              </a:rPr>
              <a:t>NoC</a:t>
            </a:r>
            <a:r>
              <a:rPr lang="en-US" sz="2000" dirty="0" smtClean="0">
                <a:sym typeface="Wingdings" pitchFamily="2" charset="2"/>
              </a:rPr>
              <a:t>)…?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Traditional  </a:t>
            </a:r>
            <a:r>
              <a:rPr lang="en-US" sz="2000" dirty="0" err="1" smtClean="0">
                <a:sym typeface="Wingdings" pitchFamily="2" charset="2"/>
              </a:rPr>
              <a:t>NoC</a:t>
            </a:r>
            <a:r>
              <a:rPr lang="en-US" sz="2000" dirty="0" smtClean="0">
                <a:sym typeface="Wingdings" pitchFamily="2" charset="2"/>
              </a:rPr>
              <a:t> design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Application-Aware </a:t>
            </a:r>
            <a:r>
              <a:rPr lang="en-US" sz="2000" dirty="0" err="1" smtClean="0">
                <a:sym typeface="Wingdings" pitchFamily="2" charset="2"/>
              </a:rPr>
              <a:t>NoC</a:t>
            </a:r>
            <a:r>
              <a:rPr lang="en-US" sz="2000" dirty="0" smtClean="0">
                <a:sym typeface="Wingdings" pitchFamily="2" charset="2"/>
              </a:rPr>
              <a:t> design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err="1" smtClean="0">
                <a:sym typeface="Wingdings" pitchFamily="2" charset="2"/>
              </a:rPr>
              <a:t>Bufferless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err="1" smtClean="0">
                <a:sym typeface="Wingdings" pitchFamily="2" charset="2"/>
              </a:rPr>
              <a:t>NoC</a:t>
            </a:r>
            <a:r>
              <a:rPr lang="en-US" sz="2000" dirty="0" smtClean="0">
                <a:sym typeface="Wingdings" pitchFamily="2" charset="2"/>
              </a:rPr>
              <a:t> design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Theory of </a:t>
            </a:r>
            <a:r>
              <a:rPr lang="en-US" sz="2000" dirty="0" err="1" smtClean="0">
                <a:sym typeface="Wingdings" pitchFamily="2" charset="2"/>
              </a:rPr>
              <a:t>Bufferless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err="1" smtClean="0">
                <a:sym typeface="Wingdings" pitchFamily="2" charset="2"/>
              </a:rPr>
              <a:t>NoC</a:t>
            </a:r>
            <a:r>
              <a:rPr lang="en-US" sz="2000" dirty="0" smtClean="0">
                <a:sym typeface="Wingdings" pitchFamily="2" charset="2"/>
              </a:rPr>
              <a:t> Routing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Conclusions,  Open Problems  &amp; Bibliography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 rot="10800000">
            <a:off x="6277510" y="3626777"/>
            <a:ext cx="1458930" cy="708917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Tm="28221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9"/>
          <p:cNvGrpSpPr/>
          <p:nvPr/>
        </p:nvGrpSpPr>
        <p:grpSpPr>
          <a:xfrm>
            <a:off x="1242517" y="4691591"/>
            <a:ext cx="6271034" cy="920176"/>
            <a:chOff x="1108953" y="4712140"/>
            <a:chExt cx="6271034" cy="920176"/>
          </a:xfrm>
        </p:grpSpPr>
        <p:grpSp>
          <p:nvGrpSpPr>
            <p:cNvPr id="9" name="Group 8"/>
            <p:cNvGrpSpPr/>
            <p:nvPr/>
          </p:nvGrpSpPr>
          <p:grpSpPr>
            <a:xfrm>
              <a:off x="1108953" y="4931923"/>
              <a:ext cx="5184843" cy="428017"/>
              <a:chOff x="1108953" y="4931923"/>
              <a:chExt cx="5184843" cy="428017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1867711" y="4931923"/>
                <a:ext cx="4426085" cy="428017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ight Arrow 11"/>
              <p:cNvSpPr/>
              <p:nvPr/>
            </p:nvSpPr>
            <p:spPr>
              <a:xfrm>
                <a:off x="1108953" y="4951379"/>
                <a:ext cx="680936" cy="369651"/>
              </a:xfrm>
              <a:prstGeom prst="rightArrow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0" name="Picture 9" descr="exclamation_mark_yellow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67778" y="4712140"/>
              <a:ext cx="912209" cy="920176"/>
            </a:xfrm>
            <a:prstGeom prst="rect">
              <a:avLst/>
            </a:prstGeom>
          </p:spPr>
        </p:pic>
      </p:grpSp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Many different topologies have been proposed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Different routing mechanisms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Different router architectures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Etc…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Design goals</a:t>
            </a:r>
            <a:r>
              <a:rPr lang="en-US" sz="2000" dirty="0" smtClean="0">
                <a:sym typeface="Wingdings" pitchFamily="2" charset="2"/>
              </a:rPr>
              <a:t> in </a:t>
            </a:r>
            <a:r>
              <a:rPr lang="en-US" sz="2000" dirty="0" err="1" smtClean="0">
                <a:sym typeface="Wingdings" pitchFamily="2" charset="2"/>
              </a:rPr>
              <a:t>NoC</a:t>
            </a:r>
            <a:r>
              <a:rPr lang="en-US" sz="2000" dirty="0" smtClean="0">
                <a:sym typeface="Wingdings" pitchFamily="2" charset="2"/>
              </a:rPr>
              <a:t> design: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High throughput, low latency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Fairness between cores, </a:t>
            </a:r>
            <a:r>
              <a:rPr lang="en-US" sz="2000" dirty="0" err="1" smtClean="0">
                <a:sym typeface="Wingdings" pitchFamily="2" charset="2"/>
              </a:rPr>
              <a:t>QoS</a:t>
            </a:r>
            <a:r>
              <a:rPr lang="en-US" sz="2000" dirty="0" smtClean="0">
                <a:sym typeface="Wingdings" pitchFamily="2" charset="2"/>
              </a:rPr>
              <a:t>, …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Low complexity, low cost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Power, low energy consumption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Network On-Chip (NOC)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2665382" y="2626468"/>
            <a:ext cx="6362240" cy="3774332"/>
            <a:chOff x="2665382" y="2626468"/>
            <a:chExt cx="6362240" cy="3774332"/>
          </a:xfrm>
        </p:grpSpPr>
        <p:sp>
          <p:nvSpPr>
            <p:cNvPr id="6" name="Rectangle 5"/>
            <p:cNvSpPr/>
            <p:nvPr/>
          </p:nvSpPr>
          <p:spPr>
            <a:xfrm>
              <a:off x="3749040" y="2626468"/>
              <a:ext cx="5278582" cy="3774332"/>
            </a:xfrm>
            <a:prstGeom prst="rect">
              <a:avLst/>
            </a:prstGeom>
            <a:ln w="38100"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2000" b="1" u="sng" dirty="0" smtClean="0"/>
                <a:t>Energy/Power in On-Chip Networks</a:t>
              </a:r>
            </a:p>
            <a:p>
              <a:endParaRPr lang="en-US" sz="2000" dirty="0" smtClean="0"/>
            </a:p>
            <a:p>
              <a:pPr>
                <a:buFont typeface="Arial" pitchFamily="34" charset="0"/>
                <a:buChar char="•"/>
              </a:pPr>
              <a:r>
                <a:rPr lang="en-US" sz="2000" dirty="0" smtClean="0"/>
                <a:t> Power is a </a:t>
              </a:r>
              <a:r>
                <a:rPr lang="en-US" sz="2000" dirty="0" smtClean="0">
                  <a:solidFill>
                    <a:srgbClr val="FF0000"/>
                  </a:solidFill>
                </a:rPr>
                <a:t>key constraint </a:t>
              </a:r>
              <a:r>
                <a:rPr lang="en-US" sz="2000" dirty="0" smtClean="0"/>
                <a:t>in the design</a:t>
              </a:r>
            </a:p>
            <a:p>
              <a:r>
                <a:rPr lang="en-US" sz="2000" dirty="0" smtClean="0"/>
                <a:t>  of high-performance processors</a:t>
              </a:r>
            </a:p>
            <a:p>
              <a:endParaRPr lang="en-US" sz="2000" dirty="0" smtClean="0"/>
            </a:p>
            <a:p>
              <a:pPr>
                <a:buFont typeface="Arial" pitchFamily="34" charset="0"/>
                <a:buChar char="•"/>
              </a:pPr>
              <a:r>
                <a:rPr lang="en-US" sz="2000" dirty="0" smtClean="0"/>
                <a:t> </a:t>
              </a:r>
              <a:r>
                <a:rPr lang="en-US" sz="2000" dirty="0" err="1" smtClean="0"/>
                <a:t>NoCs</a:t>
              </a:r>
              <a:r>
                <a:rPr lang="en-US" sz="2000" dirty="0" smtClean="0"/>
                <a:t> consume substantial portion of system</a:t>
              </a:r>
            </a:p>
            <a:p>
              <a:r>
                <a:rPr lang="en-US" sz="2000" dirty="0" smtClean="0"/>
                <a:t>  power</a:t>
              </a:r>
            </a:p>
            <a:p>
              <a:pPr lvl="1">
                <a:buFont typeface="Arial" pitchFamily="34" charset="0"/>
                <a:buChar char="•"/>
              </a:pPr>
              <a:r>
                <a:rPr lang="en-US" sz="2000" dirty="0" smtClean="0"/>
                <a:t>  </a:t>
              </a:r>
              <a:r>
                <a:rPr lang="en-US" sz="2000" dirty="0" smtClean="0">
                  <a:solidFill>
                    <a:srgbClr val="FF0000"/>
                  </a:solidFill>
                </a:rPr>
                <a:t>~30% </a:t>
              </a:r>
              <a:r>
                <a:rPr lang="en-US" sz="2000" dirty="0" smtClean="0"/>
                <a:t>in Intel 80-core </a:t>
              </a:r>
              <a:r>
                <a:rPr lang="en-US" sz="2000" dirty="0" err="1" smtClean="0"/>
                <a:t>Terascale</a:t>
              </a:r>
              <a:r>
                <a:rPr lang="en-US" sz="2000" dirty="0" smtClean="0"/>
                <a:t> </a:t>
              </a:r>
              <a:r>
                <a:rPr lang="en-US" sz="1400" dirty="0" smtClean="0"/>
                <a:t>[IEEE Micro’07]</a:t>
              </a:r>
            </a:p>
            <a:p>
              <a:pPr lvl="1">
                <a:buFont typeface="Arial" pitchFamily="34" charset="0"/>
                <a:buChar char="•"/>
              </a:pPr>
              <a:r>
                <a:rPr lang="en-US" sz="2000" dirty="0" smtClean="0"/>
                <a:t>  </a:t>
              </a:r>
              <a:r>
                <a:rPr lang="en-US" sz="2000" dirty="0" smtClean="0">
                  <a:solidFill>
                    <a:srgbClr val="FF0000"/>
                  </a:solidFill>
                </a:rPr>
                <a:t>~40% </a:t>
              </a:r>
              <a:r>
                <a:rPr lang="en-US" sz="2000" dirty="0" smtClean="0"/>
                <a:t>in MIT RAW Chip </a:t>
              </a:r>
              <a:r>
                <a:rPr lang="en-US" sz="1400" dirty="0" smtClean="0"/>
                <a:t>[ISCA’04]</a:t>
              </a:r>
            </a:p>
            <a:p>
              <a:pPr lvl="1">
                <a:buFont typeface="Arial" pitchFamily="34" charset="0"/>
                <a:buChar char="•"/>
              </a:pPr>
              <a:endParaRPr lang="en-US" sz="1600" dirty="0" smtClean="0"/>
            </a:p>
            <a:p>
              <a:pPr>
                <a:buFont typeface="Arial" pitchFamily="34" charset="0"/>
                <a:buChar char="•"/>
              </a:pPr>
              <a:r>
                <a:rPr lang="en-US" sz="2000" dirty="0" smtClean="0"/>
                <a:t> </a:t>
              </a:r>
              <a:r>
                <a:rPr lang="en-US" sz="2000" dirty="0" err="1" smtClean="0"/>
                <a:t>NoCs</a:t>
              </a:r>
              <a:r>
                <a:rPr lang="en-US" sz="2000" dirty="0" smtClean="0"/>
                <a:t> estimated to consume </a:t>
              </a:r>
              <a:r>
                <a:rPr lang="en-US" sz="2000" dirty="0" smtClean="0">
                  <a:solidFill>
                    <a:srgbClr val="FF0000"/>
                  </a:solidFill>
                </a:rPr>
                <a:t>100s of Watts</a:t>
              </a:r>
              <a:r>
                <a:rPr lang="en-US" sz="2000" dirty="0" smtClean="0"/>
                <a:t/>
              </a:r>
              <a:br>
                <a:rPr lang="en-US" sz="2000" dirty="0" smtClean="0"/>
              </a:br>
              <a:r>
                <a:rPr lang="en-US" sz="2000" dirty="0" smtClean="0"/>
                <a:t>  </a:t>
              </a:r>
              <a:r>
                <a:rPr lang="en-US" sz="1600" dirty="0" smtClean="0"/>
                <a:t>[</a:t>
              </a:r>
              <a:r>
                <a:rPr lang="en-US" sz="1600" dirty="0" err="1" smtClean="0"/>
                <a:t>Borkar</a:t>
              </a:r>
              <a:r>
                <a:rPr lang="en-US" sz="1600" dirty="0" smtClean="0"/>
                <a:t>, DAC’07]</a:t>
              </a:r>
              <a:r>
                <a:rPr lang="en-US" sz="2000" dirty="0" smtClean="0"/>
                <a:t/>
              </a:r>
              <a:br>
                <a:rPr lang="en-US" sz="2000" dirty="0" smtClean="0"/>
              </a:br>
              <a:endParaRPr lang="en-US" sz="2000" dirty="0" smtClean="0"/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V="1">
              <a:off x="2665382" y="4073236"/>
              <a:ext cx="1067033" cy="819778"/>
            </a:xfrm>
            <a:prstGeom prst="straightConnector1">
              <a:avLst/>
            </a:prstGeom>
            <a:ln w="57150">
              <a:solidFill>
                <a:schemeClr val="accent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Tm="2822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7605640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Existing approaches differ in numerous ways: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Network topology  </a:t>
            </a:r>
            <a:r>
              <a:rPr lang="en-US" sz="1400" dirty="0" smtClean="0">
                <a:sym typeface="Wingdings" pitchFamily="2" charset="2"/>
              </a:rPr>
              <a:t>[Kim et al, ISCA’07, Kim et al, ISCA’08 etc]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Flow control </a:t>
            </a:r>
            <a:r>
              <a:rPr lang="en-US" sz="1400" dirty="0" smtClean="0">
                <a:sym typeface="Wingdings" pitchFamily="2" charset="2"/>
              </a:rPr>
              <a:t>[</a:t>
            </a:r>
            <a:r>
              <a:rPr lang="en-US" sz="1400" dirty="0" err="1" smtClean="0">
                <a:sym typeface="Wingdings" pitchFamily="2" charset="2"/>
              </a:rPr>
              <a:t>Michelogiannakis</a:t>
            </a:r>
            <a:r>
              <a:rPr lang="en-US" sz="1400" dirty="0" smtClean="0">
                <a:sym typeface="Wingdings" pitchFamily="2" charset="2"/>
              </a:rPr>
              <a:t> et al, HPCA’09, Kumar et al, MICRO’08, etc]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Virtual Channels </a:t>
            </a:r>
            <a:r>
              <a:rPr lang="en-US" sz="1400" dirty="0" smtClean="0">
                <a:sym typeface="Wingdings" pitchFamily="2" charset="2"/>
              </a:rPr>
              <a:t>[</a:t>
            </a:r>
            <a:r>
              <a:rPr lang="en-US" sz="1400" dirty="0" err="1" smtClean="0">
                <a:sym typeface="Wingdings" pitchFamily="2" charset="2"/>
              </a:rPr>
              <a:t>Nicopoulos</a:t>
            </a:r>
            <a:r>
              <a:rPr lang="en-US" sz="1400" dirty="0" smtClean="0">
                <a:sym typeface="Wingdings" pitchFamily="2" charset="2"/>
              </a:rPr>
              <a:t> et al, MICRO’06, etc]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1600" dirty="0" err="1" smtClean="0">
                <a:sym typeface="Wingdings" pitchFamily="2" charset="2"/>
              </a:rPr>
              <a:t>QoS</a:t>
            </a:r>
            <a:r>
              <a:rPr lang="en-US" sz="1600" dirty="0" smtClean="0">
                <a:sym typeface="Wingdings" pitchFamily="2" charset="2"/>
              </a:rPr>
              <a:t> &amp; fairness mechanisms </a:t>
            </a:r>
            <a:r>
              <a:rPr lang="en-US" sz="1400" dirty="0" smtClean="0">
                <a:sym typeface="Wingdings" pitchFamily="2" charset="2"/>
              </a:rPr>
              <a:t>[Lee et al, ISCA’08, etc]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Routing algorithms [Singh et al, CAL’04]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Router architecture [Park et al, ISCA’08]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Broadcast, Multicast [</a:t>
            </a:r>
            <a:r>
              <a:rPr lang="en-US" sz="1600" dirty="0" err="1" smtClean="0">
                <a:sym typeface="Wingdings" pitchFamily="2" charset="2"/>
              </a:rPr>
              <a:t>Jerger</a:t>
            </a:r>
            <a:r>
              <a:rPr lang="en-US" sz="1600" dirty="0" smtClean="0">
                <a:sym typeface="Wingdings" pitchFamily="2" charset="2"/>
              </a:rPr>
              <a:t> et al, ISCA’08, Rodrigo et al, MICRO’08]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16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Current </a:t>
            </a:r>
            <a:r>
              <a:rPr lang="en-US" dirty="0" err="1" smtClean="0"/>
              <a:t>NoC</a:t>
            </a:r>
            <a:r>
              <a:rPr lang="en-US" dirty="0" smtClean="0"/>
              <a:t> Approaches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780162" y="4566224"/>
            <a:ext cx="6628684" cy="1182823"/>
            <a:chOff x="1780162" y="4566224"/>
            <a:chExt cx="6628684" cy="1182823"/>
          </a:xfrm>
        </p:grpSpPr>
        <p:sp>
          <p:nvSpPr>
            <p:cNvPr id="5" name="Right Arrow 4"/>
            <p:cNvSpPr/>
            <p:nvPr/>
          </p:nvSpPr>
          <p:spPr>
            <a:xfrm>
              <a:off x="1780162" y="4922195"/>
              <a:ext cx="817123" cy="496111"/>
            </a:xfrm>
            <a:prstGeom prst="right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2645923" y="4786009"/>
              <a:ext cx="4406630" cy="778213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Existing work assumes existence of </a:t>
              </a:r>
            </a:p>
            <a:p>
              <a:pPr algn="ctr"/>
              <a:r>
                <a:rPr lang="en-US" b="1" dirty="0" smtClean="0"/>
                <a:t>buffers in routers!</a:t>
              </a:r>
              <a:endParaRPr lang="en-US" b="1" dirty="0"/>
            </a:p>
          </p:txBody>
        </p:sp>
        <p:pic>
          <p:nvPicPr>
            <p:cNvPr id="8" name="Picture 7" descr="exclamation_mark_yellow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36264" y="4566224"/>
              <a:ext cx="1172582" cy="1182823"/>
            </a:xfrm>
            <a:prstGeom prst="rect">
              <a:avLst/>
            </a:prstGeom>
          </p:spPr>
        </p:pic>
      </p:grpSp>
    </p:spTree>
    <p:custDataLst>
      <p:tags r:id="rId1"/>
    </p:custDataLst>
  </p:cSld>
  <p:clrMapOvr>
    <a:masterClrMapping/>
  </p:clrMapOvr>
  <p:transition advTm="336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142788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Buffers are necessary for high network throughput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 buffers increase total available bandwidth in network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Buffers in </a:t>
            </a:r>
            <a:r>
              <a:rPr lang="en-US" dirty="0" err="1" smtClean="0"/>
              <a:t>NoC</a:t>
            </a:r>
            <a:r>
              <a:rPr lang="en-US" dirty="0" smtClean="0"/>
              <a:t> Routers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 rot="5400000" flipH="1" flipV="1">
            <a:off x="1488338" y="3667333"/>
            <a:ext cx="1838527" cy="972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402733" y="4572001"/>
            <a:ext cx="4212077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852153" y="4659548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Injection Rate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 rot="16200000">
            <a:off x="1115438" y="3479261"/>
            <a:ext cx="1947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Avg. packet latency</a:t>
            </a:r>
            <a:endParaRPr lang="en-US" dirty="0"/>
          </a:p>
        </p:txBody>
      </p:sp>
      <p:sp>
        <p:nvSpPr>
          <p:cNvPr id="34" name="Freeform 33"/>
          <p:cNvSpPr/>
          <p:nvPr/>
        </p:nvSpPr>
        <p:spPr>
          <a:xfrm>
            <a:off x="2393004" y="2704289"/>
            <a:ext cx="3793787" cy="1582356"/>
          </a:xfrm>
          <a:custGeom>
            <a:avLst/>
            <a:gdLst>
              <a:gd name="connsiteX0" fmla="*/ 0 w 3793787"/>
              <a:gd name="connsiteY0" fmla="*/ 1964987 h 1971472"/>
              <a:gd name="connsiteX1" fmla="*/ 719847 w 3793787"/>
              <a:gd name="connsiteY1" fmla="*/ 1964987 h 1971472"/>
              <a:gd name="connsiteX2" fmla="*/ 1595336 w 3793787"/>
              <a:gd name="connsiteY2" fmla="*/ 1926076 h 1971472"/>
              <a:gd name="connsiteX3" fmla="*/ 2626468 w 3793787"/>
              <a:gd name="connsiteY3" fmla="*/ 1857983 h 1971472"/>
              <a:gd name="connsiteX4" fmla="*/ 3015575 w 3793787"/>
              <a:gd name="connsiteY4" fmla="*/ 1770434 h 1971472"/>
              <a:gd name="connsiteX5" fmla="*/ 3346315 w 3793787"/>
              <a:gd name="connsiteY5" fmla="*/ 1605064 h 1971472"/>
              <a:gd name="connsiteX6" fmla="*/ 3579779 w 3793787"/>
              <a:gd name="connsiteY6" fmla="*/ 1303506 h 1971472"/>
              <a:gd name="connsiteX7" fmla="*/ 3696511 w 3793787"/>
              <a:gd name="connsiteY7" fmla="*/ 904672 h 1971472"/>
              <a:gd name="connsiteX8" fmla="*/ 3793787 w 3793787"/>
              <a:gd name="connsiteY8" fmla="*/ 0 h 1971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93787" h="1971472">
                <a:moveTo>
                  <a:pt x="0" y="1964987"/>
                </a:moveTo>
                <a:cubicBezTo>
                  <a:pt x="226979" y="1968229"/>
                  <a:pt x="453958" y="1971472"/>
                  <a:pt x="719847" y="1964987"/>
                </a:cubicBezTo>
                <a:cubicBezTo>
                  <a:pt x="985736" y="1958502"/>
                  <a:pt x="1595336" y="1926076"/>
                  <a:pt x="1595336" y="1926076"/>
                </a:cubicBezTo>
                <a:cubicBezTo>
                  <a:pt x="1913106" y="1908242"/>
                  <a:pt x="2389762" y="1883923"/>
                  <a:pt x="2626468" y="1857983"/>
                </a:cubicBezTo>
                <a:cubicBezTo>
                  <a:pt x="2863174" y="1832043"/>
                  <a:pt x="2895601" y="1812587"/>
                  <a:pt x="3015575" y="1770434"/>
                </a:cubicBezTo>
                <a:cubicBezTo>
                  <a:pt x="3135549" y="1728281"/>
                  <a:pt x="3252281" y="1682885"/>
                  <a:pt x="3346315" y="1605064"/>
                </a:cubicBezTo>
                <a:cubicBezTo>
                  <a:pt x="3440349" y="1527243"/>
                  <a:pt x="3521413" y="1420238"/>
                  <a:pt x="3579779" y="1303506"/>
                </a:cubicBezTo>
                <a:cubicBezTo>
                  <a:pt x="3638145" y="1186774"/>
                  <a:pt x="3660843" y="1121923"/>
                  <a:pt x="3696511" y="904672"/>
                </a:cubicBezTo>
                <a:cubicBezTo>
                  <a:pt x="3732179" y="687421"/>
                  <a:pt x="3762983" y="343710"/>
                  <a:pt x="3793787" y="0"/>
                </a:cubicBezTo>
              </a:path>
            </a:pathLst>
          </a:cu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2409217" y="2681591"/>
            <a:ext cx="1880681" cy="1582356"/>
          </a:xfrm>
          <a:custGeom>
            <a:avLst/>
            <a:gdLst>
              <a:gd name="connsiteX0" fmla="*/ 0 w 3793787"/>
              <a:gd name="connsiteY0" fmla="*/ 1964987 h 1971472"/>
              <a:gd name="connsiteX1" fmla="*/ 719847 w 3793787"/>
              <a:gd name="connsiteY1" fmla="*/ 1964987 h 1971472"/>
              <a:gd name="connsiteX2" fmla="*/ 1595336 w 3793787"/>
              <a:gd name="connsiteY2" fmla="*/ 1926076 h 1971472"/>
              <a:gd name="connsiteX3" fmla="*/ 2626468 w 3793787"/>
              <a:gd name="connsiteY3" fmla="*/ 1857983 h 1971472"/>
              <a:gd name="connsiteX4" fmla="*/ 3015575 w 3793787"/>
              <a:gd name="connsiteY4" fmla="*/ 1770434 h 1971472"/>
              <a:gd name="connsiteX5" fmla="*/ 3346315 w 3793787"/>
              <a:gd name="connsiteY5" fmla="*/ 1605064 h 1971472"/>
              <a:gd name="connsiteX6" fmla="*/ 3579779 w 3793787"/>
              <a:gd name="connsiteY6" fmla="*/ 1303506 h 1971472"/>
              <a:gd name="connsiteX7" fmla="*/ 3696511 w 3793787"/>
              <a:gd name="connsiteY7" fmla="*/ 904672 h 1971472"/>
              <a:gd name="connsiteX8" fmla="*/ 3793787 w 3793787"/>
              <a:gd name="connsiteY8" fmla="*/ 0 h 1971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93787" h="1971472">
                <a:moveTo>
                  <a:pt x="0" y="1964987"/>
                </a:moveTo>
                <a:cubicBezTo>
                  <a:pt x="226979" y="1968229"/>
                  <a:pt x="453958" y="1971472"/>
                  <a:pt x="719847" y="1964987"/>
                </a:cubicBezTo>
                <a:cubicBezTo>
                  <a:pt x="985736" y="1958502"/>
                  <a:pt x="1595336" y="1926076"/>
                  <a:pt x="1595336" y="1926076"/>
                </a:cubicBezTo>
                <a:cubicBezTo>
                  <a:pt x="1913106" y="1908242"/>
                  <a:pt x="2389762" y="1883923"/>
                  <a:pt x="2626468" y="1857983"/>
                </a:cubicBezTo>
                <a:cubicBezTo>
                  <a:pt x="2863174" y="1832043"/>
                  <a:pt x="2895601" y="1812587"/>
                  <a:pt x="3015575" y="1770434"/>
                </a:cubicBezTo>
                <a:cubicBezTo>
                  <a:pt x="3135549" y="1728281"/>
                  <a:pt x="3252281" y="1682885"/>
                  <a:pt x="3346315" y="1605064"/>
                </a:cubicBezTo>
                <a:cubicBezTo>
                  <a:pt x="3440349" y="1527243"/>
                  <a:pt x="3521413" y="1420238"/>
                  <a:pt x="3579779" y="1303506"/>
                </a:cubicBezTo>
                <a:cubicBezTo>
                  <a:pt x="3638145" y="1186774"/>
                  <a:pt x="3660843" y="1121923"/>
                  <a:pt x="3696511" y="904672"/>
                </a:cubicBezTo>
                <a:cubicBezTo>
                  <a:pt x="3732179" y="687421"/>
                  <a:pt x="3762983" y="343710"/>
                  <a:pt x="3793787" y="0"/>
                </a:cubicBezTo>
              </a:path>
            </a:pathLst>
          </a:custGeom>
          <a:ln w="381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2415702" y="2697804"/>
            <a:ext cx="2827507" cy="1582356"/>
          </a:xfrm>
          <a:custGeom>
            <a:avLst/>
            <a:gdLst>
              <a:gd name="connsiteX0" fmla="*/ 0 w 3793787"/>
              <a:gd name="connsiteY0" fmla="*/ 1964987 h 1971472"/>
              <a:gd name="connsiteX1" fmla="*/ 719847 w 3793787"/>
              <a:gd name="connsiteY1" fmla="*/ 1964987 h 1971472"/>
              <a:gd name="connsiteX2" fmla="*/ 1595336 w 3793787"/>
              <a:gd name="connsiteY2" fmla="*/ 1926076 h 1971472"/>
              <a:gd name="connsiteX3" fmla="*/ 2626468 w 3793787"/>
              <a:gd name="connsiteY3" fmla="*/ 1857983 h 1971472"/>
              <a:gd name="connsiteX4" fmla="*/ 3015575 w 3793787"/>
              <a:gd name="connsiteY4" fmla="*/ 1770434 h 1971472"/>
              <a:gd name="connsiteX5" fmla="*/ 3346315 w 3793787"/>
              <a:gd name="connsiteY5" fmla="*/ 1605064 h 1971472"/>
              <a:gd name="connsiteX6" fmla="*/ 3579779 w 3793787"/>
              <a:gd name="connsiteY6" fmla="*/ 1303506 h 1971472"/>
              <a:gd name="connsiteX7" fmla="*/ 3696511 w 3793787"/>
              <a:gd name="connsiteY7" fmla="*/ 904672 h 1971472"/>
              <a:gd name="connsiteX8" fmla="*/ 3793787 w 3793787"/>
              <a:gd name="connsiteY8" fmla="*/ 0 h 1971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93787" h="1971472">
                <a:moveTo>
                  <a:pt x="0" y="1964987"/>
                </a:moveTo>
                <a:cubicBezTo>
                  <a:pt x="226979" y="1968229"/>
                  <a:pt x="453958" y="1971472"/>
                  <a:pt x="719847" y="1964987"/>
                </a:cubicBezTo>
                <a:cubicBezTo>
                  <a:pt x="985736" y="1958502"/>
                  <a:pt x="1595336" y="1926076"/>
                  <a:pt x="1595336" y="1926076"/>
                </a:cubicBezTo>
                <a:cubicBezTo>
                  <a:pt x="1913106" y="1908242"/>
                  <a:pt x="2389762" y="1883923"/>
                  <a:pt x="2626468" y="1857983"/>
                </a:cubicBezTo>
                <a:cubicBezTo>
                  <a:pt x="2863174" y="1832043"/>
                  <a:pt x="2895601" y="1812587"/>
                  <a:pt x="3015575" y="1770434"/>
                </a:cubicBezTo>
                <a:cubicBezTo>
                  <a:pt x="3135549" y="1728281"/>
                  <a:pt x="3252281" y="1682885"/>
                  <a:pt x="3346315" y="1605064"/>
                </a:cubicBezTo>
                <a:cubicBezTo>
                  <a:pt x="3440349" y="1527243"/>
                  <a:pt x="3521413" y="1420238"/>
                  <a:pt x="3579779" y="1303506"/>
                </a:cubicBezTo>
                <a:cubicBezTo>
                  <a:pt x="3638145" y="1186774"/>
                  <a:pt x="3660843" y="1121923"/>
                  <a:pt x="3696511" y="904672"/>
                </a:cubicBezTo>
                <a:cubicBezTo>
                  <a:pt x="3732179" y="687421"/>
                  <a:pt x="3762983" y="343710"/>
                  <a:pt x="3793787" y="0"/>
                </a:cubicBezTo>
              </a:path>
            </a:pathLst>
          </a:cu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6138154" y="3015575"/>
            <a:ext cx="7485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large</a:t>
            </a:r>
            <a:br>
              <a:rPr lang="en-US" sz="1600" dirty="0" smtClean="0"/>
            </a:br>
            <a:r>
              <a:rPr lang="en-US" sz="1600" dirty="0" smtClean="0"/>
              <a:t>buffers</a:t>
            </a:r>
            <a:endParaRPr lang="en-US" sz="1600" dirty="0"/>
          </a:p>
        </p:txBody>
      </p:sp>
      <p:sp>
        <p:nvSpPr>
          <p:cNvPr id="38" name="TextBox 37"/>
          <p:cNvSpPr txBox="1"/>
          <p:nvPr/>
        </p:nvSpPr>
        <p:spPr>
          <a:xfrm>
            <a:off x="5181601" y="2905328"/>
            <a:ext cx="8515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medium</a:t>
            </a:r>
            <a:br>
              <a:rPr lang="en-US" sz="1600" dirty="0" smtClean="0"/>
            </a:br>
            <a:r>
              <a:rPr lang="en-US" sz="1600" dirty="0" smtClean="0"/>
              <a:t>buffers</a:t>
            </a:r>
            <a:endParaRPr lang="en-US" sz="1600" dirty="0"/>
          </a:p>
        </p:txBody>
      </p:sp>
      <p:sp>
        <p:nvSpPr>
          <p:cNvPr id="39" name="TextBox 38"/>
          <p:cNvSpPr txBox="1"/>
          <p:nvPr/>
        </p:nvSpPr>
        <p:spPr>
          <a:xfrm>
            <a:off x="4267200" y="2817780"/>
            <a:ext cx="7485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small</a:t>
            </a:r>
            <a:br>
              <a:rPr lang="en-US" sz="1600" dirty="0" smtClean="0"/>
            </a:br>
            <a:r>
              <a:rPr lang="en-US" sz="1600" dirty="0" smtClean="0"/>
              <a:t>buffers</a:t>
            </a:r>
            <a:endParaRPr lang="en-US" sz="1600" dirty="0"/>
          </a:p>
        </p:txBody>
      </p:sp>
    </p:spTree>
    <p:custDataLst>
      <p:tags r:id="rId1"/>
    </p:custDataLst>
  </p:cSld>
  <p:clrMapOvr>
    <a:masterClrMapping/>
  </p:clrMapOvr>
  <p:transition advTm="24742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Buffers are necessary for high network throughput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 buffers increase total available bandwidth in network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Buffers consume significant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energy/power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Dynamic energy </a:t>
            </a:r>
            <a:r>
              <a:rPr lang="en-US" dirty="0" smtClean="0">
                <a:sym typeface="Wingdings" pitchFamily="2" charset="2"/>
              </a:rPr>
              <a:t>when read/write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Static energy </a:t>
            </a:r>
            <a:r>
              <a:rPr lang="en-US" dirty="0" smtClean="0">
                <a:sym typeface="Wingdings" pitchFamily="2" charset="2"/>
              </a:rPr>
              <a:t>even when not occupied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Buffers add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complexity </a:t>
            </a:r>
            <a:r>
              <a:rPr lang="en-US" sz="2000" dirty="0" smtClean="0">
                <a:sym typeface="Wingdings" pitchFamily="2" charset="2"/>
              </a:rPr>
              <a:t>and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 latency</a:t>
            </a:r>
            <a:r>
              <a:rPr lang="en-US" sz="2000" dirty="0" smtClean="0">
                <a:sym typeface="Wingdings" pitchFamily="2" charset="2"/>
              </a:rPr>
              <a:t>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Logic for buffer management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Virtual channel allocation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Credit-based flow control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Buffers require significant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chip area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E.g., in TRIPS prototype chip, input buffers occupy 75% of </a:t>
            </a:r>
            <a:br>
              <a:rPr lang="en-US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>total on-chip network area </a:t>
            </a:r>
            <a:r>
              <a:rPr lang="en-US" sz="1600" dirty="0" smtClean="0">
                <a:sym typeface="Wingdings" pitchFamily="2" charset="2"/>
              </a:rPr>
              <a:t>[</a:t>
            </a:r>
            <a:r>
              <a:rPr lang="en-US" sz="1600" dirty="0" err="1" smtClean="0">
                <a:sym typeface="Wingdings" pitchFamily="2" charset="2"/>
              </a:rPr>
              <a:t>Gratz</a:t>
            </a:r>
            <a:r>
              <a:rPr lang="en-US" sz="1600" dirty="0" smtClean="0">
                <a:sym typeface="Wingdings" pitchFamily="2" charset="2"/>
              </a:rPr>
              <a:t> et al, ICCD’06]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Buffers in </a:t>
            </a:r>
            <a:r>
              <a:rPr lang="en-US" dirty="0" err="1" smtClean="0"/>
              <a:t>NoC</a:t>
            </a:r>
            <a:r>
              <a:rPr lang="en-US" dirty="0" smtClean="0"/>
              <a:t> Routers</a:t>
            </a:r>
            <a:endParaRPr lang="en-US" dirty="0"/>
          </a:p>
        </p:txBody>
      </p:sp>
      <p:pic>
        <p:nvPicPr>
          <p:cNvPr id="6" name="Picture 5" descr="as182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66206" y="1296313"/>
            <a:ext cx="634221" cy="688130"/>
          </a:xfrm>
          <a:prstGeom prst="rect">
            <a:avLst/>
          </a:prstGeom>
        </p:spPr>
      </p:pic>
      <p:pic>
        <p:nvPicPr>
          <p:cNvPr id="7" name="Picture 6" descr="as182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>
            <a:off x="7721329" y="2868952"/>
            <a:ext cx="634221" cy="688130"/>
          </a:xfrm>
          <a:prstGeom prst="rect">
            <a:avLst/>
          </a:prstGeom>
        </p:spPr>
      </p:pic>
      <p:pic>
        <p:nvPicPr>
          <p:cNvPr id="8" name="Picture 7" descr="as182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>
            <a:off x="7737542" y="3877386"/>
            <a:ext cx="634221" cy="688130"/>
          </a:xfrm>
          <a:prstGeom prst="rect">
            <a:avLst/>
          </a:prstGeom>
        </p:spPr>
      </p:pic>
      <p:pic>
        <p:nvPicPr>
          <p:cNvPr id="9" name="Picture 8" descr="as182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>
            <a:off x="8029371" y="5054433"/>
            <a:ext cx="634221" cy="688130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1245141" y="2451371"/>
            <a:ext cx="750975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advTm="4417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7135853" y="1726658"/>
            <a:ext cx="807626" cy="512359"/>
            <a:chOff x="7135853" y="1726658"/>
            <a:chExt cx="807626" cy="512359"/>
          </a:xfrm>
        </p:grpSpPr>
        <p:pic>
          <p:nvPicPr>
            <p:cNvPr id="23" name="Picture 22" descr="question_mark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67487" y="1726658"/>
              <a:ext cx="375730" cy="512359"/>
            </a:xfrm>
            <a:prstGeom prst="rect">
              <a:avLst/>
            </a:prstGeom>
          </p:spPr>
        </p:pic>
        <p:cxnSp>
          <p:nvCxnSpPr>
            <p:cNvPr id="20" name="Straight Arrow Connector 19"/>
            <p:cNvCxnSpPr>
              <a:stCxn id="12" idx="6"/>
              <a:endCxn id="11" idx="6"/>
            </p:cNvCxnSpPr>
            <p:nvPr/>
          </p:nvCxnSpPr>
          <p:spPr>
            <a:xfrm>
              <a:off x="7135853" y="1992877"/>
              <a:ext cx="807626" cy="12072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7148440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How much throughput do we lose?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dirty="0" smtClean="0">
                <a:sym typeface="Wingdings" pitchFamily="2" charset="2"/>
              </a:rPr>
              <a:t> How is latency affected?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Up to what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injection rates </a:t>
            </a:r>
            <a:r>
              <a:rPr lang="en-US" sz="2000" dirty="0" smtClean="0">
                <a:sym typeface="Wingdings" pitchFamily="2" charset="2"/>
              </a:rPr>
              <a:t>can we use </a:t>
            </a:r>
            <a:r>
              <a:rPr lang="en-US" sz="2000" dirty="0" err="1" smtClean="0">
                <a:sym typeface="Wingdings" pitchFamily="2" charset="2"/>
              </a:rPr>
              <a:t>bufferless</a:t>
            </a:r>
            <a:r>
              <a:rPr lang="en-US" sz="2000" dirty="0" smtClean="0">
                <a:sym typeface="Wingdings" pitchFamily="2" charset="2"/>
              </a:rPr>
              <a:t> routing?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</a:t>
            </a:r>
            <a:r>
              <a:rPr lang="en-US" dirty="0" smtClean="0">
                <a:sym typeface="Wingdings" pitchFamily="2" charset="2"/>
              </a:rPr>
              <a:t> Are there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realistic scenarios</a:t>
            </a:r>
            <a:r>
              <a:rPr lang="en-US" dirty="0" smtClean="0">
                <a:sym typeface="Wingdings" pitchFamily="2" charset="2"/>
              </a:rPr>
              <a:t> in which </a:t>
            </a:r>
            <a:r>
              <a:rPr lang="en-US" dirty="0" err="1" smtClean="0">
                <a:sym typeface="Wingdings" pitchFamily="2" charset="2"/>
              </a:rPr>
              <a:t>NoC</a:t>
            </a:r>
            <a:r>
              <a:rPr lang="en-US" dirty="0" smtClean="0">
                <a:sym typeface="Wingdings" pitchFamily="2" charset="2"/>
              </a:rPr>
              <a:t> is </a:t>
            </a:r>
            <a:br>
              <a:rPr lang="en-US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>    operated at injection rates below the threshold?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Can we achieve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energy reduction</a:t>
            </a:r>
            <a:r>
              <a:rPr lang="en-US" sz="2000" dirty="0" smtClean="0">
                <a:sym typeface="Wingdings" pitchFamily="2" charset="2"/>
              </a:rPr>
              <a:t>?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dirty="0" smtClean="0">
                <a:sym typeface="Wingdings" pitchFamily="2" charset="2"/>
              </a:rPr>
              <a:t> If so, how much…? 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Can we reduce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area, complexity</a:t>
            </a:r>
            <a:r>
              <a:rPr lang="en-US" sz="2000" dirty="0" smtClean="0">
                <a:sym typeface="Wingdings" pitchFamily="2" charset="2"/>
              </a:rPr>
              <a:t>, etc…?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Going </a:t>
            </a:r>
            <a:r>
              <a:rPr lang="en-US" dirty="0" err="1" smtClean="0"/>
              <a:t>Bufferless</a:t>
            </a:r>
            <a:r>
              <a:rPr lang="en-US" dirty="0" smtClean="0"/>
              <a:t>…? </a:t>
            </a:r>
            <a:endParaRPr lang="en-US" dirty="0"/>
          </a:p>
        </p:txBody>
      </p:sp>
      <p:pic>
        <p:nvPicPr>
          <p:cNvPr id="6" name="Picture 41" descr="think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25941" y="3656215"/>
            <a:ext cx="1119858" cy="1577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 rot="5400000" flipH="1" flipV="1">
            <a:off x="5845089" y="1961099"/>
            <a:ext cx="977802" cy="439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6331793" y="2441847"/>
            <a:ext cx="1901527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86128" y="2488407"/>
            <a:ext cx="11945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Injection Rate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5843035" y="1805009"/>
            <a:ext cx="6944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latency</a:t>
            </a:r>
            <a:endParaRPr lang="en-US" sz="1400" dirty="0"/>
          </a:p>
        </p:txBody>
      </p:sp>
      <p:sp>
        <p:nvSpPr>
          <p:cNvPr id="11" name="Freeform 10"/>
          <p:cNvSpPr/>
          <p:nvPr/>
        </p:nvSpPr>
        <p:spPr>
          <a:xfrm>
            <a:off x="6327400" y="1448523"/>
            <a:ext cx="1712692" cy="841560"/>
          </a:xfrm>
          <a:custGeom>
            <a:avLst/>
            <a:gdLst>
              <a:gd name="connsiteX0" fmla="*/ 0 w 3793787"/>
              <a:gd name="connsiteY0" fmla="*/ 1964987 h 1971472"/>
              <a:gd name="connsiteX1" fmla="*/ 719847 w 3793787"/>
              <a:gd name="connsiteY1" fmla="*/ 1964987 h 1971472"/>
              <a:gd name="connsiteX2" fmla="*/ 1595336 w 3793787"/>
              <a:gd name="connsiteY2" fmla="*/ 1926076 h 1971472"/>
              <a:gd name="connsiteX3" fmla="*/ 2626468 w 3793787"/>
              <a:gd name="connsiteY3" fmla="*/ 1857983 h 1971472"/>
              <a:gd name="connsiteX4" fmla="*/ 3015575 w 3793787"/>
              <a:gd name="connsiteY4" fmla="*/ 1770434 h 1971472"/>
              <a:gd name="connsiteX5" fmla="*/ 3346315 w 3793787"/>
              <a:gd name="connsiteY5" fmla="*/ 1605064 h 1971472"/>
              <a:gd name="connsiteX6" fmla="*/ 3579779 w 3793787"/>
              <a:gd name="connsiteY6" fmla="*/ 1303506 h 1971472"/>
              <a:gd name="connsiteX7" fmla="*/ 3696511 w 3793787"/>
              <a:gd name="connsiteY7" fmla="*/ 904672 h 1971472"/>
              <a:gd name="connsiteX8" fmla="*/ 3793787 w 3793787"/>
              <a:gd name="connsiteY8" fmla="*/ 0 h 1971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93787" h="1971472">
                <a:moveTo>
                  <a:pt x="0" y="1964987"/>
                </a:moveTo>
                <a:cubicBezTo>
                  <a:pt x="226979" y="1968229"/>
                  <a:pt x="453958" y="1971472"/>
                  <a:pt x="719847" y="1964987"/>
                </a:cubicBezTo>
                <a:cubicBezTo>
                  <a:pt x="985736" y="1958502"/>
                  <a:pt x="1595336" y="1926076"/>
                  <a:pt x="1595336" y="1926076"/>
                </a:cubicBezTo>
                <a:cubicBezTo>
                  <a:pt x="1913106" y="1908242"/>
                  <a:pt x="2389762" y="1883923"/>
                  <a:pt x="2626468" y="1857983"/>
                </a:cubicBezTo>
                <a:cubicBezTo>
                  <a:pt x="2863174" y="1832043"/>
                  <a:pt x="2895601" y="1812587"/>
                  <a:pt x="3015575" y="1770434"/>
                </a:cubicBezTo>
                <a:cubicBezTo>
                  <a:pt x="3135549" y="1728281"/>
                  <a:pt x="3252281" y="1682885"/>
                  <a:pt x="3346315" y="1605064"/>
                </a:cubicBezTo>
                <a:cubicBezTo>
                  <a:pt x="3440349" y="1527243"/>
                  <a:pt x="3521413" y="1420238"/>
                  <a:pt x="3579779" y="1303506"/>
                </a:cubicBezTo>
                <a:cubicBezTo>
                  <a:pt x="3638145" y="1186774"/>
                  <a:pt x="3660843" y="1121923"/>
                  <a:pt x="3696511" y="904672"/>
                </a:cubicBezTo>
                <a:cubicBezTo>
                  <a:pt x="3732179" y="687421"/>
                  <a:pt x="3762983" y="343710"/>
                  <a:pt x="3793787" y="0"/>
                </a:cubicBezTo>
              </a:path>
            </a:pathLst>
          </a:cu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6334720" y="1436451"/>
            <a:ext cx="849027" cy="841560"/>
          </a:xfrm>
          <a:custGeom>
            <a:avLst/>
            <a:gdLst>
              <a:gd name="connsiteX0" fmla="*/ 0 w 3793787"/>
              <a:gd name="connsiteY0" fmla="*/ 1964987 h 1971472"/>
              <a:gd name="connsiteX1" fmla="*/ 719847 w 3793787"/>
              <a:gd name="connsiteY1" fmla="*/ 1964987 h 1971472"/>
              <a:gd name="connsiteX2" fmla="*/ 1595336 w 3793787"/>
              <a:gd name="connsiteY2" fmla="*/ 1926076 h 1971472"/>
              <a:gd name="connsiteX3" fmla="*/ 2626468 w 3793787"/>
              <a:gd name="connsiteY3" fmla="*/ 1857983 h 1971472"/>
              <a:gd name="connsiteX4" fmla="*/ 3015575 w 3793787"/>
              <a:gd name="connsiteY4" fmla="*/ 1770434 h 1971472"/>
              <a:gd name="connsiteX5" fmla="*/ 3346315 w 3793787"/>
              <a:gd name="connsiteY5" fmla="*/ 1605064 h 1971472"/>
              <a:gd name="connsiteX6" fmla="*/ 3579779 w 3793787"/>
              <a:gd name="connsiteY6" fmla="*/ 1303506 h 1971472"/>
              <a:gd name="connsiteX7" fmla="*/ 3696511 w 3793787"/>
              <a:gd name="connsiteY7" fmla="*/ 904672 h 1971472"/>
              <a:gd name="connsiteX8" fmla="*/ 3793787 w 3793787"/>
              <a:gd name="connsiteY8" fmla="*/ 0 h 1971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93787" h="1971472">
                <a:moveTo>
                  <a:pt x="0" y="1964987"/>
                </a:moveTo>
                <a:cubicBezTo>
                  <a:pt x="226979" y="1968229"/>
                  <a:pt x="453958" y="1971472"/>
                  <a:pt x="719847" y="1964987"/>
                </a:cubicBezTo>
                <a:cubicBezTo>
                  <a:pt x="985736" y="1958502"/>
                  <a:pt x="1595336" y="1926076"/>
                  <a:pt x="1595336" y="1926076"/>
                </a:cubicBezTo>
                <a:cubicBezTo>
                  <a:pt x="1913106" y="1908242"/>
                  <a:pt x="2389762" y="1883923"/>
                  <a:pt x="2626468" y="1857983"/>
                </a:cubicBezTo>
                <a:cubicBezTo>
                  <a:pt x="2863174" y="1832043"/>
                  <a:pt x="2895601" y="1812587"/>
                  <a:pt x="3015575" y="1770434"/>
                </a:cubicBezTo>
                <a:cubicBezTo>
                  <a:pt x="3135549" y="1728281"/>
                  <a:pt x="3252281" y="1682885"/>
                  <a:pt x="3346315" y="1605064"/>
                </a:cubicBezTo>
                <a:cubicBezTo>
                  <a:pt x="3440349" y="1527243"/>
                  <a:pt x="3521413" y="1420238"/>
                  <a:pt x="3579779" y="1303506"/>
                </a:cubicBezTo>
                <a:cubicBezTo>
                  <a:pt x="3638145" y="1186774"/>
                  <a:pt x="3660843" y="1121923"/>
                  <a:pt x="3696511" y="904672"/>
                </a:cubicBezTo>
                <a:cubicBezTo>
                  <a:pt x="3732179" y="687421"/>
                  <a:pt x="3762983" y="343710"/>
                  <a:pt x="3793787" y="0"/>
                </a:cubicBezTo>
              </a:path>
            </a:pathLst>
          </a:custGeom>
          <a:ln w="381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076501" y="1234698"/>
            <a:ext cx="7485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buffers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7173500" y="1139232"/>
            <a:ext cx="7485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no</a:t>
            </a:r>
            <a:br>
              <a:rPr lang="en-US" sz="1600" dirty="0" smtClean="0"/>
            </a:br>
            <a:r>
              <a:rPr lang="en-US" sz="1600" dirty="0" smtClean="0"/>
              <a:t>buffers</a:t>
            </a:r>
            <a:endParaRPr lang="en-US" sz="1600" dirty="0"/>
          </a:p>
        </p:txBody>
      </p:sp>
    </p:spTree>
    <p:custDataLst>
      <p:tags r:id="rId1"/>
    </p:custDataLst>
  </p:cSld>
  <p:clrMapOvr>
    <a:masterClrMapping/>
  </p:clrMapOvr>
  <p:transition advTm="3792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BLESS: </a:t>
            </a:r>
            <a:r>
              <a:rPr lang="en-US" dirty="0" err="1" smtClean="0"/>
              <a:t>Bufferless</a:t>
            </a:r>
            <a:r>
              <a:rPr lang="en-US" dirty="0" smtClean="0"/>
              <a:t> Routing</a:t>
            </a:r>
            <a:endParaRPr lang="en-US" dirty="0"/>
          </a:p>
        </p:txBody>
      </p:sp>
      <p:sp>
        <p:nvSpPr>
          <p:cNvPr id="36" name="Content Placeholder 11"/>
          <p:cNvSpPr txBox="1">
            <a:spLocks/>
          </p:cNvSpPr>
          <p:nvPr/>
        </p:nvSpPr>
        <p:spPr>
          <a:xfrm>
            <a:off x="1538360" y="1111038"/>
            <a:ext cx="7148440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Packet creation:  </a:t>
            </a:r>
            <a:r>
              <a:rPr lang="en-US" sz="2000" dirty="0" smtClean="0">
                <a:sym typeface="Wingdings" pitchFamily="2" charset="2"/>
              </a:rPr>
              <a:t>L1 miss, L1 service, write-back, …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Injection: </a:t>
            </a:r>
            <a:r>
              <a:rPr lang="en-US" sz="2000" dirty="0" smtClean="0">
                <a:sym typeface="Wingdings" pitchFamily="2" charset="2"/>
              </a:rPr>
              <a:t> A packet can be injected whenever at least one output port is available  (i.e., when &lt;4 incoming flits in a grid)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Always forward </a:t>
            </a:r>
            <a:r>
              <a:rPr lang="en-US" sz="2000" i="1" dirty="0" smtClean="0">
                <a:solidFill>
                  <a:srgbClr val="FF0000"/>
                </a:solidFill>
                <a:sym typeface="Wingdings" pitchFamily="2" charset="2"/>
              </a:rPr>
              <a:t>all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 incoming flits to some output port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If no productive direction is available, send to another direction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 packet is deflected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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Hot-potato routing </a:t>
            </a:r>
            <a:r>
              <a:rPr lang="en-US" sz="1600" dirty="0" smtClean="0">
                <a:sym typeface="Wingdings" pitchFamily="2" charset="2"/>
              </a:rPr>
              <a:t>[Baran’64,  etc]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7" name="Picture 36" descr="250_man_screeching_and_tossing_a_hot_potat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84292" y="3455438"/>
            <a:ext cx="1005362" cy="9718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4538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BLESS: </a:t>
            </a:r>
            <a:r>
              <a:rPr lang="en-US" dirty="0" err="1" smtClean="0"/>
              <a:t>Bufferless</a:t>
            </a:r>
            <a:r>
              <a:rPr lang="en-US" dirty="0" smtClean="0"/>
              <a:t> Routing</a:t>
            </a:r>
            <a:endParaRPr lang="en-US" dirty="0"/>
          </a:p>
        </p:txBody>
      </p:sp>
      <p:sp>
        <p:nvSpPr>
          <p:cNvPr id="36" name="Content Placeholder 11"/>
          <p:cNvSpPr txBox="1">
            <a:spLocks/>
          </p:cNvSpPr>
          <p:nvPr/>
        </p:nvSpPr>
        <p:spPr>
          <a:xfrm>
            <a:off x="1538360" y="1111038"/>
            <a:ext cx="7148440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Example:  Two flits come in,  both want to go North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Traditional,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buffered network</a:t>
            </a:r>
            <a:r>
              <a:rPr lang="en-US" sz="2000" dirty="0" smtClean="0">
                <a:sym typeface="Wingdings" pitchFamily="2" charset="2"/>
              </a:rPr>
              <a:t>:  One flit is sent North, the other is buffered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In a </a:t>
            </a:r>
            <a:r>
              <a:rPr lang="en-US" sz="2000" dirty="0" err="1" smtClean="0">
                <a:solidFill>
                  <a:srgbClr val="FF0000"/>
                </a:solidFill>
                <a:sym typeface="Wingdings" pitchFamily="2" charset="2"/>
              </a:rPr>
              <a:t>bufferless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 network</a:t>
            </a:r>
            <a:r>
              <a:rPr lang="en-US" sz="2000" dirty="0" smtClean="0">
                <a:sym typeface="Wingdings" pitchFamily="2" charset="2"/>
              </a:rPr>
              <a:t>:  One flit is sent North, the other is sent to some other direction</a:t>
            </a:r>
            <a:endParaRPr lang="en-US" sz="16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7" name="Picture 36" descr="250_man_screeching_and_tossing_a_hot_potat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43429" y="239627"/>
            <a:ext cx="1005362" cy="9718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415144" y="3066692"/>
            <a:ext cx="891526" cy="5635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>
            <a:stCxn id="6" idx="0"/>
          </p:cNvCxnSpPr>
          <p:nvPr/>
        </p:nvCxnSpPr>
        <p:spPr>
          <a:xfrm rot="16200000" flipV="1">
            <a:off x="6655772" y="2861556"/>
            <a:ext cx="408562" cy="1709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6" idx="3"/>
          </p:cNvCxnSpPr>
          <p:nvPr/>
        </p:nvCxnSpPr>
        <p:spPr>
          <a:xfrm>
            <a:off x="7306670" y="3348470"/>
            <a:ext cx="583660" cy="323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6" idx="1"/>
          </p:cNvCxnSpPr>
          <p:nvPr/>
        </p:nvCxnSpPr>
        <p:spPr>
          <a:xfrm rot="10800000" flipV="1">
            <a:off x="5818340" y="3348469"/>
            <a:ext cx="596805" cy="323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6" idx="2"/>
          </p:cNvCxnSpPr>
          <p:nvPr/>
        </p:nvCxnSpPr>
        <p:spPr>
          <a:xfrm rot="5400000">
            <a:off x="6606810" y="3882637"/>
            <a:ext cx="506486" cy="1709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>
            <a:off x="6080986" y="2813773"/>
            <a:ext cx="330742" cy="262649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969593" y="2686876"/>
            <a:ext cx="165369" cy="194552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676925" y="3076893"/>
            <a:ext cx="165369" cy="194552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680860" y="3073175"/>
            <a:ext cx="145916" cy="16537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680876" y="3235099"/>
            <a:ext cx="145916" cy="16537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939530" y="3046142"/>
            <a:ext cx="891526" cy="5635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>
            <a:stCxn id="16" idx="0"/>
          </p:cNvCxnSpPr>
          <p:nvPr/>
        </p:nvCxnSpPr>
        <p:spPr>
          <a:xfrm rot="16200000" flipV="1">
            <a:off x="3180158" y="2841006"/>
            <a:ext cx="408562" cy="1709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6" idx="3"/>
          </p:cNvCxnSpPr>
          <p:nvPr/>
        </p:nvCxnSpPr>
        <p:spPr>
          <a:xfrm>
            <a:off x="3831056" y="3327920"/>
            <a:ext cx="583660" cy="323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6" idx="1"/>
          </p:cNvCxnSpPr>
          <p:nvPr/>
        </p:nvCxnSpPr>
        <p:spPr>
          <a:xfrm rot="10800000" flipV="1">
            <a:off x="2342726" y="3327919"/>
            <a:ext cx="596805" cy="323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6" idx="2"/>
          </p:cNvCxnSpPr>
          <p:nvPr/>
        </p:nvCxnSpPr>
        <p:spPr>
          <a:xfrm rot="5400000">
            <a:off x="3131196" y="3862087"/>
            <a:ext cx="506486" cy="1709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10800000">
            <a:off x="2605372" y="2793223"/>
            <a:ext cx="330742" cy="262649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3463157" y="3775935"/>
            <a:ext cx="165369" cy="194552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2708152" y="3426212"/>
            <a:ext cx="165369" cy="194552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3205246" y="3052625"/>
            <a:ext cx="145916" cy="16537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3205262" y="3214549"/>
            <a:ext cx="145916" cy="16537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2948683" y="2794570"/>
            <a:ext cx="368158" cy="678095"/>
          </a:xfrm>
          <a:custGeom>
            <a:avLst/>
            <a:gdLst>
              <a:gd name="connsiteX0" fmla="*/ 0 w 368158"/>
              <a:gd name="connsiteY0" fmla="*/ 678095 h 678095"/>
              <a:gd name="connsiteX1" fmla="*/ 308225 w 368158"/>
              <a:gd name="connsiteY1" fmla="*/ 441789 h 678095"/>
              <a:gd name="connsiteX2" fmla="*/ 359596 w 368158"/>
              <a:gd name="connsiteY2" fmla="*/ 0 h 678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8158" h="678095">
                <a:moveTo>
                  <a:pt x="0" y="678095"/>
                </a:moveTo>
                <a:cubicBezTo>
                  <a:pt x="124146" y="616450"/>
                  <a:pt x="248292" y="554805"/>
                  <a:pt x="308225" y="441789"/>
                </a:cubicBezTo>
                <a:cubicBezTo>
                  <a:pt x="368158" y="328773"/>
                  <a:pt x="363877" y="164386"/>
                  <a:pt x="359596" y="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 rot="16200000" flipV="1">
            <a:off x="3041151" y="3226085"/>
            <a:ext cx="945222" cy="2054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Right Arrow 31"/>
          <p:cNvSpPr/>
          <p:nvPr/>
        </p:nvSpPr>
        <p:spPr>
          <a:xfrm>
            <a:off x="4664467" y="3051424"/>
            <a:ext cx="883578" cy="503434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6392883" y="5263649"/>
            <a:ext cx="891526" cy="5635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/>
          <p:cNvCxnSpPr>
            <a:stCxn id="33" idx="0"/>
          </p:cNvCxnSpPr>
          <p:nvPr/>
        </p:nvCxnSpPr>
        <p:spPr>
          <a:xfrm rot="16200000" flipV="1">
            <a:off x="6633511" y="5058513"/>
            <a:ext cx="408562" cy="1709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33" idx="3"/>
          </p:cNvCxnSpPr>
          <p:nvPr/>
        </p:nvCxnSpPr>
        <p:spPr>
          <a:xfrm>
            <a:off x="7284409" y="5545427"/>
            <a:ext cx="583660" cy="323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33" idx="1"/>
          </p:cNvCxnSpPr>
          <p:nvPr/>
        </p:nvCxnSpPr>
        <p:spPr>
          <a:xfrm rot="10800000" flipV="1">
            <a:off x="5796079" y="5545426"/>
            <a:ext cx="596805" cy="323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33" idx="2"/>
          </p:cNvCxnSpPr>
          <p:nvPr/>
        </p:nvCxnSpPr>
        <p:spPr>
          <a:xfrm rot="5400000">
            <a:off x="6584549" y="6079594"/>
            <a:ext cx="506486" cy="1709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10800000">
            <a:off x="6058725" y="5010730"/>
            <a:ext cx="330742" cy="262649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947332" y="4883833"/>
            <a:ext cx="165369" cy="194552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6962889" y="5962219"/>
            <a:ext cx="165369" cy="194552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6658599" y="5270132"/>
            <a:ext cx="145916" cy="16537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6658615" y="5432056"/>
            <a:ext cx="145916" cy="16537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2917269" y="5243099"/>
            <a:ext cx="891526" cy="5635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/>
          <p:cNvCxnSpPr>
            <a:stCxn id="45" idx="0"/>
          </p:cNvCxnSpPr>
          <p:nvPr/>
        </p:nvCxnSpPr>
        <p:spPr>
          <a:xfrm rot="16200000" flipV="1">
            <a:off x="3157897" y="5037963"/>
            <a:ext cx="408562" cy="1709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45" idx="3"/>
          </p:cNvCxnSpPr>
          <p:nvPr/>
        </p:nvCxnSpPr>
        <p:spPr>
          <a:xfrm>
            <a:off x="3808795" y="5524877"/>
            <a:ext cx="583660" cy="323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45" idx="1"/>
          </p:cNvCxnSpPr>
          <p:nvPr/>
        </p:nvCxnSpPr>
        <p:spPr>
          <a:xfrm rot="10800000" flipV="1">
            <a:off x="2320465" y="5524876"/>
            <a:ext cx="596805" cy="323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45" idx="2"/>
          </p:cNvCxnSpPr>
          <p:nvPr/>
        </p:nvCxnSpPr>
        <p:spPr>
          <a:xfrm rot="5400000">
            <a:off x="3108935" y="6059044"/>
            <a:ext cx="506486" cy="1709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rot="10800000">
            <a:off x="2583111" y="4990180"/>
            <a:ext cx="330742" cy="262649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3440896" y="5972892"/>
            <a:ext cx="165369" cy="194552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Rectangle 51"/>
          <p:cNvSpPr/>
          <p:nvPr/>
        </p:nvSpPr>
        <p:spPr>
          <a:xfrm>
            <a:off x="2685891" y="5623169"/>
            <a:ext cx="165369" cy="194552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/>
          <p:cNvSpPr/>
          <p:nvPr/>
        </p:nvSpPr>
        <p:spPr>
          <a:xfrm>
            <a:off x="3182985" y="5249582"/>
            <a:ext cx="145916" cy="16537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3183001" y="5411506"/>
            <a:ext cx="145916" cy="16537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 54"/>
          <p:cNvSpPr/>
          <p:nvPr/>
        </p:nvSpPr>
        <p:spPr>
          <a:xfrm>
            <a:off x="2926422" y="4991527"/>
            <a:ext cx="368158" cy="678095"/>
          </a:xfrm>
          <a:custGeom>
            <a:avLst/>
            <a:gdLst>
              <a:gd name="connsiteX0" fmla="*/ 0 w 368158"/>
              <a:gd name="connsiteY0" fmla="*/ 678095 h 678095"/>
              <a:gd name="connsiteX1" fmla="*/ 308225 w 368158"/>
              <a:gd name="connsiteY1" fmla="*/ 441789 h 678095"/>
              <a:gd name="connsiteX2" fmla="*/ 359596 w 368158"/>
              <a:gd name="connsiteY2" fmla="*/ 0 h 678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8158" h="678095">
                <a:moveTo>
                  <a:pt x="0" y="678095"/>
                </a:moveTo>
                <a:cubicBezTo>
                  <a:pt x="124146" y="616450"/>
                  <a:pt x="248292" y="554805"/>
                  <a:pt x="308225" y="441789"/>
                </a:cubicBezTo>
                <a:cubicBezTo>
                  <a:pt x="368158" y="328773"/>
                  <a:pt x="363877" y="164386"/>
                  <a:pt x="359596" y="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Arrow Connector 55"/>
          <p:cNvCxnSpPr/>
          <p:nvPr/>
        </p:nvCxnSpPr>
        <p:spPr>
          <a:xfrm rot="16200000" flipV="1">
            <a:off x="3018890" y="5423042"/>
            <a:ext cx="945222" cy="2054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7" name="Right Arrow 56"/>
          <p:cNvSpPr/>
          <p:nvPr/>
        </p:nvSpPr>
        <p:spPr>
          <a:xfrm>
            <a:off x="4642206" y="5248381"/>
            <a:ext cx="883578" cy="503434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Arrow Connector 58"/>
          <p:cNvCxnSpPr>
            <a:stCxn id="12" idx="0"/>
          </p:cNvCxnSpPr>
          <p:nvPr/>
        </p:nvCxnSpPr>
        <p:spPr>
          <a:xfrm rot="5400000" flipH="1" flipV="1">
            <a:off x="6934499" y="2563029"/>
            <a:ext cx="241627" cy="60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rot="5400000" flipH="1" flipV="1">
            <a:off x="6901966" y="4749712"/>
            <a:ext cx="241627" cy="60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rot="5400000">
            <a:off x="6922699" y="6283206"/>
            <a:ext cx="253244" cy="24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advTm="4538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BLESS: </a:t>
            </a:r>
            <a:r>
              <a:rPr lang="en-US" dirty="0" err="1" smtClean="0"/>
              <a:t>Bufferless</a:t>
            </a:r>
            <a:r>
              <a:rPr lang="en-US" dirty="0" smtClean="0"/>
              <a:t> Routing</a:t>
            </a:r>
            <a:endParaRPr lang="en-US" dirty="0"/>
          </a:p>
        </p:txBody>
      </p:sp>
      <p:sp>
        <p:nvSpPr>
          <p:cNvPr id="7" name="Content Placeholder 11"/>
          <p:cNvSpPr txBox="1">
            <a:spLocks/>
          </p:cNvSpPr>
          <p:nvPr/>
        </p:nvSpPr>
        <p:spPr>
          <a:xfrm>
            <a:off x="2799625" y="2042808"/>
            <a:ext cx="4067230" cy="309283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77138" y="1455570"/>
            <a:ext cx="3451694" cy="2508341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942651" y="1517648"/>
            <a:ext cx="1359386" cy="89819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942651" y="2873665"/>
            <a:ext cx="1322535" cy="869093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996061" y="2567155"/>
            <a:ext cx="1232455" cy="1193063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987871" y="1519588"/>
            <a:ext cx="1232455" cy="267712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Routing 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91966" y="1785359"/>
            <a:ext cx="1232455" cy="267712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VC Arbiter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991966" y="2053071"/>
            <a:ext cx="1232455" cy="267712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Switch Arbiter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rot="5400000">
            <a:off x="2408208" y="2642812"/>
            <a:ext cx="32591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490205" y="1723282"/>
            <a:ext cx="620322" cy="9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rapezoid 16"/>
          <p:cNvSpPr/>
          <p:nvPr/>
        </p:nvSpPr>
        <p:spPr>
          <a:xfrm rot="16200000">
            <a:off x="1844744" y="1853268"/>
            <a:ext cx="660548" cy="92127"/>
          </a:xfrm>
          <a:prstGeom prst="trapezoid">
            <a:avLst>
              <a:gd name="adj" fmla="val 43590"/>
            </a:avLst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rapezoid 18"/>
          <p:cNvSpPr/>
          <p:nvPr/>
        </p:nvSpPr>
        <p:spPr>
          <a:xfrm rot="5400000">
            <a:off x="2831528" y="1857149"/>
            <a:ext cx="660548" cy="92127"/>
          </a:xfrm>
          <a:prstGeom prst="trapezoid">
            <a:avLst>
              <a:gd name="adj" fmla="val 43590"/>
            </a:avLst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32"/>
          <p:cNvGrpSpPr/>
          <p:nvPr/>
        </p:nvGrpSpPr>
        <p:grpSpPr>
          <a:xfrm>
            <a:off x="2245647" y="1624345"/>
            <a:ext cx="834710" cy="99965"/>
            <a:chOff x="2324911" y="1614791"/>
            <a:chExt cx="1322051" cy="167088"/>
          </a:xfrm>
        </p:grpSpPr>
        <p:sp>
          <p:nvSpPr>
            <p:cNvPr id="22" name="Rectangle 21"/>
            <p:cNvSpPr/>
            <p:nvPr/>
          </p:nvSpPr>
          <p:spPr>
            <a:xfrm>
              <a:off x="2324911" y="1614791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46758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615220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76285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91049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05813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205771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35340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50104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33"/>
          <p:cNvGrpSpPr/>
          <p:nvPr/>
        </p:nvGrpSpPr>
        <p:grpSpPr>
          <a:xfrm>
            <a:off x="2248653" y="1775357"/>
            <a:ext cx="834710" cy="99965"/>
            <a:chOff x="2324911" y="1614791"/>
            <a:chExt cx="1322051" cy="167088"/>
          </a:xfrm>
        </p:grpSpPr>
        <p:sp>
          <p:nvSpPr>
            <p:cNvPr id="32" name="Rectangle 31"/>
            <p:cNvSpPr/>
            <p:nvPr/>
          </p:nvSpPr>
          <p:spPr>
            <a:xfrm>
              <a:off x="2324911" y="1614791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46758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15220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76285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91049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05813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205771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35340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50104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43"/>
          <p:cNvGrpSpPr/>
          <p:nvPr/>
        </p:nvGrpSpPr>
        <p:grpSpPr>
          <a:xfrm>
            <a:off x="2251660" y="2108723"/>
            <a:ext cx="834710" cy="99965"/>
            <a:chOff x="2324911" y="1614791"/>
            <a:chExt cx="1322051" cy="167088"/>
          </a:xfrm>
        </p:grpSpPr>
        <p:sp>
          <p:nvSpPr>
            <p:cNvPr id="42" name="Rectangle 41"/>
            <p:cNvSpPr/>
            <p:nvPr/>
          </p:nvSpPr>
          <p:spPr>
            <a:xfrm>
              <a:off x="2324911" y="1614791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246758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2615220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76285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291049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05813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3205771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335340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50104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1" name="Straight Connector 50"/>
          <p:cNvCxnSpPr/>
          <p:nvPr/>
        </p:nvCxnSpPr>
        <p:spPr>
          <a:xfrm rot="5400000">
            <a:off x="2570165" y="1988688"/>
            <a:ext cx="187145" cy="128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rapezoid 51"/>
          <p:cNvSpPr/>
          <p:nvPr/>
        </p:nvSpPr>
        <p:spPr>
          <a:xfrm rot="16200000">
            <a:off x="1805654" y="3209528"/>
            <a:ext cx="660548" cy="92127"/>
          </a:xfrm>
          <a:prstGeom prst="trapezoid">
            <a:avLst>
              <a:gd name="adj" fmla="val 43590"/>
            </a:avLst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rapezoid 52"/>
          <p:cNvSpPr/>
          <p:nvPr/>
        </p:nvSpPr>
        <p:spPr>
          <a:xfrm rot="5400000">
            <a:off x="2792437" y="3213409"/>
            <a:ext cx="660548" cy="92127"/>
          </a:xfrm>
          <a:prstGeom prst="trapezoid">
            <a:avLst>
              <a:gd name="adj" fmla="val 43590"/>
            </a:avLst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57"/>
          <p:cNvGrpSpPr/>
          <p:nvPr/>
        </p:nvGrpSpPr>
        <p:grpSpPr>
          <a:xfrm>
            <a:off x="2206556" y="2980605"/>
            <a:ext cx="834710" cy="99965"/>
            <a:chOff x="2324911" y="1614791"/>
            <a:chExt cx="1322051" cy="167088"/>
          </a:xfrm>
        </p:grpSpPr>
        <p:sp>
          <p:nvSpPr>
            <p:cNvPr id="55" name="Rectangle 54"/>
            <p:cNvSpPr/>
            <p:nvPr/>
          </p:nvSpPr>
          <p:spPr>
            <a:xfrm>
              <a:off x="2324911" y="1614791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246758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2615220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276285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291049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305813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3205771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335340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350104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67"/>
          <p:cNvGrpSpPr/>
          <p:nvPr/>
        </p:nvGrpSpPr>
        <p:grpSpPr>
          <a:xfrm>
            <a:off x="2209563" y="3131617"/>
            <a:ext cx="834710" cy="99965"/>
            <a:chOff x="2324911" y="1614791"/>
            <a:chExt cx="1322051" cy="167088"/>
          </a:xfrm>
        </p:grpSpPr>
        <p:sp>
          <p:nvSpPr>
            <p:cNvPr id="65" name="Rectangle 64"/>
            <p:cNvSpPr/>
            <p:nvPr/>
          </p:nvSpPr>
          <p:spPr>
            <a:xfrm>
              <a:off x="2324911" y="1614791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246758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2615220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276285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291049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305813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/>
            <p:cNvSpPr/>
            <p:nvPr/>
          </p:nvSpPr>
          <p:spPr>
            <a:xfrm>
              <a:off x="3205771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335340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350104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77"/>
          <p:cNvGrpSpPr/>
          <p:nvPr/>
        </p:nvGrpSpPr>
        <p:grpSpPr>
          <a:xfrm>
            <a:off x="2212570" y="3464983"/>
            <a:ext cx="834710" cy="99965"/>
            <a:chOff x="2324911" y="1614791"/>
            <a:chExt cx="1322051" cy="167088"/>
          </a:xfrm>
        </p:grpSpPr>
        <p:sp>
          <p:nvSpPr>
            <p:cNvPr id="75" name="Rectangle 74"/>
            <p:cNvSpPr/>
            <p:nvPr/>
          </p:nvSpPr>
          <p:spPr>
            <a:xfrm>
              <a:off x="2324911" y="1614791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246758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2615220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276285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291049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305813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3205771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335340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350104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4" name="Straight Connector 83"/>
          <p:cNvCxnSpPr/>
          <p:nvPr/>
        </p:nvCxnSpPr>
        <p:spPr>
          <a:xfrm rot="5400000">
            <a:off x="2531075" y="3344947"/>
            <a:ext cx="187145" cy="128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>
            <a:off x="1433073" y="3093788"/>
            <a:ext cx="620322" cy="9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oup 127"/>
          <p:cNvGrpSpPr/>
          <p:nvPr/>
        </p:nvGrpSpPr>
        <p:grpSpPr>
          <a:xfrm>
            <a:off x="4217166" y="2718471"/>
            <a:ext cx="737016" cy="867152"/>
            <a:chOff x="5422549" y="3521415"/>
            <a:chExt cx="1386813" cy="1274321"/>
          </a:xfrm>
        </p:grpSpPr>
        <p:cxnSp>
          <p:nvCxnSpPr>
            <p:cNvPr id="95" name="Straight Connector 94"/>
            <p:cNvCxnSpPr/>
            <p:nvPr/>
          </p:nvCxnSpPr>
          <p:spPr>
            <a:xfrm rot="16200000" flipH="1">
              <a:off x="5486402" y="3764606"/>
              <a:ext cx="1264594" cy="797665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rot="5400000" flipH="1" flipV="1">
              <a:off x="5500993" y="3701378"/>
              <a:ext cx="1254867" cy="894941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flipV="1">
              <a:off x="6485771" y="4786009"/>
              <a:ext cx="274951" cy="1175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 flipV="1">
              <a:off x="6531999" y="3531141"/>
              <a:ext cx="277363" cy="738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rot="10800000">
              <a:off x="5457218" y="3540868"/>
              <a:ext cx="300475" cy="6204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 rot="10800000" flipV="1">
              <a:off x="5422549" y="4744421"/>
              <a:ext cx="300475" cy="2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2" name="Straight Arrow Connector 101"/>
          <p:cNvCxnSpPr/>
          <p:nvPr/>
        </p:nvCxnSpPr>
        <p:spPr>
          <a:xfrm>
            <a:off x="5234658" y="2687432"/>
            <a:ext cx="620322" cy="9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5228516" y="3601143"/>
            <a:ext cx="620322" cy="9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Elbow Connector 107"/>
          <p:cNvCxnSpPr>
            <a:stCxn id="19" idx="0"/>
          </p:cNvCxnSpPr>
          <p:nvPr/>
        </p:nvCxnSpPr>
        <p:spPr>
          <a:xfrm>
            <a:off x="3207866" y="1903213"/>
            <a:ext cx="972449" cy="821078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Elbow Connector 108"/>
          <p:cNvCxnSpPr>
            <a:stCxn id="10" idx="3"/>
          </p:cNvCxnSpPr>
          <p:nvPr/>
        </p:nvCxnSpPr>
        <p:spPr>
          <a:xfrm>
            <a:off x="3265186" y="3308212"/>
            <a:ext cx="896703" cy="236673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Oval 109"/>
          <p:cNvSpPr/>
          <p:nvPr/>
        </p:nvSpPr>
        <p:spPr>
          <a:xfrm>
            <a:off x="3474007" y="1740742"/>
            <a:ext cx="417642" cy="1996197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2" name="Group 111"/>
          <p:cNvGrpSpPr/>
          <p:nvPr/>
        </p:nvGrpSpPr>
        <p:grpSpPr>
          <a:xfrm>
            <a:off x="1955260" y="1488331"/>
            <a:ext cx="1420238" cy="2412460"/>
            <a:chOff x="1955260" y="1488331"/>
            <a:chExt cx="1420238" cy="2412460"/>
          </a:xfrm>
        </p:grpSpPr>
        <p:cxnSp>
          <p:nvCxnSpPr>
            <p:cNvPr id="106" name="Straight Connector 105"/>
            <p:cNvCxnSpPr/>
            <p:nvPr/>
          </p:nvCxnSpPr>
          <p:spPr>
            <a:xfrm rot="16200000" flipH="1">
              <a:off x="1473741" y="1999033"/>
              <a:ext cx="2363821" cy="1342417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 rot="5400000" flipH="1" flipV="1">
              <a:off x="1478605" y="2003898"/>
              <a:ext cx="2373548" cy="1420238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Group 112"/>
          <p:cNvGrpSpPr/>
          <p:nvPr/>
        </p:nvGrpSpPr>
        <p:grpSpPr>
          <a:xfrm>
            <a:off x="4024009" y="1523999"/>
            <a:ext cx="1160834" cy="830095"/>
            <a:chOff x="1955260" y="1488331"/>
            <a:chExt cx="1420238" cy="2412460"/>
          </a:xfrm>
        </p:grpSpPr>
        <p:cxnSp>
          <p:nvCxnSpPr>
            <p:cNvPr id="114" name="Straight Connector 113"/>
            <p:cNvCxnSpPr/>
            <p:nvPr/>
          </p:nvCxnSpPr>
          <p:spPr>
            <a:xfrm rot="16200000" flipH="1">
              <a:off x="1473741" y="1999033"/>
              <a:ext cx="2363821" cy="1342417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 rot="5400000" flipH="1" flipV="1">
              <a:off x="1478605" y="2003898"/>
              <a:ext cx="2373548" cy="1420238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1" name="Rectangle 100"/>
          <p:cNvSpPr/>
          <p:nvPr/>
        </p:nvSpPr>
        <p:spPr>
          <a:xfrm>
            <a:off x="4504291" y="1577836"/>
            <a:ext cx="1232455" cy="267712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Flit-Ranking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4520501" y="1944243"/>
            <a:ext cx="1218817" cy="448762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Port-Prioritization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16" name="Left Brace 115"/>
          <p:cNvSpPr/>
          <p:nvPr/>
        </p:nvSpPr>
        <p:spPr>
          <a:xfrm rot="10800000">
            <a:off x="5826867" y="1546697"/>
            <a:ext cx="301559" cy="885217"/>
          </a:xfrm>
          <a:prstGeom prst="leftBrace">
            <a:avLst>
              <a:gd name="adj1" fmla="val 32256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TextBox 116"/>
          <p:cNvSpPr txBox="1"/>
          <p:nvPr/>
        </p:nvSpPr>
        <p:spPr>
          <a:xfrm>
            <a:off x="6196519" y="1780161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arbitration policy</a:t>
            </a:r>
          </a:p>
        </p:txBody>
      </p:sp>
      <p:grpSp>
        <p:nvGrpSpPr>
          <p:cNvPr id="126" name="Group 125"/>
          <p:cNvGrpSpPr/>
          <p:nvPr/>
        </p:nvGrpSpPr>
        <p:grpSpPr>
          <a:xfrm>
            <a:off x="1128409" y="4581728"/>
            <a:ext cx="7840493" cy="1536970"/>
            <a:chOff x="1128409" y="4581728"/>
            <a:chExt cx="7840493" cy="1536970"/>
          </a:xfrm>
        </p:grpSpPr>
        <p:sp>
          <p:nvSpPr>
            <p:cNvPr id="125" name="Rectangle 124"/>
            <p:cNvSpPr/>
            <p:nvPr/>
          </p:nvSpPr>
          <p:spPr>
            <a:xfrm>
              <a:off x="1128409" y="4581728"/>
              <a:ext cx="7840493" cy="153697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3" name="Group 122"/>
            <p:cNvGrpSpPr/>
            <p:nvPr/>
          </p:nvGrpSpPr>
          <p:grpSpPr>
            <a:xfrm>
              <a:off x="1375224" y="4737370"/>
              <a:ext cx="7436304" cy="1265659"/>
              <a:chOff x="1394679" y="4620638"/>
              <a:chExt cx="7436304" cy="1265659"/>
            </a:xfrm>
          </p:grpSpPr>
          <p:sp>
            <p:nvSpPr>
              <p:cNvPr id="119" name="Rectangle 118"/>
              <p:cNvSpPr/>
              <p:nvPr/>
            </p:nvSpPr>
            <p:spPr>
              <a:xfrm>
                <a:off x="1397924" y="4677717"/>
                <a:ext cx="1232455" cy="267712"/>
              </a:xfrm>
              <a:prstGeom prst="rect">
                <a:avLst/>
              </a:pr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>
                    <a:solidFill>
                      <a:schemeClr val="tx1"/>
                    </a:solidFill>
                  </a:rPr>
                  <a:t>Flit-Ranking</a:t>
                </a: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>
                <a:off x="2723744" y="4620638"/>
                <a:ext cx="41887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AutoNum type="arabicPeriod"/>
                </a:pPr>
                <a:r>
                  <a:rPr lang="en-US" dirty="0" smtClean="0">
                    <a:solidFill>
                      <a:srgbClr val="FF0000"/>
                    </a:solidFill>
                  </a:rPr>
                  <a:t>Create a ranking </a:t>
                </a:r>
                <a:r>
                  <a:rPr lang="en-US" dirty="0" smtClean="0"/>
                  <a:t>over all incoming flits</a:t>
                </a:r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1394679" y="5180312"/>
                <a:ext cx="1218817" cy="448762"/>
              </a:xfrm>
              <a:prstGeom prst="rect">
                <a:avLst/>
              </a:pr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>
                    <a:solidFill>
                      <a:schemeClr val="tx1"/>
                    </a:solidFill>
                  </a:rPr>
                  <a:t>Port-Prioritization</a:t>
                </a: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2739957" y="5239966"/>
                <a:ext cx="609102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+mj-lt"/>
                  <a:buAutoNum type="arabicPeriod" startAt="2"/>
                </a:pPr>
                <a:r>
                  <a:rPr lang="en-US" dirty="0" smtClean="0">
                    <a:solidFill>
                      <a:srgbClr val="FF0000"/>
                    </a:solidFill>
                  </a:rPr>
                  <a:t>For a given flit </a:t>
                </a:r>
                <a:r>
                  <a:rPr lang="en-US" dirty="0" smtClean="0"/>
                  <a:t>in this ranking,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find the best free output-port</a:t>
                </a:r>
              </a:p>
              <a:p>
                <a:pPr marL="342900" indent="-342900"/>
                <a:r>
                  <a:rPr lang="en-US" dirty="0" smtClean="0"/>
                  <a:t>	Apply to each flit in order of ranking</a:t>
                </a:r>
              </a:p>
            </p:txBody>
          </p:sp>
        </p:grpSp>
      </p:grpSp>
      <p:cxnSp>
        <p:nvCxnSpPr>
          <p:cNvPr id="130" name="Straight Arrow Connector 129"/>
          <p:cNvCxnSpPr/>
          <p:nvPr/>
        </p:nvCxnSpPr>
        <p:spPr>
          <a:xfrm rot="10800000" flipV="1">
            <a:off x="1640374" y="2023354"/>
            <a:ext cx="412163" cy="432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/>
          <p:nvPr/>
        </p:nvCxnSpPr>
        <p:spPr>
          <a:xfrm rot="10800000" flipV="1">
            <a:off x="1646859" y="3420894"/>
            <a:ext cx="412163" cy="432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2" name="Group 131"/>
          <p:cNvGrpSpPr/>
          <p:nvPr/>
        </p:nvGrpSpPr>
        <p:grpSpPr>
          <a:xfrm>
            <a:off x="1815831" y="1893650"/>
            <a:ext cx="207522" cy="275618"/>
            <a:chOff x="1955260" y="1488331"/>
            <a:chExt cx="1420238" cy="2412460"/>
          </a:xfrm>
        </p:grpSpPr>
        <p:cxnSp>
          <p:nvCxnSpPr>
            <p:cNvPr id="133" name="Straight Connector 132"/>
            <p:cNvCxnSpPr/>
            <p:nvPr/>
          </p:nvCxnSpPr>
          <p:spPr>
            <a:xfrm rot="16200000" flipH="1">
              <a:off x="1473741" y="1999033"/>
              <a:ext cx="2363821" cy="1342417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 rot="5400000" flipH="1" flipV="1">
              <a:off x="1478605" y="2003898"/>
              <a:ext cx="2373548" cy="1420238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8" name="Group 137"/>
          <p:cNvGrpSpPr/>
          <p:nvPr/>
        </p:nvGrpSpPr>
        <p:grpSpPr>
          <a:xfrm>
            <a:off x="1822316" y="3300918"/>
            <a:ext cx="207522" cy="275618"/>
            <a:chOff x="1955260" y="1488331"/>
            <a:chExt cx="1420238" cy="2412460"/>
          </a:xfrm>
        </p:grpSpPr>
        <p:cxnSp>
          <p:nvCxnSpPr>
            <p:cNvPr id="139" name="Straight Connector 138"/>
            <p:cNvCxnSpPr/>
            <p:nvPr/>
          </p:nvCxnSpPr>
          <p:spPr>
            <a:xfrm rot="16200000" flipH="1">
              <a:off x="1473741" y="1999033"/>
              <a:ext cx="2363821" cy="1342417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/>
            <p:nvPr/>
          </p:nvCxnSpPr>
          <p:spPr>
            <a:xfrm rot="5400000" flipH="1" flipV="1">
              <a:off x="1478605" y="2003898"/>
              <a:ext cx="2373548" cy="1420238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  <p:transition advTm="541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4" grpId="0" animBg="1"/>
      <p:bldP spid="116" grpId="0" animBg="1"/>
      <p:bldP spid="11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59" y="1111038"/>
            <a:ext cx="7167895" cy="5169582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Each flit is routed independently.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Oldest-first arbitration   </a:t>
            </a:r>
            <a:r>
              <a:rPr lang="en-US" sz="1600" dirty="0" smtClean="0">
                <a:sym typeface="Wingdings" pitchFamily="2" charset="2"/>
              </a:rPr>
              <a:t>(other policies evaluated in paper)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Network Topology</a:t>
            </a:r>
            <a:r>
              <a:rPr lang="en-US" sz="2000" dirty="0" smtClean="0">
                <a:sym typeface="Wingdings" pitchFamily="2" charset="2"/>
              </a:rPr>
              <a:t>: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> </a:t>
            </a:r>
            <a:r>
              <a:rPr lang="en-US" sz="1600" dirty="0" smtClean="0">
                <a:sym typeface="Wingdings" pitchFamily="2" charset="2"/>
              </a:rPr>
              <a:t>Can be applied to most topologies (Mesh, Torus, Hypercube, Trees, …) </a:t>
            </a:r>
            <a:br>
              <a:rPr lang="en-US" sz="1600" dirty="0" smtClean="0">
                <a:sym typeface="Wingdings" pitchFamily="2" charset="2"/>
              </a:rPr>
            </a:br>
            <a:r>
              <a:rPr lang="en-US" sz="1600" dirty="0" smtClean="0">
                <a:sym typeface="Wingdings" pitchFamily="2" charset="2"/>
              </a:rPr>
              <a:t>	1) #output ports </a:t>
            </a:r>
            <a:r>
              <a:rPr lang="en-US" sz="1600" b="1" dirty="0" smtClean="0">
                <a:latin typeface="cmsy10"/>
                <a:sym typeface="Wingdings" pitchFamily="2" charset="2"/>
              </a:rPr>
              <a:t>¸</a:t>
            </a:r>
            <a:r>
              <a:rPr lang="en-US" sz="1600" dirty="0" smtClean="0">
                <a:sym typeface="Wingdings" pitchFamily="2" charset="2"/>
              </a:rPr>
              <a:t> #input ports      at every router</a:t>
            </a:r>
            <a:br>
              <a:rPr lang="en-US" sz="1600" dirty="0" smtClean="0">
                <a:sym typeface="Wingdings" pitchFamily="2" charset="2"/>
              </a:rPr>
            </a:br>
            <a:r>
              <a:rPr lang="en-US" sz="1600" dirty="0" smtClean="0">
                <a:sym typeface="Wingdings" pitchFamily="2" charset="2"/>
              </a:rPr>
              <a:t>	2) every router is reachable from every other router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Flow Control </a:t>
            </a:r>
            <a:r>
              <a:rPr lang="en-US" sz="2000" dirty="0" smtClean="0">
                <a:sym typeface="Wingdings" pitchFamily="2" charset="2"/>
              </a:rPr>
              <a:t>&amp; Injection Policy: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1600" dirty="0" smtClean="0">
                <a:sym typeface="Wingdings" pitchFamily="2" charset="2"/>
              </a:rPr>
              <a:t> Completely </a:t>
            </a:r>
            <a:r>
              <a:rPr lang="en-US" sz="1600" dirty="0" smtClean="0">
                <a:solidFill>
                  <a:srgbClr val="FF0000"/>
                </a:solidFill>
                <a:sym typeface="Wingdings" pitchFamily="2" charset="2"/>
              </a:rPr>
              <a:t>local</a:t>
            </a:r>
            <a:r>
              <a:rPr lang="en-US" sz="1600" dirty="0" smtClean="0">
                <a:sym typeface="Wingdings" pitchFamily="2" charset="2"/>
              </a:rPr>
              <a:t>, inject whenever input port is free 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Absence of Deadlocks</a:t>
            </a:r>
            <a:r>
              <a:rPr lang="en-US" sz="2000" dirty="0" smtClean="0">
                <a:sym typeface="Wingdings" pitchFamily="2" charset="2"/>
              </a:rPr>
              <a:t>:  every flit is always moving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Absence of </a:t>
            </a:r>
            <a:r>
              <a:rPr lang="en-US" sz="2000" dirty="0" err="1" smtClean="0">
                <a:solidFill>
                  <a:srgbClr val="FF0000"/>
                </a:solidFill>
                <a:sym typeface="Wingdings" pitchFamily="2" charset="2"/>
              </a:rPr>
              <a:t>Livelocks</a:t>
            </a:r>
            <a:r>
              <a:rPr lang="en-US" sz="2000" dirty="0" smtClean="0">
                <a:sym typeface="Wingdings" pitchFamily="2" charset="2"/>
              </a:rPr>
              <a:t>:  with oldest-first ranking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/>
            </a:r>
            <a:b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</a:br>
            <a:endParaRPr lang="en-US" sz="16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FLIT-BLESS: Flit-Level Routing</a:t>
            </a:r>
            <a:endParaRPr lang="en-US" dirty="0"/>
          </a:p>
        </p:txBody>
      </p:sp>
      <p:grpSp>
        <p:nvGrpSpPr>
          <p:cNvPr id="2" name="Group 11"/>
          <p:cNvGrpSpPr/>
          <p:nvPr/>
        </p:nvGrpSpPr>
        <p:grpSpPr>
          <a:xfrm>
            <a:off x="2310938" y="2221268"/>
            <a:ext cx="5532388" cy="970640"/>
            <a:chOff x="1225685" y="4708187"/>
            <a:chExt cx="5532388" cy="970640"/>
          </a:xfrm>
        </p:grpSpPr>
        <p:sp>
          <p:nvSpPr>
            <p:cNvPr id="13" name="Rectangle 12"/>
            <p:cNvSpPr/>
            <p:nvPr/>
          </p:nvSpPr>
          <p:spPr>
            <a:xfrm>
              <a:off x="1225685" y="4708187"/>
              <a:ext cx="5447490" cy="96303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122"/>
            <p:cNvGrpSpPr/>
            <p:nvPr/>
          </p:nvGrpSpPr>
          <p:grpSpPr>
            <a:xfrm>
              <a:off x="1365497" y="4737370"/>
              <a:ext cx="5392576" cy="941457"/>
              <a:chOff x="1384952" y="4620638"/>
              <a:chExt cx="5392576" cy="941457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397924" y="4677716"/>
                <a:ext cx="995080" cy="244479"/>
              </a:xfrm>
              <a:prstGeom prst="rect">
                <a:avLst/>
              </a:pr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smtClean="0">
                    <a:solidFill>
                      <a:schemeClr val="tx1"/>
                    </a:solidFill>
                  </a:rPr>
                  <a:t>Flit-Ranking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723744" y="4620638"/>
                <a:ext cx="21483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AutoNum type="arabicPeriod"/>
                </a:pPr>
                <a:r>
                  <a:rPr lang="en-US" sz="1600" dirty="0" smtClean="0"/>
                  <a:t>Oldest-first ranking</a:t>
                </a: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1384952" y="5058384"/>
                <a:ext cx="1017780" cy="350196"/>
              </a:xfrm>
              <a:prstGeom prst="rect">
                <a:avLst/>
              </a:pr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smtClean="0">
                    <a:solidFill>
                      <a:schemeClr val="tx1"/>
                    </a:solidFill>
                  </a:rPr>
                  <a:t>Port-Prioritization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2710774" y="4977320"/>
                <a:ext cx="406675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+mj-lt"/>
                  <a:buAutoNum type="arabicPeriod" startAt="2"/>
                </a:pPr>
                <a:r>
                  <a:rPr lang="en-US" sz="1600" dirty="0" smtClean="0"/>
                  <a:t>Assign flit to productive port, if possible.</a:t>
                </a:r>
                <a:br>
                  <a:rPr lang="en-US" sz="1600" dirty="0" smtClean="0"/>
                </a:br>
                <a:r>
                  <a:rPr lang="en-US" sz="1600" dirty="0" smtClean="0"/>
                  <a:t>Otherwise, assign to non-productive port. </a:t>
                </a:r>
              </a:p>
            </p:txBody>
          </p:sp>
        </p:grpSp>
      </p:grpSp>
    </p:spTree>
    <p:custDataLst>
      <p:tags r:id="rId1"/>
    </p:custDataLst>
  </p:cSld>
  <p:clrMapOvr>
    <a:masterClrMapping/>
  </p:clrMapOvr>
  <p:transition advTm="8165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7521284" y="5366425"/>
            <a:ext cx="165369" cy="194552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8656178" y="3874851"/>
            <a:ext cx="165369" cy="194552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5887037" y="4140740"/>
            <a:ext cx="165369" cy="19455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Content Placeholder 11"/>
          <p:cNvSpPr txBox="1">
            <a:spLocks/>
          </p:cNvSpPr>
          <p:nvPr/>
        </p:nvSpPr>
        <p:spPr>
          <a:xfrm>
            <a:off x="1538359" y="1111038"/>
            <a:ext cx="7488909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Potential downsides of FLIT-BLESS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Not-energy optimal </a:t>
            </a:r>
            <a:r>
              <a:rPr lang="en-US" dirty="0" smtClean="0">
                <a:sym typeface="Wingdings" pitchFamily="2" charset="2"/>
              </a:rPr>
              <a:t>(each flits needs header information)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Increase in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latency</a:t>
            </a:r>
            <a:r>
              <a:rPr lang="en-US" dirty="0" smtClean="0">
                <a:sym typeface="Wingdings" pitchFamily="2" charset="2"/>
              </a:rPr>
              <a:t> (different flits take different path)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Increase in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receive buffer size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BLESS with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wormhole routing</a:t>
            </a:r>
            <a:r>
              <a:rPr lang="en-US" sz="2000" dirty="0" smtClean="0">
                <a:sym typeface="Wingdings" pitchFamily="2" charset="2"/>
              </a:rPr>
              <a:t>…?</a:t>
            </a:r>
            <a:endParaRPr lang="en-US" sz="16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Problems: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Injection Problem</a:t>
            </a:r>
            <a:r>
              <a:rPr lang="en-US" sz="1600" dirty="0" smtClean="0">
                <a:sym typeface="Wingdings" pitchFamily="2" charset="2"/>
              </a:rPr>
              <a:t/>
            </a:r>
            <a:br>
              <a:rPr lang="en-US" sz="1600" dirty="0" smtClean="0">
                <a:sym typeface="Wingdings" pitchFamily="2" charset="2"/>
              </a:rPr>
            </a:br>
            <a:r>
              <a:rPr lang="en-US" sz="1600" dirty="0" smtClean="0">
                <a:sym typeface="Wingdings" pitchFamily="2" charset="2"/>
              </a:rPr>
              <a:t>(how can I know when it is safe to inject…?</a:t>
            </a:r>
            <a:br>
              <a:rPr lang="en-US" sz="1600" dirty="0" smtClean="0">
                <a:sym typeface="Wingdings" pitchFamily="2" charset="2"/>
              </a:rPr>
            </a:br>
            <a:r>
              <a:rPr lang="en-US" sz="1600" dirty="0" smtClean="0">
                <a:sym typeface="Wingdings" pitchFamily="2" charset="2"/>
              </a:rPr>
              <a:t>  a new worm could arrive anytime, blocking</a:t>
            </a:r>
            <a:br>
              <a:rPr lang="en-US" sz="1600" dirty="0" smtClean="0">
                <a:sym typeface="Wingdings" pitchFamily="2" charset="2"/>
              </a:rPr>
            </a:br>
            <a:r>
              <a:rPr lang="en-US" sz="1600" dirty="0" smtClean="0">
                <a:sym typeface="Wingdings" pitchFamily="2" charset="2"/>
              </a:rPr>
              <a:t>  me from injecting...)</a:t>
            </a: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err="1" smtClean="0">
                <a:solidFill>
                  <a:srgbClr val="FF0000"/>
                </a:solidFill>
                <a:sym typeface="Wingdings" pitchFamily="2" charset="2"/>
              </a:rPr>
              <a:t>Livelock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 Problem</a:t>
            </a:r>
            <a:r>
              <a:rPr lang="en-US" dirty="0" smtClean="0">
                <a:sym typeface="Wingdings" pitchFamily="2" charset="2"/>
              </a:rPr>
              <a:t/>
            </a:r>
            <a:br>
              <a:rPr lang="en-US" dirty="0" smtClean="0">
                <a:sym typeface="Wingdings" pitchFamily="2" charset="2"/>
              </a:rPr>
            </a:br>
            <a:r>
              <a:rPr lang="en-US" sz="1600" dirty="0" smtClean="0">
                <a:sym typeface="Wingdings" pitchFamily="2" charset="2"/>
              </a:rPr>
              <a:t>(packets can be deflected forever)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WORM-BLESS: Wormhole Routing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064258" y="3816486"/>
            <a:ext cx="891526" cy="5635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>
            <a:stCxn id="5" idx="0"/>
          </p:cNvCxnSpPr>
          <p:nvPr/>
        </p:nvCxnSpPr>
        <p:spPr>
          <a:xfrm rot="16200000" flipV="1">
            <a:off x="7304886" y="3611350"/>
            <a:ext cx="408562" cy="1709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5" idx="3"/>
          </p:cNvCxnSpPr>
          <p:nvPr/>
        </p:nvCxnSpPr>
        <p:spPr>
          <a:xfrm>
            <a:off x="7955784" y="4098264"/>
            <a:ext cx="583660" cy="323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5" idx="1"/>
          </p:cNvCxnSpPr>
          <p:nvPr/>
        </p:nvCxnSpPr>
        <p:spPr>
          <a:xfrm rot="10800000" flipV="1">
            <a:off x="6467454" y="4098263"/>
            <a:ext cx="596805" cy="323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5" idx="2"/>
          </p:cNvCxnSpPr>
          <p:nvPr/>
        </p:nvCxnSpPr>
        <p:spPr>
          <a:xfrm rot="5400000">
            <a:off x="7255924" y="4632431"/>
            <a:ext cx="506486" cy="1709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>
            <a:off x="6730100" y="3563567"/>
            <a:ext cx="330742" cy="262649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514801" y="5361202"/>
            <a:ext cx="165369" cy="194552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5881813" y="4143983"/>
            <a:ext cx="165369" cy="19455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8652936" y="3881336"/>
            <a:ext cx="165369" cy="194552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441200">
            <a:off x="6966299" y="3519651"/>
            <a:ext cx="165369" cy="19455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2441200">
            <a:off x="6804710" y="3389280"/>
            <a:ext cx="165369" cy="19455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 rot="2441200">
            <a:off x="6642430" y="3249763"/>
            <a:ext cx="165369" cy="19455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rot="2441200">
            <a:off x="6479806" y="3105673"/>
            <a:ext cx="165369" cy="19455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 23"/>
          <p:cNvSpPr/>
          <p:nvPr/>
        </p:nvSpPr>
        <p:spPr>
          <a:xfrm>
            <a:off x="6091318" y="3245796"/>
            <a:ext cx="1412132" cy="1026268"/>
          </a:xfrm>
          <a:custGeom>
            <a:avLst/>
            <a:gdLst>
              <a:gd name="connsiteX0" fmla="*/ 0 w 1412132"/>
              <a:gd name="connsiteY0" fmla="*/ 1001949 h 1026268"/>
              <a:gd name="connsiteX1" fmla="*/ 836579 w 1412132"/>
              <a:gd name="connsiteY1" fmla="*/ 992221 h 1026268"/>
              <a:gd name="connsiteX2" fmla="*/ 1322962 w 1412132"/>
              <a:gd name="connsiteY2" fmla="*/ 797668 h 1026268"/>
              <a:gd name="connsiteX3" fmla="*/ 1371600 w 1412132"/>
              <a:gd name="connsiteY3" fmla="*/ 0 h 1026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2132" h="1026268">
                <a:moveTo>
                  <a:pt x="0" y="1001949"/>
                </a:moveTo>
                <a:cubicBezTo>
                  <a:pt x="308042" y="1014108"/>
                  <a:pt x="616085" y="1026268"/>
                  <a:pt x="836579" y="992221"/>
                </a:cubicBezTo>
                <a:cubicBezTo>
                  <a:pt x="1057073" y="958174"/>
                  <a:pt x="1233792" y="963038"/>
                  <a:pt x="1322962" y="797668"/>
                </a:cubicBezTo>
                <a:cubicBezTo>
                  <a:pt x="1412132" y="632298"/>
                  <a:pt x="1391866" y="316149"/>
                  <a:pt x="1371600" y="0"/>
                </a:cubicBezTo>
              </a:path>
            </a:pathLst>
          </a:cu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 flipH="1" flipV="1">
            <a:off x="7569922" y="4150468"/>
            <a:ext cx="988979" cy="1154349"/>
          </a:xfrm>
          <a:custGeom>
            <a:avLst/>
            <a:gdLst>
              <a:gd name="connsiteX0" fmla="*/ 0 w 1412132"/>
              <a:gd name="connsiteY0" fmla="*/ 1001949 h 1026268"/>
              <a:gd name="connsiteX1" fmla="*/ 836579 w 1412132"/>
              <a:gd name="connsiteY1" fmla="*/ 992221 h 1026268"/>
              <a:gd name="connsiteX2" fmla="*/ 1322962 w 1412132"/>
              <a:gd name="connsiteY2" fmla="*/ 797668 h 1026268"/>
              <a:gd name="connsiteX3" fmla="*/ 1371600 w 1412132"/>
              <a:gd name="connsiteY3" fmla="*/ 0 h 1026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2132" h="1026268">
                <a:moveTo>
                  <a:pt x="0" y="1001949"/>
                </a:moveTo>
                <a:cubicBezTo>
                  <a:pt x="308042" y="1014108"/>
                  <a:pt x="616085" y="1026268"/>
                  <a:pt x="836579" y="992221"/>
                </a:cubicBezTo>
                <a:cubicBezTo>
                  <a:pt x="1057073" y="958174"/>
                  <a:pt x="1233792" y="963038"/>
                  <a:pt x="1322962" y="797668"/>
                </a:cubicBezTo>
                <a:cubicBezTo>
                  <a:pt x="1412132" y="632298"/>
                  <a:pt x="1391866" y="316149"/>
                  <a:pt x="1371600" y="0"/>
                </a:cubicBezTo>
              </a:path>
            </a:pathLst>
          </a:cu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/>
          <p:cNvCxnSpPr/>
          <p:nvPr/>
        </p:nvCxnSpPr>
        <p:spPr>
          <a:xfrm rot="10800000" flipV="1">
            <a:off x="6431786" y="3975370"/>
            <a:ext cx="2169268" cy="9728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 28"/>
          <p:cNvSpPr/>
          <p:nvPr/>
        </p:nvSpPr>
        <p:spPr>
          <a:xfrm>
            <a:off x="7161361" y="3722451"/>
            <a:ext cx="273995" cy="1566153"/>
          </a:xfrm>
          <a:custGeom>
            <a:avLst/>
            <a:gdLst>
              <a:gd name="connsiteX0" fmla="*/ 0 w 273995"/>
              <a:gd name="connsiteY0" fmla="*/ 0 h 1566153"/>
              <a:gd name="connsiteX1" fmla="*/ 233463 w 273995"/>
              <a:gd name="connsiteY1" fmla="*/ 428017 h 1566153"/>
              <a:gd name="connsiteX2" fmla="*/ 243191 w 273995"/>
              <a:gd name="connsiteY2" fmla="*/ 1566153 h 1566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3995" h="1566153">
                <a:moveTo>
                  <a:pt x="0" y="0"/>
                </a:moveTo>
                <a:cubicBezTo>
                  <a:pt x="96465" y="83496"/>
                  <a:pt x="192931" y="166992"/>
                  <a:pt x="233463" y="428017"/>
                </a:cubicBezTo>
                <a:cubicBezTo>
                  <a:pt x="273995" y="689042"/>
                  <a:pt x="258593" y="1127597"/>
                  <a:pt x="243191" y="1566153"/>
                </a:cubicBezTo>
              </a:path>
            </a:pathLst>
          </a:cu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7514799" y="3054484"/>
            <a:ext cx="165369" cy="19455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Freeform 37"/>
          <p:cNvSpPr/>
          <p:nvPr/>
        </p:nvSpPr>
        <p:spPr>
          <a:xfrm flipH="1">
            <a:off x="7484535" y="3285065"/>
            <a:ext cx="93133" cy="2006601"/>
          </a:xfrm>
          <a:custGeom>
            <a:avLst/>
            <a:gdLst>
              <a:gd name="connsiteX0" fmla="*/ 0 w 273995"/>
              <a:gd name="connsiteY0" fmla="*/ 0 h 1566153"/>
              <a:gd name="connsiteX1" fmla="*/ 233463 w 273995"/>
              <a:gd name="connsiteY1" fmla="*/ 428017 h 1566153"/>
              <a:gd name="connsiteX2" fmla="*/ 243191 w 273995"/>
              <a:gd name="connsiteY2" fmla="*/ 1566153 h 1566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3995" h="1566153">
                <a:moveTo>
                  <a:pt x="0" y="0"/>
                </a:moveTo>
                <a:cubicBezTo>
                  <a:pt x="96465" y="83496"/>
                  <a:pt x="192931" y="166992"/>
                  <a:pt x="233463" y="428017"/>
                </a:cubicBezTo>
                <a:cubicBezTo>
                  <a:pt x="273995" y="689042"/>
                  <a:pt x="258593" y="1127597"/>
                  <a:pt x="243191" y="1566153"/>
                </a:cubicBezTo>
              </a:path>
            </a:pathLst>
          </a:cu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/>
          <p:cNvGrpSpPr/>
          <p:nvPr/>
        </p:nvGrpSpPr>
        <p:grpSpPr>
          <a:xfrm>
            <a:off x="7680168" y="2963333"/>
            <a:ext cx="1463832" cy="372533"/>
            <a:chOff x="7561633" y="3725333"/>
            <a:chExt cx="1463832" cy="372533"/>
          </a:xfrm>
        </p:grpSpPr>
        <p:sp>
          <p:nvSpPr>
            <p:cNvPr id="39" name="Rounded Rectangle 38"/>
            <p:cNvSpPr/>
            <p:nvPr/>
          </p:nvSpPr>
          <p:spPr>
            <a:xfrm>
              <a:off x="7789333" y="3725333"/>
              <a:ext cx="1236132" cy="372533"/>
            </a:xfrm>
            <a:prstGeom prst="round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new worm!</a:t>
              </a:r>
              <a:endParaRPr lang="en-US" sz="1600" dirty="0"/>
            </a:p>
          </p:txBody>
        </p:sp>
        <p:cxnSp>
          <p:nvCxnSpPr>
            <p:cNvPr id="41" name="Straight Arrow Connector 40"/>
            <p:cNvCxnSpPr>
              <a:stCxn id="39" idx="1"/>
              <a:endCxn id="32" idx="3"/>
            </p:cNvCxnSpPr>
            <p:nvPr/>
          </p:nvCxnSpPr>
          <p:spPr>
            <a:xfrm rot="10800000" flipV="1">
              <a:off x="7561633" y="3911600"/>
              <a:ext cx="227700" cy="216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34" name="Lightning Bolt 33"/>
          <p:cNvSpPr/>
          <p:nvPr/>
        </p:nvSpPr>
        <p:spPr>
          <a:xfrm flipH="1">
            <a:off x="7018869" y="4318000"/>
            <a:ext cx="940881" cy="888999"/>
          </a:xfrm>
          <a:prstGeom prst="lightningBol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4275667" y="3615266"/>
            <a:ext cx="1291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[Dally, Seitz’86]</a:t>
            </a:r>
            <a:endParaRPr lang="en-US" sz="1400" dirty="0"/>
          </a:p>
        </p:txBody>
      </p:sp>
    </p:spTree>
    <p:custDataLst>
      <p:tags r:id="rId1"/>
    </p:custDataLst>
  </p:cSld>
  <p:clrMapOvr>
    <a:masterClrMapping/>
  </p:clrMapOvr>
  <p:transition advTm="8057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85185E-6 C 0.02708 0.00254 0.05451 0.00509 0.0783 0.00324 C 0.10191 0.00162 0.1276 1.85185E-6 0.14184 -0.00996 C 0.15573 -0.01991 0.15885 -0.02963 0.16232 -0.05648 C 0.16614 -0.08334 0.16458 -0.12732 0.16337 -0.17084 " pathEditMode="relative" rAng="0" ptsTypes="aaaaA">
                                      <p:cBhvr>
                                        <p:cTn id="6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00" y="-830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-0.01458 C -0.00139 -0.05926 -0.00278 -0.1037 -0.00087 -0.1294 C 0.00104 -0.15509 0.00504 -0.15949 0.01198 -0.16898 C 0.01893 -0.17847 0.02205 -0.18287 0.04063 -0.18611 C 0.0592 -0.18935 0.09132 -0.18912 0.12361 -0.18889 " pathEditMode="relative" ptsTypes="aaaaA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7.40741E-7 C -1.38889E-6 0.00093 -0.1368 0.00301 -0.27344 0.00625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00" y="30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7037E-6 C 0.01146 0.01227 0.02327 0.02477 0.02986 0.04098 C 0.03646 0.05718 0.03785 0.06135 0.03889 0.09792 C 0.03993 0.13449 0.03785 0.19769 0.03594 0.26088 " pathEditMode="relative" rAng="0" ptsTypes="aaaA">
                                      <p:cBhvr>
                                        <p:cTn id="6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0" y="13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2" grpId="1" animBg="1"/>
      <p:bldP spid="12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13" grpId="0" animBg="1"/>
      <p:bldP spid="13" grpId="1" animBg="1"/>
      <p:bldP spid="13" grpId="2" animBg="1"/>
      <p:bldP spid="16" grpId="0" animBg="1"/>
      <p:bldP spid="17" grpId="0" animBg="1"/>
      <p:bldP spid="22" grpId="0" animBg="1"/>
      <p:bldP spid="24" grpId="0" animBg="1"/>
      <p:bldP spid="25" grpId="0" animBg="1"/>
      <p:bldP spid="29" grpId="0" animBg="1"/>
      <p:bldP spid="38" grpId="0" animBg="1"/>
      <p:bldP spid="34" grpId="0" animBg="1"/>
      <p:bldP spid="4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WORM-BLESS: Wormhole Routing</a:t>
            </a:r>
            <a:endParaRPr lang="en-US" dirty="0"/>
          </a:p>
        </p:txBody>
      </p:sp>
      <p:grpSp>
        <p:nvGrpSpPr>
          <p:cNvPr id="3" name="Group 11"/>
          <p:cNvGrpSpPr/>
          <p:nvPr/>
        </p:nvGrpSpPr>
        <p:grpSpPr>
          <a:xfrm>
            <a:off x="2918299" y="1052001"/>
            <a:ext cx="5835283" cy="1917230"/>
            <a:chOff x="1278691" y="4708186"/>
            <a:chExt cx="6138153" cy="2009597"/>
          </a:xfrm>
        </p:grpSpPr>
        <p:sp>
          <p:nvSpPr>
            <p:cNvPr id="6" name="Rectangle 5"/>
            <p:cNvSpPr/>
            <p:nvPr/>
          </p:nvSpPr>
          <p:spPr>
            <a:xfrm>
              <a:off x="1278691" y="4708186"/>
              <a:ext cx="6138153" cy="195978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122"/>
            <p:cNvGrpSpPr/>
            <p:nvPr/>
          </p:nvGrpSpPr>
          <p:grpSpPr>
            <a:xfrm>
              <a:off x="1354894" y="4763593"/>
              <a:ext cx="5611839" cy="1954190"/>
              <a:chOff x="1374349" y="4646861"/>
              <a:chExt cx="5611839" cy="1954190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1397924" y="4677716"/>
                <a:ext cx="995080" cy="244479"/>
              </a:xfrm>
              <a:prstGeom prst="rect">
                <a:avLst/>
              </a:pr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 smtClean="0">
                    <a:solidFill>
                      <a:schemeClr val="tx1"/>
                    </a:solidFill>
                  </a:rPr>
                  <a:t>Flit-Ranking</a:t>
                </a:r>
                <a:endParaRPr 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2761812" y="4646861"/>
                <a:ext cx="2012858" cy="3368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AutoNum type="arabicPeriod"/>
                </a:pPr>
                <a:r>
                  <a:rPr lang="en-US" sz="1300" dirty="0" smtClean="0"/>
                  <a:t>Oldest-first ranking</a:t>
                </a: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374349" y="4991136"/>
                <a:ext cx="1407977" cy="271172"/>
              </a:xfrm>
              <a:prstGeom prst="rect">
                <a:avLst/>
              </a:pr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 smtClean="0">
                    <a:solidFill>
                      <a:schemeClr val="tx1"/>
                    </a:solidFill>
                  </a:rPr>
                  <a:t>Port-Prioritization</a:t>
                </a:r>
                <a:endParaRPr 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777390" y="4881169"/>
                <a:ext cx="4208798" cy="17198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+mj-lt"/>
                  <a:buAutoNum type="arabicPeriod" startAt="2"/>
                </a:pPr>
                <a:r>
                  <a:rPr lang="en-US" sz="1300" dirty="0" smtClean="0"/>
                  <a:t>If flit is head-flit</a:t>
                </a:r>
              </a:p>
              <a:p>
                <a:pPr marL="342900" indent="-342900"/>
                <a:r>
                  <a:rPr lang="en-US" sz="1300" dirty="0" smtClean="0"/>
                  <a:t>	  a) assign flit to unallocated, productive port</a:t>
                </a:r>
                <a:br>
                  <a:rPr lang="en-US" sz="1300" dirty="0" smtClean="0"/>
                </a:br>
                <a:r>
                  <a:rPr lang="en-US" sz="1300" dirty="0" smtClean="0"/>
                  <a:t>  b) assign flit to allocated, productive port</a:t>
                </a:r>
                <a:br>
                  <a:rPr lang="en-US" sz="1300" dirty="0" smtClean="0"/>
                </a:br>
                <a:r>
                  <a:rPr lang="en-US" sz="1300" dirty="0" smtClean="0"/>
                  <a:t>  c) assign flit to unallocated, non-productive port</a:t>
                </a:r>
                <a:br>
                  <a:rPr lang="en-US" sz="1300" dirty="0" smtClean="0"/>
                </a:br>
                <a:r>
                  <a:rPr lang="en-US" sz="1300" dirty="0" smtClean="0"/>
                  <a:t>  d) assign flit to allocated, non-productive port</a:t>
                </a:r>
                <a:br>
                  <a:rPr lang="en-US" sz="1300" dirty="0" smtClean="0"/>
                </a:br>
                <a:r>
                  <a:rPr lang="en-US" sz="1300" dirty="0" smtClean="0"/>
                  <a:t>else, </a:t>
                </a:r>
                <a:br>
                  <a:rPr lang="en-US" sz="1300" dirty="0" smtClean="0"/>
                </a:br>
                <a:r>
                  <a:rPr lang="en-US" sz="1300" dirty="0" smtClean="0"/>
                  <a:t>  a) assign flit to port that is allocated to worm </a:t>
                </a:r>
              </a:p>
            </p:txBody>
          </p:sp>
        </p:grpSp>
      </p:grpSp>
      <p:sp>
        <p:nvSpPr>
          <p:cNvPr id="12" name="TextBox 11"/>
          <p:cNvSpPr txBox="1"/>
          <p:nvPr/>
        </p:nvSpPr>
        <p:spPr>
          <a:xfrm>
            <a:off x="1206406" y="2022292"/>
            <a:ext cx="1576265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Deflect worms</a:t>
            </a:r>
            <a:br>
              <a:rPr lang="en-US" dirty="0" smtClean="0"/>
            </a:br>
            <a:r>
              <a:rPr lang="en-US" dirty="0" smtClean="0"/>
              <a:t>if necessary!</a:t>
            </a:r>
            <a:endParaRPr lang="en-US" dirty="0"/>
          </a:p>
        </p:txBody>
      </p:sp>
      <p:cxnSp>
        <p:nvCxnSpPr>
          <p:cNvPr id="15" name="Straight Arrow Connector 14"/>
          <p:cNvCxnSpPr>
            <a:stCxn id="12" idx="3"/>
          </p:cNvCxnSpPr>
          <p:nvPr/>
        </p:nvCxnSpPr>
        <p:spPr>
          <a:xfrm flipV="1">
            <a:off x="2782671" y="2101174"/>
            <a:ext cx="1867150" cy="24428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 62"/>
          <p:cNvGrpSpPr/>
          <p:nvPr/>
        </p:nvGrpSpPr>
        <p:grpSpPr>
          <a:xfrm>
            <a:off x="1164314" y="1877438"/>
            <a:ext cx="3534146" cy="1565685"/>
            <a:chOff x="1164314" y="1877438"/>
            <a:chExt cx="3534146" cy="1565685"/>
          </a:xfrm>
        </p:grpSpPr>
        <p:sp>
          <p:nvSpPr>
            <p:cNvPr id="13" name="TextBox 12"/>
            <p:cNvSpPr txBox="1"/>
            <p:nvPr/>
          </p:nvSpPr>
          <p:spPr>
            <a:xfrm>
              <a:off x="1164314" y="2796792"/>
              <a:ext cx="1714124" cy="646331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 smtClean="0"/>
                <a:t>Truncate worms</a:t>
              </a:r>
              <a:br>
                <a:rPr lang="en-US" dirty="0" smtClean="0"/>
              </a:br>
              <a:r>
                <a:rPr lang="en-US" dirty="0" smtClean="0"/>
                <a:t>if necessary!</a:t>
              </a:r>
              <a:endParaRPr lang="en-US" dirty="0"/>
            </a:p>
          </p:txBody>
        </p:sp>
        <p:cxnSp>
          <p:nvCxnSpPr>
            <p:cNvPr id="20" name="Straight Arrow Connector 19"/>
            <p:cNvCxnSpPr>
              <a:stCxn id="13" idx="3"/>
            </p:cNvCxnSpPr>
            <p:nvPr/>
          </p:nvCxnSpPr>
          <p:spPr>
            <a:xfrm flipV="1">
              <a:off x="2878438" y="1877438"/>
              <a:ext cx="1820022" cy="124252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Rectangle 53"/>
          <p:cNvSpPr/>
          <p:nvPr/>
        </p:nvSpPr>
        <p:spPr>
          <a:xfrm>
            <a:off x="4359314" y="4717872"/>
            <a:ext cx="1208272" cy="57285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Connector 54"/>
          <p:cNvCxnSpPr>
            <a:stCxn id="54" idx="0"/>
          </p:cNvCxnSpPr>
          <p:nvPr/>
        </p:nvCxnSpPr>
        <p:spPr>
          <a:xfrm rot="16200000" flipV="1">
            <a:off x="4754640" y="4509061"/>
            <a:ext cx="415305" cy="2316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54" idx="3"/>
          </p:cNvCxnSpPr>
          <p:nvPr/>
        </p:nvCxnSpPr>
        <p:spPr>
          <a:xfrm>
            <a:off x="5567587" y="5004301"/>
            <a:ext cx="791026" cy="328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54" idx="1"/>
          </p:cNvCxnSpPr>
          <p:nvPr/>
        </p:nvCxnSpPr>
        <p:spPr>
          <a:xfrm rot="10800000" flipV="1">
            <a:off x="3550475" y="5004300"/>
            <a:ext cx="808841" cy="328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54" idx="2"/>
          </p:cNvCxnSpPr>
          <p:nvPr/>
        </p:nvCxnSpPr>
        <p:spPr>
          <a:xfrm rot="5400000">
            <a:off x="4704870" y="5546995"/>
            <a:ext cx="514846" cy="2316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6406954" y="4694798"/>
            <a:ext cx="224122" cy="197763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Freeform 66"/>
          <p:cNvSpPr/>
          <p:nvPr/>
        </p:nvSpPr>
        <p:spPr>
          <a:xfrm>
            <a:off x="3396665" y="4101505"/>
            <a:ext cx="1913842" cy="1043207"/>
          </a:xfrm>
          <a:custGeom>
            <a:avLst/>
            <a:gdLst>
              <a:gd name="connsiteX0" fmla="*/ 0 w 1412132"/>
              <a:gd name="connsiteY0" fmla="*/ 1001949 h 1026268"/>
              <a:gd name="connsiteX1" fmla="*/ 836579 w 1412132"/>
              <a:gd name="connsiteY1" fmla="*/ 992221 h 1026268"/>
              <a:gd name="connsiteX2" fmla="*/ 1322962 w 1412132"/>
              <a:gd name="connsiteY2" fmla="*/ 797668 h 1026268"/>
              <a:gd name="connsiteX3" fmla="*/ 1371600 w 1412132"/>
              <a:gd name="connsiteY3" fmla="*/ 0 h 1026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2132" h="1026268">
                <a:moveTo>
                  <a:pt x="0" y="1001949"/>
                </a:moveTo>
                <a:cubicBezTo>
                  <a:pt x="308042" y="1014108"/>
                  <a:pt x="616085" y="1026268"/>
                  <a:pt x="836579" y="992221"/>
                </a:cubicBezTo>
                <a:cubicBezTo>
                  <a:pt x="1057073" y="958174"/>
                  <a:pt x="1233792" y="963038"/>
                  <a:pt x="1322962" y="797668"/>
                </a:cubicBezTo>
                <a:cubicBezTo>
                  <a:pt x="1412132" y="632298"/>
                  <a:pt x="1391866" y="316149"/>
                  <a:pt x="1371600" y="0"/>
                </a:cubicBezTo>
              </a:path>
            </a:pathLst>
          </a:custGeom>
          <a:ln w="28575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9" name="Straight Arrow Connector 68"/>
          <p:cNvCxnSpPr/>
          <p:nvPr/>
        </p:nvCxnSpPr>
        <p:spPr>
          <a:xfrm rot="10800000" flipV="1">
            <a:off x="3383479" y="4813457"/>
            <a:ext cx="2939977" cy="9889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3067072" y="5007925"/>
            <a:ext cx="224122" cy="197763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Rectangle 73"/>
          <p:cNvSpPr/>
          <p:nvPr/>
        </p:nvSpPr>
        <p:spPr>
          <a:xfrm>
            <a:off x="5214026" y="5634181"/>
            <a:ext cx="344773" cy="251053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TextBox 76"/>
          <p:cNvSpPr txBox="1"/>
          <p:nvPr/>
        </p:nvSpPr>
        <p:spPr>
          <a:xfrm>
            <a:off x="4675851" y="5959204"/>
            <a:ext cx="13960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Head-flit: West</a:t>
            </a:r>
            <a:endParaRPr lang="en-US" sz="1600" dirty="0"/>
          </a:p>
        </p:txBody>
      </p:sp>
      <p:grpSp>
        <p:nvGrpSpPr>
          <p:cNvPr id="48" name="Group 47"/>
          <p:cNvGrpSpPr/>
          <p:nvPr/>
        </p:nvGrpSpPr>
        <p:grpSpPr>
          <a:xfrm>
            <a:off x="6827578" y="4313010"/>
            <a:ext cx="1894764" cy="646331"/>
            <a:chOff x="6420255" y="4296385"/>
            <a:chExt cx="1894764" cy="646331"/>
          </a:xfrm>
        </p:grpSpPr>
        <p:sp>
          <p:nvSpPr>
            <p:cNvPr id="45" name="TextBox 44"/>
            <p:cNvSpPr txBox="1"/>
            <p:nvPr/>
          </p:nvSpPr>
          <p:spPr>
            <a:xfrm>
              <a:off x="6961763" y="4296385"/>
              <a:ext cx="1353256" cy="646331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 smtClean="0"/>
                <a:t>This worm </a:t>
              </a:r>
              <a:br>
                <a:rPr lang="en-US" dirty="0" smtClean="0"/>
              </a:br>
              <a:r>
                <a:rPr lang="en-US" dirty="0" smtClean="0"/>
                <a:t>is truncated!</a:t>
              </a:r>
              <a:endParaRPr lang="en-US" dirty="0"/>
            </a:p>
          </p:txBody>
        </p:sp>
        <p:cxnSp>
          <p:nvCxnSpPr>
            <p:cNvPr id="47" name="Straight Arrow Connector 46"/>
            <p:cNvCxnSpPr>
              <a:stCxn id="45" idx="1"/>
            </p:cNvCxnSpPr>
            <p:nvPr/>
          </p:nvCxnSpPr>
          <p:spPr>
            <a:xfrm rot="10800000" flipV="1">
              <a:off x="6420255" y="4619551"/>
              <a:ext cx="541508" cy="10809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49" name="Rectangle 48"/>
          <p:cNvSpPr/>
          <p:nvPr/>
        </p:nvSpPr>
        <p:spPr>
          <a:xfrm>
            <a:off x="6391073" y="4667900"/>
            <a:ext cx="380265" cy="254295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7835629" y="4939236"/>
            <a:ext cx="1308371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&amp; deflected!</a:t>
            </a:r>
            <a:endParaRPr lang="en-US" dirty="0"/>
          </a:p>
        </p:txBody>
      </p:sp>
      <p:grpSp>
        <p:nvGrpSpPr>
          <p:cNvPr id="64" name="Group 63"/>
          <p:cNvGrpSpPr/>
          <p:nvPr/>
        </p:nvGrpSpPr>
        <p:grpSpPr>
          <a:xfrm>
            <a:off x="0" y="3119958"/>
            <a:ext cx="2409890" cy="1072541"/>
            <a:chOff x="0" y="3119958"/>
            <a:chExt cx="2409890" cy="1072541"/>
          </a:xfrm>
        </p:grpSpPr>
        <p:sp>
          <p:nvSpPr>
            <p:cNvPr id="51" name="TextBox 50"/>
            <p:cNvSpPr txBox="1"/>
            <p:nvPr/>
          </p:nvSpPr>
          <p:spPr>
            <a:xfrm>
              <a:off x="0" y="3607724"/>
              <a:ext cx="2409890" cy="584775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 smtClean="0"/>
                <a:t>At </a:t>
              </a:r>
              <a:r>
                <a:rPr lang="en-US" sz="1600" dirty="0" smtClean="0">
                  <a:solidFill>
                    <a:srgbClr val="FF0000"/>
                  </a:solidFill>
                </a:rPr>
                <a:t>low congestion</a:t>
              </a:r>
              <a:r>
                <a:rPr lang="en-US" sz="1600" dirty="0" smtClean="0"/>
                <a:t>, packets</a:t>
              </a:r>
            </a:p>
            <a:p>
              <a:r>
                <a:rPr lang="en-US" sz="1600" dirty="0" smtClean="0"/>
                <a:t>travel routed as worms</a:t>
              </a:r>
              <a:endParaRPr lang="en-US" sz="1600" dirty="0"/>
            </a:p>
          </p:txBody>
        </p:sp>
        <p:cxnSp>
          <p:nvCxnSpPr>
            <p:cNvPr id="59" name="Straight Arrow Connector 58"/>
            <p:cNvCxnSpPr>
              <a:endCxn id="13" idx="1"/>
            </p:cNvCxnSpPr>
            <p:nvPr/>
          </p:nvCxnSpPr>
          <p:spPr>
            <a:xfrm flipV="1">
              <a:off x="532015" y="3119958"/>
              <a:ext cx="632299" cy="48776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81" name="Group 80"/>
          <p:cNvGrpSpPr/>
          <p:nvPr/>
        </p:nvGrpSpPr>
        <p:grpSpPr>
          <a:xfrm>
            <a:off x="2601883" y="5261957"/>
            <a:ext cx="956609" cy="925596"/>
            <a:chOff x="2601883" y="5261957"/>
            <a:chExt cx="956609" cy="925596"/>
          </a:xfrm>
        </p:grpSpPr>
        <p:sp>
          <p:nvSpPr>
            <p:cNvPr id="68" name="TextBox 67"/>
            <p:cNvSpPr txBox="1"/>
            <p:nvPr/>
          </p:nvSpPr>
          <p:spPr>
            <a:xfrm>
              <a:off x="2601883" y="5602778"/>
              <a:ext cx="9566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allocated</a:t>
              </a:r>
              <a:br>
                <a:rPr lang="en-US" sz="1600" dirty="0" smtClean="0"/>
              </a:br>
              <a:r>
                <a:rPr lang="en-US" sz="1600" dirty="0" smtClean="0"/>
                <a:t>to North</a:t>
              </a:r>
              <a:endParaRPr lang="en-US" sz="1600" dirty="0"/>
            </a:p>
          </p:txBody>
        </p:sp>
        <p:cxnSp>
          <p:nvCxnSpPr>
            <p:cNvPr id="72" name="Straight Arrow Connector 71"/>
            <p:cNvCxnSpPr>
              <a:stCxn id="68" idx="0"/>
            </p:cNvCxnSpPr>
            <p:nvPr/>
          </p:nvCxnSpPr>
          <p:spPr>
            <a:xfrm rot="5400000" flipH="1" flipV="1">
              <a:off x="2961570" y="5380574"/>
              <a:ext cx="340822" cy="103587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/>
          <p:cNvGrpSpPr/>
          <p:nvPr/>
        </p:nvGrpSpPr>
        <p:grpSpPr>
          <a:xfrm>
            <a:off x="6295505" y="3643745"/>
            <a:ext cx="956609" cy="1024155"/>
            <a:chOff x="6295505" y="3643745"/>
            <a:chExt cx="956609" cy="1024155"/>
          </a:xfrm>
        </p:grpSpPr>
        <p:sp>
          <p:nvSpPr>
            <p:cNvPr id="78" name="TextBox 77"/>
            <p:cNvSpPr txBox="1"/>
            <p:nvPr/>
          </p:nvSpPr>
          <p:spPr>
            <a:xfrm>
              <a:off x="6295505" y="3643745"/>
              <a:ext cx="9566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allocated</a:t>
              </a:r>
              <a:br>
                <a:rPr lang="en-US" sz="1600" dirty="0" smtClean="0"/>
              </a:br>
              <a:r>
                <a:rPr lang="en-US" sz="1600" dirty="0" smtClean="0"/>
                <a:t>to West</a:t>
              </a:r>
              <a:endParaRPr lang="en-US" sz="1600" dirty="0"/>
            </a:p>
          </p:txBody>
        </p:sp>
        <p:cxnSp>
          <p:nvCxnSpPr>
            <p:cNvPr id="80" name="Straight Arrow Connector 79"/>
            <p:cNvCxnSpPr>
              <a:stCxn id="78" idx="2"/>
              <a:endCxn id="49" idx="0"/>
            </p:cNvCxnSpPr>
            <p:nvPr/>
          </p:nvCxnSpPr>
          <p:spPr>
            <a:xfrm rot="5400000">
              <a:off x="6457818" y="4351908"/>
              <a:ext cx="439380" cy="1926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2879387" y="3239312"/>
            <a:ext cx="1391911" cy="988855"/>
            <a:chOff x="-16213" y="3203644"/>
            <a:chExt cx="1391911" cy="988855"/>
          </a:xfrm>
        </p:grpSpPr>
        <p:sp>
          <p:nvSpPr>
            <p:cNvPr id="61" name="TextBox 60"/>
            <p:cNvSpPr txBox="1"/>
            <p:nvPr/>
          </p:nvSpPr>
          <p:spPr>
            <a:xfrm>
              <a:off x="0" y="3607724"/>
              <a:ext cx="1375698" cy="584775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FF0000"/>
                  </a:solidFill>
                </a:rPr>
                <a:t>Body-flit </a:t>
              </a:r>
              <a:r>
                <a:rPr lang="en-US" sz="1600" dirty="0" smtClean="0">
                  <a:solidFill>
                    <a:schemeClr val="tx1"/>
                  </a:solidFill>
                </a:rPr>
                <a:t>turns</a:t>
              </a:r>
              <a:br>
                <a:rPr lang="en-US" sz="1600" dirty="0" smtClean="0">
                  <a:solidFill>
                    <a:schemeClr val="tx1"/>
                  </a:solidFill>
                </a:rPr>
              </a:br>
              <a:r>
                <a:rPr lang="en-US" sz="1600" dirty="0" smtClean="0">
                  <a:solidFill>
                    <a:schemeClr val="tx1"/>
                  </a:solidFill>
                </a:rPr>
                <a:t> into </a:t>
              </a:r>
              <a:r>
                <a:rPr lang="en-US" sz="1600" dirty="0" smtClean="0">
                  <a:solidFill>
                    <a:srgbClr val="FF0000"/>
                  </a:solidFill>
                </a:rPr>
                <a:t>head-flit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cxnSp>
          <p:nvCxnSpPr>
            <p:cNvPr id="65" name="Straight Arrow Connector 64"/>
            <p:cNvCxnSpPr/>
            <p:nvPr/>
          </p:nvCxnSpPr>
          <p:spPr>
            <a:xfrm rot="10800000">
              <a:off x="-16213" y="3203644"/>
              <a:ext cx="548228" cy="40408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  <p:transition advTm="695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004 0.00185 0.06007 0.00393 0.0915 0.00278 C 0.12292 0.00162 0.16771 0.00023 0.18837 -0.00718 C 0.20903 -0.01458 0.21059 -0.03171 0.21597 -0.0412 C 0.22136 -0.0507 0.22084 -0.05741 0.22031 -0.06389 " pathEditMode="relative" ptsTypes="aaaaA">
                                      <p:cBhvr>
                                        <p:cTn id="47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313 -0.02731 0.00625 -0.05463 -0.01163 -0.07662 C -0.02951 -0.09861 -0.06858 -0.11528 -0.10746 -0.13194 " pathEditMode="relative" ptsTypes="aaA">
                                      <p:cBhvr>
                                        <p:cTn id="51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62" grpId="0" animBg="1"/>
      <p:bldP spid="62" grpId="1" animBg="1"/>
      <p:bldP spid="67" grpId="0" animBg="1"/>
      <p:bldP spid="71" grpId="0" animBg="1"/>
      <p:bldP spid="71" grpId="1" animBg="1"/>
      <p:bldP spid="74" grpId="0" animBg="1"/>
      <p:bldP spid="74" grpId="1" animBg="1"/>
      <p:bldP spid="77" grpId="0"/>
      <p:bldP spid="49" grpId="0" animBg="1"/>
      <p:bldP spid="5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BLESS without buffers is extreme end of a continuum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BLESS can be integrated with buffers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FLIT-BLESS with Buffers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WORM-BLESS with Buffers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Whenever a buffer is full, it’s first flit becomes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must-schedule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must-schedule </a:t>
            </a:r>
            <a:r>
              <a:rPr lang="en-US" sz="2000" dirty="0" smtClean="0">
                <a:sym typeface="Wingdings" pitchFamily="2" charset="2"/>
              </a:rPr>
              <a:t>flits must be deflected if necessary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BLESS with Small Buffers</a:t>
            </a:r>
            <a:endParaRPr lang="en-US" dirty="0"/>
          </a:p>
        </p:txBody>
      </p:sp>
    </p:spTree>
  </p:cSld>
  <p:clrMapOvr>
    <a:masterClrMapping/>
  </p:clrMapOvr>
  <p:transition advTm="38361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question_mark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33248" y="4973926"/>
            <a:ext cx="648105" cy="883779"/>
          </a:xfrm>
          <a:prstGeom prst="rect">
            <a:avLst/>
          </a:prstGeom>
        </p:spPr>
      </p:pic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9351"/>
            <a:ext cx="3490840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u="sng" dirty="0" smtClean="0">
                <a:sym typeface="Wingdings" pitchFamily="2" charset="2"/>
              </a:rPr>
              <a:t>Advantages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No buffers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Purely local flow control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Simplicity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1600" dirty="0" smtClean="0">
                <a:sym typeface="Wingdings" pitchFamily="2" charset="2"/>
              </a:rPr>
              <a:t>- no credit-flows</a:t>
            </a:r>
            <a:br>
              <a:rPr lang="en-US" sz="1600" dirty="0" smtClean="0">
                <a:sym typeface="Wingdings" pitchFamily="2" charset="2"/>
              </a:rPr>
            </a:br>
            <a:r>
              <a:rPr lang="en-US" sz="1600" dirty="0" smtClean="0">
                <a:sym typeface="Wingdings" pitchFamily="2" charset="2"/>
              </a:rPr>
              <a:t>- no virtual channels</a:t>
            </a:r>
            <a:br>
              <a:rPr lang="en-US" sz="1600" dirty="0" smtClean="0">
                <a:sym typeface="Wingdings" pitchFamily="2" charset="2"/>
              </a:rPr>
            </a:br>
            <a:r>
              <a:rPr lang="en-US" sz="1600" dirty="0" smtClean="0">
                <a:sym typeface="Wingdings" pitchFamily="2" charset="2"/>
              </a:rPr>
              <a:t>- simplified router design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No deadlocks, </a:t>
            </a:r>
            <a:r>
              <a:rPr lang="en-US" sz="2000" dirty="0" err="1" smtClean="0">
                <a:sym typeface="Wingdings" pitchFamily="2" charset="2"/>
              </a:rPr>
              <a:t>livelocks</a:t>
            </a: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err="1" smtClean="0">
                <a:sym typeface="Wingdings" pitchFamily="2" charset="2"/>
              </a:rPr>
              <a:t>Adaptivity</a:t>
            </a:r>
            <a:r>
              <a:rPr lang="en-US" sz="2000" dirty="0" smtClean="0">
                <a:sym typeface="Wingdings" pitchFamily="2" charset="2"/>
              </a:rPr>
              <a:t/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1600" dirty="0" smtClean="0">
                <a:sym typeface="Wingdings" pitchFamily="2" charset="2"/>
              </a:rPr>
              <a:t>- packets are deflected around congested areas!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Router latency reduction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Area savings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16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BLESS:  Advantages &amp; Disadvantages </a:t>
            </a:r>
            <a:endParaRPr lang="en-US" dirty="0"/>
          </a:p>
        </p:txBody>
      </p:sp>
      <p:sp>
        <p:nvSpPr>
          <p:cNvPr id="5" name="Content Placeholder 11"/>
          <p:cNvSpPr txBox="1">
            <a:spLocks/>
          </p:cNvSpPr>
          <p:nvPr/>
        </p:nvSpPr>
        <p:spPr>
          <a:xfrm>
            <a:off x="5273550" y="1122123"/>
            <a:ext cx="3233145" cy="34206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u="sng" dirty="0" smtClean="0">
                <a:sym typeface="Wingdings" pitchFamily="2" charset="2"/>
              </a:rPr>
              <a:t>Disadvantages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Increased latency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Reduced bandwidth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Increased buffering at receiver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Header information at each flit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760171" y="5002414"/>
            <a:ext cx="836125" cy="394314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5603132" y="5038927"/>
            <a:ext cx="2626468" cy="71011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Impact on energy…? </a:t>
            </a:r>
            <a:endParaRPr lang="en-US" b="1" dirty="0"/>
          </a:p>
        </p:txBody>
      </p:sp>
    </p:spTree>
    <p:custDataLst>
      <p:tags r:id="rId1"/>
    </p:custDataLst>
  </p:cSld>
  <p:clrMapOvr>
    <a:masterClrMapping/>
  </p:clrMapOvr>
  <p:transition advTm="5271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5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175862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BLESS gets rid of input buffers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and virtual channels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Reduction of Router Latency</a:t>
            </a:r>
            <a:endParaRPr lang="en-US" dirty="0"/>
          </a:p>
        </p:txBody>
      </p:sp>
      <p:grpSp>
        <p:nvGrpSpPr>
          <p:cNvPr id="44" name="Group 43"/>
          <p:cNvGrpSpPr/>
          <p:nvPr/>
        </p:nvGrpSpPr>
        <p:grpSpPr>
          <a:xfrm>
            <a:off x="2013625" y="2441643"/>
            <a:ext cx="2691318" cy="963038"/>
            <a:chOff x="5787958" y="2402732"/>
            <a:chExt cx="2691318" cy="1134894"/>
          </a:xfrm>
        </p:grpSpPr>
        <p:sp>
          <p:nvSpPr>
            <p:cNvPr id="5" name="Rectangle 4"/>
            <p:cNvSpPr/>
            <p:nvPr/>
          </p:nvSpPr>
          <p:spPr>
            <a:xfrm>
              <a:off x="5787958" y="2538919"/>
              <a:ext cx="544748" cy="505839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BW</a:t>
              </a:r>
              <a:br>
                <a:rPr lang="en-US" sz="1600" dirty="0" smtClean="0"/>
              </a:br>
              <a:r>
                <a:rPr lang="en-US" sz="1600" dirty="0" smtClean="0"/>
                <a:t>RC</a:t>
              </a:r>
              <a:endParaRPr lang="en-US" sz="1600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329465" y="2535676"/>
              <a:ext cx="544748" cy="505839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VA</a:t>
              </a:r>
              <a:br>
                <a:rPr lang="en-US" sz="1600" dirty="0" smtClean="0"/>
              </a:br>
              <a:r>
                <a:rPr lang="en-US" sz="1600" dirty="0" smtClean="0"/>
                <a:t>SA</a:t>
              </a:r>
              <a:endParaRPr lang="en-US" sz="1600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874214" y="2535676"/>
              <a:ext cx="544748" cy="505839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ST</a:t>
              </a:r>
              <a:endParaRPr lang="en-US" sz="1600" dirty="0"/>
            </a:p>
          </p:txBody>
        </p:sp>
        <p:cxnSp>
          <p:nvCxnSpPr>
            <p:cNvPr id="9" name="Straight Arrow Connector 8"/>
            <p:cNvCxnSpPr>
              <a:stCxn id="7" idx="3"/>
            </p:cNvCxnSpPr>
            <p:nvPr/>
          </p:nvCxnSpPr>
          <p:spPr>
            <a:xfrm>
              <a:off x="7418962" y="2788596"/>
              <a:ext cx="518808" cy="324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509754" y="2402732"/>
              <a:ext cx="4148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LT</a:t>
              </a:r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329464" y="3031787"/>
              <a:ext cx="544748" cy="505839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BW</a:t>
              </a:r>
              <a:endParaRPr lang="en-US" sz="1600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870971" y="3028544"/>
              <a:ext cx="544748" cy="505839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SA</a:t>
              </a:r>
              <a:endParaRPr lang="en-US" sz="1600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415720" y="3028544"/>
              <a:ext cx="544748" cy="505839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ST</a:t>
              </a:r>
              <a:endParaRPr lang="en-US" sz="1600" dirty="0"/>
            </a:p>
          </p:txBody>
        </p:sp>
        <p:cxnSp>
          <p:nvCxnSpPr>
            <p:cNvPr id="17" name="Straight Arrow Connector 16"/>
            <p:cNvCxnSpPr>
              <a:stCxn id="16" idx="3"/>
            </p:cNvCxnSpPr>
            <p:nvPr/>
          </p:nvCxnSpPr>
          <p:spPr>
            <a:xfrm>
              <a:off x="7960468" y="3281464"/>
              <a:ext cx="518808" cy="324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8051260" y="2895600"/>
              <a:ext cx="4148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LT</a:t>
              </a:r>
              <a:endParaRPr lang="en-US" dirty="0"/>
            </a:p>
          </p:txBody>
        </p:sp>
      </p:grpSp>
      <p:sp>
        <p:nvSpPr>
          <p:cNvPr id="30" name="Rectangle 29"/>
          <p:cNvSpPr/>
          <p:nvPr/>
        </p:nvSpPr>
        <p:spPr>
          <a:xfrm>
            <a:off x="2519465" y="5128642"/>
            <a:ext cx="544748" cy="3660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RC</a:t>
            </a:r>
            <a:endParaRPr lang="en-US" sz="1600" dirty="0"/>
          </a:p>
        </p:txBody>
      </p:sp>
      <p:sp>
        <p:nvSpPr>
          <p:cNvPr id="31" name="Rectangle 30"/>
          <p:cNvSpPr/>
          <p:nvPr/>
        </p:nvSpPr>
        <p:spPr>
          <a:xfrm>
            <a:off x="3064214" y="5128642"/>
            <a:ext cx="544748" cy="3660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ST</a:t>
            </a:r>
            <a:endParaRPr lang="en-US" sz="1600" dirty="0"/>
          </a:p>
        </p:txBody>
      </p:sp>
      <p:cxnSp>
        <p:nvCxnSpPr>
          <p:cNvPr id="32" name="Straight Arrow Connector 31"/>
          <p:cNvCxnSpPr>
            <a:stCxn id="31" idx="3"/>
          </p:cNvCxnSpPr>
          <p:nvPr/>
        </p:nvCxnSpPr>
        <p:spPr>
          <a:xfrm>
            <a:off x="3608962" y="5311657"/>
            <a:ext cx="518808" cy="23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680299" y="4983804"/>
            <a:ext cx="414857" cy="2672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LT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3634905" y="5728967"/>
            <a:ext cx="544748" cy="3660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RC</a:t>
            </a:r>
            <a:endParaRPr lang="en-US" sz="1600" dirty="0"/>
          </a:p>
        </p:txBody>
      </p:sp>
      <p:sp>
        <p:nvSpPr>
          <p:cNvPr id="35" name="Rectangle 34"/>
          <p:cNvSpPr/>
          <p:nvPr/>
        </p:nvSpPr>
        <p:spPr>
          <a:xfrm>
            <a:off x="4179654" y="5728967"/>
            <a:ext cx="544748" cy="3660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ST</a:t>
            </a:r>
            <a:endParaRPr lang="en-US" sz="1600" dirty="0"/>
          </a:p>
        </p:txBody>
      </p:sp>
      <p:cxnSp>
        <p:nvCxnSpPr>
          <p:cNvPr id="36" name="Straight Arrow Connector 35"/>
          <p:cNvCxnSpPr>
            <a:stCxn id="35" idx="3"/>
          </p:cNvCxnSpPr>
          <p:nvPr/>
        </p:nvCxnSpPr>
        <p:spPr>
          <a:xfrm>
            <a:off x="4724402" y="5911983"/>
            <a:ext cx="518808" cy="23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824922" y="5597573"/>
            <a:ext cx="414857" cy="2672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LT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3064213" y="5494671"/>
            <a:ext cx="564204" cy="2463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LA LT</a:t>
            </a:r>
            <a:endParaRPr lang="en-US" sz="1200" dirty="0"/>
          </a:p>
        </p:txBody>
      </p:sp>
      <p:sp>
        <p:nvSpPr>
          <p:cNvPr id="49" name="Rectangle 48"/>
          <p:cNvSpPr/>
          <p:nvPr/>
        </p:nvSpPr>
        <p:spPr>
          <a:xfrm>
            <a:off x="6060330" y="1001947"/>
            <a:ext cx="2791840" cy="163424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 smtClean="0"/>
              <a:t>BW:  Buffer Write</a:t>
            </a:r>
          </a:p>
          <a:p>
            <a:r>
              <a:rPr lang="en-US" sz="1400" dirty="0" smtClean="0"/>
              <a:t>RC:   Route Computation</a:t>
            </a:r>
          </a:p>
          <a:p>
            <a:r>
              <a:rPr lang="en-US" sz="1400" dirty="0" smtClean="0"/>
              <a:t>VA:    Virtual Channel Allocation</a:t>
            </a:r>
          </a:p>
          <a:p>
            <a:r>
              <a:rPr lang="en-US" sz="1400" dirty="0" smtClean="0"/>
              <a:t>SA:    Switch Allocation</a:t>
            </a:r>
            <a:br>
              <a:rPr lang="en-US" sz="1400" dirty="0" smtClean="0"/>
            </a:br>
            <a:r>
              <a:rPr lang="en-US" sz="1400" dirty="0" smtClean="0"/>
              <a:t>ST:    Switch Traversal</a:t>
            </a:r>
          </a:p>
          <a:p>
            <a:r>
              <a:rPr lang="en-US" sz="1400" dirty="0" smtClean="0"/>
              <a:t>LT:     Link Traversal</a:t>
            </a:r>
          </a:p>
          <a:p>
            <a:r>
              <a:rPr lang="en-US" sz="1400" dirty="0" smtClean="0"/>
              <a:t>LA LT:   Link Traversal of </a:t>
            </a:r>
            <a:r>
              <a:rPr lang="en-US" sz="1400" dirty="0" err="1" smtClean="0"/>
              <a:t>Lookahead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50" name="TextBox 49"/>
          <p:cNvSpPr txBox="1"/>
          <p:nvPr/>
        </p:nvSpPr>
        <p:spPr>
          <a:xfrm>
            <a:off x="183828" y="2478241"/>
            <a:ext cx="1350241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Baseline</a:t>
            </a:r>
            <a:br>
              <a:rPr lang="en-US" dirty="0" smtClean="0"/>
            </a:br>
            <a:r>
              <a:rPr lang="en-US" dirty="0" smtClean="0"/>
              <a:t>Router</a:t>
            </a:r>
          </a:p>
          <a:p>
            <a:pPr algn="ctr"/>
            <a:r>
              <a:rPr lang="en-US" dirty="0" smtClean="0"/>
              <a:t>(speculative)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1546698" y="2490281"/>
            <a:ext cx="529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head</a:t>
            </a:r>
            <a:br>
              <a:rPr lang="en-US" sz="1400" dirty="0" smtClean="0"/>
            </a:br>
            <a:r>
              <a:rPr lang="en-US" sz="1400" dirty="0" smtClean="0"/>
              <a:t>flit</a:t>
            </a:r>
            <a:endParaRPr lang="en-US" sz="1400" dirty="0"/>
          </a:p>
        </p:txBody>
      </p:sp>
      <p:sp>
        <p:nvSpPr>
          <p:cNvPr id="53" name="TextBox 52"/>
          <p:cNvSpPr txBox="1"/>
          <p:nvPr/>
        </p:nvSpPr>
        <p:spPr>
          <a:xfrm>
            <a:off x="1952018" y="296369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body</a:t>
            </a:r>
            <a:br>
              <a:rPr lang="en-US" sz="1400" dirty="0" smtClean="0"/>
            </a:br>
            <a:r>
              <a:rPr lang="en-US" sz="1400" dirty="0" smtClean="0"/>
              <a:t>flit</a:t>
            </a:r>
            <a:endParaRPr lang="en-US" sz="1400" dirty="0"/>
          </a:p>
        </p:txBody>
      </p:sp>
      <p:sp>
        <p:nvSpPr>
          <p:cNvPr id="54" name="TextBox 53"/>
          <p:cNvSpPr txBox="1"/>
          <p:nvPr/>
        </p:nvSpPr>
        <p:spPr>
          <a:xfrm>
            <a:off x="309380" y="3856326"/>
            <a:ext cx="1151021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BLESS</a:t>
            </a:r>
            <a:br>
              <a:rPr lang="en-US" dirty="0" smtClean="0"/>
            </a:br>
            <a:r>
              <a:rPr lang="en-US" dirty="0" smtClean="0"/>
              <a:t>Router</a:t>
            </a:r>
          </a:p>
          <a:p>
            <a:pPr algn="ctr"/>
            <a:r>
              <a:rPr lang="en-US" dirty="0" smtClean="0"/>
              <a:t>(standard)</a:t>
            </a:r>
            <a:endParaRPr lang="en-US" dirty="0"/>
          </a:p>
        </p:txBody>
      </p:sp>
      <p:grpSp>
        <p:nvGrpSpPr>
          <p:cNvPr id="57" name="Group 56"/>
          <p:cNvGrpSpPr/>
          <p:nvPr/>
        </p:nvGrpSpPr>
        <p:grpSpPr>
          <a:xfrm>
            <a:off x="1669916" y="3819728"/>
            <a:ext cx="4062917" cy="966280"/>
            <a:chOff x="1669916" y="3985098"/>
            <a:chExt cx="4062917" cy="966280"/>
          </a:xfrm>
        </p:grpSpPr>
        <p:sp>
          <p:nvSpPr>
            <p:cNvPr id="22" name="Rectangle 21"/>
            <p:cNvSpPr/>
            <p:nvPr/>
          </p:nvSpPr>
          <p:spPr>
            <a:xfrm>
              <a:off x="2503250" y="4096514"/>
              <a:ext cx="544748" cy="423928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RC</a:t>
              </a:r>
              <a:endParaRPr lang="en-US" sz="160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047999" y="4096514"/>
              <a:ext cx="544748" cy="423928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ST</a:t>
              </a:r>
              <a:endParaRPr lang="en-US" sz="1600" dirty="0"/>
            </a:p>
          </p:txBody>
        </p:sp>
        <p:cxnSp>
          <p:nvCxnSpPr>
            <p:cNvPr id="24" name="Straight Arrow Connector 23"/>
            <p:cNvCxnSpPr>
              <a:stCxn id="23" idx="3"/>
            </p:cNvCxnSpPr>
            <p:nvPr/>
          </p:nvCxnSpPr>
          <p:spPr>
            <a:xfrm>
              <a:off x="3592747" y="4308478"/>
              <a:ext cx="518808" cy="271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3683539" y="3985098"/>
              <a:ext cx="414857" cy="3095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LT</a:t>
              </a:r>
              <a:endParaRPr lang="en-US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124528" y="4527450"/>
              <a:ext cx="544748" cy="423928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RC</a:t>
              </a:r>
              <a:endParaRPr lang="en-US" sz="1600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669277" y="4527450"/>
              <a:ext cx="544748" cy="423928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ST</a:t>
              </a:r>
              <a:endParaRPr lang="en-US" sz="1600" dirty="0"/>
            </a:p>
          </p:txBody>
        </p:sp>
        <p:cxnSp>
          <p:nvCxnSpPr>
            <p:cNvPr id="28" name="Straight Arrow Connector 27"/>
            <p:cNvCxnSpPr>
              <a:stCxn id="27" idx="3"/>
            </p:cNvCxnSpPr>
            <p:nvPr/>
          </p:nvCxnSpPr>
          <p:spPr>
            <a:xfrm>
              <a:off x="5214025" y="4739415"/>
              <a:ext cx="518808" cy="271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5304817" y="4416034"/>
              <a:ext cx="414857" cy="3095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LT</a:t>
              </a:r>
              <a:endParaRPr lang="en-US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669916" y="4131012"/>
              <a:ext cx="8386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Router 1</a:t>
              </a:r>
              <a:endParaRPr lang="en-US" sz="1400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223099" y="4584969"/>
              <a:ext cx="8386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Router 2</a:t>
              </a:r>
              <a:endParaRPr lang="en-US" sz="1400" dirty="0"/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1666674" y="5149174"/>
            <a:ext cx="8386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Router 1</a:t>
            </a:r>
            <a:endParaRPr lang="en-US" sz="1400" dirty="0"/>
          </a:p>
        </p:txBody>
      </p:sp>
      <p:sp>
        <p:nvSpPr>
          <p:cNvPr id="59" name="TextBox 58"/>
          <p:cNvSpPr txBox="1"/>
          <p:nvPr/>
        </p:nvSpPr>
        <p:spPr>
          <a:xfrm>
            <a:off x="2752928" y="5768501"/>
            <a:ext cx="8386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Router 2</a:t>
            </a:r>
            <a:endParaRPr lang="en-US" sz="1400" dirty="0"/>
          </a:p>
        </p:txBody>
      </p:sp>
      <p:sp>
        <p:nvSpPr>
          <p:cNvPr id="60" name="TextBox 59"/>
          <p:cNvSpPr txBox="1"/>
          <p:nvPr/>
        </p:nvSpPr>
        <p:spPr>
          <a:xfrm>
            <a:off x="236094" y="5198743"/>
            <a:ext cx="1258679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BLESS</a:t>
            </a:r>
            <a:br>
              <a:rPr lang="en-US" dirty="0" smtClean="0"/>
            </a:br>
            <a:r>
              <a:rPr lang="en-US" dirty="0" smtClean="0"/>
              <a:t>Router</a:t>
            </a:r>
          </a:p>
          <a:p>
            <a:pPr algn="ctr"/>
            <a:r>
              <a:rPr lang="en-US" dirty="0" smtClean="0"/>
              <a:t>(optimized)</a:t>
            </a:r>
            <a:endParaRPr lang="en-US" dirty="0"/>
          </a:p>
        </p:txBody>
      </p:sp>
      <p:sp>
        <p:nvSpPr>
          <p:cNvPr id="61" name="Rounded Rectangle 60"/>
          <p:cNvSpPr/>
          <p:nvPr/>
        </p:nvSpPr>
        <p:spPr>
          <a:xfrm>
            <a:off x="6118698" y="2879387"/>
            <a:ext cx="2344365" cy="49611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Router Latency = 3</a:t>
            </a:r>
            <a:endParaRPr lang="en-US" dirty="0"/>
          </a:p>
        </p:txBody>
      </p:sp>
      <p:sp>
        <p:nvSpPr>
          <p:cNvPr id="62" name="Rounded Rectangle 61"/>
          <p:cNvSpPr/>
          <p:nvPr/>
        </p:nvSpPr>
        <p:spPr>
          <a:xfrm>
            <a:off x="6105728" y="4092102"/>
            <a:ext cx="2344365" cy="49611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Router Latency = 2</a:t>
            </a:r>
            <a:endParaRPr lang="en-US" dirty="0"/>
          </a:p>
        </p:txBody>
      </p:sp>
      <p:sp>
        <p:nvSpPr>
          <p:cNvPr id="63" name="Rounded Rectangle 62"/>
          <p:cNvSpPr/>
          <p:nvPr/>
        </p:nvSpPr>
        <p:spPr>
          <a:xfrm>
            <a:off x="6099242" y="5340485"/>
            <a:ext cx="2344365" cy="49611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Router Latency = 1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6974732" y="3472775"/>
            <a:ext cx="1857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Can be improved to 2. </a:t>
            </a:r>
            <a:endParaRPr lang="en-US" sz="1400" dirty="0"/>
          </a:p>
        </p:txBody>
      </p:sp>
      <p:cxnSp>
        <p:nvCxnSpPr>
          <p:cNvPr id="66" name="Straight Arrow Connector 65"/>
          <p:cNvCxnSpPr/>
          <p:nvPr/>
        </p:nvCxnSpPr>
        <p:spPr>
          <a:xfrm rot="5400000" flipH="1" flipV="1">
            <a:off x="7859949" y="3278222"/>
            <a:ext cx="243191" cy="20428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7894171" y="2558374"/>
            <a:ext cx="12498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[Dally, Towles’04]</a:t>
            </a:r>
            <a:endParaRPr lang="en-US" sz="1200" dirty="0"/>
          </a:p>
        </p:txBody>
      </p:sp>
    </p:spTree>
    <p:custDataLst>
      <p:tags r:id="rId1"/>
    </p:custDataLst>
  </p:cSld>
  <p:clrMapOvr>
    <a:masterClrMapping/>
  </p:clrMapOvr>
  <p:transition advTm="1123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3" grpId="0"/>
      <p:bldP spid="34" grpId="0" animBg="1"/>
      <p:bldP spid="35" grpId="0" animBg="1"/>
      <p:bldP spid="37" grpId="0"/>
      <p:bldP spid="38" grpId="0" animBg="1"/>
      <p:bldP spid="54" grpId="0" animBg="1"/>
      <p:bldP spid="58" grpId="0"/>
      <p:bldP spid="59" grpId="0"/>
      <p:bldP spid="60" grpId="0" animBg="1"/>
      <p:bldP spid="61" grpId="0" animBg="1"/>
      <p:bldP spid="62" grpId="0" animBg="1"/>
      <p:bldP spid="63" grpId="0" animBg="1"/>
      <p:bldP spid="6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5210666" y="1901316"/>
            <a:ext cx="3223215" cy="218430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question_mark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33248" y="4973926"/>
            <a:ext cx="648105" cy="883779"/>
          </a:xfrm>
          <a:prstGeom prst="rect">
            <a:avLst/>
          </a:prstGeom>
        </p:spPr>
      </p:pic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9351"/>
            <a:ext cx="3490840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u="sng" dirty="0" smtClean="0">
                <a:sym typeface="Wingdings" pitchFamily="2" charset="2"/>
              </a:rPr>
              <a:t>Advantages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No buffers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Purely local flow control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Simplicity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1600" dirty="0" smtClean="0">
                <a:sym typeface="Wingdings" pitchFamily="2" charset="2"/>
              </a:rPr>
              <a:t>- no credit-flows</a:t>
            </a:r>
            <a:br>
              <a:rPr lang="en-US" sz="1600" dirty="0" smtClean="0">
                <a:sym typeface="Wingdings" pitchFamily="2" charset="2"/>
              </a:rPr>
            </a:br>
            <a:r>
              <a:rPr lang="en-US" sz="1600" dirty="0" smtClean="0">
                <a:sym typeface="Wingdings" pitchFamily="2" charset="2"/>
              </a:rPr>
              <a:t>- no virtual channels</a:t>
            </a:r>
            <a:br>
              <a:rPr lang="en-US" sz="1600" dirty="0" smtClean="0">
                <a:sym typeface="Wingdings" pitchFamily="2" charset="2"/>
              </a:rPr>
            </a:br>
            <a:r>
              <a:rPr lang="en-US" sz="1600" dirty="0" smtClean="0">
                <a:sym typeface="Wingdings" pitchFamily="2" charset="2"/>
              </a:rPr>
              <a:t>- simplified router design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No deadlocks, </a:t>
            </a:r>
            <a:r>
              <a:rPr lang="en-US" sz="2000" dirty="0" err="1" smtClean="0">
                <a:sym typeface="Wingdings" pitchFamily="2" charset="2"/>
              </a:rPr>
              <a:t>livelocks</a:t>
            </a: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err="1" smtClean="0">
                <a:sym typeface="Wingdings" pitchFamily="2" charset="2"/>
              </a:rPr>
              <a:t>Adaptivity</a:t>
            </a:r>
            <a:r>
              <a:rPr lang="en-US" sz="2000" dirty="0" smtClean="0">
                <a:sym typeface="Wingdings" pitchFamily="2" charset="2"/>
              </a:rPr>
              <a:t/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1600" dirty="0" smtClean="0">
                <a:sym typeface="Wingdings" pitchFamily="2" charset="2"/>
              </a:rPr>
              <a:t>- packets are deflected around congested areas!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Router latency reduction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Area savings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16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BLESS:  Advantages &amp; Disadvantages </a:t>
            </a:r>
            <a:endParaRPr lang="en-US" dirty="0"/>
          </a:p>
        </p:txBody>
      </p:sp>
      <p:sp>
        <p:nvSpPr>
          <p:cNvPr id="5" name="Content Placeholder 11"/>
          <p:cNvSpPr txBox="1">
            <a:spLocks/>
          </p:cNvSpPr>
          <p:nvPr/>
        </p:nvSpPr>
        <p:spPr>
          <a:xfrm>
            <a:off x="5273550" y="1122123"/>
            <a:ext cx="3233145" cy="34206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u="sng" dirty="0" smtClean="0">
                <a:sym typeface="Wingdings" pitchFamily="2" charset="2"/>
              </a:rPr>
              <a:t>Disadvantages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Increased latency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Reduced bandwidth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Increased buffering at receiver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Header information at each flit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603132" y="5038927"/>
            <a:ext cx="2626468" cy="71011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Impact on energy…? </a:t>
            </a:r>
            <a:endParaRPr lang="en-US" b="1" dirty="0"/>
          </a:p>
        </p:txBody>
      </p:sp>
    </p:spTree>
    <p:custDataLst>
      <p:tags r:id="rId1"/>
    </p:custDataLst>
  </p:cSld>
  <p:clrMapOvr>
    <a:masterClrMapping/>
  </p:clrMapOvr>
  <p:transition advTm="3360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59" y="935939"/>
            <a:ext cx="7605641" cy="544540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2D mesh network, router latency is 2 cycles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olidFill>
                  <a:srgbClr val="FF0000"/>
                </a:solidFill>
                <a:sym typeface="Wingdings" pitchFamily="2" charset="2"/>
              </a:rPr>
              <a:t>4x4, 8 core, 8 L2 cache banks  (each node is a core or an L2 bank)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olidFill>
                  <a:srgbClr val="FF0000"/>
                </a:solidFill>
                <a:sym typeface="Wingdings" pitchFamily="2" charset="2"/>
              </a:rPr>
              <a:t>4x4, 16 core, 16 L2 cache banks (each node is a core and an L2 bank)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olidFill>
                  <a:srgbClr val="FF0000"/>
                </a:solidFill>
                <a:sym typeface="Wingdings" pitchFamily="2" charset="2"/>
              </a:rPr>
              <a:t>8x8, 16 core, 64 L2 cache banks (each node is L2 bank and may be a core)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128-bit wide links,  4-flit data packets,  1-flit address packets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For baseline configuration: 4 VCs per physical input port, 1 packet deep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Benchmarks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err="1" smtClean="0">
                <a:solidFill>
                  <a:srgbClr val="FF0000"/>
                </a:solidFill>
              </a:rPr>
              <a:t>Multiprogrammed</a:t>
            </a:r>
            <a:r>
              <a:rPr lang="en-US" sz="1600" dirty="0" smtClean="0">
                <a:solidFill>
                  <a:srgbClr val="FF0000"/>
                </a:solidFill>
              </a:rPr>
              <a:t> SPEC CPU2006 and Windows Desktop applications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Heterogeneous and homogenous application mixes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Synthetic traffic patterns: UR, Transpose, Tornado, Bit Complement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x86 processor model based on Intel Pentium M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2 GHz processor, 128-entry instruction window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64Kbyte private L1 caches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Total 16Mbyte shared L2 caches; 16 MSHRs per bank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DRAM model based on Micron DDR2-800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endParaRPr lang="en-US" sz="16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Evaluation Methodology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ransition advTm="104942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59" y="935939"/>
            <a:ext cx="7605641" cy="544540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2D mesh network, router latency is 2 cycles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olidFill>
                  <a:srgbClr val="FF0000"/>
                </a:solidFill>
                <a:sym typeface="Wingdings" pitchFamily="2" charset="2"/>
              </a:rPr>
              <a:t>4x4, 8 core, 8 L2 cache banks  (each node is a core or an L2 bank)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olidFill>
                  <a:srgbClr val="FF0000"/>
                </a:solidFill>
                <a:sym typeface="Wingdings" pitchFamily="2" charset="2"/>
              </a:rPr>
              <a:t>4x4, 16 core, 16 L2 cache banks (each node is a core and an L2 bank)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olidFill>
                  <a:srgbClr val="FF0000"/>
                </a:solidFill>
                <a:sym typeface="Wingdings" pitchFamily="2" charset="2"/>
              </a:rPr>
              <a:t>8x8, 16 core, 64 L2 cache banks (each node is L2 bank and may be a core)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128-bit wide links,  4-flit data packets,  1-flit address packets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For baseline configuration: 4 VCs per physical input port, 1 packet deep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Benchmarks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err="1" smtClean="0">
                <a:solidFill>
                  <a:srgbClr val="FF0000"/>
                </a:solidFill>
              </a:rPr>
              <a:t>Multiprogrammed</a:t>
            </a:r>
            <a:r>
              <a:rPr lang="en-US" sz="1600" dirty="0" smtClean="0">
                <a:solidFill>
                  <a:srgbClr val="FF0000"/>
                </a:solidFill>
              </a:rPr>
              <a:t> SPEC CPU2006 and Windows Desktop applications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Heterogeneous and homogenous application mixes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Synthetic traffic patterns: UR, Transpose, Tornado, Bit Complement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x86 processor model based on Intel Pentium M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2 GHz processor, 128-entry instruction window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64Kbyte private L1 caches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Total 16Mbyte shared L2 caches; 16 MSHRs per bank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DRAM model based on Micron DDR2-800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endParaRPr lang="en-US" sz="16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Evaluation Methodology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5359940" y="4630368"/>
            <a:ext cx="3054486" cy="1060312"/>
            <a:chOff x="5359940" y="4630368"/>
            <a:chExt cx="3054486" cy="1060312"/>
          </a:xfrm>
        </p:grpSpPr>
        <p:sp>
          <p:nvSpPr>
            <p:cNvPr id="5" name="Rounded Rectangle 4"/>
            <p:cNvSpPr/>
            <p:nvPr/>
          </p:nvSpPr>
          <p:spPr>
            <a:xfrm>
              <a:off x="6060332" y="4630368"/>
              <a:ext cx="2354094" cy="1050587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600" dirty="0" smtClean="0"/>
                <a:t>Evaluations with </a:t>
              </a:r>
              <a:r>
                <a:rPr lang="en-US" sz="1600" dirty="0" smtClean="0">
                  <a:solidFill>
                    <a:srgbClr val="FF0000"/>
                  </a:solidFill>
                </a:rPr>
                <a:t>perfect L2 caches</a:t>
              </a:r>
            </a:p>
            <a:p>
              <a:r>
                <a:rPr lang="en-US" sz="1600" dirty="0" smtClean="0">
                  <a:sym typeface="Wingdings" pitchFamily="2" charset="2"/>
                </a:rPr>
                <a:t> Puts maximal stress </a:t>
              </a:r>
              <a:br>
                <a:rPr lang="en-US" sz="1600" dirty="0" smtClean="0">
                  <a:sym typeface="Wingdings" pitchFamily="2" charset="2"/>
                </a:rPr>
              </a:br>
              <a:r>
                <a:rPr lang="en-US" sz="1600" dirty="0" smtClean="0">
                  <a:sym typeface="Wingdings" pitchFamily="2" charset="2"/>
                </a:rPr>
                <a:t>on </a:t>
              </a:r>
              <a:r>
                <a:rPr lang="en-US" sz="1600" dirty="0" err="1" smtClean="0">
                  <a:sym typeface="Wingdings" pitchFamily="2" charset="2"/>
                </a:rPr>
                <a:t>NoC</a:t>
              </a:r>
              <a:endParaRPr lang="en-US" sz="1600" dirty="0"/>
            </a:p>
          </p:txBody>
        </p:sp>
        <p:cxnSp>
          <p:nvCxnSpPr>
            <p:cNvPr id="7" name="Straight Arrow Connector 6"/>
            <p:cNvCxnSpPr>
              <a:stCxn id="5" idx="1"/>
            </p:cNvCxnSpPr>
            <p:nvPr/>
          </p:nvCxnSpPr>
          <p:spPr>
            <a:xfrm rot="10800000" flipV="1">
              <a:off x="5359940" y="5155661"/>
              <a:ext cx="700392" cy="535019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ounded Rectangle 10"/>
          <p:cNvSpPr/>
          <p:nvPr/>
        </p:nvSpPr>
        <p:spPr>
          <a:xfrm>
            <a:off x="6001966" y="1984443"/>
            <a:ext cx="2966937" cy="131323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smtClean="0"/>
              <a:t>Simulation is cycle-accurate</a:t>
            </a:r>
          </a:p>
          <a:p>
            <a:pPr>
              <a:buFont typeface="Wingdings" pitchFamily="2" charset="2"/>
              <a:buChar char="à"/>
            </a:pPr>
            <a:r>
              <a:rPr lang="en-US" sz="1600" dirty="0" smtClean="0">
                <a:sym typeface="Wingdings" pitchFamily="2" charset="2"/>
              </a:rPr>
              <a:t> Models stalls in network </a:t>
            </a:r>
            <a:br>
              <a:rPr lang="en-US" sz="1600" dirty="0" smtClean="0">
                <a:sym typeface="Wingdings" pitchFamily="2" charset="2"/>
              </a:rPr>
            </a:br>
            <a:r>
              <a:rPr lang="en-US" sz="1600" dirty="0" smtClean="0">
                <a:sym typeface="Wingdings" pitchFamily="2" charset="2"/>
              </a:rPr>
              <a:t>     and processors</a:t>
            </a:r>
          </a:p>
          <a:p>
            <a:pPr>
              <a:buFont typeface="Wingdings" pitchFamily="2" charset="2"/>
              <a:buChar char="à"/>
            </a:pPr>
            <a:r>
              <a:rPr lang="en-US" sz="1600" dirty="0" smtClean="0">
                <a:solidFill>
                  <a:srgbClr val="FF0000"/>
                </a:solidFill>
                <a:sym typeface="Wingdings" pitchFamily="2" charset="2"/>
              </a:rPr>
              <a:t> Self-throttling behavior</a:t>
            </a:r>
          </a:p>
          <a:p>
            <a:pPr>
              <a:buFont typeface="Wingdings" pitchFamily="2" charset="2"/>
              <a:buChar char="à"/>
            </a:pPr>
            <a:r>
              <a:rPr lang="en-US" sz="1600" dirty="0" smtClean="0">
                <a:solidFill>
                  <a:srgbClr val="FF0000"/>
                </a:solidFill>
                <a:sym typeface="Wingdings" pitchFamily="2" charset="2"/>
              </a:rPr>
              <a:t> Aggressive processor model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Tm="10494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59" y="935939"/>
            <a:ext cx="7605641" cy="544540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Energy model </a:t>
            </a:r>
            <a:r>
              <a:rPr lang="en-US" sz="2000" dirty="0" smtClean="0">
                <a:sym typeface="Wingdings" pitchFamily="2" charset="2"/>
              </a:rPr>
              <a:t>provided by Orion simulator </a:t>
            </a:r>
            <a:r>
              <a:rPr lang="en-US" sz="1600" dirty="0" smtClean="0">
                <a:sym typeface="Wingdings" pitchFamily="2" charset="2"/>
              </a:rPr>
              <a:t>[MICRO’02]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70nm technology,  2 GHz routers at 1.0 </a:t>
            </a:r>
            <a:r>
              <a:rPr lang="en-US" sz="1600" dirty="0" err="1" smtClean="0">
                <a:sym typeface="Wingdings" pitchFamily="2" charset="2"/>
              </a:rPr>
              <a:t>V</a:t>
            </a:r>
            <a:r>
              <a:rPr lang="en-US" sz="1600" baseline="-25000" dirty="0" err="1" smtClean="0">
                <a:sym typeface="Wingdings" pitchFamily="2" charset="2"/>
              </a:rPr>
              <a:t>dd</a:t>
            </a:r>
            <a:endParaRPr lang="en-US" sz="1600" baseline="-25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For BLESS, the following is modeled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Additional energy to transmit header information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Additional buffers needed on the receiver side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Additional logic to reorder flits of individual packets at receiver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Network energy is partitioned into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buffer energy</a:t>
            </a:r>
            <a:r>
              <a:rPr lang="en-US" sz="2000" dirty="0" smtClean="0">
                <a:sym typeface="Wingdings" pitchFamily="2" charset="2"/>
              </a:rPr>
              <a:t>,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router energy</a:t>
            </a:r>
            <a:r>
              <a:rPr lang="en-US" sz="2000" dirty="0" smtClean="0">
                <a:sym typeface="Wingdings" pitchFamily="2" charset="2"/>
              </a:rPr>
              <a:t>, and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link energy</a:t>
            </a:r>
            <a:r>
              <a:rPr lang="en-US" sz="2000" dirty="0" smtClean="0">
                <a:sym typeface="Wingdings" pitchFamily="2" charset="2"/>
              </a:rPr>
              <a:t>,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each having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static</a:t>
            </a:r>
            <a:r>
              <a:rPr lang="en-US" sz="2000" dirty="0" smtClean="0">
                <a:sym typeface="Wingdings" pitchFamily="2" charset="2"/>
              </a:rPr>
              <a:t> and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dynamic</a:t>
            </a:r>
            <a:r>
              <a:rPr lang="en-US" sz="2000" dirty="0" smtClean="0">
                <a:sym typeface="Wingdings" pitchFamily="2" charset="2"/>
              </a:rPr>
              <a:t> components.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Comparisons against non-adaptive and aggressive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adaptive buffered routing algorithms (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DO, MIN-AD, ROMM</a:t>
            </a:r>
            <a:r>
              <a:rPr lang="en-US" sz="2000" dirty="0" smtClean="0">
                <a:sym typeface="Wingdings" pitchFamily="2" charset="2"/>
              </a:rPr>
              <a:t>)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endParaRPr lang="en-US" sz="16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Evaluation Methodology</a:t>
            </a:r>
            <a:endParaRPr lang="en-US" dirty="0"/>
          </a:p>
        </p:txBody>
      </p:sp>
      <p:grpSp>
        <p:nvGrpSpPr>
          <p:cNvPr id="40" name="Group 39"/>
          <p:cNvGrpSpPr/>
          <p:nvPr/>
        </p:nvGrpSpPr>
        <p:grpSpPr>
          <a:xfrm>
            <a:off x="7966953" y="151845"/>
            <a:ext cx="1342418" cy="1579678"/>
            <a:chOff x="6635886" y="4013726"/>
            <a:chExt cx="1731524" cy="2041742"/>
          </a:xfrm>
        </p:grpSpPr>
        <p:grpSp>
          <p:nvGrpSpPr>
            <p:cNvPr id="23" name="Group 22"/>
            <p:cNvGrpSpPr/>
            <p:nvPr/>
          </p:nvGrpSpPr>
          <p:grpSpPr>
            <a:xfrm rot="13528394">
              <a:off x="6553201" y="4241260"/>
              <a:ext cx="1896893" cy="1731524"/>
              <a:chOff x="6514290" y="4406630"/>
              <a:chExt cx="1896893" cy="1731524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7013643" y="4406630"/>
                <a:ext cx="77821" cy="8754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6514290" y="5074596"/>
                <a:ext cx="77821" cy="8754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7376809" y="5372911"/>
                <a:ext cx="77821" cy="8754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7402749" y="5233481"/>
                <a:ext cx="77821" cy="8754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7438418" y="5094052"/>
                <a:ext cx="77821" cy="8754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7736732" y="5976025"/>
                <a:ext cx="77821" cy="8754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8151779" y="6050605"/>
                <a:ext cx="77821" cy="8754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8333362" y="5541524"/>
                <a:ext cx="77821" cy="8754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6979785" y="4743545"/>
                <a:ext cx="219842" cy="35858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5" name="Straight Connector 24"/>
            <p:cNvCxnSpPr>
              <a:stCxn id="17" idx="4"/>
              <a:endCxn id="16" idx="7"/>
            </p:cNvCxnSpPr>
            <p:nvPr/>
          </p:nvCxnSpPr>
          <p:spPr>
            <a:xfrm flipV="1">
              <a:off x="7118128" y="4013726"/>
              <a:ext cx="417700" cy="1947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6" idx="2"/>
              <a:endCxn id="15" idx="6"/>
            </p:cNvCxnSpPr>
            <p:nvPr/>
          </p:nvCxnSpPr>
          <p:spPr>
            <a:xfrm rot="16200000" flipH="1">
              <a:off x="7549772" y="4094078"/>
              <a:ext cx="292715" cy="183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14" idx="4"/>
              <a:endCxn id="12" idx="0"/>
            </p:cNvCxnSpPr>
            <p:nvPr/>
          </p:nvCxnSpPr>
          <p:spPr>
            <a:xfrm flipV="1">
              <a:off x="7426688" y="5070053"/>
              <a:ext cx="179591" cy="9023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17" idx="1"/>
              <a:endCxn id="14" idx="6"/>
            </p:cNvCxnSpPr>
            <p:nvPr/>
          </p:nvCxnSpPr>
          <p:spPr>
            <a:xfrm rot="10800000" flipH="1" flipV="1">
              <a:off x="7084147" y="4280490"/>
              <a:ext cx="284048" cy="8827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15" idx="1"/>
              <a:endCxn id="12" idx="5"/>
            </p:cNvCxnSpPr>
            <p:nvPr/>
          </p:nvCxnSpPr>
          <p:spPr>
            <a:xfrm rot="10800000" flipV="1">
              <a:off x="7640261" y="4401150"/>
              <a:ext cx="172034" cy="59688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14" idx="0"/>
              <a:endCxn id="10" idx="5"/>
            </p:cNvCxnSpPr>
            <p:nvPr/>
          </p:nvCxnSpPr>
          <p:spPr>
            <a:xfrm rot="10800000" flipV="1">
              <a:off x="7206046" y="5221679"/>
              <a:ext cx="158227" cy="7128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12" idx="2"/>
              <a:endCxn id="11" idx="6"/>
            </p:cNvCxnSpPr>
            <p:nvPr/>
          </p:nvCxnSpPr>
          <p:spPr>
            <a:xfrm rot="16200000" flipH="1">
              <a:off x="7449258" y="5282612"/>
              <a:ext cx="768621" cy="337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11" idx="0"/>
              <a:endCxn id="10" idx="3"/>
            </p:cNvCxnSpPr>
            <p:nvPr/>
          </p:nvCxnSpPr>
          <p:spPr>
            <a:xfrm rot="10800000" flipV="1">
              <a:off x="7244633" y="5894153"/>
              <a:ext cx="753806" cy="7961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Tm="18315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Evaluation – </a:t>
            </a:r>
            <a:r>
              <a:rPr lang="en-US" dirty="0" err="1" smtClean="0"/>
              <a:t>Synthethic</a:t>
            </a:r>
            <a:r>
              <a:rPr lang="en-US" dirty="0" smtClean="0"/>
              <a:t> Traces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77046" y="1352144"/>
            <a:ext cx="3098284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First, the bad news </a:t>
            </a:r>
            <a:r>
              <a:rPr lang="en-US" dirty="0" smtClean="0">
                <a:sym typeface="Wingdings" pitchFamily="2" charset="2"/>
              </a:rPr>
              <a:t>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sym typeface="Wingdings" pitchFamily="2" charset="2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 Uniform random injection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sym typeface="Wingdings" pitchFamily="2" charset="2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 BLESS has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significantly lower</a:t>
            </a:r>
            <a:br>
              <a:rPr lang="en-US" dirty="0" smtClean="0">
                <a:solidFill>
                  <a:srgbClr val="FF0000"/>
                </a:solidFill>
                <a:sym typeface="Wingdings" pitchFamily="2" charset="2"/>
              </a:rPr>
            </a:b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   saturation throughput </a:t>
            </a:r>
            <a:r>
              <a:rPr lang="en-US" dirty="0" smtClean="0">
                <a:sym typeface="Wingdings" pitchFamily="2" charset="2"/>
              </a:rPr>
              <a:t/>
            </a:r>
            <a:br>
              <a:rPr lang="en-US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>   compared to buffered </a:t>
            </a:r>
            <a:br>
              <a:rPr lang="en-US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>   baseline. 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sym typeface="Wingdings" pitchFamily="2" charset="2"/>
            </a:endParaRPr>
          </a:p>
          <a:p>
            <a:endParaRPr lang="en-US" dirty="0" smtClean="0"/>
          </a:p>
        </p:txBody>
      </p:sp>
      <p:graphicFrame>
        <p:nvGraphicFramePr>
          <p:cNvPr id="10" name="Chart 9"/>
          <p:cNvGraphicFramePr/>
          <p:nvPr/>
        </p:nvGraphicFramePr>
        <p:xfrm>
          <a:off x="4442703" y="1660288"/>
          <a:ext cx="4305300" cy="244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Down Arrow 10"/>
          <p:cNvSpPr/>
          <p:nvPr/>
        </p:nvSpPr>
        <p:spPr>
          <a:xfrm rot="19647242">
            <a:off x="6789907" y="1167318"/>
            <a:ext cx="330741" cy="5739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060332" y="1118680"/>
            <a:ext cx="6270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BLESS</a:t>
            </a:r>
            <a:endParaRPr lang="en-US" sz="1400" dirty="0"/>
          </a:p>
        </p:txBody>
      </p:sp>
      <p:sp>
        <p:nvSpPr>
          <p:cNvPr id="13" name="Down Arrow 12"/>
          <p:cNvSpPr/>
          <p:nvPr/>
        </p:nvSpPr>
        <p:spPr>
          <a:xfrm rot="19647242">
            <a:off x="8167993" y="1144621"/>
            <a:ext cx="330741" cy="5739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545421" y="1125166"/>
            <a:ext cx="7745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Best</a:t>
            </a:r>
            <a:br>
              <a:rPr lang="en-US" sz="1400" dirty="0" smtClean="0"/>
            </a:br>
            <a:r>
              <a:rPr lang="en-US" sz="1400" dirty="0" smtClean="0"/>
              <a:t>Baseline</a:t>
            </a:r>
            <a:endParaRPr lang="en-US" sz="1400" dirty="0"/>
          </a:p>
        </p:txBody>
      </p:sp>
      <p:sp>
        <p:nvSpPr>
          <p:cNvPr id="15" name="Rounded Rectangle 14"/>
          <p:cNvSpPr/>
          <p:nvPr/>
        </p:nvSpPr>
        <p:spPr>
          <a:xfrm rot="1152855">
            <a:off x="2500008" y="4679004"/>
            <a:ext cx="5087566" cy="77821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Is BLESS doomed…? </a:t>
            </a:r>
            <a:endParaRPr lang="en-US" sz="2800" b="1" dirty="0"/>
          </a:p>
        </p:txBody>
      </p:sp>
    </p:spTree>
    <p:custDataLst>
      <p:tags r:id="rId1"/>
    </p:custDataLst>
  </p:cSld>
  <p:clrMapOvr>
    <a:masterClrMapping/>
  </p:clrMapOvr>
  <p:transition advTm="3252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Evaluation – Homogenous Case Study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77046" y="1352144"/>
            <a:ext cx="2585964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milc</a:t>
            </a:r>
            <a:r>
              <a:rPr lang="en-US" dirty="0" smtClean="0"/>
              <a:t> benchmarks</a:t>
            </a:r>
          </a:p>
          <a:p>
            <a:r>
              <a:rPr lang="en-US" dirty="0" smtClean="0"/>
              <a:t>  (moderately intensive)</a:t>
            </a:r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Perfect caches</a:t>
            </a:r>
            <a:r>
              <a:rPr lang="en-US" dirty="0" smtClean="0"/>
              <a:t>!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 Very little performance</a:t>
            </a:r>
            <a:br>
              <a:rPr lang="en-US" dirty="0" smtClean="0"/>
            </a:br>
            <a:r>
              <a:rPr lang="en-US" dirty="0" smtClean="0"/>
              <a:t>   degradation with BLESS</a:t>
            </a:r>
          </a:p>
          <a:p>
            <a:r>
              <a:rPr lang="en-US" dirty="0" smtClean="0"/>
              <a:t>   (less than 4% in dense</a:t>
            </a:r>
            <a:br>
              <a:rPr lang="en-US" dirty="0" smtClean="0"/>
            </a:br>
            <a:r>
              <a:rPr lang="en-US" dirty="0" smtClean="0"/>
              <a:t>    network)</a:t>
            </a:r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With router latency 1, </a:t>
            </a:r>
            <a:br>
              <a:rPr lang="en-US" dirty="0" smtClean="0"/>
            </a:br>
            <a:r>
              <a:rPr lang="en-US" dirty="0" smtClean="0"/>
              <a:t>  BLESS can even </a:t>
            </a:r>
            <a:br>
              <a:rPr lang="en-US" dirty="0" smtClean="0"/>
            </a:br>
            <a:r>
              <a:rPr lang="en-US" dirty="0" smtClean="0"/>
              <a:t>  outperform baseline</a:t>
            </a:r>
            <a:br>
              <a:rPr lang="en-US" dirty="0" smtClean="0"/>
            </a:br>
            <a:r>
              <a:rPr lang="en-US" dirty="0" smtClean="0"/>
              <a:t>  (by ~10%)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Significant energy 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  improvements 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  (almost 40%)</a:t>
            </a:r>
          </a:p>
          <a:p>
            <a:r>
              <a:rPr lang="en-US" dirty="0" smtClean="0"/>
              <a:t>  </a:t>
            </a:r>
          </a:p>
        </p:txBody>
      </p:sp>
      <p:graphicFrame>
        <p:nvGraphicFramePr>
          <p:cNvPr id="8" name="Chart 7"/>
          <p:cNvGraphicFramePr/>
          <p:nvPr/>
        </p:nvGraphicFramePr>
        <p:xfrm>
          <a:off x="3696511" y="1064571"/>
          <a:ext cx="5267831" cy="25443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3574205" y="3777777"/>
          <a:ext cx="5419726" cy="2609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Down Arrow 9"/>
          <p:cNvSpPr/>
          <p:nvPr/>
        </p:nvSpPr>
        <p:spPr>
          <a:xfrm rot="20581618">
            <a:off x="6041771" y="1046835"/>
            <a:ext cx="289794" cy="340468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214026" y="943582"/>
            <a:ext cx="8547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Baseline</a:t>
            </a:r>
            <a:endParaRPr lang="en-US" sz="1600" dirty="0"/>
          </a:p>
        </p:txBody>
      </p:sp>
      <p:sp>
        <p:nvSpPr>
          <p:cNvPr id="12" name="Down Arrow 11"/>
          <p:cNvSpPr/>
          <p:nvPr/>
        </p:nvSpPr>
        <p:spPr>
          <a:xfrm rot="1725875">
            <a:off x="6534640" y="1160324"/>
            <a:ext cx="289794" cy="340468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796392" y="969523"/>
            <a:ext cx="6928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BLESS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7649183" y="966281"/>
            <a:ext cx="6319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RL=1</a:t>
            </a:r>
            <a:endParaRPr lang="en-US" sz="1600" dirty="0"/>
          </a:p>
        </p:txBody>
      </p:sp>
      <p:sp>
        <p:nvSpPr>
          <p:cNvPr id="15" name="Down Arrow 14"/>
          <p:cNvSpPr/>
          <p:nvPr/>
        </p:nvSpPr>
        <p:spPr>
          <a:xfrm rot="18358841">
            <a:off x="8162524" y="1167319"/>
            <a:ext cx="289794" cy="340468"/>
          </a:xfrm>
          <a:prstGeom prst="downArrow">
            <a:avLst/>
          </a:prstGeom>
          <a:gradFill rotWithShape="1">
            <a:gsLst>
              <a:gs pos="0">
                <a:srgbClr val="C32D2E">
                  <a:tint val="92000"/>
                  <a:satMod val="170000"/>
                </a:srgbClr>
              </a:gs>
              <a:gs pos="15000">
                <a:srgbClr val="C32D2E">
                  <a:tint val="92000"/>
                  <a:shade val="99000"/>
                  <a:satMod val="170000"/>
                </a:srgbClr>
              </a:gs>
              <a:gs pos="62000">
                <a:srgbClr val="C32D2E">
                  <a:tint val="96000"/>
                  <a:shade val="80000"/>
                  <a:satMod val="170000"/>
                </a:srgbClr>
              </a:gs>
              <a:gs pos="97000">
                <a:srgbClr val="C32D2E">
                  <a:tint val="98000"/>
                  <a:shade val="63000"/>
                  <a:satMod val="170000"/>
                </a:srgbClr>
              </a:gs>
              <a:gs pos="100000">
                <a:srgbClr val="C32D2E">
                  <a:shade val="62000"/>
                  <a:satMod val="17000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rgbClr val="C32D2E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6" name="Picture 15" descr="exclamation_mark_yellow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3370" y="5607085"/>
            <a:ext cx="680764" cy="686710"/>
          </a:xfrm>
          <a:prstGeom prst="rect">
            <a:avLst/>
          </a:prstGeom>
        </p:spPr>
      </p:pic>
      <p:sp>
        <p:nvSpPr>
          <p:cNvPr id="17" name="Left-Right Arrow 16"/>
          <p:cNvSpPr/>
          <p:nvPr/>
        </p:nvSpPr>
        <p:spPr>
          <a:xfrm rot="5400000">
            <a:off x="4956244" y="4236399"/>
            <a:ext cx="535021" cy="272374"/>
          </a:xfrm>
          <a:prstGeom prst="left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-Right Arrow 18"/>
          <p:cNvSpPr/>
          <p:nvPr/>
        </p:nvSpPr>
        <p:spPr>
          <a:xfrm rot="5400000">
            <a:off x="6616429" y="4226674"/>
            <a:ext cx="372894" cy="220495"/>
          </a:xfrm>
          <a:prstGeom prst="left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-Right Arrow 19"/>
          <p:cNvSpPr/>
          <p:nvPr/>
        </p:nvSpPr>
        <p:spPr>
          <a:xfrm rot="5400000">
            <a:off x="8111248" y="4259098"/>
            <a:ext cx="535021" cy="272374"/>
          </a:xfrm>
          <a:prstGeom prst="left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 advTm="8999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13" grpId="0"/>
      <p:bldP spid="14" grpId="0"/>
      <p:bldP spid="15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Evaluation – Homogenous Case Study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77046" y="1352144"/>
            <a:ext cx="2585964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milc</a:t>
            </a:r>
            <a:r>
              <a:rPr lang="en-US" dirty="0" smtClean="0"/>
              <a:t> benchmarks</a:t>
            </a:r>
          </a:p>
          <a:p>
            <a:r>
              <a:rPr lang="en-US" dirty="0" smtClean="0"/>
              <a:t>  (moderately intensive)</a:t>
            </a:r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Perfect caches</a:t>
            </a:r>
            <a:r>
              <a:rPr lang="en-US" dirty="0" smtClean="0"/>
              <a:t>!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 Very little performance</a:t>
            </a:r>
            <a:br>
              <a:rPr lang="en-US" dirty="0" smtClean="0"/>
            </a:br>
            <a:r>
              <a:rPr lang="en-US" dirty="0" smtClean="0"/>
              <a:t>   degradation with BLESS</a:t>
            </a:r>
          </a:p>
          <a:p>
            <a:r>
              <a:rPr lang="en-US" dirty="0" smtClean="0"/>
              <a:t>   (less than 4% in dense</a:t>
            </a:r>
            <a:br>
              <a:rPr lang="en-US" dirty="0" smtClean="0"/>
            </a:br>
            <a:r>
              <a:rPr lang="en-US" dirty="0" smtClean="0"/>
              <a:t>    network)</a:t>
            </a:r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With router latency 1, </a:t>
            </a:r>
            <a:br>
              <a:rPr lang="en-US" dirty="0" smtClean="0"/>
            </a:br>
            <a:r>
              <a:rPr lang="en-US" dirty="0" smtClean="0"/>
              <a:t>  BLESS can even </a:t>
            </a:r>
            <a:br>
              <a:rPr lang="en-US" dirty="0" smtClean="0"/>
            </a:br>
            <a:r>
              <a:rPr lang="en-US" dirty="0" smtClean="0"/>
              <a:t>  outperform baseline</a:t>
            </a:r>
            <a:br>
              <a:rPr lang="en-US" dirty="0" smtClean="0"/>
            </a:br>
            <a:r>
              <a:rPr lang="en-US" dirty="0" smtClean="0"/>
              <a:t>  (by ~10%)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Significant energy 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  improvements 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  (almost 40%)</a:t>
            </a:r>
          </a:p>
          <a:p>
            <a:r>
              <a:rPr lang="en-US" dirty="0" smtClean="0"/>
              <a:t>  </a:t>
            </a:r>
          </a:p>
        </p:txBody>
      </p:sp>
      <p:graphicFrame>
        <p:nvGraphicFramePr>
          <p:cNvPr id="8" name="Chart 7"/>
          <p:cNvGraphicFramePr/>
          <p:nvPr/>
        </p:nvGraphicFramePr>
        <p:xfrm>
          <a:off x="3696511" y="1064571"/>
          <a:ext cx="5267831" cy="25443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3574205" y="3777777"/>
          <a:ext cx="5419726" cy="2609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Down Arrow 9"/>
          <p:cNvSpPr/>
          <p:nvPr/>
        </p:nvSpPr>
        <p:spPr>
          <a:xfrm rot="20581618">
            <a:off x="6041771" y="1046835"/>
            <a:ext cx="289794" cy="340468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214026" y="943582"/>
            <a:ext cx="8547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Baseline</a:t>
            </a:r>
            <a:endParaRPr lang="en-US" sz="1600" dirty="0"/>
          </a:p>
        </p:txBody>
      </p:sp>
      <p:sp>
        <p:nvSpPr>
          <p:cNvPr id="12" name="Down Arrow 11"/>
          <p:cNvSpPr/>
          <p:nvPr/>
        </p:nvSpPr>
        <p:spPr>
          <a:xfrm rot="1725875">
            <a:off x="6534640" y="1160324"/>
            <a:ext cx="289794" cy="340468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796392" y="969523"/>
            <a:ext cx="6928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BLESS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7649183" y="966281"/>
            <a:ext cx="6319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RL=1</a:t>
            </a:r>
            <a:endParaRPr lang="en-US" sz="1600" dirty="0"/>
          </a:p>
        </p:txBody>
      </p:sp>
      <p:sp>
        <p:nvSpPr>
          <p:cNvPr id="15" name="Down Arrow 14"/>
          <p:cNvSpPr/>
          <p:nvPr/>
        </p:nvSpPr>
        <p:spPr>
          <a:xfrm rot="18358841">
            <a:off x="8162524" y="1167319"/>
            <a:ext cx="289794" cy="340468"/>
          </a:xfrm>
          <a:prstGeom prst="downArrow">
            <a:avLst/>
          </a:prstGeom>
          <a:gradFill rotWithShape="1">
            <a:gsLst>
              <a:gs pos="0">
                <a:srgbClr val="C32D2E">
                  <a:tint val="92000"/>
                  <a:satMod val="170000"/>
                </a:srgbClr>
              </a:gs>
              <a:gs pos="15000">
                <a:srgbClr val="C32D2E">
                  <a:tint val="92000"/>
                  <a:shade val="99000"/>
                  <a:satMod val="170000"/>
                </a:srgbClr>
              </a:gs>
              <a:gs pos="62000">
                <a:srgbClr val="C32D2E">
                  <a:tint val="96000"/>
                  <a:shade val="80000"/>
                  <a:satMod val="170000"/>
                </a:srgbClr>
              </a:gs>
              <a:gs pos="97000">
                <a:srgbClr val="C32D2E">
                  <a:tint val="98000"/>
                  <a:shade val="63000"/>
                  <a:satMod val="170000"/>
                </a:srgbClr>
              </a:gs>
              <a:gs pos="100000">
                <a:srgbClr val="C32D2E">
                  <a:shade val="62000"/>
                  <a:satMod val="17000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rgbClr val="C32D2E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6" name="Picture 15" descr="exclamation_mark_yellow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53370" y="5607085"/>
            <a:ext cx="680764" cy="686710"/>
          </a:xfrm>
          <a:prstGeom prst="rect">
            <a:avLst/>
          </a:prstGeom>
        </p:spPr>
      </p:pic>
      <p:sp>
        <p:nvSpPr>
          <p:cNvPr id="17" name="Left-Right Arrow 16"/>
          <p:cNvSpPr/>
          <p:nvPr/>
        </p:nvSpPr>
        <p:spPr>
          <a:xfrm rot="5400000">
            <a:off x="4956244" y="4236399"/>
            <a:ext cx="535021" cy="272374"/>
          </a:xfrm>
          <a:prstGeom prst="left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-Right Arrow 18"/>
          <p:cNvSpPr/>
          <p:nvPr/>
        </p:nvSpPr>
        <p:spPr>
          <a:xfrm rot="5400000">
            <a:off x="6616429" y="4226674"/>
            <a:ext cx="372894" cy="220495"/>
          </a:xfrm>
          <a:prstGeom prst="left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-Right Arrow 19"/>
          <p:cNvSpPr/>
          <p:nvPr/>
        </p:nvSpPr>
        <p:spPr>
          <a:xfrm rot="5400000">
            <a:off x="8111248" y="4259098"/>
            <a:ext cx="535021" cy="272374"/>
          </a:xfrm>
          <a:prstGeom prst="left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1223570" y="1691977"/>
            <a:ext cx="7538937" cy="364787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u="sng" dirty="0" smtClean="0">
                <a:sym typeface="Wingdings" pitchFamily="2" charset="2"/>
              </a:rPr>
              <a:t>Observations: </a:t>
            </a:r>
          </a:p>
          <a:p>
            <a:endParaRPr lang="en-US" sz="2800" b="1" dirty="0" smtClean="0">
              <a:sym typeface="Wingdings" pitchFamily="2" charset="2"/>
            </a:endParaRPr>
          </a:p>
          <a:p>
            <a:pPr marL="514350" indent="-514350">
              <a:buAutoNum type="arabicParenR"/>
            </a:pPr>
            <a:r>
              <a:rPr lang="en-US" sz="2800" b="1" dirty="0" smtClean="0">
                <a:sym typeface="Wingdings" pitchFamily="2" charset="2"/>
              </a:rPr>
              <a:t>Injection rates not extremely high</a:t>
            </a:r>
            <a:br>
              <a:rPr lang="en-US" sz="2800" b="1" dirty="0" smtClean="0">
                <a:sym typeface="Wingdings" pitchFamily="2" charset="2"/>
              </a:rPr>
            </a:br>
            <a:r>
              <a:rPr lang="en-US" sz="2800" b="1" dirty="0" smtClean="0">
                <a:sym typeface="Wingdings" pitchFamily="2" charset="2"/>
              </a:rPr>
              <a:t>on average</a:t>
            </a:r>
            <a:br>
              <a:rPr lang="en-US" sz="2800" b="1" dirty="0" smtClean="0">
                <a:sym typeface="Wingdings" pitchFamily="2" charset="2"/>
              </a:rPr>
            </a:br>
            <a:r>
              <a:rPr lang="en-US" sz="2800" b="1" dirty="0" smtClean="0">
                <a:sym typeface="Wingdings" pitchFamily="2" charset="2"/>
              </a:rPr>
              <a:t>       </a:t>
            </a:r>
            <a:r>
              <a:rPr lang="en-US" sz="2800" b="1" dirty="0" smtClean="0">
                <a:solidFill>
                  <a:srgbClr val="FF0000"/>
                </a:solidFill>
                <a:sym typeface="Wingdings" pitchFamily="2" charset="2"/>
              </a:rPr>
              <a:t>self-throttling</a:t>
            </a:r>
            <a:r>
              <a:rPr lang="en-US" sz="2800" b="1" dirty="0" smtClean="0">
                <a:sym typeface="Wingdings" pitchFamily="2" charset="2"/>
              </a:rPr>
              <a:t>!</a:t>
            </a:r>
          </a:p>
          <a:p>
            <a:pPr marL="514350" indent="-514350">
              <a:buAutoNum type="arabicParenR"/>
            </a:pPr>
            <a:endParaRPr lang="en-US" sz="2800" b="1" dirty="0" smtClean="0"/>
          </a:p>
          <a:p>
            <a:pPr marL="514350" indent="-514350">
              <a:buAutoNum type="arabicParenR"/>
            </a:pPr>
            <a:r>
              <a:rPr lang="en-US" sz="2800" b="1" dirty="0" smtClean="0"/>
              <a:t>For bursts and temporary hotspots, </a:t>
            </a:r>
            <a:r>
              <a:rPr lang="en-US" sz="2800" b="1" dirty="0" smtClean="0">
                <a:solidFill>
                  <a:srgbClr val="FF0000"/>
                </a:solidFill>
              </a:rPr>
              <a:t>use network links as buffers</a:t>
            </a:r>
            <a:r>
              <a:rPr lang="en-US" sz="2800" b="1" dirty="0" smtClean="0"/>
              <a:t>!</a:t>
            </a:r>
            <a:endParaRPr lang="en-US" sz="2800" b="1" dirty="0"/>
          </a:p>
        </p:txBody>
      </p:sp>
    </p:spTree>
  </p:cSld>
  <p:clrMapOvr>
    <a:masterClrMapping/>
  </p:clrMapOvr>
  <p:transition advTm="3597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Evaluation – Homogenous Case Study</a:t>
            </a:r>
            <a:endParaRPr lang="en-US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3385227" y="1118683"/>
          <a:ext cx="5428034" cy="2344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3535294" y="3699955"/>
          <a:ext cx="5608706" cy="2609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77046" y="1352144"/>
            <a:ext cx="2494081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Matlab</a:t>
            </a:r>
            <a:r>
              <a:rPr lang="en-US" dirty="0" smtClean="0"/>
              <a:t> benchmarks</a:t>
            </a:r>
          </a:p>
          <a:p>
            <a:r>
              <a:rPr lang="en-US" dirty="0" smtClean="0"/>
              <a:t>  (most intensive)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Perfect caches!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smtClean="0">
                <a:solidFill>
                  <a:srgbClr val="FF0000"/>
                </a:solidFill>
              </a:rPr>
              <a:t>Worst-case for BLESS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Performance loss is</a:t>
            </a:r>
            <a:br>
              <a:rPr lang="en-US" dirty="0" smtClean="0"/>
            </a:br>
            <a:r>
              <a:rPr lang="en-US" dirty="0" smtClean="0"/>
              <a:t>  within 15% for most</a:t>
            </a:r>
            <a:br>
              <a:rPr lang="en-US" dirty="0" smtClean="0"/>
            </a:br>
            <a:r>
              <a:rPr lang="en-US" dirty="0" smtClean="0"/>
              <a:t>  dense configuration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  Even here, more than 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   15% energy savings in 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   densest network!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5816255" y="1143267"/>
            <a:ext cx="963038" cy="85603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052285" y="3765754"/>
            <a:ext cx="963038" cy="856034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 advTm="823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Evaluation – Further Results</a:t>
            </a:r>
            <a:endParaRPr lang="en-US" dirty="0"/>
          </a:p>
        </p:txBody>
      </p:sp>
      <p:sp>
        <p:nvSpPr>
          <p:cNvPr id="9" name="Content Placeholder 11"/>
          <p:cNvSpPr txBox="1">
            <a:spLocks/>
          </p:cNvSpPr>
          <p:nvPr/>
        </p:nvSpPr>
        <p:spPr>
          <a:xfrm>
            <a:off x="1538359" y="935939"/>
            <a:ext cx="7605641" cy="544540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BLESS increases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buffer requirement</a:t>
            </a:r>
            <a:r>
              <a:rPr lang="en-US" sz="2000" dirty="0" smtClean="0">
                <a:sym typeface="Wingdings" pitchFamily="2" charset="2"/>
              </a:rPr>
              <a:t/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at receiver by at most 2x 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> overall, energy is still reduced</a:t>
            </a:r>
            <a:r>
              <a:rPr lang="en-US" sz="2000" dirty="0" smtClean="0">
                <a:sym typeface="Wingdings" pitchFamily="2" charset="2"/>
              </a:rPr>
              <a:t/>
            </a:r>
            <a:br>
              <a:rPr lang="en-US" sz="2000" dirty="0" smtClean="0">
                <a:sym typeface="Wingdings" pitchFamily="2" charset="2"/>
              </a:rPr>
            </a:b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Impact of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memory latency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	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with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 real caches, </a:t>
            </a:r>
            <a:r>
              <a:rPr lang="en-US" dirty="0" smtClean="0">
                <a:sym typeface="Wingdings" pitchFamily="2" charset="2"/>
              </a:rPr>
              <a:t>very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little slowdown! </a:t>
            </a:r>
            <a:r>
              <a:rPr lang="en-US" dirty="0" smtClean="0">
                <a:sym typeface="Wingdings" pitchFamily="2" charset="2"/>
              </a:rPr>
              <a:t>(at most 1.5%)</a:t>
            </a:r>
            <a:endParaRPr lang="en-US" u="sng" dirty="0" smtClean="0"/>
          </a:p>
        </p:txBody>
      </p:sp>
      <p:graphicFrame>
        <p:nvGraphicFramePr>
          <p:cNvPr id="11" name="Chart 10"/>
          <p:cNvGraphicFramePr/>
          <p:nvPr/>
        </p:nvGraphicFramePr>
        <p:xfrm>
          <a:off x="2273756" y="3560510"/>
          <a:ext cx="5151101" cy="2320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</p:cSld>
  <p:clrMapOvr>
    <a:masterClrMapping/>
  </p:clrMapOvr>
  <p:transition advTm="2996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Evaluation – Further Results</a:t>
            </a:r>
            <a:endParaRPr lang="en-US" dirty="0"/>
          </a:p>
        </p:txBody>
      </p:sp>
      <p:sp>
        <p:nvSpPr>
          <p:cNvPr id="9" name="Content Placeholder 11"/>
          <p:cNvSpPr txBox="1">
            <a:spLocks/>
          </p:cNvSpPr>
          <p:nvPr/>
        </p:nvSpPr>
        <p:spPr>
          <a:xfrm>
            <a:off x="1538359" y="935939"/>
            <a:ext cx="7605641" cy="544540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BLESS increases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buffer requirement</a:t>
            </a:r>
            <a:r>
              <a:rPr lang="en-US" sz="2000" dirty="0" smtClean="0">
                <a:sym typeface="Wingdings" pitchFamily="2" charset="2"/>
              </a:rPr>
              <a:t/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at receiver by at most 2x 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> overall, energy is still reduced</a:t>
            </a:r>
            <a:r>
              <a:rPr lang="en-US" sz="2000" dirty="0" smtClean="0">
                <a:sym typeface="Wingdings" pitchFamily="2" charset="2"/>
              </a:rPr>
              <a:t/>
            </a:r>
            <a:br>
              <a:rPr lang="en-US" sz="2000" dirty="0" smtClean="0">
                <a:sym typeface="Wingdings" pitchFamily="2" charset="2"/>
              </a:rPr>
            </a:b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Impact of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memory latency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	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with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 real caches, </a:t>
            </a:r>
            <a:r>
              <a:rPr lang="en-US" dirty="0" smtClean="0">
                <a:sym typeface="Wingdings" pitchFamily="2" charset="2"/>
              </a:rPr>
              <a:t>very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little slowdown! </a:t>
            </a:r>
            <a:r>
              <a:rPr lang="en-US" dirty="0" smtClean="0">
                <a:sym typeface="Wingdings" pitchFamily="2" charset="2"/>
              </a:rPr>
              <a:t>(at most 1.5%)</a:t>
            </a:r>
            <a:endParaRPr lang="en-US" u="sng" dirty="0" smtClean="0"/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Heterogeneous application mixes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	</a:t>
            </a:r>
            <a:r>
              <a:rPr lang="en-US" dirty="0" smtClean="0">
                <a:sym typeface="Wingdings" pitchFamily="2" charset="2"/>
              </a:rPr>
              <a:t>(we evaluate several mixes of intensive and non-intensive applications)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	</a:t>
            </a:r>
            <a:r>
              <a:rPr lang="en-US" dirty="0" smtClean="0">
                <a:sym typeface="Wingdings" pitchFamily="2" charset="2"/>
              </a:rPr>
              <a:t> little performance degradation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dirty="0" smtClean="0">
                <a:sym typeface="Wingdings" pitchFamily="2" charset="2"/>
              </a:rPr>
              <a:t>	 significant energy savings in all cases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dirty="0" smtClean="0">
                <a:sym typeface="Wingdings" pitchFamily="2" charset="2"/>
              </a:rPr>
              <a:t>	 no significant increase in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unfairness</a:t>
            </a:r>
            <a:r>
              <a:rPr lang="en-US" dirty="0" smtClean="0">
                <a:sym typeface="Wingdings" pitchFamily="2" charset="2"/>
              </a:rPr>
              <a:t> across different applications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Area savings: </a:t>
            </a:r>
            <a:r>
              <a:rPr lang="en-US" dirty="0" smtClean="0">
                <a:sym typeface="Wingdings" pitchFamily="2" charset="2"/>
              </a:rPr>
              <a:t>~60% of network area can be saved!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12" descr="as182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33134" y="5634850"/>
            <a:ext cx="634221" cy="688130"/>
          </a:xfrm>
          <a:prstGeom prst="rect">
            <a:avLst/>
          </a:prstGeom>
        </p:spPr>
      </p:pic>
    </p:spTree>
  </p:cSld>
  <p:clrMapOvr>
    <a:masterClrMapping/>
  </p:clrMapOvr>
  <p:transition advTm="8830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1"/>
          <p:cNvSpPr txBox="1">
            <a:spLocks/>
          </p:cNvSpPr>
          <p:nvPr/>
        </p:nvSpPr>
        <p:spPr>
          <a:xfrm>
            <a:off x="1398930" y="981334"/>
            <a:ext cx="7605641" cy="130466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Aggregate results over all 29 applications</a:t>
            </a: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endParaRPr lang="en-US" sz="16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Evaluation – Aggregate Results</a:t>
            </a:r>
            <a:endParaRPr lang="en-US" dirty="0"/>
          </a:p>
        </p:txBody>
      </p:sp>
      <p:sp>
        <p:nvSpPr>
          <p:cNvPr id="9" name="Content Placeholder 11"/>
          <p:cNvSpPr txBox="1">
            <a:spLocks/>
          </p:cNvSpPr>
          <p:nvPr/>
        </p:nvSpPr>
        <p:spPr>
          <a:xfrm>
            <a:off x="1538359" y="935939"/>
            <a:ext cx="7605641" cy="544540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 </a:t>
            </a: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	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endParaRPr lang="en-US" sz="16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1494815" y="2165487"/>
          <a:ext cx="7143345" cy="14782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33601"/>
                <a:gridCol w="1108953"/>
                <a:gridCol w="1381328"/>
                <a:gridCol w="1235413"/>
                <a:gridCol w="12840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Sparse</a:t>
                      </a:r>
                      <a:r>
                        <a:rPr lang="en-US" baseline="0" dirty="0" smtClean="0"/>
                        <a:t> Network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Perfect L2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Realistic L2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9755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Average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Worst-Case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Average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Worst-Case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∆ Network</a:t>
                      </a:r>
                      <a:r>
                        <a:rPr lang="en-US" sz="1600" baseline="0" dirty="0" smtClean="0"/>
                        <a:t> Energy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-39.4%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-28.1%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-46.4%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-41.0%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∆</a:t>
                      </a:r>
                      <a:r>
                        <a:rPr lang="en-US" sz="1600" baseline="0" dirty="0" smtClean="0"/>
                        <a:t> System Performance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-0.5%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-3.2%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-0.15%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-0.55%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Oval 15"/>
          <p:cNvSpPr/>
          <p:nvPr/>
        </p:nvSpPr>
        <p:spPr>
          <a:xfrm>
            <a:off x="3696510" y="2811294"/>
            <a:ext cx="2305456" cy="95331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506510" y="2837236"/>
            <a:ext cx="963038" cy="85603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44"/>
          <p:cNvGrpSpPr/>
          <p:nvPr/>
        </p:nvGrpSpPr>
        <p:grpSpPr>
          <a:xfrm>
            <a:off x="486384" y="3892068"/>
            <a:ext cx="4173166" cy="2440639"/>
            <a:chOff x="486384" y="3892068"/>
            <a:chExt cx="4173166" cy="2440639"/>
          </a:xfrm>
        </p:grpSpPr>
        <p:graphicFrame>
          <p:nvGraphicFramePr>
            <p:cNvPr id="26" name="Chart 25"/>
            <p:cNvGraphicFramePr/>
            <p:nvPr/>
          </p:nvGraphicFramePr>
          <p:xfrm>
            <a:off x="486384" y="3892068"/>
            <a:ext cx="4173166" cy="244063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33" name="Group 32"/>
            <p:cNvGrpSpPr/>
            <p:nvPr/>
          </p:nvGrpSpPr>
          <p:grpSpPr>
            <a:xfrm>
              <a:off x="1530957" y="5204513"/>
              <a:ext cx="1093437" cy="678647"/>
              <a:chOff x="1530957" y="5204513"/>
              <a:chExt cx="1093437" cy="678647"/>
            </a:xfrm>
          </p:grpSpPr>
          <p:sp>
            <p:nvSpPr>
              <p:cNvPr id="30" name="TextBox 29"/>
              <p:cNvSpPr txBox="1"/>
              <p:nvPr/>
            </p:nvSpPr>
            <p:spPr>
              <a:xfrm rot="16200000">
                <a:off x="1838529" y="5457219"/>
                <a:ext cx="46358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FLIT</a:t>
                </a:r>
                <a:endParaRPr lang="en-US" sz="1200" dirty="0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 rot="16200000">
                <a:off x="2146571" y="5405337"/>
                <a:ext cx="67864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WORM</a:t>
                </a:r>
                <a:endParaRPr lang="en-US" sz="1200" dirty="0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 rot="16200000">
                <a:off x="1407270" y="5424793"/>
                <a:ext cx="52437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BASE</a:t>
                </a:r>
                <a:endParaRPr lang="en-US" sz="1200" dirty="0"/>
              </a:p>
            </p:txBody>
          </p:sp>
        </p:grpSp>
      </p:grpSp>
      <p:grpSp>
        <p:nvGrpSpPr>
          <p:cNvPr id="44" name="Group 43"/>
          <p:cNvGrpSpPr/>
          <p:nvPr/>
        </p:nvGrpSpPr>
        <p:grpSpPr>
          <a:xfrm>
            <a:off x="4772633" y="3905047"/>
            <a:ext cx="4157357" cy="2437385"/>
            <a:chOff x="4772633" y="3905047"/>
            <a:chExt cx="4157357" cy="2437385"/>
          </a:xfrm>
        </p:grpSpPr>
        <p:graphicFrame>
          <p:nvGraphicFramePr>
            <p:cNvPr id="28" name="Chart 27"/>
            <p:cNvGraphicFramePr/>
            <p:nvPr/>
          </p:nvGraphicFramePr>
          <p:xfrm>
            <a:off x="4772633" y="3905047"/>
            <a:ext cx="4157357" cy="243738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pSp>
          <p:nvGrpSpPr>
            <p:cNvPr id="43" name="Group 42"/>
            <p:cNvGrpSpPr/>
            <p:nvPr/>
          </p:nvGrpSpPr>
          <p:grpSpPr>
            <a:xfrm>
              <a:off x="5584146" y="5125308"/>
              <a:ext cx="1104499" cy="678647"/>
              <a:chOff x="5584146" y="5125308"/>
              <a:chExt cx="1104499" cy="678647"/>
            </a:xfrm>
          </p:grpSpPr>
          <p:sp>
            <p:nvSpPr>
              <p:cNvPr id="40" name="TextBox 39"/>
              <p:cNvSpPr txBox="1"/>
              <p:nvPr/>
            </p:nvSpPr>
            <p:spPr>
              <a:xfrm rot="16200000">
                <a:off x="5911174" y="5387740"/>
                <a:ext cx="46358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FLIT</a:t>
                </a:r>
                <a:endParaRPr lang="en-US" sz="1200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16200000">
                <a:off x="6210822" y="5326132"/>
                <a:ext cx="67864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WORM</a:t>
                </a:r>
                <a:endParaRPr lang="en-US" sz="1200" dirty="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16200000">
                <a:off x="5460459" y="5365045"/>
                <a:ext cx="52437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BASE</a:t>
                </a:r>
                <a:endParaRPr lang="en-US" sz="1200" dirty="0"/>
              </a:p>
            </p:txBody>
          </p:sp>
        </p:grpSp>
      </p:grpSp>
      <p:sp>
        <p:nvSpPr>
          <p:cNvPr id="27" name="TextBox 26"/>
          <p:cNvSpPr txBox="1"/>
          <p:nvPr/>
        </p:nvSpPr>
        <p:spPr>
          <a:xfrm>
            <a:off x="1780162" y="5856051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Mean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5862537" y="5823625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Mean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3012333" y="5891719"/>
            <a:ext cx="1322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Worst-Case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7201711" y="5839838"/>
            <a:ext cx="1322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Worst-Case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ransition advTm="5499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20" grpId="0" animBg="1"/>
      <p:bldP spid="27" grpId="0"/>
      <p:bldP spid="29" grpId="0"/>
      <p:bldP spid="34" grpId="0"/>
      <p:bldP spid="39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1"/>
          <p:cNvSpPr txBox="1">
            <a:spLocks/>
          </p:cNvSpPr>
          <p:nvPr/>
        </p:nvSpPr>
        <p:spPr>
          <a:xfrm>
            <a:off x="1398930" y="981334"/>
            <a:ext cx="7605641" cy="130466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Aggregate results over all 29 applications</a:t>
            </a: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endParaRPr lang="en-US" sz="16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Evaluation – Aggregate Results</a:t>
            </a:r>
            <a:endParaRPr lang="en-US" dirty="0"/>
          </a:p>
        </p:txBody>
      </p:sp>
      <p:sp>
        <p:nvSpPr>
          <p:cNvPr id="9" name="Content Placeholder 11"/>
          <p:cNvSpPr txBox="1">
            <a:spLocks/>
          </p:cNvSpPr>
          <p:nvPr/>
        </p:nvSpPr>
        <p:spPr>
          <a:xfrm>
            <a:off x="1538359" y="935939"/>
            <a:ext cx="7605641" cy="544540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 </a:t>
            </a: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	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endParaRPr lang="en-US" sz="16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1494815" y="2165487"/>
          <a:ext cx="7143345" cy="14782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33601"/>
                <a:gridCol w="1108953"/>
                <a:gridCol w="1381328"/>
                <a:gridCol w="1235413"/>
                <a:gridCol w="12840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Sparse</a:t>
                      </a:r>
                      <a:r>
                        <a:rPr lang="en-US" baseline="0" dirty="0" smtClean="0"/>
                        <a:t> Network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Perfect L2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Realistic L2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9755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Average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Worst-Case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Average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Worst-Case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∆ Network</a:t>
                      </a:r>
                      <a:r>
                        <a:rPr lang="en-US" sz="1600" baseline="0" dirty="0" smtClean="0"/>
                        <a:t> Energy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-39.4%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-28.1%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-46.4%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-41.0%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∆</a:t>
                      </a:r>
                      <a:r>
                        <a:rPr lang="en-US" sz="1600" baseline="0" dirty="0" smtClean="0"/>
                        <a:t> System Performance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-0.5%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-3.2%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-0.15%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-0.55%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1462389" y="4185597"/>
          <a:ext cx="7143345" cy="14782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33601"/>
                <a:gridCol w="1108953"/>
                <a:gridCol w="1381328"/>
                <a:gridCol w="1235413"/>
                <a:gridCol w="12840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Dense</a:t>
                      </a:r>
                      <a:r>
                        <a:rPr lang="en-US" baseline="0" dirty="0" smtClean="0"/>
                        <a:t> Network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Perfect L2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Realistic L2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9755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Average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Worst-Case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Average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Worst-Case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∆ Network</a:t>
                      </a:r>
                      <a:r>
                        <a:rPr lang="en-US" sz="1600" baseline="0" dirty="0" smtClean="0"/>
                        <a:t> Energy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-32.8%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-14.0%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-42.5%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-33.7%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∆</a:t>
                      </a:r>
                      <a:r>
                        <a:rPr lang="en-US" sz="1600" baseline="0" dirty="0" smtClean="0"/>
                        <a:t> System Performance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-3.6%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-17.1%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-0.7%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-1.5%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Oval 21"/>
          <p:cNvSpPr/>
          <p:nvPr/>
        </p:nvSpPr>
        <p:spPr>
          <a:xfrm>
            <a:off x="3625175" y="4876802"/>
            <a:ext cx="963038" cy="85603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6222460" y="4876802"/>
            <a:ext cx="963038" cy="85603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7522724" y="4893015"/>
            <a:ext cx="963038" cy="85603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s182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81772" y="5800220"/>
            <a:ext cx="634221" cy="68813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2525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3" grpId="0" animBg="1"/>
      <p:bldP spid="23" grpId="1" animBg="1"/>
      <p:bldP spid="25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423518" y="4080370"/>
            <a:ext cx="5972783" cy="6809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11"/>
          <p:cNvSpPr txBox="1">
            <a:spLocks/>
          </p:cNvSpPr>
          <p:nvPr/>
        </p:nvSpPr>
        <p:spPr>
          <a:xfrm>
            <a:off x="1538359" y="1111038"/>
            <a:ext cx="7304083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For a very wide range of applications and network settings, buffers are not needed in </a:t>
            </a:r>
            <a:r>
              <a:rPr lang="en-US" sz="2000" dirty="0" err="1" smtClean="0">
                <a:sym typeface="Wingdings" pitchFamily="2" charset="2"/>
              </a:rPr>
              <a:t>NoC</a:t>
            </a: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Significant energy savings </a:t>
            </a:r>
            <a:br>
              <a:rPr lang="en-US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>(32% even in dense networks and perfect caches)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Area-savings of 60%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Simplified router and network design (flow control, etc…)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Performance slowdown is minimal (can even increase!)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Ø"/>
            </a:pPr>
            <a:r>
              <a:rPr lang="en-US" sz="2000" dirty="0" smtClean="0">
                <a:sym typeface="Wingdings" pitchFamily="2" charset="2"/>
              </a:rPr>
              <a:t>A strong case for a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rethinking of </a:t>
            </a:r>
            <a:r>
              <a:rPr lang="en-US" sz="2000" dirty="0" err="1" smtClean="0">
                <a:solidFill>
                  <a:srgbClr val="FF0000"/>
                </a:solidFill>
                <a:sym typeface="Wingdings" pitchFamily="2" charset="2"/>
              </a:rPr>
              <a:t>NoC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 design</a:t>
            </a:r>
            <a:r>
              <a:rPr lang="en-US" sz="2000" dirty="0" smtClean="0">
                <a:sym typeface="Wingdings" pitchFamily="2" charset="2"/>
              </a:rPr>
              <a:t>! 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ransition advTm="600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Why On-Chip Networks (</a:t>
            </a:r>
            <a:r>
              <a:rPr lang="en-US" sz="2000" dirty="0" err="1" smtClean="0">
                <a:sym typeface="Wingdings" pitchFamily="2" charset="2"/>
              </a:rPr>
              <a:t>NoC</a:t>
            </a:r>
            <a:r>
              <a:rPr lang="en-US" sz="2000" dirty="0" smtClean="0">
                <a:sym typeface="Wingdings" pitchFamily="2" charset="2"/>
              </a:rPr>
              <a:t>)…?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Traditional  </a:t>
            </a:r>
            <a:r>
              <a:rPr lang="en-US" sz="2000" dirty="0" err="1" smtClean="0">
                <a:sym typeface="Wingdings" pitchFamily="2" charset="2"/>
              </a:rPr>
              <a:t>NoC</a:t>
            </a:r>
            <a:r>
              <a:rPr lang="en-US" sz="2000" dirty="0" smtClean="0">
                <a:sym typeface="Wingdings" pitchFamily="2" charset="2"/>
              </a:rPr>
              <a:t> design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Application-Aware </a:t>
            </a:r>
            <a:r>
              <a:rPr lang="en-US" sz="2000" dirty="0" err="1" smtClean="0">
                <a:sym typeface="Wingdings" pitchFamily="2" charset="2"/>
              </a:rPr>
              <a:t>NoC</a:t>
            </a:r>
            <a:r>
              <a:rPr lang="en-US" sz="2000" dirty="0" smtClean="0">
                <a:sym typeface="Wingdings" pitchFamily="2" charset="2"/>
              </a:rPr>
              <a:t> design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err="1" smtClean="0">
                <a:sym typeface="Wingdings" pitchFamily="2" charset="2"/>
              </a:rPr>
              <a:t>Bufferless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err="1" smtClean="0">
                <a:sym typeface="Wingdings" pitchFamily="2" charset="2"/>
              </a:rPr>
              <a:t>NoC</a:t>
            </a:r>
            <a:r>
              <a:rPr lang="en-US" sz="2000" dirty="0" smtClean="0">
                <a:sym typeface="Wingdings" pitchFamily="2" charset="2"/>
              </a:rPr>
              <a:t> design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Theory of </a:t>
            </a:r>
            <a:r>
              <a:rPr lang="en-US" sz="2000" dirty="0" err="1" smtClean="0">
                <a:sym typeface="Wingdings" pitchFamily="2" charset="2"/>
              </a:rPr>
              <a:t>Bufferless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err="1" smtClean="0">
                <a:sym typeface="Wingdings" pitchFamily="2" charset="2"/>
              </a:rPr>
              <a:t>NoC</a:t>
            </a:r>
            <a:r>
              <a:rPr lang="en-US" sz="2000" dirty="0" smtClean="0">
                <a:sym typeface="Wingdings" pitchFamily="2" charset="2"/>
              </a:rPr>
              <a:t> Routing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Conclusions,  Open Problems  &amp; Bibliography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 rot="10800000">
            <a:off x="6256961" y="4417887"/>
            <a:ext cx="1458930" cy="708917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Tm="28221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Optimal </a:t>
            </a:r>
            <a:r>
              <a:rPr lang="en-US" dirty="0" err="1" smtClean="0"/>
              <a:t>Bufferless</a:t>
            </a:r>
            <a:r>
              <a:rPr lang="en-US" dirty="0" smtClean="0"/>
              <a:t> Routing…? </a:t>
            </a:r>
            <a:endParaRPr lang="en-US" dirty="0"/>
          </a:p>
        </p:txBody>
      </p:sp>
      <p:sp>
        <p:nvSpPr>
          <p:cNvPr id="9" name="Content Placeholder 11"/>
          <p:cNvSpPr txBox="1">
            <a:spLocks/>
          </p:cNvSpPr>
          <p:nvPr/>
        </p:nvSpPr>
        <p:spPr>
          <a:xfrm>
            <a:off x="1538359" y="935939"/>
            <a:ext cx="7605641" cy="544540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BLESS uses age-based arbitration in combination with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XY-routing  this may be sub-optimal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Same packets (flits) could collide many times on the way to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their destination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Is there a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provably optimal</a:t>
            </a:r>
            <a:r>
              <a:rPr lang="en-US" sz="2000" dirty="0" smtClean="0">
                <a:sym typeface="Wingdings" pitchFamily="2" charset="2"/>
              </a:rPr>
              <a:t> arbitration &amp; routing mechanism for </a:t>
            </a:r>
            <a:r>
              <a:rPr lang="en-US" sz="2000" dirty="0" err="1" smtClean="0">
                <a:sym typeface="Wingdings" pitchFamily="2" charset="2"/>
              </a:rPr>
              <a:t>bufferless</a:t>
            </a:r>
            <a:r>
              <a:rPr lang="en-US" sz="2000" dirty="0" smtClean="0">
                <a:sym typeface="Wingdings" pitchFamily="2" charset="2"/>
              </a:rPr>
              <a:t> networks…?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Tm="8830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1787703" y="2650733"/>
            <a:ext cx="6904234" cy="384253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Optimal </a:t>
            </a:r>
            <a:r>
              <a:rPr lang="en-US" dirty="0" err="1" smtClean="0"/>
              <a:t>Bufferless</a:t>
            </a:r>
            <a:r>
              <a:rPr lang="en-US" dirty="0" smtClean="0"/>
              <a:t> Routing…? </a:t>
            </a:r>
            <a:endParaRPr lang="en-US" dirty="0"/>
          </a:p>
        </p:txBody>
      </p:sp>
      <p:sp>
        <p:nvSpPr>
          <p:cNvPr id="9" name="Content Placeholder 11"/>
          <p:cNvSpPr txBox="1">
            <a:spLocks/>
          </p:cNvSpPr>
          <p:nvPr/>
        </p:nvSpPr>
        <p:spPr>
          <a:xfrm>
            <a:off x="1538359" y="935939"/>
            <a:ext cx="7605641" cy="544540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Optimal </a:t>
            </a:r>
            <a:r>
              <a:rPr lang="en-US" sz="2000" dirty="0" err="1" smtClean="0">
                <a:sym typeface="Wingdings" pitchFamily="2" charset="2"/>
              </a:rPr>
              <a:t>Bufferless</a:t>
            </a:r>
            <a:r>
              <a:rPr lang="en-US" sz="2000" dirty="0" smtClean="0">
                <a:sym typeface="Wingdings" pitchFamily="2" charset="2"/>
              </a:rPr>
              <a:t> “Greedy-Home-Run” Routing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The following arbitration policy is provably optimal for an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m x m Mesh network (asymptotically at least)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1 - </a:t>
            </a:r>
            <a:r>
              <a:rPr lang="en-US" dirty="0" smtClean="0">
                <a:sym typeface="Wingdings" pitchFamily="2" charset="2"/>
              </a:rPr>
              <a:t>Packets move greedily towards their destination if possible</a:t>
            </a:r>
            <a:br>
              <a:rPr lang="en-US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>     (if there are 2 good links, any of them is fine)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dirty="0" smtClean="0">
                <a:sym typeface="Wingdings" pitchFamily="2" charset="2"/>
              </a:rPr>
              <a:t>	2 - If a packet is deflected, it gets </a:t>
            </a:r>
            <a:r>
              <a:rPr lang="en-US" i="1" dirty="0" smtClean="0">
                <a:solidFill>
                  <a:srgbClr val="FF0000"/>
                </a:solidFill>
                <a:sym typeface="Wingdings" pitchFamily="2" charset="2"/>
              </a:rPr>
              <a:t>“excited”  </a:t>
            </a:r>
            <a:r>
              <a:rPr lang="en-US" dirty="0" smtClean="0">
                <a:sym typeface="Wingdings" pitchFamily="2" charset="2"/>
              </a:rPr>
              <a:t>with probability 1/p,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i="1" dirty="0" smtClean="0">
                <a:sym typeface="Wingdings" pitchFamily="2" charset="2"/>
              </a:rPr>
              <a:t>	     </a:t>
            </a:r>
            <a:r>
              <a:rPr lang="en-US" dirty="0" smtClean="0">
                <a:sym typeface="Wingdings" pitchFamily="2" charset="2"/>
              </a:rPr>
              <a:t>where p = </a:t>
            </a:r>
            <a:r>
              <a:rPr lang="en-US" dirty="0" smtClean="0">
                <a:latin typeface="cmmi10"/>
                <a:sym typeface="Wingdings" pitchFamily="2" charset="2"/>
              </a:rPr>
              <a:t>£</a:t>
            </a:r>
            <a:r>
              <a:rPr lang="en-US" dirty="0" smtClean="0">
                <a:sym typeface="Wingdings" pitchFamily="2" charset="2"/>
              </a:rPr>
              <a:t>(1/m).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i="1" dirty="0" smtClean="0">
                <a:sym typeface="Wingdings" pitchFamily="2" charset="2"/>
              </a:rPr>
              <a:t>	3 - </a:t>
            </a:r>
            <a:r>
              <a:rPr lang="en-US" dirty="0" smtClean="0">
                <a:sym typeface="Wingdings" pitchFamily="2" charset="2"/>
              </a:rPr>
              <a:t>When a packet is </a:t>
            </a:r>
            <a:r>
              <a:rPr lang="en-US" i="1" dirty="0" smtClean="0">
                <a:sym typeface="Wingdings" pitchFamily="2" charset="2"/>
              </a:rPr>
              <a:t>excited</a:t>
            </a:r>
            <a:r>
              <a:rPr lang="en-US" dirty="0" smtClean="0">
                <a:sym typeface="Wingdings" pitchFamily="2" charset="2"/>
              </a:rPr>
              <a:t>, it has higher priority than non-excited</a:t>
            </a:r>
            <a:br>
              <a:rPr lang="en-US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>     packets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dirty="0" smtClean="0">
                <a:sym typeface="Wingdings" pitchFamily="2" charset="2"/>
              </a:rPr>
              <a:t>	4 - When being excited, a packet tries to reach the destination </a:t>
            </a:r>
            <a:br>
              <a:rPr lang="en-US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>     on the </a:t>
            </a:r>
            <a:r>
              <a:rPr lang="en-US" i="1" dirty="0" smtClean="0">
                <a:solidFill>
                  <a:srgbClr val="FF0000"/>
                </a:solidFill>
                <a:sym typeface="Wingdings" pitchFamily="2" charset="2"/>
              </a:rPr>
              <a:t>“home-run” </a:t>
            </a:r>
            <a:r>
              <a:rPr lang="en-US" dirty="0" smtClean="0">
                <a:sym typeface="Wingdings" pitchFamily="2" charset="2"/>
              </a:rPr>
              <a:t>path (row-column XY-path)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dirty="0" smtClean="0">
                <a:sym typeface="Wingdings" pitchFamily="2" charset="2"/>
              </a:rPr>
              <a:t>	5 - When two excited packets contend, the one that goes straight </a:t>
            </a:r>
            <a:br>
              <a:rPr lang="en-US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>     (i.e., keeps its direction) has priority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dirty="0" smtClean="0">
                <a:sym typeface="Wingdings" pitchFamily="2" charset="2"/>
              </a:rPr>
              <a:t>	6 - If an excited packet is deflected  it becomes normal again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Tm="883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88" descr="exclamation_mark_yellow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68022" y="4562625"/>
            <a:ext cx="966703" cy="975146"/>
          </a:xfrm>
          <a:prstGeom prst="rect">
            <a:avLst/>
          </a:prstGeom>
        </p:spPr>
      </p:pic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Optimal </a:t>
            </a:r>
            <a:r>
              <a:rPr lang="en-US" dirty="0" err="1" smtClean="0"/>
              <a:t>Bufferless</a:t>
            </a:r>
            <a:r>
              <a:rPr lang="en-US" dirty="0" smtClean="0"/>
              <a:t> Routing…? </a:t>
            </a:r>
            <a:endParaRPr lang="en-US" dirty="0"/>
          </a:p>
        </p:txBody>
      </p:sp>
      <p:sp>
        <p:nvSpPr>
          <p:cNvPr id="9" name="Content Placeholder 11"/>
          <p:cNvSpPr txBox="1">
            <a:spLocks/>
          </p:cNvSpPr>
          <p:nvPr/>
        </p:nvSpPr>
        <p:spPr>
          <a:xfrm>
            <a:off x="1538359" y="935939"/>
            <a:ext cx="7605641" cy="544540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12" descr="as182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43408" y="5491012"/>
            <a:ext cx="634221" cy="688130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810209" y="1495502"/>
          <a:ext cx="3047996" cy="27519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5428"/>
                <a:gridCol w="435428"/>
                <a:gridCol w="435428"/>
                <a:gridCol w="435428"/>
                <a:gridCol w="435428"/>
                <a:gridCol w="435428"/>
                <a:gridCol w="435428"/>
              </a:tblGrid>
              <a:tr h="39313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313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313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313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313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313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313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8" name="Oval 7"/>
          <p:cNvSpPr/>
          <p:nvPr/>
        </p:nvSpPr>
        <p:spPr>
          <a:xfrm>
            <a:off x="1735068" y="1426806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1726620" y="1809442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728731" y="2189577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735068" y="2574713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732955" y="2997364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724507" y="3380000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726618" y="3760134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1732955" y="4145271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9" name="Oval 17"/>
          <p:cNvSpPr/>
          <p:nvPr/>
        </p:nvSpPr>
        <p:spPr>
          <a:xfrm>
            <a:off x="2168061" y="1419303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2159613" y="1801939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2161724" y="2182073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3" name="Oval 20"/>
          <p:cNvSpPr/>
          <p:nvPr/>
        </p:nvSpPr>
        <p:spPr>
          <a:xfrm>
            <a:off x="2168061" y="2567210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2165947" y="2989860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2157499" y="3372497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2159611" y="3752632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2165947" y="4137768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2592604" y="1421804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2584156" y="1804440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2586268" y="2184574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2592605" y="2569710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2590491" y="2992361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2582043" y="3374997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2584155" y="3755132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2590492" y="4140269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3029821" y="1419303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3021374" y="1801939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3023485" y="2182073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3029822" y="2567210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3027709" y="2989860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3019261" y="3372497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3021372" y="3752632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3027709" y="4137768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3458590" y="1426806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3450143" y="1809442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3452254" y="2189577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3458591" y="2574713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3456478" y="2997364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3448030" y="3380000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3450141" y="3760134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3456478" y="4145271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3891583" y="1419303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3883136" y="1801939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3885247" y="2182073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3891583" y="2567210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3889470" y="2989860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3881022" y="3372497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3883134" y="3752632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3889470" y="4137768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4316127" y="1421804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4307679" y="1804440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4309791" y="2184574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4316128" y="2569710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4314014" y="2992361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4305566" y="3374997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4307678" y="3755132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4314015" y="4140269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4753344" y="1419303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4744897" y="1801939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4747008" y="2182073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4753345" y="2567210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2" name="Oval 71"/>
          <p:cNvSpPr/>
          <p:nvPr/>
        </p:nvSpPr>
        <p:spPr>
          <a:xfrm>
            <a:off x="4751231" y="2989860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3" name="Oval 72"/>
          <p:cNvSpPr/>
          <p:nvPr/>
        </p:nvSpPr>
        <p:spPr>
          <a:xfrm>
            <a:off x="4742784" y="3372497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4744895" y="3752632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4751232" y="4137768"/>
            <a:ext cx="204880" cy="220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2496621" y="3811712"/>
            <a:ext cx="143837" cy="25685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710666" y="3820273"/>
            <a:ext cx="143837" cy="25685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219273" y="1777429"/>
            <a:ext cx="3894336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Packet 1 wants to go to [7,7]</a:t>
            </a:r>
          </a:p>
          <a:p>
            <a:r>
              <a:rPr lang="en-US" dirty="0" smtClean="0"/>
              <a:t>Packet 2 wants to go to [2,7]</a:t>
            </a:r>
          </a:p>
          <a:p>
            <a:pPr>
              <a:buFont typeface="Wingdings" pitchFamily="2" charset="2"/>
              <a:buChar char="à"/>
            </a:pPr>
            <a:r>
              <a:rPr lang="en-US" dirty="0" smtClean="0">
                <a:sym typeface="Wingdings" pitchFamily="2" charset="2"/>
              </a:rPr>
              <a:t>say, Packet 1 gets deflected</a:t>
            </a:r>
          </a:p>
          <a:p>
            <a:pPr>
              <a:buFont typeface="Wingdings" pitchFamily="2" charset="2"/>
              <a:buChar char="à"/>
            </a:pPr>
            <a:r>
              <a:rPr lang="en-US" dirty="0" smtClean="0">
                <a:sym typeface="Wingdings" pitchFamily="2" charset="2"/>
              </a:rPr>
              <a:t>with probability p, it gets excited</a:t>
            </a:r>
          </a:p>
          <a:p>
            <a:pPr>
              <a:buFont typeface="Wingdings" pitchFamily="2" charset="2"/>
              <a:buChar char="à"/>
            </a:pPr>
            <a:endParaRPr lang="en-US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à"/>
            </a:pPr>
            <a:r>
              <a:rPr lang="en-US" dirty="0" smtClean="0">
                <a:sym typeface="Wingdings" pitchFamily="2" charset="2"/>
              </a:rPr>
              <a:t> if excited, it is routed strictly on</a:t>
            </a:r>
            <a:br>
              <a:rPr lang="en-US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>    the home-run path</a:t>
            </a:r>
          </a:p>
          <a:p>
            <a:pPr>
              <a:buFont typeface="Wingdings" pitchFamily="2" charset="2"/>
              <a:buChar char="à"/>
            </a:pPr>
            <a:endParaRPr lang="en-US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à"/>
            </a:pPr>
            <a:r>
              <a:rPr lang="en-US" dirty="0" smtClean="0">
                <a:sym typeface="Wingdings" pitchFamily="2" charset="2"/>
              </a:rPr>
              <a:t> if it is deflected on the home-run</a:t>
            </a:r>
            <a:br>
              <a:rPr lang="en-US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>    path, it becomes non-excited again.</a:t>
            </a:r>
          </a:p>
          <a:p>
            <a:pPr>
              <a:buFont typeface="Wingdings" pitchFamily="2" charset="2"/>
              <a:buChar char="à"/>
            </a:pPr>
            <a:endParaRPr lang="en-US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à"/>
            </a:pPr>
            <a:r>
              <a:rPr lang="en-US" dirty="0" smtClean="0">
                <a:sym typeface="Wingdings" pitchFamily="2" charset="2"/>
              </a:rPr>
              <a:t> this can only happen at the first hop </a:t>
            </a:r>
            <a:br>
              <a:rPr lang="en-US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>     or at the turn (only 2 possibilities!)</a:t>
            </a:r>
          </a:p>
          <a:p>
            <a:endParaRPr lang="en-US" dirty="0"/>
          </a:p>
        </p:txBody>
      </p:sp>
      <p:sp>
        <p:nvSpPr>
          <p:cNvPr id="79" name="TextBox 78"/>
          <p:cNvSpPr txBox="1"/>
          <p:nvPr/>
        </p:nvSpPr>
        <p:spPr>
          <a:xfrm>
            <a:off x="1376737" y="4387065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[0,0]</a:t>
            </a:r>
            <a:endParaRPr lang="en-US" dirty="0"/>
          </a:p>
        </p:txBody>
      </p:sp>
      <p:sp>
        <p:nvSpPr>
          <p:cNvPr id="80" name="TextBox 79"/>
          <p:cNvSpPr txBox="1"/>
          <p:nvPr/>
        </p:nvSpPr>
        <p:spPr>
          <a:xfrm>
            <a:off x="4868239" y="1097622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[7,7]</a:t>
            </a:r>
            <a:endParaRPr lang="en-US" dirty="0"/>
          </a:p>
        </p:txBody>
      </p:sp>
      <p:cxnSp>
        <p:nvCxnSpPr>
          <p:cNvPr id="82" name="Straight Connector 81"/>
          <p:cNvCxnSpPr>
            <a:stCxn id="76" idx="0"/>
          </p:cNvCxnSpPr>
          <p:nvPr/>
        </p:nvCxnSpPr>
        <p:spPr>
          <a:xfrm rot="5400000" flipH="1" flipV="1">
            <a:off x="1356189" y="2589089"/>
            <a:ext cx="2434975" cy="1027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>
            <a:off x="2578813" y="1366463"/>
            <a:ext cx="2219218" cy="205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2876764" y="1027415"/>
            <a:ext cx="1635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home-run path</a:t>
            </a:r>
            <a:endParaRPr lang="en-US" dirty="0"/>
          </a:p>
        </p:txBody>
      </p:sp>
      <p:cxnSp>
        <p:nvCxnSpPr>
          <p:cNvPr id="87" name="Straight Arrow Connector 86"/>
          <p:cNvCxnSpPr/>
          <p:nvPr/>
        </p:nvCxnSpPr>
        <p:spPr>
          <a:xfrm flipV="1">
            <a:off x="1941816" y="1664413"/>
            <a:ext cx="1869896" cy="102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8" name="Lightning Bolt 87"/>
          <p:cNvSpPr/>
          <p:nvPr/>
        </p:nvSpPr>
        <p:spPr>
          <a:xfrm flipH="1">
            <a:off x="2568538" y="1469205"/>
            <a:ext cx="390418" cy="636998"/>
          </a:xfrm>
          <a:prstGeom prst="lightningBol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Tm="883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8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Optimal </a:t>
            </a:r>
            <a:r>
              <a:rPr lang="en-US" dirty="0" err="1" smtClean="0"/>
              <a:t>Bufferless</a:t>
            </a:r>
            <a:r>
              <a:rPr lang="en-US" dirty="0" smtClean="0"/>
              <a:t> Routing…? </a:t>
            </a:r>
            <a:endParaRPr lang="en-US" dirty="0"/>
          </a:p>
        </p:txBody>
      </p:sp>
      <p:sp>
        <p:nvSpPr>
          <p:cNvPr id="9" name="Content Placeholder 11"/>
          <p:cNvSpPr txBox="1">
            <a:spLocks/>
          </p:cNvSpPr>
          <p:nvPr/>
        </p:nvSpPr>
        <p:spPr>
          <a:xfrm>
            <a:off x="1538359" y="935939"/>
            <a:ext cx="7605641" cy="544540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u="sng" dirty="0" smtClean="0">
                <a:sym typeface="Wingdings" pitchFamily="2" charset="2"/>
              </a:rPr>
              <a:t>Proof-sketch:</a:t>
            </a: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An excited packet can only be deflected at its start node, or when trying to turn.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In both cases, the probability to be deflected is a small constant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(because there needs to be another excited packet starting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at exactly the right instant at some other node)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Thus, whenever a packet gets excited, it reaches its destination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with constant probability. 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Thus, on average, a packet needs to become excited only O(1) times to reach its destination.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Since a packet becomes excited every </a:t>
            </a:r>
            <a:r>
              <a:rPr lang="en-US" sz="2000" dirty="0" err="1" smtClean="0">
                <a:sym typeface="Wingdings" pitchFamily="2" charset="2"/>
              </a:rPr>
              <a:t>p’th</a:t>
            </a:r>
            <a:r>
              <a:rPr lang="en-US" sz="2000" dirty="0" smtClean="0">
                <a:sym typeface="Wingdings" pitchFamily="2" charset="2"/>
              </a:rPr>
              <a:t> time it gets deflected,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it only gets deflected O(1/p)=O(m) times in expectation.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Finally, whenever a packet is NOT deflected, it gets close to its destination.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Tm="883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Optimal </a:t>
            </a:r>
            <a:r>
              <a:rPr lang="en-US" dirty="0" err="1" smtClean="0"/>
              <a:t>Bufferless</a:t>
            </a:r>
            <a:r>
              <a:rPr lang="en-US" dirty="0" smtClean="0"/>
              <a:t> Routing…? </a:t>
            </a:r>
            <a:endParaRPr lang="en-US" dirty="0"/>
          </a:p>
        </p:txBody>
      </p:sp>
      <p:sp>
        <p:nvSpPr>
          <p:cNvPr id="9" name="Content Placeholder 11"/>
          <p:cNvSpPr txBox="1">
            <a:spLocks/>
          </p:cNvSpPr>
          <p:nvPr/>
        </p:nvSpPr>
        <p:spPr>
          <a:xfrm>
            <a:off x="1538359" y="935939"/>
            <a:ext cx="7605641" cy="544540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u="sng" dirty="0" smtClean="0">
                <a:sym typeface="Wingdings" pitchFamily="2" charset="2"/>
              </a:rPr>
              <a:t>Proof-sketch:</a:t>
            </a: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An excited packet can only be deflected at its start node, or when trying to turn.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In both cases, the probability to be deflected is a small constant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(because there needs to be another excited packet starting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at exactly the right instant at some other node)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Thus, whenever a packet gets excited, it reaches its destination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with constant probability. 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Thus, on average, a packet needs to become excited only O(1) times to reach its destination.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Since a packet becomes excited every </a:t>
            </a:r>
            <a:r>
              <a:rPr lang="en-US" sz="2000" dirty="0" err="1" smtClean="0">
                <a:sym typeface="Wingdings" pitchFamily="2" charset="2"/>
              </a:rPr>
              <a:t>p’th</a:t>
            </a:r>
            <a:r>
              <a:rPr lang="en-US" sz="2000" dirty="0" smtClean="0">
                <a:sym typeface="Wingdings" pitchFamily="2" charset="2"/>
              </a:rPr>
              <a:t> time it gets deflected,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it only gets deflected O(1/p)=O(m) times in expectation.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Finally, whenever a packet is NOT deflected, it gets close to its destination.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417834" y="2661007"/>
            <a:ext cx="7387119" cy="249662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Notice that even with buffers, O(m) is optimal. </a:t>
            </a:r>
          </a:p>
          <a:p>
            <a:pPr algn="ctr"/>
            <a:endParaRPr lang="en-US" sz="2400" dirty="0" smtClean="0"/>
          </a:p>
          <a:p>
            <a:pPr algn="ctr"/>
            <a:r>
              <a:rPr lang="en-US" sz="2400" b="1" dirty="0" smtClean="0"/>
              <a:t>Hence, asymptotically, having no buffers </a:t>
            </a:r>
            <a:br>
              <a:rPr lang="en-US" sz="2400" b="1" dirty="0" smtClean="0"/>
            </a:br>
            <a:r>
              <a:rPr lang="en-US" sz="2400" b="1" dirty="0" smtClean="0"/>
              <a:t>does not harm the time-bounds of routing </a:t>
            </a:r>
            <a:br>
              <a:rPr lang="en-US" sz="2400" b="1" dirty="0" smtClean="0"/>
            </a:br>
            <a:r>
              <a:rPr lang="en-US" sz="2400" b="1" dirty="0" smtClean="0"/>
              <a:t>(in expectation) !</a:t>
            </a:r>
            <a:endParaRPr lang="en-US" sz="2400" b="1" dirty="0"/>
          </a:p>
        </p:txBody>
      </p:sp>
    </p:spTree>
  </p:cSld>
  <p:clrMapOvr>
    <a:masterClrMapping/>
  </p:clrMapOvr>
  <p:transition advTm="8830"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Bibliography</a:t>
            </a:r>
            <a:endParaRPr lang="en-US" dirty="0"/>
          </a:p>
        </p:txBody>
      </p:sp>
      <p:sp>
        <p:nvSpPr>
          <p:cNvPr id="9" name="Content Placeholder 11"/>
          <p:cNvSpPr txBox="1">
            <a:spLocks/>
          </p:cNvSpPr>
          <p:nvPr/>
        </p:nvSpPr>
        <p:spPr>
          <a:xfrm>
            <a:off x="1538359" y="935939"/>
            <a:ext cx="7605641" cy="554705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“Principles and Practices of Interconnection Networks”,</a:t>
            </a:r>
            <a:br>
              <a:rPr lang="en-US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>W. Dally and B. </a:t>
            </a:r>
            <a:r>
              <a:rPr lang="en-US" dirty="0" err="1" smtClean="0">
                <a:sym typeface="Wingdings" pitchFamily="2" charset="2"/>
              </a:rPr>
              <a:t>Towles</a:t>
            </a:r>
            <a:r>
              <a:rPr lang="en-US" dirty="0" smtClean="0">
                <a:sym typeface="Wingdings" pitchFamily="2" charset="2"/>
              </a:rPr>
              <a:t>, Morgan Kaufmann Publishers, Inc,  2003.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“A Case for </a:t>
            </a:r>
            <a:r>
              <a:rPr lang="en-US" dirty="0" err="1" smtClean="0">
                <a:sym typeface="Wingdings" pitchFamily="2" charset="2"/>
              </a:rPr>
              <a:t>Bufferless</a:t>
            </a:r>
            <a:r>
              <a:rPr lang="en-US" dirty="0" smtClean="0">
                <a:sym typeface="Wingdings" pitchFamily="2" charset="2"/>
              </a:rPr>
              <a:t> Routing in On-Chip Networks”,</a:t>
            </a:r>
            <a:br>
              <a:rPr lang="en-US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>T. Moscibroda and O. Mutlu,   ISCA 2009.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/>
              <a:t>“Application-Aware Prioritization Mechanism for On-Chip Networks”,  </a:t>
            </a:r>
            <a:br>
              <a:rPr lang="en-US" dirty="0" smtClean="0"/>
            </a:br>
            <a:r>
              <a:rPr lang="en-US" dirty="0" smtClean="0"/>
              <a:t>R. Das, O. Mutlu, T. Moscibroda,  and C. Das,  MICRO 2009.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/>
              <a:t>“</a:t>
            </a:r>
            <a:r>
              <a:rPr lang="en-US" dirty="0" err="1" smtClean="0"/>
              <a:t>Aergia</a:t>
            </a:r>
            <a:r>
              <a:rPr lang="en-US" dirty="0" smtClean="0"/>
              <a:t>: Exploiting Packet-Latency Slack in On-Chip Networks”,  </a:t>
            </a:r>
            <a:br>
              <a:rPr lang="en-US" dirty="0" smtClean="0"/>
            </a:br>
            <a:r>
              <a:rPr lang="en-US" dirty="0" smtClean="0"/>
              <a:t>R. Das, O. Mutlu, T. Moscibroda,  and C. Das,  ISCA 2010.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/>
              <a:t>“Next Generation On-Chip Networks:  What Kind of Congestion Control do we Need?”, G. </a:t>
            </a:r>
            <a:r>
              <a:rPr lang="en-US" dirty="0" err="1" smtClean="0"/>
              <a:t>Nychis</a:t>
            </a:r>
            <a:r>
              <a:rPr lang="en-US" dirty="0" smtClean="0"/>
              <a:t>, C. </a:t>
            </a:r>
            <a:r>
              <a:rPr lang="en-US" dirty="0" err="1" smtClean="0"/>
              <a:t>Fallin</a:t>
            </a:r>
            <a:r>
              <a:rPr lang="en-US" dirty="0" smtClean="0"/>
              <a:t>, T. Moscibroda, O. Mutlu, </a:t>
            </a:r>
            <a:br>
              <a:rPr lang="en-US" dirty="0" smtClean="0"/>
            </a:br>
            <a:r>
              <a:rPr lang="en-US" dirty="0" err="1" smtClean="0"/>
              <a:t>Hotnets</a:t>
            </a:r>
            <a:r>
              <a:rPr lang="en-US" dirty="0" smtClean="0"/>
              <a:t> 2010.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/>
              <a:t>“Randomized Greedy Hot-Potato Routing”, C. Busch, M. </a:t>
            </a:r>
            <a:r>
              <a:rPr lang="en-US" dirty="0" err="1" smtClean="0"/>
              <a:t>Herlihy</a:t>
            </a:r>
            <a:r>
              <a:rPr lang="en-US" dirty="0" smtClean="0"/>
              <a:t>, and </a:t>
            </a:r>
            <a:br>
              <a:rPr lang="en-US" dirty="0" smtClean="0"/>
            </a:br>
            <a:r>
              <a:rPr lang="en-US" dirty="0" smtClean="0"/>
              <a:t>R. Wattenhofer, SODA 2000</a:t>
            </a:r>
            <a:br>
              <a:rPr lang="en-US" dirty="0" smtClean="0"/>
            </a:b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Tm="883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T26H@7RMJKGM2ICW1YLJ3" val="2714"/>
  <p:tag name="FIRSTMOSCITHO@YFBGJJQFUVWXY5MJ" val="3153"/>
  <p:tag name="DEFAULTDISPLAYSOURCE" val="\documentclass{article}\pagestyle{empty}&#10;\begin{document}&#10;&#10;\end{document}&#10;"/>
  <p:tag name="EMBEDFONTS" val="1"/>
  <p:tag name="FIRSTMOSCITHO@8NUJKGMVEWWXY5M7" val="344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DENFONTSHAPE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|3.2|0.9|6.8|2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|3.2|0.9|6.8|2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9|8.6|4.4|5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9|8.6|4.4|5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9|8.6|4.4|5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9|8.6|4.4|5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9|8.6|4.4|5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|10.8|5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|10.8|5.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.2|25.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8.4|4|2.9|4.8|2|10.9|8.8|3.3|2.7|1|4.9|2.7|23.3|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4|3.9|7.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9|16.9|5.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9|19.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9.8|11.3|1.4|37.6|6.4|24.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1.3|1.9|5.5|7.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1|4.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7|1|2.3|1.2|0.6|1.6|1.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|7.8|6.8|14.1|14|17.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7|12.1|3.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4.6|7.5|28.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|10.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11.5|9.2|18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3|6.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3|7.9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3|7.9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3.7|12.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8|33.6|17.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1|19.9|3.3|2.2|1.8|2.5|23.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3|3.7|2.5|3.8|2.6|13.8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0.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8|9.4|14.8|47.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3|27.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3|27.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9|15.2|9.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7|8.7|25.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1|1.4|22.1|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17.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5|13.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14477</TotalTime>
  <Words>3550</Words>
  <Application>Microsoft Office PowerPoint</Application>
  <PresentationFormat>On-screen Show (4:3)</PresentationFormat>
  <Paragraphs>1881</Paragraphs>
  <Slides>69</Slides>
  <Notes>69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84" baseType="lpstr">
      <vt:lpstr>Arial</vt:lpstr>
      <vt:lpstr>Courier New</vt:lpstr>
      <vt:lpstr>Verdana</vt:lpstr>
      <vt:lpstr>cmmi10</vt:lpstr>
      <vt:lpstr>cmsy10</vt:lpstr>
      <vt:lpstr>CMSY10ORIG</vt:lpstr>
      <vt:lpstr>Wingdings 2</vt:lpstr>
      <vt:lpstr>Wingdings</vt:lpstr>
      <vt:lpstr>CMR10</vt:lpstr>
      <vt:lpstr>Calibri</vt:lpstr>
      <vt:lpstr>Gill Sans MT</vt:lpstr>
      <vt:lpstr>FrutigerNextLT Regular</vt:lpstr>
      <vt:lpstr>굴림</vt:lpstr>
      <vt:lpstr>CMR7</vt:lpstr>
      <vt:lpstr>Solstice</vt:lpstr>
      <vt:lpstr>  Advances in  On-Chip Networks  </vt:lpstr>
      <vt:lpstr>Why Networks On-Chip…?  </vt:lpstr>
      <vt:lpstr>Why Networks On-Chip…?  </vt:lpstr>
      <vt:lpstr>Overview</vt:lpstr>
      <vt:lpstr>Network On-Chip (NOC)</vt:lpstr>
      <vt:lpstr>Networks On-Chip (NoC)</vt:lpstr>
      <vt:lpstr>A Typical Router</vt:lpstr>
      <vt:lpstr> Virtual Channels &amp; Wormhole Routing</vt:lpstr>
      <vt:lpstr> Virtual Channels &amp; Wormhole Routing</vt:lpstr>
      <vt:lpstr> Virtual Channels &amp; Wormhole Routing</vt:lpstr>
      <vt:lpstr> Virtual Channels &amp; Wormhole Routing</vt:lpstr>
      <vt:lpstr>Overview</vt:lpstr>
      <vt:lpstr>Overview</vt:lpstr>
      <vt:lpstr> Virtual Channels &amp; Wormhole Routing</vt:lpstr>
      <vt:lpstr>Packet Scheduling in NoC</vt:lpstr>
      <vt:lpstr>MLP Principle</vt:lpstr>
      <vt:lpstr>Slack of Packets</vt:lpstr>
      <vt:lpstr>Concept of Slack </vt:lpstr>
      <vt:lpstr>Slack-based Routing</vt:lpstr>
      <vt:lpstr>What is Aérgia?</vt:lpstr>
      <vt:lpstr>Slack in Applications</vt:lpstr>
      <vt:lpstr>Slack in Applications</vt:lpstr>
      <vt:lpstr>Diversity in Slack</vt:lpstr>
      <vt:lpstr>Diversity in Slack</vt:lpstr>
      <vt:lpstr>Estimating Slack Priority</vt:lpstr>
      <vt:lpstr>Estimating Slack Priority</vt:lpstr>
      <vt:lpstr>Estimating Slack Priority</vt:lpstr>
      <vt:lpstr>Starvation Avoidance</vt:lpstr>
      <vt:lpstr>Putting it all together</vt:lpstr>
      <vt:lpstr>Evaluation Methodology</vt:lpstr>
      <vt:lpstr>Qualitative Comparison</vt:lpstr>
      <vt:lpstr>System Performance</vt:lpstr>
      <vt:lpstr>Network Unfairness</vt:lpstr>
      <vt:lpstr>Conclusions</vt:lpstr>
      <vt:lpstr>Overview</vt:lpstr>
      <vt:lpstr>Network On-Chip (NOC)</vt:lpstr>
      <vt:lpstr>Current NoC Approaches</vt:lpstr>
      <vt:lpstr>Buffers in NoC Routers</vt:lpstr>
      <vt:lpstr>Buffers in NoC Routers</vt:lpstr>
      <vt:lpstr>Going Bufferless…? </vt:lpstr>
      <vt:lpstr>BLESS: Bufferless Routing</vt:lpstr>
      <vt:lpstr>BLESS: Bufferless Routing</vt:lpstr>
      <vt:lpstr>BLESS: Bufferless Routing</vt:lpstr>
      <vt:lpstr>FLIT-BLESS: Flit-Level Routing</vt:lpstr>
      <vt:lpstr>WORM-BLESS: Wormhole Routing</vt:lpstr>
      <vt:lpstr>WORM-BLESS: Wormhole Routing</vt:lpstr>
      <vt:lpstr>BLESS with Small Buffers</vt:lpstr>
      <vt:lpstr>BLESS:  Advantages &amp; Disadvantages </vt:lpstr>
      <vt:lpstr>Reduction of Router Latency</vt:lpstr>
      <vt:lpstr>BLESS:  Advantages &amp; Disadvantages </vt:lpstr>
      <vt:lpstr>Evaluation Methodology</vt:lpstr>
      <vt:lpstr>Evaluation Methodology</vt:lpstr>
      <vt:lpstr>Evaluation Methodology</vt:lpstr>
      <vt:lpstr>Evaluation – Synthethic Traces</vt:lpstr>
      <vt:lpstr>Evaluation – Homogenous Case Study</vt:lpstr>
      <vt:lpstr>Evaluation – Homogenous Case Study</vt:lpstr>
      <vt:lpstr>Evaluation – Homogenous Case Study</vt:lpstr>
      <vt:lpstr>Evaluation – Further Results</vt:lpstr>
      <vt:lpstr>Evaluation – Further Results</vt:lpstr>
      <vt:lpstr>Evaluation – Aggregate Results</vt:lpstr>
      <vt:lpstr>Evaluation – Aggregate Results</vt:lpstr>
      <vt:lpstr>Summary</vt:lpstr>
      <vt:lpstr>Overview</vt:lpstr>
      <vt:lpstr>Optimal Bufferless Routing…? </vt:lpstr>
      <vt:lpstr>Optimal Bufferless Routing…? </vt:lpstr>
      <vt:lpstr>Optimal Bufferless Routing…? </vt:lpstr>
      <vt:lpstr>Optimal Bufferless Routing…? </vt:lpstr>
      <vt:lpstr>Optimal Bufferless Routing…? </vt:lpstr>
      <vt:lpstr>Bibliography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Allocating Dynamic Time-Spectrum Blocks in Cognitive Radio Networks</dc:title>
  <dc:creator>T&amp;H</dc:creator>
  <cp:lastModifiedBy>moscitho</cp:lastModifiedBy>
  <cp:revision>1110</cp:revision>
  <dcterms:created xsi:type="dcterms:W3CDTF">2007-08-09T23:28:14Z</dcterms:created>
  <dcterms:modified xsi:type="dcterms:W3CDTF">2010-11-01T20:09:49Z</dcterms:modified>
</cp:coreProperties>
</file>