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.xml.rels" ContentType="application/vnd.openxmlformats-package.relationships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C9B123E-1451-496B-82C7-7BA9352EBEA2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 sure to obey them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E5B764D-60FB-4189-8684-608C9FB63159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Console =&gt; network =&gt; reload page to view 114 requests per page load!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E6DFF33-05CF-4457-8991-0D260EA2C5F7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We’re interested in finding which flows exist among these entities.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However, Ad Ecosystem is a blackbox.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lack of visibility prevents us from drawing conclusions about the interactions inside the system.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we are capable of doing is running experiments to detect flows through the system as a whole.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AdFisher can measure the values set in Google’s Ad Settings page and the ads shown to the agents after the treatments.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comes with stock functionality for collecting and analyzing text ads.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Experimenters can add methods for image, video, and flash ads.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show association, causality is difficult to establish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233771C-A7E3-4757-9531-FFCC9F631391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Evidence of causal connection between behaviors and targeting if yes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DE52922-F4C4-411A-BFEA-07CFF21D4EAF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Demo firefox preferences, alert, chrome settings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FFD9BEC-7160-40FD-B128-AB0C9C7F5E26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edit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Master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9/28/17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4B95E24-595A-4995-B03E-D58F24743E2C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9/28/17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6328EB1-437F-4AE9-A8AA-3B8F574D6D53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blog.hubspot.com/marketing/reduce-http-requests#sm.0001t43gs9739cxeq3916bv5w0cmy" TargetMode="External"/><Relationship Id="rId2" Type="http://schemas.openxmlformats.org/officeDocument/2006/relationships/hyperlink" Target="http://blog.hubspot.com/marketing/reduce-http-requests#sm.0001t43gs9739cxeq3916bv5w0cmy" TargetMode="External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github.com/tadatitam/info-flow-experiments" TargetMode="External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://selenium-python.readthedocs.io/" TargetMode="External"/><Relationship Id="rId2" Type="http://schemas.openxmlformats.org/officeDocument/2006/relationships/hyperlink" Target="http://selenium-python.readthedocs.io/" TargetMode="External"/><Relationship Id="rId3" Type="http://schemas.openxmlformats.org/officeDocument/2006/relationships/hyperlink" Target="http://selenium-python.readthedocs.io/" TargetMode="External"/><Relationship Id="rId4" Type="http://schemas.openxmlformats.org/officeDocument/2006/relationships/hyperlink" Target="http://selenium-python.readthedocs.io/" TargetMode="Externa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Recitation on AdFisher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1143000" y="3602160"/>
            <a:ext cx="6857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September 29, 2016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Automated experiments and Site Policies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1143000" y="3602160"/>
            <a:ext cx="6857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Technical Details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Creating Multiple Accounts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7" name="Picture 4" descr=""/>
          <p:cNvPicPr/>
          <p:nvPr/>
        </p:nvPicPr>
        <p:blipFill>
          <a:blip r:embed="rId1"/>
          <a:stretch/>
        </p:blipFill>
        <p:spPr>
          <a:xfrm>
            <a:off x="0" y="1978920"/>
            <a:ext cx="9143640" cy="316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Creating Multiple Accounts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1"/>
          <a:stretch/>
        </p:blipFill>
        <p:spPr>
          <a:xfrm>
            <a:off x="0" y="2495880"/>
            <a:ext cx="9143640" cy="270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Number of requests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website expects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1" name="Picture 3" descr=""/>
          <p:cNvPicPr/>
          <p:nvPr/>
        </p:nvPicPr>
        <p:blipFill>
          <a:blip r:embed="rId1"/>
          <a:stretch/>
        </p:blipFill>
        <p:spPr>
          <a:xfrm>
            <a:off x="1061280" y="2269440"/>
            <a:ext cx="4116960" cy="1887120"/>
          </a:xfrm>
          <a:prstGeom prst="rect">
            <a:avLst/>
          </a:prstGeom>
          <a:ln>
            <a:noFill/>
          </a:ln>
        </p:spPr>
      </p:pic>
      <p:pic>
        <p:nvPicPr>
          <p:cNvPr id="142" name="Picture 4" descr=""/>
          <p:cNvPicPr/>
          <p:nvPr/>
        </p:nvPicPr>
        <p:blipFill>
          <a:blip r:embed="rId2"/>
          <a:stretch/>
        </p:blipFill>
        <p:spPr>
          <a:xfrm>
            <a:off x="4239360" y="4423680"/>
            <a:ext cx="3369600" cy="180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#Requests / unit time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4" name="Picture 3" descr=""/>
          <p:cNvPicPr/>
          <p:nvPr/>
        </p:nvPicPr>
        <p:blipFill>
          <a:blip r:embed="rId1"/>
          <a:stretch/>
        </p:blipFill>
        <p:spPr>
          <a:xfrm>
            <a:off x="761400" y="1319400"/>
            <a:ext cx="7620840" cy="521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0" y="6519600"/>
            <a:ext cx="9256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http</a:t>
            </a:r>
            <a:r>
              <a:rPr b="0" lang="en-US" sz="16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://blog.hubspot.com/marketing/reduce-http-requests#sm.0001t43gs9739cxeq3916bv5w0cmy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4" descr=""/>
          <p:cNvPicPr/>
          <p:nvPr/>
        </p:nvPicPr>
        <p:blipFill>
          <a:blip r:embed="rId3"/>
          <a:stretch/>
        </p:blipFill>
        <p:spPr>
          <a:xfrm>
            <a:off x="0" y="1391400"/>
            <a:ext cx="9143640" cy="4880160"/>
          </a:xfrm>
          <a:prstGeom prst="rect">
            <a:avLst/>
          </a:prstGeom>
          <a:ln>
            <a:noFill/>
          </a:ln>
        </p:spPr>
      </p:pic>
      <p:sp>
        <p:nvSpPr>
          <p:cNvPr id="147" name="TextShape 2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#requests / unit time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151800" y="2232360"/>
            <a:ext cx="641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5055480" y="2232360"/>
            <a:ext cx="676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3793320" y="1891440"/>
            <a:ext cx="1261800" cy="6818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 Ecosystem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1919520" y="1857240"/>
            <a:ext cx="1231920" cy="7502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Web Browsing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5732640" y="1857240"/>
            <a:ext cx="1231920" cy="7502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2232360" y="3295800"/>
            <a:ext cx="1356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7"/>
          <p:cNvSpPr/>
          <p:nvPr/>
        </p:nvSpPr>
        <p:spPr>
          <a:xfrm>
            <a:off x="2232360" y="5358960"/>
            <a:ext cx="1356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8"/>
          <p:cNvSpPr/>
          <p:nvPr/>
        </p:nvSpPr>
        <p:spPr>
          <a:xfrm>
            <a:off x="5374080" y="3269160"/>
            <a:ext cx="1283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9"/>
          <p:cNvSpPr/>
          <p:nvPr/>
        </p:nvSpPr>
        <p:spPr>
          <a:xfrm>
            <a:off x="5374080" y="5319000"/>
            <a:ext cx="1283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4" name="Picture 37" descr=""/>
          <p:cNvPicPr/>
          <p:nvPr/>
        </p:nvPicPr>
        <p:blipFill>
          <a:blip r:embed="rId1"/>
          <a:srcRect l="0" t="0" r="42967" b="7703"/>
          <a:stretch/>
        </p:blipFill>
        <p:spPr>
          <a:xfrm>
            <a:off x="3799800" y="4087440"/>
            <a:ext cx="1166040" cy="324000"/>
          </a:xfrm>
          <a:prstGeom prst="rect">
            <a:avLst/>
          </a:prstGeom>
          <a:ln>
            <a:noFill/>
          </a:ln>
        </p:spPr>
      </p:pic>
      <p:sp>
        <p:nvSpPr>
          <p:cNvPr id="95" name="CustomShape 10"/>
          <p:cNvSpPr/>
          <p:nvPr/>
        </p:nvSpPr>
        <p:spPr>
          <a:xfrm>
            <a:off x="4425120" y="4465440"/>
            <a:ext cx="360" cy="26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240">
            <a:solidFill>
              <a:schemeClr val="tx1"/>
            </a:solidFill>
            <a:headEnd len="sm" type="triangle" w="sm"/>
            <a:tailEnd len="sm" type="triangle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11"/>
          <p:cNvSpPr/>
          <p:nvPr/>
        </p:nvSpPr>
        <p:spPr>
          <a:xfrm>
            <a:off x="4417200" y="3823200"/>
            <a:ext cx="360" cy="26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240">
            <a:solidFill>
              <a:schemeClr val="tx1"/>
            </a:solidFill>
            <a:headEnd len="sm" type="triangle" w="sm"/>
            <a:tailEnd len="sm" type="triangle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7" name="Picture 39" descr=""/>
          <p:cNvPicPr/>
          <p:nvPr/>
        </p:nvPicPr>
        <p:blipFill>
          <a:blip r:embed="rId2"/>
          <a:stretch/>
        </p:blipFill>
        <p:spPr>
          <a:xfrm>
            <a:off x="4305240" y="5054760"/>
            <a:ext cx="263880" cy="263880"/>
          </a:xfrm>
          <a:prstGeom prst="rect">
            <a:avLst/>
          </a:prstGeom>
          <a:ln>
            <a:noFill/>
          </a:ln>
        </p:spPr>
      </p:pic>
      <p:pic>
        <p:nvPicPr>
          <p:cNvPr id="98" name="Picture 40" descr=""/>
          <p:cNvPicPr/>
          <p:nvPr/>
        </p:nvPicPr>
        <p:blipFill>
          <a:blip r:embed="rId3"/>
          <a:stretch/>
        </p:blipFill>
        <p:spPr>
          <a:xfrm>
            <a:off x="4569480" y="5048280"/>
            <a:ext cx="263880" cy="263880"/>
          </a:xfrm>
          <a:prstGeom prst="rect">
            <a:avLst/>
          </a:prstGeom>
          <a:ln>
            <a:noFill/>
          </a:ln>
        </p:spPr>
      </p:pic>
      <p:pic>
        <p:nvPicPr>
          <p:cNvPr id="99" name="Picture 41" descr=""/>
          <p:cNvPicPr/>
          <p:nvPr/>
        </p:nvPicPr>
        <p:blipFill>
          <a:blip r:embed="rId4"/>
          <a:stretch/>
        </p:blipFill>
        <p:spPr>
          <a:xfrm>
            <a:off x="4027680" y="5054760"/>
            <a:ext cx="263880" cy="263880"/>
          </a:xfrm>
          <a:prstGeom prst="rect">
            <a:avLst/>
          </a:prstGeom>
          <a:ln>
            <a:noFill/>
          </a:ln>
        </p:spPr>
      </p:pic>
      <p:pic>
        <p:nvPicPr>
          <p:cNvPr id="100" name="Picture 42" descr=""/>
          <p:cNvPicPr/>
          <p:nvPr/>
        </p:nvPicPr>
        <p:blipFill>
          <a:blip r:embed="rId5"/>
          <a:stretch/>
        </p:blipFill>
        <p:spPr>
          <a:xfrm>
            <a:off x="4305240" y="5325120"/>
            <a:ext cx="263880" cy="263880"/>
          </a:xfrm>
          <a:prstGeom prst="rect">
            <a:avLst/>
          </a:prstGeom>
          <a:ln>
            <a:noFill/>
          </a:ln>
        </p:spPr>
      </p:pic>
      <p:pic>
        <p:nvPicPr>
          <p:cNvPr id="101" name="Picture 43" descr=""/>
          <p:cNvPicPr/>
          <p:nvPr/>
        </p:nvPicPr>
        <p:blipFill>
          <a:blip r:embed="rId6"/>
          <a:stretch/>
        </p:blipFill>
        <p:spPr>
          <a:xfrm>
            <a:off x="4569480" y="5319000"/>
            <a:ext cx="263880" cy="263880"/>
          </a:xfrm>
          <a:prstGeom prst="rect">
            <a:avLst/>
          </a:prstGeom>
          <a:ln>
            <a:noFill/>
          </a:ln>
        </p:spPr>
      </p:pic>
      <p:pic>
        <p:nvPicPr>
          <p:cNvPr id="102" name="Picture 44" descr=""/>
          <p:cNvPicPr/>
          <p:nvPr/>
        </p:nvPicPr>
        <p:blipFill>
          <a:blip r:embed="rId7"/>
          <a:stretch/>
        </p:blipFill>
        <p:spPr>
          <a:xfrm>
            <a:off x="4027680" y="5325120"/>
            <a:ext cx="263880" cy="263880"/>
          </a:xfrm>
          <a:prstGeom prst="rect">
            <a:avLst/>
          </a:prstGeom>
          <a:ln>
            <a:noFill/>
          </a:ln>
        </p:spPr>
      </p:pic>
      <p:pic>
        <p:nvPicPr>
          <p:cNvPr id="103" name="Picture 46" descr=""/>
          <p:cNvPicPr/>
          <p:nvPr/>
        </p:nvPicPr>
        <p:blipFill>
          <a:blip r:embed="rId8"/>
          <a:stretch/>
        </p:blipFill>
        <p:spPr>
          <a:xfrm>
            <a:off x="4305240" y="3031560"/>
            <a:ext cx="263880" cy="263880"/>
          </a:xfrm>
          <a:prstGeom prst="rect">
            <a:avLst/>
          </a:prstGeom>
          <a:ln>
            <a:noFill/>
          </a:ln>
        </p:spPr>
      </p:pic>
      <p:pic>
        <p:nvPicPr>
          <p:cNvPr id="104" name="Picture 48" descr=""/>
          <p:cNvPicPr/>
          <p:nvPr/>
        </p:nvPicPr>
        <p:blipFill>
          <a:blip r:embed="rId9"/>
          <a:stretch/>
        </p:blipFill>
        <p:spPr>
          <a:xfrm>
            <a:off x="4569480" y="3025080"/>
            <a:ext cx="263880" cy="263880"/>
          </a:xfrm>
          <a:prstGeom prst="rect">
            <a:avLst/>
          </a:prstGeom>
          <a:ln>
            <a:noFill/>
          </a:ln>
        </p:spPr>
      </p:pic>
      <p:pic>
        <p:nvPicPr>
          <p:cNvPr id="105" name="Picture 49" descr=""/>
          <p:cNvPicPr/>
          <p:nvPr/>
        </p:nvPicPr>
        <p:blipFill>
          <a:blip r:embed="rId10"/>
          <a:stretch/>
        </p:blipFill>
        <p:spPr>
          <a:xfrm>
            <a:off x="4027680" y="3031560"/>
            <a:ext cx="263880" cy="263880"/>
          </a:xfrm>
          <a:prstGeom prst="rect">
            <a:avLst/>
          </a:prstGeom>
          <a:ln>
            <a:noFill/>
          </a:ln>
        </p:spPr>
      </p:pic>
      <p:pic>
        <p:nvPicPr>
          <p:cNvPr id="106" name="Picture 50" descr=""/>
          <p:cNvPicPr/>
          <p:nvPr/>
        </p:nvPicPr>
        <p:blipFill>
          <a:blip r:embed="rId11"/>
          <a:stretch/>
        </p:blipFill>
        <p:spPr>
          <a:xfrm>
            <a:off x="4305240" y="3302280"/>
            <a:ext cx="263880" cy="263880"/>
          </a:xfrm>
          <a:prstGeom prst="rect">
            <a:avLst/>
          </a:prstGeom>
          <a:ln>
            <a:noFill/>
          </a:ln>
        </p:spPr>
      </p:pic>
      <p:pic>
        <p:nvPicPr>
          <p:cNvPr id="107" name="Picture 51" descr=""/>
          <p:cNvPicPr/>
          <p:nvPr/>
        </p:nvPicPr>
        <p:blipFill>
          <a:blip r:embed="rId12"/>
          <a:stretch/>
        </p:blipFill>
        <p:spPr>
          <a:xfrm>
            <a:off x="4569480" y="3295800"/>
            <a:ext cx="263880" cy="263880"/>
          </a:xfrm>
          <a:prstGeom prst="rect">
            <a:avLst/>
          </a:prstGeom>
          <a:ln>
            <a:noFill/>
          </a:ln>
        </p:spPr>
      </p:pic>
      <p:pic>
        <p:nvPicPr>
          <p:cNvPr id="108" name="Picture 52" descr=""/>
          <p:cNvPicPr/>
          <p:nvPr/>
        </p:nvPicPr>
        <p:blipFill>
          <a:blip r:embed="rId13"/>
          <a:stretch/>
        </p:blipFill>
        <p:spPr>
          <a:xfrm>
            <a:off x="4027680" y="3302280"/>
            <a:ext cx="263880" cy="263880"/>
          </a:xfrm>
          <a:prstGeom prst="rect">
            <a:avLst/>
          </a:prstGeom>
          <a:ln>
            <a:noFill/>
          </a:ln>
        </p:spPr>
      </p:pic>
      <p:sp>
        <p:nvSpPr>
          <p:cNvPr id="109" name="CustomShape 12"/>
          <p:cNvSpPr/>
          <p:nvPr/>
        </p:nvSpPr>
        <p:spPr>
          <a:xfrm>
            <a:off x="635760" y="3084480"/>
            <a:ext cx="1007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Control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13"/>
          <p:cNvSpPr/>
          <p:nvPr/>
        </p:nvSpPr>
        <p:spPr>
          <a:xfrm>
            <a:off x="708840" y="5112720"/>
            <a:ext cx="1406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Experimental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14"/>
          <p:cNvSpPr/>
          <p:nvPr/>
        </p:nvSpPr>
        <p:spPr>
          <a:xfrm>
            <a:off x="7479360" y="4087440"/>
            <a:ext cx="1145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Different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Outcome?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15"/>
          <p:cNvSpPr/>
          <p:nvPr/>
        </p:nvSpPr>
        <p:spPr>
          <a:xfrm>
            <a:off x="79560" y="6488640"/>
            <a:ext cx="2455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 Credit: Amit Datta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TextShape 16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Motivation for building AdFisher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How AdFisher works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246600" y="1896480"/>
            <a:ext cx="3515760" cy="913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Simulate users having a particular interest by visiting webpages associated with that interest.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935360" y="3753720"/>
            <a:ext cx="3796920" cy="639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Visit a webpage, collects ads, settings provided to the simulated users.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4"/>
          <p:cNvSpPr/>
          <p:nvPr/>
        </p:nvSpPr>
        <p:spPr>
          <a:xfrm>
            <a:off x="4893120" y="5262840"/>
            <a:ext cx="4012200" cy="1187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Automatically analyzes the data to determine whether statistically significant differences between groups of users with different interests exist.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5"/>
          <p:cNvSpPr/>
          <p:nvPr/>
        </p:nvSpPr>
        <p:spPr>
          <a:xfrm>
            <a:off x="125280" y="6488640"/>
            <a:ext cx="5937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Github: </a:t>
            </a:r>
            <a:r>
              <a:rPr b="0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https://github.com/tadatitam/info-flow-experiments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6"/>
          <p:cNvSpPr/>
          <p:nvPr/>
        </p:nvSpPr>
        <p:spPr>
          <a:xfrm rot="1918200">
            <a:off x="2108880" y="3048480"/>
            <a:ext cx="907200" cy="55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7"/>
          <p:cNvSpPr/>
          <p:nvPr/>
        </p:nvSpPr>
        <p:spPr>
          <a:xfrm rot="1918200">
            <a:off x="4651200" y="4591080"/>
            <a:ext cx="880560" cy="55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28560" y="365040"/>
            <a:ext cx="7886520" cy="1460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Running experiments on AdFisher to determine if behavioral targeting occurs on the web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Input: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Behaviors the control / experimental groups are to perform (e.g., visiting websites)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Measurements (e.g. ads) to collect afterwards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AdFisher: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Takes input runs experiments collect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Determines if there is a statistically significant difference between the data collected from the control and experimental groups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Running AdFisher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1143000" y="3602160"/>
            <a:ext cx="6857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Technical Details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Installation &amp; Running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Installation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Instructions on Github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Tested on MacOS / Linux only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Windows users may want to use a VM to run AdFisher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Running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Scripts to run experiments and collect data in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</a:rPr>
              <a:t>AdFisher/examples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Modifying AdFisher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1143000" y="3602160"/>
            <a:ext cx="6857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Technical Details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</a:rPr>
              <a:t>AdFisher/core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</a:rPr>
              <a:t>AdFisher/core/adfisher.py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merican Typewriter"/>
              </a:rPr>
              <a:t>Runs the entire experiment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</a:rPr>
              <a:t>AdFisher/core/driver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merican Typewriter"/>
              </a:rPr>
              <a:t>Stages the experiment and sets up the browser units that collects data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merican Typewriter"/>
              </a:rPr>
              <a:t>Stores measurements in a log file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</a:rPr>
              <a:t>AdFisher/core/converter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merican Typewriter"/>
              </a:rPr>
              <a:t>Reads data written in the log file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merican Typewriter"/>
              </a:rPr>
              <a:t>Converts data to machine readable format for statistical analysis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</a:rPr>
              <a:t>AdFisher/core/web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merican Typewriter"/>
              </a:rPr>
              <a:t>Codes that collect data (such as ads, news articles) from various websites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merican Typewriter"/>
              </a:rPr>
              <a:t>Groups that want to collect data from various websites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merican Typewriter"/>
              </a:rPr>
              <a:t>Familiarity with Selenium needed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</a:rPr>
              <a:t>AdFisher/core/analysis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merican Typewriter"/>
              </a:rPr>
              <a:t>Determine if the difference between data collected from the control group and data collected from the experimental group is statistically significant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merican Typewriter"/>
              </a:rPr>
              <a:t>Groups that want to implement different forms of statistical analysis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Selenium Python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Web Scraping tool that simulates a user surfing the Internet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Limitations: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Works only on HTML elements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Does not work on XML, alert boxes, chrome://settings, firefox preferences page, etc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0" y="6400800"/>
            <a:ext cx="4015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http://</a:t>
            </a:r>
            <a:r>
              <a:rPr b="0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selenium-</a:t>
            </a:r>
            <a:r>
              <a:rPr b="0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python.readthedocs.io</a:t>
            </a:r>
            <a:r>
              <a:rPr b="0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/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Application>LibreOffice/5.1.6.2$Linux_X86_64 LibreOffice_project/10m0$Build-2</Application>
  <Words>583</Words>
  <Paragraphs>110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2016-09-30T13:16:31Z</dcterms:created>
  <dc:creator>Microsoft Office User</dc:creator>
  <dc:description/>
  <dc:language>en-US</dc:language>
  <cp:lastModifiedBy/>
  <dcterms:modified xsi:type="dcterms:W3CDTF">2017-09-28T16:14:47Z</dcterms:modified>
  <cp:revision>59</cp:revision>
  <dc:subject/>
  <dc:title>Recitation on AdFisher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