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878" r:id="rId2"/>
    <p:sldId id="879" r:id="rId3"/>
    <p:sldId id="915" r:id="rId4"/>
    <p:sldId id="881" r:id="rId5"/>
    <p:sldId id="882" r:id="rId6"/>
    <p:sldId id="923" r:id="rId7"/>
    <p:sldId id="883" r:id="rId8"/>
    <p:sldId id="919" r:id="rId9"/>
    <p:sldId id="877" r:id="rId10"/>
    <p:sldId id="884" r:id="rId11"/>
    <p:sldId id="885" r:id="rId12"/>
    <p:sldId id="887" r:id="rId13"/>
    <p:sldId id="909" r:id="rId14"/>
    <p:sldId id="916" r:id="rId15"/>
    <p:sldId id="920" r:id="rId16"/>
    <p:sldId id="921" r:id="rId17"/>
    <p:sldId id="922" r:id="rId18"/>
    <p:sldId id="888" r:id="rId19"/>
    <p:sldId id="889" r:id="rId20"/>
    <p:sldId id="890" r:id="rId21"/>
    <p:sldId id="891" r:id="rId22"/>
    <p:sldId id="892" r:id="rId23"/>
    <p:sldId id="893" r:id="rId24"/>
    <p:sldId id="894" r:id="rId25"/>
    <p:sldId id="895" r:id="rId26"/>
    <p:sldId id="917" r:id="rId27"/>
    <p:sldId id="912" r:id="rId28"/>
    <p:sldId id="913" r:id="rId29"/>
    <p:sldId id="896" r:id="rId30"/>
    <p:sldId id="897" r:id="rId31"/>
    <p:sldId id="900" r:id="rId32"/>
    <p:sldId id="918" r:id="rId33"/>
    <p:sldId id="901" r:id="rId34"/>
    <p:sldId id="902" r:id="rId35"/>
    <p:sldId id="770" r:id="rId36"/>
    <p:sldId id="791" r:id="rId37"/>
    <p:sldId id="794" r:id="rId38"/>
    <p:sldId id="795" r:id="rId39"/>
    <p:sldId id="796"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ak"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7" autoAdjust="0"/>
    <p:restoredTop sz="77164" autoAdjust="0"/>
  </p:normalViewPr>
  <p:slideViewPr>
    <p:cSldViewPr>
      <p:cViewPr varScale="1">
        <p:scale>
          <a:sx n="99" d="100"/>
          <a:sy n="99" d="100"/>
        </p:scale>
        <p:origin x="776" y="184"/>
      </p:cViewPr>
      <p:guideLst>
        <p:guide orient="horz" pos="2160"/>
        <p:guide pos="2880"/>
      </p:guideLst>
    </p:cSldViewPr>
  </p:slideViewPr>
  <p:outlineViewPr>
    <p:cViewPr>
      <p:scale>
        <a:sx n="33" d="100"/>
        <a:sy n="33" d="100"/>
      </p:scale>
      <p:origin x="0" y="170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0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14T16:03:57.742" idx="3">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38360AB-B8D9-48FD-AEEF-EE2DF658BA4F}" type="datetimeFigureOut">
              <a:rPr lang="en-US"/>
              <a:pPr>
                <a:defRPr/>
              </a:pPr>
              <a:t>9/17/17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7231704-DFB5-4959-956E-9C890F6258D0}" type="slidenum">
              <a:rPr lang="en-US"/>
              <a:pPr>
                <a:defRPr/>
              </a:pPr>
              <a:t>‹#›</a:t>
            </a:fld>
            <a:endParaRPr lang="en-US"/>
          </a:p>
        </p:txBody>
      </p:sp>
    </p:spTree>
    <p:extLst>
      <p:ext uri="{BB962C8B-B14F-4D97-AF65-F5344CB8AC3E}">
        <p14:creationId xmlns:p14="http://schemas.microsoft.com/office/powerpoint/2010/main" val="312244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B6F5D0E6-C21D-4BB3-8E01-F4AB08987891}" type="datetimeFigureOut">
              <a:rPr lang="en-US"/>
              <a:pPr>
                <a:defRPr/>
              </a:pPr>
              <a:t>9/17/17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B52A1565-AFF3-4EA0-8EBC-3A6E4CBE9CB2}" type="slidenum">
              <a:rPr lang="en-US"/>
              <a:pPr>
                <a:defRPr/>
              </a:pPr>
              <a:t>‹#›</a:t>
            </a:fld>
            <a:endParaRPr lang="en-US"/>
          </a:p>
        </p:txBody>
      </p:sp>
    </p:spTree>
    <p:extLst>
      <p:ext uri="{BB962C8B-B14F-4D97-AF65-F5344CB8AC3E}">
        <p14:creationId xmlns:p14="http://schemas.microsoft.com/office/powerpoint/2010/main" val="32261756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524123" indent="-524123">
              <a:buFont typeface="+mj-lt"/>
              <a:buAutoNum type="arabicPeriod"/>
            </a:pPr>
            <a:endParaRPr lang="en-US" sz="2400" dirty="0"/>
          </a:p>
          <a:p>
            <a:pPr marL="524123" indent="-524123">
              <a:buFont typeface="+mj-lt"/>
              <a:buAutoNum type="arabicPeriod"/>
            </a:pPr>
            <a:r>
              <a:rPr lang="en-US" sz="2400" dirty="0"/>
              <a:t>The legal team produces a privacy policy document and guidelines</a:t>
            </a:r>
          </a:p>
          <a:p>
            <a:pPr marL="524123" indent="-524123">
              <a:buFont typeface="+mj-lt"/>
              <a:buAutoNum type="arabicPeriod"/>
            </a:pPr>
            <a:endParaRPr lang="en-US" sz="2400" dirty="0"/>
          </a:p>
          <a:p>
            <a:pPr marL="524123" indent="-524123">
              <a:buFont typeface="+mj-lt"/>
              <a:buAutoNum type="arabicPeriod"/>
            </a:pPr>
            <a:r>
              <a:rPr lang="en-US" sz="2400" dirty="0"/>
              <a:t>There is a group of people, called the privacy champions whose task it is </a:t>
            </a:r>
          </a:p>
          <a:p>
            <a:pPr marL="524123" indent="-524123">
              <a:buFont typeface="+mj-lt"/>
              <a:buAutoNum type="arabicPeriod"/>
            </a:pPr>
            <a:r>
              <a:rPr lang="en-US" sz="2400" dirty="0"/>
              <a:t>to interpret this policy </a:t>
            </a:r>
          </a:p>
          <a:p>
            <a:pPr marL="524123" indent="-524123">
              <a:buFont typeface="+mj-lt"/>
              <a:buAutoNum type="arabicPeriod"/>
            </a:pPr>
            <a:endParaRPr lang="en-US" sz="2400" dirty="0"/>
          </a:p>
          <a:p>
            <a:pPr marL="524123" indent="-524123">
              <a:buFont typeface="+mj-lt"/>
              <a:buAutoNum type="arabicPeriod"/>
            </a:pPr>
            <a:r>
              <a:rPr lang="en-US" sz="2400" dirty="0"/>
              <a:t>and talk to the developers who write code.</a:t>
            </a:r>
          </a:p>
          <a:p>
            <a:pPr marL="524123" indent="-524123">
              <a:buFont typeface="+mj-lt"/>
              <a:buAutoNum type="arabicPeriod"/>
            </a:pPr>
            <a:endParaRPr lang="en-US" sz="2400" dirty="0"/>
          </a:p>
          <a:p>
            <a:pPr marL="524123" indent="-524123">
              <a:buFont typeface="+mj-lt"/>
              <a:buAutoNum type="arabicPeriod"/>
            </a:pPr>
            <a:r>
              <a:rPr lang="en-US" sz="2400" dirty="0"/>
              <a:t>Now, to check whether the code matches up with the privacy policy, we have</a:t>
            </a:r>
          </a:p>
          <a:p>
            <a:pPr marL="524123" indent="-524123">
              <a:buFont typeface="+mj-lt"/>
              <a:buAutoNum type="arabicPeriod"/>
            </a:pPr>
            <a:r>
              <a:rPr lang="en-US" sz="2400" dirty="0"/>
              <a:t> auditors to check compliance.</a:t>
            </a:r>
          </a:p>
          <a:p>
            <a:pPr marL="524123" indent="-524123">
              <a:buFont typeface="+mj-lt"/>
              <a:buAutoNum type="arabicPeriod"/>
            </a:pPr>
            <a:endParaRPr lang="en-US" sz="2400" dirty="0"/>
          </a:p>
          <a:p>
            <a:pPr marL="524123" indent="-524123">
              <a:buFont typeface="+mj-lt"/>
              <a:buAutoNum type="arabicPeriod"/>
            </a:pPr>
            <a:r>
              <a:rPr lang="en-US" sz="2400" dirty="0"/>
              <a:t>Why are companies concerned? Because this process happens through meetings</a:t>
            </a:r>
          </a:p>
          <a:p>
            <a:pPr marL="524123" indent="-524123">
              <a:buFont typeface="+mj-lt"/>
              <a:buAutoNum type="arabicPeriod"/>
            </a:pPr>
            <a:r>
              <a:rPr lang="en-US" sz="2400" dirty="0"/>
              <a:t>meetings and meetings.</a:t>
            </a:r>
          </a:p>
          <a:p>
            <a:pPr marL="524123" indent="-524123">
              <a:buFont typeface="+mj-lt"/>
              <a:buAutoNum type="arabicPeriod"/>
            </a:pPr>
            <a:endParaRPr lang="en-US" sz="2400" dirty="0"/>
          </a:p>
          <a:p>
            <a:pPr marL="524123" indent="-524123">
              <a:buFont typeface="+mj-lt"/>
              <a:buAutoNum type="arabicPeriod"/>
            </a:pPr>
            <a:r>
              <a:rPr lang="en-US" sz="2400" dirty="0"/>
              <a:t>What is needed to automate this problem?</a:t>
            </a:r>
          </a:p>
          <a:p>
            <a:pPr marL="524123" indent="-524123">
              <a:buFont typeface="+mj-lt"/>
              <a:buAutoNum type="arabicPeriod"/>
            </a:pPr>
            <a:r>
              <a:rPr lang="en-US" sz="2400" dirty="0"/>
              <a:t>- You need a formal specification of the policy so that it can be automatically checked</a:t>
            </a:r>
          </a:p>
          <a:p>
            <a:pPr marL="524123" indent="-524123">
              <a:buFont typeface="+mj-lt"/>
              <a:buAutoNum type="arabicPeriod"/>
            </a:pPr>
            <a:r>
              <a:rPr lang="en-US" sz="2400" dirty="0"/>
              <a:t>- Need to verify that the code satisfies this policy</a:t>
            </a:r>
          </a:p>
          <a:p>
            <a:pPr marL="524123" indent="-524123">
              <a:buFont typeface="+mj-lt"/>
              <a:buAutoNum type="arabicPeriod"/>
            </a:pPr>
            <a:r>
              <a:rPr lang="en-US" sz="2400" dirty="0"/>
              <a:t>- We need to do all of this at  industrial scale.</a:t>
            </a:r>
          </a:p>
        </p:txBody>
      </p:sp>
      <p:sp>
        <p:nvSpPr>
          <p:cNvPr id="4" name="Slide Number Placeholder 3"/>
          <p:cNvSpPr>
            <a:spLocks noGrp="1"/>
          </p:cNvSpPr>
          <p:nvPr>
            <p:ph type="sldNum" sz="quarter" idx="10"/>
          </p:nvPr>
        </p:nvSpPr>
        <p:spPr/>
        <p:txBody>
          <a:bodyPr/>
          <a:lstStyle/>
          <a:p>
            <a:fld id="{0462331B-8B4E-4E9F-9CFA-A550862405B6}" type="slidenum">
              <a:rPr lang="en-US" smtClean="0"/>
              <a:t>3</a:t>
            </a:fld>
            <a:endParaRPr lang="en-US"/>
          </a:p>
        </p:txBody>
      </p:sp>
    </p:spTree>
    <p:extLst>
      <p:ext uri="{BB962C8B-B14F-4D97-AF65-F5344CB8AC3E}">
        <p14:creationId xmlns:p14="http://schemas.microsoft.com/office/powerpoint/2010/main" val="297339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clauses followed by a list of exceptions, each of which may be further refined</a:t>
            </a:r>
          </a:p>
          <a:p>
            <a:r>
              <a:rPr lang="en-US" baseline="0" dirty="0" smtClean="0"/>
              <a:t>Mimics how laws are stated and policies are stated</a:t>
            </a:r>
            <a:endParaRPr lang="en-US" dirty="0" smtClean="0"/>
          </a:p>
          <a:p>
            <a:r>
              <a:rPr lang="en-US" dirty="0" smtClean="0"/>
              <a:t>Adding</a:t>
            </a:r>
            <a:r>
              <a:rPr lang="en-US" baseline="0" dirty="0" smtClean="0"/>
              <a:t> exceptions to this does not affect rest of the clause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68302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saw that Legalease works perfectly fine, if all the code comes labeled with labels. But code that currently runs is undocumented and there is a disconnect with the high level policy specification and the low level implementation. </a:t>
            </a:r>
            <a:r>
              <a:rPr lang="en-US" baseline="0" dirty="0" err="1" smtClean="0"/>
              <a:t>Grok</a:t>
            </a:r>
            <a:r>
              <a:rPr lang="en-US" baseline="0" dirty="0" smtClean="0"/>
              <a:t> acts as the bridge between the two.</a:t>
            </a:r>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40188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605133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Cosmos is a big-data processing infrastructure,</a:t>
            </a:r>
            <a:r>
              <a:rPr lang="en-US" baseline="0" dirty="0" smtClean="0"/>
              <a:t> similar to </a:t>
            </a:r>
            <a:r>
              <a:rPr lang="en-US" baseline="0" dirty="0" err="1" smtClean="0"/>
              <a:t>Hadoop</a:t>
            </a:r>
            <a:r>
              <a:rPr lang="en-US" baseline="0" dirty="0" smtClean="0"/>
              <a:t>, developed by Microsoft to handle its processing needs. The programming language that runs on top of Cosmos is called Scope. Scope is an SQL-like language, designed for easy and efficient parallel processing of data. (Similar to Pig/Hive for </a:t>
            </a:r>
            <a:r>
              <a:rPr lang="en-US" baseline="0" dirty="0" err="1" smtClean="0"/>
              <a:t>Hadoop</a:t>
            </a:r>
            <a:r>
              <a:rPr lang="en-US" baseline="0" dirty="0" smtClean="0"/>
              <a:t>.).</a:t>
            </a:r>
          </a:p>
          <a:p>
            <a:endParaRPr lang="en-US" baseline="0" dirty="0" smtClean="0"/>
          </a:p>
          <a:p>
            <a:r>
              <a:rPr lang="en-US" baseline="0" dirty="0" smtClean="0"/>
              <a:t>What does the data flow graph tell us?</a:t>
            </a:r>
          </a:p>
          <a:p>
            <a:r>
              <a:rPr lang="en-US" baseline="0" dirty="0" smtClean="0"/>
              <a:t> - What data goes where.</a:t>
            </a:r>
          </a:p>
          <a:p>
            <a:r>
              <a:rPr lang="en-US" baseline="0" dirty="0" smtClean="0"/>
              <a:t> - What data is correlated</a:t>
            </a:r>
          </a:p>
          <a:p>
            <a:r>
              <a:rPr lang="en-US" baseline="0" dirty="0" smtClean="0"/>
              <a:t> - State transformations</a:t>
            </a:r>
          </a:p>
          <a:p>
            <a:endParaRPr lang="en-US" baseline="0" dirty="0" smtClean="0"/>
          </a:p>
          <a:p>
            <a:r>
              <a:rPr lang="en-US" baseline="0" dirty="0" smtClean="0"/>
              <a:t>Fix the code image.</a:t>
            </a:r>
          </a:p>
        </p:txBody>
      </p:sp>
      <p:sp>
        <p:nvSpPr>
          <p:cNvPr id="4" name="Slide Number Placeholder 3"/>
          <p:cNvSpPr>
            <a:spLocks noGrp="1"/>
          </p:cNvSpPr>
          <p:nvPr>
            <p:ph type="sldNum" sz="quarter" idx="10"/>
          </p:nvPr>
        </p:nvSpPr>
        <p:spPr/>
        <p:txBody>
          <a:bodyPr/>
          <a:lstStyle/>
          <a:p>
            <a:fld id="{0462331B-8B4E-4E9F-9CFA-A550862405B6}" type="slidenum">
              <a:rPr lang="en-US" smtClean="0"/>
              <a:t>21</a:t>
            </a:fld>
            <a:endParaRPr lang="en-US"/>
          </a:p>
        </p:txBody>
      </p:sp>
    </p:spTree>
    <p:extLst>
      <p:ext uri="{BB962C8B-B14F-4D97-AF65-F5344CB8AC3E}">
        <p14:creationId xmlns:p14="http://schemas.microsoft.com/office/powerpoint/2010/main" val="347167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Need to talk about related work</a:t>
            </a:r>
          </a:p>
          <a:p>
            <a:r>
              <a:rPr lang="en-US" baseline="0" dirty="0" err="1" smtClean="0"/>
              <a:t>Grok</a:t>
            </a:r>
            <a:r>
              <a:rPr lang="en-US" baseline="0" dirty="0" smtClean="0"/>
              <a:t> largely does two things</a:t>
            </a:r>
          </a:p>
          <a:p>
            <a:pPr marL="232943" indent="-232943">
              <a:buAutoNum type="arabicParenR"/>
            </a:pPr>
            <a:r>
              <a:rPr lang="en-US" baseline="0" dirty="0" smtClean="0"/>
              <a:t>It generates initial policy labels for </a:t>
            </a:r>
          </a:p>
          <a:p>
            <a:pPr marL="232943" indent="-232943">
              <a:buAutoNum type="arabicParenR"/>
            </a:pPr>
            <a:r>
              <a:rPr lang="en-US" baseline="0" dirty="0" smtClean="0"/>
              <a:t>Flows these labels along the edges</a:t>
            </a:r>
          </a:p>
          <a:p>
            <a:pPr marL="232943" indent="-232943">
              <a:buAutoNum type="arabicParenR"/>
            </a:pPr>
            <a:endParaRPr lang="en-US" baseline="0" dirty="0" smtClean="0"/>
          </a:p>
          <a:p>
            <a:pPr marL="232943" indent="-232943">
              <a:buAutoNum type="arabicParenR"/>
            </a:pPr>
            <a:r>
              <a:rPr lang="en-US" baseline="0" dirty="0" smtClean="0"/>
              <a:t>Note that we can’t check for inferred flows here</a:t>
            </a:r>
            <a:endParaRPr lang="en-US" dirty="0"/>
          </a:p>
        </p:txBody>
      </p:sp>
      <p:sp>
        <p:nvSpPr>
          <p:cNvPr id="4" name="Slide Number Placeholder 3"/>
          <p:cNvSpPr>
            <a:spLocks noGrp="1"/>
          </p:cNvSpPr>
          <p:nvPr>
            <p:ph type="sldNum" sz="quarter" idx="10"/>
          </p:nvPr>
        </p:nvSpPr>
        <p:spPr/>
        <p:txBody>
          <a:bodyPr/>
          <a:lstStyle/>
          <a:p>
            <a:fld id="{0462331B-8B4E-4E9F-9CFA-A550862405B6}" type="slidenum">
              <a:rPr lang="en-US" smtClean="0"/>
              <a:t>22</a:t>
            </a:fld>
            <a:endParaRPr lang="en-US"/>
          </a:p>
        </p:txBody>
      </p:sp>
    </p:spTree>
    <p:extLst>
      <p:ext uri="{BB962C8B-B14F-4D97-AF65-F5344CB8AC3E}">
        <p14:creationId xmlns:p14="http://schemas.microsoft.com/office/powerpoint/2010/main" val="254532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Need to talk about related work</a:t>
            </a:r>
          </a:p>
          <a:p>
            <a:r>
              <a:rPr lang="en-US" baseline="0" dirty="0" err="1" smtClean="0"/>
              <a:t>Grok</a:t>
            </a:r>
            <a:r>
              <a:rPr lang="en-US" baseline="0" dirty="0" smtClean="0"/>
              <a:t> largely does two things</a:t>
            </a:r>
          </a:p>
          <a:p>
            <a:pPr marL="232943" indent="-232943">
              <a:buAutoNum type="arabicParenR"/>
            </a:pPr>
            <a:r>
              <a:rPr lang="en-US" baseline="0" dirty="0" smtClean="0"/>
              <a:t>It generates initial policy labels for </a:t>
            </a:r>
          </a:p>
          <a:p>
            <a:pPr marL="232943" indent="-232943">
              <a:buAutoNum type="arabicParenR"/>
            </a:pPr>
            <a:r>
              <a:rPr lang="en-US" baseline="0" dirty="0" smtClean="0"/>
              <a:t>Flows these labels along the edges</a:t>
            </a:r>
          </a:p>
          <a:p>
            <a:pPr marL="232943" indent="-232943">
              <a:buAutoNum type="arabicParenR"/>
            </a:pPr>
            <a:endParaRPr lang="en-US" baseline="0" dirty="0" smtClean="0"/>
          </a:p>
          <a:p>
            <a:pPr marL="232943" indent="-232943">
              <a:buAutoNum type="arabicParenR"/>
            </a:pPr>
            <a:r>
              <a:rPr lang="en-US" baseline="0" dirty="0" smtClean="0"/>
              <a:t>Note that we can’t check for inferred flows here</a:t>
            </a:r>
            <a:endParaRPr lang="en-US" dirty="0"/>
          </a:p>
        </p:txBody>
      </p:sp>
      <p:sp>
        <p:nvSpPr>
          <p:cNvPr id="4" name="Slide Number Placeholder 3"/>
          <p:cNvSpPr>
            <a:spLocks noGrp="1"/>
          </p:cNvSpPr>
          <p:nvPr>
            <p:ph type="sldNum" sz="quarter" idx="10"/>
          </p:nvPr>
        </p:nvSpPr>
        <p:spPr/>
        <p:txBody>
          <a:bodyPr/>
          <a:lstStyle/>
          <a:p>
            <a:fld id="{0462331B-8B4E-4E9F-9CFA-A550862405B6}" type="slidenum">
              <a:rPr lang="en-US" smtClean="0"/>
              <a:t>23</a:t>
            </a:fld>
            <a:endParaRPr lang="en-US"/>
          </a:p>
        </p:txBody>
      </p:sp>
    </p:spTree>
    <p:extLst>
      <p:ext uri="{BB962C8B-B14F-4D97-AF65-F5344CB8AC3E}">
        <p14:creationId xmlns:p14="http://schemas.microsoft.com/office/powerpoint/2010/main" val="415228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Need to talk about related work</a:t>
            </a:r>
          </a:p>
          <a:p>
            <a:r>
              <a:rPr lang="en-US" baseline="0" dirty="0" err="1" smtClean="0"/>
              <a:t>Grok</a:t>
            </a:r>
            <a:r>
              <a:rPr lang="en-US" baseline="0" dirty="0" smtClean="0"/>
              <a:t> largely does two things</a:t>
            </a:r>
          </a:p>
          <a:p>
            <a:pPr marL="232943" indent="-232943">
              <a:buAutoNum type="arabicParenR"/>
            </a:pPr>
            <a:r>
              <a:rPr lang="en-US" baseline="0" dirty="0" smtClean="0"/>
              <a:t>It generates initial policy labels for </a:t>
            </a:r>
          </a:p>
          <a:p>
            <a:pPr marL="232943" indent="-232943">
              <a:buAutoNum type="arabicParenR"/>
            </a:pPr>
            <a:r>
              <a:rPr lang="en-US" baseline="0" dirty="0" smtClean="0"/>
              <a:t>Flows these labels along the edges</a:t>
            </a:r>
          </a:p>
          <a:p>
            <a:pPr marL="232943" indent="-232943">
              <a:buAutoNum type="arabicParenR"/>
            </a:pPr>
            <a:endParaRPr lang="en-US" baseline="0" dirty="0" smtClean="0"/>
          </a:p>
          <a:p>
            <a:pPr marL="232943" indent="-232943">
              <a:buAutoNum type="arabicParenR"/>
            </a:pPr>
            <a:r>
              <a:rPr lang="en-US" baseline="0" dirty="0" smtClean="0"/>
              <a:t>Note that we can’t check for inferred flows here</a:t>
            </a:r>
            <a:endParaRPr lang="en-US" dirty="0"/>
          </a:p>
        </p:txBody>
      </p:sp>
      <p:sp>
        <p:nvSpPr>
          <p:cNvPr id="4" name="Slide Number Placeholder 3"/>
          <p:cNvSpPr>
            <a:spLocks noGrp="1"/>
          </p:cNvSpPr>
          <p:nvPr>
            <p:ph type="sldNum" sz="quarter" idx="10"/>
          </p:nvPr>
        </p:nvSpPr>
        <p:spPr/>
        <p:txBody>
          <a:bodyPr/>
          <a:lstStyle/>
          <a:p>
            <a:fld id="{0462331B-8B4E-4E9F-9CFA-A550862405B6}" type="slidenum">
              <a:rPr lang="en-US" smtClean="0"/>
              <a:t>24</a:t>
            </a:fld>
            <a:endParaRPr lang="en-US"/>
          </a:p>
        </p:txBody>
      </p:sp>
    </p:spTree>
    <p:extLst>
      <p:ext uri="{BB962C8B-B14F-4D97-AF65-F5344CB8AC3E}">
        <p14:creationId xmlns:p14="http://schemas.microsoft.com/office/powerpoint/2010/main" val="219329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Need to talk about related work</a:t>
            </a:r>
          </a:p>
          <a:p>
            <a:r>
              <a:rPr lang="en-US" baseline="0" dirty="0" err="1" smtClean="0"/>
              <a:t>Grok</a:t>
            </a:r>
            <a:r>
              <a:rPr lang="en-US" baseline="0" dirty="0" smtClean="0"/>
              <a:t> largely does two things</a:t>
            </a:r>
          </a:p>
          <a:p>
            <a:pPr marL="232943" indent="-232943">
              <a:buAutoNum type="arabicParenR"/>
            </a:pPr>
            <a:r>
              <a:rPr lang="en-US" baseline="0" dirty="0" smtClean="0"/>
              <a:t>It generates initial policy labels for </a:t>
            </a:r>
          </a:p>
          <a:p>
            <a:pPr marL="232943" indent="-232943">
              <a:buAutoNum type="arabicParenR"/>
            </a:pPr>
            <a:r>
              <a:rPr lang="en-US" baseline="0" dirty="0" smtClean="0"/>
              <a:t>Flows these labels along the edges</a:t>
            </a:r>
          </a:p>
          <a:p>
            <a:pPr marL="232943" indent="-232943">
              <a:buAutoNum type="arabicParenR"/>
            </a:pPr>
            <a:endParaRPr lang="en-US" baseline="0" dirty="0" smtClean="0"/>
          </a:p>
          <a:p>
            <a:pPr marL="232943" indent="-232943">
              <a:buAutoNum type="arabicParenR"/>
            </a:pPr>
            <a:r>
              <a:rPr lang="en-US" baseline="0" dirty="0" smtClean="0"/>
              <a:t>Note that we can’t check for inferred flows here</a:t>
            </a:r>
            <a:endParaRPr lang="en-US" dirty="0"/>
          </a:p>
        </p:txBody>
      </p:sp>
      <p:sp>
        <p:nvSpPr>
          <p:cNvPr id="4" name="Slide Number Placeholder 3"/>
          <p:cNvSpPr>
            <a:spLocks noGrp="1"/>
          </p:cNvSpPr>
          <p:nvPr>
            <p:ph type="sldNum" sz="quarter" idx="10"/>
          </p:nvPr>
        </p:nvSpPr>
        <p:spPr/>
        <p:txBody>
          <a:bodyPr/>
          <a:lstStyle/>
          <a:p>
            <a:fld id="{0462331B-8B4E-4E9F-9CFA-A550862405B6}" type="slidenum">
              <a:rPr lang="en-US" smtClean="0"/>
              <a:t>25</a:t>
            </a:fld>
            <a:endParaRPr lang="en-US"/>
          </a:p>
        </p:txBody>
      </p:sp>
    </p:spTree>
    <p:extLst>
      <p:ext uri="{BB962C8B-B14F-4D97-AF65-F5344CB8AC3E}">
        <p14:creationId xmlns:p14="http://schemas.microsoft.com/office/powerpoint/2010/main" val="299526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C22AA-105C-7E4F-9F38-8229521288D2}" type="slidenum">
              <a:rPr lang="en-US" smtClean="0"/>
              <a:t>30</a:t>
            </a:fld>
            <a:endParaRPr lang="en-US"/>
          </a:p>
        </p:txBody>
      </p:sp>
    </p:spTree>
    <p:extLst>
      <p:ext uri="{BB962C8B-B14F-4D97-AF65-F5344CB8AC3E}">
        <p14:creationId xmlns:p14="http://schemas.microsoft.com/office/powerpoint/2010/main" val="418402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10K to 1K reduction comes from clustering similar potential violations. e.g., consider that on day X some data was accessed from X-300 constituting a potential data-retention violation. Since these accesses are performed as part of some automated pipeline, on day X+1, we will see an access for data from X-300+1, and so on for each day being audited.</a:t>
            </a:r>
          </a:p>
          <a:p>
            <a:r>
              <a:rPr lang="en-US" dirty="0"/>
              <a:t>(We typically audit a sliding window of 15 days)</a:t>
            </a:r>
          </a:p>
          <a:p>
            <a:r>
              <a:rPr lang="en-US" dirty="0"/>
              <a:t> </a:t>
            </a:r>
          </a:p>
          <a:p>
            <a:r>
              <a:rPr lang="en-US" dirty="0"/>
              <a:t>Each of these accesses would count as a separate audit candidate, but since they are part of the same pipeline we can treat them as a single item to be audited.</a:t>
            </a:r>
          </a:p>
          <a:p>
            <a:r>
              <a:rPr lang="en-US" dirty="0"/>
              <a:t>(We identify they are part of the same pipeline automatically based on similarities in the files being accessed and the user/service-account accessing them, etc.)</a:t>
            </a:r>
          </a:p>
          <a:p>
            <a:r>
              <a:rPr lang="en-US" dirty="0"/>
              <a:t>This yields a reduction from 10K to around 1K.</a:t>
            </a:r>
          </a:p>
          <a:p>
            <a:r>
              <a:rPr lang="en-US" dirty="0"/>
              <a:t> </a:t>
            </a:r>
          </a:p>
          <a:p>
            <a:r>
              <a:rPr lang="en-US" dirty="0"/>
              <a:t>From the 1K items, the audit team filters out cases already audited in the past (automated), sorts them by priority (manual), identifies the best team to contact (i.e., the team that produced the data implicated in the violation or the team that consumed it; manual), aggregates them by teams (automated), and then contact the top X ranked teams subject to their audit workload. We had some thoughts on a relevance/ranking algorithm to automate more of this 1K-&gt;8 workflow, but the audit team felt those developer cycles were better spent improving label confidence further up the pipeline.</a:t>
            </a:r>
          </a:p>
          <a:p>
            <a:r>
              <a:rPr lang="en-US" dirty="0"/>
              <a:t> </a:t>
            </a:r>
          </a:p>
          <a:p>
            <a:endParaRPr lang="en-US" dirty="0" smtClean="0"/>
          </a:p>
        </p:txBody>
      </p:sp>
      <p:sp>
        <p:nvSpPr>
          <p:cNvPr id="4" name="Slide Number Placeholder 3"/>
          <p:cNvSpPr>
            <a:spLocks noGrp="1"/>
          </p:cNvSpPr>
          <p:nvPr>
            <p:ph type="sldNum" sz="quarter" idx="10"/>
          </p:nvPr>
        </p:nvSpPr>
        <p:spPr/>
        <p:txBody>
          <a:bodyPr/>
          <a:lstStyle/>
          <a:p>
            <a:fld id="{777E0AF2-6A6E-47EA-B9B0-84426837EB89}" type="slidenum">
              <a:rPr lang="en-US" smtClean="0"/>
              <a:t>32</a:t>
            </a:fld>
            <a:endParaRPr lang="en-US"/>
          </a:p>
        </p:txBody>
      </p:sp>
    </p:spTree>
    <p:extLst>
      <p:ext uri="{BB962C8B-B14F-4D97-AF65-F5344CB8AC3E}">
        <p14:creationId xmlns:p14="http://schemas.microsoft.com/office/powerpoint/2010/main" val="148037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400" dirty="0"/>
              <a:t>And that's where our work comes in. We propose a new streamlined privacy </a:t>
            </a:r>
          </a:p>
          <a:p>
            <a:r>
              <a:rPr lang="en-US" sz="2400" dirty="0"/>
              <a:t>compliance workflow that utilizes are two key contributions:</a:t>
            </a:r>
          </a:p>
          <a:p>
            <a:endParaRPr lang="en-US" sz="2400" dirty="0"/>
          </a:p>
          <a:p>
            <a:r>
              <a:rPr lang="en-US" sz="2400" dirty="0"/>
              <a:t>- Legalease : a formal privacy policy language, usable enough for policy authors to be able to code in dire</a:t>
            </a:r>
          </a:p>
          <a:p>
            <a:endParaRPr lang="en-US" sz="2400" dirty="0"/>
          </a:p>
          <a:p>
            <a:r>
              <a:rPr lang="en-US" sz="2400" dirty="0"/>
              <a:t>- </a:t>
            </a:r>
            <a:r>
              <a:rPr lang="en-US" sz="2400" dirty="0" err="1"/>
              <a:t>Grok</a:t>
            </a:r>
            <a:r>
              <a:rPr lang="en-US" sz="2400" dirty="0"/>
              <a:t> : A data inventory that annotates code with policy labels. </a:t>
            </a:r>
          </a:p>
          <a:p>
            <a:endParaRPr lang="en-US" sz="2400" dirty="0"/>
          </a:p>
          <a:p>
            <a:r>
              <a:rPr lang="en-US" sz="2400" dirty="0"/>
              <a:t>Now the annotated code can be checked against the </a:t>
            </a:r>
            <a:r>
              <a:rPr lang="en-US" sz="2400" dirty="0" err="1"/>
              <a:t>legalease</a:t>
            </a:r>
            <a:r>
              <a:rPr lang="en-US" sz="2400" dirty="0"/>
              <a:t> policy to produce a list of potential violations. </a:t>
            </a:r>
          </a:p>
          <a:p>
            <a:endParaRPr lang="en-US" sz="2400" dirty="0"/>
          </a:p>
          <a:p>
            <a:r>
              <a:rPr lang="en-US" sz="2400" dirty="0"/>
              <a:t>Auditors can look at this list and either update </a:t>
            </a:r>
            <a:r>
              <a:rPr lang="en-US" sz="2400" dirty="0" err="1"/>
              <a:t>grok</a:t>
            </a:r>
            <a:r>
              <a:rPr lang="en-US" sz="2400" dirty="0"/>
              <a:t> or ask developers to add annotations</a:t>
            </a:r>
          </a:p>
          <a:p>
            <a:endParaRPr lang="en-US" sz="2400" dirty="0"/>
          </a:p>
        </p:txBody>
      </p:sp>
      <p:sp>
        <p:nvSpPr>
          <p:cNvPr id="4" name="Slide Number Placeholder 3"/>
          <p:cNvSpPr>
            <a:spLocks noGrp="1"/>
          </p:cNvSpPr>
          <p:nvPr>
            <p:ph type="sldNum" sz="quarter" idx="10"/>
          </p:nvPr>
        </p:nvSpPr>
        <p:spPr/>
        <p:txBody>
          <a:bodyPr/>
          <a:lstStyle/>
          <a:p>
            <a:fld id="{0462331B-8B4E-4E9F-9CFA-A550862405B6}" type="slidenum">
              <a:rPr lang="en-US" smtClean="0"/>
              <a:t>4</a:t>
            </a:fld>
            <a:endParaRPr lang="en-US"/>
          </a:p>
        </p:txBody>
      </p:sp>
    </p:spTree>
    <p:extLst>
      <p:ext uri="{BB962C8B-B14F-4D97-AF65-F5344CB8AC3E}">
        <p14:creationId xmlns:p14="http://schemas.microsoft.com/office/powerpoint/2010/main" val="2214405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85838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piece of our workflow is best explained through</a:t>
            </a:r>
            <a:r>
              <a:rPr lang="en-US" baseline="0" dirty="0" smtClean="0"/>
              <a:t> an example.</a:t>
            </a:r>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pPr>
                <a:defRPr/>
              </a:pPr>
              <a:t>34</a:t>
            </a:fld>
            <a:endParaRPr lang="en-US"/>
          </a:p>
        </p:txBody>
      </p:sp>
    </p:spTree>
    <p:extLst>
      <p:ext uri="{BB962C8B-B14F-4D97-AF65-F5344CB8AC3E}">
        <p14:creationId xmlns:p14="http://schemas.microsoft.com/office/powerpoint/2010/main" val="3553208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Legalease</a:t>
            </a:r>
            <a:r>
              <a:rPr lang="en-US" baseline="0" dirty="0" smtClean="0"/>
              <a:t> policies are specified in terms of policy types. Each policy type is an instantiation of a lattice.</a:t>
            </a:r>
            <a:endParaRPr lang="en-US" dirty="0"/>
          </a:p>
        </p:txBody>
      </p:sp>
      <p:sp>
        <p:nvSpPr>
          <p:cNvPr id="4" name="Slide Number Placeholder 3"/>
          <p:cNvSpPr>
            <a:spLocks noGrp="1"/>
          </p:cNvSpPr>
          <p:nvPr>
            <p:ph type="sldNum" sz="quarter" idx="10"/>
          </p:nvPr>
        </p:nvSpPr>
        <p:spPr/>
        <p:txBody>
          <a:bodyPr/>
          <a:lstStyle/>
          <a:p>
            <a:fld id="{0462331B-8B4E-4E9F-9CFA-A550862405B6}" type="slidenum">
              <a:rPr lang="en-US" smtClean="0"/>
              <a:t>37</a:t>
            </a:fld>
            <a:endParaRPr lang="en-US"/>
          </a:p>
        </p:txBody>
      </p:sp>
    </p:spTree>
    <p:extLst>
      <p:ext uri="{BB962C8B-B14F-4D97-AF65-F5344CB8AC3E}">
        <p14:creationId xmlns:p14="http://schemas.microsoft.com/office/powerpoint/2010/main" val="240042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piece of our workflow is best explained through</a:t>
            </a:r>
            <a:r>
              <a:rPr lang="en-US" baseline="0" dirty="0" smtClean="0"/>
              <a:t> an example.</a:t>
            </a:r>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pPr>
                <a:defRPr/>
              </a:pPr>
              <a:t>5</a:t>
            </a:fld>
            <a:endParaRPr lang="en-US"/>
          </a:p>
        </p:txBody>
      </p:sp>
    </p:spTree>
    <p:extLst>
      <p:ext uri="{BB962C8B-B14F-4D97-AF65-F5344CB8AC3E}">
        <p14:creationId xmlns:p14="http://schemas.microsoft.com/office/powerpoint/2010/main" val="8961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pPr>
                <a:defRPr/>
              </a:pPr>
              <a:t>6</a:t>
            </a:fld>
            <a:endParaRPr lang="en-US"/>
          </a:p>
        </p:txBody>
      </p:sp>
    </p:spTree>
    <p:extLst>
      <p:ext uri="{BB962C8B-B14F-4D97-AF65-F5344CB8AC3E}">
        <p14:creationId xmlns:p14="http://schemas.microsoft.com/office/powerpoint/2010/main" val="254198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piece of our workflow is best explained through</a:t>
            </a:r>
            <a:r>
              <a:rPr lang="en-US" baseline="0" dirty="0" smtClean="0"/>
              <a:t> an example.</a:t>
            </a:r>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pPr>
                <a:defRPr/>
              </a:pPr>
              <a:t>7</a:t>
            </a:fld>
            <a:endParaRPr lang="en-US"/>
          </a:p>
        </p:txBody>
      </p:sp>
    </p:spTree>
    <p:extLst>
      <p:ext uri="{BB962C8B-B14F-4D97-AF65-F5344CB8AC3E}">
        <p14:creationId xmlns:p14="http://schemas.microsoft.com/office/powerpoint/2010/main" val="138319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E0AF2-6A6E-47EA-B9B0-84426837EB89}" type="slidenum">
              <a:rPr lang="en-US" smtClean="0"/>
              <a:t>8</a:t>
            </a:fld>
            <a:endParaRPr lang="en-US"/>
          </a:p>
        </p:txBody>
      </p:sp>
    </p:spTree>
    <p:extLst>
      <p:ext uri="{BB962C8B-B14F-4D97-AF65-F5344CB8AC3E}">
        <p14:creationId xmlns:p14="http://schemas.microsoft.com/office/powerpoint/2010/main" val="221172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clauses followed by a list of exceptions, each of which may be further refined</a:t>
            </a:r>
          </a:p>
          <a:p>
            <a:r>
              <a:rPr lang="en-US" baseline="0" dirty="0" smtClean="0"/>
              <a:t>Mimics how laws are stated and policies are stated</a:t>
            </a:r>
            <a:endParaRPr lang="en-US" dirty="0" smtClean="0"/>
          </a:p>
          <a:p>
            <a:r>
              <a:rPr lang="en-US" dirty="0" smtClean="0"/>
              <a:t>Adding</a:t>
            </a:r>
            <a:r>
              <a:rPr lang="en-US" baseline="0" dirty="0" smtClean="0"/>
              <a:t> exceptions to this does not affect rest of the clause</a:t>
            </a:r>
          </a:p>
          <a:p>
            <a:r>
              <a:rPr lang="en-US" baseline="0" dirty="0" smtClean="0"/>
              <a:t>TODO: Need to talk about related work</a:t>
            </a:r>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pPr>
                <a:defRPr/>
              </a:pPr>
              <a:t>10</a:t>
            </a:fld>
            <a:endParaRPr lang="en-US"/>
          </a:p>
        </p:txBody>
      </p:sp>
    </p:spTree>
    <p:extLst>
      <p:ext uri="{BB962C8B-B14F-4D97-AF65-F5344CB8AC3E}">
        <p14:creationId xmlns:p14="http://schemas.microsoft.com/office/powerpoint/2010/main" val="80562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pPr>
                <a:defRPr/>
              </a:pPr>
              <a:t>11</a:t>
            </a:fld>
            <a:endParaRPr lang="en-US"/>
          </a:p>
        </p:txBody>
      </p:sp>
    </p:spTree>
    <p:extLst>
      <p:ext uri="{BB962C8B-B14F-4D97-AF65-F5344CB8AC3E}">
        <p14:creationId xmlns:p14="http://schemas.microsoft.com/office/powerpoint/2010/main" val="348784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clauses followed by a list of exceptions, each of which may be further refined</a:t>
            </a:r>
          </a:p>
          <a:p>
            <a:r>
              <a:rPr lang="en-US" baseline="0" dirty="0" smtClean="0"/>
              <a:t>Mimics how laws are stated and policies are stated</a:t>
            </a:r>
            <a:endParaRPr lang="en-US" dirty="0" smtClean="0"/>
          </a:p>
          <a:p>
            <a:r>
              <a:rPr lang="en-US" dirty="0" smtClean="0"/>
              <a:t>Adding</a:t>
            </a:r>
            <a:r>
              <a:rPr lang="en-US" baseline="0" dirty="0" smtClean="0"/>
              <a:t> exceptions to this does not affect rest of the clause</a:t>
            </a:r>
          </a:p>
          <a:p>
            <a:r>
              <a:rPr lang="en-US" baseline="0" dirty="0" smtClean="0"/>
              <a:t>TODO: Need to talk about related work</a:t>
            </a:r>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71618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a:xfrm>
            <a:off x="6400800" y="6354763"/>
            <a:ext cx="2286000" cy="366712"/>
          </a:xfrm>
        </p:spPr>
        <p:txBody>
          <a:bodyPr/>
          <a:lstStyle>
            <a:lvl1pPr>
              <a:defRPr sz="1400" smtClean="0"/>
            </a:lvl1pPr>
          </a:lstStyle>
          <a:p>
            <a:pPr>
              <a:defRPr/>
            </a:pPr>
            <a:fld id="{EE238069-0CAC-43BA-9F61-2646F4C134FE}" type="datetime1">
              <a:rPr lang="en-US"/>
              <a:pPr>
                <a:defRPr/>
              </a:pPr>
              <a:t>9/17/17</a:t>
            </a:fld>
            <a:endParaRPr lang="en-US"/>
          </a:p>
        </p:txBody>
      </p:sp>
      <p:sp>
        <p:nvSpPr>
          <p:cNvPr id="5" name="Footer Placeholder 16"/>
          <p:cNvSpPr>
            <a:spLocks noGrp="1"/>
          </p:cNvSpPr>
          <p:nvPr>
            <p:ph type="ftr" sz="quarter" idx="11"/>
          </p:nvPr>
        </p:nvSpPr>
        <p:spPr>
          <a:xfrm>
            <a:off x="2898775" y="6354763"/>
            <a:ext cx="3475038" cy="366712"/>
          </a:xfrm>
        </p:spPr>
        <p:txBody>
          <a:bodyPr/>
          <a:lstStyle>
            <a:lvl1pPr>
              <a:defRPr/>
            </a:lvl1pPr>
          </a:lstStyle>
          <a:p>
            <a:endParaRPr lang="en-US"/>
          </a:p>
        </p:txBody>
      </p:sp>
      <p:sp>
        <p:nvSpPr>
          <p:cNvPr id="6" name="Slide Number Placeholder 28"/>
          <p:cNvSpPr>
            <a:spLocks noGrp="1"/>
          </p:cNvSpPr>
          <p:nvPr>
            <p:ph type="sldNum" sz="quarter" idx="12"/>
          </p:nvPr>
        </p:nvSpPr>
        <p:spPr>
          <a:xfrm>
            <a:off x="1216025" y="6354763"/>
            <a:ext cx="1219200" cy="366712"/>
          </a:xfrm>
        </p:spPr>
        <p:txBody>
          <a:bodyPr/>
          <a:lstStyle>
            <a:lvl1pPr>
              <a:defRPr/>
            </a:lvl1pPr>
          </a:lstStyle>
          <a:p>
            <a:pPr>
              <a:defRPr/>
            </a:pPr>
            <a:fld id="{B22DB414-3D40-41C8-BF39-83017CD9B84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895C747-AF66-4A17-B1C8-5037C9483E8F}" type="datetime1">
              <a:rPr lang="en-US"/>
              <a:pPr>
                <a:defRPr/>
              </a:pPr>
              <a:t>9/17/17</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pPr>
              <a:defRPr/>
            </a:pPr>
            <a:fld id="{EE754C5C-94F4-4877-9EF1-63AEBB6FAA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EDCAE6-CF7B-46F1-A3E6-B78BA50768DB}" type="datetime1">
              <a:rPr lang="en-US"/>
              <a:pPr>
                <a:defRPr/>
              </a:pPr>
              <a:t>9/17/17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14606ABA-7FD1-4348-9A85-ADD35624A4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30725"/>
          </a:xfrm>
        </p:spPr>
        <p:txBody>
          <a:bodyPr>
            <a:normAutofit/>
          </a:bodyPr>
          <a:lstStyle/>
          <a:p>
            <a:pPr lvl="0"/>
            <a:endParaRPr lang="en-US" noProof="0"/>
          </a:p>
        </p:txBody>
      </p:sp>
      <p:sp>
        <p:nvSpPr>
          <p:cNvPr id="5" name="Date Placeholder 4"/>
          <p:cNvSpPr>
            <a:spLocks noGrp="1"/>
          </p:cNvSpPr>
          <p:nvPr>
            <p:ph type="dt" sz="half" idx="10"/>
          </p:nvPr>
        </p:nvSpPr>
        <p:spPr>
          <a:xfrm>
            <a:off x="457200" y="6243638"/>
            <a:ext cx="2133600" cy="457200"/>
          </a:xfrm>
        </p:spPr>
        <p:txBody>
          <a:bodyPr/>
          <a:lstStyle>
            <a:lvl1pPr>
              <a:defRPr smtClean="0"/>
            </a:lvl1pPr>
          </a:lstStyle>
          <a:p>
            <a:pPr>
              <a:defRPr/>
            </a:pPr>
            <a:fld id="{C22E73C4-559B-4FD8-87A3-976D8621D3F3}" type="datetime1">
              <a:rPr lang="en-US" altLang="en-US"/>
              <a:pPr>
                <a:defRPr/>
              </a:pPr>
              <a:t>9/17/17</a:t>
            </a:fld>
            <a:endParaRPr lang="en-US" altLang="en-US"/>
          </a:p>
        </p:txBody>
      </p:sp>
      <p:sp>
        <p:nvSpPr>
          <p:cNvPr id="6" name="Footer Placeholder 5"/>
          <p:cNvSpPr>
            <a:spLocks noGrp="1"/>
          </p:cNvSpPr>
          <p:nvPr>
            <p:ph type="ftr" sz="quarter" idx="11"/>
          </p:nvPr>
        </p:nvSpPr>
        <p:spPr>
          <a:xfrm>
            <a:off x="2743200" y="6248400"/>
            <a:ext cx="3657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51AB86E9-C47B-450F-8D78-A461B99B2561}"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2"/>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1"/>
            <a:ext cx="8363938" cy="2538131"/>
          </a:xfrm>
        </p:spPr>
        <p:txBody>
          <a:bodyPr/>
          <a:lstStyle>
            <a:lvl1pPr>
              <a:spcBef>
                <a:spcPts val="1176"/>
              </a:spcBef>
              <a:defRPr/>
            </a:lvl1pPr>
            <a:lvl2pPr>
              <a:spcBef>
                <a:spcPts val="1176"/>
              </a:spcBef>
              <a:defRPr/>
            </a:lvl2pPr>
            <a:lvl3pPr>
              <a:spcBef>
                <a:spcPts val="1176"/>
              </a:spcBef>
              <a:defRPr/>
            </a:lvl3pPr>
            <a:lvl4pPr>
              <a:spcBef>
                <a:spcPts val="1176"/>
              </a:spcBef>
              <a:defRPr/>
            </a:lvl4pPr>
            <a:lvl5pPr>
              <a:spcBef>
                <a:spcPts val="11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175116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9143999" cy="443198"/>
          </a:xfrm>
        </p:spPr>
        <p:txBody>
          <a:bodyPr/>
          <a:lstStyle>
            <a:lvl1pPr marL="0" indent="0">
              <a:buNone/>
              <a:defRPr/>
            </a:lvl1pPr>
          </a:lstStyle>
          <a:p>
            <a:endParaRPr lang="en-US" dirty="0"/>
          </a:p>
        </p:txBody>
      </p:sp>
      <p:sp>
        <p:nvSpPr>
          <p:cNvPr id="7" name="Title 6"/>
          <p:cNvSpPr>
            <a:spLocks noGrp="1"/>
          </p:cNvSpPr>
          <p:nvPr>
            <p:ph type="title"/>
          </p:nvPr>
        </p:nvSpPr>
        <p:spPr>
          <a:xfrm>
            <a:off x="1" y="1"/>
            <a:ext cx="3227363" cy="2797689"/>
          </a:xfrm>
          <a:solidFill>
            <a:schemeClr val="bg1">
              <a:alpha val="95000"/>
            </a:schemeClr>
          </a:solidFill>
        </p:spPr>
        <p:txBody>
          <a:bodyPr lIns="274320" tIns="274320" rIns="274320" bIns="274320"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58306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19">
          <p15:clr>
            <a:srgbClr val="FBAE40"/>
          </p15:clr>
        </p15:guide>
        <p15:guide id="2" pos="173">
          <p15:clr>
            <a:srgbClr val="FBAE40"/>
          </p15:clr>
        </p15:guide>
        <p15:guide id="3" pos="7661">
          <p15:clr>
            <a:srgbClr val="FBAE40"/>
          </p15:clr>
        </p15:guide>
        <p15:guide id="4" orient="horz" pos="3067">
          <p15:clr>
            <a:srgbClr val="FBAE40"/>
          </p15:clr>
        </p15:guide>
        <p15:guide id="5" orient="horz" pos="187">
          <p15:clr>
            <a:srgbClr val="FBAE40"/>
          </p15:clr>
        </p15:guide>
        <p15:guide id="6" orient="horz" pos="1339">
          <p15:clr>
            <a:srgbClr val="FBAE40"/>
          </p15:clr>
        </p15:guide>
        <p15:guide id="7" pos="2765">
          <p15:clr>
            <a:srgbClr val="FBAE40"/>
          </p15:clr>
        </p15:guide>
        <p15:guide id="8" pos="50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443198"/>
          </a:xfrm>
        </p:spPr>
        <p:txBody>
          <a:bodyPr/>
          <a:lstStyle>
            <a:lvl1pPr marL="0" indent="0">
              <a:buNone/>
              <a:defRPr/>
            </a:lvl1pPr>
          </a:lstStyle>
          <a:p>
            <a:endParaRPr lang="en-US" dirty="0"/>
          </a:p>
        </p:txBody>
      </p:sp>
      <p:sp>
        <p:nvSpPr>
          <p:cNvPr id="7" name="Title 6"/>
          <p:cNvSpPr>
            <a:spLocks noGrp="1"/>
          </p:cNvSpPr>
          <p:nvPr>
            <p:ph type="title"/>
          </p:nvPr>
        </p:nvSpPr>
        <p:spPr>
          <a:xfrm>
            <a:off x="0" y="4773830"/>
            <a:ext cx="9144000" cy="1301895"/>
          </a:xfrm>
          <a:solidFill>
            <a:schemeClr val="bg1">
              <a:alpha val="90000"/>
            </a:schemeClr>
          </a:solidFill>
        </p:spPr>
        <p:txBody>
          <a:bodyPr lIns="274320" tIns="274320" rIns="274320" bIns="274320"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81384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443198"/>
          </a:xfrm>
        </p:spPr>
        <p:txBody>
          <a:bodyPr/>
          <a:lstStyle>
            <a:lvl1pPr marL="0" indent="0">
              <a:buNone/>
              <a:defRPr/>
            </a:lvl1pPr>
          </a:lstStyle>
          <a:p>
            <a:endParaRPr lang="en-US" dirty="0"/>
          </a:p>
        </p:txBody>
      </p:sp>
      <p:sp>
        <p:nvSpPr>
          <p:cNvPr id="7" name="Title 6"/>
          <p:cNvSpPr>
            <a:spLocks noGrp="1"/>
          </p:cNvSpPr>
          <p:nvPr>
            <p:ph type="title"/>
          </p:nvPr>
        </p:nvSpPr>
        <p:spPr>
          <a:xfrm>
            <a:off x="0" y="4773830"/>
            <a:ext cx="9144000" cy="1301895"/>
          </a:xfrm>
          <a:solidFill>
            <a:schemeClr val="bg1">
              <a:alpha val="90000"/>
            </a:schemeClr>
          </a:solidFill>
        </p:spPr>
        <p:txBody>
          <a:bodyPr lIns="274320" tIns="274320" rIns="274320" bIns="274320"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30761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094657-C291-40E0-AE71-780144915FE7}" type="datetime1">
              <a:rPr lang="en-US"/>
              <a:pPr>
                <a:defRPr/>
              </a:pPr>
              <a:t>9/17/17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28"/>
          <p:cNvSpPr>
            <a:spLocks noGrp="1"/>
          </p:cNvSpPr>
          <p:nvPr>
            <p:ph type="sldNum" sz="quarter" idx="12"/>
          </p:nvPr>
        </p:nvSpPr>
        <p:spPr>
          <a:xfrm>
            <a:off x="1216025" y="6354763"/>
            <a:ext cx="1219200" cy="366712"/>
          </a:xfrm>
        </p:spPr>
        <p:txBody>
          <a:bodyPr/>
          <a:lstStyle>
            <a:lvl1pPr>
              <a:defRPr/>
            </a:lvl1pPr>
          </a:lstStyle>
          <a:p>
            <a:pPr>
              <a:defRPr/>
            </a:pPr>
            <a:fld id="{913EBE8F-A853-47C4-AE1E-4A5B1505A88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4FF8D81C-CFE9-4D37-8DFB-965AB6765264}" type="datetime1">
              <a:rPr lang="en-US"/>
              <a:pPr>
                <a:defRPr/>
              </a:pPr>
              <a:t>9/17/17</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AD21F41E-E56A-461B-8F4E-D035DD22D6E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1AA451B-ADC8-46D8-AB53-507B3E1ABBE9}" type="datetime1">
              <a:rPr lang="en-US"/>
              <a:pPr>
                <a:defRPr/>
              </a:pPr>
              <a:t>9/17/17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28"/>
          <p:cNvSpPr>
            <a:spLocks noGrp="1"/>
          </p:cNvSpPr>
          <p:nvPr>
            <p:ph type="sldNum" sz="quarter" idx="12"/>
          </p:nvPr>
        </p:nvSpPr>
        <p:spPr>
          <a:xfrm>
            <a:off x="1216025" y="6354763"/>
            <a:ext cx="1219200" cy="366712"/>
          </a:xfrm>
        </p:spPr>
        <p:txBody>
          <a:bodyPr/>
          <a:lstStyle>
            <a:lvl1pPr>
              <a:defRPr/>
            </a:lvl1pPr>
          </a:lstStyle>
          <a:p>
            <a:pPr>
              <a:defRPr/>
            </a:pPr>
            <a:fld id="{11EEFD52-FC20-40D4-8FD2-5CAD5AEC3DE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8E2BD5B-7078-4F0A-9A9F-D14FA658C69D}" type="datetime1">
              <a:rPr lang="en-US"/>
              <a:pPr>
                <a:defRPr/>
              </a:pPr>
              <a:t>9/17/17</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pPr>
              <a:defRPr/>
            </a:pPr>
            <a:fld id="{2B34E6ED-10E7-48BB-B07F-EC9730FAD6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0C64FDF2-DAE6-43DB-87EC-1E56390EA186}" type="datetime1">
              <a:rPr lang="en-US"/>
              <a:pPr>
                <a:defRPr/>
              </a:pPr>
              <a:t>9/17/17</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pPr>
              <a:defRPr/>
            </a:pPr>
            <a:fld id="{EFBD71C2-32CC-47A5-9630-12B4236D3B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FF0C9079-F83F-4927-B393-3B6640B34E59}" type="datetime1">
              <a:rPr lang="en-US"/>
              <a:pPr>
                <a:defRPr/>
              </a:pPr>
              <a:t>9/17/17</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3"/>
          <p:cNvSpPr>
            <a:spLocks noGrp="1"/>
          </p:cNvSpPr>
          <p:nvPr>
            <p:ph type="sldNum" sz="quarter" idx="12"/>
          </p:nvPr>
        </p:nvSpPr>
        <p:spPr/>
        <p:txBody>
          <a:bodyPr/>
          <a:lstStyle>
            <a:lvl1pPr>
              <a:defRPr/>
            </a:lvl1pPr>
          </a:lstStyle>
          <a:p>
            <a:pPr>
              <a:defRPr/>
            </a:pPr>
            <a:fld id="{18264336-72AF-4C86-B004-F1A3D4EC79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8E0DF65B-269A-4577-A440-BD40333D3880}" type="datetime1">
              <a:rPr lang="en-US"/>
              <a:pPr>
                <a:defRPr/>
              </a:pPr>
              <a:t>9/17/17</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pPr>
              <a:defRPr/>
            </a:pPr>
            <a:fld id="{06CE64AA-3CB4-49B0-ABB9-64226D046B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951B5821-C306-4A50-898E-6E53488F4E70}" type="datetime1">
              <a:rPr lang="en-US"/>
              <a:pPr>
                <a:defRPr/>
              </a:pPr>
              <a:t>9/17/17</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pPr>
              <a:defRPr/>
            </a:pPr>
            <a:fld id="{A7918FE5-7CF5-4277-86F0-9BE2C374648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ea typeface="+mn-ea"/>
                <a:cs typeface="+mn-cs"/>
              </a:defRPr>
            </a:lvl1pPr>
          </a:lstStyle>
          <a:p>
            <a:pPr>
              <a:defRPr/>
            </a:pPr>
            <a:fld id="{ADFD09DC-12B7-48BF-882F-96D1E70EB8EB}" type="datetime1">
              <a:rPr lang="en-US"/>
              <a:pPr>
                <a:defRPr/>
              </a:pPr>
              <a:t>9/17/17</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chemeClr val="tx2"/>
                </a:solidFill>
                <a:latin typeface="Gill Sans MT" charset="0"/>
              </a:defRPr>
            </a:lvl1pPr>
          </a:lstStyle>
          <a:p>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ea typeface="+mn-ea"/>
                <a:cs typeface="+mn-cs"/>
              </a:defRPr>
            </a:lvl1pPr>
          </a:lstStyle>
          <a:p>
            <a:pPr>
              <a:defRPr/>
            </a:pPr>
            <a:fld id="{9A22F1C2-44D4-4B3C-AF8D-CE6773EE4ACF}"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8" r:id="rId7"/>
    <p:sldLayoutId id="2147483679" r:id="rId8"/>
    <p:sldLayoutId id="2147483680" r:id="rId9"/>
    <p:sldLayoutId id="2147483671" r:id="rId10"/>
    <p:sldLayoutId id="2147483681" r:id="rId11"/>
    <p:sldLayoutId id="2147483682" r:id="rId12"/>
    <p:sldLayoutId id="2147483683" r:id="rId13"/>
    <p:sldLayoutId id="2147483684" r:id="rId14"/>
    <p:sldLayoutId id="2147483685" r:id="rId15"/>
    <p:sldLayoutId id="2147483686" r:id="rId16"/>
  </p:sldLayoutIdLst>
  <p:hf hdr="0" ftr="0" dt="0"/>
  <p:txStyles>
    <p:titleStyle>
      <a:lvl1pPr algn="l" rtl="0" fontAlgn="base">
        <a:spcBef>
          <a:spcPct val="0"/>
        </a:spcBef>
        <a:spcAft>
          <a:spcPct val="0"/>
        </a:spcAft>
        <a:defRPr sz="3200" kern="1200">
          <a:solidFill>
            <a:schemeClr val="tx2"/>
          </a:solidFill>
          <a:latin typeface="+mj-lt"/>
          <a:ea typeface="ＭＳ Ｐゴシック" charset="-128"/>
          <a:cs typeface="ＭＳ Ｐゴシック" charset="-128"/>
        </a:defRPr>
      </a:lvl1pPr>
      <a:lvl2pPr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fontAlgn="base">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fontAlgn="base">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fontAlgn="base">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fontAlgn="base">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fontAlgn="base">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tmp"/><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tmp"/><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omments" Target="../comments/comment1.xml"/><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wmf"/><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tmp"/><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tmp"/><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ctrTitle"/>
          </p:nvPr>
        </p:nvSpPr>
        <p:spPr>
          <a:xfrm>
            <a:off x="1259632" y="2708920"/>
            <a:ext cx="6858000" cy="2304256"/>
          </a:xfrm>
        </p:spPr>
        <p:txBody>
          <a:bodyPr>
            <a:normAutofit fontScale="90000"/>
          </a:bodyPr>
          <a:lstStyle/>
          <a:p>
            <a:pPr algn="ctr" fontAlgn="auto">
              <a:spcAft>
                <a:spcPts val="0"/>
              </a:spcAft>
              <a:defRPr/>
            </a:pPr>
            <a:r>
              <a:rPr lang="en-US" dirty="0" smtClean="0">
                <a:ea typeface="+mj-ea"/>
                <a:cs typeface="+mj-cs"/>
              </a:rPr>
              <a:t>Bootstrapping Privacy Compliance in Big Data Systems</a:t>
            </a:r>
            <a:br>
              <a:rPr lang="en-US" dirty="0" smtClean="0">
                <a:ea typeface="+mj-ea"/>
                <a:cs typeface="+mj-cs"/>
              </a:rPr>
            </a:br>
            <a:r>
              <a:rPr lang="en-US" dirty="0" smtClean="0">
                <a:ea typeface="+mj-ea"/>
                <a:cs typeface="+mj-cs"/>
              </a:rPr>
              <a:t/>
            </a:r>
            <a:br>
              <a:rPr lang="en-US" dirty="0" smtClean="0">
                <a:ea typeface="+mj-ea"/>
                <a:cs typeface="+mj-cs"/>
              </a:rPr>
            </a:br>
            <a:r>
              <a:rPr lang="en-US" sz="3100" dirty="0" smtClean="0">
                <a:ea typeface="+mj-ea"/>
                <a:cs typeface="+mj-cs"/>
              </a:rPr>
              <a:t>Anupam Datta</a:t>
            </a:r>
            <a:br>
              <a:rPr lang="en-US" sz="3100" dirty="0" smtClean="0">
                <a:ea typeface="+mj-ea"/>
                <a:cs typeface="+mj-cs"/>
              </a:rPr>
            </a:br>
            <a:r>
              <a:rPr lang="en-US" sz="3100" dirty="0" smtClean="0">
                <a:ea typeface="+mj-ea"/>
                <a:cs typeface="+mj-cs"/>
              </a:rPr>
              <a:t>CMU</a:t>
            </a:r>
            <a:br>
              <a:rPr lang="en-US" sz="3100" dirty="0" smtClean="0">
                <a:ea typeface="+mj-ea"/>
                <a:cs typeface="+mj-cs"/>
              </a:rPr>
            </a:br>
            <a:r>
              <a:rPr lang="en-US" sz="2400" dirty="0">
                <a:ea typeface="+mj-ea"/>
                <a:cs typeface="+mj-cs"/>
              </a:rPr>
              <a:t/>
            </a:r>
            <a:br>
              <a:rPr lang="en-US" sz="2400" dirty="0">
                <a:ea typeface="+mj-ea"/>
                <a:cs typeface="+mj-cs"/>
              </a:rPr>
            </a:br>
            <a:r>
              <a:rPr lang="en-US" sz="2400" dirty="0" smtClean="0">
                <a:ea typeface="+mj-ea"/>
                <a:cs typeface="+mj-cs"/>
              </a:rPr>
              <a:t>Fall </a:t>
            </a:r>
            <a:r>
              <a:rPr lang="en-US" sz="2400" dirty="0" smtClean="0">
                <a:ea typeface="+mj-ea"/>
                <a:cs typeface="+mj-cs"/>
              </a:rPr>
              <a:t>2017</a:t>
            </a:r>
            <a:r>
              <a:rPr lang="en-US" dirty="0" smtClean="0">
                <a:ea typeface="+mj-ea"/>
                <a:cs typeface="+mj-cs"/>
              </a:rPr>
              <a:t/>
            </a:r>
            <a:br>
              <a:rPr lang="en-US" dirty="0" smtClean="0">
                <a:ea typeface="+mj-ea"/>
                <a:cs typeface="+mj-cs"/>
              </a:rPr>
            </a:br>
            <a:endParaRPr lang="en-US" dirty="0" smtClean="0">
              <a:ea typeface="+mj-ea"/>
              <a:cs typeface="+mj-cs"/>
            </a:endParaRPr>
          </a:p>
        </p:txBody>
      </p:sp>
    </p:spTree>
    <p:extLst>
      <p:ext uri="{BB962C8B-B14F-4D97-AF65-F5344CB8AC3E}">
        <p14:creationId xmlns:p14="http://schemas.microsoft.com/office/powerpoint/2010/main" val="61292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 y="1992582"/>
            <a:ext cx="4167052" cy="3740674"/>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780866" y="3233140"/>
            <a:ext cx="3744251" cy="643834"/>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780866" y="3933057"/>
            <a:ext cx="3737360" cy="1692068"/>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err="1" smtClean="0"/>
              <a:t>Legalease</a:t>
            </a:r>
            <a:endParaRPr lang="en-US" dirty="0"/>
          </a:p>
        </p:txBody>
      </p:sp>
      <p:sp>
        <p:nvSpPr>
          <p:cNvPr id="16" name="Rectangle 15"/>
          <p:cNvSpPr/>
          <p:nvPr/>
        </p:nvSpPr>
        <p:spPr bwMode="auto">
          <a:xfrm>
            <a:off x="1259632" y="4976642"/>
            <a:ext cx="3170817" cy="648481"/>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 name="Content Placeholder 3"/>
          <p:cNvSpPr>
            <a:spLocks noGrp="1"/>
          </p:cNvSpPr>
          <p:nvPr>
            <p:ph sz="quarter" idx="1"/>
          </p:nvPr>
        </p:nvSpPr>
        <p:spPr>
          <a:xfrm>
            <a:off x="586347" y="2104748"/>
            <a:ext cx="4126399" cy="2991588"/>
          </a:xfrm>
        </p:spPr>
        <p:txBody>
          <a:bodyPr/>
          <a:lstStyle/>
          <a:p>
            <a:pPr marL="0" indent="0">
              <a:buNone/>
            </a:pPr>
            <a:r>
              <a:rPr lang="en-US" sz="1800" b="1" dirty="0"/>
              <a:t>DENY</a:t>
            </a:r>
            <a:r>
              <a:rPr lang="en-US" sz="1800" dirty="0"/>
              <a:t> </a:t>
            </a:r>
            <a:r>
              <a:rPr lang="en-US" sz="1800" i="1" dirty="0" err="1"/>
              <a:t>Datatype</a:t>
            </a:r>
            <a:r>
              <a:rPr lang="en-US" sz="1800" dirty="0"/>
              <a:t> </a:t>
            </a:r>
            <a:r>
              <a:rPr lang="en-US" sz="1800" dirty="0" err="1"/>
              <a:t>IPAddress</a:t>
            </a:r>
            <a:endParaRPr lang="en-US" sz="1800" dirty="0"/>
          </a:p>
          <a:p>
            <a:pPr marL="0" indent="0">
              <a:buNone/>
            </a:pPr>
            <a:r>
              <a:rPr lang="en-US" sz="1800" dirty="0"/>
              <a:t>   </a:t>
            </a:r>
            <a:r>
              <a:rPr lang="en-US" sz="1800" i="1" dirty="0" err="1"/>
              <a:t>UseForPurpose</a:t>
            </a:r>
            <a:r>
              <a:rPr lang="en-US" sz="1800" dirty="0"/>
              <a:t> Advertising</a:t>
            </a:r>
          </a:p>
          <a:p>
            <a:pPr marL="0" indent="0">
              <a:buNone/>
            </a:pPr>
            <a:r>
              <a:rPr lang="en-US" sz="1800" b="1" dirty="0"/>
              <a:t>EXCEPT</a:t>
            </a:r>
          </a:p>
          <a:p>
            <a:pPr marL="0" indent="0">
              <a:buNone/>
            </a:pPr>
            <a:r>
              <a:rPr lang="en-US" sz="1800" dirty="0"/>
              <a:t>   </a:t>
            </a:r>
            <a:r>
              <a:rPr lang="en-US" sz="1800" b="1" dirty="0"/>
              <a:t>ALLOW</a:t>
            </a:r>
            <a:r>
              <a:rPr lang="en-US" sz="1800" dirty="0"/>
              <a:t> </a:t>
            </a:r>
          </a:p>
          <a:p>
            <a:pPr marL="0" indent="0">
              <a:buNone/>
            </a:pPr>
            <a:r>
              <a:rPr lang="en-US" sz="1800" dirty="0"/>
              <a:t>     </a:t>
            </a:r>
            <a:r>
              <a:rPr lang="en-US" sz="1800" i="1" dirty="0" err="1"/>
              <a:t>Datatype</a:t>
            </a:r>
            <a:r>
              <a:rPr lang="en-US" sz="1800" i="1" dirty="0"/>
              <a:t> </a:t>
            </a:r>
            <a:r>
              <a:rPr lang="en-US" sz="1800" dirty="0" err="1"/>
              <a:t>IPAddress:Truncated</a:t>
            </a:r>
            <a:endParaRPr lang="en-US" sz="1800" dirty="0"/>
          </a:p>
          <a:p>
            <a:pPr marL="0" indent="0">
              <a:buNone/>
            </a:pPr>
            <a:r>
              <a:rPr lang="en-US" sz="1800" dirty="0"/>
              <a:t>   </a:t>
            </a:r>
            <a:r>
              <a:rPr lang="en-US" sz="1800" b="1" dirty="0"/>
              <a:t>ALLOW</a:t>
            </a:r>
          </a:p>
          <a:p>
            <a:pPr marL="0" indent="0">
              <a:buNone/>
            </a:pPr>
            <a:r>
              <a:rPr lang="en-US" sz="1800" dirty="0"/>
              <a:t>     </a:t>
            </a:r>
            <a:r>
              <a:rPr lang="en-US" sz="1800" i="1" dirty="0" err="1"/>
              <a:t>UseForPurpose</a:t>
            </a:r>
            <a:r>
              <a:rPr lang="en-US" sz="1800" dirty="0"/>
              <a:t> </a:t>
            </a:r>
            <a:r>
              <a:rPr lang="en-US" sz="1800" dirty="0" err="1"/>
              <a:t>AbuseDetect</a:t>
            </a:r>
            <a:endParaRPr lang="en-US" sz="1800" dirty="0"/>
          </a:p>
          <a:p>
            <a:pPr marL="0" indent="0">
              <a:buNone/>
            </a:pPr>
            <a:r>
              <a:rPr lang="en-US" sz="1800" dirty="0"/>
              <a:t>        </a:t>
            </a:r>
            <a:r>
              <a:rPr lang="en-US" sz="1800" b="1" dirty="0"/>
              <a:t>EXCEPT</a:t>
            </a:r>
          </a:p>
          <a:p>
            <a:pPr marL="0" indent="0">
              <a:buNone/>
            </a:pPr>
            <a:r>
              <a:rPr lang="en-US" sz="1800" dirty="0"/>
              <a:t>            </a:t>
            </a:r>
            <a:r>
              <a:rPr lang="en-US" sz="1800" b="1" dirty="0"/>
              <a:t>DENY</a:t>
            </a:r>
            <a:r>
              <a:rPr lang="en-US" sz="1800" dirty="0"/>
              <a:t> </a:t>
            </a:r>
            <a:r>
              <a:rPr lang="en-US" sz="1800" i="1" dirty="0" err="1"/>
              <a:t>Datatype</a:t>
            </a:r>
            <a:endParaRPr lang="en-US" sz="1800" dirty="0"/>
          </a:p>
          <a:p>
            <a:pPr marL="0" indent="0">
              <a:buNone/>
            </a:pPr>
            <a:r>
              <a:rPr lang="en-US" sz="1800" dirty="0"/>
              <a:t>                         </a:t>
            </a:r>
            <a:r>
              <a:rPr lang="en-US" sz="1800" dirty="0" err="1"/>
              <a:t>IPAddress</a:t>
            </a:r>
            <a:r>
              <a:rPr lang="en-US" sz="1800" dirty="0"/>
              <a:t>, </a:t>
            </a:r>
            <a:r>
              <a:rPr lang="en-US" sz="1800" dirty="0" err="1"/>
              <a:t>AccountInfo</a:t>
            </a:r>
            <a:endParaRPr lang="en-US" sz="1800" dirty="0"/>
          </a:p>
        </p:txBody>
      </p:sp>
      <p:sp>
        <p:nvSpPr>
          <p:cNvPr id="6" name="Slide Number Placeholder 5"/>
          <p:cNvSpPr>
            <a:spLocks noGrp="1"/>
          </p:cNvSpPr>
          <p:nvPr>
            <p:ph type="sldNum" sz="quarter" idx="12"/>
          </p:nvPr>
        </p:nvSpPr>
        <p:spPr/>
        <p:txBody>
          <a:bodyPr/>
          <a:lstStyle/>
          <a:p>
            <a:pPr>
              <a:defRPr/>
            </a:pPr>
            <a:fld id="{11EEFD52-FC20-40D4-8FD2-5CAD5AEC3DE5}" type="slidenum">
              <a:rPr lang="en-US" smtClean="0"/>
              <a:pPr>
                <a:defRPr/>
              </a:pPr>
              <a:t>10</a:t>
            </a:fld>
            <a:endParaRPr lang="en-US"/>
          </a:p>
        </p:txBody>
      </p:sp>
      <p:sp>
        <p:nvSpPr>
          <p:cNvPr id="22" name="Rectangle 21"/>
          <p:cNvSpPr/>
          <p:nvPr/>
        </p:nvSpPr>
        <p:spPr bwMode="auto">
          <a:xfrm>
            <a:off x="998231" y="4498481"/>
            <a:ext cx="3526886" cy="112664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3332" y="2795288"/>
            <a:ext cx="3940832" cy="2865960"/>
          </a:xfrm>
          <a:prstGeom prst="rect">
            <a:avLst/>
          </a:prstGeom>
          <a:solidFill>
            <a:srgbClr val="F6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Content Placeholder 11"/>
          <p:cNvSpPr>
            <a:spLocks noGrp="1"/>
          </p:cNvSpPr>
          <p:nvPr>
            <p:ph sz="quarter" idx="2"/>
          </p:nvPr>
        </p:nvSpPr>
        <p:spPr/>
        <p:txBody>
          <a:bodyPr/>
          <a:lstStyle/>
          <a:p>
            <a:endParaRPr lang="en-US"/>
          </a:p>
        </p:txBody>
      </p:sp>
      <p:sp>
        <p:nvSpPr>
          <p:cNvPr id="24" name="Content Placeholder 4"/>
          <p:cNvSpPr txBox="1">
            <a:spLocks/>
          </p:cNvSpPr>
          <p:nvPr/>
        </p:nvSpPr>
        <p:spPr>
          <a:xfrm>
            <a:off x="5080248" y="2451454"/>
            <a:ext cx="3454152" cy="2400657"/>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tx2"/>
                </a:solidFill>
              </a:rPr>
              <a:t>We will </a:t>
            </a:r>
            <a:r>
              <a:rPr lang="en-US" sz="2400" b="1" dirty="0">
                <a:solidFill>
                  <a:schemeClr val="tx2"/>
                </a:solidFill>
              </a:rPr>
              <a:t>not</a:t>
            </a:r>
            <a:r>
              <a:rPr lang="en-US" sz="2400" dirty="0">
                <a:solidFill>
                  <a:schemeClr val="tx2"/>
                </a:solidFill>
              </a:rPr>
              <a:t> use </a:t>
            </a:r>
            <a:r>
              <a:rPr lang="en-US" sz="2400" b="1" dirty="0">
                <a:solidFill>
                  <a:schemeClr val="tx2"/>
                </a:solidFill>
              </a:rPr>
              <a:t>full IP Address</a:t>
            </a:r>
            <a:r>
              <a:rPr lang="en-US" sz="2400" dirty="0">
                <a:solidFill>
                  <a:schemeClr val="tx2"/>
                </a:solidFill>
              </a:rPr>
              <a:t> for </a:t>
            </a:r>
            <a:r>
              <a:rPr lang="en-US" sz="2400" b="1" dirty="0">
                <a:solidFill>
                  <a:schemeClr val="tx2"/>
                </a:solidFill>
              </a:rPr>
              <a:t>Advertising</a:t>
            </a:r>
            <a:r>
              <a:rPr lang="en-US" sz="2400" dirty="0">
                <a:solidFill>
                  <a:schemeClr val="tx2"/>
                </a:solidFill>
              </a:rPr>
              <a:t>. IP Address may be used for </a:t>
            </a:r>
            <a:r>
              <a:rPr lang="en-US" sz="2400" b="1" dirty="0">
                <a:solidFill>
                  <a:schemeClr val="tx2"/>
                </a:solidFill>
              </a:rPr>
              <a:t>detecting abuse</a:t>
            </a:r>
            <a:r>
              <a:rPr lang="en-US" sz="2400" dirty="0">
                <a:solidFill>
                  <a:schemeClr val="tx2"/>
                </a:solidFill>
              </a:rPr>
              <a:t>. </a:t>
            </a:r>
            <a:r>
              <a:rPr lang="en-US" sz="2400" dirty="0" smtClean="0">
                <a:solidFill>
                  <a:schemeClr val="tx2"/>
                </a:solidFill>
              </a:rPr>
              <a:t>In </a:t>
            </a:r>
            <a:r>
              <a:rPr lang="en-US" sz="2400" dirty="0">
                <a:solidFill>
                  <a:schemeClr val="tx2"/>
                </a:solidFill>
              </a:rPr>
              <a:t>such cases, it will not be combined with </a:t>
            </a:r>
            <a:r>
              <a:rPr lang="en-US" sz="2400" b="1" dirty="0">
                <a:solidFill>
                  <a:schemeClr val="tx2"/>
                </a:solidFill>
              </a:rPr>
              <a:t>account information.</a:t>
            </a:r>
          </a:p>
        </p:txBody>
      </p:sp>
      <p:sp>
        <p:nvSpPr>
          <p:cNvPr id="3" name="Rectangle 2"/>
          <p:cNvSpPr/>
          <p:nvPr/>
        </p:nvSpPr>
        <p:spPr>
          <a:xfrm>
            <a:off x="4834090" y="3140968"/>
            <a:ext cx="3746376" cy="1835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37760" y="3434080"/>
            <a:ext cx="3484880" cy="1361440"/>
          </a:xfrm>
          <a:custGeom>
            <a:avLst/>
            <a:gdLst>
              <a:gd name="connsiteX0" fmla="*/ 60960 w 3484880"/>
              <a:gd name="connsiteY0" fmla="*/ 365760 h 1361440"/>
              <a:gd name="connsiteX1" fmla="*/ 2468880 w 3484880"/>
              <a:gd name="connsiteY1" fmla="*/ 375920 h 1361440"/>
              <a:gd name="connsiteX2" fmla="*/ 2468880 w 3484880"/>
              <a:gd name="connsiteY2" fmla="*/ 0 h 1361440"/>
              <a:gd name="connsiteX3" fmla="*/ 3484880 w 3484880"/>
              <a:gd name="connsiteY3" fmla="*/ 10160 h 1361440"/>
              <a:gd name="connsiteX4" fmla="*/ 3474720 w 3484880"/>
              <a:gd name="connsiteY4" fmla="*/ 1361440 h 1361440"/>
              <a:gd name="connsiteX5" fmla="*/ 0 w 3484880"/>
              <a:gd name="connsiteY5" fmla="*/ 1320800 h 1361440"/>
              <a:gd name="connsiteX6" fmla="*/ 60960 w 3484880"/>
              <a:gd name="connsiteY6" fmla="*/ 365760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80" h="1361440">
                <a:moveTo>
                  <a:pt x="60960" y="365760"/>
                </a:moveTo>
                <a:lnTo>
                  <a:pt x="2468880" y="375920"/>
                </a:lnTo>
                <a:lnTo>
                  <a:pt x="2468880" y="0"/>
                </a:lnTo>
                <a:lnTo>
                  <a:pt x="3484880" y="10160"/>
                </a:lnTo>
                <a:cubicBezTo>
                  <a:pt x="3481493" y="460587"/>
                  <a:pt x="3478107" y="911013"/>
                  <a:pt x="3474720" y="1361440"/>
                </a:cubicBezTo>
                <a:lnTo>
                  <a:pt x="0" y="1320800"/>
                </a:lnTo>
                <a:lnTo>
                  <a:pt x="60960" y="3657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2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6" grpId="0" animBg="1"/>
      <p:bldP spid="22" grpId="0" animBg="1"/>
      <p:bldP spid="22" grpId="1" animBg="1"/>
      <p:bldP spid="21" grpId="0" animBg="1"/>
      <p:bldP spid="21" grpId="1" animBg="1"/>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Legalease</a:t>
            </a:r>
            <a:endParaRPr lang="en-US" dirty="0"/>
          </a:p>
        </p:txBody>
      </p:sp>
      <p:sp>
        <p:nvSpPr>
          <p:cNvPr id="6" name="Slide Number Placeholder 5"/>
          <p:cNvSpPr>
            <a:spLocks noGrp="1"/>
          </p:cNvSpPr>
          <p:nvPr>
            <p:ph type="sldNum" sz="quarter" idx="12"/>
          </p:nvPr>
        </p:nvSpPr>
        <p:spPr/>
        <p:txBody>
          <a:bodyPr/>
          <a:lstStyle/>
          <a:p>
            <a:pPr>
              <a:defRPr/>
            </a:pPr>
            <a:fld id="{11EEFD52-FC20-40D4-8FD2-5CAD5AEC3DE5}" type="slidenum">
              <a:rPr lang="en-US" smtClean="0"/>
              <a:pPr>
                <a:defRPr/>
              </a:pPr>
              <a:t>11</a:t>
            </a:fld>
            <a:endParaRPr lang="en-US"/>
          </a:p>
        </p:txBody>
      </p:sp>
      <p:sp>
        <p:nvSpPr>
          <p:cNvPr id="12" name="Content Placeholder 11"/>
          <p:cNvSpPr>
            <a:spLocks noGrp="1"/>
          </p:cNvSpPr>
          <p:nvPr>
            <p:ph sz="quarter" idx="2"/>
          </p:nvPr>
        </p:nvSpPr>
        <p:spPr/>
        <p:txBody>
          <a:bodyPr>
            <a:normAutofit/>
          </a:bodyPr>
          <a:lstStyle/>
          <a:p>
            <a:endParaRPr lang="en-US" dirty="0"/>
          </a:p>
        </p:txBody>
      </p:sp>
      <p:sp>
        <p:nvSpPr>
          <p:cNvPr id="24" name="Content Placeholder 4"/>
          <p:cNvSpPr txBox="1">
            <a:spLocks/>
          </p:cNvSpPr>
          <p:nvPr/>
        </p:nvSpPr>
        <p:spPr>
          <a:xfrm>
            <a:off x="5080248" y="2451454"/>
            <a:ext cx="3454152" cy="2326791"/>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tx2"/>
                </a:solidFill>
              </a:rPr>
              <a:t>We will </a:t>
            </a:r>
            <a:r>
              <a:rPr lang="en-US" sz="2400" b="1" dirty="0">
                <a:solidFill>
                  <a:schemeClr val="tx2"/>
                </a:solidFill>
              </a:rPr>
              <a:t>not</a:t>
            </a:r>
            <a:r>
              <a:rPr lang="en-US" sz="2400" dirty="0">
                <a:solidFill>
                  <a:schemeClr val="tx2"/>
                </a:solidFill>
              </a:rPr>
              <a:t> use </a:t>
            </a:r>
            <a:r>
              <a:rPr lang="en-US" sz="2400" b="1" dirty="0">
                <a:solidFill>
                  <a:schemeClr val="tx2"/>
                </a:solidFill>
              </a:rPr>
              <a:t>full IP Address</a:t>
            </a:r>
            <a:r>
              <a:rPr lang="en-US" sz="2400" dirty="0">
                <a:solidFill>
                  <a:schemeClr val="tx2"/>
                </a:solidFill>
              </a:rPr>
              <a:t> for </a:t>
            </a:r>
            <a:r>
              <a:rPr lang="en-US" sz="2400" b="1" dirty="0">
                <a:solidFill>
                  <a:schemeClr val="tx2"/>
                </a:solidFill>
              </a:rPr>
              <a:t>Advertising</a:t>
            </a:r>
            <a:r>
              <a:rPr lang="en-US" sz="2400" dirty="0">
                <a:solidFill>
                  <a:schemeClr val="tx2"/>
                </a:solidFill>
              </a:rPr>
              <a:t>. IP Address may be used for </a:t>
            </a:r>
            <a:r>
              <a:rPr lang="en-US" sz="2400" b="1" dirty="0">
                <a:solidFill>
                  <a:schemeClr val="tx2"/>
                </a:solidFill>
              </a:rPr>
              <a:t>detecting abuse</a:t>
            </a:r>
            <a:r>
              <a:rPr lang="en-US" sz="2400" dirty="0">
                <a:solidFill>
                  <a:schemeClr val="tx2"/>
                </a:solidFill>
              </a:rPr>
              <a:t>. In such cases, it will not be combined with </a:t>
            </a:r>
            <a:r>
              <a:rPr lang="en-US" sz="2400" b="1" dirty="0">
                <a:solidFill>
                  <a:schemeClr val="tx2"/>
                </a:solidFill>
              </a:rPr>
              <a:t>account information.</a:t>
            </a:r>
          </a:p>
        </p:txBody>
      </p:sp>
      <p:sp>
        <p:nvSpPr>
          <p:cNvPr id="14" name="Rectangle 13"/>
          <p:cNvSpPr/>
          <p:nvPr/>
        </p:nvSpPr>
        <p:spPr bwMode="auto">
          <a:xfrm>
            <a:off x="457200" y="1992582"/>
            <a:ext cx="4167052" cy="3234194"/>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750653" y="2980813"/>
            <a:ext cx="3744251" cy="525496"/>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solidFill>
                <a:schemeClr val="accent3"/>
              </a:solidFill>
              <a:latin typeface="Segoe UI" pitchFamily="34" charset="0"/>
              <a:ea typeface="Segoe UI" pitchFamily="34" charset="0"/>
              <a:cs typeface="Segoe UI" pitchFamily="34" charset="0"/>
            </a:endParaRPr>
          </a:p>
        </p:txBody>
      </p:sp>
      <p:sp>
        <p:nvSpPr>
          <p:cNvPr id="17" name="Rectangle 16"/>
          <p:cNvSpPr/>
          <p:nvPr/>
        </p:nvSpPr>
        <p:spPr bwMode="auto">
          <a:xfrm>
            <a:off x="757545" y="3536453"/>
            <a:ext cx="3737360" cy="1628399"/>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solidFill>
                <a:schemeClr val="accent3"/>
              </a:solidFill>
              <a:latin typeface="Segoe UI" pitchFamily="34" charset="0"/>
              <a:ea typeface="Segoe UI" pitchFamily="34" charset="0"/>
              <a:cs typeface="Segoe UI" pitchFamily="34" charset="0"/>
            </a:endParaRPr>
          </a:p>
        </p:txBody>
      </p:sp>
      <p:sp>
        <p:nvSpPr>
          <p:cNvPr id="18" name="Rectangle 17"/>
          <p:cNvSpPr/>
          <p:nvPr/>
        </p:nvSpPr>
        <p:spPr bwMode="auto">
          <a:xfrm>
            <a:off x="1185860" y="4412413"/>
            <a:ext cx="3170817" cy="648481"/>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ontent Placeholder 3"/>
          <p:cNvSpPr txBox="1">
            <a:spLocks/>
          </p:cNvSpPr>
          <p:nvPr/>
        </p:nvSpPr>
        <p:spPr bwMode="auto">
          <a:xfrm>
            <a:off x="586347" y="2104748"/>
            <a:ext cx="4126399" cy="299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273050" indent="-273050" algn="l" rtl="0" fontAlgn="base">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fontAlgn="base">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fontAlgn="base">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fontAlgn="base">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fontAlgn="base">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charset="2"/>
              <a:buNone/>
            </a:pPr>
            <a:r>
              <a:rPr lang="en-US" sz="1800" b="1" smtClean="0"/>
              <a:t>DENY</a:t>
            </a:r>
            <a:r>
              <a:rPr lang="en-US" sz="1800" smtClean="0"/>
              <a:t> </a:t>
            </a:r>
            <a:r>
              <a:rPr lang="en-US" sz="1800" i="1" smtClean="0"/>
              <a:t>Datatype</a:t>
            </a:r>
            <a:r>
              <a:rPr lang="en-US" sz="1800" smtClean="0"/>
              <a:t> IPAddress</a:t>
            </a:r>
          </a:p>
          <a:p>
            <a:pPr marL="0" indent="0">
              <a:buFont typeface="Wingdings 3" charset="2"/>
              <a:buNone/>
            </a:pPr>
            <a:r>
              <a:rPr lang="en-US" sz="1800" smtClean="0"/>
              <a:t>   </a:t>
            </a:r>
            <a:r>
              <a:rPr lang="en-US" sz="1800" i="1" smtClean="0"/>
              <a:t>UseForPurpose</a:t>
            </a:r>
            <a:r>
              <a:rPr lang="en-US" sz="1800" smtClean="0"/>
              <a:t> Advertising</a:t>
            </a:r>
          </a:p>
          <a:p>
            <a:pPr marL="0" indent="0">
              <a:buFont typeface="Wingdings 3" charset="2"/>
              <a:buNone/>
            </a:pPr>
            <a:r>
              <a:rPr lang="en-US" sz="1800" b="1" smtClean="0"/>
              <a:t>EXCEPT</a:t>
            </a:r>
          </a:p>
          <a:p>
            <a:pPr marL="0" indent="0">
              <a:buFont typeface="Wingdings 3" charset="2"/>
              <a:buNone/>
            </a:pPr>
            <a:r>
              <a:rPr lang="en-US" sz="1800" smtClean="0"/>
              <a:t>   </a:t>
            </a:r>
            <a:r>
              <a:rPr lang="en-US" sz="1800" b="1" smtClean="0"/>
              <a:t>ALLOW</a:t>
            </a:r>
            <a:r>
              <a:rPr lang="en-US" sz="1800" smtClean="0"/>
              <a:t> </a:t>
            </a:r>
          </a:p>
          <a:p>
            <a:pPr marL="0" indent="0">
              <a:buFont typeface="Wingdings 3" charset="2"/>
              <a:buNone/>
            </a:pPr>
            <a:r>
              <a:rPr lang="en-US" sz="1800" smtClean="0"/>
              <a:t>     </a:t>
            </a:r>
            <a:r>
              <a:rPr lang="en-US" sz="1800" i="1" smtClean="0"/>
              <a:t>Datatype </a:t>
            </a:r>
            <a:r>
              <a:rPr lang="en-US" sz="1800" smtClean="0"/>
              <a:t>IPAddress:Truncated</a:t>
            </a:r>
          </a:p>
          <a:p>
            <a:pPr marL="0" indent="0">
              <a:buFont typeface="Wingdings 3" charset="2"/>
              <a:buNone/>
            </a:pPr>
            <a:r>
              <a:rPr lang="en-US" sz="1800" smtClean="0"/>
              <a:t>   </a:t>
            </a:r>
            <a:r>
              <a:rPr lang="en-US" sz="1800" b="1" smtClean="0"/>
              <a:t>ALLOW</a:t>
            </a:r>
          </a:p>
          <a:p>
            <a:pPr marL="0" indent="0">
              <a:buFont typeface="Wingdings 3" charset="2"/>
              <a:buNone/>
            </a:pPr>
            <a:r>
              <a:rPr lang="en-US" sz="1800" smtClean="0"/>
              <a:t>     </a:t>
            </a:r>
            <a:r>
              <a:rPr lang="en-US" sz="1800" i="1" smtClean="0"/>
              <a:t>UseForPurpose</a:t>
            </a:r>
            <a:r>
              <a:rPr lang="en-US" sz="1800" smtClean="0"/>
              <a:t> AbuseDetect</a:t>
            </a:r>
          </a:p>
          <a:p>
            <a:pPr marL="0" indent="0">
              <a:buFont typeface="Wingdings 3" charset="2"/>
              <a:buNone/>
            </a:pPr>
            <a:r>
              <a:rPr lang="en-US" sz="1800" smtClean="0"/>
              <a:t>        </a:t>
            </a:r>
            <a:r>
              <a:rPr lang="en-US" sz="1800" b="1" smtClean="0"/>
              <a:t>EXCEPT</a:t>
            </a:r>
          </a:p>
          <a:p>
            <a:pPr marL="0" indent="0">
              <a:buFont typeface="Wingdings 3" charset="2"/>
              <a:buNone/>
            </a:pPr>
            <a:r>
              <a:rPr lang="en-US" sz="1800" smtClean="0"/>
              <a:t>            </a:t>
            </a:r>
            <a:r>
              <a:rPr lang="en-US" sz="1800" b="1" smtClean="0"/>
              <a:t>DENY</a:t>
            </a:r>
            <a:r>
              <a:rPr lang="en-US" sz="1800" smtClean="0"/>
              <a:t> </a:t>
            </a:r>
            <a:r>
              <a:rPr lang="en-US" sz="1800" i="1" smtClean="0"/>
              <a:t>Datatype</a:t>
            </a:r>
            <a:endParaRPr lang="en-US" sz="1800" smtClean="0"/>
          </a:p>
          <a:p>
            <a:pPr marL="0" indent="0">
              <a:buFont typeface="Wingdings 3" charset="2"/>
              <a:buNone/>
            </a:pPr>
            <a:r>
              <a:rPr lang="en-US" sz="1800" smtClean="0"/>
              <a:t>                         IPAddress, AccountInfo</a:t>
            </a:r>
            <a:endParaRPr lang="en-US" sz="1800" dirty="0"/>
          </a:p>
        </p:txBody>
      </p:sp>
    </p:spTree>
    <p:extLst>
      <p:ext uri="{BB962C8B-B14F-4D97-AF65-F5344CB8AC3E}">
        <p14:creationId xmlns:p14="http://schemas.microsoft.com/office/powerpoint/2010/main" val="419877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457200" y="1992582"/>
            <a:ext cx="4167052" cy="3234194"/>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ectangle 12"/>
          <p:cNvSpPr/>
          <p:nvPr/>
        </p:nvSpPr>
        <p:spPr bwMode="auto">
          <a:xfrm>
            <a:off x="750653" y="2980813"/>
            <a:ext cx="3744251" cy="525496"/>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solidFill>
                <a:schemeClr val="accent3"/>
              </a:solidFill>
              <a:latin typeface="Segoe UI" pitchFamily="34" charset="0"/>
              <a:ea typeface="Segoe UI" pitchFamily="34" charset="0"/>
              <a:cs typeface="Segoe UI" pitchFamily="34" charset="0"/>
            </a:endParaRPr>
          </a:p>
        </p:txBody>
      </p:sp>
      <p:sp>
        <p:nvSpPr>
          <p:cNvPr id="14" name="Rectangle 13"/>
          <p:cNvSpPr/>
          <p:nvPr/>
        </p:nvSpPr>
        <p:spPr bwMode="auto">
          <a:xfrm>
            <a:off x="757545" y="3536453"/>
            <a:ext cx="3737360" cy="1628399"/>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solidFill>
                <a:schemeClr val="accent3"/>
              </a:solidFill>
              <a:latin typeface="Segoe UI" pitchFamily="34" charset="0"/>
              <a:ea typeface="Segoe UI" pitchFamily="34" charset="0"/>
              <a:cs typeface="Segoe UI" pitchFamily="34" charset="0"/>
            </a:endParaRPr>
          </a:p>
        </p:txBody>
      </p:sp>
      <p:sp>
        <p:nvSpPr>
          <p:cNvPr id="15" name="Rectangle 14"/>
          <p:cNvSpPr/>
          <p:nvPr/>
        </p:nvSpPr>
        <p:spPr bwMode="auto">
          <a:xfrm>
            <a:off x="1185860" y="4412413"/>
            <a:ext cx="3170817" cy="648481"/>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Content Placeholder 3"/>
          <p:cNvSpPr>
            <a:spLocks noGrp="1"/>
          </p:cNvSpPr>
          <p:nvPr>
            <p:ph sz="quarter" idx="1"/>
          </p:nvPr>
        </p:nvSpPr>
        <p:spPr>
          <a:xfrm>
            <a:off x="586347" y="2104748"/>
            <a:ext cx="4126399" cy="2991588"/>
          </a:xfrm>
        </p:spPr>
        <p:txBody>
          <a:bodyPr>
            <a:normAutofit fontScale="92500" lnSpcReduction="20000"/>
          </a:bodyPr>
          <a:lstStyle/>
          <a:p>
            <a:pPr marL="0" indent="0">
              <a:buNone/>
            </a:pPr>
            <a:r>
              <a:rPr lang="en-US" sz="1800" b="1" dirty="0"/>
              <a:t>DENY</a:t>
            </a:r>
            <a:r>
              <a:rPr lang="en-US" sz="1800" dirty="0"/>
              <a:t> </a:t>
            </a:r>
            <a:r>
              <a:rPr lang="en-US" sz="1800" i="1" dirty="0" err="1"/>
              <a:t>Datatype</a:t>
            </a:r>
            <a:r>
              <a:rPr lang="en-US" sz="1800" dirty="0"/>
              <a:t> </a:t>
            </a:r>
            <a:r>
              <a:rPr lang="en-US" sz="1800" dirty="0" err="1"/>
              <a:t>IPAddress</a:t>
            </a:r>
            <a:endParaRPr lang="en-US" sz="1800" dirty="0"/>
          </a:p>
          <a:p>
            <a:pPr marL="0" indent="0">
              <a:buNone/>
            </a:pPr>
            <a:r>
              <a:rPr lang="en-US" sz="1800" dirty="0"/>
              <a:t>   </a:t>
            </a:r>
            <a:r>
              <a:rPr lang="en-US" sz="1800" i="1" dirty="0" err="1"/>
              <a:t>UseForPurpose</a:t>
            </a:r>
            <a:r>
              <a:rPr lang="en-US" sz="1800" dirty="0"/>
              <a:t> Advertising</a:t>
            </a:r>
          </a:p>
          <a:p>
            <a:pPr marL="0" indent="0">
              <a:buNone/>
            </a:pPr>
            <a:r>
              <a:rPr lang="en-US" sz="1800" b="1" dirty="0"/>
              <a:t>EXCEPT</a:t>
            </a:r>
          </a:p>
          <a:p>
            <a:pPr marL="0" indent="0">
              <a:buNone/>
            </a:pPr>
            <a:r>
              <a:rPr lang="en-US" sz="1800" dirty="0"/>
              <a:t>   </a:t>
            </a:r>
            <a:r>
              <a:rPr lang="en-US" sz="1800" b="1" dirty="0"/>
              <a:t>ALLOW</a:t>
            </a:r>
            <a:r>
              <a:rPr lang="en-US" sz="1800" dirty="0"/>
              <a:t> </a:t>
            </a:r>
          </a:p>
          <a:p>
            <a:pPr marL="0" indent="0">
              <a:buNone/>
            </a:pPr>
            <a:r>
              <a:rPr lang="en-US" sz="1800" dirty="0"/>
              <a:t>     </a:t>
            </a:r>
            <a:r>
              <a:rPr lang="en-US" sz="1800" i="1" dirty="0" err="1"/>
              <a:t>Datatype</a:t>
            </a:r>
            <a:r>
              <a:rPr lang="en-US" sz="1800" i="1" dirty="0"/>
              <a:t> </a:t>
            </a:r>
            <a:r>
              <a:rPr lang="en-US" sz="1800" dirty="0" err="1"/>
              <a:t>IPAddress:Truncated</a:t>
            </a:r>
            <a:endParaRPr lang="en-US" sz="1800" dirty="0"/>
          </a:p>
          <a:p>
            <a:pPr marL="0" indent="0">
              <a:buNone/>
            </a:pPr>
            <a:r>
              <a:rPr lang="en-US" sz="1800" dirty="0"/>
              <a:t>   </a:t>
            </a:r>
            <a:r>
              <a:rPr lang="en-US" sz="1800" b="1" dirty="0"/>
              <a:t>ALLOW</a:t>
            </a:r>
          </a:p>
          <a:p>
            <a:pPr marL="0" indent="0">
              <a:buNone/>
            </a:pPr>
            <a:r>
              <a:rPr lang="en-US" sz="1800" dirty="0"/>
              <a:t>     </a:t>
            </a:r>
            <a:r>
              <a:rPr lang="en-US" sz="1800" i="1" dirty="0" err="1"/>
              <a:t>UseForPurpose</a:t>
            </a:r>
            <a:r>
              <a:rPr lang="en-US" sz="1800" dirty="0"/>
              <a:t> </a:t>
            </a:r>
            <a:r>
              <a:rPr lang="en-US" sz="1800" dirty="0" err="1"/>
              <a:t>AbuseDetect</a:t>
            </a:r>
            <a:endParaRPr lang="en-US" sz="1800" dirty="0"/>
          </a:p>
          <a:p>
            <a:pPr marL="0" indent="0">
              <a:buNone/>
            </a:pPr>
            <a:r>
              <a:rPr lang="en-US" sz="1800" dirty="0"/>
              <a:t>        </a:t>
            </a:r>
            <a:r>
              <a:rPr lang="en-US" sz="1800" b="1" dirty="0"/>
              <a:t>EXCEPT</a:t>
            </a:r>
          </a:p>
          <a:p>
            <a:pPr marL="0" indent="0">
              <a:buNone/>
            </a:pPr>
            <a:r>
              <a:rPr lang="en-US" sz="1800" dirty="0"/>
              <a:t>            </a:t>
            </a:r>
            <a:r>
              <a:rPr lang="en-US" sz="1800" b="1" dirty="0"/>
              <a:t>DENY</a:t>
            </a:r>
            <a:r>
              <a:rPr lang="en-US" sz="1800" dirty="0"/>
              <a:t> </a:t>
            </a:r>
            <a:r>
              <a:rPr lang="en-US" sz="1800" i="1" dirty="0" err="1"/>
              <a:t>Datatype</a:t>
            </a:r>
            <a:endParaRPr lang="en-US" sz="1800" dirty="0"/>
          </a:p>
          <a:p>
            <a:pPr marL="0" indent="0">
              <a:buNone/>
            </a:pPr>
            <a:r>
              <a:rPr lang="en-US" sz="1800" dirty="0"/>
              <a:t>                         </a:t>
            </a:r>
            <a:r>
              <a:rPr lang="en-US" sz="1800" dirty="0" err="1"/>
              <a:t>IPAddress</a:t>
            </a:r>
            <a:r>
              <a:rPr lang="en-US" sz="1800" dirty="0"/>
              <a:t>, </a:t>
            </a:r>
            <a:r>
              <a:rPr lang="en-US" sz="1800" dirty="0" err="1"/>
              <a:t>AccountInfo</a:t>
            </a:r>
            <a:endParaRPr lang="en-US" sz="1800" dirty="0"/>
          </a:p>
        </p:txBody>
      </p:sp>
      <p:sp>
        <p:nvSpPr>
          <p:cNvPr id="2" name="Title 1"/>
          <p:cNvSpPr>
            <a:spLocks noGrp="1"/>
          </p:cNvSpPr>
          <p:nvPr>
            <p:ph type="title"/>
          </p:nvPr>
        </p:nvSpPr>
        <p:spPr/>
        <p:txBody>
          <a:bodyPr/>
          <a:lstStyle/>
          <a:p>
            <a:r>
              <a:rPr lang="en-US" dirty="0" smtClean="0"/>
              <a:t>Designed for Usability</a:t>
            </a:r>
            <a:endParaRPr lang="en-US" dirty="0"/>
          </a:p>
        </p:txBody>
      </p:sp>
      <p:sp>
        <p:nvSpPr>
          <p:cNvPr id="5" name="Content Placeholder 4"/>
          <p:cNvSpPr>
            <a:spLocks noGrp="1"/>
          </p:cNvSpPr>
          <p:nvPr>
            <p:ph sz="half" idx="2"/>
          </p:nvPr>
        </p:nvSpPr>
        <p:spPr>
          <a:xfrm>
            <a:off x="5061446" y="1707188"/>
            <a:ext cx="3789660" cy="4215000"/>
          </a:xfrm>
        </p:spPr>
        <p:txBody>
          <a:bodyPr>
            <a:normAutofit fontScale="92500" lnSpcReduction="20000"/>
          </a:bodyPr>
          <a:lstStyle/>
          <a:p>
            <a:pPr marL="0" indent="0">
              <a:buNone/>
            </a:pPr>
            <a:r>
              <a:rPr lang="en-US" dirty="0" smtClean="0">
                <a:solidFill>
                  <a:schemeClr val="accent6"/>
                </a:solidFill>
              </a:rPr>
              <a:t>Exceptions</a:t>
            </a:r>
          </a:p>
          <a:p>
            <a:pPr marL="259556" lvl="1" indent="0">
              <a:buNone/>
            </a:pPr>
            <a:r>
              <a:rPr lang="en-US" dirty="0" smtClean="0"/>
              <a:t>How </a:t>
            </a:r>
            <a:r>
              <a:rPr lang="en-US" dirty="0"/>
              <a:t>l</a:t>
            </a:r>
            <a:r>
              <a:rPr lang="en-US" dirty="0" smtClean="0"/>
              <a:t>egal texts are structured</a:t>
            </a:r>
          </a:p>
          <a:p>
            <a:pPr marL="259556" lvl="1" indent="0">
              <a:buNone/>
            </a:pPr>
            <a:r>
              <a:rPr lang="en-US" dirty="0" smtClean="0"/>
              <a:t>One-to one correspondence</a:t>
            </a:r>
          </a:p>
          <a:p>
            <a:pPr marL="0" indent="0">
              <a:buNone/>
            </a:pPr>
            <a:endParaRPr lang="en-US" dirty="0" smtClean="0"/>
          </a:p>
          <a:p>
            <a:pPr marL="0" indent="0">
              <a:buNone/>
            </a:pPr>
            <a:r>
              <a:rPr lang="en-US" dirty="0" smtClean="0">
                <a:solidFill>
                  <a:schemeClr val="accent6"/>
                </a:solidFill>
              </a:rPr>
              <a:t>Local Reasoning</a:t>
            </a:r>
          </a:p>
          <a:p>
            <a:pPr marL="259556" lvl="1" indent="0">
              <a:buNone/>
            </a:pPr>
            <a:r>
              <a:rPr lang="en-US" dirty="0" smtClean="0"/>
              <a:t>Each exception refines its immediate parent</a:t>
            </a:r>
          </a:p>
          <a:p>
            <a:pPr marL="259556" lvl="1" indent="0">
              <a:buNone/>
            </a:pPr>
            <a:r>
              <a:rPr lang="en-US" dirty="0" smtClean="0"/>
              <a:t>Formally proven property</a:t>
            </a:r>
            <a:endParaRPr lang="en-US" dirty="0"/>
          </a:p>
          <a:p>
            <a:pPr marL="0" indent="0">
              <a:buNone/>
            </a:pPr>
            <a:endParaRPr lang="en-US" sz="1800" dirty="0"/>
          </a:p>
          <a:p>
            <a:pPr marL="0" indent="0">
              <a:buNone/>
            </a:pPr>
            <a:r>
              <a:rPr lang="en-US" dirty="0" smtClean="0">
                <a:solidFill>
                  <a:schemeClr val="accent6"/>
                </a:solidFill>
              </a:rPr>
              <a:t>Independent of Code</a:t>
            </a:r>
          </a:p>
          <a:p>
            <a:pPr marL="259556" lvl="1" indent="0">
              <a:buNone/>
            </a:pPr>
            <a:endParaRPr lang="en-US" dirty="0" smtClean="0"/>
          </a:p>
        </p:txBody>
      </p:sp>
      <p:sp>
        <p:nvSpPr>
          <p:cNvPr id="6" name="Slide Number Placeholder 5"/>
          <p:cNvSpPr>
            <a:spLocks noGrp="1"/>
          </p:cNvSpPr>
          <p:nvPr>
            <p:ph type="sldNum" sz="quarter" idx="12"/>
          </p:nvPr>
        </p:nvSpPr>
        <p:spPr/>
        <p:txBody>
          <a:bodyPr/>
          <a:lstStyle/>
          <a:p>
            <a:pPr>
              <a:defRPr/>
            </a:pPr>
            <a:fld id="{11EEFD52-FC20-40D4-8FD2-5CAD5AEC3DE5}" type="slidenum">
              <a:rPr lang="en-US" smtClean="0">
                <a:solidFill>
                  <a:srgbClr val="000000"/>
                </a:solidFill>
              </a:rPr>
              <a:pPr>
                <a:defRPr/>
              </a:pPr>
              <a:t>12</a:t>
            </a:fld>
            <a:endParaRPr lang="en-US">
              <a:solidFill>
                <a:srgbClr val="000000"/>
              </a:solidFill>
            </a:endParaRPr>
          </a:p>
        </p:txBody>
      </p:sp>
      <p:sp>
        <p:nvSpPr>
          <p:cNvPr id="24" name="TextBox 23"/>
          <p:cNvSpPr txBox="1"/>
          <p:nvPr/>
        </p:nvSpPr>
        <p:spPr>
          <a:xfrm>
            <a:off x="3718158" y="4325474"/>
            <a:ext cx="5318338" cy="553998"/>
          </a:xfrm>
          <a:prstGeom prst="rect">
            <a:avLst/>
          </a:prstGeom>
          <a:solidFill>
            <a:schemeClr val="bg1"/>
          </a:solidFill>
          <a:effectLst>
            <a:glow rad="63500">
              <a:schemeClr val="tx1">
                <a:alpha val="40000"/>
              </a:schemeClr>
            </a:glow>
          </a:effectLst>
        </p:spPr>
        <p:txBody>
          <a:bodyPr wrap="square" lIns="68580" tIns="68580" rIns="68580" bIns="68580" rtlCol="0">
            <a:spAutoFit/>
          </a:bodyPr>
          <a:lstStyle/>
          <a:p>
            <a:pPr marL="0" lvl="2"/>
            <a:r>
              <a:rPr lang="en-US" sz="1350" dirty="0"/>
              <a:t>H. </a:t>
            </a:r>
            <a:r>
              <a:rPr lang="en-US" sz="1350" dirty="0" err="1"/>
              <a:t>DeYoung</a:t>
            </a:r>
            <a:r>
              <a:rPr lang="en-US" sz="1350" dirty="0"/>
              <a:t>, D. </a:t>
            </a:r>
            <a:r>
              <a:rPr lang="en-US" sz="1350" dirty="0" err="1"/>
              <a:t>Garg</a:t>
            </a:r>
            <a:r>
              <a:rPr lang="en-US" sz="1350" dirty="0"/>
              <a:t>, L. </a:t>
            </a:r>
            <a:r>
              <a:rPr lang="en-US" sz="1350" dirty="0" err="1"/>
              <a:t>Jia</a:t>
            </a:r>
            <a:r>
              <a:rPr lang="en-US" sz="1350" dirty="0"/>
              <a:t>, D. </a:t>
            </a:r>
            <a:r>
              <a:rPr lang="en-US" sz="1350" dirty="0" err="1"/>
              <a:t>Kaynar</a:t>
            </a:r>
            <a:r>
              <a:rPr lang="en-US" sz="1350" dirty="0"/>
              <a:t>, and A. Datta, “Experiences in the logical speciﬁcation of the HIPAA and GLBA privacy laws”</a:t>
            </a:r>
          </a:p>
        </p:txBody>
      </p:sp>
    </p:spTree>
    <p:extLst>
      <p:ext uri="{BB962C8B-B14F-4D97-AF65-F5344CB8AC3E}">
        <p14:creationId xmlns:p14="http://schemas.microsoft.com/office/powerpoint/2010/main" val="42722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457200" y="2283038"/>
            <a:ext cx="4167052" cy="3234194"/>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auto">
          <a:xfrm>
            <a:off x="750653" y="3275011"/>
            <a:ext cx="3744251" cy="525496"/>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solidFill>
                <a:schemeClr val="accent3"/>
              </a:solidFill>
              <a:latin typeface="Segoe UI" pitchFamily="34" charset="0"/>
              <a:ea typeface="Segoe UI" pitchFamily="34" charset="0"/>
              <a:cs typeface="Segoe UI" pitchFamily="34" charset="0"/>
            </a:endParaRPr>
          </a:p>
        </p:txBody>
      </p:sp>
      <p:sp>
        <p:nvSpPr>
          <p:cNvPr id="35" name="Rectangle 34"/>
          <p:cNvSpPr/>
          <p:nvPr/>
        </p:nvSpPr>
        <p:spPr bwMode="auto">
          <a:xfrm>
            <a:off x="757545" y="3830651"/>
            <a:ext cx="3737360" cy="1628399"/>
          </a:xfrm>
          <a:prstGeom prst="rect">
            <a:avLst/>
          </a:prstGeom>
          <a:solidFill>
            <a:schemeClr val="accent3"/>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solidFill>
                <a:schemeClr val="accent3"/>
              </a:solidFill>
              <a:latin typeface="Segoe UI" pitchFamily="34" charset="0"/>
              <a:ea typeface="Segoe UI" pitchFamily="34" charset="0"/>
              <a:cs typeface="Segoe UI" pitchFamily="34" charset="0"/>
            </a:endParaRPr>
          </a:p>
        </p:txBody>
      </p:sp>
      <p:sp>
        <p:nvSpPr>
          <p:cNvPr id="36" name="Rectangle 35"/>
          <p:cNvSpPr/>
          <p:nvPr/>
        </p:nvSpPr>
        <p:spPr bwMode="auto">
          <a:xfrm>
            <a:off x="1185860" y="4706611"/>
            <a:ext cx="3170817" cy="648481"/>
          </a:xfrm>
          <a:prstGeom prst="rect">
            <a:avLst/>
          </a:prstGeom>
          <a:solidFill>
            <a:srgbClr val="F6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Content Placeholder 3"/>
          <p:cNvSpPr>
            <a:spLocks noGrp="1"/>
          </p:cNvSpPr>
          <p:nvPr>
            <p:ph sz="quarter" idx="1"/>
          </p:nvPr>
        </p:nvSpPr>
        <p:spPr>
          <a:xfrm>
            <a:off x="586347" y="2398946"/>
            <a:ext cx="4126399" cy="2991588"/>
          </a:xfrm>
        </p:spPr>
        <p:txBody>
          <a:bodyPr>
            <a:normAutofit fontScale="92500" lnSpcReduction="20000"/>
          </a:bodyPr>
          <a:lstStyle/>
          <a:p>
            <a:pPr marL="0" indent="0">
              <a:buNone/>
            </a:pPr>
            <a:r>
              <a:rPr lang="en-US" sz="1800" b="1" dirty="0"/>
              <a:t>DENY</a:t>
            </a:r>
            <a:r>
              <a:rPr lang="en-US" sz="1800" dirty="0"/>
              <a:t> </a:t>
            </a:r>
            <a:r>
              <a:rPr lang="en-US" sz="1800" i="1" dirty="0" err="1"/>
              <a:t>Datatype</a:t>
            </a:r>
            <a:r>
              <a:rPr lang="en-US" sz="1800" dirty="0"/>
              <a:t> </a:t>
            </a:r>
            <a:r>
              <a:rPr lang="en-US" sz="1800" dirty="0" err="1"/>
              <a:t>IPAddress</a:t>
            </a:r>
            <a:endParaRPr lang="en-US" sz="1800" dirty="0"/>
          </a:p>
          <a:p>
            <a:pPr marL="0" indent="0">
              <a:buNone/>
            </a:pPr>
            <a:r>
              <a:rPr lang="en-US" sz="1800" dirty="0"/>
              <a:t>   </a:t>
            </a:r>
            <a:r>
              <a:rPr lang="en-US" sz="1800" i="1" dirty="0" err="1"/>
              <a:t>UseForPurpose</a:t>
            </a:r>
            <a:r>
              <a:rPr lang="en-US" sz="1800" dirty="0"/>
              <a:t> Advertising</a:t>
            </a:r>
          </a:p>
          <a:p>
            <a:pPr marL="0" indent="0">
              <a:buNone/>
            </a:pPr>
            <a:r>
              <a:rPr lang="en-US" sz="1800" b="1" dirty="0"/>
              <a:t>EXCEPT</a:t>
            </a:r>
          </a:p>
          <a:p>
            <a:pPr marL="0" indent="0">
              <a:buNone/>
            </a:pPr>
            <a:r>
              <a:rPr lang="en-US" sz="1800" dirty="0"/>
              <a:t>   </a:t>
            </a:r>
            <a:r>
              <a:rPr lang="en-US" sz="1800" b="1" dirty="0"/>
              <a:t>ALLOW</a:t>
            </a:r>
            <a:r>
              <a:rPr lang="en-US" sz="1800" dirty="0"/>
              <a:t> </a:t>
            </a:r>
          </a:p>
          <a:p>
            <a:pPr marL="0" indent="0">
              <a:buNone/>
            </a:pPr>
            <a:r>
              <a:rPr lang="en-US" sz="1800" dirty="0"/>
              <a:t>     </a:t>
            </a:r>
            <a:r>
              <a:rPr lang="en-US" sz="1800" i="1" dirty="0" err="1"/>
              <a:t>Datatype</a:t>
            </a:r>
            <a:r>
              <a:rPr lang="en-US" sz="1800" i="1" dirty="0"/>
              <a:t> </a:t>
            </a:r>
            <a:r>
              <a:rPr lang="en-US" sz="1800" dirty="0" err="1"/>
              <a:t>IPAddress:Truncated</a:t>
            </a:r>
            <a:endParaRPr lang="en-US" sz="1800" dirty="0"/>
          </a:p>
          <a:p>
            <a:pPr marL="0" indent="0">
              <a:buNone/>
            </a:pPr>
            <a:r>
              <a:rPr lang="en-US" sz="1800" dirty="0"/>
              <a:t>   </a:t>
            </a:r>
            <a:r>
              <a:rPr lang="en-US" sz="1800" b="1" dirty="0"/>
              <a:t>ALLOW</a:t>
            </a:r>
          </a:p>
          <a:p>
            <a:pPr marL="0" indent="0">
              <a:buNone/>
            </a:pPr>
            <a:r>
              <a:rPr lang="en-US" sz="1800" dirty="0"/>
              <a:t>     </a:t>
            </a:r>
            <a:r>
              <a:rPr lang="en-US" sz="1800" i="1" dirty="0" err="1"/>
              <a:t>UseForPurpose</a:t>
            </a:r>
            <a:r>
              <a:rPr lang="en-US" sz="1800" dirty="0"/>
              <a:t> </a:t>
            </a:r>
            <a:r>
              <a:rPr lang="en-US" sz="1800" dirty="0" err="1"/>
              <a:t>AbuseDetect</a:t>
            </a:r>
            <a:endParaRPr lang="en-US" sz="1800" dirty="0"/>
          </a:p>
          <a:p>
            <a:pPr marL="0" indent="0">
              <a:buNone/>
            </a:pPr>
            <a:r>
              <a:rPr lang="en-US" sz="1800" dirty="0"/>
              <a:t>        </a:t>
            </a:r>
            <a:r>
              <a:rPr lang="en-US" sz="1800" b="1" dirty="0"/>
              <a:t>EXCEPT</a:t>
            </a:r>
          </a:p>
          <a:p>
            <a:pPr marL="0" indent="0">
              <a:buNone/>
            </a:pPr>
            <a:r>
              <a:rPr lang="en-US" sz="1800" dirty="0"/>
              <a:t>            </a:t>
            </a:r>
            <a:r>
              <a:rPr lang="en-US" sz="1800" b="1" dirty="0"/>
              <a:t>DENY</a:t>
            </a:r>
            <a:r>
              <a:rPr lang="en-US" sz="1800" dirty="0"/>
              <a:t> </a:t>
            </a:r>
            <a:r>
              <a:rPr lang="en-US" sz="1800" i="1" dirty="0" err="1"/>
              <a:t>Datatype</a:t>
            </a:r>
            <a:endParaRPr lang="en-US" sz="1800" dirty="0"/>
          </a:p>
          <a:p>
            <a:pPr marL="0" indent="0">
              <a:buNone/>
            </a:pPr>
            <a:r>
              <a:rPr lang="en-US" sz="1800" dirty="0"/>
              <a:t>                         </a:t>
            </a:r>
            <a:r>
              <a:rPr lang="en-US" sz="1800" dirty="0" err="1"/>
              <a:t>IPAddress</a:t>
            </a:r>
            <a:r>
              <a:rPr lang="en-US" sz="1800" dirty="0"/>
              <a:t>, </a:t>
            </a:r>
            <a:r>
              <a:rPr lang="en-US" sz="1800" dirty="0" err="1"/>
              <a:t>AccountInfo</a:t>
            </a:r>
            <a:endParaRPr lang="en-US" sz="1800" dirty="0"/>
          </a:p>
        </p:txBody>
      </p:sp>
      <p:sp>
        <p:nvSpPr>
          <p:cNvPr id="32" name="Content Placeholder 4"/>
          <p:cNvSpPr txBox="1">
            <a:spLocks/>
          </p:cNvSpPr>
          <p:nvPr/>
        </p:nvSpPr>
        <p:spPr>
          <a:xfrm>
            <a:off x="5080248" y="2451454"/>
            <a:ext cx="3454152" cy="2326791"/>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tx2"/>
                </a:solidFill>
              </a:rPr>
              <a:t>We will </a:t>
            </a:r>
            <a:r>
              <a:rPr lang="en-US" sz="2400" b="1" dirty="0">
                <a:solidFill>
                  <a:schemeClr val="tx2"/>
                </a:solidFill>
              </a:rPr>
              <a:t>not</a:t>
            </a:r>
            <a:r>
              <a:rPr lang="en-US" sz="2400" dirty="0">
                <a:solidFill>
                  <a:schemeClr val="tx2"/>
                </a:solidFill>
              </a:rPr>
              <a:t> use </a:t>
            </a:r>
            <a:r>
              <a:rPr lang="en-US" sz="2400" b="1" dirty="0">
                <a:solidFill>
                  <a:schemeClr val="tx2"/>
                </a:solidFill>
              </a:rPr>
              <a:t>full IP Address</a:t>
            </a:r>
            <a:r>
              <a:rPr lang="en-US" sz="2400" dirty="0">
                <a:solidFill>
                  <a:schemeClr val="tx2"/>
                </a:solidFill>
              </a:rPr>
              <a:t> for </a:t>
            </a:r>
            <a:r>
              <a:rPr lang="en-US" sz="2400" b="1" dirty="0">
                <a:solidFill>
                  <a:schemeClr val="tx2"/>
                </a:solidFill>
              </a:rPr>
              <a:t>Advertising</a:t>
            </a:r>
            <a:r>
              <a:rPr lang="en-US" sz="2400" dirty="0">
                <a:solidFill>
                  <a:schemeClr val="tx2"/>
                </a:solidFill>
              </a:rPr>
              <a:t>. IP Address may be used for </a:t>
            </a:r>
            <a:r>
              <a:rPr lang="en-US" sz="2400" b="1" dirty="0">
                <a:solidFill>
                  <a:schemeClr val="tx2"/>
                </a:solidFill>
              </a:rPr>
              <a:t>detecting abuse</a:t>
            </a:r>
            <a:r>
              <a:rPr lang="en-US" sz="2400" dirty="0">
                <a:solidFill>
                  <a:schemeClr val="tx2"/>
                </a:solidFill>
              </a:rPr>
              <a:t>. In such cases, it will not be combined with </a:t>
            </a:r>
            <a:r>
              <a:rPr lang="en-US" sz="2400" b="1" dirty="0">
                <a:solidFill>
                  <a:schemeClr val="tx2"/>
                </a:solidFill>
              </a:rPr>
              <a:t>account information.</a:t>
            </a:r>
          </a:p>
        </p:txBody>
      </p:sp>
      <p:sp>
        <p:nvSpPr>
          <p:cNvPr id="40" name="Content Placeholder 4"/>
          <p:cNvSpPr txBox="1">
            <a:spLocks/>
          </p:cNvSpPr>
          <p:nvPr/>
        </p:nvSpPr>
        <p:spPr>
          <a:xfrm>
            <a:off x="5081923" y="2453133"/>
            <a:ext cx="3454152" cy="2326791"/>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bg1">
                    <a:lumMod val="65000"/>
                  </a:schemeClr>
                </a:solidFill>
              </a:rPr>
              <a:t>We will </a:t>
            </a:r>
            <a:r>
              <a:rPr lang="en-US" sz="2400" b="1" dirty="0">
                <a:solidFill>
                  <a:schemeClr val="bg1">
                    <a:lumMod val="65000"/>
                  </a:schemeClr>
                </a:solidFill>
              </a:rPr>
              <a:t>not</a:t>
            </a:r>
            <a:r>
              <a:rPr lang="en-US" sz="2400" dirty="0">
                <a:solidFill>
                  <a:schemeClr val="bg1">
                    <a:lumMod val="65000"/>
                  </a:schemeClr>
                </a:solidFill>
              </a:rPr>
              <a:t> use </a:t>
            </a:r>
            <a:r>
              <a:rPr lang="en-US" sz="2400" b="1" dirty="0">
                <a:solidFill>
                  <a:schemeClr val="bg1">
                    <a:lumMod val="65000"/>
                  </a:schemeClr>
                </a:solidFill>
              </a:rPr>
              <a:t>full IP Address</a:t>
            </a:r>
            <a:r>
              <a:rPr lang="en-US" sz="2400" dirty="0">
                <a:solidFill>
                  <a:schemeClr val="bg1">
                    <a:lumMod val="65000"/>
                  </a:schemeClr>
                </a:solidFill>
              </a:rPr>
              <a:t> for </a:t>
            </a:r>
            <a:r>
              <a:rPr lang="en-US" sz="2400" b="1" dirty="0">
                <a:solidFill>
                  <a:schemeClr val="bg1">
                    <a:lumMod val="65000"/>
                  </a:schemeClr>
                </a:solidFill>
              </a:rPr>
              <a:t>Advertising</a:t>
            </a:r>
            <a:r>
              <a:rPr lang="en-US" sz="2400" dirty="0">
                <a:solidFill>
                  <a:schemeClr val="bg1">
                    <a:lumMod val="65000"/>
                  </a:schemeClr>
                </a:solidFill>
              </a:rPr>
              <a:t>. IP Address may be used for </a:t>
            </a:r>
            <a:r>
              <a:rPr lang="en-US" sz="2400" b="1" dirty="0">
                <a:solidFill>
                  <a:schemeClr val="bg1">
                    <a:lumMod val="65000"/>
                  </a:schemeClr>
                </a:solidFill>
              </a:rPr>
              <a:t>detecting abuse</a:t>
            </a:r>
            <a:r>
              <a:rPr lang="en-US" sz="2400" dirty="0">
                <a:solidFill>
                  <a:schemeClr val="bg1">
                    <a:lumMod val="65000"/>
                  </a:schemeClr>
                </a:solidFill>
              </a:rPr>
              <a:t>. In such cases, it will not be combined with </a:t>
            </a:r>
            <a:r>
              <a:rPr lang="en-US" sz="2400" b="1" dirty="0">
                <a:solidFill>
                  <a:schemeClr val="bg1">
                    <a:lumMod val="65000"/>
                  </a:schemeClr>
                </a:solidFill>
              </a:rPr>
              <a:t>account information.</a:t>
            </a:r>
          </a:p>
        </p:txBody>
      </p:sp>
      <p:sp>
        <p:nvSpPr>
          <p:cNvPr id="2" name="Title 1"/>
          <p:cNvSpPr>
            <a:spLocks noGrp="1"/>
          </p:cNvSpPr>
          <p:nvPr>
            <p:ph type="title"/>
          </p:nvPr>
        </p:nvSpPr>
        <p:spPr/>
        <p:txBody>
          <a:bodyPr/>
          <a:lstStyle/>
          <a:p>
            <a:r>
              <a:rPr lang="en-US" dirty="0" smtClean="0"/>
              <a:t>Legalease : In Action</a:t>
            </a:r>
            <a:endParaRPr lang="en-US" dirty="0"/>
          </a:p>
        </p:txBody>
      </p:sp>
      <p:sp>
        <p:nvSpPr>
          <p:cNvPr id="6" name="Slide Number Placeholder 5"/>
          <p:cNvSpPr>
            <a:spLocks noGrp="1"/>
          </p:cNvSpPr>
          <p:nvPr>
            <p:ph type="sldNum" sz="quarter" idx="12"/>
          </p:nvPr>
        </p:nvSpPr>
        <p:spPr/>
        <p:txBody>
          <a:bodyPr/>
          <a:lstStyle/>
          <a:p>
            <a:pPr>
              <a:defRPr/>
            </a:pPr>
            <a:fld id="{11EEFD52-FC20-40D4-8FD2-5CAD5AEC3DE5}" type="slidenum">
              <a:rPr lang="en-US" smtClean="0">
                <a:solidFill>
                  <a:srgbClr val="000000"/>
                </a:solidFill>
              </a:rPr>
              <a:pPr>
                <a:defRPr/>
              </a:pPr>
              <a:t>13</a:t>
            </a:fld>
            <a:endParaRPr lang="en-US">
              <a:solidFill>
                <a:srgbClr val="000000"/>
              </a:solidFill>
            </a:endParaRPr>
          </a:p>
        </p:txBody>
      </p:sp>
      <p:grpSp>
        <p:nvGrpSpPr>
          <p:cNvPr id="22" name="Group 21"/>
          <p:cNvGrpSpPr/>
          <p:nvPr/>
        </p:nvGrpSpPr>
        <p:grpSpPr>
          <a:xfrm>
            <a:off x="4942938" y="1589623"/>
            <a:ext cx="2765612" cy="842118"/>
            <a:chOff x="7368988" y="4249271"/>
            <a:chExt cx="3687482" cy="1122824"/>
          </a:xfrm>
        </p:grpSpPr>
        <p:sp>
          <p:nvSpPr>
            <p:cNvPr id="24" name="Rectangle 23"/>
            <p:cNvSpPr/>
            <p:nvPr/>
          </p:nvSpPr>
          <p:spPr bwMode="auto">
            <a:xfrm>
              <a:off x="7368988" y="4655682"/>
              <a:ext cx="3687482" cy="716413"/>
            </a:xfrm>
            <a:prstGeom prst="rect">
              <a:avLst/>
            </a:prstGeom>
            <a:solidFill>
              <a:schemeClr val="accent6"/>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1350" i="1"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Datatype</a:t>
              </a: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IPAddress</a:t>
              </a: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AccountInfo</a:t>
              </a:r>
              <a:endPar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350" i="1"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UseForPurpose</a:t>
              </a: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AdsAbuseDetection</a:t>
              </a:r>
              <a:endPar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Rectangle 24"/>
            <p:cNvSpPr/>
            <p:nvPr/>
          </p:nvSpPr>
          <p:spPr bwMode="auto">
            <a:xfrm>
              <a:off x="7368988" y="4249271"/>
              <a:ext cx="3687482" cy="401102"/>
            </a:xfrm>
            <a:prstGeom prst="rect">
              <a:avLst/>
            </a:prstGeom>
            <a:no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1350" spc="-38" dirty="0">
                  <a:solidFill>
                    <a:schemeClr val="tx2"/>
                  </a:solidFill>
                  <a:latin typeface="Segoe UI" pitchFamily="34" charset="0"/>
                  <a:ea typeface="Segoe UI" pitchFamily="34" charset="0"/>
                  <a:cs typeface="Segoe UI" pitchFamily="34" charset="0"/>
                </a:rPr>
                <a:t>Program</a:t>
              </a:r>
            </a:p>
          </p:txBody>
        </p:sp>
      </p:grpSp>
      <p:sp>
        <p:nvSpPr>
          <p:cNvPr id="3" name="Multiply 2"/>
          <p:cNvSpPr/>
          <p:nvPr/>
        </p:nvSpPr>
        <p:spPr bwMode="auto">
          <a:xfrm>
            <a:off x="5757637" y="4120705"/>
            <a:ext cx="847165" cy="847165"/>
          </a:xfrm>
          <a:prstGeom prst="mathMultiply">
            <a:avLst/>
          </a:prstGeom>
          <a:solidFill>
            <a:srgbClr val="F60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4" name="Group 13"/>
          <p:cNvGrpSpPr/>
          <p:nvPr/>
        </p:nvGrpSpPr>
        <p:grpSpPr>
          <a:xfrm>
            <a:off x="750654" y="1514103"/>
            <a:ext cx="6770174" cy="2007278"/>
            <a:chOff x="1204071" y="536170"/>
            <a:chExt cx="9026899" cy="2676371"/>
          </a:xfrm>
        </p:grpSpPr>
        <p:sp>
          <p:nvSpPr>
            <p:cNvPr id="16" name="Rectangle 15"/>
            <p:cNvSpPr/>
            <p:nvPr/>
          </p:nvSpPr>
          <p:spPr bwMode="auto">
            <a:xfrm>
              <a:off x="1823196" y="1692311"/>
              <a:ext cx="2724149" cy="340937"/>
            </a:xfrm>
            <a:prstGeom prst="rect">
              <a:avLst/>
            </a:prstGeom>
            <a:solidFill>
              <a:schemeClr val="tx1">
                <a:lumMod val="50000"/>
                <a:lumOff val="50000"/>
                <a:alpha val="30000"/>
              </a:schemeClr>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1204071" y="1702734"/>
              <a:ext cx="3686175" cy="340938"/>
            </a:xfrm>
            <a:prstGeom prst="rect">
              <a:avLst/>
            </a:prstGeom>
            <a:solidFill>
              <a:schemeClr val="tx1">
                <a:lumMod val="50000"/>
                <a:lumOff val="50000"/>
                <a:alpha val="30000"/>
              </a:schemeClr>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Rectangle 22"/>
            <p:cNvSpPr/>
            <p:nvPr/>
          </p:nvSpPr>
          <p:spPr bwMode="auto">
            <a:xfrm>
              <a:off x="1342184" y="2871602"/>
              <a:ext cx="4117653" cy="340939"/>
            </a:xfrm>
            <a:prstGeom prst="rect">
              <a:avLst/>
            </a:prstGeom>
            <a:solidFill>
              <a:schemeClr val="accent6">
                <a:alpha val="30000"/>
              </a:schemeClr>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TextBox 25"/>
            <p:cNvSpPr txBox="1"/>
            <p:nvPr/>
          </p:nvSpPr>
          <p:spPr>
            <a:xfrm>
              <a:off x="5723069" y="536170"/>
              <a:ext cx="2150589" cy="492443"/>
            </a:xfrm>
            <a:prstGeom prst="rect">
              <a:avLst/>
            </a:prstGeom>
            <a:noFill/>
          </p:spPr>
          <p:txBody>
            <a:bodyPr wrap="none" lIns="0" tIns="0" rIns="0" bIns="0" rtlCol="0">
              <a:spAutoFit/>
            </a:bodyPr>
            <a:lstStyle/>
            <a:p>
              <a:r>
                <a:rPr lang="en-US" sz="24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Policy Labels</a:t>
              </a:r>
              <a:endParaRPr lang="en-US" sz="3000" dirty="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cxnSp>
          <p:nvCxnSpPr>
            <p:cNvPr id="27" name="Straight Arrow Connector 26"/>
            <p:cNvCxnSpPr>
              <a:stCxn id="26" idx="1"/>
            </p:cNvCxnSpPr>
            <p:nvPr/>
          </p:nvCxnSpPr>
          <p:spPr>
            <a:xfrm flipH="1">
              <a:off x="4547348" y="782391"/>
              <a:ext cx="1175720" cy="589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1"/>
            </p:cNvCxnSpPr>
            <p:nvPr/>
          </p:nvCxnSpPr>
          <p:spPr>
            <a:xfrm flipH="1">
              <a:off x="4890246" y="782391"/>
              <a:ext cx="832823" cy="1079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1"/>
              <a:endCxn id="23" idx="3"/>
            </p:cNvCxnSpPr>
            <p:nvPr/>
          </p:nvCxnSpPr>
          <p:spPr>
            <a:xfrm flipH="1">
              <a:off x="5459838" y="782391"/>
              <a:ext cx="263231" cy="2259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811844" y="791430"/>
              <a:ext cx="2419126" cy="99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829550" y="794118"/>
              <a:ext cx="1450082" cy="149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356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4.44444E-6 L -0.15295 0.07268 " pathEditMode="relative" rAng="0" ptsTypes="AA">
                                      <p:cBhvr>
                                        <p:cTn id="6" dur="500" fill="hold"/>
                                        <p:tgtEl>
                                          <p:spTgt spid="22"/>
                                        </p:tgtEl>
                                        <p:attrNameLst>
                                          <p:attrName>ppt_x</p:attrName>
                                          <p:attrName>ppt_y</p:attrName>
                                        </p:attrNameLst>
                                      </p:cBhvr>
                                      <p:rCtr x="-7656" y="363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5295 0.07268 L -0.15347 0.22037 " pathEditMode="relative" rAng="0" ptsTypes="AA">
                                      <p:cBhvr>
                                        <p:cTn id="10" dur="500" fill="hold"/>
                                        <p:tgtEl>
                                          <p:spTgt spid="22"/>
                                        </p:tgtEl>
                                        <p:attrNameLst>
                                          <p:attrName>ppt_x</p:attrName>
                                          <p:attrName>ppt_y</p:attrName>
                                        </p:attrNameLst>
                                      </p:cBhvr>
                                      <p:rCtr x="-35" y="738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15347 0.22037 L -0.1533 0.30787 " pathEditMode="relative" rAng="0" ptsTypes="AA">
                                      <p:cBhvr>
                                        <p:cTn id="14" dur="500" fill="hold"/>
                                        <p:tgtEl>
                                          <p:spTgt spid="22"/>
                                        </p:tgtEl>
                                        <p:attrNameLst>
                                          <p:attrName>ppt_x</p:attrName>
                                          <p:attrName>ppt_y</p:attrName>
                                        </p:attrNameLst>
                                      </p:cBhvr>
                                      <p:rCtr x="0" y="437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1533 0.30787 L -0.15347 0.43125 " pathEditMode="relative" rAng="0" ptsTypes="AA">
                                      <p:cBhvr>
                                        <p:cTn id="18" dur="500" fill="hold"/>
                                        <p:tgtEl>
                                          <p:spTgt spid="22"/>
                                        </p:tgtEl>
                                        <p:attrNameLst>
                                          <p:attrName>ppt_x</p:attrName>
                                          <p:attrName>ppt_y</p:attrName>
                                        </p:attrNameLst>
                                      </p:cBhvr>
                                      <p:rCtr x="-17" y="615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Lattice of Policy Labels</a:t>
            </a:r>
            <a:endParaRPr lang="en-US" dirty="0"/>
          </a:p>
        </p:txBody>
      </p:sp>
      <p:sp>
        <p:nvSpPr>
          <p:cNvPr id="5" name="Slide Number Placeholder 4"/>
          <p:cNvSpPr>
            <a:spLocks noGrp="1"/>
          </p:cNvSpPr>
          <p:nvPr>
            <p:ph type="sldNum" sz="quarter" idx="12"/>
          </p:nvPr>
        </p:nvSpPr>
        <p:spPr/>
        <p:txBody>
          <a:bodyPr/>
          <a:lstStyle/>
          <a:p>
            <a:pPr>
              <a:defRPr/>
            </a:pPr>
            <a:fld id="{11EEFD52-FC20-40D4-8FD2-5CAD5AEC3DE5}" type="slidenum">
              <a:rPr lang="en-US" smtClean="0"/>
              <a:pPr>
                <a:defRPr/>
              </a:pPr>
              <a:t>14</a:t>
            </a:fld>
            <a:endParaRPr lang="en-US"/>
          </a:p>
        </p:txBody>
      </p:sp>
      <p:sp>
        <p:nvSpPr>
          <p:cNvPr id="10" name="Flowchart: Process 9"/>
          <p:cNvSpPr/>
          <p:nvPr/>
        </p:nvSpPr>
        <p:spPr>
          <a:xfrm>
            <a:off x="3732868" y="3623211"/>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Flowchart: Process 10"/>
          <p:cNvSpPr/>
          <p:nvPr/>
        </p:nvSpPr>
        <p:spPr>
          <a:xfrm>
            <a:off x="2051720" y="2410152"/>
            <a:ext cx="2520280"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IPAddress</a:t>
            </a:r>
            <a:endParaRPr lang="en-US" dirty="0"/>
          </a:p>
        </p:txBody>
      </p:sp>
      <p:cxnSp>
        <p:nvCxnSpPr>
          <p:cNvPr id="13" name="Straight Connector 12"/>
          <p:cNvCxnSpPr>
            <a:endCxn id="11" idx="2"/>
          </p:cNvCxnSpPr>
          <p:nvPr/>
        </p:nvCxnSpPr>
        <p:spPr>
          <a:xfrm flipV="1">
            <a:off x="2718859" y="2831459"/>
            <a:ext cx="593001" cy="813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0"/>
          </p:cNvCxnSpPr>
          <p:nvPr/>
        </p:nvCxnSpPr>
        <p:spPr>
          <a:xfrm flipH="1" flipV="1">
            <a:off x="3366931" y="2830343"/>
            <a:ext cx="817052" cy="792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491880" y="1484784"/>
            <a:ext cx="648072" cy="814681"/>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5536" y="5237784"/>
            <a:ext cx="8352928" cy="646331"/>
          </a:xfrm>
          <a:prstGeom prst="rect">
            <a:avLst/>
          </a:prstGeom>
        </p:spPr>
        <p:txBody>
          <a:bodyPr wrap="square">
            <a:spAutoFit/>
          </a:bodyPr>
          <a:lstStyle/>
          <a:p>
            <a:pPr marL="285750" indent="-285750">
              <a:buFont typeface="Arial" panose="020B0604020202020204" pitchFamily="34" charset="0"/>
              <a:buChar char="•"/>
            </a:pPr>
            <a:r>
              <a:rPr lang="en-US" dirty="0" smtClean="0"/>
              <a:t>If “</a:t>
            </a:r>
            <a:r>
              <a:rPr lang="en-US" dirty="0" err="1" smtClean="0"/>
              <a:t>IPAddress</a:t>
            </a:r>
            <a:r>
              <a:rPr lang="en-US" dirty="0" smtClean="0"/>
              <a:t>” use is allowed then so is everything below it</a:t>
            </a:r>
          </a:p>
          <a:p>
            <a:pPr marL="285750" indent="-285750">
              <a:buFont typeface="Arial" panose="020B0604020202020204" pitchFamily="34" charset="0"/>
              <a:buChar char="•"/>
            </a:pPr>
            <a:r>
              <a:rPr lang="en-US" dirty="0" smtClean="0"/>
              <a:t>If “</a:t>
            </a:r>
            <a:r>
              <a:rPr lang="en-US" dirty="0" err="1" smtClean="0"/>
              <a:t>IPAddress:Truncated</a:t>
            </a:r>
            <a:r>
              <a:rPr lang="en-US" dirty="0" smtClean="0"/>
              <a:t>” use is denied then so is everything above it </a:t>
            </a:r>
            <a:endParaRPr lang="en-US" dirty="0"/>
          </a:p>
        </p:txBody>
      </p:sp>
      <p:sp>
        <p:nvSpPr>
          <p:cNvPr id="18" name="Flowchart: Process 17"/>
          <p:cNvSpPr/>
          <p:nvPr/>
        </p:nvSpPr>
        <p:spPr>
          <a:xfrm>
            <a:off x="3813787" y="1207493"/>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9" name="Flowchart: Process 18"/>
          <p:cNvSpPr/>
          <p:nvPr/>
        </p:nvSpPr>
        <p:spPr>
          <a:xfrm>
            <a:off x="3885795" y="4591869"/>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ym typeface="Symbol"/>
              </a:rPr>
              <a:t></a:t>
            </a:r>
            <a:endParaRPr lang="en-US" dirty="0"/>
          </a:p>
        </p:txBody>
      </p:sp>
      <p:cxnSp>
        <p:nvCxnSpPr>
          <p:cNvPr id="21" name="Straight Connector 20"/>
          <p:cNvCxnSpPr>
            <a:endCxn id="19" idx="0"/>
          </p:cNvCxnSpPr>
          <p:nvPr/>
        </p:nvCxnSpPr>
        <p:spPr>
          <a:xfrm>
            <a:off x="2718859" y="4066331"/>
            <a:ext cx="1618051" cy="52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2"/>
            <a:endCxn id="19" idx="0"/>
          </p:cNvCxnSpPr>
          <p:nvPr/>
        </p:nvCxnSpPr>
        <p:spPr>
          <a:xfrm>
            <a:off x="4183983" y="4044518"/>
            <a:ext cx="152927" cy="547351"/>
          </a:xfrm>
          <a:prstGeom prst="line">
            <a:avLst/>
          </a:prstGeom>
        </p:spPr>
        <p:style>
          <a:lnRef idx="1">
            <a:schemeClr val="accent1"/>
          </a:lnRef>
          <a:fillRef idx="0">
            <a:schemeClr val="accent1"/>
          </a:fillRef>
          <a:effectRef idx="0">
            <a:schemeClr val="accent1"/>
          </a:effectRef>
          <a:fontRef idx="minor">
            <a:schemeClr val="tx1"/>
          </a:fontRef>
        </p:style>
      </p:cxnSp>
      <p:sp>
        <p:nvSpPr>
          <p:cNvPr id="24" name="Flowchart: Process 23"/>
          <p:cNvSpPr/>
          <p:nvPr/>
        </p:nvSpPr>
        <p:spPr>
          <a:xfrm>
            <a:off x="6804248" y="3583757"/>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5" name="Flowchart: Process 24"/>
          <p:cNvSpPr/>
          <p:nvPr/>
        </p:nvSpPr>
        <p:spPr>
          <a:xfrm>
            <a:off x="6012160" y="2564904"/>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27" name="Straight Connector 26"/>
          <p:cNvCxnSpPr>
            <a:stCxn id="18" idx="3"/>
            <a:endCxn id="25" idx="0"/>
          </p:cNvCxnSpPr>
          <p:nvPr/>
        </p:nvCxnSpPr>
        <p:spPr>
          <a:xfrm>
            <a:off x="4716016" y="1418147"/>
            <a:ext cx="1747259" cy="114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2"/>
            <a:endCxn id="19" idx="0"/>
          </p:cNvCxnSpPr>
          <p:nvPr/>
        </p:nvCxnSpPr>
        <p:spPr>
          <a:xfrm flipH="1">
            <a:off x="4336910" y="4005064"/>
            <a:ext cx="2918453" cy="586805"/>
          </a:xfrm>
          <a:prstGeom prst="line">
            <a:avLst/>
          </a:prstGeom>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a:xfrm>
            <a:off x="611560" y="3655765"/>
            <a:ext cx="2520280"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IPAddress</a:t>
            </a:r>
            <a:r>
              <a:rPr lang="en-US" dirty="0" smtClean="0"/>
              <a:t>: Truncated</a:t>
            </a:r>
            <a:endParaRPr lang="en-US" dirty="0"/>
          </a:p>
        </p:txBody>
      </p:sp>
    </p:spTree>
    <p:extLst>
      <p:ext uri="{BB962C8B-B14F-4D97-AF65-F5344CB8AC3E}">
        <p14:creationId xmlns:p14="http://schemas.microsoft.com/office/powerpoint/2010/main" val="4273085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60512" y="6354763"/>
            <a:ext cx="1219200" cy="366712"/>
          </a:xfrm>
        </p:spPr>
        <p:txBody>
          <a:bodyPr/>
          <a:lstStyle/>
          <a:p>
            <a:pPr>
              <a:defRPr/>
            </a:pPr>
            <a:fld id="{11EEFD52-FC20-40D4-8FD2-5CAD5AEC3DE5}" type="slidenum">
              <a:rPr lang="en-US" smtClean="0"/>
              <a:pPr>
                <a:defRPr/>
              </a:pPr>
              <a:t>15</a:t>
            </a:fld>
            <a:endParaRPr lang="en-US" dirty="0"/>
          </a:p>
        </p:txBody>
      </p:sp>
      <p:pic>
        <p:nvPicPr>
          <p:cNvPr id="7" name="Picture 6"/>
          <p:cNvPicPr>
            <a:picLocks noChangeAspect="1"/>
          </p:cNvPicPr>
          <p:nvPr/>
        </p:nvPicPr>
        <p:blipFill>
          <a:blip r:embed="rId2"/>
          <a:stretch>
            <a:fillRect/>
          </a:stretch>
        </p:blipFill>
        <p:spPr>
          <a:xfrm>
            <a:off x="276837" y="2750739"/>
            <a:ext cx="4187526" cy="2220146"/>
          </a:xfrm>
          <a:prstGeom prst="rect">
            <a:avLst/>
          </a:prstGeom>
        </p:spPr>
      </p:pic>
      <p:pic>
        <p:nvPicPr>
          <p:cNvPr id="10" name="Picture 9"/>
          <p:cNvPicPr>
            <a:picLocks noChangeAspect="1"/>
          </p:cNvPicPr>
          <p:nvPr/>
        </p:nvPicPr>
        <p:blipFill>
          <a:blip r:embed="rId3"/>
          <a:stretch>
            <a:fillRect/>
          </a:stretch>
        </p:blipFill>
        <p:spPr>
          <a:xfrm>
            <a:off x="5076056" y="722219"/>
            <a:ext cx="4017280" cy="6022908"/>
          </a:xfrm>
          <a:prstGeom prst="rect">
            <a:avLst/>
          </a:prstGeom>
        </p:spPr>
      </p:pic>
      <p:sp>
        <p:nvSpPr>
          <p:cNvPr id="2" name="Title 1"/>
          <p:cNvSpPr>
            <a:spLocks noGrp="1"/>
          </p:cNvSpPr>
          <p:nvPr>
            <p:ph type="title"/>
          </p:nvPr>
        </p:nvSpPr>
        <p:spPr/>
        <p:txBody>
          <a:bodyPr/>
          <a:lstStyle/>
          <a:p>
            <a:r>
              <a:rPr lang="en-US" dirty="0" smtClean="0"/>
              <a:t>Designed for Precision</a:t>
            </a:r>
            <a:endParaRPr lang="en-US" dirty="0"/>
          </a:p>
        </p:txBody>
      </p:sp>
    </p:spTree>
    <p:extLst>
      <p:ext uri="{BB962C8B-B14F-4D97-AF65-F5344CB8AC3E}">
        <p14:creationId xmlns:p14="http://schemas.microsoft.com/office/powerpoint/2010/main" val="15539987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216"/>
            <a:ext cx="9144000" cy="1019333"/>
          </a:xfrm>
        </p:spPr>
        <p:txBody>
          <a:bodyPr>
            <a:normAutofit fontScale="90000"/>
          </a:bodyPr>
          <a:lstStyle/>
          <a:p>
            <a:r>
              <a:rPr lang="en-US" dirty="0" smtClean="0"/>
              <a:t>Designed for Expressivity </a:t>
            </a:r>
            <a:r>
              <a:rPr lang="en-US" sz="3100" dirty="0" smtClean="0"/>
              <a:t>(Bing, October 2013)</a:t>
            </a:r>
            <a:endParaRPr lang="en-US" sz="4000" dirty="0"/>
          </a:p>
        </p:txBody>
      </p:sp>
      <p:pic>
        <p:nvPicPr>
          <p:cNvPr id="7" name="Picture 6" descr="main.pdf - SumatraPDF"/>
          <p:cNvPicPr>
            <a:picLocks noChangeAspect="1"/>
          </p:cNvPicPr>
          <p:nvPr/>
        </p:nvPicPr>
        <p:blipFill rotWithShape="1">
          <a:blip r:embed="rId2">
            <a:extLst>
              <a:ext uri="{28A0092B-C50C-407E-A947-70E740481C1C}">
                <a14:useLocalDpi xmlns:a14="http://schemas.microsoft.com/office/drawing/2010/main" val="0"/>
              </a:ext>
            </a:extLst>
          </a:blip>
          <a:srcRect l="14899" t="41624" r="18831" b="20776"/>
          <a:stretch/>
        </p:blipFill>
        <p:spPr>
          <a:xfrm>
            <a:off x="3227365" y="7634450"/>
            <a:ext cx="5848937" cy="2436346"/>
          </a:xfrm>
          <a:prstGeom prst="rect">
            <a:avLst/>
          </a:prstGeom>
        </p:spPr>
      </p:pic>
      <p:pic>
        <p:nvPicPr>
          <p:cNvPr id="6" name="Picture Placeholder 5" descr="main.pdf - SumatraPDF"/>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67" t="14030" r="13274" b="22625"/>
          <a:stretch/>
        </p:blipFill>
        <p:spPr>
          <a:xfrm>
            <a:off x="201929" y="1074548"/>
            <a:ext cx="8740142" cy="5632928"/>
          </a:xfrm>
        </p:spPr>
      </p:pic>
    </p:spTree>
    <p:extLst>
      <p:ext uri="{BB962C8B-B14F-4D97-AF65-F5344CB8AC3E}">
        <p14:creationId xmlns:p14="http://schemas.microsoft.com/office/powerpoint/2010/main" val="151002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216"/>
            <a:ext cx="9144000" cy="1019333"/>
          </a:xfrm>
        </p:spPr>
        <p:txBody>
          <a:bodyPr>
            <a:normAutofit fontScale="90000"/>
          </a:bodyPr>
          <a:lstStyle/>
          <a:p>
            <a:r>
              <a:rPr lang="en-US" dirty="0" smtClean="0"/>
              <a:t>Designed for Expressivity </a:t>
            </a:r>
            <a:r>
              <a:rPr lang="en-US" sz="2700" dirty="0" smtClean="0"/>
              <a:t>(Google, October 2013)</a:t>
            </a:r>
            <a:endParaRPr lang="en-US" sz="4000" dirty="0"/>
          </a:p>
        </p:txBody>
      </p:sp>
      <p:pic>
        <p:nvPicPr>
          <p:cNvPr id="7" name="Picture 6" descr="main.pdf - SumatraPDF"/>
          <p:cNvPicPr>
            <a:picLocks noChangeAspect="1"/>
          </p:cNvPicPr>
          <p:nvPr/>
        </p:nvPicPr>
        <p:blipFill rotWithShape="1">
          <a:blip r:embed="rId2">
            <a:extLst>
              <a:ext uri="{28A0092B-C50C-407E-A947-70E740481C1C}">
                <a14:useLocalDpi xmlns:a14="http://schemas.microsoft.com/office/drawing/2010/main" val="0"/>
              </a:ext>
            </a:extLst>
          </a:blip>
          <a:srcRect l="14899" t="41624" r="18831" b="20776"/>
          <a:stretch/>
        </p:blipFill>
        <p:spPr>
          <a:xfrm>
            <a:off x="3227365" y="7634450"/>
            <a:ext cx="5848937" cy="2436346"/>
          </a:xfrm>
          <a:prstGeom prst="rect">
            <a:avLst/>
          </a:prstGeom>
        </p:spPr>
      </p:pic>
      <p:pic>
        <p:nvPicPr>
          <p:cNvPr id="2" name="Picture 1"/>
          <p:cNvPicPr>
            <a:picLocks noChangeAspect="1"/>
          </p:cNvPicPr>
          <p:nvPr/>
        </p:nvPicPr>
        <p:blipFill>
          <a:blip r:embed="rId3"/>
          <a:stretch>
            <a:fillRect/>
          </a:stretch>
        </p:blipFill>
        <p:spPr>
          <a:xfrm>
            <a:off x="211816" y="2228295"/>
            <a:ext cx="8864486" cy="3692376"/>
          </a:xfrm>
          <a:prstGeom prst="rect">
            <a:avLst/>
          </a:prstGeom>
        </p:spPr>
      </p:pic>
      <p:sp>
        <p:nvSpPr>
          <p:cNvPr id="6" name="Slide Number Placeholder 2"/>
          <p:cNvSpPr txBox="1">
            <a:spLocks/>
          </p:cNvSpPr>
          <p:nvPr/>
        </p:nvSpPr>
        <p:spPr>
          <a:xfrm>
            <a:off x="612775" y="6356350"/>
            <a:ext cx="1981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11EEFD52-FC20-40D4-8FD2-5CAD5AEC3DE5}" type="slidenum">
              <a:rPr lang="en-US" sz="1400" smtClean="0">
                <a:latin typeface="+mn-lt"/>
              </a:rPr>
              <a:pPr>
                <a:defRPr/>
              </a:pPr>
              <a:t>17</a:t>
            </a:fld>
            <a:endParaRPr lang="en-US" sz="1400" dirty="0">
              <a:latin typeface="+mn-lt"/>
            </a:endParaRPr>
          </a:p>
        </p:txBody>
      </p:sp>
    </p:spTree>
    <p:extLst>
      <p:ext uri="{BB962C8B-B14F-4D97-AF65-F5344CB8AC3E}">
        <p14:creationId xmlns:p14="http://schemas.microsoft.com/office/powerpoint/2010/main" val="4120993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Legalease</a:t>
            </a:r>
            <a:r>
              <a:rPr lang="en-US" dirty="0" smtClean="0"/>
              <a:t> Usability</a:t>
            </a:r>
            <a:endParaRPr lang="en-US" dirty="0"/>
          </a:p>
        </p:txBody>
      </p:sp>
      <p:pic>
        <p:nvPicPr>
          <p:cNvPr id="5" name="Content Placeholder 4"/>
          <p:cNvPicPr>
            <a:picLocks noGrp="1" noChangeAspect="1"/>
          </p:cNvPicPr>
          <p:nvPr>
            <p:ph sz="quarter" idx="1"/>
          </p:nvPr>
        </p:nvPicPr>
        <p:blipFill>
          <a:blip r:embed="rId2"/>
          <a:stretch>
            <a:fillRect/>
          </a:stretch>
        </p:blipFill>
        <p:spPr>
          <a:xfrm>
            <a:off x="860305" y="1771650"/>
            <a:ext cx="3022423" cy="1971675"/>
          </a:xfrm>
          <a:prstGeom prst="rect">
            <a:avLst/>
          </a:prstGeom>
        </p:spPr>
      </p:pic>
      <p:sp>
        <p:nvSpPr>
          <p:cNvPr id="4" name="Content Placeholder 3"/>
          <p:cNvSpPr>
            <a:spLocks noGrp="1"/>
          </p:cNvSpPr>
          <p:nvPr>
            <p:ph sz="quarter" idx="2"/>
          </p:nvPr>
        </p:nvSpPr>
        <p:spPr>
          <a:xfrm>
            <a:off x="4632198" y="1769364"/>
            <a:ext cx="4041648" cy="3647153"/>
          </a:xfrm>
        </p:spPr>
        <p:txBody>
          <a:bodyPr>
            <a:normAutofit fontScale="92500" lnSpcReduction="20000"/>
          </a:bodyPr>
          <a:lstStyle/>
          <a:p>
            <a:pPr marL="0" indent="0">
              <a:buNone/>
            </a:pPr>
            <a:r>
              <a:rPr lang="en-US" dirty="0" smtClean="0">
                <a:solidFill>
                  <a:schemeClr val="accent6"/>
                </a:solidFill>
              </a:rPr>
              <a:t>Survey taken by 12 policy authors within Microsoft</a:t>
            </a:r>
          </a:p>
          <a:p>
            <a:pPr marL="259556" lvl="1" indent="0">
              <a:buNone/>
            </a:pPr>
            <a:r>
              <a:rPr lang="en-US" dirty="0" smtClean="0"/>
              <a:t>Encode Bing data usage policy after a brief tutorial</a:t>
            </a:r>
          </a:p>
          <a:p>
            <a:pPr marL="0" indent="0">
              <a:buNone/>
            </a:pPr>
            <a:endParaRPr lang="en-US" dirty="0" smtClean="0"/>
          </a:p>
          <a:p>
            <a:pPr marL="0" indent="0">
              <a:buNone/>
            </a:pPr>
            <a:r>
              <a:rPr lang="en-US" dirty="0" smtClean="0">
                <a:solidFill>
                  <a:schemeClr val="accent6"/>
                </a:solidFill>
              </a:rPr>
              <a:t>Time spent</a:t>
            </a:r>
          </a:p>
          <a:p>
            <a:pPr marL="259556" lvl="1" indent="0">
              <a:buNone/>
            </a:pPr>
            <a:r>
              <a:rPr lang="en-US" dirty="0" smtClean="0"/>
              <a:t>2.4 </a:t>
            </a:r>
            <a:r>
              <a:rPr lang="en-US" dirty="0" err="1" smtClean="0"/>
              <a:t>mins</a:t>
            </a:r>
            <a:r>
              <a:rPr lang="en-US" dirty="0" smtClean="0"/>
              <a:t> on the tutorial</a:t>
            </a:r>
          </a:p>
          <a:p>
            <a:pPr marL="259556" lvl="1" indent="0">
              <a:buNone/>
            </a:pPr>
            <a:r>
              <a:rPr lang="en-US" dirty="0" smtClean="0"/>
              <a:t>14.3 </a:t>
            </a:r>
            <a:r>
              <a:rPr lang="en-US" dirty="0" err="1" smtClean="0"/>
              <a:t>mins</a:t>
            </a:r>
            <a:r>
              <a:rPr lang="en-US" dirty="0" smtClean="0"/>
              <a:t> on encoding policy</a:t>
            </a:r>
          </a:p>
          <a:p>
            <a:pPr marL="0" indent="0">
              <a:buNone/>
            </a:pPr>
            <a:endParaRPr lang="en-US" dirty="0" smtClean="0"/>
          </a:p>
          <a:p>
            <a:pPr marL="0" indent="0">
              <a:buNone/>
            </a:pPr>
            <a:r>
              <a:rPr lang="en-US" dirty="0" smtClean="0">
                <a:solidFill>
                  <a:schemeClr val="accent6"/>
                </a:solidFill>
              </a:rPr>
              <a:t>High overall correctness</a:t>
            </a:r>
            <a:endParaRPr lang="en-US" dirty="0">
              <a:solidFill>
                <a:schemeClr val="accent6"/>
              </a:solidFill>
            </a:endParaRPr>
          </a:p>
        </p:txBody>
      </p:sp>
      <p:pic>
        <p:nvPicPr>
          <p:cNvPr id="6" name="Picture 5"/>
          <p:cNvPicPr>
            <a:picLocks noChangeAspect="1"/>
          </p:cNvPicPr>
          <p:nvPr/>
        </p:nvPicPr>
        <p:blipFill>
          <a:blip r:embed="rId3"/>
          <a:stretch>
            <a:fillRect/>
          </a:stretch>
        </p:blipFill>
        <p:spPr>
          <a:xfrm>
            <a:off x="860305" y="3864768"/>
            <a:ext cx="3026219" cy="1921670"/>
          </a:xfrm>
          <a:prstGeom prst="rect">
            <a:avLst/>
          </a:prstGeom>
        </p:spPr>
      </p:pic>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18</a:t>
            </a:fld>
            <a:endParaRPr lang="en-US"/>
          </a:p>
        </p:txBody>
      </p:sp>
    </p:spTree>
    <p:extLst>
      <p:ext uri="{BB962C8B-B14F-4D97-AF65-F5344CB8AC3E}">
        <p14:creationId xmlns:p14="http://schemas.microsoft.com/office/powerpoint/2010/main" val="2379697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Streamlined Audit Workflow</a:t>
            </a:r>
            <a:endParaRPr lang="en-US" dirty="0"/>
          </a:p>
        </p:txBody>
      </p:sp>
      <p:grpSp>
        <p:nvGrpSpPr>
          <p:cNvPr id="3" name="Group 2"/>
          <p:cNvGrpSpPr/>
          <p:nvPr/>
        </p:nvGrpSpPr>
        <p:grpSpPr>
          <a:xfrm>
            <a:off x="1309351" y="1741136"/>
            <a:ext cx="6700616" cy="3921344"/>
            <a:chOff x="2110306" y="1207089"/>
            <a:chExt cx="8934155" cy="5228459"/>
          </a:xfrm>
        </p:grpSpPr>
        <p:sp>
          <p:nvSpPr>
            <p:cNvPr id="64" name="Rectangle 63"/>
            <p:cNvSpPr/>
            <p:nvPr/>
          </p:nvSpPr>
          <p:spPr bwMode="auto">
            <a:xfrm>
              <a:off x="2112109" y="3821668"/>
              <a:ext cx="4701219" cy="10256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ea typeface="Segoe UI" pitchFamily="34" charset="0"/>
                  <a:cs typeface="Segoe UI" pitchFamily="34" charset="0"/>
                </a:rPr>
                <a:t>Grok</a:t>
              </a:r>
              <a:endParaRPr lang="en-US" sz="3000" i="1" spc="-38" dirty="0">
                <a:gradFill>
                  <a:gsLst>
                    <a:gs pos="0">
                      <a:srgbClr val="FFFFFF"/>
                    </a:gs>
                    <a:gs pos="100000">
                      <a:srgbClr val="FFFFFF"/>
                    </a:gs>
                  </a:gsLst>
                  <a:lin ang="5400000" scaled="0"/>
                </a:gradFill>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Data inventory with policy labels</a:t>
              </a:r>
            </a:p>
          </p:txBody>
        </p:sp>
        <p:sp>
          <p:nvSpPr>
            <p:cNvPr id="63" name="Rectangle 62"/>
            <p:cNvSpPr/>
            <p:nvPr/>
          </p:nvSpPr>
          <p:spPr bwMode="auto">
            <a:xfrm>
              <a:off x="2110306" y="2545103"/>
              <a:ext cx="8858042" cy="10256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ea typeface="Segoe UI" pitchFamily="34" charset="0"/>
                  <a:cs typeface="Segoe UI" pitchFamily="34" charset="0"/>
                </a:rPr>
                <a:t>Legal</a:t>
              </a:r>
              <a:r>
                <a:rPr lang="en-US" sz="3000" i="1" spc="-38" dirty="0" err="1">
                  <a:gradFill>
                    <a:gsLst>
                      <a:gs pos="0">
                        <a:srgbClr val="FFFFFF"/>
                      </a:gs>
                      <a:gs pos="100000">
                        <a:srgbClr val="FFFFFF"/>
                      </a:gs>
                    </a:gsLst>
                    <a:lin ang="5400000" scaled="0"/>
                  </a:gradFill>
                  <a:ea typeface="Segoe UI" pitchFamily="34" charset="0"/>
                  <a:cs typeface="Segoe UI" pitchFamily="34" charset="0"/>
                </a:rPr>
                <a:t>ease</a:t>
              </a:r>
              <a:endParaRPr lang="en-US" sz="3000" i="1" spc="-38" dirty="0">
                <a:gradFill>
                  <a:gsLst>
                    <a:gs pos="0">
                      <a:srgbClr val="FFFFFF"/>
                    </a:gs>
                    <a:gs pos="100000">
                      <a:srgbClr val="FFFFFF"/>
                    </a:gs>
                  </a:gsLst>
                  <a:lin ang="5400000" scaled="0"/>
                </a:gradFill>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A formal policy specification language</a:t>
              </a:r>
            </a:p>
          </p:txBody>
        </p:sp>
        <p:sp>
          <p:nvSpPr>
            <p:cNvPr id="47" name="Rectangle 46"/>
            <p:cNvSpPr/>
            <p:nvPr/>
          </p:nvSpPr>
          <p:spPr bwMode="auto">
            <a:xfrm>
              <a:off x="6709082" y="1207089"/>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Interprets Policy</a:t>
              </a:r>
            </a:p>
          </p:txBody>
        </p:sp>
        <p:sp>
          <p:nvSpPr>
            <p:cNvPr id="46" name="Rectangle 45"/>
            <p:cNvSpPr/>
            <p:nvPr/>
          </p:nvSpPr>
          <p:spPr bwMode="auto">
            <a:xfrm>
              <a:off x="2110307" y="1207089"/>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Crafts Policy</a:t>
              </a:r>
            </a:p>
          </p:txBody>
        </p:sp>
        <p:sp>
          <p:nvSpPr>
            <p:cNvPr id="48" name="Rectangle 47"/>
            <p:cNvSpPr/>
            <p:nvPr/>
          </p:nvSpPr>
          <p:spPr bwMode="auto">
            <a:xfrm>
              <a:off x="2110306" y="5409937"/>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Writes Code</a:t>
              </a:r>
            </a:p>
          </p:txBody>
        </p:sp>
        <p:sp>
          <p:nvSpPr>
            <p:cNvPr id="58" name="Down Arrow 4"/>
            <p:cNvSpPr/>
            <p:nvPr/>
          </p:nvSpPr>
          <p:spPr>
            <a:xfrm>
              <a:off x="8518662" y="3643402"/>
              <a:ext cx="177968" cy="617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23" name="Down Arrow 4"/>
            <p:cNvSpPr/>
            <p:nvPr/>
          </p:nvSpPr>
          <p:spPr>
            <a:xfrm>
              <a:off x="4030185" y="2181322"/>
              <a:ext cx="165208" cy="53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26" name="Up-Down Arrow 4"/>
            <p:cNvSpPr/>
            <p:nvPr/>
          </p:nvSpPr>
          <p:spPr>
            <a:xfrm>
              <a:off x="7904433" y="2233714"/>
              <a:ext cx="165208" cy="4570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solidFill>
                  <a:srgbClr val="000000">
                    <a:hueOff val="0"/>
                    <a:satOff val="0"/>
                    <a:lumOff val="0"/>
                    <a:alphaOff val="0"/>
                  </a:srgbClr>
                </a:solidFill>
              </a:endParaRPr>
            </a:p>
          </p:txBody>
        </p:sp>
        <p:sp>
          <p:nvSpPr>
            <p:cNvPr id="29" name="Down Arrow 4"/>
            <p:cNvSpPr/>
            <p:nvPr/>
          </p:nvSpPr>
          <p:spPr>
            <a:xfrm rot="16200000">
              <a:off x="7225253" y="3925933"/>
              <a:ext cx="208757" cy="12410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33" name="Down Arrow 4"/>
            <p:cNvSpPr/>
            <p:nvPr/>
          </p:nvSpPr>
          <p:spPr>
            <a:xfrm>
              <a:off x="8537802" y="4800072"/>
              <a:ext cx="165209" cy="4222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36" name="Down Arrow 4"/>
            <p:cNvSpPr/>
            <p:nvPr/>
          </p:nvSpPr>
          <p:spPr>
            <a:xfrm rot="10800000">
              <a:off x="4030185" y="4909520"/>
              <a:ext cx="165208" cy="53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42" name="Down Arrow 4"/>
            <p:cNvSpPr/>
            <p:nvPr/>
          </p:nvSpPr>
          <p:spPr>
            <a:xfrm rot="5400000">
              <a:off x="6234559" y="5483039"/>
              <a:ext cx="165209" cy="7448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51" name="Down Arrow 4"/>
            <p:cNvSpPr/>
            <p:nvPr/>
          </p:nvSpPr>
          <p:spPr>
            <a:xfrm rot="10800000">
              <a:off x="6543874" y="4987216"/>
              <a:ext cx="165208" cy="53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55" name="TextBox 54"/>
            <p:cNvSpPr txBox="1"/>
            <p:nvPr/>
          </p:nvSpPr>
          <p:spPr>
            <a:xfrm>
              <a:off x="8084941" y="4321195"/>
              <a:ext cx="1257353" cy="492443"/>
            </a:xfrm>
            <a:prstGeom prst="rect">
              <a:avLst/>
            </a:prstGeom>
            <a:noFill/>
            <a:ln>
              <a:solidFill>
                <a:schemeClr val="tx1"/>
              </a:solidFill>
            </a:ln>
          </p:spPr>
          <p:txBody>
            <a:bodyPr wrap="none" rtlCol="0">
              <a:spAutoFit/>
            </a:bodyPr>
            <a:lstStyle/>
            <a:p>
              <a:r>
                <a:rPr lang="en-US" b="1" dirty="0">
                  <a:solidFill>
                    <a:srgbClr val="6F6B6B"/>
                  </a:solidFill>
                </a:rPr>
                <a:t>Checker</a:t>
              </a:r>
            </a:p>
          </p:txBody>
        </p:sp>
        <p:sp>
          <p:nvSpPr>
            <p:cNvPr id="60" name="Rectangle 59"/>
            <p:cNvSpPr/>
            <p:nvPr/>
          </p:nvSpPr>
          <p:spPr bwMode="auto">
            <a:xfrm>
              <a:off x="6709082" y="5409172"/>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Verifies Compliance</a:t>
              </a:r>
            </a:p>
          </p:txBody>
        </p:sp>
      </p:grpSp>
      <p:sp>
        <p:nvSpPr>
          <p:cNvPr id="116" name="Rectangle 115"/>
          <p:cNvSpPr/>
          <p:nvPr/>
        </p:nvSpPr>
        <p:spPr bwMode="auto">
          <a:xfrm>
            <a:off x="1310703" y="3702070"/>
            <a:ext cx="3525914"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Grok</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inventory with policy labels</a:t>
            </a:r>
          </a:p>
        </p:txBody>
      </p:sp>
      <p:sp>
        <p:nvSpPr>
          <p:cNvPr id="117" name="Down Arrow 116"/>
          <p:cNvSpPr/>
          <p:nvPr/>
        </p:nvSpPr>
        <p:spPr>
          <a:xfrm>
            <a:off x="6048879" y="3568370"/>
            <a:ext cx="266952" cy="534299"/>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8" name="Down Arrow 4"/>
          <p:cNvSpPr/>
          <p:nvPr/>
        </p:nvSpPr>
        <p:spPr>
          <a:xfrm>
            <a:off x="6115617" y="3568371"/>
            <a:ext cx="133476" cy="463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19" name="Down Arrow 118"/>
          <p:cNvSpPr/>
          <p:nvPr/>
        </p:nvSpPr>
        <p:spPr>
          <a:xfrm>
            <a:off x="2687306" y="2471811"/>
            <a:ext cx="247812" cy="466681"/>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0" name="Down Arrow 4"/>
          <p:cNvSpPr/>
          <p:nvPr/>
        </p:nvSpPr>
        <p:spPr>
          <a:xfrm>
            <a:off x="2749259" y="247181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1" name="Up-Down Arrow 120"/>
          <p:cNvSpPr/>
          <p:nvPr/>
        </p:nvSpPr>
        <p:spPr>
          <a:xfrm>
            <a:off x="5592992" y="2449152"/>
            <a:ext cx="247812" cy="466681"/>
          </a:xfrm>
          <a:prstGeom prst="up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2" name="Up-Down Arrow 4"/>
          <p:cNvSpPr/>
          <p:nvPr/>
        </p:nvSpPr>
        <p:spPr>
          <a:xfrm>
            <a:off x="5654945" y="2511105"/>
            <a:ext cx="123906" cy="342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p>
        </p:txBody>
      </p:sp>
      <p:sp>
        <p:nvSpPr>
          <p:cNvPr id="123" name="Down Arrow 122"/>
          <p:cNvSpPr/>
          <p:nvPr/>
        </p:nvSpPr>
        <p:spPr>
          <a:xfrm rot="16200000">
            <a:off x="5127235" y="3685259"/>
            <a:ext cx="313136" cy="1073304"/>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4" name="Down Arrow 4"/>
          <p:cNvSpPr/>
          <p:nvPr/>
        </p:nvSpPr>
        <p:spPr>
          <a:xfrm rot="16200000">
            <a:off x="5145561" y="3780268"/>
            <a:ext cx="156568" cy="93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5" name="Down Arrow 124"/>
          <p:cNvSpPr/>
          <p:nvPr/>
        </p:nvSpPr>
        <p:spPr>
          <a:xfrm>
            <a:off x="6068019" y="4435873"/>
            <a:ext cx="247813" cy="365132"/>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6" name="Down Arrow 4"/>
          <p:cNvSpPr/>
          <p:nvPr/>
        </p:nvSpPr>
        <p:spPr>
          <a:xfrm>
            <a:off x="6129972" y="4435873"/>
            <a:ext cx="123907" cy="316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7" name="Down Arrow 126"/>
          <p:cNvSpPr/>
          <p:nvPr/>
        </p:nvSpPr>
        <p:spPr>
          <a:xfrm rot="10800000">
            <a:off x="2687306" y="4456006"/>
            <a:ext cx="247812" cy="466681"/>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8" name="Down Arrow 4"/>
          <p:cNvSpPr/>
          <p:nvPr/>
        </p:nvSpPr>
        <p:spPr>
          <a:xfrm rot="10800000">
            <a:off x="2749259" y="4517959"/>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9" name="Down Arrow 128"/>
          <p:cNvSpPr/>
          <p:nvPr/>
        </p:nvSpPr>
        <p:spPr>
          <a:xfrm rot="5400000">
            <a:off x="4143207" y="4849956"/>
            <a:ext cx="247814" cy="644117"/>
          </a:xfrm>
          <a:prstGeom prst="downArrow">
            <a:avLst/>
          </a:prstGeom>
          <a:solidFill>
            <a:schemeClr val="accent6">
              <a:lumMod val="20000"/>
              <a:lumOff val="80000"/>
              <a:alpha val="90000"/>
            </a:schemeClr>
          </a:solid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0" name="Down Arrow 4"/>
          <p:cNvSpPr/>
          <p:nvPr/>
        </p:nvSpPr>
        <p:spPr>
          <a:xfrm rot="5400000">
            <a:off x="4402540" y="4948099"/>
            <a:ext cx="123907" cy="558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31" name="Down Arrow 130"/>
          <p:cNvSpPr/>
          <p:nvPr/>
        </p:nvSpPr>
        <p:spPr>
          <a:xfrm rot="10800000">
            <a:off x="4619893" y="4402248"/>
            <a:ext cx="247812" cy="466681"/>
          </a:xfrm>
          <a:prstGeom prst="downArrow">
            <a:avLst/>
          </a:prstGeom>
          <a:solidFill>
            <a:schemeClr val="accent6">
              <a:lumMod val="20000"/>
              <a:lumOff val="80000"/>
              <a:alpha val="90000"/>
            </a:schemeClr>
          </a:solid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2" name="Down Arrow 4"/>
          <p:cNvSpPr/>
          <p:nvPr/>
        </p:nvSpPr>
        <p:spPr>
          <a:xfrm rot="10800000">
            <a:off x="4634526" y="457623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33" name="TextBox 132"/>
          <p:cNvSpPr txBox="1"/>
          <p:nvPr/>
        </p:nvSpPr>
        <p:spPr>
          <a:xfrm>
            <a:off x="2886307" y="2533255"/>
            <a:ext cx="643446" cy="276999"/>
          </a:xfrm>
          <a:prstGeom prst="rect">
            <a:avLst/>
          </a:prstGeom>
          <a:noFill/>
        </p:spPr>
        <p:txBody>
          <a:bodyPr wrap="none" rtlCol="0">
            <a:spAutoFit/>
          </a:bodyPr>
          <a:lstStyle/>
          <a:p>
            <a:r>
              <a:rPr lang="en-US" sz="1200" dirty="0">
                <a:solidFill>
                  <a:srgbClr val="6F6B6B"/>
                </a:solidFill>
              </a:rPr>
              <a:t>Encode</a:t>
            </a:r>
          </a:p>
        </p:txBody>
      </p:sp>
      <p:sp>
        <p:nvSpPr>
          <p:cNvPr id="134" name="TextBox 133"/>
          <p:cNvSpPr txBox="1"/>
          <p:nvPr/>
        </p:nvSpPr>
        <p:spPr>
          <a:xfrm>
            <a:off x="5768970" y="2547217"/>
            <a:ext cx="579774" cy="276999"/>
          </a:xfrm>
          <a:prstGeom prst="rect">
            <a:avLst/>
          </a:prstGeom>
          <a:noFill/>
        </p:spPr>
        <p:txBody>
          <a:bodyPr wrap="none" rtlCol="0">
            <a:spAutoFit/>
          </a:bodyPr>
          <a:lstStyle/>
          <a:p>
            <a:r>
              <a:rPr lang="en-US" sz="1200" dirty="0">
                <a:solidFill>
                  <a:srgbClr val="6F6B6B"/>
                </a:solidFill>
              </a:rPr>
              <a:t>Refine</a:t>
            </a:r>
          </a:p>
        </p:txBody>
      </p:sp>
      <p:sp>
        <p:nvSpPr>
          <p:cNvPr id="135" name="TextBox 134"/>
          <p:cNvSpPr txBox="1"/>
          <p:nvPr/>
        </p:nvSpPr>
        <p:spPr>
          <a:xfrm>
            <a:off x="1703224" y="4495234"/>
            <a:ext cx="1028038" cy="276999"/>
          </a:xfrm>
          <a:prstGeom prst="rect">
            <a:avLst/>
          </a:prstGeom>
          <a:noFill/>
        </p:spPr>
        <p:txBody>
          <a:bodyPr wrap="none" rtlCol="0">
            <a:spAutoFit/>
          </a:bodyPr>
          <a:lstStyle/>
          <a:p>
            <a:r>
              <a:rPr lang="en-US" sz="1200" dirty="0">
                <a:solidFill>
                  <a:srgbClr val="6F6B6B"/>
                </a:solidFill>
              </a:rPr>
              <a:t>Code analysis</a:t>
            </a:r>
          </a:p>
        </p:txBody>
      </p:sp>
      <p:sp>
        <p:nvSpPr>
          <p:cNvPr id="136" name="TextBox 135"/>
          <p:cNvSpPr txBox="1"/>
          <p:nvPr/>
        </p:nvSpPr>
        <p:spPr>
          <a:xfrm>
            <a:off x="4824248" y="3739473"/>
            <a:ext cx="844975" cy="461665"/>
          </a:xfrm>
          <a:prstGeom prst="rect">
            <a:avLst/>
          </a:prstGeom>
          <a:noFill/>
        </p:spPr>
        <p:txBody>
          <a:bodyPr wrap="none" rtlCol="0">
            <a:spAutoFit/>
          </a:bodyPr>
          <a:lstStyle/>
          <a:p>
            <a:r>
              <a:rPr lang="en-US" sz="1200" dirty="0">
                <a:solidFill>
                  <a:srgbClr val="6F6B6B"/>
                </a:solidFill>
              </a:rPr>
              <a:t>Annotated</a:t>
            </a:r>
          </a:p>
          <a:p>
            <a:r>
              <a:rPr lang="en-US" sz="1200" dirty="0">
                <a:solidFill>
                  <a:srgbClr val="6F6B6B"/>
                </a:solidFill>
              </a:rPr>
              <a:t>Code</a:t>
            </a:r>
          </a:p>
        </p:txBody>
      </p:sp>
      <p:sp>
        <p:nvSpPr>
          <p:cNvPr id="137" name="TextBox 136"/>
          <p:cNvSpPr txBox="1"/>
          <p:nvPr/>
        </p:nvSpPr>
        <p:spPr>
          <a:xfrm>
            <a:off x="6240065" y="3578512"/>
            <a:ext cx="792525" cy="461665"/>
          </a:xfrm>
          <a:prstGeom prst="rect">
            <a:avLst/>
          </a:prstGeom>
          <a:noFill/>
        </p:spPr>
        <p:txBody>
          <a:bodyPr wrap="none" rtlCol="0">
            <a:spAutoFit/>
          </a:bodyPr>
          <a:lstStyle/>
          <a:p>
            <a:r>
              <a:rPr lang="en-US" sz="1200" dirty="0" err="1">
                <a:solidFill>
                  <a:srgbClr val="6F6B6B"/>
                </a:solidFill>
              </a:rPr>
              <a:t>Legalease</a:t>
            </a:r>
            <a:endParaRPr lang="en-US" sz="1200" dirty="0">
              <a:solidFill>
                <a:srgbClr val="6F6B6B"/>
              </a:solidFill>
            </a:endParaRPr>
          </a:p>
          <a:p>
            <a:r>
              <a:rPr lang="en-US" sz="1200" dirty="0">
                <a:solidFill>
                  <a:srgbClr val="6F6B6B"/>
                </a:solidFill>
              </a:rPr>
              <a:t>Policy</a:t>
            </a:r>
          </a:p>
        </p:txBody>
      </p:sp>
      <p:sp>
        <p:nvSpPr>
          <p:cNvPr id="138" name="TextBox 137"/>
          <p:cNvSpPr txBox="1"/>
          <p:nvPr/>
        </p:nvSpPr>
        <p:spPr>
          <a:xfrm>
            <a:off x="6339271" y="4467244"/>
            <a:ext cx="1382558" cy="276999"/>
          </a:xfrm>
          <a:prstGeom prst="rect">
            <a:avLst/>
          </a:prstGeom>
          <a:noFill/>
        </p:spPr>
        <p:txBody>
          <a:bodyPr wrap="none" rtlCol="0">
            <a:spAutoFit/>
          </a:bodyPr>
          <a:lstStyle/>
          <a:p>
            <a:r>
              <a:rPr lang="en-US" sz="1200" dirty="0">
                <a:solidFill>
                  <a:srgbClr val="6F6B6B"/>
                </a:solidFill>
              </a:rPr>
              <a:t>Potential violations</a:t>
            </a:r>
          </a:p>
        </p:txBody>
      </p:sp>
      <p:sp>
        <p:nvSpPr>
          <p:cNvPr id="139" name="TextBox 138"/>
          <p:cNvSpPr txBox="1"/>
          <p:nvPr/>
        </p:nvSpPr>
        <p:spPr>
          <a:xfrm>
            <a:off x="3745530" y="5235313"/>
            <a:ext cx="696344" cy="276999"/>
          </a:xfrm>
          <a:prstGeom prst="rect">
            <a:avLst/>
          </a:prstGeom>
          <a:noFill/>
        </p:spPr>
        <p:txBody>
          <a:bodyPr wrap="none" rtlCol="0">
            <a:spAutoFit/>
          </a:bodyPr>
          <a:lstStyle/>
          <a:p>
            <a:r>
              <a:rPr lang="en-US" sz="1200" dirty="0">
                <a:solidFill>
                  <a:schemeClr val="bg2"/>
                </a:solidFill>
              </a:rPr>
              <a:t>Fix code</a:t>
            </a:r>
          </a:p>
        </p:txBody>
      </p:sp>
      <p:sp>
        <p:nvSpPr>
          <p:cNvPr id="140" name="TextBox 139"/>
          <p:cNvSpPr txBox="1"/>
          <p:nvPr/>
        </p:nvSpPr>
        <p:spPr>
          <a:xfrm>
            <a:off x="4778136" y="4511371"/>
            <a:ext cx="978986" cy="276999"/>
          </a:xfrm>
          <a:prstGeom prst="rect">
            <a:avLst/>
          </a:prstGeom>
          <a:noFill/>
        </p:spPr>
        <p:txBody>
          <a:bodyPr wrap="none" rtlCol="0">
            <a:spAutoFit/>
          </a:bodyPr>
          <a:lstStyle/>
          <a:p>
            <a:r>
              <a:rPr lang="en-US" sz="1200" dirty="0">
                <a:solidFill>
                  <a:srgbClr val="6F6B6B"/>
                </a:solidFill>
              </a:rPr>
              <a:t>Update </a:t>
            </a:r>
            <a:r>
              <a:rPr lang="en-US" sz="1200" dirty="0" err="1">
                <a:solidFill>
                  <a:srgbClr val="6F6B6B"/>
                </a:solidFill>
              </a:rPr>
              <a:t>Grok</a:t>
            </a:r>
            <a:endParaRPr lang="en-US" sz="1200" dirty="0">
              <a:solidFill>
                <a:srgbClr val="6F6B6B"/>
              </a:solidFill>
            </a:endParaRPr>
          </a:p>
        </p:txBody>
      </p:sp>
      <p:sp>
        <p:nvSpPr>
          <p:cNvPr id="142" name="TextBox 141"/>
          <p:cNvSpPr txBox="1"/>
          <p:nvPr/>
        </p:nvSpPr>
        <p:spPr>
          <a:xfrm>
            <a:off x="1075130" y="4647202"/>
            <a:ext cx="1609030" cy="276999"/>
          </a:xfrm>
          <a:prstGeom prst="rect">
            <a:avLst/>
          </a:prstGeom>
          <a:noFill/>
        </p:spPr>
        <p:txBody>
          <a:bodyPr wrap="none" rtlCol="0">
            <a:spAutoFit/>
          </a:bodyPr>
          <a:lstStyle/>
          <a:p>
            <a:r>
              <a:rPr lang="en-US" sz="1200" dirty="0">
                <a:solidFill>
                  <a:srgbClr val="6F6B6B"/>
                </a:solidFill>
              </a:rPr>
              <a:t>Developer annotations</a:t>
            </a:r>
          </a:p>
        </p:txBody>
      </p:sp>
      <p:sp>
        <p:nvSpPr>
          <p:cNvPr id="45" name="Slide Number Placeholder 2"/>
          <p:cNvSpPr>
            <a:spLocks noGrp="1"/>
          </p:cNvSpPr>
          <p:nvPr>
            <p:ph type="sldNum" sz="quarter" idx="12"/>
          </p:nvPr>
        </p:nvSpPr>
        <p:spPr>
          <a:xfrm>
            <a:off x="1216025" y="6354763"/>
            <a:ext cx="1219200" cy="366712"/>
          </a:xfrm>
        </p:spPr>
        <p:txBody>
          <a:bodyPr/>
          <a:lstStyle/>
          <a:p>
            <a:pPr>
              <a:defRPr/>
            </a:pPr>
            <a:fld id="{11EEFD52-FC20-40D4-8FD2-5CAD5AEC3DE5}" type="slidenum">
              <a:rPr lang="en-US" smtClean="0"/>
              <a:pPr>
                <a:defRPr/>
              </a:pPr>
              <a:t>19</a:t>
            </a:fld>
            <a:endParaRPr lang="en-US"/>
          </a:p>
        </p:txBody>
      </p:sp>
    </p:spTree>
    <p:extLst>
      <p:ext uri="{BB962C8B-B14F-4D97-AF65-F5344CB8AC3E}">
        <p14:creationId xmlns:p14="http://schemas.microsoft.com/office/powerpoint/2010/main" val="201026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Compliance for Bing</a:t>
            </a:r>
            <a:endParaRPr lang="en-US" dirty="0"/>
          </a:p>
        </p:txBody>
      </p:sp>
      <p:sp>
        <p:nvSpPr>
          <p:cNvPr id="4" name="Content Placeholder 3"/>
          <p:cNvSpPr>
            <a:spLocks noGrp="1"/>
          </p:cNvSpPr>
          <p:nvPr>
            <p:ph sz="quarter" idx="1"/>
          </p:nvPr>
        </p:nvSpPr>
        <p:spPr>
          <a:xfrm>
            <a:off x="457200" y="4941168"/>
            <a:ext cx="8229600" cy="1215792"/>
          </a:xfrm>
        </p:spPr>
        <p:txBody>
          <a:bodyPr/>
          <a:lstStyle/>
          <a:p>
            <a:pPr marL="0" indent="0">
              <a:buNone/>
            </a:pPr>
            <a:r>
              <a:rPr lang="en-US" u="sng" dirty="0" smtClean="0"/>
              <a:t>Setting:</a:t>
            </a:r>
          </a:p>
          <a:p>
            <a:r>
              <a:rPr lang="en-US" dirty="0" smtClean="0"/>
              <a:t>Auditor has access to source code </a:t>
            </a:r>
          </a:p>
        </p:txBody>
      </p:sp>
      <p:sp>
        <p:nvSpPr>
          <p:cNvPr id="3" name="Slide Number Placeholder 2"/>
          <p:cNvSpPr>
            <a:spLocks noGrp="1"/>
          </p:cNvSpPr>
          <p:nvPr>
            <p:ph type="sldNum" sz="quarter" idx="12"/>
          </p:nvPr>
        </p:nvSpPr>
        <p:spPr/>
        <p:txBody>
          <a:bodyPr/>
          <a:lstStyle/>
          <a:p>
            <a:pPr>
              <a:defRPr/>
            </a:pPr>
            <a:fld id="{EFBD71C2-32CC-47A5-9630-12B4236D3B79}" type="slidenum">
              <a:rPr lang="en-US" smtClean="0"/>
              <a:pPr>
                <a:defRPr/>
              </a:pPr>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6566942" cy="349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675" y="1312181"/>
            <a:ext cx="635035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3" descr="C:\Users\mct\AppData\Local\Microsoft\Windows\Temporary Internet Files\Content.IE5\AOP0BUVD\MC900355945[1].wmf"/>
          <p:cNvPicPr>
            <a:picLocks noChangeAspect="1" noChangeArrowheads="1"/>
          </p:cNvPicPr>
          <p:nvPr/>
        </p:nvPicPr>
        <p:blipFill>
          <a:blip r:embed="rId4" cstate="print"/>
          <a:srcRect/>
          <a:stretch>
            <a:fillRect/>
          </a:stretch>
        </p:blipFill>
        <p:spPr bwMode="auto">
          <a:xfrm flipH="1">
            <a:off x="214010" y="1988840"/>
            <a:ext cx="944155" cy="1183234"/>
          </a:xfrm>
          <a:prstGeom prst="rect">
            <a:avLst/>
          </a:prstGeom>
          <a:noFill/>
        </p:spPr>
      </p:pic>
      <p:pic>
        <p:nvPicPr>
          <p:cNvPr id="5" name="Picture 2" descr="http://image.shutterstock.com/display_pic_with_logo/63348/63348,1198474668,2/stock-photo-a-speedometer-with-the-speed-reading-mph-background-is-true-black-80216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9734" y="5085184"/>
            <a:ext cx="1080655" cy="85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Streamlined Audit Workflow</a:t>
            </a:r>
            <a:endParaRPr lang="en-US" dirty="0"/>
          </a:p>
        </p:txBody>
      </p:sp>
      <p:sp>
        <p:nvSpPr>
          <p:cNvPr id="63" name="Rectangle 62"/>
          <p:cNvSpPr/>
          <p:nvPr/>
        </p:nvSpPr>
        <p:spPr bwMode="auto">
          <a:xfrm>
            <a:off x="1309350" y="2744647"/>
            <a:ext cx="6643532"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ea typeface="Segoe UI" pitchFamily="34" charset="0"/>
                <a:cs typeface="Segoe UI" pitchFamily="34" charset="0"/>
              </a:rPr>
              <a:t>Legal</a:t>
            </a:r>
            <a:r>
              <a:rPr lang="en-US" sz="3000" i="1" spc="-38" dirty="0" err="1">
                <a:gradFill>
                  <a:gsLst>
                    <a:gs pos="0">
                      <a:srgbClr val="FFFFFF"/>
                    </a:gs>
                    <a:gs pos="100000">
                      <a:srgbClr val="FFFFFF"/>
                    </a:gs>
                  </a:gsLst>
                  <a:lin ang="5400000" scaled="0"/>
                </a:gradFill>
                <a:ea typeface="Segoe UI" pitchFamily="34" charset="0"/>
                <a:cs typeface="Segoe UI" pitchFamily="34" charset="0"/>
              </a:rPr>
              <a:t>ease</a:t>
            </a:r>
            <a:endParaRPr lang="en-US" sz="3000" i="1" spc="-38" dirty="0">
              <a:gradFill>
                <a:gsLst>
                  <a:gs pos="0">
                    <a:srgbClr val="FFFFFF"/>
                  </a:gs>
                  <a:gs pos="100000">
                    <a:srgbClr val="FFFFFF"/>
                  </a:gs>
                </a:gsLst>
                <a:lin ang="5400000" scaled="0"/>
              </a:gradFill>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A formal policy specification language</a:t>
            </a:r>
          </a:p>
        </p:txBody>
      </p:sp>
      <p:sp>
        <p:nvSpPr>
          <p:cNvPr id="47" name="Rectangle 46"/>
          <p:cNvSpPr/>
          <p:nvPr/>
        </p:nvSpPr>
        <p:spPr bwMode="auto">
          <a:xfrm>
            <a:off x="4758433"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Interprets Policy</a:t>
            </a:r>
          </a:p>
        </p:txBody>
      </p:sp>
      <p:sp>
        <p:nvSpPr>
          <p:cNvPr id="46" name="Rectangle 45"/>
          <p:cNvSpPr/>
          <p:nvPr/>
        </p:nvSpPr>
        <p:spPr bwMode="auto">
          <a:xfrm>
            <a:off x="1309351"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Crafts Policy</a:t>
            </a:r>
          </a:p>
        </p:txBody>
      </p:sp>
      <p:sp>
        <p:nvSpPr>
          <p:cNvPr id="48" name="Rectangle 47"/>
          <p:cNvSpPr/>
          <p:nvPr/>
        </p:nvSpPr>
        <p:spPr bwMode="auto">
          <a:xfrm>
            <a:off x="1309351" y="4893272"/>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Writes Code</a:t>
            </a:r>
          </a:p>
        </p:txBody>
      </p:sp>
      <p:sp>
        <p:nvSpPr>
          <p:cNvPr id="57" name="Down Arrow 56"/>
          <p:cNvSpPr/>
          <p:nvPr/>
        </p:nvSpPr>
        <p:spPr>
          <a:xfrm>
            <a:off x="6048879" y="3568370"/>
            <a:ext cx="266952" cy="534299"/>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8" name="Down Arrow 4"/>
          <p:cNvSpPr/>
          <p:nvPr/>
        </p:nvSpPr>
        <p:spPr>
          <a:xfrm>
            <a:off x="6115617" y="3568371"/>
            <a:ext cx="133476" cy="463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22" name="Down Arrow 21"/>
          <p:cNvSpPr/>
          <p:nvPr/>
        </p:nvSpPr>
        <p:spPr>
          <a:xfrm>
            <a:off x="2687306" y="2471811"/>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Down Arrow 4"/>
          <p:cNvSpPr/>
          <p:nvPr/>
        </p:nvSpPr>
        <p:spPr>
          <a:xfrm>
            <a:off x="2749259" y="247181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25" name="Up-Down Arrow 24"/>
          <p:cNvSpPr/>
          <p:nvPr/>
        </p:nvSpPr>
        <p:spPr>
          <a:xfrm>
            <a:off x="5592992" y="2449152"/>
            <a:ext cx="247812" cy="466681"/>
          </a:xfrm>
          <a:prstGeom prst="up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Up-Down Arrow 4"/>
          <p:cNvSpPr/>
          <p:nvPr/>
        </p:nvSpPr>
        <p:spPr>
          <a:xfrm>
            <a:off x="5654945" y="2511105"/>
            <a:ext cx="123906" cy="342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solidFill>
                <a:srgbClr val="000000">
                  <a:hueOff val="0"/>
                  <a:satOff val="0"/>
                  <a:lumOff val="0"/>
                  <a:alphaOff val="0"/>
                </a:srgbClr>
              </a:solidFill>
            </a:endParaRPr>
          </a:p>
        </p:txBody>
      </p:sp>
      <p:sp>
        <p:nvSpPr>
          <p:cNvPr id="28" name="Down Arrow 27"/>
          <p:cNvSpPr/>
          <p:nvPr/>
        </p:nvSpPr>
        <p:spPr>
          <a:xfrm rot="16200000">
            <a:off x="5127235" y="3685259"/>
            <a:ext cx="313136" cy="1073304"/>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Down Arrow 4"/>
          <p:cNvSpPr/>
          <p:nvPr/>
        </p:nvSpPr>
        <p:spPr>
          <a:xfrm rot="16200000">
            <a:off x="5145561" y="3780268"/>
            <a:ext cx="156568" cy="93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32" name="Down Arrow 31"/>
          <p:cNvSpPr/>
          <p:nvPr/>
        </p:nvSpPr>
        <p:spPr>
          <a:xfrm>
            <a:off x="6068019" y="4435873"/>
            <a:ext cx="247813" cy="365132"/>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Down Arrow 4"/>
          <p:cNvSpPr/>
          <p:nvPr/>
        </p:nvSpPr>
        <p:spPr>
          <a:xfrm>
            <a:off x="6129972" y="4435873"/>
            <a:ext cx="123907" cy="316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35" name="Down Arrow 34"/>
          <p:cNvSpPr/>
          <p:nvPr/>
        </p:nvSpPr>
        <p:spPr>
          <a:xfrm rot="10800000">
            <a:off x="2687306" y="4456006"/>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Down Arrow 4"/>
          <p:cNvSpPr/>
          <p:nvPr/>
        </p:nvSpPr>
        <p:spPr>
          <a:xfrm rot="10800000">
            <a:off x="2749259" y="4517959"/>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41" name="Down Arrow 40"/>
          <p:cNvSpPr/>
          <p:nvPr/>
        </p:nvSpPr>
        <p:spPr>
          <a:xfrm rot="5400000">
            <a:off x="4143207" y="4858024"/>
            <a:ext cx="247814" cy="644117"/>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Down Arrow 4"/>
          <p:cNvSpPr/>
          <p:nvPr/>
        </p:nvSpPr>
        <p:spPr>
          <a:xfrm rot="5400000">
            <a:off x="4402540" y="4948099"/>
            <a:ext cx="123907" cy="558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50" name="Down Arrow 49"/>
          <p:cNvSpPr/>
          <p:nvPr/>
        </p:nvSpPr>
        <p:spPr>
          <a:xfrm rot="10800000">
            <a:off x="4619893" y="4402248"/>
            <a:ext cx="247812" cy="466681"/>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Down Arrow 4"/>
          <p:cNvSpPr/>
          <p:nvPr/>
        </p:nvSpPr>
        <p:spPr>
          <a:xfrm rot="10800000">
            <a:off x="4634526" y="457623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52" name="TextBox 51"/>
          <p:cNvSpPr txBox="1"/>
          <p:nvPr/>
        </p:nvSpPr>
        <p:spPr>
          <a:xfrm>
            <a:off x="2749259" y="2538307"/>
            <a:ext cx="643446" cy="276999"/>
          </a:xfrm>
          <a:prstGeom prst="rect">
            <a:avLst/>
          </a:prstGeom>
          <a:noFill/>
        </p:spPr>
        <p:txBody>
          <a:bodyPr wrap="none" rtlCol="0">
            <a:spAutoFit/>
          </a:bodyPr>
          <a:lstStyle/>
          <a:p>
            <a:r>
              <a:rPr lang="en-US" sz="1200" dirty="0">
                <a:solidFill>
                  <a:srgbClr val="6F6B6B"/>
                </a:solidFill>
              </a:rPr>
              <a:t>Encode</a:t>
            </a:r>
          </a:p>
        </p:txBody>
      </p:sp>
      <p:sp>
        <p:nvSpPr>
          <p:cNvPr id="53" name="TextBox 52"/>
          <p:cNvSpPr txBox="1"/>
          <p:nvPr/>
        </p:nvSpPr>
        <p:spPr>
          <a:xfrm>
            <a:off x="5654946" y="2548574"/>
            <a:ext cx="579774" cy="276999"/>
          </a:xfrm>
          <a:prstGeom prst="rect">
            <a:avLst/>
          </a:prstGeom>
          <a:noFill/>
        </p:spPr>
        <p:txBody>
          <a:bodyPr wrap="none" rtlCol="0">
            <a:spAutoFit/>
          </a:bodyPr>
          <a:lstStyle/>
          <a:p>
            <a:r>
              <a:rPr lang="en-US" sz="1200" dirty="0">
                <a:solidFill>
                  <a:srgbClr val="6F6B6B"/>
                </a:solidFill>
              </a:rPr>
              <a:t>Refine</a:t>
            </a:r>
          </a:p>
        </p:txBody>
      </p:sp>
      <p:sp>
        <p:nvSpPr>
          <p:cNvPr id="54" name="TextBox 53"/>
          <p:cNvSpPr txBox="1"/>
          <p:nvPr/>
        </p:nvSpPr>
        <p:spPr>
          <a:xfrm>
            <a:off x="1004256" y="4563523"/>
            <a:ext cx="2511713" cy="276999"/>
          </a:xfrm>
          <a:prstGeom prst="rect">
            <a:avLst/>
          </a:prstGeom>
          <a:noFill/>
        </p:spPr>
        <p:txBody>
          <a:bodyPr wrap="none" rtlCol="0">
            <a:spAutoFit/>
          </a:bodyPr>
          <a:lstStyle/>
          <a:p>
            <a:r>
              <a:rPr lang="en-US" sz="1200" dirty="0">
                <a:solidFill>
                  <a:srgbClr val="6F6B6B"/>
                </a:solidFill>
              </a:rPr>
              <a:t>Code analysis, developer annotations</a:t>
            </a:r>
          </a:p>
        </p:txBody>
      </p:sp>
      <p:sp>
        <p:nvSpPr>
          <p:cNvPr id="55" name="TextBox 54"/>
          <p:cNvSpPr txBox="1"/>
          <p:nvPr/>
        </p:nvSpPr>
        <p:spPr>
          <a:xfrm>
            <a:off x="5790327" y="4076714"/>
            <a:ext cx="943015" cy="369332"/>
          </a:xfrm>
          <a:prstGeom prst="rect">
            <a:avLst/>
          </a:prstGeom>
          <a:noFill/>
          <a:ln>
            <a:solidFill>
              <a:schemeClr val="tx1"/>
            </a:solidFill>
          </a:ln>
        </p:spPr>
        <p:txBody>
          <a:bodyPr wrap="none" rtlCol="0">
            <a:spAutoFit/>
          </a:bodyPr>
          <a:lstStyle/>
          <a:p>
            <a:r>
              <a:rPr lang="en-US" b="1" dirty="0">
                <a:solidFill>
                  <a:srgbClr val="6F6B6B"/>
                </a:solidFill>
              </a:rPr>
              <a:t>Checker</a:t>
            </a:r>
          </a:p>
        </p:txBody>
      </p:sp>
      <p:sp>
        <p:nvSpPr>
          <p:cNvPr id="44" name="TextBox 43"/>
          <p:cNvSpPr txBox="1"/>
          <p:nvPr/>
        </p:nvSpPr>
        <p:spPr>
          <a:xfrm>
            <a:off x="4824248" y="3682994"/>
            <a:ext cx="844975" cy="461665"/>
          </a:xfrm>
          <a:prstGeom prst="rect">
            <a:avLst/>
          </a:prstGeom>
          <a:noFill/>
        </p:spPr>
        <p:txBody>
          <a:bodyPr wrap="none" rtlCol="0">
            <a:spAutoFit/>
          </a:bodyPr>
          <a:lstStyle/>
          <a:p>
            <a:r>
              <a:rPr lang="en-US" sz="1200" dirty="0">
                <a:solidFill>
                  <a:srgbClr val="6F6B6B"/>
                </a:solidFill>
              </a:rPr>
              <a:t>Annotated</a:t>
            </a:r>
          </a:p>
          <a:p>
            <a:r>
              <a:rPr lang="en-US" sz="1200" dirty="0">
                <a:solidFill>
                  <a:srgbClr val="6F6B6B"/>
                </a:solidFill>
              </a:rPr>
              <a:t>Code</a:t>
            </a:r>
          </a:p>
        </p:txBody>
      </p:sp>
      <p:sp>
        <p:nvSpPr>
          <p:cNvPr id="45" name="TextBox 44"/>
          <p:cNvSpPr txBox="1"/>
          <p:nvPr/>
        </p:nvSpPr>
        <p:spPr>
          <a:xfrm>
            <a:off x="6312681" y="3578512"/>
            <a:ext cx="792525" cy="461665"/>
          </a:xfrm>
          <a:prstGeom prst="rect">
            <a:avLst/>
          </a:prstGeom>
          <a:noFill/>
        </p:spPr>
        <p:txBody>
          <a:bodyPr wrap="none" rtlCol="0">
            <a:spAutoFit/>
          </a:bodyPr>
          <a:lstStyle/>
          <a:p>
            <a:r>
              <a:rPr lang="en-US" sz="1200" dirty="0" err="1">
                <a:solidFill>
                  <a:srgbClr val="6F6B6B"/>
                </a:solidFill>
              </a:rPr>
              <a:t>Legalease</a:t>
            </a:r>
            <a:endParaRPr lang="en-US" sz="1200" dirty="0">
              <a:solidFill>
                <a:srgbClr val="6F6B6B"/>
              </a:solidFill>
            </a:endParaRPr>
          </a:p>
          <a:p>
            <a:r>
              <a:rPr lang="en-US" sz="1200" dirty="0">
                <a:solidFill>
                  <a:srgbClr val="6F6B6B"/>
                </a:solidFill>
              </a:rPr>
              <a:t>Policy</a:t>
            </a:r>
          </a:p>
        </p:txBody>
      </p:sp>
      <p:sp>
        <p:nvSpPr>
          <p:cNvPr id="59" name="TextBox 58"/>
          <p:cNvSpPr txBox="1"/>
          <p:nvPr/>
        </p:nvSpPr>
        <p:spPr>
          <a:xfrm>
            <a:off x="6339271" y="4467244"/>
            <a:ext cx="1382558" cy="276999"/>
          </a:xfrm>
          <a:prstGeom prst="rect">
            <a:avLst/>
          </a:prstGeom>
          <a:noFill/>
        </p:spPr>
        <p:txBody>
          <a:bodyPr wrap="none" rtlCol="0">
            <a:spAutoFit/>
          </a:bodyPr>
          <a:lstStyle/>
          <a:p>
            <a:r>
              <a:rPr lang="en-US" sz="1200" dirty="0">
                <a:solidFill>
                  <a:srgbClr val="6F6B6B"/>
                </a:solidFill>
              </a:rPr>
              <a:t>Potential violations</a:t>
            </a:r>
          </a:p>
        </p:txBody>
      </p:sp>
      <p:sp>
        <p:nvSpPr>
          <p:cNvPr id="61" name="TextBox 60"/>
          <p:cNvSpPr txBox="1"/>
          <p:nvPr/>
        </p:nvSpPr>
        <p:spPr>
          <a:xfrm>
            <a:off x="3959843" y="5313894"/>
            <a:ext cx="696344" cy="276999"/>
          </a:xfrm>
          <a:prstGeom prst="rect">
            <a:avLst/>
          </a:prstGeom>
          <a:noFill/>
        </p:spPr>
        <p:txBody>
          <a:bodyPr wrap="none" rtlCol="0">
            <a:spAutoFit/>
          </a:bodyPr>
          <a:lstStyle/>
          <a:p>
            <a:r>
              <a:rPr lang="en-US" sz="1200" dirty="0">
                <a:solidFill>
                  <a:srgbClr val="F2F2F2"/>
                </a:solidFill>
              </a:rPr>
              <a:t>Fix code</a:t>
            </a:r>
          </a:p>
        </p:txBody>
      </p:sp>
      <p:sp>
        <p:nvSpPr>
          <p:cNvPr id="62" name="TextBox 61"/>
          <p:cNvSpPr txBox="1"/>
          <p:nvPr/>
        </p:nvSpPr>
        <p:spPr>
          <a:xfrm>
            <a:off x="4880982" y="4407029"/>
            <a:ext cx="978986" cy="276999"/>
          </a:xfrm>
          <a:prstGeom prst="rect">
            <a:avLst/>
          </a:prstGeom>
          <a:noFill/>
        </p:spPr>
        <p:txBody>
          <a:bodyPr wrap="none" rtlCol="0">
            <a:spAutoFit/>
          </a:bodyPr>
          <a:lstStyle/>
          <a:p>
            <a:r>
              <a:rPr lang="en-US" sz="1200" dirty="0">
                <a:solidFill>
                  <a:srgbClr val="6F6B6B"/>
                </a:solidFill>
              </a:rPr>
              <a:t>Update </a:t>
            </a:r>
            <a:r>
              <a:rPr lang="en-US" sz="1200" dirty="0" err="1">
                <a:solidFill>
                  <a:srgbClr val="6F6B6B"/>
                </a:solidFill>
              </a:rPr>
              <a:t>Grok</a:t>
            </a:r>
            <a:endParaRPr lang="en-US" sz="1200" dirty="0">
              <a:solidFill>
                <a:srgbClr val="6F6B6B"/>
              </a:solidFill>
            </a:endParaRPr>
          </a:p>
        </p:txBody>
      </p:sp>
      <p:sp>
        <p:nvSpPr>
          <p:cNvPr id="60" name="Rectangle 59"/>
          <p:cNvSpPr/>
          <p:nvPr/>
        </p:nvSpPr>
        <p:spPr bwMode="auto">
          <a:xfrm>
            <a:off x="4758433" y="4892698"/>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Verifies Compliance</a:t>
            </a:r>
          </a:p>
        </p:txBody>
      </p:sp>
      <p:sp>
        <p:nvSpPr>
          <p:cNvPr id="37" name="Rectangle 36"/>
          <p:cNvSpPr/>
          <p:nvPr/>
        </p:nvSpPr>
        <p:spPr bwMode="auto">
          <a:xfrm>
            <a:off x="-596" y="0"/>
            <a:ext cx="9144000" cy="6858000"/>
          </a:xfrm>
          <a:prstGeom prst="rect">
            <a:avLst/>
          </a:prstGeom>
          <a:solidFill>
            <a:schemeClr val="tx1">
              <a:lumMod val="50000"/>
              <a:lumOff val="50000"/>
              <a:alpha val="6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1310703" y="3702070"/>
            <a:ext cx="3525914" cy="769208"/>
          </a:xfrm>
          <a:prstGeom prst="rect">
            <a:avLst/>
          </a:prstGeom>
          <a:solidFill>
            <a:schemeClr val="accent2"/>
          </a:solidFill>
          <a:ln>
            <a:noFill/>
            <a:headEnd type="none" w="med" len="med"/>
            <a:tailEnd type="none" w="med" len="med"/>
          </a:ln>
          <a:effectLst>
            <a:glow rad="228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ea typeface="Segoe UI" pitchFamily="34" charset="0"/>
                <a:cs typeface="Segoe UI" pitchFamily="34" charset="0"/>
              </a:rPr>
              <a:t>Grok</a:t>
            </a:r>
            <a:endParaRPr lang="en-US" sz="3000" i="1" spc="-38" dirty="0">
              <a:gradFill>
                <a:gsLst>
                  <a:gs pos="0">
                    <a:srgbClr val="FFFFFF"/>
                  </a:gs>
                  <a:gs pos="100000">
                    <a:srgbClr val="FFFFFF"/>
                  </a:gs>
                </a:gsLst>
                <a:lin ang="5400000" scaled="0"/>
              </a:gradFill>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Data inventory with policy labels</a:t>
            </a:r>
          </a:p>
        </p:txBody>
      </p:sp>
      <p:sp>
        <p:nvSpPr>
          <p:cNvPr id="38" name="Slide Number Placeholder 2"/>
          <p:cNvSpPr>
            <a:spLocks noGrp="1"/>
          </p:cNvSpPr>
          <p:nvPr>
            <p:ph type="sldNum" sz="quarter" idx="12"/>
          </p:nvPr>
        </p:nvSpPr>
        <p:spPr>
          <a:xfrm>
            <a:off x="1216025" y="6354763"/>
            <a:ext cx="1219200" cy="366712"/>
          </a:xfrm>
        </p:spPr>
        <p:txBody>
          <a:bodyPr/>
          <a:lstStyle/>
          <a:p>
            <a:pPr>
              <a:defRPr/>
            </a:pPr>
            <a:fld id="{11EEFD52-FC20-40D4-8FD2-5CAD5AEC3DE5}" type="slidenum">
              <a:rPr lang="en-US" smtClean="0"/>
              <a:pPr>
                <a:defRPr/>
              </a:pPr>
              <a:t>20</a:t>
            </a:fld>
            <a:endParaRPr lang="en-US"/>
          </a:p>
        </p:txBody>
      </p:sp>
    </p:spTree>
    <p:extLst>
      <p:ext uri="{BB962C8B-B14F-4D97-AF65-F5344CB8AC3E}">
        <p14:creationId xmlns:p14="http://schemas.microsoft.com/office/powerpoint/2010/main" val="229477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2"/>
          <p:cNvSpPr>
            <a:spLocks noGrp="1"/>
          </p:cNvSpPr>
          <p:nvPr>
            <p:ph type="body" sz="quarter" idx="10"/>
          </p:nvPr>
        </p:nvSpPr>
        <p:spPr>
          <a:xfrm>
            <a:off x="467256" y="3066803"/>
            <a:ext cx="4061538" cy="2592248"/>
          </a:xfrm>
        </p:spPr>
        <p:txBody>
          <a:bodyPr>
            <a:normAutofit fontScale="92500" lnSpcReduction="20000"/>
          </a:bodyPr>
          <a:lstStyle/>
          <a:p>
            <a:pPr marL="0" indent="0">
              <a:buNone/>
            </a:pPr>
            <a:r>
              <a:rPr lang="en-US" dirty="0" smtClean="0">
                <a:solidFill>
                  <a:schemeClr val="accent6"/>
                </a:solidFill>
              </a:rPr>
              <a:t>Scope, Hive, </a:t>
            </a:r>
            <a:r>
              <a:rPr lang="en-US" dirty="0" err="1" smtClean="0">
                <a:solidFill>
                  <a:schemeClr val="accent6"/>
                </a:solidFill>
              </a:rPr>
              <a:t>Dremel</a:t>
            </a:r>
            <a:endParaRPr lang="en-US" sz="750" dirty="0">
              <a:solidFill>
                <a:schemeClr val="accent6"/>
              </a:solidFill>
            </a:endParaRPr>
          </a:p>
          <a:p>
            <a:pPr marL="0" indent="0">
              <a:buNone/>
            </a:pPr>
            <a:r>
              <a:rPr lang="en-US" dirty="0" smtClean="0">
                <a:solidFill>
                  <a:schemeClr val="accent6"/>
                </a:solidFill>
              </a:rPr>
              <a:t>Data in the form of Tables</a:t>
            </a:r>
          </a:p>
          <a:p>
            <a:pPr marL="0" indent="0">
              <a:buNone/>
            </a:pPr>
            <a:endParaRPr lang="en-US" sz="750" dirty="0">
              <a:gradFill>
                <a:gsLst>
                  <a:gs pos="0">
                    <a:schemeClr val="accent6"/>
                  </a:gs>
                  <a:gs pos="86000">
                    <a:schemeClr val="accent6"/>
                  </a:gs>
                </a:gsLst>
                <a:lin ang="5400000" scaled="0"/>
              </a:gradFill>
            </a:endParaRPr>
          </a:p>
          <a:p>
            <a:pPr marL="0" indent="0">
              <a:buNone/>
            </a:pPr>
            <a:r>
              <a:rPr lang="en-US" dirty="0" smtClean="0">
                <a:solidFill>
                  <a:schemeClr val="accent6"/>
                </a:solidFill>
              </a:rPr>
              <a:t>Code Transforms Columns to Columns </a:t>
            </a:r>
            <a:endParaRPr lang="en-US" sz="3000" dirty="0">
              <a:solidFill>
                <a:schemeClr val="accent6"/>
              </a:solidFill>
            </a:endParaRPr>
          </a:p>
          <a:p>
            <a:pPr marL="259556" lvl="1" indent="0">
              <a:spcBef>
                <a:spcPts val="450"/>
              </a:spcBef>
              <a:buNone/>
            </a:pPr>
            <a:r>
              <a:rPr lang="en-US" dirty="0" smtClean="0"/>
              <a:t>No Shared State</a:t>
            </a:r>
          </a:p>
          <a:p>
            <a:pPr marL="259556" lvl="1" indent="0">
              <a:spcBef>
                <a:spcPts val="450"/>
              </a:spcBef>
              <a:buNone/>
            </a:pPr>
            <a:r>
              <a:rPr lang="en-US" dirty="0" smtClean="0"/>
              <a:t>Limited Hidden Flows</a:t>
            </a:r>
          </a:p>
        </p:txBody>
      </p:sp>
      <p:sp>
        <p:nvSpPr>
          <p:cNvPr id="16" name="Flowchart: Process 15"/>
          <p:cNvSpPr/>
          <p:nvPr/>
        </p:nvSpPr>
        <p:spPr>
          <a:xfrm>
            <a:off x="4654342" y="2021349"/>
            <a:ext cx="902229" cy="421307"/>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1</a:t>
            </a:r>
          </a:p>
        </p:txBody>
      </p:sp>
      <p:sp>
        <p:nvSpPr>
          <p:cNvPr id="17" name="Flowchart: Process 16"/>
          <p:cNvSpPr/>
          <p:nvPr/>
        </p:nvSpPr>
        <p:spPr>
          <a:xfrm>
            <a:off x="4074128" y="1187437"/>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A</a:t>
            </a:r>
          </a:p>
        </p:txBody>
      </p:sp>
      <p:sp>
        <p:nvSpPr>
          <p:cNvPr id="18" name="Flowchart: Process 17"/>
          <p:cNvSpPr/>
          <p:nvPr/>
        </p:nvSpPr>
        <p:spPr>
          <a:xfrm>
            <a:off x="5307473" y="1187437"/>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B</a:t>
            </a:r>
          </a:p>
        </p:txBody>
      </p:sp>
      <p:sp>
        <p:nvSpPr>
          <p:cNvPr id="19" name="Flowchart: Process 18"/>
          <p:cNvSpPr/>
          <p:nvPr/>
        </p:nvSpPr>
        <p:spPr>
          <a:xfrm>
            <a:off x="4655885" y="2852214"/>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C</a:t>
            </a:r>
          </a:p>
        </p:txBody>
      </p:sp>
      <p:cxnSp>
        <p:nvCxnSpPr>
          <p:cNvPr id="20" name="Elbow Connector 19"/>
          <p:cNvCxnSpPr>
            <a:stCxn id="17" idx="2"/>
            <a:endCxn id="16" idx="0"/>
          </p:cNvCxnSpPr>
          <p:nvPr/>
        </p:nvCxnSpPr>
        <p:spPr>
          <a:xfrm rot="16200000" flipH="1">
            <a:off x="4609047" y="1524939"/>
            <a:ext cx="412606" cy="580214"/>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8" idx="2"/>
            <a:endCxn id="16" idx="0"/>
          </p:cNvCxnSpPr>
          <p:nvPr/>
        </p:nvCxnSpPr>
        <p:spPr>
          <a:xfrm rot="5400000">
            <a:off x="5225720" y="1488481"/>
            <a:ext cx="412606" cy="65313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6" idx="2"/>
            <a:endCxn id="19" idx="0"/>
          </p:cNvCxnSpPr>
          <p:nvPr/>
        </p:nvCxnSpPr>
        <p:spPr>
          <a:xfrm rot="16200000" flipH="1">
            <a:off x="4901449" y="2646663"/>
            <a:ext cx="409559" cy="1544"/>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9436" y="339130"/>
            <a:ext cx="8363938" cy="747897"/>
          </a:xfrm>
        </p:spPr>
        <p:txBody>
          <a:bodyPr>
            <a:normAutofit/>
          </a:bodyPr>
          <a:lstStyle/>
          <a:p>
            <a:r>
              <a:rPr lang="en-US" dirty="0" smtClean="0"/>
              <a:t>Map-Reduce Programming Systems</a:t>
            </a:r>
            <a:endParaRPr lang="en-US" dirty="0"/>
          </a:p>
        </p:txBody>
      </p:sp>
      <p:sp>
        <p:nvSpPr>
          <p:cNvPr id="11" name="TextBox 10"/>
          <p:cNvSpPr txBox="1"/>
          <p:nvPr/>
        </p:nvSpPr>
        <p:spPr>
          <a:xfrm>
            <a:off x="4328418" y="3729934"/>
            <a:ext cx="3762568" cy="1384995"/>
          </a:xfrm>
          <a:prstGeom prst="rect">
            <a:avLst/>
          </a:prstGeom>
          <a:solidFill>
            <a:schemeClr val="bg2"/>
          </a:solidFill>
        </p:spPr>
        <p:txBody>
          <a:bodyPr wrap="none" rtlCol="0">
            <a:spAutoFit/>
          </a:bodyPr>
          <a:lstStyle/>
          <a:p>
            <a:r>
              <a:rPr lang="en-US" sz="1400" dirty="0" smtClean="0">
                <a:latin typeface="Consolas" panose="020B0609020204030204" pitchFamily="49" charset="0"/>
                <a:cs typeface="Consolas" panose="020B0609020204030204" pitchFamily="49" charset="0"/>
              </a:rPr>
              <a:t>users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_name, _age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datasetAB</a:t>
            </a:r>
            <a:endParaRPr lang="en-US" sz="1400" dirty="0" smtClean="0">
              <a:latin typeface="Consolas" panose="020B0609020204030204" pitchFamily="49" charset="0"/>
              <a:cs typeface="Consolas" panose="020B0609020204030204" pitchFamily="49" charset="0"/>
            </a:endParaRPr>
          </a:p>
          <a:p>
            <a:r>
              <a:rPr lang="en-US" sz="1400" dirty="0" err="1" smtClean="0">
                <a:latin typeface="Consolas" panose="020B0609020204030204" pitchFamily="49" charset="0"/>
                <a:cs typeface="Consolas" panose="020B0609020204030204" pitchFamily="49" charset="0"/>
              </a:rPr>
              <a:t>user_tag</a:t>
            </a:r>
            <a:r>
              <a:rPr lang="en-US" sz="1400" dirty="0" smtClean="0">
                <a:latin typeface="Consolas" panose="020B0609020204030204" pitchFamily="49" charset="0"/>
                <a:cs typeface="Consolas" panose="020B0609020204030204" pitchFamily="49" charset="0"/>
              </a:rPr>
              <a:t>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GenerateTag</a:t>
            </a:r>
            <a:r>
              <a:rPr lang="en-US" sz="1400" dirty="0" smtClean="0">
                <a:latin typeface="Consolas" panose="020B0609020204030204" pitchFamily="49" charset="0"/>
                <a:cs typeface="Consolas" panose="020B0609020204030204" pitchFamily="49" charset="0"/>
              </a:rPr>
              <a:t>(_name, _age)</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users</a:t>
            </a:r>
          </a:p>
          <a:p>
            <a:r>
              <a:rPr lang="en-US" sz="1400" dirty="0" smtClean="0">
                <a:solidFill>
                  <a:schemeClr val="accent3">
                    <a:lumMod val="50000"/>
                  </a:schemeClr>
                </a:solidFill>
                <a:latin typeface="Consolas" panose="020B0609020204030204" pitchFamily="49" charset="0"/>
                <a:cs typeface="Consolas" panose="020B0609020204030204" pitchFamily="49" charset="0"/>
              </a:rPr>
              <a:t>OUTPUT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user_tag</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TO</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datasetC</a:t>
            </a:r>
            <a:endParaRPr lang="en-US" sz="1400" dirty="0">
              <a:latin typeface="Consolas" panose="020B0609020204030204" pitchFamily="49" charset="0"/>
              <a:cs typeface="Consolas" panose="020B0609020204030204" pitchFamily="49" charset="0"/>
            </a:endParaRPr>
          </a:p>
        </p:txBody>
      </p:sp>
      <p:sp>
        <p:nvSpPr>
          <p:cNvPr id="12" name="Slide Number Placeholder 2"/>
          <p:cNvSpPr txBox="1">
            <a:spLocks/>
          </p:cNvSpPr>
          <p:nvPr/>
        </p:nvSpPr>
        <p:spPr>
          <a:xfrm>
            <a:off x="1216025" y="6354763"/>
            <a:ext cx="1219200" cy="36671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11EEFD52-FC20-40D4-8FD2-5CAD5AEC3DE5}" type="slidenum">
              <a:rPr lang="en-US" smtClean="0"/>
              <a:pPr>
                <a:defRPr/>
              </a:pPr>
              <a:t>21</a:t>
            </a:fld>
            <a:endParaRPr lang="en-US"/>
          </a:p>
        </p:txBody>
      </p:sp>
    </p:spTree>
    <p:extLst>
      <p:ext uri="{BB962C8B-B14F-4D97-AF65-F5344CB8AC3E}">
        <p14:creationId xmlns:p14="http://schemas.microsoft.com/office/powerpoint/2010/main" val="2867872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aph0"/>
          <p:cNvGrpSpPr/>
          <p:nvPr/>
        </p:nvGrpSpPr>
        <p:grpSpPr>
          <a:xfrm>
            <a:off x="4074128" y="1187437"/>
            <a:ext cx="3368919" cy="4578679"/>
            <a:chOff x="5432170" y="440249"/>
            <a:chExt cx="4491892" cy="6104905"/>
          </a:xfrm>
        </p:grpSpPr>
        <p:sp>
          <p:nvSpPr>
            <p:cNvPr id="84" name="Flowchart: Process 83"/>
            <p:cNvSpPr/>
            <p:nvPr/>
          </p:nvSpPr>
          <p:spPr>
            <a:xfrm>
              <a:off x="6205789" y="155213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1</a:t>
              </a:r>
            </a:p>
          </p:txBody>
        </p:sp>
        <p:sp>
          <p:nvSpPr>
            <p:cNvPr id="85" name="Flowchart: Process 84"/>
            <p:cNvSpPr/>
            <p:nvPr/>
          </p:nvSpPr>
          <p:spPr>
            <a:xfrm>
              <a:off x="543217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A</a:t>
              </a:r>
            </a:p>
          </p:txBody>
        </p:sp>
        <p:sp>
          <p:nvSpPr>
            <p:cNvPr id="86" name="Flowchart: Process 85"/>
            <p:cNvSpPr/>
            <p:nvPr/>
          </p:nvSpPr>
          <p:spPr>
            <a:xfrm>
              <a:off x="707663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B</a:t>
              </a:r>
            </a:p>
          </p:txBody>
        </p:sp>
        <p:sp>
          <p:nvSpPr>
            <p:cNvPr id="87" name="Flowchart: Process 86"/>
            <p:cNvSpPr/>
            <p:nvPr/>
          </p:nvSpPr>
          <p:spPr>
            <a:xfrm>
              <a:off x="6207847" y="265995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C</a:t>
              </a:r>
            </a:p>
          </p:txBody>
        </p:sp>
        <p:sp>
          <p:nvSpPr>
            <p:cNvPr id="88" name="Flowchart: Process 87"/>
            <p:cNvSpPr/>
            <p:nvPr/>
          </p:nvSpPr>
          <p:spPr>
            <a:xfrm>
              <a:off x="797690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F</a:t>
              </a:r>
            </a:p>
          </p:txBody>
        </p:sp>
        <p:sp>
          <p:nvSpPr>
            <p:cNvPr id="89" name="Flowchart: Process 88"/>
            <p:cNvSpPr/>
            <p:nvPr/>
          </p:nvSpPr>
          <p:spPr>
            <a:xfrm>
              <a:off x="633244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E</a:t>
              </a:r>
            </a:p>
          </p:txBody>
        </p:sp>
        <p:sp>
          <p:nvSpPr>
            <p:cNvPr id="90" name="Flowchart: Process 89"/>
            <p:cNvSpPr/>
            <p:nvPr/>
          </p:nvSpPr>
          <p:spPr>
            <a:xfrm>
              <a:off x="7076630" y="376777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2</a:t>
              </a:r>
            </a:p>
          </p:txBody>
        </p:sp>
        <p:sp>
          <p:nvSpPr>
            <p:cNvPr id="91" name="Flowchart: Process 90"/>
            <p:cNvSpPr/>
            <p:nvPr/>
          </p:nvSpPr>
          <p:spPr>
            <a:xfrm>
              <a:off x="6333829" y="598341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3</a:t>
              </a:r>
            </a:p>
          </p:txBody>
        </p:sp>
        <p:sp>
          <p:nvSpPr>
            <p:cNvPr id="92" name="Flowchart: Process 91"/>
            <p:cNvSpPr/>
            <p:nvPr/>
          </p:nvSpPr>
          <p:spPr>
            <a:xfrm>
              <a:off x="872109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D</a:t>
              </a:r>
            </a:p>
          </p:txBody>
        </p:sp>
        <p:cxnSp>
          <p:nvCxnSpPr>
            <p:cNvPr id="93" name="Elbow Connector 92"/>
            <p:cNvCxnSpPr>
              <a:stCxn id="85" idx="2"/>
              <a:endCxn id="84" idx="0"/>
            </p:cNvCxnSpPr>
            <p:nvPr/>
          </p:nvCxnSpPr>
          <p:spPr>
            <a:xfrm rot="16200000" flipH="1">
              <a:off x="6145395" y="890251"/>
              <a:ext cx="550141" cy="773619"/>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6" idx="2"/>
              <a:endCxn id="84" idx="0"/>
            </p:cNvCxnSpPr>
            <p:nvPr/>
          </p:nvCxnSpPr>
          <p:spPr>
            <a:xfrm rot="5400000">
              <a:off x="6967626" y="841641"/>
              <a:ext cx="550141" cy="87084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4" idx="2"/>
              <a:endCxn id="87" idx="0"/>
            </p:cNvCxnSpPr>
            <p:nvPr/>
          </p:nvCxnSpPr>
          <p:spPr>
            <a:xfrm rot="16200000" flipH="1">
              <a:off x="6535265" y="2385884"/>
              <a:ext cx="546078" cy="205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7" idx="2"/>
              <a:endCxn id="90" idx="0"/>
            </p:cNvCxnSpPr>
            <p:nvPr/>
          </p:nvCxnSpPr>
          <p:spPr>
            <a:xfrm rot="16200000" flipH="1">
              <a:off x="6970685" y="3060341"/>
              <a:ext cx="546078" cy="86878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92" idx="2"/>
              <a:endCxn id="90" idx="0"/>
            </p:cNvCxnSpPr>
            <p:nvPr/>
          </p:nvCxnSpPr>
          <p:spPr>
            <a:xfrm rot="5400000">
              <a:off x="7117456" y="1562651"/>
              <a:ext cx="2765781" cy="1644460"/>
            </a:xfrm>
            <a:prstGeom prst="bentConnector3">
              <a:avLst>
                <a:gd name="adj1" fmla="val 2987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90" idx="2"/>
              <a:endCxn id="89" idx="0"/>
            </p:cNvCxnSpPr>
            <p:nvPr/>
          </p:nvCxnSpPr>
          <p:spPr>
            <a:xfrm rot="5400000">
              <a:off x="7032986" y="4230462"/>
              <a:ext cx="546078" cy="744182"/>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90" idx="2"/>
              <a:endCxn id="88" idx="0"/>
            </p:cNvCxnSpPr>
            <p:nvPr/>
          </p:nvCxnSpPr>
          <p:spPr>
            <a:xfrm rot="16200000" flipH="1">
              <a:off x="7855216" y="4152414"/>
              <a:ext cx="546078" cy="90027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89" idx="2"/>
              <a:endCxn id="91" idx="0"/>
            </p:cNvCxnSpPr>
            <p:nvPr/>
          </p:nvCxnSpPr>
          <p:spPr>
            <a:xfrm rot="16200000" flipH="1">
              <a:off x="6661585" y="5709682"/>
              <a:ext cx="546078" cy="138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aph2"/>
          <p:cNvGrpSpPr/>
          <p:nvPr/>
        </p:nvGrpSpPr>
        <p:grpSpPr>
          <a:xfrm>
            <a:off x="7026144" y="3269821"/>
            <a:ext cx="1363350" cy="1665104"/>
            <a:chOff x="8648524" y="3216761"/>
            <a:chExt cx="1817800" cy="2220139"/>
          </a:xfrm>
        </p:grpSpPr>
        <p:sp>
          <p:nvSpPr>
            <p:cNvPr id="102" name="Flowchart: Process 101"/>
            <p:cNvSpPr/>
            <p:nvPr/>
          </p:nvSpPr>
          <p:spPr>
            <a:xfrm>
              <a:off x="8905261" y="3767445"/>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5</a:t>
              </a:r>
            </a:p>
          </p:txBody>
        </p:sp>
        <p:sp>
          <p:nvSpPr>
            <p:cNvPr id="103" name="Flowchart: Process 102"/>
            <p:cNvSpPr/>
            <p:nvPr/>
          </p:nvSpPr>
          <p:spPr>
            <a:xfrm>
              <a:off x="8904358" y="4875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J</a:t>
              </a:r>
            </a:p>
          </p:txBody>
        </p:sp>
        <p:cxnSp>
          <p:nvCxnSpPr>
            <p:cNvPr id="104" name="Elbow Connector 103"/>
            <p:cNvCxnSpPr>
              <a:stCxn id="115" idx="2"/>
              <a:endCxn id="102" idx="0"/>
            </p:cNvCxnSpPr>
            <p:nvPr/>
          </p:nvCxnSpPr>
          <p:spPr>
            <a:xfrm rot="16200000" flipH="1">
              <a:off x="8802294" y="3062991"/>
              <a:ext cx="550683" cy="85822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116" idx="2"/>
              <a:endCxn id="102" idx="0"/>
            </p:cNvCxnSpPr>
            <p:nvPr/>
          </p:nvCxnSpPr>
          <p:spPr>
            <a:xfrm rot="5400000">
              <a:off x="9721763" y="3022884"/>
              <a:ext cx="529545" cy="959576"/>
            </a:xfrm>
            <a:prstGeom prst="bentConnector3">
              <a:avLst>
                <a:gd name="adj1" fmla="val 4799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102" idx="2"/>
              <a:endCxn id="103" idx="0"/>
            </p:cNvCxnSpPr>
            <p:nvPr/>
          </p:nvCxnSpPr>
          <p:spPr>
            <a:xfrm rot="5400000">
              <a:off x="9233311" y="4601721"/>
              <a:ext cx="545971" cy="903"/>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aph3"/>
          <p:cNvGrpSpPr/>
          <p:nvPr/>
        </p:nvGrpSpPr>
        <p:grpSpPr>
          <a:xfrm>
            <a:off x="6433796" y="4934924"/>
            <a:ext cx="1235339" cy="805653"/>
            <a:chOff x="7858727" y="5436899"/>
            <a:chExt cx="1647118" cy="1074204"/>
          </a:xfrm>
        </p:grpSpPr>
        <p:sp>
          <p:nvSpPr>
            <p:cNvPr id="108" name="Flowchart: Process 107"/>
            <p:cNvSpPr/>
            <p:nvPr/>
          </p:nvSpPr>
          <p:spPr>
            <a:xfrm>
              <a:off x="8001422" y="5949361"/>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6</a:t>
              </a:r>
            </a:p>
          </p:txBody>
        </p:sp>
        <p:cxnSp>
          <p:nvCxnSpPr>
            <p:cNvPr id="109" name="Elbow Connector 108"/>
            <p:cNvCxnSpPr>
              <a:stCxn id="88" idx="2"/>
              <a:endCxn id="108" idx="0"/>
            </p:cNvCxnSpPr>
            <p:nvPr/>
          </p:nvCxnSpPr>
          <p:spPr>
            <a:xfrm rot="16200000" flipH="1">
              <a:off x="7974804" y="5321256"/>
              <a:ext cx="512027" cy="744182"/>
            </a:xfrm>
            <a:prstGeom prst="bentConnector3">
              <a:avLst>
                <a:gd name="adj1" fmla="val 4948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3" idx="2"/>
              <a:endCxn id="108" idx="0"/>
            </p:cNvCxnSpPr>
            <p:nvPr/>
          </p:nvCxnSpPr>
          <p:spPr>
            <a:xfrm rot="5400000">
              <a:off x="8798146" y="5241662"/>
              <a:ext cx="512461" cy="90293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 name="Graph1"/>
          <p:cNvGrpSpPr/>
          <p:nvPr/>
        </p:nvGrpSpPr>
        <p:grpSpPr>
          <a:xfrm>
            <a:off x="6575029" y="1187436"/>
            <a:ext cx="2370257" cy="2098239"/>
            <a:chOff x="8047037" y="440248"/>
            <a:chExt cx="3160343" cy="2797652"/>
          </a:xfrm>
        </p:grpSpPr>
        <p:cxnSp>
          <p:nvCxnSpPr>
            <p:cNvPr id="112" name="Elbow Connector 111"/>
            <p:cNvCxnSpPr>
              <a:stCxn id="114" idx="2"/>
              <a:endCxn id="115" idx="0"/>
            </p:cNvCxnSpPr>
            <p:nvPr/>
          </p:nvCxnSpPr>
          <p:spPr>
            <a:xfrm rot="5400000">
              <a:off x="8830218" y="1922315"/>
              <a:ext cx="551010" cy="914400"/>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14" idx="2"/>
              <a:endCxn id="116" idx="0"/>
            </p:cNvCxnSpPr>
            <p:nvPr/>
          </p:nvCxnSpPr>
          <p:spPr>
            <a:xfrm rot="16200000" flipH="1">
              <a:off x="9728549" y="1938384"/>
              <a:ext cx="572148" cy="903400"/>
            </a:xfrm>
            <a:prstGeom prst="bentConnector3">
              <a:avLst>
                <a:gd name="adj1" fmla="val 47684"/>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8961437" y="1542268"/>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4</a:t>
              </a:r>
            </a:p>
          </p:txBody>
        </p:sp>
        <p:sp>
          <p:nvSpPr>
            <p:cNvPr id="115" name="Flowchart: Process 114"/>
            <p:cNvSpPr/>
            <p:nvPr/>
          </p:nvSpPr>
          <p:spPr>
            <a:xfrm>
              <a:off x="8047037" y="2655020"/>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H</a:t>
              </a:r>
            </a:p>
          </p:txBody>
        </p:sp>
        <p:sp>
          <p:nvSpPr>
            <p:cNvPr id="116" name="Flowchart: Process 115"/>
            <p:cNvSpPr/>
            <p:nvPr/>
          </p:nvSpPr>
          <p:spPr>
            <a:xfrm>
              <a:off x="9864837" y="2676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I</a:t>
              </a:r>
            </a:p>
          </p:txBody>
        </p:sp>
        <p:cxnSp>
          <p:nvCxnSpPr>
            <p:cNvPr id="117" name="Elbow Connector 116"/>
            <p:cNvCxnSpPr>
              <a:stCxn id="92" idx="3"/>
              <a:endCxn id="114" idx="0"/>
            </p:cNvCxnSpPr>
            <p:nvPr/>
          </p:nvCxnSpPr>
          <p:spPr>
            <a:xfrm>
              <a:off x="9204394" y="721120"/>
              <a:ext cx="358529" cy="82114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9" idx="1"/>
              <a:endCxn id="114" idx="0"/>
            </p:cNvCxnSpPr>
            <p:nvPr/>
          </p:nvCxnSpPr>
          <p:spPr>
            <a:xfrm rot="10800000" flipV="1">
              <a:off x="9562924" y="721118"/>
              <a:ext cx="441485" cy="82114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p:cNvSpPr/>
            <p:nvPr/>
          </p:nvSpPr>
          <p:spPr>
            <a:xfrm>
              <a:off x="10004408" y="44024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G</a:t>
              </a:r>
            </a:p>
          </p:txBody>
        </p:sp>
      </p:grpSp>
      <p:sp>
        <p:nvSpPr>
          <p:cNvPr id="3" name="Title 2"/>
          <p:cNvSpPr>
            <a:spLocks noGrp="1"/>
          </p:cNvSpPr>
          <p:nvPr>
            <p:ph type="title"/>
          </p:nvPr>
        </p:nvSpPr>
        <p:spPr/>
        <p:txBody>
          <a:bodyPr/>
          <a:lstStyle/>
          <a:p>
            <a:r>
              <a:rPr lang="en-US" dirty="0" err="1" smtClean="0"/>
              <a:t>Grok</a:t>
            </a:r>
            <a:endParaRPr lang="en-US" dirty="0"/>
          </a:p>
        </p:txBody>
      </p:sp>
      <p:sp>
        <p:nvSpPr>
          <p:cNvPr id="41" name="Slide Number Placeholder 2"/>
          <p:cNvSpPr txBox="1">
            <a:spLocks/>
          </p:cNvSpPr>
          <p:nvPr/>
        </p:nvSpPr>
        <p:spPr>
          <a:xfrm>
            <a:off x="1216025" y="6354763"/>
            <a:ext cx="1219200" cy="366712"/>
          </a:xfrm>
          <a:prstGeom prst="rect">
            <a:avLst/>
          </a:prstGeom>
        </p:spPr>
        <p:txBody>
          <a:bodyPr vert="horz"/>
          <a:lstStyle>
            <a:defPPr>
              <a:defRPr lang="en-US"/>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11EEFD52-FC20-40D4-8FD2-5CAD5AEC3DE5}" type="slidenum">
              <a:rPr lang="en-US" smtClean="0"/>
              <a:pPr>
                <a:defRPr/>
              </a:pPr>
              <a:t>22</a:t>
            </a:fld>
            <a:endParaRPr lang="en-US"/>
          </a:p>
        </p:txBody>
      </p:sp>
    </p:spTree>
    <p:extLst>
      <p:ext uri="{BB962C8B-B14F-4D97-AF65-F5344CB8AC3E}">
        <p14:creationId xmlns:p14="http://schemas.microsoft.com/office/powerpoint/2010/main" val="28513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aph0"/>
          <p:cNvGrpSpPr/>
          <p:nvPr/>
        </p:nvGrpSpPr>
        <p:grpSpPr>
          <a:xfrm>
            <a:off x="4074128" y="1187437"/>
            <a:ext cx="3368919" cy="4578679"/>
            <a:chOff x="5432170" y="440249"/>
            <a:chExt cx="4491892" cy="6104905"/>
          </a:xfrm>
        </p:grpSpPr>
        <p:sp>
          <p:nvSpPr>
            <p:cNvPr id="84" name="Flowchart: Process 83"/>
            <p:cNvSpPr/>
            <p:nvPr/>
          </p:nvSpPr>
          <p:spPr>
            <a:xfrm>
              <a:off x="6205789" y="155213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1</a:t>
              </a:r>
            </a:p>
          </p:txBody>
        </p:sp>
        <p:sp>
          <p:nvSpPr>
            <p:cNvPr id="85" name="Flowchart: Process 84"/>
            <p:cNvSpPr/>
            <p:nvPr/>
          </p:nvSpPr>
          <p:spPr>
            <a:xfrm>
              <a:off x="543217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A</a:t>
              </a:r>
            </a:p>
          </p:txBody>
        </p:sp>
        <p:sp>
          <p:nvSpPr>
            <p:cNvPr id="86" name="Flowchart: Process 85"/>
            <p:cNvSpPr/>
            <p:nvPr/>
          </p:nvSpPr>
          <p:spPr>
            <a:xfrm>
              <a:off x="707663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B</a:t>
              </a:r>
            </a:p>
          </p:txBody>
        </p:sp>
        <p:sp>
          <p:nvSpPr>
            <p:cNvPr id="87" name="Flowchart: Process 86"/>
            <p:cNvSpPr/>
            <p:nvPr/>
          </p:nvSpPr>
          <p:spPr>
            <a:xfrm>
              <a:off x="6207847" y="265995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C</a:t>
              </a:r>
            </a:p>
          </p:txBody>
        </p:sp>
        <p:sp>
          <p:nvSpPr>
            <p:cNvPr id="88" name="Flowchart: Process 87"/>
            <p:cNvSpPr/>
            <p:nvPr/>
          </p:nvSpPr>
          <p:spPr>
            <a:xfrm>
              <a:off x="797690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F</a:t>
              </a:r>
            </a:p>
          </p:txBody>
        </p:sp>
        <p:sp>
          <p:nvSpPr>
            <p:cNvPr id="89" name="Flowchart: Process 88"/>
            <p:cNvSpPr/>
            <p:nvPr/>
          </p:nvSpPr>
          <p:spPr>
            <a:xfrm>
              <a:off x="633244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E</a:t>
              </a:r>
            </a:p>
          </p:txBody>
        </p:sp>
        <p:sp>
          <p:nvSpPr>
            <p:cNvPr id="90" name="Flowchart: Process 89"/>
            <p:cNvSpPr/>
            <p:nvPr/>
          </p:nvSpPr>
          <p:spPr>
            <a:xfrm>
              <a:off x="7076630" y="376777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2</a:t>
              </a:r>
            </a:p>
          </p:txBody>
        </p:sp>
        <p:sp>
          <p:nvSpPr>
            <p:cNvPr id="91" name="Flowchart: Process 90"/>
            <p:cNvSpPr/>
            <p:nvPr/>
          </p:nvSpPr>
          <p:spPr>
            <a:xfrm>
              <a:off x="6333829" y="598341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3</a:t>
              </a:r>
            </a:p>
          </p:txBody>
        </p:sp>
        <p:sp>
          <p:nvSpPr>
            <p:cNvPr id="92" name="Flowchart: Process 91"/>
            <p:cNvSpPr/>
            <p:nvPr/>
          </p:nvSpPr>
          <p:spPr>
            <a:xfrm>
              <a:off x="872109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D</a:t>
              </a:r>
            </a:p>
          </p:txBody>
        </p:sp>
        <p:cxnSp>
          <p:nvCxnSpPr>
            <p:cNvPr id="93" name="Elbow Connector 92"/>
            <p:cNvCxnSpPr>
              <a:stCxn id="85" idx="2"/>
              <a:endCxn id="84" idx="0"/>
            </p:cNvCxnSpPr>
            <p:nvPr/>
          </p:nvCxnSpPr>
          <p:spPr>
            <a:xfrm rot="16200000" flipH="1">
              <a:off x="6145395" y="890251"/>
              <a:ext cx="550141" cy="773619"/>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6" idx="2"/>
              <a:endCxn id="84" idx="0"/>
            </p:cNvCxnSpPr>
            <p:nvPr/>
          </p:nvCxnSpPr>
          <p:spPr>
            <a:xfrm rot="5400000">
              <a:off x="6967626" y="841641"/>
              <a:ext cx="550141" cy="87084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4" idx="2"/>
              <a:endCxn id="87" idx="0"/>
            </p:cNvCxnSpPr>
            <p:nvPr/>
          </p:nvCxnSpPr>
          <p:spPr>
            <a:xfrm rot="16200000" flipH="1">
              <a:off x="6535265" y="2385884"/>
              <a:ext cx="546078" cy="205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7" idx="2"/>
              <a:endCxn id="90" idx="0"/>
            </p:cNvCxnSpPr>
            <p:nvPr/>
          </p:nvCxnSpPr>
          <p:spPr>
            <a:xfrm rot="16200000" flipH="1">
              <a:off x="6970685" y="3060341"/>
              <a:ext cx="546078" cy="86878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92" idx="2"/>
              <a:endCxn id="90" idx="0"/>
            </p:cNvCxnSpPr>
            <p:nvPr/>
          </p:nvCxnSpPr>
          <p:spPr>
            <a:xfrm rot="5400000">
              <a:off x="7117456" y="1562651"/>
              <a:ext cx="2765781" cy="1644460"/>
            </a:xfrm>
            <a:prstGeom prst="bentConnector3">
              <a:avLst>
                <a:gd name="adj1" fmla="val 2987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90" idx="2"/>
              <a:endCxn id="89" idx="0"/>
            </p:cNvCxnSpPr>
            <p:nvPr/>
          </p:nvCxnSpPr>
          <p:spPr>
            <a:xfrm rot="5400000">
              <a:off x="7032986" y="4230462"/>
              <a:ext cx="546078" cy="744182"/>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90" idx="2"/>
              <a:endCxn id="88" idx="0"/>
            </p:cNvCxnSpPr>
            <p:nvPr/>
          </p:nvCxnSpPr>
          <p:spPr>
            <a:xfrm rot="16200000" flipH="1">
              <a:off x="7855216" y="4152414"/>
              <a:ext cx="546078" cy="90027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89" idx="2"/>
              <a:endCxn id="91" idx="0"/>
            </p:cNvCxnSpPr>
            <p:nvPr/>
          </p:nvCxnSpPr>
          <p:spPr>
            <a:xfrm rot="16200000" flipH="1">
              <a:off x="6661585" y="5709682"/>
              <a:ext cx="546078" cy="138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aph2"/>
          <p:cNvGrpSpPr/>
          <p:nvPr/>
        </p:nvGrpSpPr>
        <p:grpSpPr>
          <a:xfrm>
            <a:off x="7026144" y="3269821"/>
            <a:ext cx="1363350" cy="1665104"/>
            <a:chOff x="8648524" y="3216761"/>
            <a:chExt cx="1817800" cy="2220139"/>
          </a:xfrm>
        </p:grpSpPr>
        <p:sp>
          <p:nvSpPr>
            <p:cNvPr id="102" name="Flowchart: Process 101"/>
            <p:cNvSpPr/>
            <p:nvPr/>
          </p:nvSpPr>
          <p:spPr>
            <a:xfrm>
              <a:off x="8905261" y="3767445"/>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5</a:t>
              </a:r>
            </a:p>
          </p:txBody>
        </p:sp>
        <p:sp>
          <p:nvSpPr>
            <p:cNvPr id="103" name="Flowchart: Process 102"/>
            <p:cNvSpPr/>
            <p:nvPr/>
          </p:nvSpPr>
          <p:spPr>
            <a:xfrm>
              <a:off x="8904358" y="4875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J</a:t>
              </a:r>
            </a:p>
          </p:txBody>
        </p:sp>
        <p:cxnSp>
          <p:nvCxnSpPr>
            <p:cNvPr id="104" name="Elbow Connector 103"/>
            <p:cNvCxnSpPr>
              <a:stCxn id="115" idx="2"/>
              <a:endCxn id="102" idx="0"/>
            </p:cNvCxnSpPr>
            <p:nvPr/>
          </p:nvCxnSpPr>
          <p:spPr>
            <a:xfrm rot="16200000" flipH="1">
              <a:off x="8802294" y="3062991"/>
              <a:ext cx="550683" cy="85822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116" idx="2"/>
              <a:endCxn id="102" idx="0"/>
            </p:cNvCxnSpPr>
            <p:nvPr/>
          </p:nvCxnSpPr>
          <p:spPr>
            <a:xfrm rot="5400000">
              <a:off x="9721763" y="3022884"/>
              <a:ext cx="529545" cy="959576"/>
            </a:xfrm>
            <a:prstGeom prst="bentConnector3">
              <a:avLst>
                <a:gd name="adj1" fmla="val 4799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102" idx="2"/>
              <a:endCxn id="103" idx="0"/>
            </p:cNvCxnSpPr>
            <p:nvPr/>
          </p:nvCxnSpPr>
          <p:spPr>
            <a:xfrm rot="5400000">
              <a:off x="9233311" y="4601721"/>
              <a:ext cx="545971" cy="903"/>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aph3"/>
          <p:cNvGrpSpPr/>
          <p:nvPr/>
        </p:nvGrpSpPr>
        <p:grpSpPr>
          <a:xfrm>
            <a:off x="6433796" y="4934924"/>
            <a:ext cx="1235339" cy="805653"/>
            <a:chOff x="7858727" y="5436899"/>
            <a:chExt cx="1647118" cy="1074204"/>
          </a:xfrm>
        </p:grpSpPr>
        <p:sp>
          <p:nvSpPr>
            <p:cNvPr id="108" name="Flowchart: Process 107"/>
            <p:cNvSpPr/>
            <p:nvPr/>
          </p:nvSpPr>
          <p:spPr>
            <a:xfrm>
              <a:off x="8001422" y="5949361"/>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6</a:t>
              </a:r>
            </a:p>
          </p:txBody>
        </p:sp>
        <p:cxnSp>
          <p:nvCxnSpPr>
            <p:cNvPr id="109" name="Elbow Connector 108"/>
            <p:cNvCxnSpPr>
              <a:stCxn id="88" idx="2"/>
              <a:endCxn id="108" idx="0"/>
            </p:cNvCxnSpPr>
            <p:nvPr/>
          </p:nvCxnSpPr>
          <p:spPr>
            <a:xfrm rot="16200000" flipH="1">
              <a:off x="7974804" y="5321256"/>
              <a:ext cx="512027" cy="744182"/>
            </a:xfrm>
            <a:prstGeom prst="bentConnector3">
              <a:avLst>
                <a:gd name="adj1" fmla="val 4948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3" idx="2"/>
              <a:endCxn id="108" idx="0"/>
            </p:cNvCxnSpPr>
            <p:nvPr/>
          </p:nvCxnSpPr>
          <p:spPr>
            <a:xfrm rot="5400000">
              <a:off x="8798146" y="5241662"/>
              <a:ext cx="512461" cy="90293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 name="Graph1"/>
          <p:cNvGrpSpPr/>
          <p:nvPr/>
        </p:nvGrpSpPr>
        <p:grpSpPr>
          <a:xfrm>
            <a:off x="6575029" y="1187436"/>
            <a:ext cx="2370257" cy="2098239"/>
            <a:chOff x="8047037" y="440248"/>
            <a:chExt cx="3160343" cy="2797652"/>
          </a:xfrm>
        </p:grpSpPr>
        <p:cxnSp>
          <p:nvCxnSpPr>
            <p:cNvPr id="112" name="Elbow Connector 111"/>
            <p:cNvCxnSpPr>
              <a:stCxn id="114" idx="2"/>
              <a:endCxn id="115" idx="0"/>
            </p:cNvCxnSpPr>
            <p:nvPr/>
          </p:nvCxnSpPr>
          <p:spPr>
            <a:xfrm rot="5400000">
              <a:off x="8830218" y="1922315"/>
              <a:ext cx="551010" cy="914400"/>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14" idx="2"/>
              <a:endCxn id="116" idx="0"/>
            </p:cNvCxnSpPr>
            <p:nvPr/>
          </p:nvCxnSpPr>
          <p:spPr>
            <a:xfrm rot="16200000" flipH="1">
              <a:off x="9728549" y="1938384"/>
              <a:ext cx="572148" cy="903400"/>
            </a:xfrm>
            <a:prstGeom prst="bentConnector3">
              <a:avLst>
                <a:gd name="adj1" fmla="val 47684"/>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8961437" y="1542268"/>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4</a:t>
              </a:r>
            </a:p>
          </p:txBody>
        </p:sp>
        <p:sp>
          <p:nvSpPr>
            <p:cNvPr id="115" name="Flowchart: Process 114"/>
            <p:cNvSpPr/>
            <p:nvPr/>
          </p:nvSpPr>
          <p:spPr>
            <a:xfrm>
              <a:off x="8047037" y="2655020"/>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H</a:t>
              </a:r>
            </a:p>
          </p:txBody>
        </p:sp>
        <p:sp>
          <p:nvSpPr>
            <p:cNvPr id="116" name="Flowchart: Process 115"/>
            <p:cNvSpPr/>
            <p:nvPr/>
          </p:nvSpPr>
          <p:spPr>
            <a:xfrm>
              <a:off x="9864837" y="2676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I</a:t>
              </a:r>
            </a:p>
          </p:txBody>
        </p:sp>
        <p:cxnSp>
          <p:nvCxnSpPr>
            <p:cNvPr id="117" name="Elbow Connector 116"/>
            <p:cNvCxnSpPr>
              <a:stCxn id="92" idx="3"/>
              <a:endCxn id="114" idx="0"/>
            </p:cNvCxnSpPr>
            <p:nvPr/>
          </p:nvCxnSpPr>
          <p:spPr>
            <a:xfrm>
              <a:off x="9204394" y="721120"/>
              <a:ext cx="358529" cy="82114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9" idx="1"/>
              <a:endCxn id="114" idx="0"/>
            </p:cNvCxnSpPr>
            <p:nvPr/>
          </p:nvCxnSpPr>
          <p:spPr>
            <a:xfrm rot="10800000" flipV="1">
              <a:off x="9562924" y="721118"/>
              <a:ext cx="441485" cy="82114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p:cNvSpPr/>
            <p:nvPr/>
          </p:nvSpPr>
          <p:spPr>
            <a:xfrm>
              <a:off x="10004408" y="44024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G</a:t>
              </a:r>
            </a:p>
          </p:txBody>
        </p:sp>
      </p:grpSp>
      <p:grpSp>
        <p:nvGrpSpPr>
          <p:cNvPr id="120" name="Processes"/>
          <p:cNvGrpSpPr/>
          <p:nvPr/>
        </p:nvGrpSpPr>
        <p:grpSpPr>
          <a:xfrm>
            <a:off x="4675053" y="2085142"/>
            <a:ext cx="3467294" cy="3577697"/>
            <a:chOff x="5513736" y="1637188"/>
            <a:chExt cx="4623058" cy="4770263"/>
          </a:xfrm>
        </p:grpSpPr>
        <p:sp>
          <p:nvSpPr>
            <p:cNvPr id="121" name="Flowchart: Process 120"/>
            <p:cNvSpPr/>
            <p:nvPr/>
          </p:nvSpPr>
          <p:spPr>
            <a:xfrm>
              <a:off x="5513736" y="1697303"/>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NewAcct</a:t>
              </a:r>
              <a:endParaRPr lang="en-US" sz="1405" dirty="0"/>
            </a:p>
          </p:txBody>
        </p:sp>
        <p:sp>
          <p:nvSpPr>
            <p:cNvPr id="122" name="Flowchart: Process 121"/>
            <p:cNvSpPr/>
            <p:nvPr/>
          </p:nvSpPr>
          <p:spPr>
            <a:xfrm>
              <a:off x="6356962" y="3864641"/>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Login</a:t>
              </a:r>
            </a:p>
          </p:txBody>
        </p:sp>
        <p:sp>
          <p:nvSpPr>
            <p:cNvPr id="123" name="Flowchart: Process 122"/>
            <p:cNvSpPr/>
            <p:nvPr/>
          </p:nvSpPr>
          <p:spPr>
            <a:xfrm>
              <a:off x="5621027" y="60891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Check</a:t>
              </a:r>
            </a:p>
            <a:p>
              <a:pPr algn="ctr"/>
              <a:r>
                <a:rPr lang="en-US" sz="1405" dirty="0"/>
                <a:t>Hijack</a:t>
              </a:r>
            </a:p>
          </p:txBody>
        </p:sp>
        <p:sp>
          <p:nvSpPr>
            <p:cNvPr id="124" name="Flowchart: Process 123"/>
            <p:cNvSpPr/>
            <p:nvPr/>
          </p:nvSpPr>
          <p:spPr>
            <a:xfrm>
              <a:off x="8961437" y="1637188"/>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GeoIP</a:t>
              </a:r>
              <a:endParaRPr lang="en-US" sz="1405" dirty="0"/>
            </a:p>
          </p:txBody>
        </p:sp>
        <p:sp>
          <p:nvSpPr>
            <p:cNvPr id="125" name="Flowchart: Process 124"/>
            <p:cNvSpPr/>
            <p:nvPr/>
          </p:nvSpPr>
          <p:spPr>
            <a:xfrm>
              <a:off x="8929315" y="39129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Check</a:t>
              </a:r>
            </a:p>
            <a:p>
              <a:pPr algn="ctr"/>
              <a:r>
                <a:rPr lang="en-US" sz="1405" dirty="0"/>
                <a:t>Fraud</a:t>
              </a:r>
            </a:p>
          </p:txBody>
        </p:sp>
        <p:sp>
          <p:nvSpPr>
            <p:cNvPr id="126" name="Flowchart: Process 125"/>
            <p:cNvSpPr/>
            <p:nvPr/>
          </p:nvSpPr>
          <p:spPr>
            <a:xfrm>
              <a:off x="7983063" y="6071087"/>
              <a:ext cx="1240819"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Reporting</a:t>
              </a:r>
            </a:p>
          </p:txBody>
        </p:sp>
      </p:grpSp>
      <p:sp>
        <p:nvSpPr>
          <p:cNvPr id="3" name="Title 2"/>
          <p:cNvSpPr>
            <a:spLocks noGrp="1"/>
          </p:cNvSpPr>
          <p:nvPr>
            <p:ph type="title"/>
          </p:nvPr>
        </p:nvSpPr>
        <p:spPr/>
        <p:txBody>
          <a:bodyPr/>
          <a:lstStyle/>
          <a:p>
            <a:r>
              <a:rPr lang="en-US" dirty="0" err="1" smtClean="0"/>
              <a:t>Grok</a:t>
            </a:r>
            <a:endParaRPr lang="en-US" dirty="0"/>
          </a:p>
        </p:txBody>
      </p:sp>
      <p:sp>
        <p:nvSpPr>
          <p:cNvPr id="159" name="Content Placeholder 3"/>
          <p:cNvSpPr>
            <a:spLocks noGrp="1"/>
          </p:cNvSpPr>
          <p:nvPr>
            <p:ph sz="half" idx="1"/>
          </p:nvPr>
        </p:nvSpPr>
        <p:spPr>
          <a:xfrm>
            <a:off x="656571" y="1921193"/>
            <a:ext cx="3077420" cy="1147767"/>
          </a:xfrm>
          <a:solidFill>
            <a:schemeClr val="bg1">
              <a:alpha val="78000"/>
            </a:schemeClr>
          </a:solidFill>
        </p:spPr>
        <p:txBody>
          <a:bodyPr>
            <a:normAutofit lnSpcReduction="10000"/>
          </a:bodyPr>
          <a:lstStyle/>
          <a:p>
            <a:pPr marL="0" indent="0">
              <a:buNone/>
            </a:pPr>
            <a:r>
              <a:rPr lang="en-US" dirty="0" smtClean="0">
                <a:solidFill>
                  <a:schemeClr val="accent6"/>
                </a:solidFill>
              </a:rPr>
              <a:t>Purpose Labels</a:t>
            </a:r>
          </a:p>
          <a:p>
            <a:pPr marL="259556" lvl="1" indent="0">
              <a:buNone/>
            </a:pPr>
            <a:r>
              <a:rPr lang="en-US" dirty="0" smtClean="0"/>
              <a:t>Annotate programs with purpose labels</a:t>
            </a:r>
          </a:p>
          <a:p>
            <a:pPr marL="0" indent="0">
              <a:buNone/>
            </a:pPr>
            <a:endParaRPr lang="en-US" dirty="0" smtClean="0"/>
          </a:p>
        </p:txBody>
      </p:sp>
      <p:sp>
        <p:nvSpPr>
          <p:cNvPr id="49" name="Slide Number Placeholder 2"/>
          <p:cNvSpPr txBox="1">
            <a:spLocks/>
          </p:cNvSpPr>
          <p:nvPr/>
        </p:nvSpPr>
        <p:spPr>
          <a:xfrm>
            <a:off x="1216025" y="6354763"/>
            <a:ext cx="1219200" cy="366712"/>
          </a:xfrm>
          <a:prstGeom prst="rect">
            <a:avLst/>
          </a:prstGeom>
        </p:spPr>
        <p:txBody>
          <a:bodyPr vert="horz"/>
          <a:lstStyle>
            <a:defPPr>
              <a:defRPr lang="en-US"/>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11EEFD52-FC20-40D4-8FD2-5CAD5AEC3DE5}" type="slidenum">
              <a:rPr lang="en-US" smtClean="0"/>
              <a:pPr>
                <a:defRPr/>
              </a:pPr>
              <a:t>23</a:t>
            </a:fld>
            <a:endParaRPr lang="en-US"/>
          </a:p>
        </p:txBody>
      </p:sp>
    </p:spTree>
    <p:extLst>
      <p:ext uri="{BB962C8B-B14F-4D97-AF65-F5344CB8AC3E}">
        <p14:creationId xmlns:p14="http://schemas.microsoft.com/office/powerpoint/2010/main" val="768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59">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9">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56571" y="3165901"/>
            <a:ext cx="3077420" cy="1151438"/>
          </a:xfrm>
          <a:solidFill>
            <a:schemeClr val="bg1">
              <a:alpha val="78000"/>
            </a:schemeClr>
          </a:solidFill>
        </p:spPr>
        <p:txBody>
          <a:bodyPr>
            <a:normAutofit lnSpcReduction="10000"/>
          </a:bodyPr>
          <a:lstStyle/>
          <a:p>
            <a:pPr marL="0" indent="0">
              <a:buNone/>
            </a:pPr>
            <a:r>
              <a:rPr lang="en-US" dirty="0" smtClean="0">
                <a:solidFill>
                  <a:schemeClr val="accent6"/>
                </a:solidFill>
              </a:rPr>
              <a:t>Initial Data Labels</a:t>
            </a:r>
          </a:p>
          <a:p>
            <a:pPr marL="259556" lvl="1" indent="0">
              <a:buNone/>
            </a:pPr>
            <a:r>
              <a:rPr lang="en-US" dirty="0" smtClean="0"/>
              <a:t>Heuristics and Annotations</a:t>
            </a:r>
          </a:p>
          <a:p>
            <a:pPr marL="0" indent="0">
              <a:buNone/>
            </a:pPr>
            <a:endParaRPr lang="en-US" dirty="0" smtClean="0"/>
          </a:p>
        </p:txBody>
      </p:sp>
      <p:grpSp>
        <p:nvGrpSpPr>
          <p:cNvPr id="83" name="Graph0"/>
          <p:cNvGrpSpPr/>
          <p:nvPr/>
        </p:nvGrpSpPr>
        <p:grpSpPr>
          <a:xfrm>
            <a:off x="4074128" y="1187437"/>
            <a:ext cx="3368919" cy="4578679"/>
            <a:chOff x="5432170" y="440249"/>
            <a:chExt cx="4491892" cy="6104905"/>
          </a:xfrm>
        </p:grpSpPr>
        <p:sp>
          <p:nvSpPr>
            <p:cNvPr id="84" name="Flowchart: Process 83"/>
            <p:cNvSpPr/>
            <p:nvPr/>
          </p:nvSpPr>
          <p:spPr>
            <a:xfrm>
              <a:off x="6205789" y="155213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1</a:t>
              </a:r>
            </a:p>
          </p:txBody>
        </p:sp>
        <p:sp>
          <p:nvSpPr>
            <p:cNvPr id="85" name="Flowchart: Process 84"/>
            <p:cNvSpPr/>
            <p:nvPr/>
          </p:nvSpPr>
          <p:spPr>
            <a:xfrm>
              <a:off x="543217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A</a:t>
              </a:r>
            </a:p>
          </p:txBody>
        </p:sp>
        <p:sp>
          <p:nvSpPr>
            <p:cNvPr id="86" name="Flowchart: Process 85"/>
            <p:cNvSpPr/>
            <p:nvPr/>
          </p:nvSpPr>
          <p:spPr>
            <a:xfrm>
              <a:off x="707663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B</a:t>
              </a:r>
            </a:p>
          </p:txBody>
        </p:sp>
        <p:sp>
          <p:nvSpPr>
            <p:cNvPr id="87" name="Flowchart: Process 86"/>
            <p:cNvSpPr/>
            <p:nvPr/>
          </p:nvSpPr>
          <p:spPr>
            <a:xfrm>
              <a:off x="6207847" y="265995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C</a:t>
              </a:r>
            </a:p>
          </p:txBody>
        </p:sp>
        <p:sp>
          <p:nvSpPr>
            <p:cNvPr id="88" name="Flowchart: Process 87"/>
            <p:cNvSpPr/>
            <p:nvPr/>
          </p:nvSpPr>
          <p:spPr>
            <a:xfrm>
              <a:off x="797690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F</a:t>
              </a:r>
            </a:p>
          </p:txBody>
        </p:sp>
        <p:sp>
          <p:nvSpPr>
            <p:cNvPr id="89" name="Flowchart: Process 88"/>
            <p:cNvSpPr/>
            <p:nvPr/>
          </p:nvSpPr>
          <p:spPr>
            <a:xfrm>
              <a:off x="633244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E</a:t>
              </a:r>
            </a:p>
          </p:txBody>
        </p:sp>
        <p:sp>
          <p:nvSpPr>
            <p:cNvPr id="90" name="Flowchart: Process 89"/>
            <p:cNvSpPr/>
            <p:nvPr/>
          </p:nvSpPr>
          <p:spPr>
            <a:xfrm>
              <a:off x="7076630" y="376777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2</a:t>
              </a:r>
            </a:p>
          </p:txBody>
        </p:sp>
        <p:sp>
          <p:nvSpPr>
            <p:cNvPr id="91" name="Flowchart: Process 90"/>
            <p:cNvSpPr/>
            <p:nvPr/>
          </p:nvSpPr>
          <p:spPr>
            <a:xfrm>
              <a:off x="6333829" y="598341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3</a:t>
              </a:r>
            </a:p>
          </p:txBody>
        </p:sp>
        <p:sp>
          <p:nvSpPr>
            <p:cNvPr id="92" name="Flowchart: Process 91"/>
            <p:cNvSpPr/>
            <p:nvPr/>
          </p:nvSpPr>
          <p:spPr>
            <a:xfrm>
              <a:off x="872109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D</a:t>
              </a:r>
            </a:p>
          </p:txBody>
        </p:sp>
        <p:cxnSp>
          <p:nvCxnSpPr>
            <p:cNvPr id="93" name="Elbow Connector 92"/>
            <p:cNvCxnSpPr>
              <a:stCxn id="85" idx="2"/>
              <a:endCxn id="84" idx="0"/>
            </p:cNvCxnSpPr>
            <p:nvPr/>
          </p:nvCxnSpPr>
          <p:spPr>
            <a:xfrm rot="16200000" flipH="1">
              <a:off x="6145395" y="890251"/>
              <a:ext cx="550141" cy="773619"/>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6" idx="2"/>
              <a:endCxn id="84" idx="0"/>
            </p:cNvCxnSpPr>
            <p:nvPr/>
          </p:nvCxnSpPr>
          <p:spPr>
            <a:xfrm rot="5400000">
              <a:off x="6967626" y="841641"/>
              <a:ext cx="550141" cy="87084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4" idx="2"/>
              <a:endCxn id="87" idx="0"/>
            </p:cNvCxnSpPr>
            <p:nvPr/>
          </p:nvCxnSpPr>
          <p:spPr>
            <a:xfrm rot="16200000" flipH="1">
              <a:off x="6535265" y="2385884"/>
              <a:ext cx="546078" cy="205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7" idx="2"/>
              <a:endCxn id="90" idx="0"/>
            </p:cNvCxnSpPr>
            <p:nvPr/>
          </p:nvCxnSpPr>
          <p:spPr>
            <a:xfrm rot="16200000" flipH="1">
              <a:off x="6970685" y="3060341"/>
              <a:ext cx="546078" cy="86878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92" idx="2"/>
              <a:endCxn id="90" idx="0"/>
            </p:cNvCxnSpPr>
            <p:nvPr/>
          </p:nvCxnSpPr>
          <p:spPr>
            <a:xfrm rot="5400000">
              <a:off x="7117456" y="1562651"/>
              <a:ext cx="2765781" cy="1644460"/>
            </a:xfrm>
            <a:prstGeom prst="bentConnector3">
              <a:avLst>
                <a:gd name="adj1" fmla="val 2987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90" idx="2"/>
              <a:endCxn id="89" idx="0"/>
            </p:cNvCxnSpPr>
            <p:nvPr/>
          </p:nvCxnSpPr>
          <p:spPr>
            <a:xfrm rot="5400000">
              <a:off x="7032986" y="4230462"/>
              <a:ext cx="546078" cy="744182"/>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90" idx="2"/>
              <a:endCxn id="88" idx="0"/>
            </p:cNvCxnSpPr>
            <p:nvPr/>
          </p:nvCxnSpPr>
          <p:spPr>
            <a:xfrm rot="16200000" flipH="1">
              <a:off x="7855216" y="4152414"/>
              <a:ext cx="546078" cy="90027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89" idx="2"/>
              <a:endCxn id="91" idx="0"/>
            </p:cNvCxnSpPr>
            <p:nvPr/>
          </p:nvCxnSpPr>
          <p:spPr>
            <a:xfrm rot="16200000" flipH="1">
              <a:off x="6661585" y="5709682"/>
              <a:ext cx="546078" cy="138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aph2"/>
          <p:cNvGrpSpPr/>
          <p:nvPr/>
        </p:nvGrpSpPr>
        <p:grpSpPr>
          <a:xfrm>
            <a:off x="7026144" y="3269821"/>
            <a:ext cx="1363350" cy="1665104"/>
            <a:chOff x="8648524" y="3216761"/>
            <a:chExt cx="1817800" cy="2220139"/>
          </a:xfrm>
        </p:grpSpPr>
        <p:sp>
          <p:nvSpPr>
            <p:cNvPr id="102" name="Flowchart: Process 101"/>
            <p:cNvSpPr/>
            <p:nvPr/>
          </p:nvSpPr>
          <p:spPr>
            <a:xfrm>
              <a:off x="8905261" y="3767445"/>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5</a:t>
              </a:r>
            </a:p>
          </p:txBody>
        </p:sp>
        <p:sp>
          <p:nvSpPr>
            <p:cNvPr id="103" name="Flowchart: Process 102"/>
            <p:cNvSpPr/>
            <p:nvPr/>
          </p:nvSpPr>
          <p:spPr>
            <a:xfrm>
              <a:off x="8904358" y="4875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J</a:t>
              </a:r>
            </a:p>
          </p:txBody>
        </p:sp>
        <p:cxnSp>
          <p:nvCxnSpPr>
            <p:cNvPr id="104" name="Elbow Connector 103"/>
            <p:cNvCxnSpPr>
              <a:stCxn id="115" idx="2"/>
              <a:endCxn id="102" idx="0"/>
            </p:cNvCxnSpPr>
            <p:nvPr/>
          </p:nvCxnSpPr>
          <p:spPr>
            <a:xfrm rot="16200000" flipH="1">
              <a:off x="8802294" y="3062991"/>
              <a:ext cx="550683" cy="85822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116" idx="2"/>
              <a:endCxn id="102" idx="0"/>
            </p:cNvCxnSpPr>
            <p:nvPr/>
          </p:nvCxnSpPr>
          <p:spPr>
            <a:xfrm rot="5400000">
              <a:off x="9721763" y="3022884"/>
              <a:ext cx="529545" cy="959576"/>
            </a:xfrm>
            <a:prstGeom prst="bentConnector3">
              <a:avLst>
                <a:gd name="adj1" fmla="val 4799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102" idx="2"/>
              <a:endCxn id="103" idx="0"/>
            </p:cNvCxnSpPr>
            <p:nvPr/>
          </p:nvCxnSpPr>
          <p:spPr>
            <a:xfrm rot="5400000">
              <a:off x="9233311" y="4601721"/>
              <a:ext cx="545971" cy="903"/>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aph3"/>
          <p:cNvGrpSpPr/>
          <p:nvPr/>
        </p:nvGrpSpPr>
        <p:grpSpPr>
          <a:xfrm>
            <a:off x="6433796" y="4934924"/>
            <a:ext cx="1235339" cy="805653"/>
            <a:chOff x="7858727" y="5436899"/>
            <a:chExt cx="1647118" cy="1074204"/>
          </a:xfrm>
        </p:grpSpPr>
        <p:sp>
          <p:nvSpPr>
            <p:cNvPr id="108" name="Flowchart: Process 107"/>
            <p:cNvSpPr/>
            <p:nvPr/>
          </p:nvSpPr>
          <p:spPr>
            <a:xfrm>
              <a:off x="8001422" y="5949361"/>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6</a:t>
              </a:r>
            </a:p>
          </p:txBody>
        </p:sp>
        <p:cxnSp>
          <p:nvCxnSpPr>
            <p:cNvPr id="109" name="Elbow Connector 108"/>
            <p:cNvCxnSpPr>
              <a:stCxn id="88" idx="2"/>
              <a:endCxn id="108" idx="0"/>
            </p:cNvCxnSpPr>
            <p:nvPr/>
          </p:nvCxnSpPr>
          <p:spPr>
            <a:xfrm rot="16200000" flipH="1">
              <a:off x="7974804" y="5321256"/>
              <a:ext cx="512027" cy="744182"/>
            </a:xfrm>
            <a:prstGeom prst="bentConnector3">
              <a:avLst>
                <a:gd name="adj1" fmla="val 4948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3" idx="2"/>
              <a:endCxn id="108" idx="0"/>
            </p:cNvCxnSpPr>
            <p:nvPr/>
          </p:nvCxnSpPr>
          <p:spPr>
            <a:xfrm rot="5400000">
              <a:off x="8798146" y="5241662"/>
              <a:ext cx="512461" cy="90293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 name="Graph1"/>
          <p:cNvGrpSpPr/>
          <p:nvPr/>
        </p:nvGrpSpPr>
        <p:grpSpPr>
          <a:xfrm>
            <a:off x="6575029" y="1187436"/>
            <a:ext cx="2370257" cy="2098239"/>
            <a:chOff x="8047037" y="440248"/>
            <a:chExt cx="3160343" cy="2797652"/>
          </a:xfrm>
        </p:grpSpPr>
        <p:cxnSp>
          <p:nvCxnSpPr>
            <p:cNvPr id="112" name="Elbow Connector 111"/>
            <p:cNvCxnSpPr>
              <a:stCxn id="114" idx="2"/>
              <a:endCxn id="115" idx="0"/>
            </p:cNvCxnSpPr>
            <p:nvPr/>
          </p:nvCxnSpPr>
          <p:spPr>
            <a:xfrm rot="5400000">
              <a:off x="8830218" y="1922315"/>
              <a:ext cx="551010" cy="914400"/>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14" idx="2"/>
              <a:endCxn id="116" idx="0"/>
            </p:cNvCxnSpPr>
            <p:nvPr/>
          </p:nvCxnSpPr>
          <p:spPr>
            <a:xfrm rot="16200000" flipH="1">
              <a:off x="9728549" y="1938384"/>
              <a:ext cx="572148" cy="903400"/>
            </a:xfrm>
            <a:prstGeom prst="bentConnector3">
              <a:avLst>
                <a:gd name="adj1" fmla="val 47684"/>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8961437" y="1542268"/>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4</a:t>
              </a:r>
            </a:p>
          </p:txBody>
        </p:sp>
        <p:sp>
          <p:nvSpPr>
            <p:cNvPr id="115" name="Flowchart: Process 114"/>
            <p:cNvSpPr/>
            <p:nvPr/>
          </p:nvSpPr>
          <p:spPr>
            <a:xfrm>
              <a:off x="8047037" y="2655020"/>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H</a:t>
              </a:r>
            </a:p>
          </p:txBody>
        </p:sp>
        <p:sp>
          <p:nvSpPr>
            <p:cNvPr id="116" name="Flowchart: Process 115"/>
            <p:cNvSpPr/>
            <p:nvPr/>
          </p:nvSpPr>
          <p:spPr>
            <a:xfrm>
              <a:off x="9864837" y="2676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I</a:t>
              </a:r>
            </a:p>
          </p:txBody>
        </p:sp>
        <p:cxnSp>
          <p:nvCxnSpPr>
            <p:cNvPr id="117" name="Elbow Connector 116"/>
            <p:cNvCxnSpPr>
              <a:stCxn id="92" idx="3"/>
              <a:endCxn id="114" idx="0"/>
            </p:cNvCxnSpPr>
            <p:nvPr/>
          </p:nvCxnSpPr>
          <p:spPr>
            <a:xfrm>
              <a:off x="9204394" y="721120"/>
              <a:ext cx="358529" cy="82114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9" idx="1"/>
              <a:endCxn id="114" idx="0"/>
            </p:cNvCxnSpPr>
            <p:nvPr/>
          </p:nvCxnSpPr>
          <p:spPr>
            <a:xfrm rot="10800000" flipV="1">
              <a:off x="9562924" y="721118"/>
              <a:ext cx="441485" cy="82114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p:cNvSpPr/>
            <p:nvPr/>
          </p:nvSpPr>
          <p:spPr>
            <a:xfrm>
              <a:off x="10004408" y="44024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G</a:t>
              </a:r>
            </a:p>
          </p:txBody>
        </p:sp>
      </p:grpSp>
      <p:grpSp>
        <p:nvGrpSpPr>
          <p:cNvPr id="120" name="Processes"/>
          <p:cNvGrpSpPr/>
          <p:nvPr/>
        </p:nvGrpSpPr>
        <p:grpSpPr>
          <a:xfrm>
            <a:off x="4675053" y="2085142"/>
            <a:ext cx="3467294" cy="3577697"/>
            <a:chOff x="5513736" y="1637188"/>
            <a:chExt cx="4623058" cy="4770263"/>
          </a:xfrm>
        </p:grpSpPr>
        <p:sp>
          <p:nvSpPr>
            <p:cNvPr id="121" name="Flowchart: Process 120"/>
            <p:cNvSpPr/>
            <p:nvPr/>
          </p:nvSpPr>
          <p:spPr>
            <a:xfrm>
              <a:off x="5513736" y="1697303"/>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NewAcct</a:t>
              </a:r>
              <a:endParaRPr lang="en-US" sz="1405" dirty="0"/>
            </a:p>
          </p:txBody>
        </p:sp>
        <p:sp>
          <p:nvSpPr>
            <p:cNvPr id="122" name="Flowchart: Process 121"/>
            <p:cNvSpPr/>
            <p:nvPr/>
          </p:nvSpPr>
          <p:spPr>
            <a:xfrm>
              <a:off x="6356962" y="3864641"/>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Login</a:t>
              </a:r>
            </a:p>
          </p:txBody>
        </p:sp>
        <p:sp>
          <p:nvSpPr>
            <p:cNvPr id="123" name="Flowchart: Process 122"/>
            <p:cNvSpPr/>
            <p:nvPr/>
          </p:nvSpPr>
          <p:spPr>
            <a:xfrm>
              <a:off x="5621027" y="60891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Check</a:t>
              </a:r>
            </a:p>
            <a:p>
              <a:pPr algn="ctr"/>
              <a:r>
                <a:rPr lang="en-US" sz="1405" dirty="0"/>
                <a:t>Hijack</a:t>
              </a:r>
            </a:p>
          </p:txBody>
        </p:sp>
        <p:sp>
          <p:nvSpPr>
            <p:cNvPr id="124" name="Flowchart: Process 123"/>
            <p:cNvSpPr/>
            <p:nvPr/>
          </p:nvSpPr>
          <p:spPr>
            <a:xfrm>
              <a:off x="8961437" y="1637188"/>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GeoIP</a:t>
              </a:r>
              <a:endParaRPr lang="en-US" sz="1405" dirty="0"/>
            </a:p>
          </p:txBody>
        </p:sp>
        <p:sp>
          <p:nvSpPr>
            <p:cNvPr id="125" name="Flowchart: Process 124"/>
            <p:cNvSpPr/>
            <p:nvPr/>
          </p:nvSpPr>
          <p:spPr>
            <a:xfrm>
              <a:off x="8929315" y="39129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Check</a:t>
              </a:r>
            </a:p>
            <a:p>
              <a:pPr algn="ctr"/>
              <a:r>
                <a:rPr lang="en-US" sz="1405" dirty="0"/>
                <a:t>Fraud</a:t>
              </a:r>
            </a:p>
          </p:txBody>
        </p:sp>
        <p:sp>
          <p:nvSpPr>
            <p:cNvPr id="126" name="Flowchart: Process 125"/>
            <p:cNvSpPr/>
            <p:nvPr/>
          </p:nvSpPr>
          <p:spPr>
            <a:xfrm>
              <a:off x="7983063" y="6071087"/>
              <a:ext cx="1240819"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Reporting</a:t>
              </a:r>
            </a:p>
          </p:txBody>
        </p:sp>
      </p:grpSp>
      <p:grpSp>
        <p:nvGrpSpPr>
          <p:cNvPr id="143" name="Datasets"/>
          <p:cNvGrpSpPr/>
          <p:nvPr/>
        </p:nvGrpSpPr>
        <p:grpSpPr>
          <a:xfrm>
            <a:off x="4094838" y="1205128"/>
            <a:ext cx="4829736" cy="3730121"/>
            <a:chOff x="4740116" y="463838"/>
            <a:chExt cx="6439648" cy="4973494"/>
          </a:xfrm>
        </p:grpSpPr>
        <p:sp>
          <p:nvSpPr>
            <p:cNvPr id="144" name="Flowchart: Process 143"/>
            <p:cNvSpPr/>
            <p:nvPr/>
          </p:nvSpPr>
          <p:spPr>
            <a:xfrm>
              <a:off x="4740116" y="561973"/>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Name</a:t>
              </a:r>
            </a:p>
          </p:txBody>
        </p:sp>
        <p:sp>
          <p:nvSpPr>
            <p:cNvPr id="145" name="Flowchart: Process 144"/>
            <p:cNvSpPr/>
            <p:nvPr/>
          </p:nvSpPr>
          <p:spPr>
            <a:xfrm>
              <a:off x="6370769" y="566039"/>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Age</a:t>
              </a:r>
            </a:p>
          </p:txBody>
        </p:sp>
        <p:sp>
          <p:nvSpPr>
            <p:cNvPr id="146" name="Flowchart: Process 145"/>
            <p:cNvSpPr/>
            <p:nvPr/>
          </p:nvSpPr>
          <p:spPr>
            <a:xfrm>
              <a:off x="8009190" y="463838"/>
              <a:ext cx="1203671" cy="5157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IPAddress</a:t>
              </a:r>
              <a:endParaRPr lang="en-US" sz="1405" dirty="0"/>
            </a:p>
          </p:txBody>
        </p:sp>
        <p:sp>
          <p:nvSpPr>
            <p:cNvPr id="147" name="Flowchart: Process 146"/>
            <p:cNvSpPr/>
            <p:nvPr/>
          </p:nvSpPr>
          <p:spPr>
            <a:xfrm>
              <a:off x="10004407" y="463838"/>
              <a:ext cx="1175357" cy="49955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IDX</a:t>
              </a:r>
            </a:p>
          </p:txBody>
        </p:sp>
        <p:sp>
          <p:nvSpPr>
            <p:cNvPr id="148" name="Flowchart: Process 147"/>
            <p:cNvSpPr/>
            <p:nvPr/>
          </p:nvSpPr>
          <p:spPr>
            <a:xfrm>
              <a:off x="5515794" y="2659856"/>
              <a:ext cx="1175357" cy="56435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smtClean="0"/>
                <a:t>??</a:t>
              </a:r>
              <a:endParaRPr lang="en-US" sz="1405" dirty="0"/>
            </a:p>
          </p:txBody>
        </p:sp>
        <p:sp>
          <p:nvSpPr>
            <p:cNvPr id="149" name="Flowchart: Process 148"/>
            <p:cNvSpPr/>
            <p:nvPr/>
          </p:nvSpPr>
          <p:spPr>
            <a:xfrm>
              <a:off x="8059965" y="2665751"/>
              <a:ext cx="1175357" cy="51881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Country</a:t>
              </a:r>
            </a:p>
          </p:txBody>
        </p:sp>
        <p:sp>
          <p:nvSpPr>
            <p:cNvPr id="150" name="Flowchart: Process 149"/>
            <p:cNvSpPr/>
            <p:nvPr/>
          </p:nvSpPr>
          <p:spPr>
            <a:xfrm>
              <a:off x="5643948" y="4874723"/>
              <a:ext cx="1175357" cy="56260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Timestamp</a:t>
              </a:r>
            </a:p>
          </p:txBody>
        </p:sp>
        <p:sp>
          <p:nvSpPr>
            <p:cNvPr id="151" name="Flowchart: Process 150"/>
            <p:cNvSpPr/>
            <p:nvPr/>
          </p:nvSpPr>
          <p:spPr>
            <a:xfrm>
              <a:off x="7310487" y="4966196"/>
              <a:ext cx="1140643" cy="41919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Hash</a:t>
              </a:r>
            </a:p>
          </p:txBody>
        </p:sp>
        <p:sp>
          <p:nvSpPr>
            <p:cNvPr id="152" name="Flowchart: Process 151"/>
            <p:cNvSpPr/>
            <p:nvPr/>
          </p:nvSpPr>
          <p:spPr>
            <a:xfrm>
              <a:off x="9878644" y="2784706"/>
              <a:ext cx="1131863"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IDX</a:t>
              </a:r>
            </a:p>
          </p:txBody>
        </p:sp>
        <p:sp>
          <p:nvSpPr>
            <p:cNvPr id="153" name="Flowchart: Process 152"/>
            <p:cNvSpPr/>
            <p:nvPr/>
          </p:nvSpPr>
          <p:spPr>
            <a:xfrm>
              <a:off x="8955465" y="4962828"/>
              <a:ext cx="1102936" cy="39332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smtClean="0"/>
                <a:t>??</a:t>
              </a:r>
              <a:endParaRPr lang="en-US" sz="1405" dirty="0"/>
            </a:p>
          </p:txBody>
        </p:sp>
      </p:grpSp>
      <p:sp>
        <p:nvSpPr>
          <p:cNvPr id="3" name="Title 2"/>
          <p:cNvSpPr>
            <a:spLocks noGrp="1"/>
          </p:cNvSpPr>
          <p:nvPr>
            <p:ph type="title"/>
          </p:nvPr>
        </p:nvSpPr>
        <p:spPr/>
        <p:txBody>
          <a:bodyPr/>
          <a:lstStyle/>
          <a:p>
            <a:r>
              <a:rPr lang="en-US" dirty="0" err="1" smtClean="0"/>
              <a:t>Grok</a:t>
            </a:r>
            <a:endParaRPr lang="en-US" dirty="0"/>
          </a:p>
        </p:txBody>
      </p:sp>
      <p:sp>
        <p:nvSpPr>
          <p:cNvPr id="159" name="Content Placeholder 3"/>
          <p:cNvSpPr>
            <a:spLocks noGrp="1"/>
          </p:cNvSpPr>
          <p:nvPr>
            <p:ph sz="half" idx="1"/>
          </p:nvPr>
        </p:nvSpPr>
        <p:spPr>
          <a:xfrm>
            <a:off x="656571" y="1921193"/>
            <a:ext cx="3077420" cy="1147767"/>
          </a:xfrm>
          <a:solidFill>
            <a:schemeClr val="bg1">
              <a:alpha val="78000"/>
            </a:schemeClr>
          </a:solidFill>
        </p:spPr>
        <p:txBody>
          <a:bodyPr>
            <a:normAutofit lnSpcReduction="10000"/>
          </a:bodyPr>
          <a:lstStyle/>
          <a:p>
            <a:pPr marL="0" indent="0">
              <a:buNone/>
            </a:pPr>
            <a:r>
              <a:rPr lang="en-US" dirty="0" smtClean="0">
                <a:solidFill>
                  <a:schemeClr val="accent6"/>
                </a:solidFill>
              </a:rPr>
              <a:t>Purpose Labels</a:t>
            </a:r>
          </a:p>
          <a:p>
            <a:pPr marL="259556" lvl="1" indent="0">
              <a:buNone/>
            </a:pPr>
            <a:r>
              <a:rPr lang="en-US" dirty="0" smtClean="0"/>
              <a:t>Annotate programs with purpose labels</a:t>
            </a:r>
          </a:p>
          <a:p>
            <a:pPr marL="0" indent="0">
              <a:buNone/>
            </a:pPr>
            <a:endParaRPr lang="en-US" dirty="0" smtClean="0"/>
          </a:p>
        </p:txBody>
      </p:sp>
      <p:sp>
        <p:nvSpPr>
          <p:cNvPr id="62" name="TextBox 61"/>
          <p:cNvSpPr txBox="1"/>
          <p:nvPr/>
        </p:nvSpPr>
        <p:spPr>
          <a:xfrm>
            <a:off x="3498261" y="1631361"/>
            <a:ext cx="3762568" cy="1384995"/>
          </a:xfrm>
          <a:prstGeom prst="rect">
            <a:avLst/>
          </a:prstGeom>
          <a:solidFill>
            <a:schemeClr val="bg2"/>
          </a:solidFill>
        </p:spPr>
        <p:txBody>
          <a:bodyPr wrap="none" rtlCol="0">
            <a:spAutoFit/>
          </a:bodyPr>
          <a:lstStyle/>
          <a:p>
            <a:r>
              <a:rPr lang="en-US" sz="1400" dirty="0" smtClean="0">
                <a:latin typeface="Consolas" panose="020B0609020204030204" pitchFamily="49" charset="0"/>
                <a:cs typeface="Consolas" panose="020B0609020204030204" pitchFamily="49" charset="0"/>
              </a:rPr>
              <a:t>users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_name, _age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datasetAB</a:t>
            </a:r>
            <a:endParaRPr lang="en-US" sz="1400" dirty="0" smtClean="0">
              <a:latin typeface="Consolas" panose="020B0609020204030204" pitchFamily="49" charset="0"/>
              <a:cs typeface="Consolas" panose="020B0609020204030204" pitchFamily="49" charset="0"/>
            </a:endParaRPr>
          </a:p>
          <a:p>
            <a:r>
              <a:rPr lang="en-US" sz="1400" dirty="0" err="1" smtClean="0">
                <a:latin typeface="Consolas" panose="020B0609020204030204" pitchFamily="49" charset="0"/>
                <a:cs typeface="Consolas" panose="020B0609020204030204" pitchFamily="49" charset="0"/>
              </a:rPr>
              <a:t>user_tag</a:t>
            </a:r>
            <a:r>
              <a:rPr lang="en-US" sz="1400" dirty="0" smtClean="0">
                <a:latin typeface="Consolas" panose="020B0609020204030204" pitchFamily="49" charset="0"/>
                <a:cs typeface="Consolas" panose="020B0609020204030204" pitchFamily="49" charset="0"/>
              </a:rPr>
              <a:t>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GenerateTag</a:t>
            </a:r>
            <a:r>
              <a:rPr lang="en-US" sz="1400" dirty="0" smtClean="0">
                <a:latin typeface="Consolas" panose="020B0609020204030204" pitchFamily="49" charset="0"/>
                <a:cs typeface="Consolas" panose="020B0609020204030204" pitchFamily="49" charset="0"/>
              </a:rPr>
              <a:t>(_name, _age)</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users</a:t>
            </a:r>
          </a:p>
          <a:p>
            <a:r>
              <a:rPr lang="en-US" sz="1400" dirty="0" smtClean="0">
                <a:solidFill>
                  <a:schemeClr val="accent3">
                    <a:lumMod val="50000"/>
                  </a:schemeClr>
                </a:solidFill>
                <a:latin typeface="Consolas" panose="020B0609020204030204" pitchFamily="49" charset="0"/>
                <a:cs typeface="Consolas" panose="020B0609020204030204" pitchFamily="49" charset="0"/>
              </a:rPr>
              <a:t>OUTPUT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user_tag</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TO</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datasetC</a:t>
            </a:r>
            <a:endParaRPr lang="en-US" sz="1400" dirty="0">
              <a:latin typeface="Consolas" panose="020B0609020204030204" pitchFamily="49" charset="0"/>
              <a:cs typeface="Consolas" panose="020B0609020204030204" pitchFamily="49" charset="0"/>
            </a:endParaRPr>
          </a:p>
        </p:txBody>
      </p:sp>
      <p:sp>
        <p:nvSpPr>
          <p:cNvPr id="63" name="Flowchart: Process 62"/>
          <p:cNvSpPr/>
          <p:nvPr/>
        </p:nvSpPr>
        <p:spPr>
          <a:xfrm>
            <a:off x="4508977" y="1843184"/>
            <a:ext cx="594936"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Name</a:t>
            </a:r>
            <a:endParaRPr lang="en-US" sz="1405" dirty="0"/>
          </a:p>
        </p:txBody>
      </p:sp>
      <p:sp>
        <p:nvSpPr>
          <p:cNvPr id="64" name="Flowchart: Process 63"/>
          <p:cNvSpPr/>
          <p:nvPr/>
        </p:nvSpPr>
        <p:spPr>
          <a:xfrm>
            <a:off x="5223100" y="1843184"/>
            <a:ext cx="467919"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Age</a:t>
            </a:r>
            <a:endParaRPr lang="en-US" sz="1405" dirty="0"/>
          </a:p>
        </p:txBody>
      </p:sp>
      <p:sp>
        <p:nvSpPr>
          <p:cNvPr id="65" name="Slide Number Placeholder 2"/>
          <p:cNvSpPr txBox="1">
            <a:spLocks/>
          </p:cNvSpPr>
          <p:nvPr/>
        </p:nvSpPr>
        <p:spPr>
          <a:xfrm>
            <a:off x="1216025" y="6354763"/>
            <a:ext cx="1219200" cy="366712"/>
          </a:xfrm>
          <a:prstGeom prst="rect">
            <a:avLst/>
          </a:prstGeom>
        </p:spPr>
        <p:txBody>
          <a:bodyPr vert="horz"/>
          <a:lstStyle>
            <a:defPPr>
              <a:defRPr lang="en-US"/>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11EEFD52-FC20-40D4-8FD2-5CAD5AEC3DE5}" type="slidenum">
              <a:rPr lang="en-US" smtClean="0"/>
              <a:pPr>
                <a:defRPr/>
              </a:pPr>
              <a:t>24</a:t>
            </a:fld>
            <a:endParaRPr lang="en-US"/>
          </a:p>
        </p:txBody>
      </p:sp>
    </p:spTree>
    <p:extLst>
      <p:ext uri="{BB962C8B-B14F-4D97-AF65-F5344CB8AC3E}">
        <p14:creationId xmlns:p14="http://schemas.microsoft.com/office/powerpoint/2010/main" val="12847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250" fill="hold"/>
                                        <p:tgtEl>
                                          <p:spTgt spid="62"/>
                                        </p:tgtEl>
                                        <p:attrNameLst>
                                          <p:attrName>ppt_w</p:attrName>
                                        </p:attrNameLst>
                                      </p:cBhvr>
                                      <p:tavLst>
                                        <p:tav tm="0">
                                          <p:val>
                                            <p:fltVal val="0"/>
                                          </p:val>
                                        </p:tav>
                                        <p:tav tm="100000">
                                          <p:val>
                                            <p:strVal val="#ppt_w"/>
                                          </p:val>
                                        </p:tav>
                                      </p:tavLst>
                                    </p:anim>
                                    <p:anim calcmode="lin" valueType="num">
                                      <p:cBhvr>
                                        <p:cTn id="17" dur="250" fill="hold"/>
                                        <p:tgtEl>
                                          <p:spTgt spid="62"/>
                                        </p:tgtEl>
                                        <p:attrNameLst>
                                          <p:attrName>ppt_h</p:attrName>
                                        </p:attrNameLst>
                                      </p:cBhvr>
                                      <p:tavLst>
                                        <p:tav tm="0">
                                          <p:val>
                                            <p:fltVal val="0"/>
                                          </p:val>
                                        </p:tav>
                                        <p:tav tm="100000">
                                          <p:val>
                                            <p:strVal val="#ppt_h"/>
                                          </p:val>
                                        </p:tav>
                                      </p:tavLst>
                                    </p:anim>
                                    <p:animEffect transition="in" filter="fade">
                                      <p:cBhvr>
                                        <p:cTn id="18" dur="250"/>
                                        <p:tgtEl>
                                          <p:spTgt spid="62"/>
                                        </p:tgtEl>
                                      </p:cBhvr>
                                    </p:animEffect>
                                  </p:childTnLst>
                                </p:cTn>
                              </p:par>
                            </p:childTnLst>
                          </p:cTn>
                        </p:par>
                        <p:par>
                          <p:cTn id="19" fill="hold">
                            <p:stCondLst>
                              <p:cond delay="250"/>
                            </p:stCondLst>
                            <p:childTnLst>
                              <p:par>
                                <p:cTn id="20" presetID="47" presetClass="entr" presetSubtype="0" fill="hold" grpId="0" nodeType="afterEffect">
                                  <p:stCondLst>
                                    <p:cond delay="25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anim calcmode="lin" valueType="num">
                                      <p:cBhvr>
                                        <p:cTn id="23" dur="500" fill="hold"/>
                                        <p:tgtEl>
                                          <p:spTgt spid="63"/>
                                        </p:tgtEl>
                                        <p:attrNameLst>
                                          <p:attrName>ppt_x</p:attrName>
                                        </p:attrNameLst>
                                      </p:cBhvr>
                                      <p:tavLst>
                                        <p:tav tm="0">
                                          <p:val>
                                            <p:strVal val="#ppt_x"/>
                                          </p:val>
                                        </p:tav>
                                        <p:tav tm="100000">
                                          <p:val>
                                            <p:strVal val="#ppt_x"/>
                                          </p:val>
                                        </p:tav>
                                      </p:tavLst>
                                    </p:anim>
                                    <p:anim calcmode="lin" valueType="num">
                                      <p:cBhvr>
                                        <p:cTn id="24" dur="500" fill="hold"/>
                                        <p:tgtEl>
                                          <p:spTgt spid="6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5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anim calcmode="lin" valueType="num">
                                      <p:cBhvr>
                                        <p:cTn id="28" dur="500" fill="hold"/>
                                        <p:tgtEl>
                                          <p:spTgt spid="64"/>
                                        </p:tgtEl>
                                        <p:attrNameLst>
                                          <p:attrName>ppt_x</p:attrName>
                                        </p:attrNameLst>
                                      </p:cBhvr>
                                      <p:tavLst>
                                        <p:tav tm="0">
                                          <p:val>
                                            <p:strVal val="#ppt_x"/>
                                          </p:val>
                                        </p:tav>
                                        <p:tav tm="100000">
                                          <p:val>
                                            <p:strVal val="#ppt_x"/>
                                          </p:val>
                                        </p:tav>
                                      </p:tavLst>
                                    </p:anim>
                                    <p:anim calcmode="lin" valueType="num">
                                      <p:cBhvr>
                                        <p:cTn id="29" dur="5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62"/>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6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2" grpId="0" animBg="1"/>
      <p:bldP spid="62" grpId="1" animBg="1"/>
      <p:bldP spid="63" grpId="0" animBg="1"/>
      <p:bldP spid="63" grpId="1" animBg="1"/>
      <p:bldP spid="64" grpId="0" animBg="1"/>
      <p:bldP spid="6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54523" y="4414280"/>
            <a:ext cx="3077420" cy="1490771"/>
          </a:xfrm>
          <a:solidFill>
            <a:schemeClr val="bg1">
              <a:alpha val="78000"/>
            </a:schemeClr>
          </a:solidFill>
        </p:spPr>
        <p:txBody>
          <a:bodyPr>
            <a:normAutofit lnSpcReduction="10000"/>
          </a:bodyPr>
          <a:lstStyle/>
          <a:p>
            <a:pPr marL="0" indent="0">
              <a:buNone/>
            </a:pPr>
            <a:r>
              <a:rPr lang="en-US" dirty="0" smtClean="0">
                <a:solidFill>
                  <a:schemeClr val="accent6"/>
                </a:solidFill>
              </a:rPr>
              <a:t>Flow Labels</a:t>
            </a:r>
          </a:p>
          <a:p>
            <a:pPr marL="259556" lvl="1" indent="0">
              <a:buNone/>
            </a:pPr>
            <a:r>
              <a:rPr lang="en-US" dirty="0" smtClean="0"/>
              <a:t>Source labels propagated via data flow graph</a:t>
            </a:r>
          </a:p>
          <a:p>
            <a:pPr marL="0" indent="0">
              <a:buNone/>
            </a:pPr>
            <a:endParaRPr lang="en-US" dirty="0" smtClean="0"/>
          </a:p>
        </p:txBody>
      </p:sp>
      <p:grpSp>
        <p:nvGrpSpPr>
          <p:cNvPr id="83" name="Graph0"/>
          <p:cNvGrpSpPr/>
          <p:nvPr/>
        </p:nvGrpSpPr>
        <p:grpSpPr>
          <a:xfrm>
            <a:off x="4074128" y="1187437"/>
            <a:ext cx="3368919" cy="4578679"/>
            <a:chOff x="5432170" y="440249"/>
            <a:chExt cx="4491892" cy="6104905"/>
          </a:xfrm>
        </p:grpSpPr>
        <p:sp>
          <p:nvSpPr>
            <p:cNvPr id="84" name="Flowchart: Process 83"/>
            <p:cNvSpPr/>
            <p:nvPr/>
          </p:nvSpPr>
          <p:spPr>
            <a:xfrm>
              <a:off x="6205789" y="155213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1</a:t>
              </a:r>
            </a:p>
          </p:txBody>
        </p:sp>
        <p:sp>
          <p:nvSpPr>
            <p:cNvPr id="85" name="Flowchart: Process 84"/>
            <p:cNvSpPr/>
            <p:nvPr/>
          </p:nvSpPr>
          <p:spPr>
            <a:xfrm>
              <a:off x="543217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A</a:t>
              </a:r>
            </a:p>
          </p:txBody>
        </p:sp>
        <p:sp>
          <p:nvSpPr>
            <p:cNvPr id="86" name="Flowchart: Process 85"/>
            <p:cNvSpPr/>
            <p:nvPr/>
          </p:nvSpPr>
          <p:spPr>
            <a:xfrm>
              <a:off x="707663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B</a:t>
              </a:r>
            </a:p>
          </p:txBody>
        </p:sp>
        <p:sp>
          <p:nvSpPr>
            <p:cNvPr id="87" name="Flowchart: Process 86"/>
            <p:cNvSpPr/>
            <p:nvPr/>
          </p:nvSpPr>
          <p:spPr>
            <a:xfrm>
              <a:off x="6207847" y="265995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C</a:t>
              </a:r>
            </a:p>
          </p:txBody>
        </p:sp>
        <p:sp>
          <p:nvSpPr>
            <p:cNvPr id="88" name="Flowchart: Process 87"/>
            <p:cNvSpPr/>
            <p:nvPr/>
          </p:nvSpPr>
          <p:spPr>
            <a:xfrm>
              <a:off x="797690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F</a:t>
              </a:r>
            </a:p>
          </p:txBody>
        </p:sp>
        <p:sp>
          <p:nvSpPr>
            <p:cNvPr id="89" name="Flowchart: Process 88"/>
            <p:cNvSpPr/>
            <p:nvPr/>
          </p:nvSpPr>
          <p:spPr>
            <a:xfrm>
              <a:off x="633244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E</a:t>
              </a:r>
            </a:p>
          </p:txBody>
        </p:sp>
        <p:sp>
          <p:nvSpPr>
            <p:cNvPr id="90" name="Flowchart: Process 89"/>
            <p:cNvSpPr/>
            <p:nvPr/>
          </p:nvSpPr>
          <p:spPr>
            <a:xfrm>
              <a:off x="7076630" y="376777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2</a:t>
              </a:r>
            </a:p>
          </p:txBody>
        </p:sp>
        <p:sp>
          <p:nvSpPr>
            <p:cNvPr id="91" name="Flowchart: Process 90"/>
            <p:cNvSpPr/>
            <p:nvPr/>
          </p:nvSpPr>
          <p:spPr>
            <a:xfrm>
              <a:off x="6333829" y="598341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3</a:t>
              </a:r>
            </a:p>
          </p:txBody>
        </p:sp>
        <p:sp>
          <p:nvSpPr>
            <p:cNvPr id="92" name="Flowchart: Process 91"/>
            <p:cNvSpPr/>
            <p:nvPr/>
          </p:nvSpPr>
          <p:spPr>
            <a:xfrm>
              <a:off x="872109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D</a:t>
              </a:r>
            </a:p>
          </p:txBody>
        </p:sp>
        <p:cxnSp>
          <p:nvCxnSpPr>
            <p:cNvPr id="93" name="Elbow Connector 92"/>
            <p:cNvCxnSpPr>
              <a:stCxn id="85" idx="2"/>
              <a:endCxn id="84" idx="0"/>
            </p:cNvCxnSpPr>
            <p:nvPr/>
          </p:nvCxnSpPr>
          <p:spPr>
            <a:xfrm rot="16200000" flipH="1">
              <a:off x="6145395" y="890251"/>
              <a:ext cx="550141" cy="773619"/>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6" idx="2"/>
              <a:endCxn id="84" idx="0"/>
            </p:cNvCxnSpPr>
            <p:nvPr/>
          </p:nvCxnSpPr>
          <p:spPr>
            <a:xfrm rot="5400000">
              <a:off x="6967626" y="841641"/>
              <a:ext cx="550141" cy="87084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4" idx="2"/>
              <a:endCxn id="87" idx="0"/>
            </p:cNvCxnSpPr>
            <p:nvPr/>
          </p:nvCxnSpPr>
          <p:spPr>
            <a:xfrm rot="16200000" flipH="1">
              <a:off x="6535265" y="2385884"/>
              <a:ext cx="546078" cy="205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7" idx="2"/>
              <a:endCxn id="90" idx="0"/>
            </p:cNvCxnSpPr>
            <p:nvPr/>
          </p:nvCxnSpPr>
          <p:spPr>
            <a:xfrm rot="16200000" flipH="1">
              <a:off x="6970685" y="3060341"/>
              <a:ext cx="546078" cy="86878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92" idx="2"/>
              <a:endCxn id="90" idx="0"/>
            </p:cNvCxnSpPr>
            <p:nvPr/>
          </p:nvCxnSpPr>
          <p:spPr>
            <a:xfrm rot="5400000">
              <a:off x="7117456" y="1562651"/>
              <a:ext cx="2765781" cy="1644460"/>
            </a:xfrm>
            <a:prstGeom prst="bentConnector3">
              <a:avLst>
                <a:gd name="adj1" fmla="val 2987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90" idx="2"/>
              <a:endCxn id="89" idx="0"/>
            </p:cNvCxnSpPr>
            <p:nvPr/>
          </p:nvCxnSpPr>
          <p:spPr>
            <a:xfrm rot="5400000">
              <a:off x="7032986" y="4230462"/>
              <a:ext cx="546078" cy="744182"/>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90" idx="2"/>
              <a:endCxn id="88" idx="0"/>
            </p:cNvCxnSpPr>
            <p:nvPr/>
          </p:nvCxnSpPr>
          <p:spPr>
            <a:xfrm rot="16200000" flipH="1">
              <a:off x="7855216" y="4152414"/>
              <a:ext cx="546078" cy="90027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89" idx="2"/>
              <a:endCxn id="91" idx="0"/>
            </p:cNvCxnSpPr>
            <p:nvPr/>
          </p:nvCxnSpPr>
          <p:spPr>
            <a:xfrm rot="16200000" flipH="1">
              <a:off x="6661585" y="5709682"/>
              <a:ext cx="546078" cy="138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aph2"/>
          <p:cNvGrpSpPr/>
          <p:nvPr/>
        </p:nvGrpSpPr>
        <p:grpSpPr>
          <a:xfrm>
            <a:off x="7026144" y="3269821"/>
            <a:ext cx="1363350" cy="1665104"/>
            <a:chOff x="8648524" y="3216761"/>
            <a:chExt cx="1817800" cy="2220139"/>
          </a:xfrm>
        </p:grpSpPr>
        <p:sp>
          <p:nvSpPr>
            <p:cNvPr id="102" name="Flowchart: Process 101"/>
            <p:cNvSpPr/>
            <p:nvPr/>
          </p:nvSpPr>
          <p:spPr>
            <a:xfrm>
              <a:off x="8905261" y="3767445"/>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5</a:t>
              </a:r>
            </a:p>
          </p:txBody>
        </p:sp>
        <p:sp>
          <p:nvSpPr>
            <p:cNvPr id="103" name="Flowchart: Process 102"/>
            <p:cNvSpPr/>
            <p:nvPr/>
          </p:nvSpPr>
          <p:spPr>
            <a:xfrm>
              <a:off x="8904358" y="4875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J</a:t>
              </a:r>
            </a:p>
          </p:txBody>
        </p:sp>
        <p:cxnSp>
          <p:nvCxnSpPr>
            <p:cNvPr id="104" name="Elbow Connector 103"/>
            <p:cNvCxnSpPr>
              <a:stCxn id="115" idx="2"/>
              <a:endCxn id="102" idx="0"/>
            </p:cNvCxnSpPr>
            <p:nvPr/>
          </p:nvCxnSpPr>
          <p:spPr>
            <a:xfrm rot="16200000" flipH="1">
              <a:off x="8802294" y="3062991"/>
              <a:ext cx="550683" cy="85822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116" idx="2"/>
              <a:endCxn id="102" idx="0"/>
            </p:cNvCxnSpPr>
            <p:nvPr/>
          </p:nvCxnSpPr>
          <p:spPr>
            <a:xfrm rot="5400000">
              <a:off x="9721763" y="3022884"/>
              <a:ext cx="529545" cy="959576"/>
            </a:xfrm>
            <a:prstGeom prst="bentConnector3">
              <a:avLst>
                <a:gd name="adj1" fmla="val 4799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102" idx="2"/>
              <a:endCxn id="103" idx="0"/>
            </p:cNvCxnSpPr>
            <p:nvPr/>
          </p:nvCxnSpPr>
          <p:spPr>
            <a:xfrm rot="5400000">
              <a:off x="9233311" y="4601721"/>
              <a:ext cx="545971" cy="903"/>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aph3"/>
          <p:cNvGrpSpPr/>
          <p:nvPr/>
        </p:nvGrpSpPr>
        <p:grpSpPr>
          <a:xfrm>
            <a:off x="6433796" y="4934924"/>
            <a:ext cx="1235339" cy="805653"/>
            <a:chOff x="7858727" y="5436899"/>
            <a:chExt cx="1647118" cy="1074204"/>
          </a:xfrm>
        </p:grpSpPr>
        <p:sp>
          <p:nvSpPr>
            <p:cNvPr id="108" name="Flowchart: Process 107"/>
            <p:cNvSpPr/>
            <p:nvPr/>
          </p:nvSpPr>
          <p:spPr>
            <a:xfrm>
              <a:off x="8001422" y="5949361"/>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6</a:t>
              </a:r>
            </a:p>
          </p:txBody>
        </p:sp>
        <p:cxnSp>
          <p:nvCxnSpPr>
            <p:cNvPr id="109" name="Elbow Connector 108"/>
            <p:cNvCxnSpPr>
              <a:stCxn id="88" idx="2"/>
              <a:endCxn id="108" idx="0"/>
            </p:cNvCxnSpPr>
            <p:nvPr/>
          </p:nvCxnSpPr>
          <p:spPr>
            <a:xfrm rot="16200000" flipH="1">
              <a:off x="7974804" y="5321256"/>
              <a:ext cx="512027" cy="744182"/>
            </a:xfrm>
            <a:prstGeom prst="bentConnector3">
              <a:avLst>
                <a:gd name="adj1" fmla="val 4948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3" idx="2"/>
              <a:endCxn id="108" idx="0"/>
            </p:cNvCxnSpPr>
            <p:nvPr/>
          </p:nvCxnSpPr>
          <p:spPr>
            <a:xfrm rot="5400000">
              <a:off x="8798146" y="5241662"/>
              <a:ext cx="512461" cy="90293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 name="Graph1"/>
          <p:cNvGrpSpPr/>
          <p:nvPr/>
        </p:nvGrpSpPr>
        <p:grpSpPr>
          <a:xfrm>
            <a:off x="6575029" y="1187436"/>
            <a:ext cx="2370257" cy="2098239"/>
            <a:chOff x="8047037" y="440248"/>
            <a:chExt cx="3160343" cy="2797652"/>
          </a:xfrm>
        </p:grpSpPr>
        <p:cxnSp>
          <p:nvCxnSpPr>
            <p:cNvPr id="112" name="Elbow Connector 111"/>
            <p:cNvCxnSpPr>
              <a:stCxn id="114" idx="2"/>
              <a:endCxn id="115" idx="0"/>
            </p:cNvCxnSpPr>
            <p:nvPr/>
          </p:nvCxnSpPr>
          <p:spPr>
            <a:xfrm rot="5400000">
              <a:off x="8830218" y="1922315"/>
              <a:ext cx="551010" cy="914400"/>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14" idx="2"/>
              <a:endCxn id="116" idx="0"/>
            </p:cNvCxnSpPr>
            <p:nvPr/>
          </p:nvCxnSpPr>
          <p:spPr>
            <a:xfrm rot="16200000" flipH="1">
              <a:off x="9728549" y="1938384"/>
              <a:ext cx="572148" cy="903400"/>
            </a:xfrm>
            <a:prstGeom prst="bentConnector3">
              <a:avLst>
                <a:gd name="adj1" fmla="val 47684"/>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8961437" y="1542268"/>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Process 4</a:t>
              </a:r>
            </a:p>
          </p:txBody>
        </p:sp>
        <p:sp>
          <p:nvSpPr>
            <p:cNvPr id="115" name="Flowchart: Process 114"/>
            <p:cNvSpPr/>
            <p:nvPr/>
          </p:nvSpPr>
          <p:spPr>
            <a:xfrm>
              <a:off x="8047037" y="2655020"/>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H</a:t>
              </a:r>
            </a:p>
          </p:txBody>
        </p:sp>
        <p:sp>
          <p:nvSpPr>
            <p:cNvPr id="116" name="Flowchart: Process 115"/>
            <p:cNvSpPr/>
            <p:nvPr/>
          </p:nvSpPr>
          <p:spPr>
            <a:xfrm>
              <a:off x="9864837" y="2676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I</a:t>
              </a:r>
            </a:p>
          </p:txBody>
        </p:sp>
        <p:cxnSp>
          <p:nvCxnSpPr>
            <p:cNvPr id="117" name="Elbow Connector 116"/>
            <p:cNvCxnSpPr>
              <a:stCxn id="92" idx="3"/>
              <a:endCxn id="114" idx="0"/>
            </p:cNvCxnSpPr>
            <p:nvPr/>
          </p:nvCxnSpPr>
          <p:spPr>
            <a:xfrm>
              <a:off x="9204394" y="721120"/>
              <a:ext cx="358529" cy="82114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9" idx="1"/>
              <a:endCxn id="114" idx="0"/>
            </p:cNvCxnSpPr>
            <p:nvPr/>
          </p:nvCxnSpPr>
          <p:spPr>
            <a:xfrm rot="10800000" flipV="1">
              <a:off x="9562924" y="721118"/>
              <a:ext cx="441485" cy="82114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p:cNvSpPr/>
            <p:nvPr/>
          </p:nvSpPr>
          <p:spPr>
            <a:xfrm>
              <a:off x="10004408" y="44024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Dataset G</a:t>
              </a:r>
            </a:p>
          </p:txBody>
        </p:sp>
      </p:grpSp>
      <p:grpSp>
        <p:nvGrpSpPr>
          <p:cNvPr id="120" name="Processes"/>
          <p:cNvGrpSpPr/>
          <p:nvPr/>
        </p:nvGrpSpPr>
        <p:grpSpPr>
          <a:xfrm>
            <a:off x="4675053" y="2085142"/>
            <a:ext cx="3467294" cy="3577697"/>
            <a:chOff x="5513736" y="1637188"/>
            <a:chExt cx="4623058" cy="4770263"/>
          </a:xfrm>
        </p:grpSpPr>
        <p:sp>
          <p:nvSpPr>
            <p:cNvPr id="121" name="Flowchart: Process 120"/>
            <p:cNvSpPr/>
            <p:nvPr/>
          </p:nvSpPr>
          <p:spPr>
            <a:xfrm>
              <a:off x="5513736" y="1697303"/>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NewAcct</a:t>
              </a:r>
              <a:endParaRPr lang="en-US" sz="1405" dirty="0"/>
            </a:p>
          </p:txBody>
        </p:sp>
        <p:sp>
          <p:nvSpPr>
            <p:cNvPr id="122" name="Flowchart: Process 121"/>
            <p:cNvSpPr/>
            <p:nvPr/>
          </p:nvSpPr>
          <p:spPr>
            <a:xfrm>
              <a:off x="6356962" y="3864641"/>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Login</a:t>
              </a:r>
            </a:p>
          </p:txBody>
        </p:sp>
        <p:sp>
          <p:nvSpPr>
            <p:cNvPr id="123" name="Flowchart: Process 122"/>
            <p:cNvSpPr/>
            <p:nvPr/>
          </p:nvSpPr>
          <p:spPr>
            <a:xfrm>
              <a:off x="5621027" y="60891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Check</a:t>
              </a:r>
            </a:p>
            <a:p>
              <a:pPr algn="ctr"/>
              <a:r>
                <a:rPr lang="en-US" sz="1405" dirty="0"/>
                <a:t>Hijack</a:t>
              </a:r>
            </a:p>
          </p:txBody>
        </p:sp>
        <p:sp>
          <p:nvSpPr>
            <p:cNvPr id="124" name="Flowchart: Process 123"/>
            <p:cNvSpPr/>
            <p:nvPr/>
          </p:nvSpPr>
          <p:spPr>
            <a:xfrm>
              <a:off x="8961437" y="1637188"/>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GeoIP</a:t>
              </a:r>
              <a:endParaRPr lang="en-US" sz="1405" dirty="0"/>
            </a:p>
          </p:txBody>
        </p:sp>
        <p:sp>
          <p:nvSpPr>
            <p:cNvPr id="125" name="Flowchart: Process 124"/>
            <p:cNvSpPr/>
            <p:nvPr/>
          </p:nvSpPr>
          <p:spPr>
            <a:xfrm>
              <a:off x="8929315" y="39129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Check</a:t>
              </a:r>
            </a:p>
            <a:p>
              <a:pPr algn="ctr"/>
              <a:r>
                <a:rPr lang="en-US" sz="1405" dirty="0"/>
                <a:t>Fraud</a:t>
              </a:r>
            </a:p>
          </p:txBody>
        </p:sp>
        <p:sp>
          <p:nvSpPr>
            <p:cNvPr id="126" name="Flowchart: Process 125"/>
            <p:cNvSpPr/>
            <p:nvPr/>
          </p:nvSpPr>
          <p:spPr>
            <a:xfrm>
              <a:off x="7983063" y="6071087"/>
              <a:ext cx="1240819"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Reporting</a:t>
              </a:r>
            </a:p>
          </p:txBody>
        </p:sp>
      </p:grpSp>
      <p:grpSp>
        <p:nvGrpSpPr>
          <p:cNvPr id="127" name="Provenance"/>
          <p:cNvGrpSpPr/>
          <p:nvPr/>
        </p:nvGrpSpPr>
        <p:grpSpPr>
          <a:xfrm>
            <a:off x="4518892" y="1608743"/>
            <a:ext cx="2466691" cy="3736068"/>
            <a:chOff x="5305521" y="1001990"/>
            <a:chExt cx="3288921" cy="4981424"/>
          </a:xfrm>
        </p:grpSpPr>
        <p:cxnSp>
          <p:nvCxnSpPr>
            <p:cNvPr id="128" name="Elbow Connector 127"/>
            <p:cNvCxnSpPr>
              <a:stCxn id="90" idx="2"/>
            </p:cNvCxnSpPr>
            <p:nvPr/>
          </p:nvCxnSpPr>
          <p:spPr>
            <a:xfrm rot="5400000">
              <a:off x="5759406" y="4784372"/>
              <a:ext cx="1653900" cy="744184"/>
            </a:xfrm>
            <a:prstGeom prst="bentConnector3">
              <a:avLst>
                <a:gd name="adj1" fmla="val 16570"/>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92" idx="2"/>
              <a:endCxn id="90" idx="0"/>
            </p:cNvCxnSpPr>
            <p:nvPr/>
          </p:nvCxnSpPr>
          <p:spPr>
            <a:xfrm rot="5400000">
              <a:off x="6389321" y="1562651"/>
              <a:ext cx="2765781" cy="1644460"/>
            </a:xfrm>
            <a:prstGeom prst="bentConnector3">
              <a:avLst>
                <a:gd name="adj1" fmla="val 29913"/>
              </a:avLst>
            </a:prstGeom>
            <a:ln w="762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85" idx="2"/>
              <a:endCxn id="87" idx="0"/>
            </p:cNvCxnSpPr>
            <p:nvPr/>
          </p:nvCxnSpPr>
          <p:spPr>
            <a:xfrm rot="16200000" flipH="1">
              <a:off x="4864379" y="1443132"/>
              <a:ext cx="1657961" cy="775677"/>
            </a:xfrm>
            <a:prstGeom prst="bentConnector3">
              <a:avLst>
                <a:gd name="adj1" fmla="val 16332"/>
              </a:avLst>
            </a:prstGeom>
            <a:ln w="762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86" idx="2"/>
              <a:endCxn id="87" idx="0"/>
            </p:cNvCxnSpPr>
            <p:nvPr/>
          </p:nvCxnSpPr>
          <p:spPr>
            <a:xfrm rot="5400000">
              <a:off x="5686610" y="1396580"/>
              <a:ext cx="1657961" cy="868783"/>
            </a:xfrm>
            <a:prstGeom prst="bentConnector3">
              <a:avLst>
                <a:gd name="adj1" fmla="val 16332"/>
              </a:avLst>
            </a:prstGeom>
            <a:ln w="762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84" idx="2"/>
              <a:endCxn id="90" idx="0"/>
            </p:cNvCxnSpPr>
            <p:nvPr/>
          </p:nvCxnSpPr>
          <p:spPr>
            <a:xfrm rot="16200000" flipH="1">
              <a:off x="5687611" y="2505402"/>
              <a:ext cx="1653898" cy="870841"/>
            </a:xfrm>
            <a:prstGeom prst="bentConnector3">
              <a:avLst>
                <a:gd name="adj1" fmla="val 83590"/>
              </a:avLst>
            </a:prstGeom>
            <a:ln w="762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0" idx="2"/>
              <a:endCxn id="90" idx="0"/>
            </p:cNvCxnSpPr>
            <p:nvPr/>
          </p:nvCxnSpPr>
          <p:spPr>
            <a:xfrm flipV="1">
              <a:off x="6958448" y="3767772"/>
              <a:ext cx="0" cy="561742"/>
            </a:xfrm>
            <a:prstGeom prst="line">
              <a:avLst/>
            </a:prstGeom>
            <a:ln w="76200">
              <a:solidFill>
                <a:schemeClr val="accent4"/>
              </a:solidFill>
              <a:tailEnd type="none"/>
            </a:ln>
          </p:spPr>
          <p:style>
            <a:lnRef idx="1">
              <a:schemeClr val="accent1"/>
            </a:lnRef>
            <a:fillRef idx="0">
              <a:schemeClr val="accent1"/>
            </a:fillRef>
            <a:effectRef idx="0">
              <a:schemeClr val="accent1"/>
            </a:effectRef>
            <a:fontRef idx="minor">
              <a:schemeClr val="tx1"/>
            </a:fontRef>
          </p:style>
        </p:cxnSp>
      </p:grpSp>
      <p:grpSp>
        <p:nvGrpSpPr>
          <p:cNvPr id="143" name="Datasets"/>
          <p:cNvGrpSpPr/>
          <p:nvPr/>
        </p:nvGrpSpPr>
        <p:grpSpPr>
          <a:xfrm>
            <a:off x="4094838" y="1205128"/>
            <a:ext cx="4829736" cy="3730121"/>
            <a:chOff x="4740116" y="463838"/>
            <a:chExt cx="6439648" cy="4973494"/>
          </a:xfrm>
        </p:grpSpPr>
        <p:sp>
          <p:nvSpPr>
            <p:cNvPr id="144" name="Flowchart: Process 143"/>
            <p:cNvSpPr/>
            <p:nvPr/>
          </p:nvSpPr>
          <p:spPr>
            <a:xfrm>
              <a:off x="4740116" y="561973"/>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Name</a:t>
              </a:r>
            </a:p>
          </p:txBody>
        </p:sp>
        <p:sp>
          <p:nvSpPr>
            <p:cNvPr id="145" name="Flowchart: Process 144"/>
            <p:cNvSpPr/>
            <p:nvPr/>
          </p:nvSpPr>
          <p:spPr>
            <a:xfrm>
              <a:off x="6370769" y="566039"/>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Age</a:t>
              </a:r>
            </a:p>
          </p:txBody>
        </p:sp>
        <p:sp>
          <p:nvSpPr>
            <p:cNvPr id="146" name="Flowchart: Process 145"/>
            <p:cNvSpPr/>
            <p:nvPr/>
          </p:nvSpPr>
          <p:spPr>
            <a:xfrm>
              <a:off x="8009190" y="463838"/>
              <a:ext cx="1203671" cy="5157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err="1"/>
                <a:t>IPAddress</a:t>
              </a:r>
              <a:endParaRPr lang="en-US" sz="1405" dirty="0"/>
            </a:p>
          </p:txBody>
        </p:sp>
        <p:sp>
          <p:nvSpPr>
            <p:cNvPr id="147" name="Flowchart: Process 146"/>
            <p:cNvSpPr/>
            <p:nvPr/>
          </p:nvSpPr>
          <p:spPr>
            <a:xfrm>
              <a:off x="10004407" y="463838"/>
              <a:ext cx="1175357" cy="49955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IDX</a:t>
              </a:r>
            </a:p>
          </p:txBody>
        </p:sp>
        <p:sp>
          <p:nvSpPr>
            <p:cNvPr id="148" name="Flowchart: Process 147"/>
            <p:cNvSpPr/>
            <p:nvPr/>
          </p:nvSpPr>
          <p:spPr>
            <a:xfrm>
              <a:off x="5515794" y="2659856"/>
              <a:ext cx="1175357" cy="56435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smtClean="0"/>
                <a:t>Profile</a:t>
              </a:r>
              <a:endParaRPr lang="en-US" sz="1405" dirty="0"/>
            </a:p>
          </p:txBody>
        </p:sp>
        <p:sp>
          <p:nvSpPr>
            <p:cNvPr id="149" name="Flowchart: Process 148"/>
            <p:cNvSpPr/>
            <p:nvPr/>
          </p:nvSpPr>
          <p:spPr>
            <a:xfrm>
              <a:off x="8059965" y="2665751"/>
              <a:ext cx="1175357" cy="51881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Country</a:t>
              </a:r>
            </a:p>
          </p:txBody>
        </p:sp>
        <p:sp>
          <p:nvSpPr>
            <p:cNvPr id="150" name="Flowchart: Process 149"/>
            <p:cNvSpPr/>
            <p:nvPr/>
          </p:nvSpPr>
          <p:spPr>
            <a:xfrm>
              <a:off x="5643948" y="4874723"/>
              <a:ext cx="1175357" cy="56260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Timestamp</a:t>
              </a:r>
              <a:endParaRPr lang="en-US" sz="1200" dirty="0"/>
            </a:p>
          </p:txBody>
        </p:sp>
        <p:sp>
          <p:nvSpPr>
            <p:cNvPr id="151" name="Flowchart: Process 150"/>
            <p:cNvSpPr/>
            <p:nvPr/>
          </p:nvSpPr>
          <p:spPr>
            <a:xfrm>
              <a:off x="7310487" y="4966196"/>
              <a:ext cx="1140643" cy="41919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Hash</a:t>
              </a:r>
            </a:p>
          </p:txBody>
        </p:sp>
        <p:sp>
          <p:nvSpPr>
            <p:cNvPr id="152" name="Flowchart: Process 151"/>
            <p:cNvSpPr/>
            <p:nvPr/>
          </p:nvSpPr>
          <p:spPr>
            <a:xfrm>
              <a:off x="9878644" y="2784706"/>
              <a:ext cx="1131863"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IDX</a:t>
              </a:r>
            </a:p>
          </p:txBody>
        </p:sp>
        <p:sp>
          <p:nvSpPr>
            <p:cNvPr id="153" name="Flowchart: Process 152"/>
            <p:cNvSpPr/>
            <p:nvPr/>
          </p:nvSpPr>
          <p:spPr>
            <a:xfrm>
              <a:off x="8955465" y="4962828"/>
              <a:ext cx="1102936" cy="39332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5" dirty="0"/>
                <a:t>IDX</a:t>
              </a:r>
            </a:p>
          </p:txBody>
        </p:sp>
      </p:grpSp>
      <p:grpSp>
        <p:nvGrpSpPr>
          <p:cNvPr id="154" name="Copies"/>
          <p:cNvGrpSpPr/>
          <p:nvPr/>
        </p:nvGrpSpPr>
        <p:grpSpPr>
          <a:xfrm>
            <a:off x="7669142" y="1398089"/>
            <a:ext cx="720360" cy="3115531"/>
            <a:chOff x="9505844" y="721118"/>
            <a:chExt cx="960479" cy="4154041"/>
          </a:xfrm>
        </p:grpSpPr>
        <p:cxnSp>
          <p:nvCxnSpPr>
            <p:cNvPr id="155" name="Elbow Connector 154"/>
            <p:cNvCxnSpPr>
              <a:stCxn id="119" idx="1"/>
              <a:endCxn id="116" idx="0"/>
            </p:cNvCxnSpPr>
            <p:nvPr/>
          </p:nvCxnSpPr>
          <p:spPr>
            <a:xfrm rot="10800000" flipH="1" flipV="1">
              <a:off x="10004407" y="721118"/>
              <a:ext cx="461915" cy="1955039"/>
            </a:xfrm>
            <a:prstGeom prst="bentConnector4">
              <a:avLst>
                <a:gd name="adj1" fmla="val -95527"/>
                <a:gd name="adj2" fmla="val 84784"/>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Elbow Connector 155"/>
            <p:cNvCxnSpPr>
              <a:stCxn id="116" idx="2"/>
              <a:endCxn id="103" idx="0"/>
            </p:cNvCxnSpPr>
            <p:nvPr/>
          </p:nvCxnSpPr>
          <p:spPr>
            <a:xfrm rot="5400000">
              <a:off x="9167455" y="3576290"/>
              <a:ext cx="1637258" cy="960479"/>
            </a:xfrm>
            <a:prstGeom prst="bentConnector3">
              <a:avLst>
                <a:gd name="adj1" fmla="val 15256"/>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672963" y="6088865"/>
            <a:ext cx="5132948" cy="346249"/>
          </a:xfrm>
          <a:prstGeom prst="rect">
            <a:avLst/>
          </a:prstGeom>
          <a:solidFill>
            <a:schemeClr val="bg1"/>
          </a:solidFill>
          <a:effectLst>
            <a:glow rad="63500">
              <a:schemeClr val="tx1">
                <a:alpha val="40000"/>
              </a:schemeClr>
            </a:glow>
          </a:effectLst>
        </p:spPr>
        <p:txBody>
          <a:bodyPr wrap="square" lIns="68580" tIns="68580" rIns="68580" bIns="68580" rtlCol="0">
            <a:spAutoFit/>
          </a:bodyPr>
          <a:lstStyle/>
          <a:p>
            <a:pPr marL="0" lvl="2"/>
            <a:r>
              <a:rPr lang="en-US" sz="1350" dirty="0"/>
              <a:t>D. E. Denning. “A lattice model of secure information ﬂow”</a:t>
            </a:r>
          </a:p>
        </p:txBody>
      </p:sp>
      <p:sp>
        <p:nvSpPr>
          <p:cNvPr id="3" name="Title 2"/>
          <p:cNvSpPr>
            <a:spLocks noGrp="1"/>
          </p:cNvSpPr>
          <p:nvPr>
            <p:ph type="title"/>
          </p:nvPr>
        </p:nvSpPr>
        <p:spPr/>
        <p:txBody>
          <a:bodyPr/>
          <a:lstStyle/>
          <a:p>
            <a:r>
              <a:rPr lang="en-US" dirty="0" err="1" smtClean="0"/>
              <a:t>Grok</a:t>
            </a:r>
            <a:endParaRPr lang="en-US" dirty="0"/>
          </a:p>
        </p:txBody>
      </p:sp>
      <p:sp>
        <p:nvSpPr>
          <p:cNvPr id="160" name="Content Placeholder 3"/>
          <p:cNvSpPr>
            <a:spLocks noGrp="1"/>
          </p:cNvSpPr>
          <p:nvPr>
            <p:ph sz="half" idx="1"/>
          </p:nvPr>
        </p:nvSpPr>
        <p:spPr>
          <a:xfrm>
            <a:off x="656571" y="1921193"/>
            <a:ext cx="3077420" cy="1147767"/>
          </a:xfrm>
          <a:solidFill>
            <a:schemeClr val="bg1">
              <a:alpha val="78000"/>
            </a:schemeClr>
          </a:solidFill>
        </p:spPr>
        <p:txBody>
          <a:bodyPr>
            <a:normAutofit lnSpcReduction="10000"/>
          </a:bodyPr>
          <a:lstStyle/>
          <a:p>
            <a:pPr marL="0" indent="0">
              <a:buNone/>
            </a:pPr>
            <a:r>
              <a:rPr lang="en-US" dirty="0" smtClean="0">
                <a:solidFill>
                  <a:schemeClr val="accent6"/>
                </a:solidFill>
              </a:rPr>
              <a:t>Purpose Labels</a:t>
            </a:r>
          </a:p>
          <a:p>
            <a:pPr marL="259556" lvl="1" indent="0">
              <a:buNone/>
            </a:pPr>
            <a:r>
              <a:rPr lang="en-US" dirty="0" smtClean="0"/>
              <a:t>Annotate programs with purpose labels</a:t>
            </a:r>
          </a:p>
          <a:p>
            <a:pPr marL="0" indent="0">
              <a:buNone/>
            </a:pPr>
            <a:endParaRPr lang="en-US" dirty="0" smtClean="0"/>
          </a:p>
        </p:txBody>
      </p:sp>
      <p:sp>
        <p:nvSpPr>
          <p:cNvPr id="161" name="Content Placeholder 3"/>
          <p:cNvSpPr>
            <a:spLocks noGrp="1"/>
          </p:cNvSpPr>
          <p:nvPr>
            <p:ph sz="half" idx="1"/>
          </p:nvPr>
        </p:nvSpPr>
        <p:spPr>
          <a:xfrm>
            <a:off x="656571" y="3165901"/>
            <a:ext cx="3077420" cy="1151438"/>
          </a:xfrm>
          <a:solidFill>
            <a:schemeClr val="bg1">
              <a:alpha val="78000"/>
            </a:schemeClr>
          </a:solidFill>
        </p:spPr>
        <p:txBody>
          <a:bodyPr>
            <a:normAutofit lnSpcReduction="10000"/>
          </a:bodyPr>
          <a:lstStyle/>
          <a:p>
            <a:pPr marL="0" indent="0">
              <a:buNone/>
            </a:pPr>
            <a:r>
              <a:rPr lang="en-US" dirty="0" smtClean="0">
                <a:solidFill>
                  <a:schemeClr val="accent6"/>
                </a:solidFill>
              </a:rPr>
              <a:t>Initial Data Labels</a:t>
            </a:r>
          </a:p>
          <a:p>
            <a:pPr marL="259556" lvl="1" indent="0">
              <a:buNone/>
            </a:pPr>
            <a:r>
              <a:rPr lang="en-US" dirty="0" smtClean="0"/>
              <a:t>Heuristics and Annotations</a:t>
            </a:r>
          </a:p>
          <a:p>
            <a:pPr marL="0" indent="0">
              <a:buNone/>
            </a:pPr>
            <a:endParaRPr lang="en-US" dirty="0" smtClean="0"/>
          </a:p>
        </p:txBody>
      </p:sp>
      <p:sp>
        <p:nvSpPr>
          <p:cNvPr id="73" name="TextBox 72"/>
          <p:cNvSpPr txBox="1"/>
          <p:nvPr/>
        </p:nvSpPr>
        <p:spPr>
          <a:xfrm>
            <a:off x="3498261" y="1631361"/>
            <a:ext cx="3762568" cy="1384995"/>
          </a:xfrm>
          <a:prstGeom prst="rect">
            <a:avLst/>
          </a:prstGeom>
          <a:solidFill>
            <a:schemeClr val="bg2"/>
          </a:solidFill>
        </p:spPr>
        <p:txBody>
          <a:bodyPr wrap="none" rtlCol="0">
            <a:spAutoFit/>
          </a:bodyPr>
          <a:lstStyle/>
          <a:p>
            <a:r>
              <a:rPr lang="en-US" sz="1400" dirty="0" smtClean="0">
                <a:latin typeface="Consolas" panose="020B0609020204030204" pitchFamily="49" charset="0"/>
                <a:cs typeface="Consolas" panose="020B0609020204030204" pitchFamily="49" charset="0"/>
              </a:rPr>
              <a:t>users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_name, _age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datasetAB</a:t>
            </a:r>
            <a:endParaRPr lang="en-US" sz="1400" dirty="0" smtClean="0">
              <a:latin typeface="Consolas" panose="020B0609020204030204" pitchFamily="49" charset="0"/>
              <a:cs typeface="Consolas" panose="020B0609020204030204" pitchFamily="49" charset="0"/>
            </a:endParaRPr>
          </a:p>
          <a:p>
            <a:r>
              <a:rPr lang="en-US" sz="1400" dirty="0" err="1" smtClean="0">
                <a:latin typeface="Consolas" panose="020B0609020204030204" pitchFamily="49" charset="0"/>
                <a:cs typeface="Consolas" panose="020B0609020204030204" pitchFamily="49" charset="0"/>
              </a:rPr>
              <a:t>user_tag</a:t>
            </a:r>
            <a:r>
              <a:rPr lang="en-US" sz="1400" dirty="0" smtClean="0">
                <a:latin typeface="Consolas" panose="020B0609020204030204" pitchFamily="49" charset="0"/>
                <a:cs typeface="Consolas" panose="020B0609020204030204" pitchFamily="49" charset="0"/>
              </a:rPr>
              <a:t>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GenerateTag</a:t>
            </a:r>
            <a:r>
              <a:rPr lang="en-US" sz="1400" dirty="0" smtClean="0">
                <a:latin typeface="Consolas" panose="020B0609020204030204" pitchFamily="49" charset="0"/>
                <a:cs typeface="Consolas" panose="020B0609020204030204" pitchFamily="49" charset="0"/>
              </a:rPr>
              <a:t>(_name, _age)</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users</a:t>
            </a:r>
          </a:p>
          <a:p>
            <a:r>
              <a:rPr lang="en-US" sz="1400" dirty="0" smtClean="0">
                <a:solidFill>
                  <a:schemeClr val="accent3">
                    <a:lumMod val="50000"/>
                  </a:schemeClr>
                </a:solidFill>
                <a:latin typeface="Consolas" panose="020B0609020204030204" pitchFamily="49" charset="0"/>
                <a:cs typeface="Consolas" panose="020B0609020204030204" pitchFamily="49" charset="0"/>
              </a:rPr>
              <a:t>OUTPUT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user_tag</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TO</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datasetC</a:t>
            </a:r>
            <a:endParaRPr lang="en-US" sz="1400" dirty="0">
              <a:latin typeface="Consolas" panose="020B0609020204030204" pitchFamily="49" charset="0"/>
              <a:cs typeface="Consolas" panose="020B0609020204030204" pitchFamily="49" charset="0"/>
            </a:endParaRPr>
          </a:p>
        </p:txBody>
      </p:sp>
      <p:sp>
        <p:nvSpPr>
          <p:cNvPr id="74" name="Flowchart: Process 73"/>
          <p:cNvSpPr/>
          <p:nvPr/>
        </p:nvSpPr>
        <p:spPr>
          <a:xfrm>
            <a:off x="4508977" y="1843184"/>
            <a:ext cx="594936"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Name</a:t>
            </a:r>
            <a:endParaRPr lang="en-US" sz="1405" dirty="0"/>
          </a:p>
        </p:txBody>
      </p:sp>
      <p:sp>
        <p:nvSpPr>
          <p:cNvPr id="75" name="Flowchart: Process 74"/>
          <p:cNvSpPr/>
          <p:nvPr/>
        </p:nvSpPr>
        <p:spPr>
          <a:xfrm>
            <a:off x="5223100" y="1843184"/>
            <a:ext cx="467919"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Age</a:t>
            </a:r>
            <a:endParaRPr lang="en-US" sz="1405" dirty="0"/>
          </a:p>
        </p:txBody>
      </p:sp>
      <p:sp>
        <p:nvSpPr>
          <p:cNvPr id="77" name="Flowchart: Process 76"/>
          <p:cNvSpPr/>
          <p:nvPr/>
        </p:nvSpPr>
        <p:spPr>
          <a:xfrm>
            <a:off x="5307473" y="2649813"/>
            <a:ext cx="1219575" cy="33479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Name + Age</a:t>
            </a:r>
            <a:endParaRPr lang="en-US" sz="1405" dirty="0"/>
          </a:p>
        </p:txBody>
      </p:sp>
      <p:sp>
        <p:nvSpPr>
          <p:cNvPr id="79" name="Flowchart: Process 78"/>
          <p:cNvSpPr/>
          <p:nvPr/>
        </p:nvSpPr>
        <p:spPr>
          <a:xfrm>
            <a:off x="5302576" y="2610989"/>
            <a:ext cx="1219575" cy="33479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Profile</a:t>
            </a:r>
            <a:endParaRPr lang="en-US" sz="1405" dirty="0"/>
          </a:p>
        </p:txBody>
      </p:sp>
      <p:sp>
        <p:nvSpPr>
          <p:cNvPr id="80" name="Slide Number Placeholder 2"/>
          <p:cNvSpPr txBox="1">
            <a:spLocks/>
          </p:cNvSpPr>
          <p:nvPr/>
        </p:nvSpPr>
        <p:spPr>
          <a:xfrm>
            <a:off x="1216025" y="6354763"/>
            <a:ext cx="1219200" cy="366712"/>
          </a:xfrm>
          <a:prstGeom prst="rect">
            <a:avLst/>
          </a:prstGeom>
        </p:spPr>
        <p:txBody>
          <a:bodyPr vert="horz"/>
          <a:lstStyle>
            <a:defPPr>
              <a:defRPr lang="en-US"/>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11EEFD52-FC20-40D4-8FD2-5CAD5AEC3DE5}" type="slidenum">
              <a:rPr lang="en-US" smtClean="0"/>
              <a:pPr>
                <a:defRPr/>
              </a:pPr>
              <a:t>25</a:t>
            </a:fld>
            <a:endParaRPr lang="en-US"/>
          </a:p>
        </p:txBody>
      </p:sp>
    </p:spTree>
    <p:extLst>
      <p:ext uri="{BB962C8B-B14F-4D97-AF65-F5344CB8AC3E}">
        <p14:creationId xmlns:p14="http://schemas.microsoft.com/office/powerpoint/2010/main" val="1474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up)">
                                      <p:cBhvr>
                                        <p:cTn id="7" dur="500"/>
                                        <p:tgtEl>
                                          <p:spTgt spid="127"/>
                                        </p:tgtEl>
                                      </p:cBhvr>
                                    </p:animEffect>
                                  </p:childTnLst>
                                </p:cTn>
                              </p:par>
                              <p:par>
                                <p:cTn id="8" presetID="22" presetClass="entr" presetSubtype="1"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wipe(up)">
                                      <p:cBhvr>
                                        <p:cTn id="10" dur="500"/>
                                        <p:tgtEl>
                                          <p:spTgt spid="15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250" fill="hold"/>
                                        <p:tgtEl>
                                          <p:spTgt spid="73"/>
                                        </p:tgtEl>
                                        <p:attrNameLst>
                                          <p:attrName>ppt_w</p:attrName>
                                        </p:attrNameLst>
                                      </p:cBhvr>
                                      <p:tavLst>
                                        <p:tav tm="0">
                                          <p:val>
                                            <p:fltVal val="0"/>
                                          </p:val>
                                        </p:tav>
                                        <p:tav tm="100000">
                                          <p:val>
                                            <p:strVal val="#ppt_w"/>
                                          </p:val>
                                        </p:tav>
                                      </p:tavLst>
                                    </p:anim>
                                    <p:anim calcmode="lin" valueType="num">
                                      <p:cBhvr>
                                        <p:cTn id="26" dur="250" fill="hold"/>
                                        <p:tgtEl>
                                          <p:spTgt spid="73"/>
                                        </p:tgtEl>
                                        <p:attrNameLst>
                                          <p:attrName>ppt_h</p:attrName>
                                        </p:attrNameLst>
                                      </p:cBhvr>
                                      <p:tavLst>
                                        <p:tav tm="0">
                                          <p:val>
                                            <p:fltVal val="0"/>
                                          </p:val>
                                        </p:tav>
                                        <p:tav tm="100000">
                                          <p:val>
                                            <p:strVal val="#ppt_h"/>
                                          </p:val>
                                        </p:tav>
                                      </p:tavLst>
                                    </p:anim>
                                    <p:animEffect transition="in" filter="fade">
                                      <p:cBhvr>
                                        <p:cTn id="27" dur="250"/>
                                        <p:tgtEl>
                                          <p:spTgt spid="7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250" fill="hold"/>
                                        <p:tgtEl>
                                          <p:spTgt spid="74"/>
                                        </p:tgtEl>
                                        <p:attrNameLst>
                                          <p:attrName>ppt_w</p:attrName>
                                        </p:attrNameLst>
                                      </p:cBhvr>
                                      <p:tavLst>
                                        <p:tav tm="0">
                                          <p:val>
                                            <p:fltVal val="0"/>
                                          </p:val>
                                        </p:tav>
                                        <p:tav tm="100000">
                                          <p:val>
                                            <p:strVal val="#ppt_w"/>
                                          </p:val>
                                        </p:tav>
                                      </p:tavLst>
                                    </p:anim>
                                    <p:anim calcmode="lin" valueType="num">
                                      <p:cBhvr>
                                        <p:cTn id="31" dur="250" fill="hold"/>
                                        <p:tgtEl>
                                          <p:spTgt spid="74"/>
                                        </p:tgtEl>
                                        <p:attrNameLst>
                                          <p:attrName>ppt_h</p:attrName>
                                        </p:attrNameLst>
                                      </p:cBhvr>
                                      <p:tavLst>
                                        <p:tav tm="0">
                                          <p:val>
                                            <p:fltVal val="0"/>
                                          </p:val>
                                        </p:tav>
                                        <p:tav tm="100000">
                                          <p:val>
                                            <p:strVal val="#ppt_h"/>
                                          </p:val>
                                        </p:tav>
                                      </p:tavLst>
                                    </p:anim>
                                    <p:animEffect transition="in" filter="fade">
                                      <p:cBhvr>
                                        <p:cTn id="32" dur="250"/>
                                        <p:tgtEl>
                                          <p:spTgt spid="7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p:cTn id="35" dur="250" fill="hold"/>
                                        <p:tgtEl>
                                          <p:spTgt spid="75"/>
                                        </p:tgtEl>
                                        <p:attrNameLst>
                                          <p:attrName>ppt_w</p:attrName>
                                        </p:attrNameLst>
                                      </p:cBhvr>
                                      <p:tavLst>
                                        <p:tav tm="0">
                                          <p:val>
                                            <p:fltVal val="0"/>
                                          </p:val>
                                        </p:tav>
                                        <p:tav tm="100000">
                                          <p:val>
                                            <p:strVal val="#ppt_w"/>
                                          </p:val>
                                        </p:tav>
                                      </p:tavLst>
                                    </p:anim>
                                    <p:anim calcmode="lin" valueType="num">
                                      <p:cBhvr>
                                        <p:cTn id="36" dur="250" fill="hold"/>
                                        <p:tgtEl>
                                          <p:spTgt spid="75"/>
                                        </p:tgtEl>
                                        <p:attrNameLst>
                                          <p:attrName>ppt_h</p:attrName>
                                        </p:attrNameLst>
                                      </p:cBhvr>
                                      <p:tavLst>
                                        <p:tav tm="0">
                                          <p:val>
                                            <p:fltVal val="0"/>
                                          </p:val>
                                        </p:tav>
                                        <p:tav tm="100000">
                                          <p:val>
                                            <p:strVal val="#ppt_h"/>
                                          </p:val>
                                        </p:tav>
                                      </p:tavLst>
                                    </p:anim>
                                    <p:animEffect transition="in" filter="fade">
                                      <p:cBhvr>
                                        <p:cTn id="37" dur="25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8.33333E-7 3.7037E-6 L 0.13038 0.06157 " pathEditMode="relative" rAng="0" ptsTypes="AA">
                                      <p:cBhvr>
                                        <p:cTn id="41" dur="1000" fill="hold"/>
                                        <p:tgtEl>
                                          <p:spTgt spid="74"/>
                                        </p:tgtEl>
                                        <p:attrNameLst>
                                          <p:attrName>ppt_x</p:attrName>
                                          <p:attrName>ppt_y</p:attrName>
                                        </p:attrNameLst>
                                      </p:cBhvr>
                                      <p:rCtr x="6510" y="3079"/>
                                    </p:animMotion>
                                  </p:childTnLst>
                                </p:cTn>
                              </p:par>
                              <p:par>
                                <p:cTn id="42" presetID="42" presetClass="path" presetSubtype="0" accel="50000" decel="50000" fill="hold" grpId="1" nodeType="withEffect">
                                  <p:stCondLst>
                                    <p:cond delay="0"/>
                                  </p:stCondLst>
                                  <p:childTnLst>
                                    <p:animMotion origin="layout" path="M -1.38889E-6 3.7037E-6 L 0.13038 0.06389 " pathEditMode="relative" rAng="0" ptsTypes="AA">
                                      <p:cBhvr>
                                        <p:cTn id="43" dur="1000" fill="hold"/>
                                        <p:tgtEl>
                                          <p:spTgt spid="75"/>
                                        </p:tgtEl>
                                        <p:attrNameLst>
                                          <p:attrName>ppt_x</p:attrName>
                                          <p:attrName>ppt_y</p:attrName>
                                        </p:attrNameLst>
                                      </p:cBhvr>
                                      <p:rCtr x="6510" y="3194"/>
                                    </p:animMotion>
                                  </p:childTnLst>
                                </p:cTn>
                              </p:par>
                            </p:childTnLst>
                          </p:cTn>
                        </p:par>
                        <p:par>
                          <p:cTn id="44" fill="hold">
                            <p:stCondLst>
                              <p:cond delay="1000"/>
                            </p:stCondLst>
                            <p:childTnLst>
                              <p:par>
                                <p:cTn id="45" presetID="42" presetClass="path" presetSubtype="0" accel="50000" decel="50000" fill="hold" grpId="2" nodeType="afterEffect">
                                  <p:stCondLst>
                                    <p:cond delay="0"/>
                                  </p:stCondLst>
                                  <p:childTnLst>
                                    <p:animMotion origin="layout" path="M 0.13038 0.06157 L 0.10903 0.12754 " pathEditMode="relative" rAng="0" ptsTypes="AA">
                                      <p:cBhvr>
                                        <p:cTn id="46" dur="1000" fill="hold"/>
                                        <p:tgtEl>
                                          <p:spTgt spid="74"/>
                                        </p:tgtEl>
                                        <p:attrNameLst>
                                          <p:attrName>ppt_x</p:attrName>
                                          <p:attrName>ppt_y</p:attrName>
                                        </p:attrNameLst>
                                      </p:cBhvr>
                                      <p:rCtr x="-1076" y="3287"/>
                                    </p:animMotion>
                                  </p:childTnLst>
                                </p:cTn>
                              </p:par>
                              <p:par>
                                <p:cTn id="47" presetID="42" presetClass="path" presetSubtype="0" accel="50000" decel="50000" fill="hold" grpId="2" nodeType="withEffect">
                                  <p:stCondLst>
                                    <p:cond delay="0"/>
                                  </p:stCondLst>
                                  <p:childTnLst>
                                    <p:animMotion origin="layout" path="M 0.13038 0.06389 L 0.04045 0.12083 " pathEditMode="relative" rAng="0" ptsTypes="AA">
                                      <p:cBhvr>
                                        <p:cTn id="48" dur="1000" fill="hold"/>
                                        <p:tgtEl>
                                          <p:spTgt spid="75"/>
                                        </p:tgtEl>
                                        <p:attrNameLst>
                                          <p:attrName>ppt_x</p:attrName>
                                          <p:attrName>ppt_y</p:attrName>
                                        </p:attrNameLst>
                                      </p:cBhvr>
                                      <p:rCtr x="-4497" y="2847"/>
                                    </p:animMotion>
                                  </p:childTnLst>
                                </p:cTn>
                              </p:par>
                            </p:childTnLst>
                          </p:cTn>
                        </p:par>
                        <p:par>
                          <p:cTn id="49" fill="hold">
                            <p:stCondLst>
                              <p:cond delay="2000"/>
                            </p:stCondLst>
                            <p:childTnLst>
                              <p:par>
                                <p:cTn id="50" presetID="1" presetClass="exit" presetSubtype="0" fill="hold" grpId="3" nodeType="afterEffect">
                                  <p:stCondLst>
                                    <p:cond delay="0"/>
                                  </p:stCondLst>
                                  <p:childTnLst>
                                    <p:set>
                                      <p:cBhvr>
                                        <p:cTn id="51" dur="1" fill="hold">
                                          <p:stCondLst>
                                            <p:cond delay="0"/>
                                          </p:stCondLst>
                                        </p:cTn>
                                        <p:tgtEl>
                                          <p:spTgt spid="74"/>
                                        </p:tgtEl>
                                        <p:attrNameLst>
                                          <p:attrName>style.visibility</p:attrName>
                                        </p:attrNameLst>
                                      </p:cBhvr>
                                      <p:to>
                                        <p:strVal val="hidden"/>
                                      </p:to>
                                    </p:set>
                                  </p:childTnLst>
                                </p:cTn>
                              </p:par>
                              <p:par>
                                <p:cTn id="52" presetID="1" presetClass="exit" presetSubtype="0" fill="hold" grpId="3" nodeType="withEffect">
                                  <p:stCondLst>
                                    <p:cond delay="0"/>
                                  </p:stCondLst>
                                  <p:childTnLst>
                                    <p:set>
                                      <p:cBhvr>
                                        <p:cTn id="53" dur="1" fill="hold">
                                          <p:stCondLst>
                                            <p:cond delay="0"/>
                                          </p:stCondLst>
                                        </p:cTn>
                                        <p:tgtEl>
                                          <p:spTgt spid="75"/>
                                        </p:tgtEl>
                                        <p:attrNameLst>
                                          <p:attrName>style.visibility</p:attrName>
                                        </p:attrNameLst>
                                      </p:cBhvr>
                                      <p:to>
                                        <p:strVal val="hidden"/>
                                      </p:to>
                                    </p:set>
                                  </p:childTnLst>
                                </p:cTn>
                              </p:par>
                              <p:par>
                                <p:cTn id="54" presetID="1" presetClass="entr" presetSubtype="0" fill="hold" grpId="1" nodeType="withEffect">
                                  <p:stCondLst>
                                    <p:cond delay="0"/>
                                  </p:stCondLst>
                                  <p:childTnLst>
                                    <p:set>
                                      <p:cBhvr>
                                        <p:cTn id="55" dur="1" fill="hold">
                                          <p:stCondLst>
                                            <p:cond delay="0"/>
                                          </p:stCondLst>
                                        </p:cTn>
                                        <p:tgtEl>
                                          <p:spTgt spid="77"/>
                                        </p:tgtEl>
                                        <p:attrNameLst>
                                          <p:attrName>style.visibility</p:attrName>
                                        </p:attrNameLst>
                                      </p:cBhvr>
                                      <p:to>
                                        <p:strVal val="visible"/>
                                      </p:to>
                                    </p:set>
                                  </p:childTnLst>
                                </p:cTn>
                              </p:par>
                              <p:par>
                                <p:cTn id="56" presetID="26" presetClass="emph" presetSubtype="0" fill="hold" grpId="0" nodeType="withEffect">
                                  <p:stCondLst>
                                    <p:cond delay="0"/>
                                  </p:stCondLst>
                                  <p:childTnLst>
                                    <p:animEffect transition="out" filter="fade">
                                      <p:cBhvr>
                                        <p:cTn id="57" dur="500" tmFilter="0, 0; .2, .5; .8, .5; 1, 0"/>
                                        <p:tgtEl>
                                          <p:spTgt spid="77"/>
                                        </p:tgtEl>
                                      </p:cBhvr>
                                    </p:animEffect>
                                    <p:animScale>
                                      <p:cBhvr>
                                        <p:cTn id="58" dur="250" autoRev="1" fill="hold"/>
                                        <p:tgtEl>
                                          <p:spTgt spid="77"/>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3"/>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7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79"/>
                                        </p:tgtEl>
                                      </p:cBhvr>
                                    </p:animEffect>
                                    <p:set>
                                      <p:cBhvr>
                                        <p:cTn id="71"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1" grpId="0" animBg="1"/>
      <p:bldP spid="73" grpId="0" animBg="1"/>
      <p:bldP spid="73" grpId="1" animBg="1"/>
      <p:bldP spid="74" grpId="0" animBg="1"/>
      <p:bldP spid="74" grpId="1" animBg="1"/>
      <p:bldP spid="74" grpId="2" animBg="1"/>
      <p:bldP spid="74" grpId="3" animBg="1"/>
      <p:bldP spid="75" grpId="0" animBg="1"/>
      <p:bldP spid="75" grpId="1" animBg="1"/>
      <p:bldP spid="75" grpId="2" animBg="1"/>
      <p:bldP spid="75" grpId="3" animBg="1"/>
      <p:bldP spid="77" grpId="0" animBg="1"/>
      <p:bldP spid="77" grpId="1" animBg="1"/>
      <p:bldP spid="77" grpId="2" animBg="1"/>
      <p:bldP spid="79" grpId="0" animBg="1"/>
      <p:bldP spid="7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Lattice of Policy Labels</a:t>
            </a:r>
            <a:endParaRPr lang="en-US" dirty="0"/>
          </a:p>
        </p:txBody>
      </p:sp>
      <p:sp>
        <p:nvSpPr>
          <p:cNvPr id="5" name="Slide Number Placeholder 4"/>
          <p:cNvSpPr>
            <a:spLocks noGrp="1"/>
          </p:cNvSpPr>
          <p:nvPr>
            <p:ph type="sldNum" sz="quarter" idx="12"/>
          </p:nvPr>
        </p:nvSpPr>
        <p:spPr/>
        <p:txBody>
          <a:bodyPr/>
          <a:lstStyle/>
          <a:p>
            <a:pPr>
              <a:defRPr/>
            </a:pPr>
            <a:fld id="{11EEFD52-FC20-40D4-8FD2-5CAD5AEC3DE5}" type="slidenum">
              <a:rPr lang="en-US" smtClean="0"/>
              <a:pPr>
                <a:defRPr/>
              </a:pPr>
              <a:t>26</a:t>
            </a:fld>
            <a:endParaRPr lang="en-US"/>
          </a:p>
        </p:txBody>
      </p:sp>
      <p:sp>
        <p:nvSpPr>
          <p:cNvPr id="9" name="Flowchart: Process 8"/>
          <p:cNvSpPr/>
          <p:nvPr/>
        </p:nvSpPr>
        <p:spPr>
          <a:xfrm>
            <a:off x="2267744" y="3645024"/>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endParaRPr lang="en-US" dirty="0"/>
          </a:p>
        </p:txBody>
      </p:sp>
      <p:sp>
        <p:nvSpPr>
          <p:cNvPr id="10" name="Flowchart: Process 9"/>
          <p:cNvSpPr/>
          <p:nvPr/>
        </p:nvSpPr>
        <p:spPr>
          <a:xfrm>
            <a:off x="3732868" y="3623211"/>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a:t>
            </a:r>
            <a:endParaRPr lang="en-US" dirty="0"/>
          </a:p>
        </p:txBody>
      </p:sp>
      <p:sp>
        <p:nvSpPr>
          <p:cNvPr id="11" name="Flowchart: Process 10"/>
          <p:cNvSpPr/>
          <p:nvPr/>
        </p:nvSpPr>
        <p:spPr>
          <a:xfrm>
            <a:off x="2915816" y="2409036"/>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Profile</a:t>
            </a:r>
            <a:endParaRPr lang="en-US" dirty="0"/>
          </a:p>
        </p:txBody>
      </p:sp>
      <p:cxnSp>
        <p:nvCxnSpPr>
          <p:cNvPr id="13" name="Straight Connector 12"/>
          <p:cNvCxnSpPr>
            <a:stCxn id="9" idx="0"/>
            <a:endCxn id="11" idx="2"/>
          </p:cNvCxnSpPr>
          <p:nvPr/>
        </p:nvCxnSpPr>
        <p:spPr>
          <a:xfrm flipV="1">
            <a:off x="2718859" y="2830343"/>
            <a:ext cx="648072" cy="814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0"/>
          </p:cNvCxnSpPr>
          <p:nvPr/>
        </p:nvCxnSpPr>
        <p:spPr>
          <a:xfrm flipH="1" flipV="1">
            <a:off x="3366931" y="2830343"/>
            <a:ext cx="817052" cy="792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491880" y="1484784"/>
            <a:ext cx="648072" cy="814681"/>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5536" y="5237784"/>
            <a:ext cx="8352928" cy="646331"/>
          </a:xfrm>
          <a:prstGeom prst="rect">
            <a:avLst/>
          </a:prstGeom>
        </p:spPr>
        <p:txBody>
          <a:bodyPr wrap="square">
            <a:spAutoFit/>
          </a:bodyPr>
          <a:lstStyle/>
          <a:p>
            <a:pPr marL="285750" indent="-285750">
              <a:buFont typeface="Arial" panose="020B0604020202020204" pitchFamily="34" charset="0"/>
              <a:buChar char="•"/>
            </a:pPr>
            <a:r>
              <a:rPr lang="en-US" dirty="0" smtClean="0"/>
              <a:t>If “Profile” use is allowed then so is everything below it</a:t>
            </a:r>
          </a:p>
          <a:p>
            <a:pPr marL="285750" indent="-285750">
              <a:buFont typeface="Arial" panose="020B0604020202020204" pitchFamily="34" charset="0"/>
              <a:buChar char="•"/>
            </a:pPr>
            <a:r>
              <a:rPr lang="en-US" dirty="0" smtClean="0"/>
              <a:t>If “Name” use is denied then so is everything above it </a:t>
            </a:r>
            <a:endParaRPr lang="en-US" dirty="0"/>
          </a:p>
        </p:txBody>
      </p:sp>
      <p:sp>
        <p:nvSpPr>
          <p:cNvPr id="18" name="Flowchart: Process 17"/>
          <p:cNvSpPr/>
          <p:nvPr/>
        </p:nvSpPr>
        <p:spPr>
          <a:xfrm>
            <a:off x="3813787" y="1207493"/>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9" name="Flowchart: Process 18"/>
          <p:cNvSpPr/>
          <p:nvPr/>
        </p:nvSpPr>
        <p:spPr>
          <a:xfrm>
            <a:off x="3885795" y="4591869"/>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ym typeface="Symbol"/>
              </a:rPr>
              <a:t></a:t>
            </a:r>
            <a:endParaRPr lang="en-US" dirty="0"/>
          </a:p>
        </p:txBody>
      </p:sp>
      <p:cxnSp>
        <p:nvCxnSpPr>
          <p:cNvPr id="21" name="Straight Connector 20"/>
          <p:cNvCxnSpPr>
            <a:stCxn id="9" idx="2"/>
            <a:endCxn id="19" idx="0"/>
          </p:cNvCxnSpPr>
          <p:nvPr/>
        </p:nvCxnSpPr>
        <p:spPr>
          <a:xfrm>
            <a:off x="2718859" y="4066331"/>
            <a:ext cx="1618051" cy="52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2"/>
            <a:endCxn id="19" idx="0"/>
          </p:cNvCxnSpPr>
          <p:nvPr/>
        </p:nvCxnSpPr>
        <p:spPr>
          <a:xfrm>
            <a:off x="4183983" y="4044518"/>
            <a:ext cx="152927" cy="547351"/>
          </a:xfrm>
          <a:prstGeom prst="line">
            <a:avLst/>
          </a:prstGeom>
        </p:spPr>
        <p:style>
          <a:lnRef idx="1">
            <a:schemeClr val="accent1"/>
          </a:lnRef>
          <a:fillRef idx="0">
            <a:schemeClr val="accent1"/>
          </a:fillRef>
          <a:effectRef idx="0">
            <a:schemeClr val="accent1"/>
          </a:effectRef>
          <a:fontRef idx="minor">
            <a:schemeClr val="tx1"/>
          </a:fontRef>
        </p:style>
      </p:cxnSp>
      <p:sp>
        <p:nvSpPr>
          <p:cNvPr id="24" name="Flowchart: Process 23"/>
          <p:cNvSpPr/>
          <p:nvPr/>
        </p:nvSpPr>
        <p:spPr>
          <a:xfrm>
            <a:off x="6804248" y="3583757"/>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5" name="Flowchart: Process 24"/>
          <p:cNvSpPr/>
          <p:nvPr/>
        </p:nvSpPr>
        <p:spPr>
          <a:xfrm>
            <a:off x="6012160" y="2564904"/>
            <a:ext cx="902229" cy="42130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27" name="Straight Connector 26"/>
          <p:cNvCxnSpPr>
            <a:stCxn id="18" idx="3"/>
            <a:endCxn id="25" idx="0"/>
          </p:cNvCxnSpPr>
          <p:nvPr/>
        </p:nvCxnSpPr>
        <p:spPr>
          <a:xfrm>
            <a:off x="4716016" y="1418147"/>
            <a:ext cx="1747259" cy="114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2"/>
            <a:endCxn id="19" idx="0"/>
          </p:cNvCxnSpPr>
          <p:nvPr/>
        </p:nvCxnSpPr>
        <p:spPr>
          <a:xfrm flipH="1">
            <a:off x="4336910" y="4005064"/>
            <a:ext cx="2918453" cy="5868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261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flows</a:t>
            </a:r>
            <a:endParaRPr lang="en-US" dirty="0"/>
          </a:p>
        </p:txBody>
      </p:sp>
      <p:sp>
        <p:nvSpPr>
          <p:cNvPr id="5" name="Slide Number Placeholder 4"/>
          <p:cNvSpPr>
            <a:spLocks noGrp="1"/>
          </p:cNvSpPr>
          <p:nvPr>
            <p:ph type="sldNum" sz="quarter" idx="12"/>
          </p:nvPr>
        </p:nvSpPr>
        <p:spPr/>
        <p:txBody>
          <a:bodyPr/>
          <a:lstStyle/>
          <a:p>
            <a:pPr>
              <a:defRPr/>
            </a:pPr>
            <a:fld id="{11EEFD52-FC20-40D4-8FD2-5CAD5AEC3DE5}" type="slidenum">
              <a:rPr lang="en-US" smtClean="0"/>
              <a:pPr>
                <a:defRPr/>
              </a:pPr>
              <a:t>27</a:t>
            </a:fld>
            <a:endParaRPr lang="en-US"/>
          </a:p>
        </p:txBody>
      </p:sp>
      <p:sp>
        <p:nvSpPr>
          <p:cNvPr id="6" name="TextBox 5"/>
          <p:cNvSpPr txBox="1"/>
          <p:nvPr/>
        </p:nvSpPr>
        <p:spPr>
          <a:xfrm>
            <a:off x="2699792" y="2957857"/>
            <a:ext cx="3762568" cy="2031325"/>
          </a:xfrm>
          <a:prstGeom prst="rect">
            <a:avLst/>
          </a:prstGeom>
          <a:solidFill>
            <a:schemeClr val="bg2"/>
          </a:solidFill>
        </p:spPr>
        <p:txBody>
          <a:bodyPr wrap="none" rtlCol="0">
            <a:spAutoFit/>
          </a:bodyPr>
          <a:lstStyle/>
          <a:p>
            <a:r>
              <a:rPr lang="en-US" sz="1400" dirty="0" smtClean="0">
                <a:latin typeface="Consolas" panose="020B0609020204030204" pitchFamily="49" charset="0"/>
                <a:cs typeface="Consolas" panose="020B0609020204030204" pitchFamily="49" charset="0"/>
              </a:rPr>
              <a:t>users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_name, _age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datasetAB</a:t>
            </a:r>
            <a:endParaRPr lang="en-US" sz="1400" dirty="0" smtClean="0">
              <a:latin typeface="Consolas" panose="020B0609020204030204" pitchFamily="49" charset="0"/>
              <a:cs typeface="Consolas" panose="020B0609020204030204" pitchFamily="49" charset="0"/>
            </a:endParaRPr>
          </a:p>
          <a:p>
            <a:endParaRPr lang="en-US" sz="1400" dirty="0" smtClean="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users_35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_name</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users</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WHERE</a:t>
            </a:r>
            <a:r>
              <a:rPr lang="en-US" sz="1400" dirty="0" smtClean="0">
                <a:latin typeface="Consolas" panose="020B0609020204030204" pitchFamily="49" charset="0"/>
                <a:cs typeface="Consolas" panose="020B0609020204030204" pitchFamily="49" charset="0"/>
              </a:rPr>
              <a:t> (_age &gt; 35)</a:t>
            </a:r>
          </a:p>
          <a:p>
            <a:endParaRPr lang="en-US" sz="1400" dirty="0" smtClean="0">
              <a:solidFill>
                <a:schemeClr val="accent3">
                  <a:lumMod val="50000"/>
                </a:schemeClr>
              </a:solidFill>
              <a:latin typeface="Consolas" panose="020B0609020204030204" pitchFamily="49" charset="0"/>
              <a:cs typeface="Consolas" panose="020B0609020204030204" pitchFamily="49" charset="0"/>
            </a:endParaRPr>
          </a:p>
          <a:p>
            <a:r>
              <a:rPr lang="en-US" sz="1400" dirty="0" smtClean="0">
                <a:solidFill>
                  <a:schemeClr val="accent3">
                    <a:lumMod val="50000"/>
                  </a:schemeClr>
                </a:solidFill>
                <a:latin typeface="Consolas" panose="020B0609020204030204" pitchFamily="49" charset="0"/>
                <a:cs typeface="Consolas" panose="020B0609020204030204" pitchFamily="49" charset="0"/>
              </a:rPr>
              <a:t>OUTPUT</a:t>
            </a:r>
            <a:r>
              <a:rPr lang="en-US" sz="1400" dirty="0" smtClean="0">
                <a:latin typeface="Consolas" panose="020B0609020204030204" pitchFamily="49" charset="0"/>
                <a:cs typeface="Consolas" panose="020B0609020204030204" pitchFamily="49" charset="0"/>
              </a:rPr>
              <a:t> users_35 </a:t>
            </a:r>
            <a:r>
              <a:rPr lang="en-US" sz="1400" dirty="0" smtClean="0">
                <a:solidFill>
                  <a:schemeClr val="accent3">
                    <a:lumMod val="50000"/>
                  </a:schemeClr>
                </a:solidFill>
                <a:latin typeface="Consolas" panose="020B0609020204030204" pitchFamily="49" charset="0"/>
                <a:cs typeface="Consolas" panose="020B0609020204030204" pitchFamily="49" charset="0"/>
              </a:rPr>
              <a:t>TO</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datasetC</a:t>
            </a:r>
            <a:endParaRPr lang="en-US" sz="1400" dirty="0">
              <a:latin typeface="Consolas" panose="020B0609020204030204" pitchFamily="49" charset="0"/>
              <a:cs typeface="Consolas" panose="020B0609020204030204" pitchFamily="49" charset="0"/>
            </a:endParaRPr>
          </a:p>
        </p:txBody>
      </p:sp>
      <p:sp>
        <p:nvSpPr>
          <p:cNvPr id="7" name="Flowchart: Process 6"/>
          <p:cNvSpPr/>
          <p:nvPr/>
        </p:nvSpPr>
        <p:spPr>
          <a:xfrm>
            <a:off x="3707904" y="3178172"/>
            <a:ext cx="594936"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Name</a:t>
            </a:r>
            <a:endParaRPr lang="en-US" sz="1405" dirty="0"/>
          </a:p>
        </p:txBody>
      </p:sp>
      <p:sp>
        <p:nvSpPr>
          <p:cNvPr id="8" name="Flowchart: Process 7"/>
          <p:cNvSpPr/>
          <p:nvPr/>
        </p:nvSpPr>
        <p:spPr>
          <a:xfrm>
            <a:off x="4422027" y="3178172"/>
            <a:ext cx="467919"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Age</a:t>
            </a:r>
            <a:endParaRPr lang="en-US" sz="1405" dirty="0"/>
          </a:p>
        </p:txBody>
      </p:sp>
      <p:sp>
        <p:nvSpPr>
          <p:cNvPr id="9" name="Flowchart: Process 8"/>
          <p:cNvSpPr/>
          <p:nvPr/>
        </p:nvSpPr>
        <p:spPr>
          <a:xfrm>
            <a:off x="4572000" y="4661132"/>
            <a:ext cx="1152128"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Name + Age</a:t>
            </a:r>
            <a:endParaRPr lang="en-US" sz="1405" dirty="0"/>
          </a:p>
        </p:txBody>
      </p:sp>
      <p:sp>
        <p:nvSpPr>
          <p:cNvPr id="10" name="Flowchart: Process 9"/>
          <p:cNvSpPr/>
          <p:nvPr/>
        </p:nvSpPr>
        <p:spPr>
          <a:xfrm>
            <a:off x="4572000" y="4653136"/>
            <a:ext cx="1152128"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Profile</a:t>
            </a:r>
            <a:endParaRPr lang="en-US" sz="1405" dirty="0"/>
          </a:p>
        </p:txBody>
      </p:sp>
      <p:sp>
        <p:nvSpPr>
          <p:cNvPr id="3" name="TextBox 2"/>
          <p:cNvSpPr txBox="1"/>
          <p:nvPr/>
        </p:nvSpPr>
        <p:spPr>
          <a:xfrm>
            <a:off x="467544" y="5517232"/>
            <a:ext cx="8424936" cy="461665"/>
          </a:xfrm>
          <a:prstGeom prst="rect">
            <a:avLst/>
          </a:prstGeom>
          <a:noFill/>
        </p:spPr>
        <p:txBody>
          <a:bodyPr wrap="square" rtlCol="0">
            <a:spAutoFit/>
          </a:bodyPr>
          <a:lstStyle/>
          <a:p>
            <a:pPr algn="ctr"/>
            <a:r>
              <a:rPr lang="en-US" sz="2400" dirty="0" smtClean="0"/>
              <a:t>Beyond direct flows discussed in healthcare audit examples</a:t>
            </a:r>
            <a:endParaRPr lang="en-US" sz="2400" dirty="0"/>
          </a:p>
        </p:txBody>
      </p:sp>
    </p:spTree>
    <p:extLst>
      <p:ext uri="{BB962C8B-B14F-4D97-AF65-F5344CB8AC3E}">
        <p14:creationId xmlns:p14="http://schemas.microsoft.com/office/powerpoint/2010/main" val="39894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8.33333E-7 -2.22222E-6 L 0.00677 0.08889 " pathEditMode="relative" rAng="0" ptsTypes="AA">
                                      <p:cBhvr>
                                        <p:cTn id="18" dur="1000" fill="hold"/>
                                        <p:tgtEl>
                                          <p:spTgt spid="7"/>
                                        </p:tgtEl>
                                        <p:attrNameLst>
                                          <p:attrName>ppt_x</p:attrName>
                                          <p:attrName>ppt_y</p:attrName>
                                        </p:attrNameLst>
                                      </p:cBhvr>
                                      <p:rCtr x="330" y="4444"/>
                                    </p:animMotion>
                                  </p:childTnLst>
                                </p:cTn>
                              </p:par>
                              <p:par>
                                <p:cTn id="19" presetID="42" presetClass="path" presetSubtype="0" accel="50000" decel="50000" fill="hold" grpId="1" nodeType="withEffect">
                                  <p:stCondLst>
                                    <p:cond delay="0"/>
                                  </p:stCondLst>
                                  <p:childTnLst>
                                    <p:animMotion origin="layout" path="M -1.38889E-6 -2.22222E-6 L -0.03871 0.16227 " pathEditMode="relative" rAng="0" ptsTypes="AA">
                                      <p:cBhvr>
                                        <p:cTn id="20" dur="1000" fill="hold"/>
                                        <p:tgtEl>
                                          <p:spTgt spid="8"/>
                                        </p:tgtEl>
                                        <p:attrNameLst>
                                          <p:attrName>ppt_x</p:attrName>
                                          <p:attrName>ppt_y</p:attrName>
                                        </p:attrNameLst>
                                      </p:cBhvr>
                                      <p:rCtr x="-1944" y="8102"/>
                                    </p:animMotion>
                                  </p:childTnLst>
                                </p:cTn>
                              </p:par>
                            </p:childTnLst>
                          </p:cTn>
                        </p:par>
                        <p:par>
                          <p:cTn id="21" fill="hold">
                            <p:stCondLst>
                              <p:cond delay="1000"/>
                            </p:stCondLst>
                            <p:childTnLst>
                              <p:par>
                                <p:cTn id="22" presetID="42" presetClass="path" presetSubtype="0" accel="50000" decel="50000" fill="hold" grpId="2" nodeType="afterEffect">
                                  <p:stCondLst>
                                    <p:cond delay="0"/>
                                  </p:stCondLst>
                                  <p:childTnLst>
                                    <p:animMotion origin="layout" path="M 0.00677 0.08889 L 0.1092 0.21482 " pathEditMode="relative" rAng="0" ptsTypes="AA">
                                      <p:cBhvr>
                                        <p:cTn id="23" dur="1000" fill="hold"/>
                                        <p:tgtEl>
                                          <p:spTgt spid="7"/>
                                        </p:tgtEl>
                                        <p:attrNameLst>
                                          <p:attrName>ppt_x</p:attrName>
                                          <p:attrName>ppt_y</p:attrName>
                                        </p:attrNameLst>
                                      </p:cBhvr>
                                      <p:rCtr x="5122" y="6296"/>
                                    </p:animMotion>
                                  </p:childTnLst>
                                </p:cTn>
                              </p:par>
                              <p:par>
                                <p:cTn id="24" presetID="42" presetClass="path" presetSubtype="0" accel="50000" decel="50000" fill="hold" grpId="2" nodeType="withEffect">
                                  <p:stCondLst>
                                    <p:cond delay="0"/>
                                  </p:stCondLst>
                                  <p:childTnLst>
                                    <p:animMotion origin="layout" path="M -0.03871 0.16227 L 0.03802 0.2088 " pathEditMode="relative" rAng="0" ptsTypes="AA">
                                      <p:cBhvr>
                                        <p:cTn id="25" dur="1000" fill="hold"/>
                                        <p:tgtEl>
                                          <p:spTgt spid="8"/>
                                        </p:tgtEl>
                                        <p:attrNameLst>
                                          <p:attrName>ppt_x</p:attrName>
                                          <p:attrName>ppt_y</p:attrName>
                                        </p:attrNameLst>
                                      </p:cBhvr>
                                      <p:rCtr x="3837" y="2315"/>
                                    </p:animMotion>
                                  </p:childTnLst>
                                </p:cTn>
                              </p:par>
                            </p:childTnLst>
                          </p:cTn>
                        </p:par>
                        <p:par>
                          <p:cTn id="26" fill="hold">
                            <p:stCondLst>
                              <p:cond delay="2000"/>
                            </p:stCondLst>
                            <p:childTnLst>
                              <p:par>
                                <p:cTn id="27" presetID="1" presetClass="exit" presetSubtype="0" fill="hold" grpId="3" nodeType="after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26" presetClass="emph" presetSubtype="0" fill="hold" grpId="0" nodeType="withEffect">
                                  <p:stCondLst>
                                    <p:cond delay="0"/>
                                  </p:stCondLst>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a:t>
            </a:r>
            <a:endParaRPr lang="en-US" dirty="0"/>
          </a:p>
        </p:txBody>
      </p:sp>
      <p:sp>
        <p:nvSpPr>
          <p:cNvPr id="5" name="Slide Number Placeholder 4"/>
          <p:cNvSpPr>
            <a:spLocks noGrp="1"/>
          </p:cNvSpPr>
          <p:nvPr>
            <p:ph type="sldNum" sz="quarter" idx="12"/>
          </p:nvPr>
        </p:nvSpPr>
        <p:spPr/>
        <p:txBody>
          <a:bodyPr/>
          <a:lstStyle/>
          <a:p>
            <a:pPr>
              <a:defRPr/>
            </a:pPr>
            <a:fld id="{11EEFD52-FC20-40D4-8FD2-5CAD5AEC3DE5}" type="slidenum">
              <a:rPr lang="en-US" smtClean="0"/>
              <a:pPr>
                <a:defRPr/>
              </a:pPr>
              <a:t>28</a:t>
            </a:fld>
            <a:endParaRPr lang="en-US"/>
          </a:p>
        </p:txBody>
      </p:sp>
      <p:sp>
        <p:nvSpPr>
          <p:cNvPr id="6" name="Content Placeholder 3"/>
          <p:cNvSpPr>
            <a:spLocks noGrp="1"/>
          </p:cNvSpPr>
          <p:nvPr>
            <p:ph sz="half" idx="1"/>
          </p:nvPr>
        </p:nvSpPr>
        <p:spPr>
          <a:xfrm>
            <a:off x="656570" y="1921193"/>
            <a:ext cx="3555390" cy="3452023"/>
          </a:xfrm>
          <a:solidFill>
            <a:schemeClr val="bg1">
              <a:alpha val="78000"/>
            </a:schemeClr>
          </a:solidFill>
        </p:spPr>
        <p:txBody>
          <a:bodyPr>
            <a:normAutofit lnSpcReduction="10000"/>
          </a:bodyPr>
          <a:lstStyle/>
          <a:p>
            <a:pPr marL="0" indent="0">
              <a:buNone/>
            </a:pPr>
            <a:r>
              <a:rPr lang="en-US" dirty="0" smtClean="0">
                <a:solidFill>
                  <a:schemeClr val="accent6"/>
                </a:solidFill>
              </a:rPr>
              <a:t>Map</a:t>
            </a:r>
          </a:p>
          <a:p>
            <a:pPr marL="259556" lvl="1" indent="0">
              <a:buNone/>
            </a:pPr>
            <a:r>
              <a:rPr lang="en-US" dirty="0" smtClean="0"/>
              <a:t>Operate on rows</a:t>
            </a:r>
          </a:p>
          <a:p>
            <a:pPr marL="259556" lvl="1" indent="0">
              <a:buNone/>
            </a:pPr>
            <a:r>
              <a:rPr lang="en-US" dirty="0"/>
              <a:t>i</a:t>
            </a:r>
            <a:r>
              <a:rPr lang="en-US" dirty="0" smtClean="0"/>
              <a:t>n parallel</a:t>
            </a:r>
          </a:p>
          <a:p>
            <a:pPr marL="259556" lvl="1" indent="0">
              <a:buNone/>
            </a:pPr>
            <a:r>
              <a:rPr lang="en-US" dirty="0" err="1" smtClean="0"/>
              <a:t>eg</a:t>
            </a:r>
            <a:r>
              <a:rPr lang="en-US" dirty="0" smtClean="0"/>
              <a:t>. filtering</a:t>
            </a:r>
          </a:p>
          <a:p>
            <a:pPr marL="0" indent="0">
              <a:buNone/>
            </a:pPr>
            <a:endParaRPr lang="en-US" dirty="0" smtClean="0">
              <a:solidFill>
                <a:schemeClr val="accent6"/>
              </a:solidFill>
            </a:endParaRPr>
          </a:p>
          <a:p>
            <a:pPr marL="0" indent="0">
              <a:buNone/>
            </a:pPr>
            <a:r>
              <a:rPr lang="en-US" dirty="0" smtClean="0">
                <a:solidFill>
                  <a:schemeClr val="accent6"/>
                </a:solidFill>
              </a:rPr>
              <a:t>Reduce</a:t>
            </a:r>
            <a:endParaRPr lang="en-US" dirty="0">
              <a:solidFill>
                <a:schemeClr val="accent6"/>
              </a:solidFill>
            </a:endParaRPr>
          </a:p>
          <a:p>
            <a:pPr marL="259556" lvl="1" indent="0">
              <a:buNone/>
            </a:pPr>
            <a:r>
              <a:rPr lang="en-US" dirty="0" smtClean="0"/>
              <a:t>Combine groups of rows</a:t>
            </a:r>
          </a:p>
          <a:p>
            <a:pPr marL="259556" lvl="1" indent="0">
              <a:buNone/>
            </a:pPr>
            <a:r>
              <a:rPr lang="en-US" dirty="0" err="1" smtClean="0"/>
              <a:t>eg</a:t>
            </a:r>
            <a:r>
              <a:rPr lang="en-US" dirty="0" smtClean="0"/>
              <a:t>. aggregation </a:t>
            </a:r>
          </a:p>
          <a:p>
            <a:pPr marL="259556" lvl="1" indent="0">
              <a:buNone/>
            </a:pPr>
            <a:endParaRPr lang="en-US" dirty="0"/>
          </a:p>
          <a:p>
            <a:pPr marL="0" indent="0">
              <a:buNone/>
            </a:pPr>
            <a:endParaRPr lang="en-US" dirty="0" smtClean="0"/>
          </a:p>
        </p:txBody>
      </p:sp>
      <p:sp>
        <p:nvSpPr>
          <p:cNvPr id="7" name="TextBox 6"/>
          <p:cNvSpPr txBox="1"/>
          <p:nvPr/>
        </p:nvSpPr>
        <p:spPr>
          <a:xfrm>
            <a:off x="4716016" y="1772816"/>
            <a:ext cx="3861955" cy="3108543"/>
          </a:xfrm>
          <a:prstGeom prst="rect">
            <a:avLst/>
          </a:prstGeom>
          <a:solidFill>
            <a:schemeClr val="bg2"/>
          </a:solidFill>
        </p:spPr>
        <p:txBody>
          <a:bodyPr wrap="none" rtlCol="0">
            <a:spAutoFit/>
          </a:bodyPr>
          <a:lstStyle/>
          <a:p>
            <a:r>
              <a:rPr lang="en-US" sz="1400" dirty="0">
                <a:latin typeface="Consolas" panose="020B0609020204030204" pitchFamily="49" charset="0"/>
                <a:cs typeface="Consolas" panose="020B0609020204030204" pitchFamily="49" charset="0"/>
              </a:rPr>
              <a:t>users = </a:t>
            </a:r>
          </a:p>
          <a:p>
            <a:r>
              <a:rPr lang="en-US" sz="1400" dirty="0">
                <a:latin typeface="Consolas" panose="020B0609020204030204" pitchFamily="49" charset="0"/>
                <a:cs typeface="Consolas" panose="020B0609020204030204" pitchFamily="49" charset="0"/>
              </a:rPr>
              <a:t>   </a:t>
            </a:r>
            <a:r>
              <a:rPr lang="en-US" sz="1400" dirty="0">
                <a:solidFill>
                  <a:schemeClr val="accent3">
                    <a:lumMod val="50000"/>
                  </a:schemeClr>
                </a:solidFill>
                <a:latin typeface="Consolas" panose="020B0609020204030204" pitchFamily="49" charset="0"/>
                <a:cs typeface="Consolas" panose="020B0609020204030204" pitchFamily="49" charset="0"/>
              </a:rPr>
              <a:t>SELECT</a:t>
            </a:r>
            <a:r>
              <a:rPr lang="en-US" sz="1400" dirty="0">
                <a:latin typeface="Consolas" panose="020B0609020204030204" pitchFamily="49" charset="0"/>
                <a:cs typeface="Consolas" panose="020B0609020204030204" pitchFamily="49" charset="0"/>
              </a:rPr>
              <a:t> _name, _age </a:t>
            </a:r>
            <a:r>
              <a:rPr lang="en-US" sz="1400" dirty="0">
                <a:solidFill>
                  <a:schemeClr val="accent3">
                    <a:lumMod val="50000"/>
                  </a:schemeClr>
                </a:solidFill>
                <a:latin typeface="Consolas" panose="020B0609020204030204" pitchFamily="49" charset="0"/>
                <a:cs typeface="Consolas" panose="020B0609020204030204" pitchFamily="49" charset="0"/>
              </a:rPr>
              <a:t>FROM</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datasetAB</a:t>
            </a:r>
            <a:endParaRPr lang="en-US" sz="1400" dirty="0">
              <a:latin typeface="Consolas" panose="020B0609020204030204" pitchFamily="49" charset="0"/>
              <a:cs typeface="Consolas" panose="020B0609020204030204" pitchFamily="49" charset="0"/>
            </a:endParaRPr>
          </a:p>
          <a:p>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users_35 = </a:t>
            </a:r>
          </a:p>
          <a:p>
            <a:r>
              <a:rPr lang="en-US" sz="1400" dirty="0">
                <a:latin typeface="Consolas" panose="020B0609020204030204" pitchFamily="49" charset="0"/>
                <a:cs typeface="Consolas" panose="020B0609020204030204" pitchFamily="49" charset="0"/>
              </a:rPr>
              <a:t>   </a:t>
            </a:r>
            <a:r>
              <a:rPr lang="en-US" sz="1400" dirty="0">
                <a:solidFill>
                  <a:schemeClr val="accent3">
                    <a:lumMod val="50000"/>
                  </a:schemeClr>
                </a:solidFill>
                <a:latin typeface="Consolas" panose="020B0609020204030204" pitchFamily="49" charset="0"/>
                <a:cs typeface="Consolas" panose="020B0609020204030204" pitchFamily="49" charset="0"/>
              </a:rPr>
              <a:t>SELECT</a:t>
            </a:r>
            <a:r>
              <a:rPr lang="en-US" sz="1400" dirty="0">
                <a:latin typeface="Consolas" panose="020B0609020204030204" pitchFamily="49" charset="0"/>
                <a:cs typeface="Consolas" panose="020B0609020204030204" pitchFamily="49" charset="0"/>
              </a:rPr>
              <a:t> _</a:t>
            </a:r>
            <a:r>
              <a:rPr lang="en-US" sz="1400" dirty="0" smtClean="0">
                <a:latin typeface="Consolas" panose="020B0609020204030204" pitchFamily="49" charset="0"/>
                <a:cs typeface="Consolas" panose="020B0609020204030204" pitchFamily="49" charset="0"/>
              </a:rPr>
              <a:t>name, _age</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a:t>
            </a:r>
            <a:r>
              <a:rPr lang="en-US" sz="1400" dirty="0">
                <a:solidFill>
                  <a:schemeClr val="accent3">
                    <a:lumMod val="50000"/>
                  </a:schemeClr>
                </a:solidFill>
                <a:latin typeface="Consolas" panose="020B0609020204030204" pitchFamily="49" charset="0"/>
                <a:cs typeface="Consolas" panose="020B0609020204030204" pitchFamily="49" charset="0"/>
              </a:rPr>
              <a:t>FROM</a:t>
            </a:r>
            <a:r>
              <a:rPr lang="en-US" sz="1400" dirty="0">
                <a:latin typeface="Consolas" panose="020B0609020204030204" pitchFamily="49" charset="0"/>
                <a:cs typeface="Consolas" panose="020B0609020204030204" pitchFamily="49" charset="0"/>
              </a:rPr>
              <a:t> users</a:t>
            </a:r>
          </a:p>
          <a:p>
            <a:r>
              <a:rPr lang="en-US" sz="1400" dirty="0">
                <a:latin typeface="Consolas" panose="020B0609020204030204" pitchFamily="49" charset="0"/>
                <a:cs typeface="Consolas" panose="020B0609020204030204" pitchFamily="49" charset="0"/>
              </a:rPr>
              <a:t>      </a:t>
            </a:r>
            <a:r>
              <a:rPr lang="en-US" sz="1400" dirty="0">
                <a:solidFill>
                  <a:schemeClr val="accent3">
                    <a:lumMod val="50000"/>
                  </a:schemeClr>
                </a:solidFill>
                <a:latin typeface="Consolas" panose="020B0609020204030204" pitchFamily="49" charset="0"/>
                <a:cs typeface="Consolas" panose="020B0609020204030204" pitchFamily="49" charset="0"/>
              </a:rPr>
              <a:t>WHERE</a:t>
            </a:r>
            <a:r>
              <a:rPr lang="en-US" sz="1400" dirty="0">
                <a:latin typeface="Consolas" panose="020B0609020204030204" pitchFamily="49" charset="0"/>
                <a:cs typeface="Consolas" panose="020B0609020204030204" pitchFamily="49" charset="0"/>
              </a:rPr>
              <a:t> (_age &gt; 35)</a:t>
            </a:r>
          </a:p>
          <a:p>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ges_35 = </a:t>
            </a:r>
          </a:p>
          <a:p>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SELECT</a:t>
            </a:r>
            <a:r>
              <a:rPr lang="en-US" sz="1400" dirty="0" smtClean="0">
                <a:latin typeface="Consolas" panose="020B0609020204030204" pitchFamily="49" charset="0"/>
                <a:cs typeface="Consolas" panose="020B0609020204030204" pitchFamily="49" charset="0"/>
              </a:rPr>
              <a:t> _age, COUNT(_name) </a:t>
            </a:r>
            <a:r>
              <a:rPr lang="en-US" sz="1400" dirty="0" smtClean="0">
                <a:solidFill>
                  <a:schemeClr val="accent3">
                    <a:lumMod val="50000"/>
                  </a:schemeClr>
                </a:solidFill>
                <a:latin typeface="Consolas" panose="020B0609020204030204" pitchFamily="49" charset="0"/>
                <a:cs typeface="Consolas" panose="020B0609020204030204" pitchFamily="49" charset="0"/>
              </a:rPr>
              <a:t>AS</a:t>
            </a:r>
            <a:r>
              <a:rPr lang="en-US" sz="1400" dirty="0" smtClean="0">
                <a:latin typeface="Consolas" panose="020B0609020204030204" pitchFamily="49" charset="0"/>
                <a:cs typeface="Consolas" panose="020B0609020204030204" pitchFamily="49" charset="0"/>
              </a:rPr>
              <a:t> count</a:t>
            </a:r>
          </a:p>
          <a:p>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FROM</a:t>
            </a:r>
            <a:r>
              <a:rPr lang="en-US" sz="1400" dirty="0" smtClean="0">
                <a:latin typeface="Consolas" panose="020B0609020204030204" pitchFamily="49" charset="0"/>
                <a:cs typeface="Consolas" panose="020B0609020204030204" pitchFamily="49" charset="0"/>
              </a:rPr>
              <a:t> users_35</a:t>
            </a:r>
          </a:p>
          <a:p>
            <a:r>
              <a:rPr lang="en-US" sz="1400" dirty="0" smtClean="0">
                <a:latin typeface="Consolas" panose="020B0609020204030204" pitchFamily="49" charset="0"/>
                <a:cs typeface="Consolas" panose="020B0609020204030204" pitchFamily="49" charset="0"/>
              </a:rPr>
              <a:t>      </a:t>
            </a:r>
            <a:r>
              <a:rPr lang="en-US" sz="1400" dirty="0" smtClean="0">
                <a:solidFill>
                  <a:schemeClr val="accent3">
                    <a:lumMod val="50000"/>
                  </a:schemeClr>
                </a:solidFill>
                <a:latin typeface="Consolas" panose="020B0609020204030204" pitchFamily="49" charset="0"/>
                <a:cs typeface="Consolas" panose="020B0609020204030204" pitchFamily="49" charset="0"/>
              </a:rPr>
              <a:t>GROUP BY </a:t>
            </a:r>
            <a:r>
              <a:rPr lang="en-US" sz="1400" dirty="0" smtClean="0">
                <a:latin typeface="Consolas" panose="020B0609020204030204" pitchFamily="49" charset="0"/>
                <a:cs typeface="Consolas" panose="020B0609020204030204" pitchFamily="49" charset="0"/>
              </a:rPr>
              <a:t>_age</a:t>
            </a:r>
          </a:p>
          <a:p>
            <a:endParaRPr lang="en-US" sz="1400" dirty="0" smtClean="0">
              <a:latin typeface="Consolas" panose="020B0609020204030204" pitchFamily="49" charset="0"/>
              <a:cs typeface="Consolas" panose="020B0609020204030204" pitchFamily="49" charset="0"/>
            </a:endParaRPr>
          </a:p>
          <a:p>
            <a:r>
              <a:rPr lang="en-US" sz="1400" dirty="0" smtClean="0">
                <a:solidFill>
                  <a:schemeClr val="accent3">
                    <a:lumMod val="50000"/>
                  </a:schemeClr>
                </a:solidFill>
                <a:latin typeface="Consolas" panose="020B0609020204030204" pitchFamily="49" charset="0"/>
                <a:cs typeface="Consolas" panose="020B0609020204030204" pitchFamily="49" charset="0"/>
              </a:rPr>
              <a:t>OUTPUT</a:t>
            </a:r>
            <a:r>
              <a:rPr lang="en-US" sz="1400" dirty="0" smtClean="0">
                <a:latin typeface="Consolas" panose="020B0609020204030204" pitchFamily="49" charset="0"/>
                <a:cs typeface="Consolas" panose="020B0609020204030204" pitchFamily="49" charset="0"/>
              </a:rPr>
              <a:t> ages_35 </a:t>
            </a:r>
            <a:r>
              <a:rPr lang="en-US" sz="1400" dirty="0" smtClean="0">
                <a:solidFill>
                  <a:schemeClr val="accent3">
                    <a:lumMod val="50000"/>
                  </a:schemeClr>
                </a:solidFill>
                <a:latin typeface="Consolas" panose="020B0609020204030204" pitchFamily="49" charset="0"/>
                <a:cs typeface="Consolas" panose="020B0609020204030204" pitchFamily="49" charset="0"/>
              </a:rPr>
              <a:t>TO</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datasetC</a:t>
            </a:r>
            <a:endParaRPr lang="en-US" sz="1400" dirty="0">
              <a:latin typeface="Consolas" panose="020B0609020204030204" pitchFamily="49" charset="0"/>
              <a:cs typeface="Consolas" panose="020B0609020204030204" pitchFamily="49" charset="0"/>
            </a:endParaRPr>
          </a:p>
        </p:txBody>
      </p:sp>
      <p:sp>
        <p:nvSpPr>
          <p:cNvPr id="11" name="Left Brace 10"/>
          <p:cNvSpPr/>
          <p:nvPr/>
        </p:nvSpPr>
        <p:spPr>
          <a:xfrm>
            <a:off x="4353474" y="2492896"/>
            <a:ext cx="360040" cy="8132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4353474" y="3573016"/>
            <a:ext cx="360040"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lowchart: Process 12"/>
          <p:cNvSpPr/>
          <p:nvPr/>
        </p:nvSpPr>
        <p:spPr>
          <a:xfrm>
            <a:off x="5730085" y="1988840"/>
            <a:ext cx="594936"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Name</a:t>
            </a:r>
            <a:endParaRPr lang="en-US" sz="1405" dirty="0"/>
          </a:p>
        </p:txBody>
      </p:sp>
      <p:sp>
        <p:nvSpPr>
          <p:cNvPr id="14" name="Flowchart: Process 13"/>
          <p:cNvSpPr/>
          <p:nvPr/>
        </p:nvSpPr>
        <p:spPr>
          <a:xfrm>
            <a:off x="6444208" y="1988840"/>
            <a:ext cx="467919"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Age</a:t>
            </a:r>
            <a:endParaRPr lang="en-US" sz="1405" dirty="0"/>
          </a:p>
        </p:txBody>
      </p:sp>
      <p:sp>
        <p:nvSpPr>
          <p:cNvPr id="15" name="Flowchart: Process 14"/>
          <p:cNvSpPr/>
          <p:nvPr/>
        </p:nvSpPr>
        <p:spPr>
          <a:xfrm>
            <a:off x="7884368" y="3712240"/>
            <a:ext cx="612202"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Profile</a:t>
            </a:r>
            <a:endParaRPr lang="en-US" sz="1405" dirty="0"/>
          </a:p>
        </p:txBody>
      </p:sp>
      <p:sp>
        <p:nvSpPr>
          <p:cNvPr id="17" name="Flowchart: Process 16"/>
          <p:cNvSpPr/>
          <p:nvPr/>
        </p:nvSpPr>
        <p:spPr>
          <a:xfrm>
            <a:off x="6444207" y="2003611"/>
            <a:ext cx="467919" cy="2928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5" dirty="0" smtClean="0"/>
              <a:t>Age</a:t>
            </a:r>
            <a:endParaRPr lang="en-US" sz="1405" dirty="0"/>
          </a:p>
        </p:txBody>
      </p:sp>
    </p:spTree>
    <p:extLst>
      <p:ext uri="{BB962C8B-B14F-4D97-AF65-F5344CB8AC3E}">
        <p14:creationId xmlns:p14="http://schemas.microsoft.com/office/powerpoint/2010/main" val="75109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50" fill="hold"/>
                                        <p:tgtEl>
                                          <p:spTgt spid="13"/>
                                        </p:tgtEl>
                                        <p:attrNameLst>
                                          <p:attrName>ppt_w</p:attrName>
                                        </p:attrNameLst>
                                      </p:cBhvr>
                                      <p:tavLst>
                                        <p:tav tm="0">
                                          <p:val>
                                            <p:fltVal val="0"/>
                                          </p:val>
                                        </p:tav>
                                        <p:tav tm="100000">
                                          <p:val>
                                            <p:strVal val="#ppt_w"/>
                                          </p:val>
                                        </p:tav>
                                      </p:tavLst>
                                    </p:anim>
                                    <p:anim calcmode="lin" valueType="num">
                                      <p:cBhvr>
                                        <p:cTn id="32" dur="250" fill="hold"/>
                                        <p:tgtEl>
                                          <p:spTgt spid="13"/>
                                        </p:tgtEl>
                                        <p:attrNameLst>
                                          <p:attrName>ppt_h</p:attrName>
                                        </p:attrNameLst>
                                      </p:cBhvr>
                                      <p:tavLst>
                                        <p:tav tm="0">
                                          <p:val>
                                            <p:fltVal val="0"/>
                                          </p:val>
                                        </p:tav>
                                        <p:tav tm="100000">
                                          <p:val>
                                            <p:strVal val="#ppt_h"/>
                                          </p:val>
                                        </p:tav>
                                      </p:tavLst>
                                    </p:anim>
                                    <p:animEffect transition="in" filter="fade">
                                      <p:cBhvr>
                                        <p:cTn id="33" dur="25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250" fill="hold"/>
                                        <p:tgtEl>
                                          <p:spTgt spid="14"/>
                                        </p:tgtEl>
                                        <p:attrNameLst>
                                          <p:attrName>ppt_w</p:attrName>
                                        </p:attrNameLst>
                                      </p:cBhvr>
                                      <p:tavLst>
                                        <p:tav tm="0">
                                          <p:val>
                                            <p:fltVal val="0"/>
                                          </p:val>
                                        </p:tav>
                                        <p:tav tm="100000">
                                          <p:val>
                                            <p:strVal val="#ppt_w"/>
                                          </p:val>
                                        </p:tav>
                                      </p:tavLst>
                                    </p:anim>
                                    <p:anim calcmode="lin" valueType="num">
                                      <p:cBhvr>
                                        <p:cTn id="37" dur="250" fill="hold"/>
                                        <p:tgtEl>
                                          <p:spTgt spid="14"/>
                                        </p:tgtEl>
                                        <p:attrNameLst>
                                          <p:attrName>ppt_h</p:attrName>
                                        </p:attrNameLst>
                                      </p:cBhvr>
                                      <p:tavLst>
                                        <p:tav tm="0">
                                          <p:val>
                                            <p:fltVal val="0"/>
                                          </p:val>
                                        </p:tav>
                                        <p:tav tm="100000">
                                          <p:val>
                                            <p:strVal val="#ppt_h"/>
                                          </p:val>
                                        </p:tav>
                                      </p:tavLst>
                                    </p:anim>
                                    <p:animEffect transition="in" filter="fade">
                                      <p:cBhvr>
                                        <p:cTn id="38" dur="25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250" fill="hold"/>
                                        <p:tgtEl>
                                          <p:spTgt spid="17"/>
                                        </p:tgtEl>
                                        <p:attrNameLst>
                                          <p:attrName>ppt_w</p:attrName>
                                        </p:attrNameLst>
                                      </p:cBhvr>
                                      <p:tavLst>
                                        <p:tav tm="0">
                                          <p:val>
                                            <p:fltVal val="0"/>
                                          </p:val>
                                        </p:tav>
                                        <p:tav tm="100000">
                                          <p:val>
                                            <p:strVal val="#ppt_w"/>
                                          </p:val>
                                        </p:tav>
                                      </p:tavLst>
                                    </p:anim>
                                    <p:anim calcmode="lin" valueType="num">
                                      <p:cBhvr>
                                        <p:cTn id="42" dur="250" fill="hold"/>
                                        <p:tgtEl>
                                          <p:spTgt spid="17"/>
                                        </p:tgtEl>
                                        <p:attrNameLst>
                                          <p:attrName>ppt_h</p:attrName>
                                        </p:attrNameLst>
                                      </p:cBhvr>
                                      <p:tavLst>
                                        <p:tav tm="0">
                                          <p:val>
                                            <p:fltVal val="0"/>
                                          </p:val>
                                        </p:tav>
                                        <p:tav tm="100000">
                                          <p:val>
                                            <p:strVal val="#ppt_h"/>
                                          </p:val>
                                        </p:tav>
                                      </p:tavLst>
                                    </p:anim>
                                    <p:animEffect transition="in" filter="fade">
                                      <p:cBhvr>
                                        <p:cTn id="43" dur="25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1.38889E-6 -2.59259E-6 L 0.00677 0.08889 " pathEditMode="relative" rAng="0" ptsTypes="AA">
                                      <p:cBhvr>
                                        <p:cTn id="47" dur="1000" fill="hold"/>
                                        <p:tgtEl>
                                          <p:spTgt spid="13"/>
                                        </p:tgtEl>
                                        <p:attrNameLst>
                                          <p:attrName>ppt_x</p:attrName>
                                          <p:attrName>ppt_y</p:attrName>
                                        </p:attrNameLst>
                                      </p:cBhvr>
                                      <p:rCtr x="330" y="4444"/>
                                    </p:animMotion>
                                  </p:childTnLst>
                                </p:cTn>
                              </p:par>
                              <p:par>
                                <p:cTn id="48" presetID="42" presetClass="path" presetSubtype="0" accel="50000" decel="50000" fill="hold" grpId="1" nodeType="withEffect">
                                  <p:stCondLst>
                                    <p:cond delay="0"/>
                                  </p:stCondLst>
                                  <p:childTnLst>
                                    <p:animMotion origin="layout" path="M 1.66667E-6 -2.59259E-6 L -0.00191 0.09422 " pathEditMode="relative" rAng="0" ptsTypes="AA">
                                      <p:cBhvr>
                                        <p:cTn id="49" dur="1000" fill="hold"/>
                                        <p:tgtEl>
                                          <p:spTgt spid="14"/>
                                        </p:tgtEl>
                                        <p:attrNameLst>
                                          <p:attrName>ppt_x</p:attrName>
                                          <p:attrName>ppt_y</p:attrName>
                                        </p:attrNameLst>
                                      </p:cBhvr>
                                      <p:rCtr x="-104" y="4699"/>
                                    </p:animMotion>
                                  </p:childTnLst>
                                </p:cTn>
                              </p:par>
                              <p:par>
                                <p:cTn id="50" presetID="42" presetClass="path" presetSubtype="0" accel="50000" decel="50000" fill="hold" grpId="1" nodeType="withEffect">
                                  <p:stCondLst>
                                    <p:cond delay="0"/>
                                  </p:stCondLst>
                                  <p:childTnLst>
                                    <p:animMotion origin="layout" path="M 1.66667E-6 4.07407E-6 L -0.03872 0.16226 " pathEditMode="relative" rAng="0" ptsTypes="AA">
                                      <p:cBhvr>
                                        <p:cTn id="51" dur="1000" fill="hold"/>
                                        <p:tgtEl>
                                          <p:spTgt spid="17"/>
                                        </p:tgtEl>
                                        <p:attrNameLst>
                                          <p:attrName>ppt_x</p:attrName>
                                          <p:attrName>ppt_y</p:attrName>
                                        </p:attrNameLst>
                                      </p:cBhvr>
                                      <p:rCtr x="-1944" y="8102"/>
                                    </p:animMotion>
                                  </p:childTnLst>
                                </p:cTn>
                              </p:par>
                            </p:childTnLst>
                          </p:cTn>
                        </p:par>
                        <p:par>
                          <p:cTn id="52" fill="hold">
                            <p:stCondLst>
                              <p:cond delay="1000"/>
                            </p:stCondLst>
                            <p:childTnLst>
                              <p:par>
                                <p:cTn id="53" presetID="42" presetClass="path" presetSubtype="0" accel="50000" decel="50000" fill="hold" grpId="2" nodeType="afterEffect">
                                  <p:stCondLst>
                                    <p:cond delay="0"/>
                                  </p:stCondLst>
                                  <p:childTnLst>
                                    <p:animMotion origin="layout" path="M 0.00677 0.08889 L 0.23455 0.25162 " pathEditMode="relative" rAng="0" ptsTypes="AA">
                                      <p:cBhvr>
                                        <p:cTn id="54" dur="1000" fill="hold"/>
                                        <p:tgtEl>
                                          <p:spTgt spid="13"/>
                                        </p:tgtEl>
                                        <p:attrNameLst>
                                          <p:attrName>ppt_x</p:attrName>
                                          <p:attrName>ppt_y</p:attrName>
                                        </p:attrNameLst>
                                      </p:cBhvr>
                                      <p:rCtr x="11389" y="8125"/>
                                    </p:animMotion>
                                  </p:childTnLst>
                                </p:cTn>
                              </p:par>
                              <p:par>
                                <p:cTn id="55" presetID="42" presetClass="path" presetSubtype="0" accel="50000" decel="50000" fill="hold" grpId="2" nodeType="withEffect">
                                  <p:stCondLst>
                                    <p:cond delay="0"/>
                                  </p:stCondLst>
                                  <p:childTnLst>
                                    <p:animMotion origin="layout" path="M -0.00191 0.09422 L -0.07274 0.25162 " pathEditMode="relative" rAng="0" ptsTypes="AA">
                                      <p:cBhvr>
                                        <p:cTn id="56" dur="1000" fill="hold"/>
                                        <p:tgtEl>
                                          <p:spTgt spid="14"/>
                                        </p:tgtEl>
                                        <p:attrNameLst>
                                          <p:attrName>ppt_x</p:attrName>
                                          <p:attrName>ppt_y</p:attrName>
                                        </p:attrNameLst>
                                      </p:cBhvr>
                                      <p:rCtr x="-3542" y="7870"/>
                                    </p:animMotion>
                                  </p:childTnLst>
                                </p:cTn>
                              </p:par>
                              <p:par>
                                <p:cTn id="57" presetID="42" presetClass="path" presetSubtype="0" accel="50000" decel="50000" fill="hold" grpId="2" nodeType="withEffect">
                                  <p:stCondLst>
                                    <p:cond delay="0"/>
                                  </p:stCondLst>
                                  <p:childTnLst>
                                    <p:animMotion origin="layout" path="M -0.03872 0.16226 L 0.16354 0.25162 " pathEditMode="relative" rAng="0" ptsTypes="AA">
                                      <p:cBhvr>
                                        <p:cTn id="58" dur="1000" fill="hold"/>
                                        <p:tgtEl>
                                          <p:spTgt spid="17"/>
                                        </p:tgtEl>
                                        <p:attrNameLst>
                                          <p:attrName>ppt_x</p:attrName>
                                          <p:attrName>ppt_y</p:attrName>
                                        </p:attrNameLst>
                                      </p:cBhvr>
                                      <p:rCtr x="10104" y="4468"/>
                                    </p:animMotion>
                                  </p:childTnLst>
                                </p:cTn>
                              </p:par>
                            </p:childTnLst>
                          </p:cTn>
                        </p:par>
                        <p:par>
                          <p:cTn id="59" fill="hold">
                            <p:stCondLst>
                              <p:cond delay="2000"/>
                            </p:stCondLst>
                            <p:childTnLst>
                              <p:par>
                                <p:cTn id="60" presetID="1" presetClass="exit" presetSubtype="0" fill="hold" grpId="3" nodeType="afterEffect">
                                  <p:stCondLst>
                                    <p:cond delay="0"/>
                                  </p:stCondLst>
                                  <p:childTnLst>
                                    <p:set>
                                      <p:cBhvr>
                                        <p:cTn id="61" dur="1" fill="hold">
                                          <p:stCondLst>
                                            <p:cond delay="0"/>
                                          </p:stCondLst>
                                        </p:cTn>
                                        <p:tgtEl>
                                          <p:spTgt spid="13"/>
                                        </p:tgtEl>
                                        <p:attrNameLst>
                                          <p:attrName>style.visibility</p:attrName>
                                        </p:attrNameLst>
                                      </p:cBhvr>
                                      <p:to>
                                        <p:strVal val="hidden"/>
                                      </p:to>
                                    </p:set>
                                  </p:childTnLst>
                                </p:cTn>
                              </p:par>
                              <p:par>
                                <p:cTn id="62" presetID="1" presetClass="entr" presetSubtype="0" fill="hold" grpId="1"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26" presetClass="emph" presetSubtype="0" fill="hold" grpId="0" nodeType="withEffect">
                                  <p:stCondLst>
                                    <p:cond delay="0"/>
                                  </p:stCondLst>
                                  <p:childTnLst>
                                    <p:animEffect transition="out" filter="fade">
                                      <p:cBhvr>
                                        <p:cTn id="65" dur="500" tmFilter="0, 0; .2, .5; .8, .5; 1, 0"/>
                                        <p:tgtEl>
                                          <p:spTgt spid="15"/>
                                        </p:tgtEl>
                                      </p:cBhvr>
                                    </p:animEffect>
                                    <p:animScale>
                                      <p:cBhvr>
                                        <p:cTn id="66" dur="250" autoRev="1" fill="hold"/>
                                        <p:tgtEl>
                                          <p:spTgt spid="15"/>
                                        </p:tgtEl>
                                      </p:cBhvr>
                                      <p:by x="105000" y="105000"/>
                                    </p:animScale>
                                  </p:childTnLst>
                                </p:cTn>
                              </p:par>
                              <p:par>
                                <p:cTn id="67" presetID="1" presetClass="exit" presetSubtype="0" fill="hold" grpId="3"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1" grpId="0" animBg="1"/>
      <p:bldP spid="12" grpId="0" animBg="1"/>
      <p:bldP spid="13" grpId="0" animBg="1"/>
      <p:bldP spid="13" grpId="1" animBg="1"/>
      <p:bldP spid="13" grpId="2" animBg="1"/>
      <p:bldP spid="13" grpId="3" animBg="1"/>
      <p:bldP spid="14" grpId="0" animBg="1"/>
      <p:bldP spid="14" grpId="1" animBg="1"/>
      <p:bldP spid="14" grpId="2" animBg="1"/>
      <p:bldP spid="15" grpId="0" animBg="1"/>
      <p:bldP spid="15" grpId="1" animBg="1"/>
      <p:bldP spid="17" grpId="0" animBg="1"/>
      <p:bldP spid="17" grpId="1" animBg="1"/>
      <p:bldP spid="17" grpId="2" animBg="1"/>
      <p:bldP spid="17" grpId="3"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Noisy Sources</a:t>
            </a:r>
            <a:endParaRPr lang="en-US" dirty="0"/>
          </a:p>
        </p:txBody>
      </p:sp>
      <p:sp>
        <p:nvSpPr>
          <p:cNvPr id="3" name="Content Placeholder 2"/>
          <p:cNvSpPr>
            <a:spLocks noGrp="1"/>
          </p:cNvSpPr>
          <p:nvPr>
            <p:ph sz="quarter" idx="1"/>
          </p:nvPr>
        </p:nvSpPr>
        <p:spPr>
          <a:xfrm>
            <a:off x="607220" y="2828644"/>
            <a:ext cx="2557464" cy="1975925"/>
          </a:xfrm>
          <a:solidFill>
            <a:schemeClr val="tx2">
              <a:alpha val="17000"/>
            </a:schemeClr>
          </a:solidFill>
        </p:spPr>
        <p:txBody>
          <a:bodyPr vert="horz" lIns="68580" tIns="68580" rIns="68580" bIns="68580" rtlCol="0">
            <a:normAutofit fontScale="92500" lnSpcReduction="10000"/>
          </a:bodyPr>
          <a:lstStyle/>
          <a:p>
            <a:pPr marL="0" indent="0">
              <a:buNone/>
            </a:pPr>
            <a:r>
              <a:rPr lang="en-US" sz="2100" dirty="0"/>
              <a:t>Carefully curated regular expressions</a:t>
            </a:r>
          </a:p>
          <a:p>
            <a:pPr marL="0" indent="0">
              <a:buNone/>
            </a:pPr>
            <a:endParaRPr lang="en-US" sz="750" dirty="0"/>
          </a:p>
          <a:p>
            <a:pPr marL="0" indent="0">
              <a:buNone/>
            </a:pPr>
            <a:r>
              <a:rPr lang="en-US" sz="2100" dirty="0"/>
              <a:t>Leverages developer conventions</a:t>
            </a:r>
          </a:p>
          <a:p>
            <a:pPr marL="0" indent="0">
              <a:buNone/>
            </a:pPr>
            <a:endParaRPr lang="en-US" sz="750" dirty="0"/>
          </a:p>
          <a:p>
            <a:pPr marL="0" indent="0">
              <a:buNone/>
            </a:pPr>
            <a:r>
              <a:rPr lang="en-US" sz="2100" dirty="0"/>
              <a:t>Significant Noise</a:t>
            </a:r>
          </a:p>
        </p:txBody>
      </p:sp>
      <p:sp>
        <p:nvSpPr>
          <p:cNvPr id="5" name="Rectangle 4"/>
          <p:cNvSpPr/>
          <p:nvPr/>
        </p:nvSpPr>
        <p:spPr bwMode="auto">
          <a:xfrm>
            <a:off x="607218" y="4879182"/>
            <a:ext cx="2557466" cy="73580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defTabSz="685574" fontAlgn="base">
              <a:spcBef>
                <a:spcPct val="0"/>
              </a:spcBef>
              <a:spcAft>
                <a:spcPct val="0"/>
              </a:spcAft>
            </a:pPr>
            <a:r>
              <a:rPr lang="en-US" sz="21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Variable Name Analysis</a:t>
            </a:r>
          </a:p>
        </p:txBody>
      </p:sp>
      <p:sp>
        <p:nvSpPr>
          <p:cNvPr id="6" name="Rectangle 5"/>
          <p:cNvSpPr/>
          <p:nvPr/>
        </p:nvSpPr>
        <p:spPr bwMode="auto">
          <a:xfrm>
            <a:off x="3368278" y="4879182"/>
            <a:ext cx="2557464" cy="73580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defTabSz="685574" fontAlgn="base">
              <a:spcBef>
                <a:spcPct val="0"/>
              </a:spcBef>
              <a:spcAft>
                <a:spcPct val="0"/>
              </a:spcAft>
            </a:pPr>
            <a:r>
              <a:rPr lang="en-US" sz="21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Developer Annotations</a:t>
            </a:r>
          </a:p>
        </p:txBody>
      </p:sp>
      <p:sp>
        <p:nvSpPr>
          <p:cNvPr id="7" name="Rectangle 6"/>
          <p:cNvSpPr/>
          <p:nvPr/>
        </p:nvSpPr>
        <p:spPr bwMode="auto">
          <a:xfrm>
            <a:off x="6129337" y="4879182"/>
            <a:ext cx="2557463" cy="73580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defTabSz="685574" fontAlgn="base">
              <a:spcBef>
                <a:spcPct val="0"/>
              </a:spcBef>
              <a:spcAft>
                <a:spcPct val="0"/>
              </a:spcAft>
            </a:pPr>
            <a:r>
              <a:rPr lang="en-US" sz="21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Auditor </a:t>
            </a:r>
          </a:p>
          <a:p>
            <a:pPr defTabSz="685574" fontAlgn="base">
              <a:spcBef>
                <a:spcPct val="0"/>
              </a:spcBef>
              <a:spcAft>
                <a:spcPct val="0"/>
              </a:spcAft>
            </a:pPr>
            <a:r>
              <a:rPr lang="en-US" sz="21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p>
        </p:txBody>
      </p:sp>
      <p:sp>
        <p:nvSpPr>
          <p:cNvPr id="8" name="Content Placeholder 2"/>
          <p:cNvSpPr>
            <a:spLocks noGrp="1"/>
          </p:cNvSpPr>
          <p:nvPr>
            <p:ph sz="quarter" idx="1"/>
          </p:nvPr>
        </p:nvSpPr>
        <p:spPr>
          <a:xfrm>
            <a:off x="3368278" y="3892782"/>
            <a:ext cx="2557464" cy="911788"/>
          </a:xfrm>
          <a:solidFill>
            <a:schemeClr val="tx2">
              <a:alpha val="17000"/>
            </a:schemeClr>
          </a:solidFill>
        </p:spPr>
        <p:txBody>
          <a:bodyPr vert="horz" lIns="68580" tIns="68580" rIns="68580" bIns="68580" rtlCol="0">
            <a:normAutofit fontScale="92500" lnSpcReduction="10000"/>
          </a:bodyPr>
          <a:lstStyle/>
          <a:p>
            <a:pPr marL="0" indent="0">
              <a:buNone/>
            </a:pPr>
            <a:r>
              <a:rPr lang="en-US" sz="2100" dirty="0"/>
              <a:t>Expensive</a:t>
            </a:r>
          </a:p>
          <a:p>
            <a:pPr marL="0" indent="0">
              <a:buNone/>
            </a:pPr>
            <a:endParaRPr lang="en-US" sz="750" dirty="0"/>
          </a:p>
          <a:p>
            <a:pPr marL="0" indent="0">
              <a:buNone/>
            </a:pPr>
            <a:r>
              <a:rPr lang="en-US" sz="2100" dirty="0"/>
              <a:t>Low Noise</a:t>
            </a:r>
          </a:p>
        </p:txBody>
      </p:sp>
      <p:sp>
        <p:nvSpPr>
          <p:cNvPr id="9" name="Content Placeholder 2"/>
          <p:cNvSpPr>
            <a:spLocks noGrp="1"/>
          </p:cNvSpPr>
          <p:nvPr>
            <p:ph sz="quarter" idx="1"/>
          </p:nvPr>
        </p:nvSpPr>
        <p:spPr>
          <a:xfrm>
            <a:off x="6129336" y="3246450"/>
            <a:ext cx="2557464" cy="1558119"/>
          </a:xfrm>
          <a:solidFill>
            <a:schemeClr val="tx2">
              <a:alpha val="17000"/>
            </a:schemeClr>
          </a:solidFill>
        </p:spPr>
        <p:txBody>
          <a:bodyPr vert="horz" lIns="68580" tIns="68580" rIns="68580" bIns="68580" rtlCol="0">
            <a:normAutofit fontScale="92500"/>
          </a:bodyPr>
          <a:lstStyle/>
          <a:p>
            <a:pPr marL="0" indent="0">
              <a:buNone/>
            </a:pPr>
            <a:r>
              <a:rPr lang="en-US" sz="2100" dirty="0"/>
              <a:t>Very Expensive</a:t>
            </a:r>
          </a:p>
          <a:p>
            <a:pPr marL="0" indent="0">
              <a:buNone/>
            </a:pPr>
            <a:endParaRPr lang="en-US" sz="750" dirty="0"/>
          </a:p>
          <a:p>
            <a:pPr marL="0" indent="0">
              <a:buNone/>
            </a:pPr>
            <a:r>
              <a:rPr lang="en-US" sz="2100" dirty="0"/>
              <a:t>Definitive</a:t>
            </a:r>
          </a:p>
          <a:p>
            <a:pPr marL="0" indent="0">
              <a:buNone/>
            </a:pPr>
            <a:r>
              <a:rPr lang="en-US" sz="2100" dirty="0"/>
              <a:t>Need very few of these</a:t>
            </a:r>
          </a:p>
        </p:txBody>
      </p:sp>
      <p:sp>
        <p:nvSpPr>
          <p:cNvPr id="4" name="Slide Number Placeholder 3"/>
          <p:cNvSpPr>
            <a:spLocks noGrp="1"/>
          </p:cNvSpPr>
          <p:nvPr>
            <p:ph type="sldNum" sz="quarter" idx="12"/>
          </p:nvPr>
        </p:nvSpPr>
        <p:spPr/>
        <p:txBody>
          <a:bodyPr/>
          <a:lstStyle/>
          <a:p>
            <a:pPr>
              <a:defRPr/>
            </a:pPr>
            <a:fld id="{11EEFD52-FC20-40D4-8FD2-5CAD5AEC3DE5}" type="slidenum">
              <a:rPr lang="en-US" smtClean="0"/>
              <a:pPr>
                <a:defRPr/>
              </a:pPr>
              <a:t>29</a:t>
            </a:fld>
            <a:endParaRPr lang="en-US"/>
          </a:p>
        </p:txBody>
      </p:sp>
    </p:spTree>
    <p:extLst>
      <p:ext uri="{BB962C8B-B14F-4D97-AF65-F5344CB8AC3E}">
        <p14:creationId xmlns:p14="http://schemas.microsoft.com/office/powerpoint/2010/main" val="41542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build="allAtOnce" animBg="1"/>
      <p:bldP spid="6" grpId="0" build="allAtOnce" animBg="1"/>
      <p:bldP spid="7" grpId="0" build="allAtOnce" animBg="1"/>
      <p:bldP spid="8" grpId="0" build="allAtOnce" animBg="1"/>
      <p:bldP spid="9"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Privacy Compliance Challenge</a:t>
            </a:r>
            <a:endParaRPr lang="en-US" dirty="0"/>
          </a:p>
        </p:txBody>
      </p:sp>
      <p:sp>
        <p:nvSpPr>
          <p:cNvPr id="2" name="Rectangle 1"/>
          <p:cNvSpPr/>
          <p:nvPr/>
        </p:nvSpPr>
        <p:spPr bwMode="auto">
          <a:xfrm>
            <a:off x="978694" y="2069649"/>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Crafts Policy</a:t>
            </a:r>
          </a:p>
        </p:txBody>
      </p:sp>
      <p:sp>
        <p:nvSpPr>
          <p:cNvPr id="12" name="Rectangle 11"/>
          <p:cNvSpPr/>
          <p:nvPr/>
        </p:nvSpPr>
        <p:spPr bwMode="auto">
          <a:xfrm>
            <a:off x="978694" y="2942440"/>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Interprets Policy</a:t>
            </a:r>
          </a:p>
        </p:txBody>
      </p:sp>
      <p:sp>
        <p:nvSpPr>
          <p:cNvPr id="13" name="Rectangle 12"/>
          <p:cNvSpPr/>
          <p:nvPr/>
        </p:nvSpPr>
        <p:spPr bwMode="auto">
          <a:xfrm>
            <a:off x="978693" y="3815232"/>
            <a:ext cx="3251535"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Writes Code</a:t>
            </a:r>
          </a:p>
        </p:txBody>
      </p:sp>
      <p:sp>
        <p:nvSpPr>
          <p:cNvPr id="14" name="Rectangle 13"/>
          <p:cNvSpPr/>
          <p:nvPr/>
        </p:nvSpPr>
        <p:spPr bwMode="auto">
          <a:xfrm>
            <a:off x="978694" y="4688023"/>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Verifies Compliance</a:t>
            </a:r>
          </a:p>
        </p:txBody>
      </p:sp>
      <p:grpSp>
        <p:nvGrpSpPr>
          <p:cNvPr id="27" name="Group 26"/>
          <p:cNvGrpSpPr/>
          <p:nvPr/>
        </p:nvGrpSpPr>
        <p:grpSpPr>
          <a:xfrm>
            <a:off x="6472238" y="2130843"/>
            <a:ext cx="742950" cy="871538"/>
            <a:chOff x="8153400" y="1797637"/>
            <a:chExt cx="990600" cy="1162050"/>
          </a:xfrm>
        </p:grpSpPr>
        <p:sp>
          <p:nvSpPr>
            <p:cNvPr id="15" name="Rectangle 14"/>
            <p:cNvSpPr/>
            <p:nvPr/>
          </p:nvSpPr>
          <p:spPr bwMode="auto">
            <a:xfrm>
              <a:off x="8153400" y="1797637"/>
              <a:ext cx="990600" cy="1162050"/>
            </a:xfrm>
            <a:prstGeom prst="rect">
              <a:avLst/>
            </a:prstGeom>
            <a:noFill/>
            <a:ln w="444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7" name="Straight Connector 16"/>
            <p:cNvCxnSpPr/>
            <p:nvPr/>
          </p:nvCxnSpPr>
          <p:spPr>
            <a:xfrm>
              <a:off x="8267700" y="1981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67700" y="2103981"/>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67700" y="222885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67700" y="2369137"/>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67700" y="2491918"/>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67700" y="2616787"/>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48700" y="2764423"/>
              <a:ext cx="381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6850856" y="3214688"/>
            <a:ext cx="0" cy="650081"/>
          </a:xfrm>
          <a:prstGeom prst="straightConnector1">
            <a:avLst/>
          </a:prstGeom>
          <a:ln w="41275">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4061785" y="2624592"/>
            <a:ext cx="985838" cy="563134"/>
          </a:xfrm>
          <a:prstGeom prst="rect">
            <a:avLst/>
          </a:prstGeom>
          <a:solidFill>
            <a:schemeClr val="tx2"/>
          </a:solidFill>
          <a:ln w="317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algn="ctr" defTabSz="685574" fontAlgn="base">
              <a:spcBef>
                <a:spcPct val="0"/>
              </a:spcBef>
              <a:spcAft>
                <a:spcPct val="0"/>
              </a:spcAft>
            </a:pP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Meetings</a:t>
            </a:r>
          </a:p>
        </p:txBody>
      </p:sp>
      <p:sp>
        <p:nvSpPr>
          <p:cNvPr id="51" name="Rectangle 50"/>
          <p:cNvSpPr/>
          <p:nvPr/>
        </p:nvSpPr>
        <p:spPr bwMode="auto">
          <a:xfrm>
            <a:off x="4061785" y="3488735"/>
            <a:ext cx="985838" cy="563134"/>
          </a:xfrm>
          <a:prstGeom prst="rect">
            <a:avLst/>
          </a:prstGeom>
          <a:solidFill>
            <a:schemeClr val="tx2"/>
          </a:solidFill>
          <a:ln w="317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algn="ctr" defTabSz="685574" fontAlgn="base">
              <a:spcBef>
                <a:spcPct val="0"/>
              </a:spcBef>
              <a:spcAft>
                <a:spcPct val="0"/>
              </a:spcAft>
            </a:pP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Meetings</a:t>
            </a:r>
          </a:p>
        </p:txBody>
      </p:sp>
      <p:sp>
        <p:nvSpPr>
          <p:cNvPr id="52" name="Rectangle 51"/>
          <p:cNvSpPr/>
          <p:nvPr/>
        </p:nvSpPr>
        <p:spPr bwMode="auto">
          <a:xfrm>
            <a:off x="4061785" y="4378365"/>
            <a:ext cx="985838" cy="563134"/>
          </a:xfrm>
          <a:prstGeom prst="rect">
            <a:avLst/>
          </a:prstGeom>
          <a:solidFill>
            <a:schemeClr val="tx2"/>
          </a:solidFill>
          <a:ln w="317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algn="ctr" defTabSz="685574" fontAlgn="base">
              <a:spcBef>
                <a:spcPct val="0"/>
              </a:spcBef>
              <a:spcAft>
                <a:spcPct val="0"/>
              </a:spcAft>
            </a:pP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Meetings</a:t>
            </a:r>
          </a:p>
        </p:txBody>
      </p:sp>
      <p:sp>
        <p:nvSpPr>
          <p:cNvPr id="3" name="Slide Number Placeholder 2"/>
          <p:cNvSpPr>
            <a:spLocks noGrp="1"/>
          </p:cNvSpPr>
          <p:nvPr>
            <p:ph type="sldNum" sz="quarter" idx="12"/>
          </p:nvPr>
        </p:nvSpPr>
        <p:spPr>
          <a:xfrm>
            <a:off x="755576" y="6381328"/>
            <a:ext cx="1219200" cy="366712"/>
          </a:xfrm>
        </p:spPr>
        <p:txBody>
          <a:bodyPr/>
          <a:lstStyle/>
          <a:p>
            <a:pPr>
              <a:defRPr/>
            </a:pPr>
            <a:fld id="{11EEFD52-FC20-40D4-8FD2-5CAD5AEC3DE5}" type="slidenum">
              <a:rPr lang="en-US" smtClean="0"/>
              <a:pPr>
                <a:defRPr/>
              </a:pPr>
              <a:t>3</a:t>
            </a:fld>
            <a:endParaRPr lang="en-US" dirty="0"/>
          </a:p>
        </p:txBody>
      </p:sp>
      <p:sp>
        <p:nvSpPr>
          <p:cNvPr id="5" name="TextBox 4"/>
          <p:cNvSpPr txBox="1"/>
          <p:nvPr/>
        </p:nvSpPr>
        <p:spPr>
          <a:xfrm>
            <a:off x="5800363" y="2060664"/>
            <a:ext cx="2140842" cy="923330"/>
          </a:xfrm>
          <a:prstGeom prst="rect">
            <a:avLst/>
          </a:prstGeom>
          <a:solidFill>
            <a:srgbClr val="FBFBFB">
              <a:alpha val="60000"/>
            </a:srgbClr>
          </a:solidFill>
        </p:spPr>
        <p:txBody>
          <a:bodyPr wrap="none" lIns="0" tIns="0" rIns="0" bIns="0" rtlCol="0">
            <a:spAutoFit/>
          </a:bodyPr>
          <a:lstStyle/>
          <a:p>
            <a:pPr algn="ctr"/>
            <a:r>
              <a:rPr lang="en-US" sz="3000"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English </a:t>
            </a:r>
          </a:p>
          <a:p>
            <a:pPr algn="ctr"/>
            <a:r>
              <a:rPr lang="en-US" sz="3000"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Privacy Policy</a:t>
            </a:r>
          </a:p>
        </p:txBody>
      </p:sp>
      <p:sp>
        <p:nvSpPr>
          <p:cNvPr id="26" name="TextBox 25"/>
          <p:cNvSpPr txBox="1"/>
          <p:nvPr/>
        </p:nvSpPr>
        <p:spPr>
          <a:xfrm>
            <a:off x="5246528" y="4077076"/>
            <a:ext cx="3480120" cy="923330"/>
          </a:xfrm>
          <a:prstGeom prst="rect">
            <a:avLst/>
          </a:prstGeom>
          <a:solidFill>
            <a:srgbClr val="FBFBFB">
              <a:alpha val="60000"/>
            </a:srgbClr>
          </a:solidFill>
        </p:spPr>
        <p:txBody>
          <a:bodyPr wrap="none" lIns="0" tIns="0" rIns="0" bIns="0" rtlCol="0">
            <a:spAutoFit/>
          </a:bodyPr>
          <a:lstStyle/>
          <a:p>
            <a:pPr algn="ctr"/>
            <a:r>
              <a:rPr lang="en-US" sz="3000"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Millions of Lines of</a:t>
            </a:r>
          </a:p>
          <a:p>
            <a:pPr algn="ctr"/>
            <a:r>
              <a:rPr lang="en-US" sz="3000"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Undocumented Code</a:t>
            </a:r>
          </a:p>
        </p:txBody>
      </p:sp>
      <p:sp>
        <p:nvSpPr>
          <p:cNvPr id="28" name="TextBox 27"/>
          <p:cNvSpPr txBox="1"/>
          <p:nvPr/>
        </p:nvSpPr>
        <p:spPr>
          <a:xfrm>
            <a:off x="6083586" y="3327044"/>
            <a:ext cx="1806008" cy="461665"/>
          </a:xfrm>
          <a:prstGeom prst="rect">
            <a:avLst/>
          </a:prstGeom>
          <a:solidFill>
            <a:srgbClr val="FBFBFB">
              <a:alpha val="60000"/>
            </a:srgbClr>
          </a:solidFill>
        </p:spPr>
        <p:txBody>
          <a:bodyPr wrap="none" lIns="0" tIns="0" rIns="0" bIns="0" rtlCol="0">
            <a:spAutoFit/>
          </a:bodyPr>
          <a:lstStyle/>
          <a:p>
            <a:pPr algn="ctr"/>
            <a:r>
              <a:rPr lang="en-US" sz="3000" b="1"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Compliant?</a:t>
            </a:r>
            <a:endParaRPr lang="en-US" sz="3000"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spTree>
    <p:extLst>
      <p:ext uri="{BB962C8B-B14F-4D97-AF65-F5344CB8AC3E}">
        <p14:creationId xmlns:p14="http://schemas.microsoft.com/office/powerpoint/2010/main" val="14401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48" grpId="0" animBg="1"/>
      <p:bldP spid="51" grpId="0" animBg="1"/>
      <p:bldP spid="52" grpId="0" animBg="1"/>
      <p:bldP spid="5" grpId="0" animBg="1"/>
      <p:bldP spid="26"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Bootstrapping </a:t>
            </a:r>
            <a:r>
              <a:rPr lang="en-US" dirty="0" err="1" smtClean="0"/>
              <a:t>Grok</a:t>
            </a:r>
            <a:r>
              <a:rPr lang="en-US" dirty="0" smtClean="0"/>
              <a:t> Works</a:t>
            </a:r>
            <a:endParaRPr lang="en-US" dirty="0"/>
          </a:p>
        </p:txBody>
      </p:sp>
      <p:sp>
        <p:nvSpPr>
          <p:cNvPr id="5" name="Content Placeholder 4"/>
          <p:cNvSpPr>
            <a:spLocks noGrp="1"/>
          </p:cNvSpPr>
          <p:nvPr>
            <p:ph sz="half" idx="2"/>
          </p:nvPr>
        </p:nvSpPr>
        <p:spPr>
          <a:xfrm>
            <a:off x="5087704" y="1695192"/>
            <a:ext cx="3744243" cy="3263504"/>
          </a:xfrm>
        </p:spPr>
        <p:txBody>
          <a:bodyPr>
            <a:normAutofit/>
          </a:bodyPr>
          <a:lstStyle/>
          <a:p>
            <a:pPr marL="0" indent="0">
              <a:buNone/>
            </a:pPr>
            <a:r>
              <a:rPr lang="en-US" dirty="0" smtClean="0"/>
              <a:t>Pick the nodes which will label the most of the graph</a:t>
            </a:r>
          </a:p>
          <a:p>
            <a:pPr marL="0" lvl="1" indent="0">
              <a:spcBef>
                <a:spcPts val="750"/>
              </a:spcBef>
              <a:buNone/>
            </a:pPr>
            <a:r>
              <a:rPr lang="en-US" dirty="0" smtClean="0">
                <a:solidFill>
                  <a:schemeClr val="accent6"/>
                </a:solidFill>
              </a:rPr>
              <a:t>   </a:t>
            </a:r>
            <a:r>
              <a:rPr lang="en-US" sz="1650" dirty="0">
                <a:solidFill>
                  <a:schemeClr val="accent6"/>
                </a:solidFill>
              </a:rPr>
              <a:t>~200 annotations label 60% of nodes</a:t>
            </a:r>
            <a:endParaRPr lang="en-US" sz="2625" dirty="0">
              <a:solidFill>
                <a:schemeClr val="accent6"/>
              </a:solidFill>
            </a:endParaRPr>
          </a:p>
          <a:p>
            <a:pPr marL="0" indent="0">
              <a:buNone/>
            </a:pPr>
            <a:endParaRPr lang="en-US" dirty="0"/>
          </a:p>
        </p:txBody>
      </p:sp>
      <p:cxnSp>
        <p:nvCxnSpPr>
          <p:cNvPr id="8" name="Straight Connector 7"/>
          <p:cNvCxnSpPr/>
          <p:nvPr/>
        </p:nvCxnSpPr>
        <p:spPr>
          <a:xfrm>
            <a:off x="4569230" y="2351110"/>
            <a:ext cx="413565" cy="617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0765" y="5040620"/>
            <a:ext cx="2936459" cy="553998"/>
          </a:xfrm>
          <a:prstGeom prst="rect">
            <a:avLst/>
          </a:prstGeom>
          <a:noFill/>
        </p:spPr>
        <p:txBody>
          <a:bodyPr wrap="square" rtlCol="0">
            <a:spAutoFit/>
          </a:bodyPr>
          <a:lstStyle/>
          <a:p>
            <a:r>
              <a:rPr lang="en-US" sz="1500" dirty="0"/>
              <a:t>A small number of annotations is enough to get off the ground.</a:t>
            </a:r>
          </a:p>
        </p:txBody>
      </p:sp>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30</a:t>
            </a:fld>
            <a:endParaRPr lang="en-US"/>
          </a:p>
        </p:txBody>
      </p:sp>
      <p:grpSp>
        <p:nvGrpSpPr>
          <p:cNvPr id="80" name="Data Flow Graph"/>
          <p:cNvGrpSpPr/>
          <p:nvPr/>
        </p:nvGrpSpPr>
        <p:grpSpPr>
          <a:xfrm>
            <a:off x="5300897" y="3608344"/>
            <a:ext cx="2512051" cy="2525395"/>
            <a:chOff x="7059528" y="3422232"/>
            <a:chExt cx="3349401" cy="3367193"/>
          </a:xfrm>
        </p:grpSpPr>
        <p:sp>
          <p:nvSpPr>
            <p:cNvPr id="15" name="Oval 14"/>
            <p:cNvSpPr/>
            <p:nvPr/>
          </p:nvSpPr>
          <p:spPr bwMode="auto">
            <a:xfrm>
              <a:off x="7067862" y="5710801"/>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Oval 15"/>
            <p:cNvSpPr/>
            <p:nvPr/>
          </p:nvSpPr>
          <p:spPr bwMode="auto">
            <a:xfrm>
              <a:off x="8057380" y="6028863"/>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Oval 16"/>
            <p:cNvSpPr/>
            <p:nvPr/>
          </p:nvSpPr>
          <p:spPr bwMode="auto">
            <a:xfrm>
              <a:off x="8057380" y="5493669"/>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Oval 17"/>
            <p:cNvSpPr/>
            <p:nvPr/>
          </p:nvSpPr>
          <p:spPr bwMode="auto">
            <a:xfrm>
              <a:off x="7059528" y="4722891"/>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Oval 18"/>
            <p:cNvSpPr/>
            <p:nvPr/>
          </p:nvSpPr>
          <p:spPr bwMode="auto">
            <a:xfrm>
              <a:off x="8057380" y="4347305"/>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Oval 19"/>
            <p:cNvSpPr/>
            <p:nvPr/>
          </p:nvSpPr>
          <p:spPr bwMode="auto">
            <a:xfrm>
              <a:off x="8057380" y="4920487"/>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Oval 20"/>
            <p:cNvSpPr/>
            <p:nvPr/>
          </p:nvSpPr>
          <p:spPr bwMode="auto">
            <a:xfrm>
              <a:off x="7059528" y="5216846"/>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2" name="Oval 21"/>
            <p:cNvSpPr/>
            <p:nvPr/>
          </p:nvSpPr>
          <p:spPr bwMode="auto">
            <a:xfrm>
              <a:off x="9046898" y="6147477"/>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Oval 22"/>
            <p:cNvSpPr/>
            <p:nvPr/>
          </p:nvSpPr>
          <p:spPr bwMode="auto">
            <a:xfrm>
              <a:off x="9046898" y="5493669"/>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4" name="Oval 23"/>
            <p:cNvSpPr/>
            <p:nvPr/>
          </p:nvSpPr>
          <p:spPr bwMode="auto">
            <a:xfrm>
              <a:off x="9046898" y="4842643"/>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Oval 24"/>
            <p:cNvSpPr/>
            <p:nvPr/>
          </p:nvSpPr>
          <p:spPr bwMode="auto">
            <a:xfrm>
              <a:off x="9046898" y="4130173"/>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Oval 25"/>
            <p:cNvSpPr/>
            <p:nvPr/>
          </p:nvSpPr>
          <p:spPr bwMode="auto">
            <a:xfrm>
              <a:off x="9046898" y="3422232"/>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Oval 26"/>
            <p:cNvSpPr/>
            <p:nvPr/>
          </p:nvSpPr>
          <p:spPr bwMode="auto">
            <a:xfrm>
              <a:off x="10189373" y="4130173"/>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Oval 27"/>
            <p:cNvSpPr/>
            <p:nvPr/>
          </p:nvSpPr>
          <p:spPr bwMode="auto">
            <a:xfrm>
              <a:off x="10189373" y="4881277"/>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Oval 28"/>
            <p:cNvSpPr/>
            <p:nvPr/>
          </p:nvSpPr>
          <p:spPr bwMode="auto">
            <a:xfrm>
              <a:off x="10191797" y="5523815"/>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30" name="Straight Arrow Connector 29"/>
            <p:cNvCxnSpPr>
              <a:stCxn id="15" idx="6"/>
              <a:endCxn id="16" idx="2"/>
            </p:cNvCxnSpPr>
            <p:nvPr/>
          </p:nvCxnSpPr>
          <p:spPr>
            <a:xfrm>
              <a:off x="7284994" y="5819367"/>
              <a:ext cx="772386" cy="318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6"/>
              <a:endCxn id="17" idx="2"/>
            </p:cNvCxnSpPr>
            <p:nvPr/>
          </p:nvCxnSpPr>
          <p:spPr>
            <a:xfrm>
              <a:off x="7276660" y="5325412"/>
              <a:ext cx="780720" cy="276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6"/>
              <a:endCxn id="20" idx="2"/>
            </p:cNvCxnSpPr>
            <p:nvPr/>
          </p:nvCxnSpPr>
          <p:spPr>
            <a:xfrm>
              <a:off x="7276660" y="4831457"/>
              <a:ext cx="780720" cy="197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6"/>
              <a:endCxn id="17" idx="2"/>
            </p:cNvCxnSpPr>
            <p:nvPr/>
          </p:nvCxnSpPr>
          <p:spPr>
            <a:xfrm flipV="1">
              <a:off x="7284994" y="5602235"/>
              <a:ext cx="772386" cy="217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6"/>
              <a:endCxn id="19" idx="2"/>
            </p:cNvCxnSpPr>
            <p:nvPr/>
          </p:nvCxnSpPr>
          <p:spPr>
            <a:xfrm flipV="1">
              <a:off x="7276660" y="4455871"/>
              <a:ext cx="780720" cy="375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6"/>
              <a:endCxn id="22" idx="2"/>
            </p:cNvCxnSpPr>
            <p:nvPr/>
          </p:nvCxnSpPr>
          <p:spPr>
            <a:xfrm>
              <a:off x="8274512" y="5602235"/>
              <a:ext cx="772386" cy="65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7" idx="6"/>
              <a:endCxn id="24" idx="2"/>
            </p:cNvCxnSpPr>
            <p:nvPr/>
          </p:nvCxnSpPr>
          <p:spPr>
            <a:xfrm flipV="1">
              <a:off x="8274512" y="4951209"/>
              <a:ext cx="772386" cy="65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6"/>
              <a:endCxn id="23" idx="2"/>
            </p:cNvCxnSpPr>
            <p:nvPr/>
          </p:nvCxnSpPr>
          <p:spPr>
            <a:xfrm>
              <a:off x="8274512" y="5602235"/>
              <a:ext cx="772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6"/>
              <a:endCxn id="25" idx="2"/>
            </p:cNvCxnSpPr>
            <p:nvPr/>
          </p:nvCxnSpPr>
          <p:spPr>
            <a:xfrm flipV="1">
              <a:off x="8274512" y="4238739"/>
              <a:ext cx="772386" cy="1363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6"/>
              <a:endCxn id="26" idx="3"/>
            </p:cNvCxnSpPr>
            <p:nvPr/>
          </p:nvCxnSpPr>
          <p:spPr>
            <a:xfrm flipV="1">
              <a:off x="8274512" y="3607566"/>
              <a:ext cx="804184" cy="1994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8" idx="6"/>
              <a:endCxn id="26" idx="2"/>
            </p:cNvCxnSpPr>
            <p:nvPr/>
          </p:nvCxnSpPr>
          <p:spPr>
            <a:xfrm flipV="1">
              <a:off x="7276660" y="3530798"/>
              <a:ext cx="1770238" cy="130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8" idx="6"/>
              <a:endCxn id="27" idx="2"/>
            </p:cNvCxnSpPr>
            <p:nvPr/>
          </p:nvCxnSpPr>
          <p:spPr>
            <a:xfrm flipV="1">
              <a:off x="7276660" y="4238739"/>
              <a:ext cx="2912713" cy="592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6"/>
              <a:endCxn id="28" idx="2"/>
            </p:cNvCxnSpPr>
            <p:nvPr/>
          </p:nvCxnSpPr>
          <p:spPr>
            <a:xfrm>
              <a:off x="7276660" y="4831457"/>
              <a:ext cx="2912713" cy="15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7" idx="6"/>
              <a:endCxn id="28" idx="2"/>
            </p:cNvCxnSpPr>
            <p:nvPr/>
          </p:nvCxnSpPr>
          <p:spPr>
            <a:xfrm flipV="1">
              <a:off x="8274512" y="4989843"/>
              <a:ext cx="1914861" cy="612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3" idx="6"/>
              <a:endCxn id="29" idx="2"/>
            </p:cNvCxnSpPr>
            <p:nvPr/>
          </p:nvCxnSpPr>
          <p:spPr>
            <a:xfrm>
              <a:off x="9264030" y="5602235"/>
              <a:ext cx="927767" cy="30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4" idx="7"/>
              <a:endCxn id="27" idx="2"/>
            </p:cNvCxnSpPr>
            <p:nvPr/>
          </p:nvCxnSpPr>
          <p:spPr>
            <a:xfrm flipV="1">
              <a:off x="9232232" y="4238739"/>
              <a:ext cx="957141" cy="635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2" idx="6"/>
              <a:endCxn id="29" idx="3"/>
            </p:cNvCxnSpPr>
            <p:nvPr/>
          </p:nvCxnSpPr>
          <p:spPr>
            <a:xfrm flipV="1">
              <a:off x="9264030" y="5709149"/>
              <a:ext cx="959565" cy="54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9" idx="6"/>
              <a:endCxn id="25" idx="2"/>
            </p:cNvCxnSpPr>
            <p:nvPr/>
          </p:nvCxnSpPr>
          <p:spPr>
            <a:xfrm flipV="1">
              <a:off x="8274512" y="4238739"/>
              <a:ext cx="772386" cy="217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bwMode="auto">
            <a:xfrm>
              <a:off x="10189373" y="6572293"/>
              <a:ext cx="217132" cy="217132"/>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79" name="Straight Arrow Connector 78"/>
            <p:cNvCxnSpPr>
              <a:stCxn id="16" idx="6"/>
              <a:endCxn id="78" idx="2"/>
            </p:cNvCxnSpPr>
            <p:nvPr/>
          </p:nvCxnSpPr>
          <p:spPr>
            <a:xfrm>
              <a:off x="8274512" y="6137429"/>
              <a:ext cx="1914861" cy="543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7" name="Oval 46"/>
          <p:cNvSpPr/>
          <p:nvPr/>
        </p:nvSpPr>
        <p:spPr bwMode="auto">
          <a:xfrm>
            <a:off x="5216836" y="4501098"/>
            <a:ext cx="327014" cy="327014"/>
          </a:xfrm>
          <a:prstGeom prst="ellipse">
            <a:avLst/>
          </a:prstGeom>
          <a:noFill/>
          <a:ln w="317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Oval 47"/>
          <p:cNvSpPr/>
          <p:nvPr/>
        </p:nvSpPr>
        <p:spPr bwMode="auto">
          <a:xfrm>
            <a:off x="5224812" y="5254651"/>
            <a:ext cx="327014" cy="327014"/>
          </a:xfrm>
          <a:prstGeom prst="ellipse">
            <a:avLst/>
          </a:prstGeom>
          <a:noFill/>
          <a:ln w="317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2" name="Content Placeholder 81"/>
          <p:cNvPicPr>
            <a:picLocks noGrp="1" noChangeAspect="1"/>
          </p:cNvPicPr>
          <p:nvPr>
            <p:ph sz="quarter" idx="1"/>
          </p:nvPr>
        </p:nvPicPr>
        <p:blipFill>
          <a:blip r:embed="rId3"/>
          <a:stretch>
            <a:fillRect/>
          </a:stretch>
        </p:blipFill>
        <p:spPr>
          <a:xfrm>
            <a:off x="269203" y="1768384"/>
            <a:ext cx="4325495" cy="2591348"/>
          </a:xfrm>
          <a:prstGeom prst="rect">
            <a:avLst/>
          </a:prstGeom>
        </p:spPr>
      </p:pic>
      <p:sp>
        <p:nvSpPr>
          <p:cNvPr id="83" name="TextBox 82"/>
          <p:cNvSpPr txBox="1"/>
          <p:nvPr/>
        </p:nvSpPr>
        <p:spPr>
          <a:xfrm>
            <a:off x="1608896" y="4349909"/>
            <a:ext cx="1599797" cy="276999"/>
          </a:xfrm>
          <a:prstGeom prst="rect">
            <a:avLst/>
          </a:prstGeom>
          <a:noFill/>
        </p:spPr>
        <p:txBody>
          <a:bodyPr wrap="none" lIns="0" tIns="0" rIns="0" bIns="0" rtlCol="0">
            <a:spAutoFit/>
          </a:bodyPr>
          <a:lstStyle/>
          <a:p>
            <a:r>
              <a:rPr lang="en-US"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 nodes labeled</a:t>
            </a:r>
          </a:p>
        </p:txBody>
      </p:sp>
      <p:sp>
        <p:nvSpPr>
          <p:cNvPr id="84" name="TextBox 83"/>
          <p:cNvSpPr txBox="1"/>
          <p:nvPr/>
        </p:nvSpPr>
        <p:spPr>
          <a:xfrm>
            <a:off x="106354" y="2220250"/>
            <a:ext cx="276999" cy="1652888"/>
          </a:xfrm>
          <a:prstGeom prst="rect">
            <a:avLst/>
          </a:prstGeom>
          <a:noFill/>
        </p:spPr>
        <p:txBody>
          <a:bodyPr vert="vert270" wrap="none" lIns="0" tIns="0" rIns="0" bIns="0" rtlCol="0">
            <a:spAutoFit/>
          </a:bodyPr>
          <a:lstStyle/>
          <a:p>
            <a:r>
              <a:rPr lang="en-US"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 graph covered</a:t>
            </a:r>
          </a:p>
        </p:txBody>
      </p:sp>
      <p:sp>
        <p:nvSpPr>
          <p:cNvPr id="81" name="Oval 80"/>
          <p:cNvSpPr/>
          <p:nvPr/>
        </p:nvSpPr>
        <p:spPr bwMode="auto">
          <a:xfrm>
            <a:off x="5223965" y="4878506"/>
            <a:ext cx="327014" cy="327014"/>
          </a:xfrm>
          <a:prstGeom prst="ellipse">
            <a:avLst/>
          </a:prstGeom>
          <a:noFill/>
          <a:ln w="317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40" name="Isolated Components"/>
          <p:cNvGrpSpPr/>
          <p:nvPr/>
        </p:nvGrpSpPr>
        <p:grpSpPr>
          <a:xfrm>
            <a:off x="5243320" y="3679089"/>
            <a:ext cx="2666286" cy="2699858"/>
            <a:chOff x="5243320" y="3679089"/>
            <a:chExt cx="2666286" cy="2699858"/>
          </a:xfrm>
        </p:grpSpPr>
        <p:sp>
          <p:nvSpPr>
            <p:cNvPr id="85" name="Oval 84"/>
            <p:cNvSpPr/>
            <p:nvPr/>
          </p:nvSpPr>
          <p:spPr bwMode="auto">
            <a:xfrm>
              <a:off x="7004618" y="3841938"/>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4" name="Oval 93"/>
            <p:cNvSpPr/>
            <p:nvPr/>
          </p:nvSpPr>
          <p:spPr bwMode="auto">
            <a:xfrm>
              <a:off x="6049286" y="5786212"/>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6" name="Oval 85"/>
            <p:cNvSpPr/>
            <p:nvPr/>
          </p:nvSpPr>
          <p:spPr bwMode="auto">
            <a:xfrm>
              <a:off x="7746757" y="3679089"/>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87" name="Straight Arrow Connector 86"/>
            <p:cNvCxnSpPr>
              <a:stCxn id="85" idx="6"/>
              <a:endCxn id="86" idx="2"/>
            </p:cNvCxnSpPr>
            <p:nvPr/>
          </p:nvCxnSpPr>
          <p:spPr>
            <a:xfrm flipV="1">
              <a:off x="7167467" y="3760513"/>
              <a:ext cx="579290" cy="162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Oval 87"/>
            <p:cNvSpPr/>
            <p:nvPr/>
          </p:nvSpPr>
          <p:spPr bwMode="auto">
            <a:xfrm>
              <a:off x="5243320" y="4042294"/>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9" name="Oval 88"/>
            <p:cNvSpPr/>
            <p:nvPr/>
          </p:nvSpPr>
          <p:spPr bwMode="auto">
            <a:xfrm>
              <a:off x="5966589" y="3730478"/>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0" name="Oval 89"/>
            <p:cNvSpPr/>
            <p:nvPr/>
          </p:nvSpPr>
          <p:spPr bwMode="auto">
            <a:xfrm>
              <a:off x="5977709" y="3984647"/>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91" name="Straight Arrow Connector 90"/>
            <p:cNvCxnSpPr>
              <a:stCxn id="88" idx="6"/>
              <a:endCxn id="89" idx="2"/>
            </p:cNvCxnSpPr>
            <p:nvPr/>
          </p:nvCxnSpPr>
          <p:spPr>
            <a:xfrm flipV="1">
              <a:off x="5406169" y="3811903"/>
              <a:ext cx="560420" cy="311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6"/>
              <a:endCxn id="90" idx="2"/>
            </p:cNvCxnSpPr>
            <p:nvPr/>
          </p:nvCxnSpPr>
          <p:spPr>
            <a:xfrm flipV="1">
              <a:off x="5406169" y="4066072"/>
              <a:ext cx="571540" cy="57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Oval 92"/>
            <p:cNvSpPr/>
            <p:nvPr/>
          </p:nvSpPr>
          <p:spPr bwMode="auto">
            <a:xfrm>
              <a:off x="5331213" y="5848528"/>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5" name="Oval 94"/>
            <p:cNvSpPr/>
            <p:nvPr/>
          </p:nvSpPr>
          <p:spPr bwMode="auto">
            <a:xfrm>
              <a:off x="6049286" y="6216098"/>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6" name="Oval 95"/>
            <p:cNvSpPr/>
            <p:nvPr/>
          </p:nvSpPr>
          <p:spPr bwMode="auto">
            <a:xfrm>
              <a:off x="6772048" y="5978426"/>
              <a:ext cx="162849" cy="162849"/>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97" name="Straight Arrow Connector 96"/>
            <p:cNvCxnSpPr>
              <a:stCxn id="93" idx="6"/>
              <a:endCxn id="95" idx="2"/>
            </p:cNvCxnSpPr>
            <p:nvPr/>
          </p:nvCxnSpPr>
          <p:spPr>
            <a:xfrm>
              <a:off x="5494062" y="5929953"/>
              <a:ext cx="555224" cy="367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6"/>
              <a:endCxn id="94" idx="2"/>
            </p:cNvCxnSpPr>
            <p:nvPr/>
          </p:nvCxnSpPr>
          <p:spPr>
            <a:xfrm flipV="1">
              <a:off x="5494062" y="5867637"/>
              <a:ext cx="555224" cy="62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4" idx="6"/>
              <a:endCxn id="96" idx="2"/>
            </p:cNvCxnSpPr>
            <p:nvPr/>
          </p:nvCxnSpPr>
          <p:spPr>
            <a:xfrm>
              <a:off x="6212135" y="5867637"/>
              <a:ext cx="559913" cy="192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3" name="Data Flow Graph"/>
          <p:cNvGrpSpPr/>
          <p:nvPr/>
        </p:nvGrpSpPr>
        <p:grpSpPr>
          <a:xfrm>
            <a:off x="5299987" y="3608344"/>
            <a:ext cx="2512051" cy="2525395"/>
            <a:chOff x="7059528" y="3422232"/>
            <a:chExt cx="3349401" cy="3367193"/>
          </a:xfrm>
          <a:solidFill>
            <a:schemeClr val="accent3"/>
          </a:solidFill>
        </p:grpSpPr>
        <p:sp>
          <p:nvSpPr>
            <p:cNvPr id="104" name="Oval 103"/>
            <p:cNvSpPr/>
            <p:nvPr/>
          </p:nvSpPr>
          <p:spPr bwMode="auto">
            <a:xfrm>
              <a:off x="7067862" y="5710801"/>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5" name="Oval 104"/>
            <p:cNvSpPr/>
            <p:nvPr/>
          </p:nvSpPr>
          <p:spPr bwMode="auto">
            <a:xfrm>
              <a:off x="8057380" y="6028863"/>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6" name="Oval 105"/>
            <p:cNvSpPr/>
            <p:nvPr/>
          </p:nvSpPr>
          <p:spPr bwMode="auto">
            <a:xfrm>
              <a:off x="8057380" y="5493669"/>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7" name="Oval 106"/>
            <p:cNvSpPr/>
            <p:nvPr/>
          </p:nvSpPr>
          <p:spPr bwMode="auto">
            <a:xfrm>
              <a:off x="7059528" y="4722891"/>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8" name="Oval 107"/>
            <p:cNvSpPr/>
            <p:nvPr/>
          </p:nvSpPr>
          <p:spPr bwMode="auto">
            <a:xfrm>
              <a:off x="8057380" y="4347305"/>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9" name="Oval 108"/>
            <p:cNvSpPr/>
            <p:nvPr/>
          </p:nvSpPr>
          <p:spPr bwMode="auto">
            <a:xfrm>
              <a:off x="8057380" y="4920487"/>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0" name="Oval 109"/>
            <p:cNvSpPr/>
            <p:nvPr/>
          </p:nvSpPr>
          <p:spPr bwMode="auto">
            <a:xfrm>
              <a:off x="7059528" y="5216846"/>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1" name="Oval 110"/>
            <p:cNvSpPr/>
            <p:nvPr/>
          </p:nvSpPr>
          <p:spPr bwMode="auto">
            <a:xfrm>
              <a:off x="9046898" y="6147477"/>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2" name="Oval 111"/>
            <p:cNvSpPr/>
            <p:nvPr/>
          </p:nvSpPr>
          <p:spPr bwMode="auto">
            <a:xfrm>
              <a:off x="9046898" y="5493669"/>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3" name="Oval 112"/>
            <p:cNvSpPr/>
            <p:nvPr/>
          </p:nvSpPr>
          <p:spPr bwMode="auto">
            <a:xfrm>
              <a:off x="9046898" y="4842643"/>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4" name="Oval 113"/>
            <p:cNvSpPr/>
            <p:nvPr/>
          </p:nvSpPr>
          <p:spPr bwMode="auto">
            <a:xfrm>
              <a:off x="9046898" y="4130173"/>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5" name="Oval 114"/>
            <p:cNvSpPr/>
            <p:nvPr/>
          </p:nvSpPr>
          <p:spPr bwMode="auto">
            <a:xfrm>
              <a:off x="9046898" y="3422232"/>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6" name="Oval 115"/>
            <p:cNvSpPr/>
            <p:nvPr/>
          </p:nvSpPr>
          <p:spPr bwMode="auto">
            <a:xfrm>
              <a:off x="10189373" y="4130173"/>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7" name="Oval 116"/>
            <p:cNvSpPr/>
            <p:nvPr/>
          </p:nvSpPr>
          <p:spPr bwMode="auto">
            <a:xfrm>
              <a:off x="10189373" y="4881277"/>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8" name="Oval 117"/>
            <p:cNvSpPr/>
            <p:nvPr/>
          </p:nvSpPr>
          <p:spPr bwMode="auto">
            <a:xfrm>
              <a:off x="10191797" y="5523815"/>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19" name="Straight Arrow Connector 118"/>
            <p:cNvCxnSpPr>
              <a:stCxn id="104" idx="6"/>
              <a:endCxn id="105" idx="2"/>
            </p:cNvCxnSpPr>
            <p:nvPr/>
          </p:nvCxnSpPr>
          <p:spPr>
            <a:xfrm>
              <a:off x="7284994" y="5819367"/>
              <a:ext cx="772386" cy="318062"/>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0" idx="6"/>
              <a:endCxn id="106" idx="2"/>
            </p:cNvCxnSpPr>
            <p:nvPr/>
          </p:nvCxnSpPr>
          <p:spPr>
            <a:xfrm>
              <a:off x="7276660" y="5325412"/>
              <a:ext cx="780720" cy="276823"/>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07" idx="6"/>
              <a:endCxn id="109" idx="2"/>
            </p:cNvCxnSpPr>
            <p:nvPr/>
          </p:nvCxnSpPr>
          <p:spPr>
            <a:xfrm>
              <a:off x="7276660" y="4831457"/>
              <a:ext cx="780720" cy="197596"/>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04" idx="6"/>
              <a:endCxn id="106" idx="2"/>
            </p:cNvCxnSpPr>
            <p:nvPr/>
          </p:nvCxnSpPr>
          <p:spPr>
            <a:xfrm flipV="1">
              <a:off x="7284994" y="5602235"/>
              <a:ext cx="772386" cy="217132"/>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07" idx="6"/>
              <a:endCxn id="108" idx="2"/>
            </p:cNvCxnSpPr>
            <p:nvPr/>
          </p:nvCxnSpPr>
          <p:spPr>
            <a:xfrm flipV="1">
              <a:off x="7276660" y="4455871"/>
              <a:ext cx="780720" cy="375586"/>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6" idx="6"/>
              <a:endCxn id="111" idx="2"/>
            </p:cNvCxnSpPr>
            <p:nvPr/>
          </p:nvCxnSpPr>
          <p:spPr>
            <a:xfrm>
              <a:off x="8274512" y="5602235"/>
              <a:ext cx="772386" cy="653808"/>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6" idx="6"/>
              <a:endCxn id="113" idx="2"/>
            </p:cNvCxnSpPr>
            <p:nvPr/>
          </p:nvCxnSpPr>
          <p:spPr>
            <a:xfrm flipV="1">
              <a:off x="8274512" y="4951209"/>
              <a:ext cx="772386" cy="651026"/>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06" idx="6"/>
              <a:endCxn id="112" idx="2"/>
            </p:cNvCxnSpPr>
            <p:nvPr/>
          </p:nvCxnSpPr>
          <p:spPr>
            <a:xfrm>
              <a:off x="8274512" y="5602235"/>
              <a:ext cx="772386" cy="0"/>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6" idx="6"/>
              <a:endCxn id="114" idx="2"/>
            </p:cNvCxnSpPr>
            <p:nvPr/>
          </p:nvCxnSpPr>
          <p:spPr>
            <a:xfrm flipV="1">
              <a:off x="8274512" y="4238739"/>
              <a:ext cx="772386" cy="1363496"/>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06" idx="6"/>
              <a:endCxn id="115" idx="3"/>
            </p:cNvCxnSpPr>
            <p:nvPr/>
          </p:nvCxnSpPr>
          <p:spPr>
            <a:xfrm flipV="1">
              <a:off x="8274512" y="3607566"/>
              <a:ext cx="804184" cy="1994669"/>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7" idx="6"/>
              <a:endCxn id="115" idx="2"/>
            </p:cNvCxnSpPr>
            <p:nvPr/>
          </p:nvCxnSpPr>
          <p:spPr>
            <a:xfrm flipV="1">
              <a:off x="7276660" y="3530798"/>
              <a:ext cx="1770238" cy="1300659"/>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07" idx="6"/>
              <a:endCxn id="116" idx="2"/>
            </p:cNvCxnSpPr>
            <p:nvPr/>
          </p:nvCxnSpPr>
          <p:spPr>
            <a:xfrm flipV="1">
              <a:off x="7276660" y="4238739"/>
              <a:ext cx="2912713" cy="592718"/>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07" idx="6"/>
              <a:endCxn id="117" idx="2"/>
            </p:cNvCxnSpPr>
            <p:nvPr/>
          </p:nvCxnSpPr>
          <p:spPr>
            <a:xfrm>
              <a:off x="7276660" y="4831457"/>
              <a:ext cx="2912713" cy="158386"/>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06" idx="6"/>
              <a:endCxn id="117" idx="2"/>
            </p:cNvCxnSpPr>
            <p:nvPr/>
          </p:nvCxnSpPr>
          <p:spPr>
            <a:xfrm flipV="1">
              <a:off x="8274512" y="4989843"/>
              <a:ext cx="1914861" cy="612392"/>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2" idx="6"/>
              <a:endCxn id="118" idx="2"/>
            </p:cNvCxnSpPr>
            <p:nvPr/>
          </p:nvCxnSpPr>
          <p:spPr>
            <a:xfrm>
              <a:off x="9264030" y="5602235"/>
              <a:ext cx="927767" cy="30146"/>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13" idx="7"/>
              <a:endCxn id="116" idx="2"/>
            </p:cNvCxnSpPr>
            <p:nvPr/>
          </p:nvCxnSpPr>
          <p:spPr>
            <a:xfrm flipV="1">
              <a:off x="9232232" y="4238739"/>
              <a:ext cx="957141" cy="635702"/>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1" idx="6"/>
              <a:endCxn id="118" idx="3"/>
            </p:cNvCxnSpPr>
            <p:nvPr/>
          </p:nvCxnSpPr>
          <p:spPr>
            <a:xfrm flipV="1">
              <a:off x="9264030" y="5709149"/>
              <a:ext cx="959565" cy="546894"/>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08" idx="6"/>
              <a:endCxn id="114" idx="2"/>
            </p:cNvCxnSpPr>
            <p:nvPr/>
          </p:nvCxnSpPr>
          <p:spPr>
            <a:xfrm flipV="1">
              <a:off x="8274512" y="4238739"/>
              <a:ext cx="772386" cy="217132"/>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7" name="Oval 136"/>
            <p:cNvSpPr/>
            <p:nvPr/>
          </p:nvSpPr>
          <p:spPr bwMode="auto">
            <a:xfrm>
              <a:off x="10189373" y="6572293"/>
              <a:ext cx="217132" cy="217132"/>
            </a:xfrm>
            <a:prstGeom prst="ellipse">
              <a:avLst/>
            </a:prstGeom>
            <a:grp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38" name="Straight Arrow Connector 137"/>
            <p:cNvCxnSpPr>
              <a:stCxn id="105" idx="6"/>
              <a:endCxn id="137" idx="2"/>
            </p:cNvCxnSpPr>
            <p:nvPr/>
          </p:nvCxnSpPr>
          <p:spPr>
            <a:xfrm>
              <a:off x="8274512" y="6137429"/>
              <a:ext cx="1914861" cy="543430"/>
            </a:xfrm>
            <a:prstGeom prst="straightConnector1">
              <a:avLst/>
            </a:prstGeom>
            <a:grpFill/>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9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wipe(left)">
                                      <p:cBhvr>
                                        <p:cTn id="2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pic>
        <p:nvPicPr>
          <p:cNvPr id="8" name="Content Placeholder 7"/>
          <p:cNvPicPr>
            <a:picLocks noGrp="1" noChangeAspect="1"/>
          </p:cNvPicPr>
          <p:nvPr>
            <p:ph sz="quarter" idx="1"/>
          </p:nvPr>
        </p:nvPicPr>
        <p:blipFill>
          <a:blip r:embed="rId2"/>
          <a:stretch>
            <a:fillRect/>
          </a:stretch>
        </p:blipFill>
        <p:spPr>
          <a:xfrm>
            <a:off x="829009" y="2532055"/>
            <a:ext cx="3031331" cy="2150027"/>
          </a:xfrm>
          <a:prstGeom prst="rect">
            <a:avLst/>
          </a:prstGeom>
        </p:spPr>
      </p:pic>
      <p:sp>
        <p:nvSpPr>
          <p:cNvPr id="6" name="Content Placeholder 5"/>
          <p:cNvSpPr>
            <a:spLocks noGrp="1"/>
          </p:cNvSpPr>
          <p:nvPr>
            <p:ph sz="quarter" idx="2"/>
          </p:nvPr>
        </p:nvSpPr>
        <p:spPr>
          <a:xfrm>
            <a:off x="4632198" y="1769365"/>
            <a:ext cx="4041648" cy="3993401"/>
          </a:xfrm>
        </p:spPr>
        <p:txBody>
          <a:bodyPr>
            <a:normAutofit fontScale="92500" lnSpcReduction="20000"/>
          </a:bodyPr>
          <a:lstStyle/>
          <a:p>
            <a:r>
              <a:rPr lang="en-US" dirty="0" smtClean="0"/>
              <a:t>77,000 jobs run each day</a:t>
            </a:r>
          </a:p>
          <a:p>
            <a:pPr lvl="1"/>
            <a:r>
              <a:rPr lang="en-US" dirty="0" smtClean="0"/>
              <a:t>By 7000 entities</a:t>
            </a:r>
          </a:p>
          <a:p>
            <a:pPr lvl="1"/>
            <a:r>
              <a:rPr lang="en-US" dirty="0" smtClean="0"/>
              <a:t>300 functional groups</a:t>
            </a:r>
          </a:p>
          <a:p>
            <a:r>
              <a:rPr lang="en-US" dirty="0" smtClean="0"/>
              <a:t>1.1 million unique lines of code</a:t>
            </a:r>
          </a:p>
          <a:p>
            <a:pPr lvl="1"/>
            <a:r>
              <a:rPr lang="en-US" dirty="0"/>
              <a:t>21% changes on </a:t>
            </a:r>
            <a:r>
              <a:rPr lang="en-US" dirty="0" err="1"/>
              <a:t>avg</a:t>
            </a:r>
            <a:r>
              <a:rPr lang="en-US" dirty="0"/>
              <a:t>, </a:t>
            </a:r>
            <a:r>
              <a:rPr lang="en-US" dirty="0" smtClean="0"/>
              <a:t>daily</a:t>
            </a:r>
          </a:p>
          <a:p>
            <a:pPr lvl="1"/>
            <a:r>
              <a:rPr lang="en-US" dirty="0" smtClean="0"/>
              <a:t>46 million table schemas</a:t>
            </a:r>
          </a:p>
          <a:p>
            <a:pPr lvl="1"/>
            <a:r>
              <a:rPr lang="en-US" dirty="0" smtClean="0"/>
              <a:t>32 million files</a:t>
            </a:r>
          </a:p>
          <a:p>
            <a:r>
              <a:rPr lang="en-US" dirty="0" smtClean="0"/>
              <a:t>Manual audit infeasible</a:t>
            </a:r>
          </a:p>
          <a:p>
            <a:r>
              <a:rPr lang="en-US" dirty="0" smtClean="0"/>
              <a:t>Information flow analysis takes ~30 </a:t>
            </a:r>
            <a:r>
              <a:rPr lang="en-US" dirty="0" err="1" smtClean="0"/>
              <a:t>mins</a:t>
            </a:r>
            <a:r>
              <a:rPr lang="en-US" dirty="0" smtClean="0"/>
              <a:t> daily</a:t>
            </a:r>
            <a:endParaRPr lang="en-US" dirty="0"/>
          </a:p>
        </p:txBody>
      </p:sp>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31</a:t>
            </a:fld>
            <a:endParaRPr lang="en-US"/>
          </a:p>
        </p:txBody>
      </p:sp>
    </p:spTree>
    <p:extLst>
      <p:ext uri="{BB962C8B-B14F-4D97-AF65-F5344CB8AC3E}">
        <p14:creationId xmlns:p14="http://schemas.microsoft.com/office/powerpoint/2010/main" val="28451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3"/>
          <p:cNvSpPr txBox="1">
            <a:spLocks/>
          </p:cNvSpPr>
          <p:nvPr/>
        </p:nvSpPr>
        <p:spPr>
          <a:xfrm>
            <a:off x="3227363" y="487"/>
            <a:ext cx="5916636" cy="6857026"/>
          </a:xfrm>
          <a:prstGeom prst="rect">
            <a:avLst/>
          </a:prstGeom>
          <a:solidFill>
            <a:schemeClr val="bg1">
              <a:alpha val="80000"/>
            </a:schemeClr>
          </a:solidFill>
        </p:spPr>
        <p:txBody>
          <a:bodyPr vert="horz" lIns="268927" tIns="268927" rIns="268927" bIns="268927" rtlCol="0" anchor="t" anchorCtr="0">
            <a:normAutofit fontScale="97500"/>
          </a:bodyPr>
          <a:lstStyle>
            <a:lvl1pPr algn="l" defTabSz="932597" rtl="0" eaLnBrk="1" latinLnBrk="0" hangingPunct="1">
              <a:lnSpc>
                <a:spcPct val="90000"/>
              </a:lnSpc>
              <a:spcBef>
                <a:spcPct val="0"/>
              </a:spcBef>
              <a:buNone/>
              <a:defRPr sz="5400" kern="1200">
                <a:solidFill>
                  <a:schemeClr val="tx1"/>
                </a:solidFill>
                <a:latin typeface="+mj-lt"/>
                <a:ea typeface="+mj-ea"/>
                <a:cs typeface="+mj-cs"/>
              </a:defRPr>
            </a:lvl1pPr>
          </a:lstStyle>
          <a:p>
            <a:endParaRPr lang="en-US" sz="1765" dirty="0"/>
          </a:p>
        </p:txBody>
      </p:sp>
      <p:sp>
        <p:nvSpPr>
          <p:cNvPr id="3" name="Title 2"/>
          <p:cNvSpPr>
            <a:spLocks noGrp="1"/>
          </p:cNvSpPr>
          <p:nvPr>
            <p:ph type="title"/>
          </p:nvPr>
        </p:nvSpPr>
        <p:spPr>
          <a:solidFill>
            <a:schemeClr val="bg1"/>
          </a:solidFill>
        </p:spPr>
        <p:txBody>
          <a:bodyPr/>
          <a:lstStyle/>
          <a:p>
            <a:r>
              <a:rPr lang="en-US" dirty="0" smtClean="0"/>
              <a:t>Nightly</a:t>
            </a:r>
            <a:br>
              <a:rPr lang="en-US" dirty="0" smtClean="0"/>
            </a:br>
            <a:r>
              <a:rPr lang="en-US" dirty="0" smtClean="0"/>
              <a:t>Compliance Process</a:t>
            </a:r>
            <a:endParaRPr lang="en-US" dirty="0">
              <a:solidFill>
                <a:schemeClr val="accent2"/>
              </a:solidFill>
            </a:endParaRPr>
          </a:p>
        </p:txBody>
      </p:sp>
      <p:sp>
        <p:nvSpPr>
          <p:cNvPr id="5" name="TextBox 4"/>
          <p:cNvSpPr txBox="1"/>
          <p:nvPr/>
        </p:nvSpPr>
        <p:spPr>
          <a:xfrm>
            <a:off x="4235608" y="3429002"/>
            <a:ext cx="2319500" cy="3137487"/>
          </a:xfrm>
          <a:prstGeom prst="rect">
            <a:avLst/>
          </a:prstGeom>
          <a:solidFill>
            <a:schemeClr val="accent1"/>
          </a:solidFill>
        </p:spPr>
        <p:txBody>
          <a:bodyPr wrap="square" rtlCol="0">
            <a:noAutofit/>
          </a:bodyPr>
          <a:lstStyle/>
          <a:p>
            <a:r>
              <a:rPr lang="en-US" sz="3921" dirty="0"/>
              <a:t>Generate report</a:t>
            </a:r>
          </a:p>
        </p:txBody>
      </p:sp>
      <p:sp>
        <p:nvSpPr>
          <p:cNvPr id="6" name="TextBox 5"/>
          <p:cNvSpPr txBox="1"/>
          <p:nvPr/>
        </p:nvSpPr>
        <p:spPr>
          <a:xfrm>
            <a:off x="1882492" y="3429002"/>
            <a:ext cx="2319500" cy="3137487"/>
          </a:xfrm>
          <a:prstGeom prst="rect">
            <a:avLst/>
          </a:prstGeom>
          <a:solidFill>
            <a:schemeClr val="accent1"/>
          </a:solidFill>
        </p:spPr>
        <p:txBody>
          <a:bodyPr wrap="square" rtlCol="0">
            <a:noAutofit/>
          </a:bodyPr>
          <a:lstStyle/>
          <a:p>
            <a:r>
              <a:rPr lang="en-US" sz="3921" dirty="0"/>
              <a:t>Static code analysis</a:t>
            </a:r>
          </a:p>
        </p:txBody>
      </p:sp>
      <p:sp>
        <p:nvSpPr>
          <p:cNvPr id="7" name="TextBox 6"/>
          <p:cNvSpPr txBox="1"/>
          <p:nvPr/>
        </p:nvSpPr>
        <p:spPr>
          <a:xfrm>
            <a:off x="6588722" y="3429002"/>
            <a:ext cx="2319500" cy="3137487"/>
          </a:xfrm>
          <a:prstGeom prst="rect">
            <a:avLst/>
          </a:prstGeom>
          <a:solidFill>
            <a:srgbClr val="92D050"/>
          </a:solidFill>
        </p:spPr>
        <p:txBody>
          <a:bodyPr wrap="square" rtlCol="0">
            <a:noAutofit/>
          </a:bodyPr>
          <a:lstStyle/>
          <a:p>
            <a:r>
              <a:rPr lang="en-US" sz="3921" dirty="0"/>
              <a:t>Manual </a:t>
            </a:r>
          </a:p>
          <a:p>
            <a:r>
              <a:rPr lang="en-US" sz="3921" dirty="0"/>
              <a:t>Audit</a:t>
            </a:r>
          </a:p>
        </p:txBody>
      </p:sp>
      <p:grpSp>
        <p:nvGrpSpPr>
          <p:cNvPr id="11" name="Graph"/>
          <p:cNvGrpSpPr/>
          <p:nvPr/>
        </p:nvGrpSpPr>
        <p:grpSpPr>
          <a:xfrm>
            <a:off x="4851143" y="477021"/>
            <a:ext cx="2067780" cy="2591499"/>
            <a:chOff x="5432170" y="440248"/>
            <a:chExt cx="6494878" cy="6104906"/>
          </a:xfrm>
        </p:grpSpPr>
        <p:grpSp>
          <p:nvGrpSpPr>
            <p:cNvPr id="12" name="Graph0"/>
            <p:cNvGrpSpPr/>
            <p:nvPr/>
          </p:nvGrpSpPr>
          <p:grpSpPr>
            <a:xfrm>
              <a:off x="5432170" y="440249"/>
              <a:ext cx="4491892" cy="6104905"/>
              <a:chOff x="5432170" y="440249"/>
              <a:chExt cx="4491892" cy="6104905"/>
            </a:xfrm>
          </p:grpSpPr>
          <p:sp>
            <p:nvSpPr>
              <p:cNvPr id="50" name="Flowchart: Process 49"/>
              <p:cNvSpPr/>
              <p:nvPr/>
            </p:nvSpPr>
            <p:spPr>
              <a:xfrm>
                <a:off x="6205789" y="155213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Process 1</a:t>
                </a:r>
              </a:p>
            </p:txBody>
          </p:sp>
          <p:sp>
            <p:nvSpPr>
              <p:cNvPr id="51" name="Flowchart: Process 50"/>
              <p:cNvSpPr/>
              <p:nvPr/>
            </p:nvSpPr>
            <p:spPr>
              <a:xfrm>
                <a:off x="543217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A</a:t>
                </a:r>
              </a:p>
            </p:txBody>
          </p:sp>
          <p:sp>
            <p:nvSpPr>
              <p:cNvPr id="52" name="Flowchart: Process 51"/>
              <p:cNvSpPr/>
              <p:nvPr/>
            </p:nvSpPr>
            <p:spPr>
              <a:xfrm>
                <a:off x="707663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B</a:t>
                </a:r>
              </a:p>
            </p:txBody>
          </p:sp>
          <p:sp>
            <p:nvSpPr>
              <p:cNvPr id="53" name="Flowchart: Process 52"/>
              <p:cNvSpPr/>
              <p:nvPr/>
            </p:nvSpPr>
            <p:spPr>
              <a:xfrm>
                <a:off x="6207847" y="265995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C</a:t>
                </a:r>
              </a:p>
            </p:txBody>
          </p:sp>
          <p:sp>
            <p:nvSpPr>
              <p:cNvPr id="54" name="Flowchart: Process 53"/>
              <p:cNvSpPr/>
              <p:nvPr/>
            </p:nvSpPr>
            <p:spPr>
              <a:xfrm>
                <a:off x="797690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F</a:t>
                </a:r>
              </a:p>
            </p:txBody>
          </p:sp>
          <p:sp>
            <p:nvSpPr>
              <p:cNvPr id="55" name="Flowchart: Process 54"/>
              <p:cNvSpPr/>
              <p:nvPr/>
            </p:nvSpPr>
            <p:spPr>
              <a:xfrm>
                <a:off x="6332448" y="4875592"/>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E</a:t>
                </a:r>
              </a:p>
            </p:txBody>
          </p:sp>
          <p:sp>
            <p:nvSpPr>
              <p:cNvPr id="56" name="Flowchart: Process 55"/>
              <p:cNvSpPr/>
              <p:nvPr/>
            </p:nvSpPr>
            <p:spPr>
              <a:xfrm>
                <a:off x="7076630" y="376777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Process 2</a:t>
                </a:r>
              </a:p>
            </p:txBody>
          </p:sp>
          <p:sp>
            <p:nvSpPr>
              <p:cNvPr id="57" name="Flowchart: Process 56"/>
              <p:cNvSpPr/>
              <p:nvPr/>
            </p:nvSpPr>
            <p:spPr>
              <a:xfrm>
                <a:off x="6333829" y="5983412"/>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Process 3</a:t>
                </a:r>
              </a:p>
            </p:txBody>
          </p:sp>
          <p:sp>
            <p:nvSpPr>
              <p:cNvPr id="58" name="Flowchart: Process 57"/>
              <p:cNvSpPr/>
              <p:nvPr/>
            </p:nvSpPr>
            <p:spPr>
              <a:xfrm>
                <a:off x="8721090" y="440249"/>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D</a:t>
                </a:r>
              </a:p>
            </p:txBody>
          </p:sp>
          <p:cxnSp>
            <p:nvCxnSpPr>
              <p:cNvPr id="59" name="Elbow Connector 58"/>
              <p:cNvCxnSpPr>
                <a:stCxn id="51" idx="2"/>
                <a:endCxn id="50" idx="0"/>
              </p:cNvCxnSpPr>
              <p:nvPr/>
            </p:nvCxnSpPr>
            <p:spPr>
              <a:xfrm rot="16200000" flipH="1">
                <a:off x="6145395" y="890251"/>
                <a:ext cx="550141" cy="773619"/>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52" idx="2"/>
                <a:endCxn id="50" idx="0"/>
              </p:cNvCxnSpPr>
              <p:nvPr/>
            </p:nvCxnSpPr>
            <p:spPr>
              <a:xfrm rot="5400000">
                <a:off x="6967626" y="841641"/>
                <a:ext cx="550141" cy="87084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50" idx="2"/>
                <a:endCxn id="53" idx="0"/>
              </p:cNvCxnSpPr>
              <p:nvPr/>
            </p:nvCxnSpPr>
            <p:spPr>
              <a:xfrm rot="16200000" flipH="1">
                <a:off x="6535265" y="2385884"/>
                <a:ext cx="546078" cy="205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53" idx="2"/>
                <a:endCxn id="56" idx="0"/>
              </p:cNvCxnSpPr>
              <p:nvPr/>
            </p:nvCxnSpPr>
            <p:spPr>
              <a:xfrm rot="16200000" flipH="1">
                <a:off x="6970685" y="3060341"/>
                <a:ext cx="546078" cy="86878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8" idx="2"/>
                <a:endCxn id="56" idx="0"/>
              </p:cNvCxnSpPr>
              <p:nvPr/>
            </p:nvCxnSpPr>
            <p:spPr>
              <a:xfrm rot="5400000">
                <a:off x="7117456" y="1562651"/>
                <a:ext cx="2765781" cy="1644460"/>
              </a:xfrm>
              <a:prstGeom prst="bentConnector3">
                <a:avLst>
                  <a:gd name="adj1" fmla="val 2987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56" idx="2"/>
                <a:endCxn id="55" idx="0"/>
              </p:cNvCxnSpPr>
              <p:nvPr/>
            </p:nvCxnSpPr>
            <p:spPr>
              <a:xfrm rot="5400000">
                <a:off x="7032986" y="4230462"/>
                <a:ext cx="546078" cy="744182"/>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6" idx="2"/>
                <a:endCxn id="54" idx="0"/>
              </p:cNvCxnSpPr>
              <p:nvPr/>
            </p:nvCxnSpPr>
            <p:spPr>
              <a:xfrm rot="16200000" flipH="1">
                <a:off x="7855216" y="4152414"/>
                <a:ext cx="546078" cy="900278"/>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5" idx="2"/>
                <a:endCxn id="57" idx="0"/>
              </p:cNvCxnSpPr>
              <p:nvPr/>
            </p:nvCxnSpPr>
            <p:spPr>
              <a:xfrm rot="16200000" flipH="1">
                <a:off x="6661585" y="5709682"/>
                <a:ext cx="546078" cy="138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aph2"/>
            <p:cNvGrpSpPr/>
            <p:nvPr/>
          </p:nvGrpSpPr>
          <p:grpSpPr>
            <a:xfrm>
              <a:off x="9368192" y="3216761"/>
              <a:ext cx="1817800" cy="2220139"/>
              <a:chOff x="8648524" y="3216761"/>
              <a:chExt cx="1817800" cy="2220139"/>
            </a:xfrm>
          </p:grpSpPr>
          <p:sp>
            <p:nvSpPr>
              <p:cNvPr id="45" name="Flowchart: Process 44"/>
              <p:cNvSpPr/>
              <p:nvPr/>
            </p:nvSpPr>
            <p:spPr>
              <a:xfrm>
                <a:off x="8905261" y="3767445"/>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Process 5</a:t>
                </a:r>
              </a:p>
            </p:txBody>
          </p:sp>
          <p:sp>
            <p:nvSpPr>
              <p:cNvPr id="46" name="Flowchart: Process 45"/>
              <p:cNvSpPr/>
              <p:nvPr/>
            </p:nvSpPr>
            <p:spPr>
              <a:xfrm>
                <a:off x="8904358" y="4875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J</a:t>
                </a:r>
              </a:p>
            </p:txBody>
          </p:sp>
          <p:cxnSp>
            <p:nvCxnSpPr>
              <p:cNvPr id="47" name="Elbow Connector 46"/>
              <p:cNvCxnSpPr>
                <a:stCxn id="37" idx="2"/>
                <a:endCxn id="45" idx="0"/>
              </p:cNvCxnSpPr>
              <p:nvPr/>
            </p:nvCxnSpPr>
            <p:spPr>
              <a:xfrm rot="16200000" flipH="1">
                <a:off x="8802294" y="3062991"/>
                <a:ext cx="550683" cy="85822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8" idx="2"/>
                <a:endCxn id="45" idx="0"/>
              </p:cNvCxnSpPr>
              <p:nvPr/>
            </p:nvCxnSpPr>
            <p:spPr>
              <a:xfrm rot="5400000">
                <a:off x="9721763" y="3022884"/>
                <a:ext cx="529545" cy="959576"/>
              </a:xfrm>
              <a:prstGeom prst="bentConnector3">
                <a:avLst>
                  <a:gd name="adj1" fmla="val 4799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45" idx="2"/>
                <a:endCxn id="46" idx="0"/>
              </p:cNvCxnSpPr>
              <p:nvPr/>
            </p:nvCxnSpPr>
            <p:spPr>
              <a:xfrm rot="5400000">
                <a:off x="9233311" y="4601721"/>
                <a:ext cx="545971" cy="903"/>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aph3"/>
            <p:cNvGrpSpPr/>
            <p:nvPr/>
          </p:nvGrpSpPr>
          <p:grpSpPr>
            <a:xfrm>
              <a:off x="8578395" y="5436899"/>
              <a:ext cx="1647118" cy="1074204"/>
              <a:chOff x="7858727" y="5436899"/>
              <a:chExt cx="1647118" cy="1074204"/>
            </a:xfrm>
          </p:grpSpPr>
          <p:sp>
            <p:nvSpPr>
              <p:cNvPr id="42" name="Flowchart: Process 41"/>
              <p:cNvSpPr/>
              <p:nvPr/>
            </p:nvSpPr>
            <p:spPr>
              <a:xfrm>
                <a:off x="8001422" y="5949361"/>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Process 6</a:t>
                </a:r>
              </a:p>
            </p:txBody>
          </p:sp>
          <p:cxnSp>
            <p:nvCxnSpPr>
              <p:cNvPr id="43" name="Elbow Connector 42"/>
              <p:cNvCxnSpPr>
                <a:stCxn id="54" idx="2"/>
                <a:endCxn id="42" idx="0"/>
              </p:cNvCxnSpPr>
              <p:nvPr/>
            </p:nvCxnSpPr>
            <p:spPr>
              <a:xfrm rot="16200000" flipH="1">
                <a:off x="7974804" y="5321256"/>
                <a:ext cx="512027" cy="744182"/>
              </a:xfrm>
              <a:prstGeom prst="bentConnector3">
                <a:avLst>
                  <a:gd name="adj1" fmla="val 4948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46" idx="2"/>
                <a:endCxn id="42" idx="0"/>
              </p:cNvCxnSpPr>
              <p:nvPr/>
            </p:nvCxnSpPr>
            <p:spPr>
              <a:xfrm rot="5400000">
                <a:off x="8798146" y="5241662"/>
                <a:ext cx="512461" cy="90293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aph1"/>
            <p:cNvGrpSpPr/>
            <p:nvPr/>
          </p:nvGrpSpPr>
          <p:grpSpPr>
            <a:xfrm>
              <a:off x="8766705" y="440248"/>
              <a:ext cx="3160343" cy="2797652"/>
              <a:chOff x="8047037" y="440248"/>
              <a:chExt cx="3160343" cy="2797652"/>
            </a:xfrm>
          </p:grpSpPr>
          <p:cxnSp>
            <p:nvCxnSpPr>
              <p:cNvPr id="34" name="Elbow Connector 33"/>
              <p:cNvCxnSpPr>
                <a:stCxn id="36" idx="2"/>
                <a:endCxn id="37" idx="0"/>
              </p:cNvCxnSpPr>
              <p:nvPr/>
            </p:nvCxnSpPr>
            <p:spPr>
              <a:xfrm rot="5400000">
                <a:off x="8830218" y="1922315"/>
                <a:ext cx="551010" cy="914400"/>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6" idx="2"/>
                <a:endCxn id="38" idx="0"/>
              </p:cNvCxnSpPr>
              <p:nvPr/>
            </p:nvCxnSpPr>
            <p:spPr>
              <a:xfrm rot="16200000" flipH="1">
                <a:off x="9728549" y="1938384"/>
                <a:ext cx="572148" cy="903400"/>
              </a:xfrm>
              <a:prstGeom prst="bentConnector3">
                <a:avLst>
                  <a:gd name="adj1" fmla="val 47684"/>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Flowchart: Process 35"/>
              <p:cNvSpPr/>
              <p:nvPr/>
            </p:nvSpPr>
            <p:spPr>
              <a:xfrm>
                <a:off x="8961437" y="1542268"/>
                <a:ext cx="1202972" cy="56174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Process 4</a:t>
                </a:r>
              </a:p>
            </p:txBody>
          </p:sp>
          <p:sp>
            <p:nvSpPr>
              <p:cNvPr id="37" name="Flowchart: Process 36"/>
              <p:cNvSpPr/>
              <p:nvPr/>
            </p:nvSpPr>
            <p:spPr>
              <a:xfrm>
                <a:off x="8047037" y="2655020"/>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H</a:t>
                </a:r>
              </a:p>
            </p:txBody>
          </p:sp>
          <p:sp>
            <p:nvSpPr>
              <p:cNvPr id="38" name="Flowchart: Process 37"/>
              <p:cNvSpPr/>
              <p:nvPr/>
            </p:nvSpPr>
            <p:spPr>
              <a:xfrm>
                <a:off x="9864837" y="267615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I</a:t>
                </a:r>
              </a:p>
            </p:txBody>
          </p:sp>
          <p:cxnSp>
            <p:nvCxnSpPr>
              <p:cNvPr id="39" name="Elbow Connector 38"/>
              <p:cNvCxnSpPr>
                <a:stCxn id="58" idx="3"/>
                <a:endCxn id="36" idx="0"/>
              </p:cNvCxnSpPr>
              <p:nvPr/>
            </p:nvCxnSpPr>
            <p:spPr>
              <a:xfrm>
                <a:off x="9204394" y="721120"/>
                <a:ext cx="358529" cy="82114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41" idx="1"/>
                <a:endCxn id="36" idx="0"/>
              </p:cNvCxnSpPr>
              <p:nvPr/>
            </p:nvCxnSpPr>
            <p:spPr>
              <a:xfrm rot="10800000" flipV="1">
                <a:off x="9562924" y="721118"/>
                <a:ext cx="441485" cy="82114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a:xfrm>
                <a:off x="10004408" y="440248"/>
                <a:ext cx="1202972" cy="5617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Dataset G</a:t>
                </a:r>
              </a:p>
            </p:txBody>
          </p:sp>
        </p:grpSp>
        <p:grpSp>
          <p:nvGrpSpPr>
            <p:cNvPr id="16" name="Processes"/>
            <p:cNvGrpSpPr/>
            <p:nvPr/>
          </p:nvGrpSpPr>
          <p:grpSpPr>
            <a:xfrm>
              <a:off x="6233404" y="1637188"/>
              <a:ext cx="4623058" cy="4770263"/>
              <a:chOff x="5513736" y="1637188"/>
              <a:chExt cx="4623058" cy="4770263"/>
            </a:xfrm>
          </p:grpSpPr>
          <p:sp>
            <p:nvSpPr>
              <p:cNvPr id="28" name="Flowchart: Process 27"/>
              <p:cNvSpPr/>
              <p:nvPr/>
            </p:nvSpPr>
            <p:spPr>
              <a:xfrm>
                <a:off x="5513736" y="1697303"/>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a:t>
                </a:r>
              </a:p>
            </p:txBody>
          </p:sp>
          <p:sp>
            <p:nvSpPr>
              <p:cNvPr id="29" name="Flowchart: Process 28"/>
              <p:cNvSpPr/>
              <p:nvPr/>
            </p:nvSpPr>
            <p:spPr>
              <a:xfrm>
                <a:off x="6356962" y="3864641"/>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a:t>
                </a:r>
              </a:p>
            </p:txBody>
          </p:sp>
          <p:sp>
            <p:nvSpPr>
              <p:cNvPr id="30" name="Flowchart: Process 29"/>
              <p:cNvSpPr/>
              <p:nvPr/>
            </p:nvSpPr>
            <p:spPr>
              <a:xfrm>
                <a:off x="5621027" y="60891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a:t>
                </a:r>
              </a:p>
            </p:txBody>
          </p:sp>
          <p:sp>
            <p:nvSpPr>
              <p:cNvPr id="31" name="Flowchart: Process 30"/>
              <p:cNvSpPr/>
              <p:nvPr/>
            </p:nvSpPr>
            <p:spPr>
              <a:xfrm>
                <a:off x="8961437" y="1637188"/>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a:t>
                </a:r>
              </a:p>
            </p:txBody>
          </p:sp>
          <p:sp>
            <p:nvSpPr>
              <p:cNvPr id="32" name="Flowchart: Process 31"/>
              <p:cNvSpPr/>
              <p:nvPr/>
            </p:nvSpPr>
            <p:spPr>
              <a:xfrm>
                <a:off x="8929315" y="3912962"/>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a:t>
                </a:r>
              </a:p>
            </p:txBody>
          </p:sp>
          <p:sp>
            <p:nvSpPr>
              <p:cNvPr id="33" name="Flowchart: Process 32"/>
              <p:cNvSpPr/>
              <p:nvPr/>
            </p:nvSpPr>
            <p:spPr>
              <a:xfrm>
                <a:off x="8009190" y="6071087"/>
                <a:ext cx="1175357" cy="31828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a:t>
                </a:r>
              </a:p>
            </p:txBody>
          </p:sp>
        </p:grpSp>
        <p:grpSp>
          <p:nvGrpSpPr>
            <p:cNvPr id="17" name="Datasets"/>
            <p:cNvGrpSpPr/>
            <p:nvPr/>
          </p:nvGrpSpPr>
          <p:grpSpPr>
            <a:xfrm>
              <a:off x="5459784" y="527120"/>
              <a:ext cx="6439648" cy="4910212"/>
              <a:chOff x="4740116" y="527120"/>
              <a:chExt cx="6439648" cy="4910212"/>
            </a:xfrm>
          </p:grpSpPr>
          <p:sp>
            <p:nvSpPr>
              <p:cNvPr id="18" name="Flowchart: Process 17"/>
              <p:cNvSpPr/>
              <p:nvPr/>
            </p:nvSpPr>
            <p:spPr>
              <a:xfrm>
                <a:off x="4740116" y="561973"/>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err="1"/>
                  <a:t>FIMLast</a:t>
                </a:r>
                <a:r>
                  <a:rPr lang="en-US" sz="588" dirty="0"/>
                  <a:t/>
                </a:r>
                <a:br>
                  <a:rPr lang="en-US" sz="588" dirty="0"/>
                </a:br>
                <a:r>
                  <a:rPr lang="en-US" sz="588" dirty="0"/>
                  <a:t>Name</a:t>
                </a:r>
              </a:p>
            </p:txBody>
          </p:sp>
          <p:sp>
            <p:nvSpPr>
              <p:cNvPr id="19" name="Flowchart: Process 18"/>
              <p:cNvSpPr/>
              <p:nvPr/>
            </p:nvSpPr>
            <p:spPr>
              <a:xfrm>
                <a:off x="6370769" y="566039"/>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err="1"/>
                  <a:t>LiveIdAge</a:t>
                </a:r>
                <a:endParaRPr lang="en-US" sz="588" dirty="0"/>
              </a:p>
            </p:txBody>
          </p:sp>
          <p:sp>
            <p:nvSpPr>
              <p:cNvPr id="20" name="Flowchart: Process 19"/>
              <p:cNvSpPr/>
              <p:nvPr/>
            </p:nvSpPr>
            <p:spPr>
              <a:xfrm>
                <a:off x="8009190" y="561972"/>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err="1"/>
                  <a:t>ss_user_ip</a:t>
                </a:r>
                <a:endParaRPr lang="en-US" sz="588" dirty="0"/>
              </a:p>
            </p:txBody>
          </p:sp>
          <p:sp>
            <p:nvSpPr>
              <p:cNvPr id="21" name="Flowchart: Process 20"/>
              <p:cNvSpPr/>
              <p:nvPr/>
            </p:nvSpPr>
            <p:spPr>
              <a:xfrm>
                <a:off x="10004407" y="527120"/>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M_ANID</a:t>
                </a:r>
              </a:p>
            </p:txBody>
          </p:sp>
          <p:sp>
            <p:nvSpPr>
              <p:cNvPr id="22" name="Flowchart: Process 21"/>
              <p:cNvSpPr/>
              <p:nvPr/>
            </p:nvSpPr>
            <p:spPr>
              <a:xfrm>
                <a:off x="5515794" y="2659856"/>
                <a:ext cx="1175357" cy="56435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a:t>MCMUID</a:t>
                </a:r>
              </a:p>
            </p:txBody>
          </p:sp>
          <p:sp>
            <p:nvSpPr>
              <p:cNvPr id="23" name="Flowchart: Process 22"/>
              <p:cNvSpPr/>
              <p:nvPr/>
            </p:nvSpPr>
            <p:spPr>
              <a:xfrm>
                <a:off x="8059965" y="2781009"/>
                <a:ext cx="1175357"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err="1"/>
                  <a:t>LocIds</a:t>
                </a:r>
                <a:endParaRPr lang="en-US" sz="588" dirty="0"/>
              </a:p>
            </p:txBody>
          </p:sp>
          <p:sp>
            <p:nvSpPr>
              <p:cNvPr id="24" name="Flowchart: Process 23"/>
              <p:cNvSpPr/>
              <p:nvPr/>
            </p:nvSpPr>
            <p:spPr>
              <a:xfrm>
                <a:off x="5643948" y="4874723"/>
                <a:ext cx="1175357" cy="56260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2" dirty="0" err="1"/>
                  <a:t>csts</a:t>
                </a:r>
                <a:endParaRPr lang="en-US" sz="392" dirty="0"/>
              </a:p>
            </p:txBody>
          </p:sp>
          <p:sp>
            <p:nvSpPr>
              <p:cNvPr id="25" name="Flowchart: Process 24"/>
              <p:cNvSpPr/>
              <p:nvPr/>
            </p:nvSpPr>
            <p:spPr>
              <a:xfrm>
                <a:off x="7310487" y="4966196"/>
                <a:ext cx="1140643" cy="41919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2" dirty="0"/>
                  <a:t>msMUID2</a:t>
                </a:r>
              </a:p>
            </p:txBody>
          </p:sp>
          <p:sp>
            <p:nvSpPr>
              <p:cNvPr id="26" name="Flowchart: Process 25"/>
              <p:cNvSpPr/>
              <p:nvPr/>
            </p:nvSpPr>
            <p:spPr>
              <a:xfrm>
                <a:off x="9878644" y="2784706"/>
                <a:ext cx="1131863" cy="318289"/>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err="1"/>
                  <a:t>msnANID</a:t>
                </a:r>
                <a:endParaRPr lang="en-US" sz="588" dirty="0"/>
              </a:p>
            </p:txBody>
          </p:sp>
          <p:sp>
            <p:nvSpPr>
              <p:cNvPr id="27" name="Flowchart: Process 26"/>
              <p:cNvSpPr/>
              <p:nvPr/>
            </p:nvSpPr>
            <p:spPr>
              <a:xfrm>
                <a:off x="8955465" y="4962828"/>
                <a:ext cx="1102936" cy="39332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8" dirty="0" err="1"/>
                  <a:t>UserAnidDB</a:t>
                </a:r>
                <a:endParaRPr lang="en-US" sz="588" dirty="0"/>
              </a:p>
            </p:txBody>
          </p:sp>
        </p:grpSp>
      </p:grpSp>
      <p:grpSp>
        <p:nvGrpSpPr>
          <p:cNvPr id="4" name="Extract"/>
          <p:cNvGrpSpPr/>
          <p:nvPr/>
        </p:nvGrpSpPr>
        <p:grpSpPr>
          <a:xfrm>
            <a:off x="4235213" y="436274"/>
            <a:ext cx="3042551" cy="2548250"/>
            <a:chOff x="261510" y="2957029"/>
            <a:chExt cx="4138080" cy="2599348"/>
          </a:xfrm>
        </p:grpSpPr>
        <p:pic>
          <p:nvPicPr>
            <p:cNvPr id="67" name="Content Placeholder 3" descr="ScopeDataFlow (Running) - Microsoft Visual Studio"/>
            <p:cNvPicPr>
              <a:picLocks noChangeAspect="1"/>
            </p:cNvPicPr>
            <p:nvPr/>
          </p:nvPicPr>
          <p:blipFill>
            <a:blip r:embed="rId3" cstate="print">
              <a:extLst>
                <a:ext uri="{28A0092B-C50C-407E-A947-70E740481C1C}">
                  <a14:useLocalDpi xmlns:a14="http://schemas.microsoft.com/office/drawing/2010/main" val="0"/>
                </a:ext>
              </a:extLst>
            </a:blip>
            <a:srcRect t="15095" b="15095"/>
            <a:stretch>
              <a:fillRect/>
            </a:stretch>
          </p:blipFill>
          <p:spPr>
            <a:xfrm>
              <a:off x="261510" y="2957029"/>
              <a:ext cx="4138080" cy="2327339"/>
            </a:xfrm>
            <a:prstGeom prst="rect">
              <a:avLst/>
            </a:prstGeom>
          </p:spPr>
        </p:pic>
        <p:sp>
          <p:nvSpPr>
            <p:cNvPr id="68" name="Rectangular Callout 67"/>
            <p:cNvSpPr/>
            <p:nvPr/>
          </p:nvSpPr>
          <p:spPr>
            <a:xfrm>
              <a:off x="358011" y="3080307"/>
              <a:ext cx="1088037" cy="544019"/>
            </a:xfrm>
            <a:prstGeom prst="wedgeRectCallout">
              <a:avLst>
                <a:gd name="adj1" fmla="val 37043"/>
                <a:gd name="adj2" fmla="val 937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Read Dataset D</a:t>
              </a:r>
            </a:p>
          </p:txBody>
        </p:sp>
        <p:sp>
          <p:nvSpPr>
            <p:cNvPr id="69" name="Rectangular Callout 68"/>
            <p:cNvSpPr/>
            <p:nvPr/>
          </p:nvSpPr>
          <p:spPr>
            <a:xfrm>
              <a:off x="1890077" y="3130693"/>
              <a:ext cx="1230603" cy="544019"/>
            </a:xfrm>
            <a:prstGeom prst="wedgeRectCallout">
              <a:avLst>
                <a:gd name="adj1" fmla="val -38354"/>
                <a:gd name="adj2" fmla="val 84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Read Dataset G</a:t>
              </a:r>
            </a:p>
          </p:txBody>
        </p:sp>
        <p:sp>
          <p:nvSpPr>
            <p:cNvPr id="70" name="Rectangular Callout 69"/>
            <p:cNvSpPr/>
            <p:nvPr/>
          </p:nvSpPr>
          <p:spPr>
            <a:xfrm>
              <a:off x="2220313" y="4048316"/>
              <a:ext cx="1374541" cy="544019"/>
            </a:xfrm>
            <a:prstGeom prst="wedgeRectCallout">
              <a:avLst>
                <a:gd name="adj1" fmla="val -61808"/>
                <a:gd name="adj2" fmla="val 14728"/>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36" dirty="0"/>
                <a:t>Transform Data</a:t>
              </a:r>
            </a:p>
          </p:txBody>
        </p:sp>
        <p:sp>
          <p:nvSpPr>
            <p:cNvPr id="71" name="Rectangular Callout 70"/>
            <p:cNvSpPr/>
            <p:nvPr/>
          </p:nvSpPr>
          <p:spPr>
            <a:xfrm>
              <a:off x="358011" y="5012358"/>
              <a:ext cx="1532066" cy="544019"/>
            </a:xfrm>
            <a:prstGeom prst="wedgeRectCallout">
              <a:avLst>
                <a:gd name="adj1" fmla="val -3164"/>
                <a:gd name="adj2" fmla="val -723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Write </a:t>
              </a:r>
            </a:p>
            <a:p>
              <a:pPr algn="ctr"/>
              <a:r>
                <a:rPr lang="en-US" sz="1836" dirty="0"/>
                <a:t>Dataset H, I</a:t>
              </a:r>
            </a:p>
          </p:txBody>
        </p:sp>
      </p:grpSp>
      <p:grpSp>
        <p:nvGrpSpPr>
          <p:cNvPr id="73" name="Patterns"/>
          <p:cNvGrpSpPr/>
          <p:nvPr/>
        </p:nvGrpSpPr>
        <p:grpSpPr>
          <a:xfrm>
            <a:off x="4712535" y="381600"/>
            <a:ext cx="2294609" cy="2781833"/>
            <a:chOff x="5465959" y="261944"/>
            <a:chExt cx="7164887" cy="6514679"/>
          </a:xfrm>
        </p:grpSpPr>
        <p:grpSp>
          <p:nvGrpSpPr>
            <p:cNvPr id="74" name="Group 73"/>
            <p:cNvGrpSpPr/>
            <p:nvPr/>
          </p:nvGrpSpPr>
          <p:grpSpPr>
            <a:xfrm>
              <a:off x="5465959" y="274357"/>
              <a:ext cx="3004008" cy="4155943"/>
              <a:chOff x="5465959" y="274357"/>
              <a:chExt cx="3004008" cy="4155943"/>
            </a:xfrm>
          </p:grpSpPr>
          <p:pic>
            <p:nvPicPr>
              <p:cNvPr id="81" name="Picture 80"/>
              <p:cNvPicPr>
                <a:picLocks noChangeAspect="1"/>
              </p:cNvPicPr>
              <p:nvPr/>
            </p:nvPicPr>
            <p:blipFill>
              <a:blip r:embed="rId4"/>
              <a:stretch>
                <a:fillRect/>
              </a:stretch>
            </p:blipFill>
            <p:spPr>
              <a:xfrm>
                <a:off x="5486826" y="906050"/>
                <a:ext cx="2962275" cy="3524250"/>
              </a:xfrm>
              <a:prstGeom prst="rect">
                <a:avLst/>
              </a:prstGeom>
              <a:ln w="12700">
                <a:solidFill>
                  <a:schemeClr val="tx1"/>
                </a:solidFill>
              </a:ln>
            </p:spPr>
          </p:pic>
          <p:sp>
            <p:nvSpPr>
              <p:cNvPr id="82" name="Rectangle 81"/>
              <p:cNvSpPr/>
              <p:nvPr/>
            </p:nvSpPr>
            <p:spPr>
              <a:xfrm>
                <a:off x="5465959" y="274357"/>
                <a:ext cx="3004008" cy="1134615"/>
              </a:xfrm>
              <a:prstGeom prst="rect">
                <a:avLst/>
              </a:prstGeom>
            </p:spPr>
            <p:txBody>
              <a:bodyPr wrap="square">
                <a:spAutoFit/>
              </a:bodyPr>
              <a:lstStyle/>
              <a:p>
                <a:pPr algn="ctr"/>
                <a:r>
                  <a:rPr lang="en-US" sz="784" b="1" dirty="0"/>
                  <a:t>Positive Patterns</a:t>
                </a:r>
                <a:endParaRPr lang="en-US" sz="490" dirty="0"/>
              </a:p>
              <a:p>
                <a:pPr algn="ctr"/>
                <a:r>
                  <a:rPr lang="en-US" sz="490" dirty="0"/>
                  <a:t>(40 Taxonomy values, 400 patterns)</a:t>
                </a:r>
              </a:p>
            </p:txBody>
          </p:sp>
        </p:grpSp>
        <p:grpSp>
          <p:nvGrpSpPr>
            <p:cNvPr id="75" name="Group 74"/>
            <p:cNvGrpSpPr/>
            <p:nvPr/>
          </p:nvGrpSpPr>
          <p:grpSpPr>
            <a:xfrm>
              <a:off x="8898597" y="261944"/>
              <a:ext cx="3233036" cy="3369233"/>
              <a:chOff x="8898597" y="261944"/>
              <a:chExt cx="3233036" cy="3369233"/>
            </a:xfrm>
          </p:grpSpPr>
          <p:pic>
            <p:nvPicPr>
              <p:cNvPr id="79" name="Picture 78"/>
              <p:cNvPicPr>
                <a:picLocks noChangeAspect="1"/>
              </p:cNvPicPr>
              <p:nvPr/>
            </p:nvPicPr>
            <p:blipFill>
              <a:blip r:embed="rId5"/>
              <a:stretch>
                <a:fillRect/>
              </a:stretch>
            </p:blipFill>
            <p:spPr>
              <a:xfrm>
                <a:off x="8898597" y="906050"/>
                <a:ext cx="3233036" cy="2725127"/>
              </a:xfrm>
              <a:prstGeom prst="rect">
                <a:avLst/>
              </a:prstGeom>
              <a:ln w="12700">
                <a:solidFill>
                  <a:schemeClr val="tx1"/>
                </a:solidFill>
              </a:ln>
            </p:spPr>
          </p:pic>
          <p:sp>
            <p:nvSpPr>
              <p:cNvPr id="80" name="Rectangle 79"/>
              <p:cNvSpPr/>
              <p:nvPr/>
            </p:nvSpPr>
            <p:spPr>
              <a:xfrm>
                <a:off x="9094274" y="261944"/>
                <a:ext cx="3004008" cy="958025"/>
              </a:xfrm>
              <a:prstGeom prst="rect">
                <a:avLst/>
              </a:prstGeom>
            </p:spPr>
            <p:txBody>
              <a:bodyPr wrap="square">
                <a:spAutoFit/>
              </a:bodyPr>
              <a:lstStyle/>
              <a:p>
                <a:pPr algn="ctr"/>
                <a:r>
                  <a:rPr lang="en-US" sz="784" b="1" dirty="0"/>
                  <a:t>Negative Patterns</a:t>
                </a:r>
              </a:p>
              <a:p>
                <a:pPr algn="ctr"/>
                <a:r>
                  <a:rPr lang="en-US" sz="490" dirty="0"/>
                  <a:t>(2500 total entries)</a:t>
                </a:r>
              </a:p>
            </p:txBody>
          </p:sp>
        </p:grpSp>
        <p:grpSp>
          <p:nvGrpSpPr>
            <p:cNvPr id="76" name="Group 75"/>
            <p:cNvGrpSpPr/>
            <p:nvPr/>
          </p:nvGrpSpPr>
          <p:grpSpPr>
            <a:xfrm>
              <a:off x="5486826" y="4122742"/>
              <a:ext cx="7144020" cy="2653881"/>
              <a:chOff x="5486826" y="4122742"/>
              <a:chExt cx="7144020" cy="2653881"/>
            </a:xfrm>
          </p:grpSpPr>
          <p:pic>
            <p:nvPicPr>
              <p:cNvPr id="77" name="Picture 76"/>
              <p:cNvPicPr>
                <a:picLocks noChangeAspect="1"/>
              </p:cNvPicPr>
              <p:nvPr/>
            </p:nvPicPr>
            <p:blipFill>
              <a:blip r:embed="rId6"/>
              <a:stretch>
                <a:fillRect/>
              </a:stretch>
            </p:blipFill>
            <p:spPr>
              <a:xfrm>
                <a:off x="5486826" y="4766848"/>
                <a:ext cx="6677025" cy="2009775"/>
              </a:xfrm>
              <a:prstGeom prst="rect">
                <a:avLst/>
              </a:prstGeom>
              <a:ln w="12700">
                <a:solidFill>
                  <a:schemeClr val="tx1"/>
                </a:solidFill>
              </a:ln>
            </p:spPr>
          </p:pic>
          <p:sp>
            <p:nvSpPr>
              <p:cNvPr id="78" name="Rectangle 77"/>
              <p:cNvSpPr/>
              <p:nvPr/>
            </p:nvSpPr>
            <p:spPr>
              <a:xfrm>
                <a:off x="8561714" y="4122742"/>
                <a:ext cx="4069132" cy="671273"/>
              </a:xfrm>
              <a:prstGeom prst="rect">
                <a:avLst/>
              </a:prstGeom>
            </p:spPr>
            <p:txBody>
              <a:bodyPr wrap="square">
                <a:spAutoFit/>
              </a:bodyPr>
              <a:lstStyle/>
              <a:p>
                <a:pPr algn="ctr"/>
                <a:r>
                  <a:rPr lang="en-US" sz="784" b="1" dirty="0"/>
                  <a:t>Granular Overrides</a:t>
                </a:r>
              </a:p>
              <a:p>
                <a:pPr algn="ctr"/>
                <a:r>
                  <a:rPr lang="en-US" sz="490" dirty="0"/>
                  <a:t>(116 total entries)</a:t>
                </a:r>
              </a:p>
            </p:txBody>
          </p:sp>
        </p:grpSp>
      </p:grpSp>
      <p:grpSp>
        <p:nvGrpSpPr>
          <p:cNvPr id="85" name="Query"/>
          <p:cNvGrpSpPr/>
          <p:nvPr/>
        </p:nvGrpSpPr>
        <p:grpSpPr>
          <a:xfrm>
            <a:off x="4235212" y="99033"/>
            <a:ext cx="4671206" cy="2851400"/>
            <a:chOff x="4424552" y="-297284"/>
            <a:chExt cx="13926420" cy="6375729"/>
          </a:xfrm>
        </p:grpSpPr>
        <p:pic>
          <p:nvPicPr>
            <p:cNvPr id="84" name="Picture 83"/>
            <p:cNvPicPr>
              <a:picLocks noChangeAspect="1"/>
            </p:cNvPicPr>
            <p:nvPr/>
          </p:nvPicPr>
          <p:blipFill>
            <a:blip r:embed="rId7"/>
            <a:stretch>
              <a:fillRect/>
            </a:stretch>
          </p:blipFill>
          <p:spPr>
            <a:xfrm>
              <a:off x="4424554" y="-65563"/>
              <a:ext cx="13926418" cy="6144008"/>
            </a:xfrm>
            <a:prstGeom prst="rect">
              <a:avLst/>
            </a:prstGeom>
          </p:spPr>
        </p:pic>
        <p:sp>
          <p:nvSpPr>
            <p:cNvPr id="83" name="Title 3"/>
            <p:cNvSpPr txBox="1">
              <a:spLocks/>
            </p:cNvSpPr>
            <p:nvPr/>
          </p:nvSpPr>
          <p:spPr>
            <a:xfrm>
              <a:off x="4424552" y="-297284"/>
              <a:ext cx="13926420" cy="3198824"/>
            </a:xfrm>
            <a:prstGeom prst="rect">
              <a:avLst/>
            </a:prstGeom>
            <a:solidFill>
              <a:schemeClr val="bg1">
                <a:alpha val="80000"/>
              </a:schemeClr>
            </a:solidFill>
          </p:spPr>
          <p:txBody>
            <a:bodyPr vert="horz" lIns="268927" tIns="268927" rIns="268927" bIns="268927" rtlCol="0" anchor="t" anchorCtr="0">
              <a:noAutofit/>
            </a:bodyPr>
            <a:lstStyle>
              <a:lvl1pPr algn="l" defTabSz="932597" rtl="0" eaLnBrk="1" latinLnBrk="0" hangingPunct="1">
                <a:lnSpc>
                  <a:spcPct val="90000"/>
                </a:lnSpc>
                <a:spcBef>
                  <a:spcPct val="0"/>
                </a:spcBef>
                <a:buNone/>
                <a:defRPr sz="5400" kern="1200">
                  <a:solidFill>
                    <a:schemeClr val="tx1"/>
                  </a:solidFill>
                  <a:latin typeface="+mj-lt"/>
                  <a:ea typeface="+mj-ea"/>
                  <a:cs typeface="+mj-cs"/>
                </a:defRPr>
              </a:lvl1pPr>
            </a:lstStyle>
            <a:p>
              <a:r>
                <a:rPr lang="en-US" sz="1176" dirty="0">
                  <a:solidFill>
                    <a:schemeClr val="accent2"/>
                  </a:solidFill>
                </a:rPr>
                <a:t>-- DENY </a:t>
              </a:r>
              <a:r>
                <a:rPr lang="en-US" sz="1176" i="1" dirty="0" err="1">
                  <a:solidFill>
                    <a:schemeClr val="accent2"/>
                  </a:solidFill>
                </a:rPr>
                <a:t>DataType</a:t>
              </a:r>
              <a:r>
                <a:rPr lang="en-US" sz="1176" dirty="0">
                  <a:solidFill>
                    <a:schemeClr val="accent2"/>
                  </a:solidFill>
                </a:rPr>
                <a:t> </a:t>
              </a:r>
              <a:r>
                <a:rPr lang="en-US" sz="1176" dirty="0" err="1"/>
                <a:t>UniqueIdentifier</a:t>
              </a:r>
              <a:r>
                <a:rPr lang="en-US" sz="1176" dirty="0"/>
                <a:t> </a:t>
              </a:r>
              <a:r>
                <a:rPr lang="en-US" sz="1176" dirty="0">
                  <a:solidFill>
                    <a:schemeClr val="accent2"/>
                  </a:solidFill>
                </a:rPr>
                <a:t>WITH</a:t>
              </a:r>
              <a:r>
                <a:rPr lang="en-US" sz="1176" dirty="0"/>
                <a:t> PII </a:t>
              </a:r>
              <a:r>
                <a:rPr lang="en-US" sz="1176" i="1" dirty="0" err="1">
                  <a:solidFill>
                    <a:schemeClr val="accent2"/>
                  </a:solidFill>
                </a:rPr>
                <a:t>InStore</a:t>
              </a:r>
              <a:r>
                <a:rPr lang="en-US" sz="1176" dirty="0"/>
                <a:t> </a:t>
              </a:r>
              <a:r>
                <a:rPr lang="en-US" sz="1176" dirty="0" err="1"/>
                <a:t>BingStore</a:t>
              </a:r>
              <a:r>
                <a:rPr lang="en-US" sz="1176" dirty="0">
                  <a:solidFill>
                    <a:schemeClr val="accent2"/>
                  </a:solidFill>
                </a:rPr>
                <a:t/>
              </a:r>
              <a:br>
                <a:rPr lang="en-US" sz="1176" dirty="0">
                  <a:solidFill>
                    <a:schemeClr val="accent2"/>
                  </a:solidFill>
                </a:rPr>
              </a:br>
              <a:r>
                <a:rPr lang="en-US" sz="1176" dirty="0">
                  <a:solidFill>
                    <a:schemeClr val="accent2"/>
                  </a:solidFill>
                </a:rPr>
                <a:t>SELECT</a:t>
              </a:r>
              <a:r>
                <a:rPr lang="en-US" sz="1176" dirty="0"/>
                <a:t> *</a:t>
              </a:r>
              <a:r>
                <a:rPr lang="en-US" sz="1176" dirty="0">
                  <a:solidFill>
                    <a:schemeClr val="accent2"/>
                  </a:solidFill>
                </a:rPr>
                <a:t> </a:t>
              </a:r>
            </a:p>
            <a:p>
              <a:r>
                <a:rPr lang="en-US" sz="1176" dirty="0">
                  <a:solidFill>
                    <a:schemeClr val="accent2"/>
                  </a:solidFill>
                </a:rPr>
                <a:t>FROM (SELECT</a:t>
              </a:r>
              <a:r>
                <a:rPr lang="en-US" sz="1176" dirty="0"/>
                <a:t> * </a:t>
              </a:r>
              <a:r>
                <a:rPr lang="en-US" sz="1176" dirty="0">
                  <a:solidFill>
                    <a:schemeClr val="accent2"/>
                  </a:solidFill>
                </a:rPr>
                <a:t>FROM</a:t>
              </a:r>
              <a:r>
                <a:rPr lang="en-US" sz="1176" dirty="0"/>
                <a:t> Report</a:t>
              </a:r>
            </a:p>
            <a:p>
              <a:r>
                <a:rPr lang="en-US" sz="1176" dirty="0"/>
                <a:t>            </a:t>
              </a:r>
              <a:r>
                <a:rPr lang="en-US" sz="1176" dirty="0">
                  <a:solidFill>
                    <a:schemeClr val="accent2"/>
                  </a:solidFill>
                </a:rPr>
                <a:t>WHERE </a:t>
              </a:r>
              <a:r>
                <a:rPr lang="en-US" sz="1176" dirty="0"/>
                <a:t>Taxonomy='ANID' </a:t>
              </a:r>
              <a:r>
                <a:rPr lang="en-US" sz="1176" dirty="0">
                  <a:solidFill>
                    <a:schemeClr val="accent2"/>
                  </a:solidFill>
                </a:rPr>
                <a:t>AND</a:t>
              </a:r>
              <a:r>
                <a:rPr lang="en-US" sz="1176" dirty="0"/>
                <a:t> Confidence&gt;='High'</a:t>
              </a:r>
              <a:r>
                <a:rPr lang="en-US" sz="1176" dirty="0">
                  <a:solidFill>
                    <a:schemeClr val="accent2"/>
                  </a:solidFill>
                </a:rPr>
                <a:t>) AS </a:t>
              </a:r>
              <a:r>
                <a:rPr lang="en-US" sz="1176" dirty="0"/>
                <a:t>ID</a:t>
              </a:r>
              <a:r>
                <a:rPr lang="en-US" sz="1176" dirty="0">
                  <a:solidFill>
                    <a:schemeClr val="accent2"/>
                  </a:solidFill>
                </a:rPr>
                <a:t/>
              </a:r>
              <a:br>
                <a:rPr lang="en-US" sz="1176" dirty="0">
                  <a:solidFill>
                    <a:schemeClr val="accent2"/>
                  </a:solidFill>
                </a:rPr>
              </a:br>
              <a:r>
                <a:rPr lang="en-US" sz="1176" dirty="0">
                  <a:solidFill>
                    <a:schemeClr val="accent2"/>
                  </a:solidFill>
                </a:rPr>
                <a:t>INNER JOIN (SELECT</a:t>
              </a:r>
              <a:r>
                <a:rPr lang="en-US" sz="1176" dirty="0"/>
                <a:t> *  </a:t>
              </a:r>
              <a:r>
                <a:rPr lang="en-US" sz="1176" dirty="0">
                  <a:solidFill>
                    <a:schemeClr val="accent2"/>
                  </a:solidFill>
                </a:rPr>
                <a:t>FROM</a:t>
              </a:r>
              <a:r>
                <a:rPr lang="en-US" sz="1176" dirty="0"/>
                <a:t> Report</a:t>
              </a:r>
            </a:p>
            <a:p>
              <a:r>
                <a:rPr lang="en-US" sz="1176" dirty="0"/>
                <a:t>           </a:t>
              </a:r>
              <a:r>
                <a:rPr lang="en-US" sz="1176" dirty="0">
                  <a:solidFill>
                    <a:schemeClr val="accent2"/>
                  </a:solidFill>
                </a:rPr>
                <a:t>WHERE </a:t>
              </a:r>
              <a:r>
                <a:rPr lang="en-US" sz="1176" dirty="0" err="1"/>
                <a:t>TaxonomyGroup</a:t>
              </a:r>
              <a:r>
                <a:rPr lang="en-US" sz="1176" dirty="0"/>
                <a:t>='PII' </a:t>
              </a:r>
              <a:r>
                <a:rPr lang="en-US" sz="1176" dirty="0">
                  <a:solidFill>
                    <a:schemeClr val="accent2"/>
                  </a:solidFill>
                </a:rPr>
                <a:t>AND</a:t>
              </a:r>
              <a:r>
                <a:rPr lang="en-US" sz="1176" dirty="0"/>
                <a:t> Confidence&gt;='High'</a:t>
              </a:r>
              <a:r>
                <a:rPr lang="en-US" sz="1176" dirty="0">
                  <a:solidFill>
                    <a:schemeClr val="accent2"/>
                  </a:solidFill>
                </a:rPr>
                <a:t>) AS </a:t>
              </a:r>
              <a:r>
                <a:rPr lang="en-US" sz="1176" dirty="0"/>
                <a:t>P</a:t>
              </a:r>
            </a:p>
            <a:p>
              <a:r>
                <a:rPr lang="en-US" sz="1176" dirty="0">
                  <a:solidFill>
                    <a:schemeClr val="accent2"/>
                  </a:solidFill>
                </a:rPr>
                <a:t>ON </a:t>
              </a:r>
              <a:r>
                <a:rPr lang="en-US" sz="1176" dirty="0"/>
                <a:t>ID.VC = P.VC</a:t>
              </a:r>
            </a:p>
          </p:txBody>
        </p:sp>
      </p:grpSp>
      <p:sp>
        <p:nvSpPr>
          <p:cNvPr id="86" name="TextBox 85"/>
          <p:cNvSpPr txBox="1"/>
          <p:nvPr/>
        </p:nvSpPr>
        <p:spPr>
          <a:xfrm>
            <a:off x="1880928" y="5511702"/>
            <a:ext cx="2321065" cy="1056042"/>
          </a:xfrm>
          <a:prstGeom prst="rect">
            <a:avLst/>
          </a:prstGeom>
          <a:noFill/>
        </p:spPr>
        <p:txBody>
          <a:bodyPr wrap="square" rtlCol="0">
            <a:spAutoFit/>
          </a:bodyPr>
          <a:lstStyle/>
          <a:p>
            <a:pPr algn="r"/>
            <a:r>
              <a:rPr lang="en-US" sz="2353" dirty="0"/>
              <a:t>files</a:t>
            </a:r>
            <a:br>
              <a:rPr lang="en-US" sz="2353" dirty="0"/>
            </a:br>
            <a:r>
              <a:rPr lang="en-US" sz="3921" dirty="0"/>
              <a:t>25M+</a:t>
            </a:r>
          </a:p>
        </p:txBody>
      </p:sp>
      <p:sp>
        <p:nvSpPr>
          <p:cNvPr id="87" name="TextBox 86"/>
          <p:cNvSpPr txBox="1"/>
          <p:nvPr/>
        </p:nvSpPr>
        <p:spPr>
          <a:xfrm>
            <a:off x="1879405" y="5494134"/>
            <a:ext cx="2321066" cy="1056042"/>
          </a:xfrm>
          <a:prstGeom prst="rect">
            <a:avLst/>
          </a:prstGeom>
          <a:noFill/>
        </p:spPr>
        <p:txBody>
          <a:bodyPr wrap="square" rtlCol="0">
            <a:spAutoFit/>
          </a:bodyPr>
          <a:lstStyle/>
          <a:p>
            <a:pPr algn="r"/>
            <a:r>
              <a:rPr lang="en-US" sz="2353" dirty="0"/>
              <a:t>schemas </a:t>
            </a:r>
            <a:r>
              <a:rPr lang="en-US" sz="3921" dirty="0"/>
              <a:t/>
            </a:r>
            <a:br>
              <a:rPr lang="en-US" sz="3921" dirty="0"/>
            </a:br>
            <a:r>
              <a:rPr lang="en-US" sz="3921" dirty="0"/>
              <a:t>2M+</a:t>
            </a:r>
          </a:p>
        </p:txBody>
      </p:sp>
      <p:sp>
        <p:nvSpPr>
          <p:cNvPr id="88" name="TextBox 87"/>
          <p:cNvSpPr txBox="1"/>
          <p:nvPr/>
        </p:nvSpPr>
        <p:spPr>
          <a:xfrm>
            <a:off x="4209982" y="4902344"/>
            <a:ext cx="2343884" cy="1659495"/>
          </a:xfrm>
          <a:prstGeom prst="rect">
            <a:avLst/>
          </a:prstGeom>
          <a:noFill/>
        </p:spPr>
        <p:txBody>
          <a:bodyPr wrap="square" rtlCol="0">
            <a:spAutoFit/>
          </a:bodyPr>
          <a:lstStyle/>
          <a:p>
            <a:pPr algn="r"/>
            <a:r>
              <a:rPr lang="en-US" sz="3921" dirty="0"/>
              <a:t> </a:t>
            </a:r>
            <a:r>
              <a:rPr lang="en-US" sz="2353" dirty="0"/>
              <a:t>privacy</a:t>
            </a:r>
          </a:p>
          <a:p>
            <a:pPr algn="r"/>
            <a:r>
              <a:rPr lang="en-US" sz="2353"/>
              <a:t>elements</a:t>
            </a:r>
            <a:r>
              <a:rPr lang="en-US" sz="2353" dirty="0"/>
              <a:t>*</a:t>
            </a:r>
          </a:p>
          <a:p>
            <a:pPr algn="r"/>
            <a:r>
              <a:rPr lang="en-US" sz="3921" dirty="0"/>
              <a:t>300K+</a:t>
            </a:r>
          </a:p>
        </p:txBody>
      </p:sp>
      <p:sp>
        <p:nvSpPr>
          <p:cNvPr id="89" name="TextBox 88"/>
          <p:cNvSpPr txBox="1"/>
          <p:nvPr/>
        </p:nvSpPr>
        <p:spPr>
          <a:xfrm>
            <a:off x="4212322" y="5144979"/>
            <a:ext cx="2340798" cy="1418114"/>
          </a:xfrm>
          <a:prstGeom prst="rect">
            <a:avLst/>
          </a:prstGeom>
          <a:noFill/>
        </p:spPr>
        <p:txBody>
          <a:bodyPr wrap="square" rtlCol="0">
            <a:spAutoFit/>
          </a:bodyPr>
          <a:lstStyle/>
          <a:p>
            <a:pPr algn="r"/>
            <a:r>
              <a:rPr lang="en-US" sz="2353" dirty="0"/>
              <a:t>audit</a:t>
            </a:r>
          </a:p>
          <a:p>
            <a:pPr algn="r"/>
            <a:r>
              <a:rPr lang="en-US" sz="2353" dirty="0"/>
              <a:t>candidates</a:t>
            </a:r>
            <a:br>
              <a:rPr lang="en-US" sz="2353" dirty="0"/>
            </a:br>
            <a:r>
              <a:rPr lang="en-US" sz="3921" dirty="0"/>
              <a:t>10K+</a:t>
            </a:r>
          </a:p>
        </p:txBody>
      </p:sp>
      <p:sp>
        <p:nvSpPr>
          <p:cNvPr id="90" name="TextBox 89"/>
          <p:cNvSpPr txBox="1"/>
          <p:nvPr/>
        </p:nvSpPr>
        <p:spPr>
          <a:xfrm>
            <a:off x="6594724" y="5142181"/>
            <a:ext cx="2311694" cy="1418114"/>
          </a:xfrm>
          <a:prstGeom prst="rect">
            <a:avLst/>
          </a:prstGeom>
          <a:solidFill>
            <a:srgbClr val="92D050"/>
          </a:solidFill>
        </p:spPr>
        <p:txBody>
          <a:bodyPr wrap="square" rtlCol="0">
            <a:spAutoFit/>
          </a:bodyPr>
          <a:lstStyle/>
          <a:p>
            <a:pPr algn="r"/>
            <a:endParaRPr lang="en-US" sz="2353" dirty="0"/>
          </a:p>
          <a:p>
            <a:pPr algn="r"/>
            <a:r>
              <a:rPr lang="en-US" sz="2353" dirty="0"/>
              <a:t>teams</a:t>
            </a:r>
            <a:br>
              <a:rPr lang="en-US" sz="2353" dirty="0"/>
            </a:br>
            <a:r>
              <a:rPr lang="en-US" sz="3921" dirty="0"/>
              <a:t>8</a:t>
            </a:r>
          </a:p>
        </p:txBody>
      </p:sp>
      <p:sp>
        <p:nvSpPr>
          <p:cNvPr id="91" name="TextBox 90"/>
          <p:cNvSpPr txBox="1"/>
          <p:nvPr/>
        </p:nvSpPr>
        <p:spPr>
          <a:xfrm>
            <a:off x="4217414" y="5151769"/>
            <a:ext cx="2340798" cy="1418114"/>
          </a:xfrm>
          <a:prstGeom prst="rect">
            <a:avLst/>
          </a:prstGeom>
          <a:noFill/>
        </p:spPr>
        <p:txBody>
          <a:bodyPr wrap="square" rtlCol="0">
            <a:spAutoFit/>
          </a:bodyPr>
          <a:lstStyle/>
          <a:p>
            <a:pPr algn="r"/>
            <a:r>
              <a:rPr lang="en-US" sz="2353" dirty="0"/>
              <a:t>audit</a:t>
            </a:r>
          </a:p>
          <a:p>
            <a:pPr algn="r"/>
            <a:r>
              <a:rPr lang="en-US" sz="2353" dirty="0"/>
              <a:t>items</a:t>
            </a:r>
            <a:br>
              <a:rPr lang="en-US" sz="2353" dirty="0"/>
            </a:br>
            <a:r>
              <a:rPr lang="en-US" sz="3921" dirty="0"/>
              <a:t>1K+</a:t>
            </a:r>
          </a:p>
        </p:txBody>
      </p:sp>
      <p:pic>
        <p:nvPicPr>
          <p:cNvPr id="92" name="Picture 91" descr="RE: Looking for Privacy Mgr contacts (MS Com, Outlook, Skype) - Message (HTML) (Read-Onl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6159" y="317609"/>
            <a:ext cx="2156817" cy="2624900"/>
          </a:xfrm>
          <a:prstGeom prst="rect">
            <a:avLst/>
          </a:prstGeom>
        </p:spPr>
      </p:pic>
      <p:sp>
        <p:nvSpPr>
          <p:cNvPr id="93" name="Slide Number Placeholder 2"/>
          <p:cNvSpPr txBox="1">
            <a:spLocks/>
          </p:cNvSpPr>
          <p:nvPr/>
        </p:nvSpPr>
        <p:spPr>
          <a:xfrm>
            <a:off x="612775" y="6356350"/>
            <a:ext cx="1981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11EEFD52-FC20-40D4-8FD2-5CAD5AEC3DE5}" type="slidenum">
              <a:rPr lang="en-US" sz="1400" smtClean="0">
                <a:latin typeface="+mn-lt"/>
              </a:rPr>
              <a:pPr>
                <a:defRPr/>
              </a:pPr>
              <a:t>32</a:t>
            </a:fld>
            <a:endParaRPr lang="en-US" sz="1400" dirty="0">
              <a:latin typeface="+mn-lt"/>
            </a:endParaRPr>
          </a:p>
        </p:txBody>
      </p:sp>
    </p:spTree>
    <p:extLst>
      <p:ext uri="{BB962C8B-B14F-4D97-AF65-F5344CB8AC3E}">
        <p14:creationId xmlns:p14="http://schemas.microsoft.com/office/powerpoint/2010/main" val="294989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xit" presetSubtype="0" fill="hold" grpId="1" nodeType="withEffect">
                                  <p:stCondLst>
                                    <p:cond delay="0"/>
                                  </p:stCondLst>
                                  <p:childTnLst>
                                    <p:animEffect transition="out" filter="fade">
                                      <p:cBhvr>
                                        <p:cTn id="28" dur="1000"/>
                                        <p:tgtEl>
                                          <p:spTgt spid="86"/>
                                        </p:tgtEl>
                                      </p:cBhvr>
                                    </p:animEffect>
                                    <p:anim calcmode="lin" valueType="num">
                                      <p:cBhvr>
                                        <p:cTn id="29" dur="1000"/>
                                        <p:tgtEl>
                                          <p:spTgt spid="86"/>
                                        </p:tgtEl>
                                        <p:attrNameLst>
                                          <p:attrName>ppt_x</p:attrName>
                                        </p:attrNameLst>
                                      </p:cBhvr>
                                      <p:tavLst>
                                        <p:tav tm="0">
                                          <p:val>
                                            <p:strVal val="ppt_x"/>
                                          </p:val>
                                        </p:tav>
                                        <p:tav tm="100000">
                                          <p:val>
                                            <p:strVal val="ppt_x"/>
                                          </p:val>
                                        </p:tav>
                                      </p:tavLst>
                                    </p:anim>
                                    <p:anim calcmode="lin" valueType="num">
                                      <p:cBhvr>
                                        <p:cTn id="30" dur="1000"/>
                                        <p:tgtEl>
                                          <p:spTgt spid="86"/>
                                        </p:tgtEl>
                                        <p:attrNameLst>
                                          <p:attrName>ppt_y</p:attrName>
                                        </p:attrNameLst>
                                      </p:cBhvr>
                                      <p:tavLst>
                                        <p:tav tm="0">
                                          <p:val>
                                            <p:strVal val="ppt_y"/>
                                          </p:val>
                                        </p:tav>
                                        <p:tav tm="100000">
                                          <p:val>
                                            <p:strVal val="ppt_y-.1"/>
                                          </p:val>
                                        </p:tav>
                                      </p:tavLst>
                                    </p:anim>
                                    <p:set>
                                      <p:cBhvr>
                                        <p:cTn id="31" dur="1" fill="hold">
                                          <p:stCondLst>
                                            <p:cond delay="999"/>
                                          </p:stCondLst>
                                        </p:cTn>
                                        <p:tgtEl>
                                          <p:spTgt spid="86"/>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1000"/>
                                        <p:tgtEl>
                                          <p:spTgt spid="87"/>
                                        </p:tgtEl>
                                      </p:cBhvr>
                                    </p:animEffect>
                                    <p:anim calcmode="lin" valueType="num">
                                      <p:cBhvr>
                                        <p:cTn id="35" dur="1000" fill="hold"/>
                                        <p:tgtEl>
                                          <p:spTgt spid="87"/>
                                        </p:tgtEl>
                                        <p:attrNameLst>
                                          <p:attrName>ppt_x</p:attrName>
                                        </p:attrNameLst>
                                      </p:cBhvr>
                                      <p:tavLst>
                                        <p:tav tm="0">
                                          <p:val>
                                            <p:strVal val="#ppt_x"/>
                                          </p:val>
                                        </p:tav>
                                        <p:tav tm="100000">
                                          <p:val>
                                            <p:strVal val="#ppt_x"/>
                                          </p:val>
                                        </p:tav>
                                      </p:tavLst>
                                    </p:anim>
                                    <p:anim calcmode="lin" valueType="num">
                                      <p:cBhvr>
                                        <p:cTn id="36" dur="1000" fill="hold"/>
                                        <p:tgtEl>
                                          <p:spTgt spid="87"/>
                                        </p:tgtEl>
                                        <p:attrNameLst>
                                          <p:attrName>ppt_y</p:attrName>
                                        </p:attrNameLst>
                                      </p:cBhvr>
                                      <p:tavLst>
                                        <p:tav tm="0">
                                          <p:val>
                                            <p:strVal val="#ppt_y+.1"/>
                                          </p:val>
                                        </p:tav>
                                        <p:tav tm="100000">
                                          <p:val>
                                            <p:strVal val="#ppt_y"/>
                                          </p:val>
                                        </p:tav>
                                      </p:tavLst>
                                    </p:anim>
                                  </p:childTnLst>
                                </p:cTn>
                              </p:par>
                              <p:par>
                                <p:cTn id="37" presetID="47" presetClass="exit" presetSubtype="0" fill="hold" nodeType="withEffect">
                                  <p:stCondLst>
                                    <p:cond delay="0"/>
                                  </p:stCondLst>
                                  <p:childTnLst>
                                    <p:animEffect transition="out" filter="fade">
                                      <p:cBhvr>
                                        <p:cTn id="38" dur="1000"/>
                                        <p:tgtEl>
                                          <p:spTgt spid="4"/>
                                        </p:tgtEl>
                                      </p:cBhvr>
                                    </p:animEffect>
                                    <p:anim calcmode="lin" valueType="num">
                                      <p:cBhvr>
                                        <p:cTn id="39" dur="1000"/>
                                        <p:tgtEl>
                                          <p:spTgt spid="4"/>
                                        </p:tgtEl>
                                        <p:attrNameLst>
                                          <p:attrName>ppt_x</p:attrName>
                                        </p:attrNameLst>
                                      </p:cBhvr>
                                      <p:tavLst>
                                        <p:tav tm="0">
                                          <p:val>
                                            <p:strVal val="ppt_x"/>
                                          </p:val>
                                        </p:tav>
                                        <p:tav tm="100000">
                                          <p:val>
                                            <p:strVal val="ppt_x"/>
                                          </p:val>
                                        </p:tav>
                                      </p:tavLst>
                                    </p:anim>
                                    <p:anim calcmode="lin" valueType="num">
                                      <p:cBhvr>
                                        <p:cTn id="40" dur="1000"/>
                                        <p:tgtEl>
                                          <p:spTgt spid="4"/>
                                        </p:tgtEl>
                                        <p:attrNameLst>
                                          <p:attrName>ppt_y</p:attrName>
                                        </p:attrNameLst>
                                      </p:cBhvr>
                                      <p:tavLst>
                                        <p:tav tm="0">
                                          <p:val>
                                            <p:strVal val="ppt_y"/>
                                          </p:val>
                                        </p:tav>
                                        <p:tav tm="100000">
                                          <p:val>
                                            <p:strVal val="ppt_y-.1"/>
                                          </p:val>
                                        </p:tav>
                                      </p:tavLst>
                                    </p:anim>
                                    <p:set>
                                      <p:cBhvr>
                                        <p:cTn id="41" dur="1" fill="hold">
                                          <p:stCondLst>
                                            <p:cond delay="9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47" presetClass="exit" presetSubtype="0" fill="hold" nodeType="withEffect">
                                  <p:stCondLst>
                                    <p:cond delay="0"/>
                                  </p:stCondLst>
                                  <p:childTnLst>
                                    <p:animEffect transition="out" filter="fade">
                                      <p:cBhvr>
                                        <p:cTn id="48" dur="1000"/>
                                        <p:tgtEl>
                                          <p:spTgt spid="11"/>
                                        </p:tgtEl>
                                      </p:cBhvr>
                                    </p:animEffect>
                                    <p:anim calcmode="lin" valueType="num">
                                      <p:cBhvr>
                                        <p:cTn id="49" dur="1000"/>
                                        <p:tgtEl>
                                          <p:spTgt spid="11"/>
                                        </p:tgtEl>
                                        <p:attrNameLst>
                                          <p:attrName>ppt_x</p:attrName>
                                        </p:attrNameLst>
                                      </p:cBhvr>
                                      <p:tavLst>
                                        <p:tav tm="0">
                                          <p:val>
                                            <p:strVal val="ppt_x"/>
                                          </p:val>
                                        </p:tav>
                                        <p:tav tm="100000">
                                          <p:val>
                                            <p:strVal val="ppt_x"/>
                                          </p:val>
                                        </p:tav>
                                      </p:tavLst>
                                    </p:anim>
                                    <p:anim calcmode="lin" valueType="num">
                                      <p:cBhvr>
                                        <p:cTn id="50" dur="1000"/>
                                        <p:tgtEl>
                                          <p:spTgt spid="11"/>
                                        </p:tgtEl>
                                        <p:attrNameLst>
                                          <p:attrName>ppt_y</p:attrName>
                                        </p:attrNameLst>
                                      </p:cBhvr>
                                      <p:tavLst>
                                        <p:tav tm="0">
                                          <p:val>
                                            <p:strVal val="ppt_y"/>
                                          </p:val>
                                        </p:tav>
                                        <p:tav tm="100000">
                                          <p:val>
                                            <p:strVal val="ppt_y-.1"/>
                                          </p:val>
                                        </p:tav>
                                      </p:tavLst>
                                    </p:anim>
                                    <p:set>
                                      <p:cBhvr>
                                        <p:cTn id="51" dur="1" fill="hold">
                                          <p:stCondLst>
                                            <p:cond delay="999"/>
                                          </p:stCondLst>
                                        </p:cTn>
                                        <p:tgtEl>
                                          <p:spTgt spid="11"/>
                                        </p:tgtEl>
                                        <p:attrNameLst>
                                          <p:attrName>style.visibility</p:attrName>
                                        </p:attrNameLst>
                                      </p:cBhvr>
                                      <p:to>
                                        <p:strVal val="hidden"/>
                                      </p:to>
                                    </p:set>
                                  </p:childTnLst>
                                </p:cTn>
                              </p:par>
                              <p:par>
                                <p:cTn id="52" presetID="42" presetClass="entr" presetSubtype="0"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1000"/>
                                        <p:tgtEl>
                                          <p:spTgt spid="73"/>
                                        </p:tgtEl>
                                      </p:cBhvr>
                                    </p:animEffect>
                                    <p:anim calcmode="lin" valueType="num">
                                      <p:cBhvr>
                                        <p:cTn id="55" dur="1000" fill="hold"/>
                                        <p:tgtEl>
                                          <p:spTgt spid="73"/>
                                        </p:tgtEl>
                                        <p:attrNameLst>
                                          <p:attrName>ppt_x</p:attrName>
                                        </p:attrNameLst>
                                      </p:cBhvr>
                                      <p:tavLst>
                                        <p:tav tm="0">
                                          <p:val>
                                            <p:strVal val="#ppt_x"/>
                                          </p:val>
                                        </p:tav>
                                        <p:tav tm="100000">
                                          <p:val>
                                            <p:strVal val="#ppt_x"/>
                                          </p:val>
                                        </p:tav>
                                      </p:tavLst>
                                    </p:anim>
                                    <p:anim calcmode="lin" valueType="num">
                                      <p:cBhvr>
                                        <p:cTn id="56" dur="1000" fill="hold"/>
                                        <p:tgtEl>
                                          <p:spTgt spid="7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1000"/>
                                        <p:tgtEl>
                                          <p:spTgt spid="88"/>
                                        </p:tgtEl>
                                      </p:cBhvr>
                                    </p:animEffect>
                                    <p:anim calcmode="lin" valueType="num">
                                      <p:cBhvr>
                                        <p:cTn id="60" dur="1000" fill="hold"/>
                                        <p:tgtEl>
                                          <p:spTgt spid="88"/>
                                        </p:tgtEl>
                                        <p:attrNameLst>
                                          <p:attrName>ppt_x</p:attrName>
                                        </p:attrNameLst>
                                      </p:cBhvr>
                                      <p:tavLst>
                                        <p:tav tm="0">
                                          <p:val>
                                            <p:strVal val="#ppt_x"/>
                                          </p:val>
                                        </p:tav>
                                        <p:tav tm="100000">
                                          <p:val>
                                            <p:strVal val="#ppt_x"/>
                                          </p:val>
                                        </p:tav>
                                      </p:tavLst>
                                    </p:anim>
                                    <p:anim calcmode="lin" valueType="num">
                                      <p:cBhvr>
                                        <p:cTn id="6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1000"/>
                                        <p:tgtEl>
                                          <p:spTgt spid="85"/>
                                        </p:tgtEl>
                                      </p:cBhvr>
                                    </p:animEffect>
                                    <p:anim calcmode="lin" valueType="num">
                                      <p:cBhvr>
                                        <p:cTn id="67" dur="1000" fill="hold"/>
                                        <p:tgtEl>
                                          <p:spTgt spid="85"/>
                                        </p:tgtEl>
                                        <p:attrNameLst>
                                          <p:attrName>ppt_x</p:attrName>
                                        </p:attrNameLst>
                                      </p:cBhvr>
                                      <p:tavLst>
                                        <p:tav tm="0">
                                          <p:val>
                                            <p:strVal val="#ppt_x"/>
                                          </p:val>
                                        </p:tav>
                                        <p:tav tm="100000">
                                          <p:val>
                                            <p:strVal val="#ppt_x"/>
                                          </p:val>
                                        </p:tav>
                                      </p:tavLst>
                                    </p:anim>
                                    <p:anim calcmode="lin" valueType="num">
                                      <p:cBhvr>
                                        <p:cTn id="68" dur="1000" fill="hold"/>
                                        <p:tgtEl>
                                          <p:spTgt spid="85"/>
                                        </p:tgtEl>
                                        <p:attrNameLst>
                                          <p:attrName>ppt_y</p:attrName>
                                        </p:attrNameLst>
                                      </p:cBhvr>
                                      <p:tavLst>
                                        <p:tav tm="0">
                                          <p:val>
                                            <p:strVal val="#ppt_y+.1"/>
                                          </p:val>
                                        </p:tav>
                                        <p:tav tm="100000">
                                          <p:val>
                                            <p:strVal val="#ppt_y"/>
                                          </p:val>
                                        </p:tav>
                                      </p:tavLst>
                                    </p:anim>
                                  </p:childTnLst>
                                </p:cTn>
                              </p:par>
                              <p:par>
                                <p:cTn id="69" presetID="47" presetClass="exit" presetSubtype="0" fill="hold" nodeType="withEffect">
                                  <p:stCondLst>
                                    <p:cond delay="0"/>
                                  </p:stCondLst>
                                  <p:childTnLst>
                                    <p:animEffect transition="out" filter="fade">
                                      <p:cBhvr>
                                        <p:cTn id="70" dur="1000"/>
                                        <p:tgtEl>
                                          <p:spTgt spid="73"/>
                                        </p:tgtEl>
                                      </p:cBhvr>
                                    </p:animEffect>
                                    <p:anim calcmode="lin" valueType="num">
                                      <p:cBhvr>
                                        <p:cTn id="71" dur="1000"/>
                                        <p:tgtEl>
                                          <p:spTgt spid="73"/>
                                        </p:tgtEl>
                                        <p:attrNameLst>
                                          <p:attrName>ppt_x</p:attrName>
                                        </p:attrNameLst>
                                      </p:cBhvr>
                                      <p:tavLst>
                                        <p:tav tm="0">
                                          <p:val>
                                            <p:strVal val="ppt_x"/>
                                          </p:val>
                                        </p:tav>
                                        <p:tav tm="100000">
                                          <p:val>
                                            <p:strVal val="ppt_x"/>
                                          </p:val>
                                        </p:tav>
                                      </p:tavLst>
                                    </p:anim>
                                    <p:anim calcmode="lin" valueType="num">
                                      <p:cBhvr>
                                        <p:cTn id="72" dur="1000"/>
                                        <p:tgtEl>
                                          <p:spTgt spid="73"/>
                                        </p:tgtEl>
                                        <p:attrNameLst>
                                          <p:attrName>ppt_y</p:attrName>
                                        </p:attrNameLst>
                                      </p:cBhvr>
                                      <p:tavLst>
                                        <p:tav tm="0">
                                          <p:val>
                                            <p:strVal val="ppt_y"/>
                                          </p:val>
                                        </p:tav>
                                        <p:tav tm="100000">
                                          <p:val>
                                            <p:strVal val="ppt_y-.1"/>
                                          </p:val>
                                        </p:tav>
                                      </p:tavLst>
                                    </p:anim>
                                    <p:set>
                                      <p:cBhvr>
                                        <p:cTn id="73" dur="1" fill="hold">
                                          <p:stCondLst>
                                            <p:cond delay="999"/>
                                          </p:stCondLst>
                                        </p:cTn>
                                        <p:tgtEl>
                                          <p:spTgt spid="73"/>
                                        </p:tgtEl>
                                        <p:attrNameLst>
                                          <p:attrName>style.visibility</p:attrName>
                                        </p:attrNameLst>
                                      </p:cBhvr>
                                      <p:to>
                                        <p:strVal val="hidden"/>
                                      </p:to>
                                    </p:set>
                                  </p:childTnLst>
                                </p:cTn>
                              </p:par>
                              <p:par>
                                <p:cTn id="74" presetID="47" presetClass="exit" presetSubtype="0" fill="hold" grpId="1" nodeType="withEffect">
                                  <p:stCondLst>
                                    <p:cond delay="0"/>
                                  </p:stCondLst>
                                  <p:childTnLst>
                                    <p:animEffect transition="out" filter="fade">
                                      <p:cBhvr>
                                        <p:cTn id="75" dur="1000"/>
                                        <p:tgtEl>
                                          <p:spTgt spid="88"/>
                                        </p:tgtEl>
                                      </p:cBhvr>
                                    </p:animEffect>
                                    <p:anim calcmode="lin" valueType="num">
                                      <p:cBhvr>
                                        <p:cTn id="76" dur="1000"/>
                                        <p:tgtEl>
                                          <p:spTgt spid="88"/>
                                        </p:tgtEl>
                                        <p:attrNameLst>
                                          <p:attrName>ppt_x</p:attrName>
                                        </p:attrNameLst>
                                      </p:cBhvr>
                                      <p:tavLst>
                                        <p:tav tm="0">
                                          <p:val>
                                            <p:strVal val="ppt_x"/>
                                          </p:val>
                                        </p:tav>
                                        <p:tav tm="100000">
                                          <p:val>
                                            <p:strVal val="ppt_x"/>
                                          </p:val>
                                        </p:tav>
                                      </p:tavLst>
                                    </p:anim>
                                    <p:anim calcmode="lin" valueType="num">
                                      <p:cBhvr>
                                        <p:cTn id="77" dur="1000"/>
                                        <p:tgtEl>
                                          <p:spTgt spid="88"/>
                                        </p:tgtEl>
                                        <p:attrNameLst>
                                          <p:attrName>ppt_y</p:attrName>
                                        </p:attrNameLst>
                                      </p:cBhvr>
                                      <p:tavLst>
                                        <p:tav tm="0">
                                          <p:val>
                                            <p:strVal val="ppt_y"/>
                                          </p:val>
                                        </p:tav>
                                        <p:tav tm="100000">
                                          <p:val>
                                            <p:strVal val="ppt_y-.1"/>
                                          </p:val>
                                        </p:tav>
                                      </p:tavLst>
                                    </p:anim>
                                    <p:set>
                                      <p:cBhvr>
                                        <p:cTn id="78" dur="1" fill="hold">
                                          <p:stCondLst>
                                            <p:cond delay="999"/>
                                          </p:stCondLst>
                                        </p:cTn>
                                        <p:tgtEl>
                                          <p:spTgt spid="88"/>
                                        </p:tgtEl>
                                        <p:attrNameLst>
                                          <p:attrName>style.visibility</p:attrName>
                                        </p:attrNameLst>
                                      </p:cBhvr>
                                      <p:to>
                                        <p:strVal val="hidden"/>
                                      </p:to>
                                    </p:set>
                                  </p:childTnLst>
                                </p:cTn>
                              </p:par>
                              <p:par>
                                <p:cTn id="79" presetID="42"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1000"/>
                                        <p:tgtEl>
                                          <p:spTgt spid="89"/>
                                        </p:tgtEl>
                                      </p:cBhvr>
                                    </p:animEffect>
                                    <p:anim calcmode="lin" valueType="num">
                                      <p:cBhvr>
                                        <p:cTn id="82" dur="1000" fill="hold"/>
                                        <p:tgtEl>
                                          <p:spTgt spid="89"/>
                                        </p:tgtEl>
                                        <p:attrNameLst>
                                          <p:attrName>ppt_x</p:attrName>
                                        </p:attrNameLst>
                                      </p:cBhvr>
                                      <p:tavLst>
                                        <p:tav tm="0">
                                          <p:val>
                                            <p:strVal val="#ppt_x"/>
                                          </p:val>
                                        </p:tav>
                                        <p:tav tm="100000">
                                          <p:val>
                                            <p:strVal val="#ppt_x"/>
                                          </p:val>
                                        </p:tav>
                                      </p:tavLst>
                                    </p:anim>
                                    <p:anim calcmode="lin" valueType="num">
                                      <p:cBhvr>
                                        <p:cTn id="8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xit" presetSubtype="0" fill="hold" grpId="1" nodeType="clickEffect">
                                  <p:stCondLst>
                                    <p:cond delay="0"/>
                                  </p:stCondLst>
                                  <p:childTnLst>
                                    <p:animEffect transition="out" filter="fade">
                                      <p:cBhvr>
                                        <p:cTn id="87" dur="1000"/>
                                        <p:tgtEl>
                                          <p:spTgt spid="89"/>
                                        </p:tgtEl>
                                      </p:cBhvr>
                                    </p:animEffect>
                                    <p:anim calcmode="lin" valueType="num">
                                      <p:cBhvr>
                                        <p:cTn id="88" dur="1000"/>
                                        <p:tgtEl>
                                          <p:spTgt spid="89"/>
                                        </p:tgtEl>
                                        <p:attrNameLst>
                                          <p:attrName>ppt_x</p:attrName>
                                        </p:attrNameLst>
                                      </p:cBhvr>
                                      <p:tavLst>
                                        <p:tav tm="0">
                                          <p:val>
                                            <p:strVal val="ppt_x"/>
                                          </p:val>
                                        </p:tav>
                                        <p:tav tm="100000">
                                          <p:val>
                                            <p:strVal val="ppt_x"/>
                                          </p:val>
                                        </p:tav>
                                      </p:tavLst>
                                    </p:anim>
                                    <p:anim calcmode="lin" valueType="num">
                                      <p:cBhvr>
                                        <p:cTn id="89" dur="1000"/>
                                        <p:tgtEl>
                                          <p:spTgt spid="89"/>
                                        </p:tgtEl>
                                        <p:attrNameLst>
                                          <p:attrName>ppt_y</p:attrName>
                                        </p:attrNameLst>
                                      </p:cBhvr>
                                      <p:tavLst>
                                        <p:tav tm="0">
                                          <p:val>
                                            <p:strVal val="ppt_y"/>
                                          </p:val>
                                        </p:tav>
                                        <p:tav tm="100000">
                                          <p:val>
                                            <p:strVal val="ppt_y-.1"/>
                                          </p:val>
                                        </p:tav>
                                      </p:tavLst>
                                    </p:anim>
                                    <p:set>
                                      <p:cBhvr>
                                        <p:cTn id="90" dur="1" fill="hold">
                                          <p:stCondLst>
                                            <p:cond delay="999"/>
                                          </p:stCondLst>
                                        </p:cTn>
                                        <p:tgtEl>
                                          <p:spTgt spid="89"/>
                                        </p:tgtEl>
                                        <p:attrNameLst>
                                          <p:attrName>style.visibility</p:attrName>
                                        </p:attrNameLst>
                                      </p:cBhvr>
                                      <p:to>
                                        <p:strVal val="hidden"/>
                                      </p:to>
                                    </p:set>
                                  </p:childTnLst>
                                </p:cTn>
                              </p:par>
                              <p:par>
                                <p:cTn id="91" presetID="42" presetClass="entr" presetSubtype="0"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fade">
                                      <p:cBhvr>
                                        <p:cTn id="93" dur="1000"/>
                                        <p:tgtEl>
                                          <p:spTgt spid="91"/>
                                        </p:tgtEl>
                                      </p:cBhvr>
                                    </p:animEffect>
                                    <p:anim calcmode="lin" valueType="num">
                                      <p:cBhvr>
                                        <p:cTn id="94" dur="1000" fill="hold"/>
                                        <p:tgtEl>
                                          <p:spTgt spid="91"/>
                                        </p:tgtEl>
                                        <p:attrNameLst>
                                          <p:attrName>ppt_x</p:attrName>
                                        </p:attrNameLst>
                                      </p:cBhvr>
                                      <p:tavLst>
                                        <p:tav tm="0">
                                          <p:val>
                                            <p:strVal val="#ppt_x"/>
                                          </p:val>
                                        </p:tav>
                                        <p:tav tm="100000">
                                          <p:val>
                                            <p:strVal val="#ppt_x"/>
                                          </p:val>
                                        </p:tav>
                                      </p:tavLst>
                                    </p:anim>
                                    <p:anim calcmode="lin" valueType="num">
                                      <p:cBhvr>
                                        <p:cTn id="9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par>
                                <p:cTn id="101" presetID="47" presetClass="exit" presetSubtype="0" fill="hold" nodeType="withEffect">
                                  <p:stCondLst>
                                    <p:cond delay="0"/>
                                  </p:stCondLst>
                                  <p:childTnLst>
                                    <p:animEffect transition="out" filter="fade">
                                      <p:cBhvr>
                                        <p:cTn id="102" dur="1000"/>
                                        <p:tgtEl>
                                          <p:spTgt spid="85"/>
                                        </p:tgtEl>
                                      </p:cBhvr>
                                    </p:animEffect>
                                    <p:anim calcmode="lin" valueType="num">
                                      <p:cBhvr>
                                        <p:cTn id="103" dur="1000"/>
                                        <p:tgtEl>
                                          <p:spTgt spid="85"/>
                                        </p:tgtEl>
                                        <p:attrNameLst>
                                          <p:attrName>ppt_x</p:attrName>
                                        </p:attrNameLst>
                                      </p:cBhvr>
                                      <p:tavLst>
                                        <p:tav tm="0">
                                          <p:val>
                                            <p:strVal val="ppt_x"/>
                                          </p:val>
                                        </p:tav>
                                        <p:tav tm="100000">
                                          <p:val>
                                            <p:strVal val="ppt_x"/>
                                          </p:val>
                                        </p:tav>
                                      </p:tavLst>
                                    </p:anim>
                                    <p:anim calcmode="lin" valueType="num">
                                      <p:cBhvr>
                                        <p:cTn id="104" dur="1000"/>
                                        <p:tgtEl>
                                          <p:spTgt spid="85"/>
                                        </p:tgtEl>
                                        <p:attrNameLst>
                                          <p:attrName>ppt_y</p:attrName>
                                        </p:attrNameLst>
                                      </p:cBhvr>
                                      <p:tavLst>
                                        <p:tav tm="0">
                                          <p:val>
                                            <p:strVal val="ppt_y"/>
                                          </p:val>
                                        </p:tav>
                                        <p:tav tm="100000">
                                          <p:val>
                                            <p:strVal val="ppt_y-.1"/>
                                          </p:val>
                                        </p:tav>
                                      </p:tavLst>
                                    </p:anim>
                                    <p:set>
                                      <p:cBhvr>
                                        <p:cTn id="105" dur="1" fill="hold">
                                          <p:stCondLst>
                                            <p:cond delay="999"/>
                                          </p:stCondLst>
                                        </p:cTn>
                                        <p:tgtEl>
                                          <p:spTgt spid="85"/>
                                        </p:tgtEl>
                                        <p:attrNameLst>
                                          <p:attrName>style.visibility</p:attrName>
                                        </p:attrNameLst>
                                      </p:cBhvr>
                                      <p:to>
                                        <p:strVal val="hidden"/>
                                      </p:to>
                                    </p:set>
                                  </p:childTnLst>
                                </p:cTn>
                              </p:par>
                              <p:par>
                                <p:cTn id="106" presetID="42" presetClass="entr" presetSubtype="0" fill="hold" grpId="0" nodeType="withEffect">
                                  <p:stCondLst>
                                    <p:cond delay="0"/>
                                  </p:stCondLst>
                                  <p:childTnLst>
                                    <p:set>
                                      <p:cBhvr>
                                        <p:cTn id="107" dur="1" fill="hold">
                                          <p:stCondLst>
                                            <p:cond delay="0"/>
                                          </p:stCondLst>
                                        </p:cTn>
                                        <p:tgtEl>
                                          <p:spTgt spid="90"/>
                                        </p:tgtEl>
                                        <p:attrNameLst>
                                          <p:attrName>style.visibility</p:attrName>
                                        </p:attrNameLst>
                                      </p:cBhvr>
                                      <p:to>
                                        <p:strVal val="visible"/>
                                      </p:to>
                                    </p:set>
                                    <p:animEffect transition="in" filter="fade">
                                      <p:cBhvr>
                                        <p:cTn id="108" dur="1000"/>
                                        <p:tgtEl>
                                          <p:spTgt spid="90"/>
                                        </p:tgtEl>
                                      </p:cBhvr>
                                    </p:animEffect>
                                    <p:anim calcmode="lin" valueType="num">
                                      <p:cBhvr>
                                        <p:cTn id="109" dur="1000" fill="hold"/>
                                        <p:tgtEl>
                                          <p:spTgt spid="90"/>
                                        </p:tgtEl>
                                        <p:attrNameLst>
                                          <p:attrName>ppt_x</p:attrName>
                                        </p:attrNameLst>
                                      </p:cBhvr>
                                      <p:tavLst>
                                        <p:tav tm="0">
                                          <p:val>
                                            <p:strVal val="#ppt_x"/>
                                          </p:val>
                                        </p:tav>
                                        <p:tav tm="100000">
                                          <p:val>
                                            <p:strVal val="#ppt_x"/>
                                          </p:val>
                                        </p:tav>
                                      </p:tavLst>
                                    </p:anim>
                                    <p:anim calcmode="lin" valueType="num">
                                      <p:cBhvr>
                                        <p:cTn id="110" dur="1000" fill="hold"/>
                                        <p:tgtEl>
                                          <p:spTgt spid="90"/>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fade">
                                      <p:cBhvr>
                                        <p:cTn id="113" dur="1000"/>
                                        <p:tgtEl>
                                          <p:spTgt spid="92"/>
                                        </p:tgtEl>
                                      </p:cBhvr>
                                    </p:animEffect>
                                    <p:anim calcmode="lin" valueType="num">
                                      <p:cBhvr>
                                        <p:cTn id="114" dur="1000" fill="hold"/>
                                        <p:tgtEl>
                                          <p:spTgt spid="92"/>
                                        </p:tgtEl>
                                        <p:attrNameLst>
                                          <p:attrName>ppt_x</p:attrName>
                                        </p:attrNameLst>
                                      </p:cBhvr>
                                      <p:tavLst>
                                        <p:tav tm="0">
                                          <p:val>
                                            <p:strVal val="#ppt_x"/>
                                          </p:val>
                                        </p:tav>
                                        <p:tav tm="100000">
                                          <p:val>
                                            <p:strVal val="#ppt_x"/>
                                          </p:val>
                                        </p:tav>
                                      </p:tavLst>
                                    </p:anim>
                                    <p:anim calcmode="lin" valueType="num">
                                      <p:cBhvr>
                                        <p:cTn id="11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6" grpId="0"/>
      <p:bldP spid="86" grpId="1"/>
      <p:bldP spid="87" grpId="0"/>
      <p:bldP spid="88" grpId="0"/>
      <p:bldP spid="88" grpId="1"/>
      <p:bldP spid="89" grpId="0"/>
      <p:bldP spid="89" grpId="1"/>
      <p:bldP spid="90" grpId="0" animBg="1"/>
      <p:bldP spid="9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Streamlined Audit Workflow</a:t>
            </a:r>
            <a:endParaRPr lang="en-US" dirty="0"/>
          </a:p>
        </p:txBody>
      </p:sp>
      <p:grpSp>
        <p:nvGrpSpPr>
          <p:cNvPr id="3" name="Group 2"/>
          <p:cNvGrpSpPr/>
          <p:nvPr/>
        </p:nvGrpSpPr>
        <p:grpSpPr>
          <a:xfrm>
            <a:off x="1309351" y="1741136"/>
            <a:ext cx="6700616" cy="3921344"/>
            <a:chOff x="2110306" y="1207089"/>
            <a:chExt cx="8934155" cy="5228459"/>
          </a:xfrm>
        </p:grpSpPr>
        <p:sp>
          <p:nvSpPr>
            <p:cNvPr id="64" name="Rectangle 63"/>
            <p:cNvSpPr/>
            <p:nvPr/>
          </p:nvSpPr>
          <p:spPr bwMode="auto">
            <a:xfrm>
              <a:off x="2112109" y="3821668"/>
              <a:ext cx="4701219" cy="10256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ea typeface="Segoe UI" pitchFamily="34" charset="0"/>
                  <a:cs typeface="Segoe UI" pitchFamily="34" charset="0"/>
                </a:rPr>
                <a:t>Grok</a:t>
              </a:r>
              <a:endParaRPr lang="en-US" sz="3000" i="1" spc="-38" dirty="0">
                <a:gradFill>
                  <a:gsLst>
                    <a:gs pos="0">
                      <a:srgbClr val="FFFFFF"/>
                    </a:gs>
                    <a:gs pos="100000">
                      <a:srgbClr val="FFFFFF"/>
                    </a:gs>
                  </a:gsLst>
                  <a:lin ang="5400000" scaled="0"/>
                </a:gradFill>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Data inventory with policy labels</a:t>
              </a:r>
            </a:p>
          </p:txBody>
        </p:sp>
        <p:sp>
          <p:nvSpPr>
            <p:cNvPr id="63" name="Rectangle 62"/>
            <p:cNvSpPr/>
            <p:nvPr/>
          </p:nvSpPr>
          <p:spPr bwMode="auto">
            <a:xfrm>
              <a:off x="2110306" y="2545103"/>
              <a:ext cx="8858042" cy="10256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ea typeface="Segoe UI" pitchFamily="34" charset="0"/>
                  <a:cs typeface="Segoe UI" pitchFamily="34" charset="0"/>
                </a:rPr>
                <a:t>Legal</a:t>
              </a:r>
              <a:r>
                <a:rPr lang="en-US" sz="3000" i="1" spc="-38" dirty="0" err="1">
                  <a:gradFill>
                    <a:gsLst>
                      <a:gs pos="0">
                        <a:srgbClr val="FFFFFF"/>
                      </a:gs>
                      <a:gs pos="100000">
                        <a:srgbClr val="FFFFFF"/>
                      </a:gs>
                    </a:gsLst>
                    <a:lin ang="5400000" scaled="0"/>
                  </a:gradFill>
                  <a:ea typeface="Segoe UI" pitchFamily="34" charset="0"/>
                  <a:cs typeface="Segoe UI" pitchFamily="34" charset="0"/>
                </a:rPr>
                <a:t>ease</a:t>
              </a:r>
              <a:endParaRPr lang="en-US" sz="3000" i="1" spc="-38" dirty="0">
                <a:gradFill>
                  <a:gsLst>
                    <a:gs pos="0">
                      <a:srgbClr val="FFFFFF"/>
                    </a:gs>
                    <a:gs pos="100000">
                      <a:srgbClr val="FFFFFF"/>
                    </a:gs>
                  </a:gsLst>
                  <a:lin ang="5400000" scaled="0"/>
                </a:gradFill>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A formal policy specification language</a:t>
              </a:r>
            </a:p>
          </p:txBody>
        </p:sp>
        <p:sp>
          <p:nvSpPr>
            <p:cNvPr id="47" name="Rectangle 46"/>
            <p:cNvSpPr/>
            <p:nvPr/>
          </p:nvSpPr>
          <p:spPr bwMode="auto">
            <a:xfrm>
              <a:off x="6709082" y="1207089"/>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Interprets Policy</a:t>
              </a:r>
            </a:p>
          </p:txBody>
        </p:sp>
        <p:sp>
          <p:nvSpPr>
            <p:cNvPr id="46" name="Rectangle 45"/>
            <p:cNvSpPr/>
            <p:nvPr/>
          </p:nvSpPr>
          <p:spPr bwMode="auto">
            <a:xfrm>
              <a:off x="2110307" y="1207089"/>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Crafts Policy</a:t>
              </a:r>
            </a:p>
          </p:txBody>
        </p:sp>
        <p:sp>
          <p:nvSpPr>
            <p:cNvPr id="48" name="Rectangle 47"/>
            <p:cNvSpPr/>
            <p:nvPr/>
          </p:nvSpPr>
          <p:spPr bwMode="auto">
            <a:xfrm>
              <a:off x="2110306" y="5409937"/>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Writes Code</a:t>
              </a:r>
            </a:p>
          </p:txBody>
        </p:sp>
        <p:sp>
          <p:nvSpPr>
            <p:cNvPr id="58" name="Down Arrow 4"/>
            <p:cNvSpPr/>
            <p:nvPr/>
          </p:nvSpPr>
          <p:spPr>
            <a:xfrm>
              <a:off x="8518662" y="3643402"/>
              <a:ext cx="177968" cy="617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23" name="Down Arrow 4"/>
            <p:cNvSpPr/>
            <p:nvPr/>
          </p:nvSpPr>
          <p:spPr>
            <a:xfrm>
              <a:off x="4030185" y="2181322"/>
              <a:ext cx="165208" cy="53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26" name="Up-Down Arrow 4"/>
            <p:cNvSpPr/>
            <p:nvPr/>
          </p:nvSpPr>
          <p:spPr>
            <a:xfrm>
              <a:off x="7904433" y="2233714"/>
              <a:ext cx="165208" cy="4570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solidFill>
                  <a:srgbClr val="000000">
                    <a:hueOff val="0"/>
                    <a:satOff val="0"/>
                    <a:lumOff val="0"/>
                    <a:alphaOff val="0"/>
                  </a:srgbClr>
                </a:solidFill>
              </a:endParaRPr>
            </a:p>
          </p:txBody>
        </p:sp>
        <p:sp>
          <p:nvSpPr>
            <p:cNvPr id="29" name="Down Arrow 4"/>
            <p:cNvSpPr/>
            <p:nvPr/>
          </p:nvSpPr>
          <p:spPr>
            <a:xfrm rot="16200000">
              <a:off x="7225253" y="3925933"/>
              <a:ext cx="208757" cy="12410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33" name="Down Arrow 4"/>
            <p:cNvSpPr/>
            <p:nvPr/>
          </p:nvSpPr>
          <p:spPr>
            <a:xfrm>
              <a:off x="8537802" y="4800072"/>
              <a:ext cx="165209" cy="4222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36" name="Down Arrow 4"/>
            <p:cNvSpPr/>
            <p:nvPr/>
          </p:nvSpPr>
          <p:spPr>
            <a:xfrm rot="10800000">
              <a:off x="4030185" y="4909520"/>
              <a:ext cx="165208" cy="53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42" name="Down Arrow 4"/>
            <p:cNvSpPr/>
            <p:nvPr/>
          </p:nvSpPr>
          <p:spPr>
            <a:xfrm rot="5400000">
              <a:off x="6234559" y="5483039"/>
              <a:ext cx="165209" cy="7448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51" name="Down Arrow 4"/>
            <p:cNvSpPr/>
            <p:nvPr/>
          </p:nvSpPr>
          <p:spPr>
            <a:xfrm rot="10800000">
              <a:off x="6543874" y="4987216"/>
              <a:ext cx="165208" cy="53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solidFill>
                  <a:srgbClr val="000000">
                    <a:hueOff val="0"/>
                    <a:satOff val="0"/>
                    <a:lumOff val="0"/>
                    <a:alphaOff val="0"/>
                  </a:srgbClr>
                </a:solidFill>
              </a:endParaRPr>
            </a:p>
          </p:txBody>
        </p:sp>
        <p:sp>
          <p:nvSpPr>
            <p:cNvPr id="55" name="TextBox 54"/>
            <p:cNvSpPr txBox="1"/>
            <p:nvPr/>
          </p:nvSpPr>
          <p:spPr>
            <a:xfrm>
              <a:off x="8084941" y="4321195"/>
              <a:ext cx="1257353" cy="492443"/>
            </a:xfrm>
            <a:prstGeom prst="rect">
              <a:avLst/>
            </a:prstGeom>
            <a:noFill/>
            <a:ln>
              <a:solidFill>
                <a:schemeClr val="tx1"/>
              </a:solidFill>
            </a:ln>
          </p:spPr>
          <p:txBody>
            <a:bodyPr wrap="none" rtlCol="0">
              <a:spAutoFit/>
            </a:bodyPr>
            <a:lstStyle/>
            <a:p>
              <a:r>
                <a:rPr lang="en-US" b="1" dirty="0">
                  <a:solidFill>
                    <a:srgbClr val="6F6B6B"/>
                  </a:solidFill>
                </a:rPr>
                <a:t>Checker</a:t>
              </a:r>
            </a:p>
          </p:txBody>
        </p:sp>
        <p:sp>
          <p:nvSpPr>
            <p:cNvPr id="60" name="Rectangle 59"/>
            <p:cNvSpPr/>
            <p:nvPr/>
          </p:nvSpPr>
          <p:spPr bwMode="auto">
            <a:xfrm>
              <a:off x="6709082" y="5409172"/>
              <a:ext cx="4335379" cy="102561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Verifies Compliance</a:t>
              </a:r>
            </a:p>
          </p:txBody>
        </p:sp>
      </p:grpSp>
      <p:sp>
        <p:nvSpPr>
          <p:cNvPr id="116" name="Rectangle 115"/>
          <p:cNvSpPr/>
          <p:nvPr/>
        </p:nvSpPr>
        <p:spPr bwMode="auto">
          <a:xfrm>
            <a:off x="1310703" y="3702070"/>
            <a:ext cx="3525914"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Grok</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inventory with policy labels</a:t>
            </a:r>
          </a:p>
        </p:txBody>
      </p:sp>
      <p:sp>
        <p:nvSpPr>
          <p:cNvPr id="117" name="Down Arrow 116"/>
          <p:cNvSpPr/>
          <p:nvPr/>
        </p:nvSpPr>
        <p:spPr>
          <a:xfrm>
            <a:off x="6048879" y="3568370"/>
            <a:ext cx="266952" cy="534299"/>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8" name="Down Arrow 4"/>
          <p:cNvSpPr/>
          <p:nvPr/>
        </p:nvSpPr>
        <p:spPr>
          <a:xfrm>
            <a:off x="6115617" y="3568371"/>
            <a:ext cx="133476" cy="463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19" name="Down Arrow 118"/>
          <p:cNvSpPr/>
          <p:nvPr/>
        </p:nvSpPr>
        <p:spPr>
          <a:xfrm>
            <a:off x="2687306" y="2471811"/>
            <a:ext cx="247812" cy="466681"/>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0" name="Down Arrow 4"/>
          <p:cNvSpPr/>
          <p:nvPr/>
        </p:nvSpPr>
        <p:spPr>
          <a:xfrm>
            <a:off x="2749259" y="247181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1" name="Up-Down Arrow 120"/>
          <p:cNvSpPr/>
          <p:nvPr/>
        </p:nvSpPr>
        <p:spPr>
          <a:xfrm>
            <a:off x="5592992" y="2449152"/>
            <a:ext cx="247812" cy="466681"/>
          </a:xfrm>
          <a:prstGeom prst="up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2" name="Up-Down Arrow 4"/>
          <p:cNvSpPr/>
          <p:nvPr/>
        </p:nvSpPr>
        <p:spPr>
          <a:xfrm>
            <a:off x="5654945" y="2511105"/>
            <a:ext cx="123906" cy="342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p>
        </p:txBody>
      </p:sp>
      <p:sp>
        <p:nvSpPr>
          <p:cNvPr id="123" name="Down Arrow 122"/>
          <p:cNvSpPr/>
          <p:nvPr/>
        </p:nvSpPr>
        <p:spPr>
          <a:xfrm rot="16200000">
            <a:off x="5127235" y="3685259"/>
            <a:ext cx="313136" cy="1073304"/>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4" name="Down Arrow 4"/>
          <p:cNvSpPr/>
          <p:nvPr/>
        </p:nvSpPr>
        <p:spPr>
          <a:xfrm rot="16200000">
            <a:off x="5145561" y="3780268"/>
            <a:ext cx="156568" cy="93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5" name="Down Arrow 124"/>
          <p:cNvSpPr/>
          <p:nvPr/>
        </p:nvSpPr>
        <p:spPr>
          <a:xfrm>
            <a:off x="6068019" y="4435873"/>
            <a:ext cx="247813" cy="365132"/>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6" name="Down Arrow 4"/>
          <p:cNvSpPr/>
          <p:nvPr/>
        </p:nvSpPr>
        <p:spPr>
          <a:xfrm>
            <a:off x="6129972" y="4435873"/>
            <a:ext cx="123907" cy="316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7" name="Down Arrow 126"/>
          <p:cNvSpPr/>
          <p:nvPr/>
        </p:nvSpPr>
        <p:spPr>
          <a:xfrm rot="10800000">
            <a:off x="2687306" y="4456006"/>
            <a:ext cx="247812" cy="466681"/>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8" name="Down Arrow 4"/>
          <p:cNvSpPr/>
          <p:nvPr/>
        </p:nvSpPr>
        <p:spPr>
          <a:xfrm rot="10800000">
            <a:off x="2749259" y="4517959"/>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29" name="Down Arrow 128"/>
          <p:cNvSpPr/>
          <p:nvPr/>
        </p:nvSpPr>
        <p:spPr>
          <a:xfrm rot="5400000">
            <a:off x="4143207" y="4849956"/>
            <a:ext cx="247814" cy="644117"/>
          </a:xfrm>
          <a:prstGeom prst="downArrow">
            <a:avLst/>
          </a:prstGeom>
          <a:solidFill>
            <a:schemeClr val="accent6">
              <a:lumMod val="20000"/>
              <a:lumOff val="80000"/>
              <a:alpha val="90000"/>
            </a:schemeClr>
          </a:solid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0" name="Down Arrow 4"/>
          <p:cNvSpPr/>
          <p:nvPr/>
        </p:nvSpPr>
        <p:spPr>
          <a:xfrm rot="5400000">
            <a:off x="4402540" y="4948099"/>
            <a:ext cx="123907" cy="558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31" name="Down Arrow 130"/>
          <p:cNvSpPr/>
          <p:nvPr/>
        </p:nvSpPr>
        <p:spPr>
          <a:xfrm rot="10800000">
            <a:off x="4619893" y="4402248"/>
            <a:ext cx="247812" cy="466681"/>
          </a:xfrm>
          <a:prstGeom prst="downArrow">
            <a:avLst/>
          </a:prstGeom>
          <a:solidFill>
            <a:schemeClr val="accent6">
              <a:lumMod val="20000"/>
              <a:lumOff val="80000"/>
              <a:alpha val="90000"/>
            </a:schemeClr>
          </a:solid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2" name="Down Arrow 4"/>
          <p:cNvSpPr/>
          <p:nvPr/>
        </p:nvSpPr>
        <p:spPr>
          <a:xfrm rot="10800000">
            <a:off x="4634526" y="457623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33" name="TextBox 132"/>
          <p:cNvSpPr txBox="1"/>
          <p:nvPr/>
        </p:nvSpPr>
        <p:spPr>
          <a:xfrm>
            <a:off x="2886307" y="2533255"/>
            <a:ext cx="643446" cy="276999"/>
          </a:xfrm>
          <a:prstGeom prst="rect">
            <a:avLst/>
          </a:prstGeom>
          <a:noFill/>
        </p:spPr>
        <p:txBody>
          <a:bodyPr wrap="none" rtlCol="0">
            <a:spAutoFit/>
          </a:bodyPr>
          <a:lstStyle/>
          <a:p>
            <a:r>
              <a:rPr lang="en-US" sz="1200" dirty="0">
                <a:solidFill>
                  <a:srgbClr val="6F6B6B"/>
                </a:solidFill>
              </a:rPr>
              <a:t>Encode</a:t>
            </a:r>
          </a:p>
        </p:txBody>
      </p:sp>
      <p:sp>
        <p:nvSpPr>
          <p:cNvPr id="134" name="TextBox 133"/>
          <p:cNvSpPr txBox="1"/>
          <p:nvPr/>
        </p:nvSpPr>
        <p:spPr>
          <a:xfrm>
            <a:off x="5768970" y="2547217"/>
            <a:ext cx="579774" cy="276999"/>
          </a:xfrm>
          <a:prstGeom prst="rect">
            <a:avLst/>
          </a:prstGeom>
          <a:noFill/>
        </p:spPr>
        <p:txBody>
          <a:bodyPr wrap="none" rtlCol="0">
            <a:spAutoFit/>
          </a:bodyPr>
          <a:lstStyle/>
          <a:p>
            <a:r>
              <a:rPr lang="en-US" sz="1200" dirty="0">
                <a:solidFill>
                  <a:srgbClr val="6F6B6B"/>
                </a:solidFill>
              </a:rPr>
              <a:t>Refine</a:t>
            </a:r>
          </a:p>
        </p:txBody>
      </p:sp>
      <p:sp>
        <p:nvSpPr>
          <p:cNvPr id="135" name="TextBox 134"/>
          <p:cNvSpPr txBox="1"/>
          <p:nvPr/>
        </p:nvSpPr>
        <p:spPr>
          <a:xfrm>
            <a:off x="1703224" y="4495234"/>
            <a:ext cx="1028038" cy="276999"/>
          </a:xfrm>
          <a:prstGeom prst="rect">
            <a:avLst/>
          </a:prstGeom>
          <a:noFill/>
        </p:spPr>
        <p:txBody>
          <a:bodyPr wrap="none" rtlCol="0">
            <a:spAutoFit/>
          </a:bodyPr>
          <a:lstStyle/>
          <a:p>
            <a:r>
              <a:rPr lang="en-US" sz="1200" dirty="0">
                <a:solidFill>
                  <a:srgbClr val="6F6B6B"/>
                </a:solidFill>
              </a:rPr>
              <a:t>Code analysis</a:t>
            </a:r>
          </a:p>
        </p:txBody>
      </p:sp>
      <p:sp>
        <p:nvSpPr>
          <p:cNvPr id="136" name="TextBox 135"/>
          <p:cNvSpPr txBox="1"/>
          <p:nvPr/>
        </p:nvSpPr>
        <p:spPr>
          <a:xfrm>
            <a:off x="4824248" y="3739473"/>
            <a:ext cx="844975" cy="461665"/>
          </a:xfrm>
          <a:prstGeom prst="rect">
            <a:avLst/>
          </a:prstGeom>
          <a:noFill/>
        </p:spPr>
        <p:txBody>
          <a:bodyPr wrap="none" rtlCol="0">
            <a:spAutoFit/>
          </a:bodyPr>
          <a:lstStyle/>
          <a:p>
            <a:r>
              <a:rPr lang="en-US" sz="1200" dirty="0">
                <a:solidFill>
                  <a:srgbClr val="6F6B6B"/>
                </a:solidFill>
              </a:rPr>
              <a:t>Annotated</a:t>
            </a:r>
          </a:p>
          <a:p>
            <a:r>
              <a:rPr lang="en-US" sz="1200" dirty="0">
                <a:solidFill>
                  <a:srgbClr val="6F6B6B"/>
                </a:solidFill>
              </a:rPr>
              <a:t>Code</a:t>
            </a:r>
          </a:p>
        </p:txBody>
      </p:sp>
      <p:sp>
        <p:nvSpPr>
          <p:cNvPr id="137" name="TextBox 136"/>
          <p:cNvSpPr txBox="1"/>
          <p:nvPr/>
        </p:nvSpPr>
        <p:spPr>
          <a:xfrm>
            <a:off x="6240065" y="3578512"/>
            <a:ext cx="792525" cy="461665"/>
          </a:xfrm>
          <a:prstGeom prst="rect">
            <a:avLst/>
          </a:prstGeom>
          <a:noFill/>
        </p:spPr>
        <p:txBody>
          <a:bodyPr wrap="none" rtlCol="0">
            <a:spAutoFit/>
          </a:bodyPr>
          <a:lstStyle/>
          <a:p>
            <a:r>
              <a:rPr lang="en-US" sz="1200" dirty="0" err="1">
                <a:solidFill>
                  <a:srgbClr val="6F6B6B"/>
                </a:solidFill>
              </a:rPr>
              <a:t>Legalease</a:t>
            </a:r>
            <a:endParaRPr lang="en-US" sz="1200" dirty="0">
              <a:solidFill>
                <a:srgbClr val="6F6B6B"/>
              </a:solidFill>
            </a:endParaRPr>
          </a:p>
          <a:p>
            <a:r>
              <a:rPr lang="en-US" sz="1200" dirty="0">
                <a:solidFill>
                  <a:srgbClr val="6F6B6B"/>
                </a:solidFill>
              </a:rPr>
              <a:t>Policy</a:t>
            </a:r>
          </a:p>
        </p:txBody>
      </p:sp>
      <p:sp>
        <p:nvSpPr>
          <p:cNvPr id="138" name="TextBox 137"/>
          <p:cNvSpPr txBox="1"/>
          <p:nvPr/>
        </p:nvSpPr>
        <p:spPr>
          <a:xfrm>
            <a:off x="6339271" y="4467244"/>
            <a:ext cx="1382558" cy="276999"/>
          </a:xfrm>
          <a:prstGeom prst="rect">
            <a:avLst/>
          </a:prstGeom>
          <a:noFill/>
        </p:spPr>
        <p:txBody>
          <a:bodyPr wrap="none" rtlCol="0">
            <a:spAutoFit/>
          </a:bodyPr>
          <a:lstStyle/>
          <a:p>
            <a:r>
              <a:rPr lang="en-US" sz="1200" dirty="0">
                <a:solidFill>
                  <a:srgbClr val="6F6B6B"/>
                </a:solidFill>
              </a:rPr>
              <a:t>Potential violations</a:t>
            </a:r>
          </a:p>
        </p:txBody>
      </p:sp>
      <p:sp>
        <p:nvSpPr>
          <p:cNvPr id="139" name="TextBox 138"/>
          <p:cNvSpPr txBox="1"/>
          <p:nvPr/>
        </p:nvSpPr>
        <p:spPr>
          <a:xfrm>
            <a:off x="3745530" y="5235313"/>
            <a:ext cx="696344" cy="276999"/>
          </a:xfrm>
          <a:prstGeom prst="rect">
            <a:avLst/>
          </a:prstGeom>
          <a:noFill/>
        </p:spPr>
        <p:txBody>
          <a:bodyPr wrap="none" rtlCol="0">
            <a:spAutoFit/>
          </a:bodyPr>
          <a:lstStyle/>
          <a:p>
            <a:r>
              <a:rPr lang="en-US" sz="1200" dirty="0">
                <a:solidFill>
                  <a:schemeClr val="bg2"/>
                </a:solidFill>
              </a:rPr>
              <a:t>Fix code</a:t>
            </a:r>
          </a:p>
        </p:txBody>
      </p:sp>
      <p:sp>
        <p:nvSpPr>
          <p:cNvPr id="140" name="TextBox 139"/>
          <p:cNvSpPr txBox="1"/>
          <p:nvPr/>
        </p:nvSpPr>
        <p:spPr>
          <a:xfrm>
            <a:off x="4778136" y="4511371"/>
            <a:ext cx="978986" cy="276999"/>
          </a:xfrm>
          <a:prstGeom prst="rect">
            <a:avLst/>
          </a:prstGeom>
          <a:noFill/>
        </p:spPr>
        <p:txBody>
          <a:bodyPr wrap="none" rtlCol="0">
            <a:spAutoFit/>
          </a:bodyPr>
          <a:lstStyle/>
          <a:p>
            <a:r>
              <a:rPr lang="en-US" sz="1200" dirty="0">
                <a:solidFill>
                  <a:srgbClr val="6F6B6B"/>
                </a:solidFill>
              </a:rPr>
              <a:t>Update </a:t>
            </a:r>
            <a:r>
              <a:rPr lang="en-US" sz="1200" dirty="0" err="1">
                <a:solidFill>
                  <a:srgbClr val="6F6B6B"/>
                </a:solidFill>
              </a:rPr>
              <a:t>Grok</a:t>
            </a:r>
            <a:endParaRPr lang="en-US" sz="1200" dirty="0">
              <a:solidFill>
                <a:srgbClr val="6F6B6B"/>
              </a:solidFill>
            </a:endParaRPr>
          </a:p>
        </p:txBody>
      </p:sp>
      <p:sp>
        <p:nvSpPr>
          <p:cNvPr id="142" name="TextBox 141"/>
          <p:cNvSpPr txBox="1"/>
          <p:nvPr/>
        </p:nvSpPr>
        <p:spPr>
          <a:xfrm>
            <a:off x="1075130" y="4647202"/>
            <a:ext cx="1609030" cy="276999"/>
          </a:xfrm>
          <a:prstGeom prst="rect">
            <a:avLst/>
          </a:prstGeom>
          <a:noFill/>
        </p:spPr>
        <p:txBody>
          <a:bodyPr wrap="none" rtlCol="0">
            <a:spAutoFit/>
          </a:bodyPr>
          <a:lstStyle/>
          <a:p>
            <a:r>
              <a:rPr lang="en-US" sz="1200" dirty="0">
                <a:solidFill>
                  <a:srgbClr val="6F6B6B"/>
                </a:solidFill>
              </a:rPr>
              <a:t>Developer annotations</a:t>
            </a:r>
          </a:p>
        </p:txBody>
      </p:sp>
      <p:sp>
        <p:nvSpPr>
          <p:cNvPr id="45" name="Slide Number Placeholder 2"/>
          <p:cNvSpPr>
            <a:spLocks noGrp="1"/>
          </p:cNvSpPr>
          <p:nvPr>
            <p:ph type="sldNum" sz="quarter" idx="12"/>
          </p:nvPr>
        </p:nvSpPr>
        <p:spPr>
          <a:xfrm>
            <a:off x="1216025" y="6354763"/>
            <a:ext cx="1219200" cy="366712"/>
          </a:xfrm>
        </p:spPr>
        <p:txBody>
          <a:bodyPr/>
          <a:lstStyle/>
          <a:p>
            <a:pPr>
              <a:defRPr/>
            </a:pPr>
            <a:fld id="{11EEFD52-FC20-40D4-8FD2-5CAD5AEC3DE5}" type="slidenum">
              <a:rPr lang="en-US" smtClean="0"/>
              <a:pPr>
                <a:defRPr/>
              </a:pPr>
              <a:t>33</a:t>
            </a:fld>
            <a:endParaRPr lang="en-US"/>
          </a:p>
        </p:txBody>
      </p:sp>
    </p:spTree>
    <p:extLst>
      <p:ext uri="{BB962C8B-B14F-4D97-AF65-F5344CB8AC3E}">
        <p14:creationId xmlns:p14="http://schemas.microsoft.com/office/powerpoint/2010/main" val="76362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Streamlined Audit Workflow</a:t>
            </a:r>
            <a:endParaRPr lang="en-US" dirty="0"/>
          </a:p>
        </p:txBody>
      </p:sp>
      <p:sp>
        <p:nvSpPr>
          <p:cNvPr id="64" name="Rectangle 63"/>
          <p:cNvSpPr/>
          <p:nvPr/>
        </p:nvSpPr>
        <p:spPr bwMode="auto">
          <a:xfrm>
            <a:off x="1310703" y="3702070"/>
            <a:ext cx="3525914"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Grok</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inventory with policy </a:t>
            </a:r>
            <a:r>
              <a:rPr lang="en-US" sz="15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datatypes</a:t>
            </a: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7" name="Rectangle 46"/>
          <p:cNvSpPr/>
          <p:nvPr/>
        </p:nvSpPr>
        <p:spPr bwMode="auto">
          <a:xfrm>
            <a:off x="4758433"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Interprets Policy</a:t>
            </a:r>
          </a:p>
        </p:txBody>
      </p:sp>
      <p:sp>
        <p:nvSpPr>
          <p:cNvPr id="46" name="Rectangle 45"/>
          <p:cNvSpPr/>
          <p:nvPr/>
        </p:nvSpPr>
        <p:spPr bwMode="auto">
          <a:xfrm>
            <a:off x="1309351"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Crafts Policy</a:t>
            </a:r>
          </a:p>
        </p:txBody>
      </p:sp>
      <p:sp>
        <p:nvSpPr>
          <p:cNvPr id="48" name="Rectangle 47"/>
          <p:cNvSpPr/>
          <p:nvPr/>
        </p:nvSpPr>
        <p:spPr bwMode="auto">
          <a:xfrm>
            <a:off x="1309351" y="4893272"/>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Writes Code</a:t>
            </a:r>
          </a:p>
        </p:txBody>
      </p:sp>
      <p:sp>
        <p:nvSpPr>
          <p:cNvPr id="57" name="Down Arrow 56"/>
          <p:cNvSpPr/>
          <p:nvPr/>
        </p:nvSpPr>
        <p:spPr>
          <a:xfrm>
            <a:off x="6048879" y="3568370"/>
            <a:ext cx="266952" cy="534299"/>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8" name="Down Arrow 4"/>
          <p:cNvSpPr/>
          <p:nvPr/>
        </p:nvSpPr>
        <p:spPr>
          <a:xfrm>
            <a:off x="6115617" y="3568371"/>
            <a:ext cx="133476" cy="463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22" name="Down Arrow 21"/>
          <p:cNvSpPr/>
          <p:nvPr/>
        </p:nvSpPr>
        <p:spPr>
          <a:xfrm>
            <a:off x="2687306" y="2471811"/>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Down Arrow 4"/>
          <p:cNvSpPr/>
          <p:nvPr/>
        </p:nvSpPr>
        <p:spPr>
          <a:xfrm>
            <a:off x="2749259" y="247181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25" name="Up-Down Arrow 24"/>
          <p:cNvSpPr/>
          <p:nvPr/>
        </p:nvSpPr>
        <p:spPr>
          <a:xfrm>
            <a:off x="5592992" y="2449152"/>
            <a:ext cx="247812" cy="466681"/>
          </a:xfrm>
          <a:prstGeom prst="up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Up-Down Arrow 4"/>
          <p:cNvSpPr/>
          <p:nvPr/>
        </p:nvSpPr>
        <p:spPr>
          <a:xfrm>
            <a:off x="5654945" y="2511105"/>
            <a:ext cx="123906" cy="342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p>
        </p:txBody>
      </p:sp>
      <p:sp>
        <p:nvSpPr>
          <p:cNvPr id="28" name="Down Arrow 27"/>
          <p:cNvSpPr/>
          <p:nvPr/>
        </p:nvSpPr>
        <p:spPr>
          <a:xfrm rot="16200000">
            <a:off x="5127235" y="3685259"/>
            <a:ext cx="313136" cy="1073304"/>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Down Arrow 4"/>
          <p:cNvSpPr/>
          <p:nvPr/>
        </p:nvSpPr>
        <p:spPr>
          <a:xfrm rot="16200000">
            <a:off x="5145561" y="3780268"/>
            <a:ext cx="156568" cy="93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32" name="Down Arrow 31"/>
          <p:cNvSpPr/>
          <p:nvPr/>
        </p:nvSpPr>
        <p:spPr>
          <a:xfrm>
            <a:off x="6068019" y="4435873"/>
            <a:ext cx="247813" cy="365132"/>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Down Arrow 4"/>
          <p:cNvSpPr/>
          <p:nvPr/>
        </p:nvSpPr>
        <p:spPr>
          <a:xfrm>
            <a:off x="6129972" y="4435873"/>
            <a:ext cx="123907" cy="316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35" name="Down Arrow 34"/>
          <p:cNvSpPr/>
          <p:nvPr/>
        </p:nvSpPr>
        <p:spPr>
          <a:xfrm rot="10800000">
            <a:off x="2687306" y="4456006"/>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Down Arrow 4"/>
          <p:cNvSpPr/>
          <p:nvPr/>
        </p:nvSpPr>
        <p:spPr>
          <a:xfrm rot="10800000">
            <a:off x="2749259" y="4517959"/>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41" name="Down Arrow 40"/>
          <p:cNvSpPr/>
          <p:nvPr/>
        </p:nvSpPr>
        <p:spPr>
          <a:xfrm rot="5400000">
            <a:off x="4143207" y="4858024"/>
            <a:ext cx="247814" cy="644117"/>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Down Arrow 4"/>
          <p:cNvSpPr/>
          <p:nvPr/>
        </p:nvSpPr>
        <p:spPr>
          <a:xfrm rot="5400000">
            <a:off x="4402540" y="4948099"/>
            <a:ext cx="123907" cy="558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50" name="Down Arrow 49"/>
          <p:cNvSpPr/>
          <p:nvPr/>
        </p:nvSpPr>
        <p:spPr>
          <a:xfrm rot="10800000">
            <a:off x="4619893" y="4402248"/>
            <a:ext cx="247812" cy="466681"/>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Down Arrow 4"/>
          <p:cNvSpPr/>
          <p:nvPr/>
        </p:nvSpPr>
        <p:spPr>
          <a:xfrm rot="10800000">
            <a:off x="4634526" y="457623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52" name="TextBox 51"/>
          <p:cNvSpPr txBox="1"/>
          <p:nvPr/>
        </p:nvSpPr>
        <p:spPr>
          <a:xfrm>
            <a:off x="2749259" y="2538307"/>
            <a:ext cx="643446" cy="276999"/>
          </a:xfrm>
          <a:prstGeom prst="rect">
            <a:avLst/>
          </a:prstGeom>
          <a:noFill/>
        </p:spPr>
        <p:txBody>
          <a:bodyPr wrap="none" rtlCol="0">
            <a:spAutoFit/>
          </a:bodyPr>
          <a:lstStyle/>
          <a:p>
            <a:r>
              <a:rPr lang="en-US" sz="1200" dirty="0">
                <a:solidFill>
                  <a:srgbClr val="6F6B6B"/>
                </a:solidFill>
              </a:rPr>
              <a:t>Encode</a:t>
            </a:r>
          </a:p>
        </p:txBody>
      </p:sp>
      <p:sp>
        <p:nvSpPr>
          <p:cNvPr id="53" name="TextBox 52"/>
          <p:cNvSpPr txBox="1"/>
          <p:nvPr/>
        </p:nvSpPr>
        <p:spPr>
          <a:xfrm>
            <a:off x="5654946" y="2548574"/>
            <a:ext cx="579774" cy="276999"/>
          </a:xfrm>
          <a:prstGeom prst="rect">
            <a:avLst/>
          </a:prstGeom>
          <a:noFill/>
        </p:spPr>
        <p:txBody>
          <a:bodyPr wrap="none" rtlCol="0">
            <a:spAutoFit/>
          </a:bodyPr>
          <a:lstStyle/>
          <a:p>
            <a:r>
              <a:rPr lang="en-US" sz="1200" dirty="0">
                <a:solidFill>
                  <a:srgbClr val="6F6B6B"/>
                </a:solidFill>
              </a:rPr>
              <a:t>Refine</a:t>
            </a:r>
          </a:p>
        </p:txBody>
      </p:sp>
      <p:sp>
        <p:nvSpPr>
          <p:cNvPr id="54" name="TextBox 53"/>
          <p:cNvSpPr txBox="1"/>
          <p:nvPr/>
        </p:nvSpPr>
        <p:spPr>
          <a:xfrm>
            <a:off x="1004256" y="4563523"/>
            <a:ext cx="2511713" cy="276999"/>
          </a:xfrm>
          <a:prstGeom prst="rect">
            <a:avLst/>
          </a:prstGeom>
          <a:noFill/>
        </p:spPr>
        <p:txBody>
          <a:bodyPr wrap="none" rtlCol="0">
            <a:spAutoFit/>
          </a:bodyPr>
          <a:lstStyle/>
          <a:p>
            <a:r>
              <a:rPr lang="en-US" sz="1200" dirty="0">
                <a:solidFill>
                  <a:srgbClr val="6F6B6B"/>
                </a:solidFill>
              </a:rPr>
              <a:t>Code analysis, developer annotations</a:t>
            </a:r>
          </a:p>
        </p:txBody>
      </p:sp>
      <p:sp>
        <p:nvSpPr>
          <p:cNvPr id="55" name="TextBox 54"/>
          <p:cNvSpPr txBox="1"/>
          <p:nvPr/>
        </p:nvSpPr>
        <p:spPr>
          <a:xfrm>
            <a:off x="5790327" y="4076714"/>
            <a:ext cx="943015" cy="369332"/>
          </a:xfrm>
          <a:prstGeom prst="rect">
            <a:avLst/>
          </a:prstGeom>
          <a:noFill/>
          <a:ln>
            <a:solidFill>
              <a:schemeClr val="tx1"/>
            </a:solidFill>
          </a:ln>
        </p:spPr>
        <p:txBody>
          <a:bodyPr wrap="none" rtlCol="0">
            <a:spAutoFit/>
          </a:bodyPr>
          <a:lstStyle/>
          <a:p>
            <a:r>
              <a:rPr lang="en-US" b="1" dirty="0">
                <a:solidFill>
                  <a:srgbClr val="6F6B6B"/>
                </a:solidFill>
              </a:rPr>
              <a:t>Checker</a:t>
            </a:r>
          </a:p>
        </p:txBody>
      </p:sp>
      <p:sp>
        <p:nvSpPr>
          <p:cNvPr id="44" name="TextBox 43"/>
          <p:cNvSpPr txBox="1"/>
          <p:nvPr/>
        </p:nvSpPr>
        <p:spPr>
          <a:xfrm>
            <a:off x="4824248" y="3682994"/>
            <a:ext cx="844975" cy="461665"/>
          </a:xfrm>
          <a:prstGeom prst="rect">
            <a:avLst/>
          </a:prstGeom>
          <a:noFill/>
        </p:spPr>
        <p:txBody>
          <a:bodyPr wrap="none" rtlCol="0">
            <a:spAutoFit/>
          </a:bodyPr>
          <a:lstStyle/>
          <a:p>
            <a:r>
              <a:rPr lang="en-US" sz="1200" dirty="0">
                <a:solidFill>
                  <a:srgbClr val="6F6B6B"/>
                </a:solidFill>
              </a:rPr>
              <a:t>Annotated</a:t>
            </a:r>
          </a:p>
          <a:p>
            <a:r>
              <a:rPr lang="en-US" sz="1200" dirty="0">
                <a:solidFill>
                  <a:srgbClr val="6F6B6B"/>
                </a:solidFill>
              </a:rPr>
              <a:t>Code</a:t>
            </a:r>
          </a:p>
        </p:txBody>
      </p:sp>
      <p:sp>
        <p:nvSpPr>
          <p:cNvPr id="45" name="TextBox 44"/>
          <p:cNvSpPr txBox="1"/>
          <p:nvPr/>
        </p:nvSpPr>
        <p:spPr>
          <a:xfrm>
            <a:off x="6312681" y="3578512"/>
            <a:ext cx="792525" cy="461665"/>
          </a:xfrm>
          <a:prstGeom prst="rect">
            <a:avLst/>
          </a:prstGeom>
          <a:noFill/>
        </p:spPr>
        <p:txBody>
          <a:bodyPr wrap="none" rtlCol="0">
            <a:spAutoFit/>
          </a:bodyPr>
          <a:lstStyle/>
          <a:p>
            <a:r>
              <a:rPr lang="en-US" sz="1200" dirty="0" err="1">
                <a:solidFill>
                  <a:srgbClr val="6F6B6B"/>
                </a:solidFill>
              </a:rPr>
              <a:t>Legalease</a:t>
            </a:r>
            <a:endParaRPr lang="en-US" sz="1200" dirty="0">
              <a:solidFill>
                <a:srgbClr val="6F6B6B"/>
              </a:solidFill>
            </a:endParaRPr>
          </a:p>
          <a:p>
            <a:r>
              <a:rPr lang="en-US" sz="1200" dirty="0">
                <a:solidFill>
                  <a:srgbClr val="6F6B6B"/>
                </a:solidFill>
              </a:rPr>
              <a:t>Policy</a:t>
            </a:r>
          </a:p>
        </p:txBody>
      </p:sp>
      <p:sp>
        <p:nvSpPr>
          <p:cNvPr id="59" name="TextBox 58"/>
          <p:cNvSpPr txBox="1"/>
          <p:nvPr/>
        </p:nvSpPr>
        <p:spPr>
          <a:xfrm>
            <a:off x="6339271" y="4467244"/>
            <a:ext cx="1382558" cy="276999"/>
          </a:xfrm>
          <a:prstGeom prst="rect">
            <a:avLst/>
          </a:prstGeom>
          <a:noFill/>
        </p:spPr>
        <p:txBody>
          <a:bodyPr wrap="none" rtlCol="0">
            <a:spAutoFit/>
          </a:bodyPr>
          <a:lstStyle/>
          <a:p>
            <a:r>
              <a:rPr lang="en-US" sz="1200" dirty="0">
                <a:solidFill>
                  <a:srgbClr val="6F6B6B"/>
                </a:solidFill>
              </a:rPr>
              <a:t>Potential violations</a:t>
            </a:r>
          </a:p>
        </p:txBody>
      </p:sp>
      <p:sp>
        <p:nvSpPr>
          <p:cNvPr id="61" name="TextBox 60"/>
          <p:cNvSpPr txBox="1"/>
          <p:nvPr/>
        </p:nvSpPr>
        <p:spPr>
          <a:xfrm>
            <a:off x="3959843" y="5313894"/>
            <a:ext cx="696344" cy="276999"/>
          </a:xfrm>
          <a:prstGeom prst="rect">
            <a:avLst/>
          </a:prstGeom>
          <a:noFill/>
        </p:spPr>
        <p:txBody>
          <a:bodyPr wrap="none" rtlCol="0">
            <a:spAutoFit/>
          </a:bodyPr>
          <a:lstStyle/>
          <a:p>
            <a:r>
              <a:rPr lang="en-US" sz="1200" dirty="0">
                <a:solidFill>
                  <a:schemeClr val="bg2"/>
                </a:solidFill>
              </a:rPr>
              <a:t>Fix code</a:t>
            </a:r>
          </a:p>
        </p:txBody>
      </p:sp>
      <p:sp>
        <p:nvSpPr>
          <p:cNvPr id="62" name="TextBox 61"/>
          <p:cNvSpPr txBox="1"/>
          <p:nvPr/>
        </p:nvSpPr>
        <p:spPr>
          <a:xfrm>
            <a:off x="4880982" y="4407029"/>
            <a:ext cx="978986" cy="276999"/>
          </a:xfrm>
          <a:prstGeom prst="rect">
            <a:avLst/>
          </a:prstGeom>
          <a:noFill/>
        </p:spPr>
        <p:txBody>
          <a:bodyPr wrap="none" rtlCol="0">
            <a:spAutoFit/>
          </a:bodyPr>
          <a:lstStyle/>
          <a:p>
            <a:r>
              <a:rPr lang="en-US" sz="1200" dirty="0">
                <a:solidFill>
                  <a:srgbClr val="6F6B6B"/>
                </a:solidFill>
              </a:rPr>
              <a:t>Update </a:t>
            </a:r>
            <a:r>
              <a:rPr lang="en-US" sz="1200" dirty="0" err="1">
                <a:solidFill>
                  <a:srgbClr val="6F6B6B"/>
                </a:solidFill>
              </a:rPr>
              <a:t>Grok</a:t>
            </a:r>
            <a:endParaRPr lang="en-US" sz="1200" dirty="0">
              <a:solidFill>
                <a:srgbClr val="6F6B6B"/>
              </a:solidFill>
            </a:endParaRPr>
          </a:p>
        </p:txBody>
      </p:sp>
      <p:sp>
        <p:nvSpPr>
          <p:cNvPr id="60" name="Rectangle 59"/>
          <p:cNvSpPr/>
          <p:nvPr/>
        </p:nvSpPr>
        <p:spPr bwMode="auto">
          <a:xfrm>
            <a:off x="4758433" y="4892698"/>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Verifies Compliance</a:t>
            </a:r>
          </a:p>
        </p:txBody>
      </p:sp>
      <p:sp>
        <p:nvSpPr>
          <p:cNvPr id="63" name="Rectangle 62"/>
          <p:cNvSpPr/>
          <p:nvPr/>
        </p:nvSpPr>
        <p:spPr bwMode="auto">
          <a:xfrm>
            <a:off x="1309350" y="2744647"/>
            <a:ext cx="6643532" cy="769208"/>
          </a:xfrm>
          <a:prstGeom prst="rect">
            <a:avLst/>
          </a:prstGeom>
          <a:solidFill>
            <a:schemeClr val="accent2"/>
          </a:solidFill>
          <a:ln>
            <a:noFill/>
            <a:headEnd type="none" w="med" len="med"/>
            <a:tailEnd type="none" w="med" len="med"/>
          </a:ln>
          <a:effectLst>
            <a:glow rad="228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Legal</a:t>
            </a:r>
            <a:r>
              <a:rPr lang="en-US" sz="3000" i="1"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ease</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 formal policy specification language</a:t>
            </a:r>
          </a:p>
        </p:txBody>
      </p:sp>
      <p:sp>
        <p:nvSpPr>
          <p:cNvPr id="4" name="Rectangle 3"/>
          <p:cNvSpPr/>
          <p:nvPr/>
        </p:nvSpPr>
        <p:spPr bwMode="auto">
          <a:xfrm>
            <a:off x="-3047" y="0"/>
            <a:ext cx="9144000" cy="6858000"/>
          </a:xfrm>
          <a:prstGeom prst="rect">
            <a:avLst/>
          </a:prstGeom>
          <a:solidFill>
            <a:schemeClr val="tx1">
              <a:lumMod val="50000"/>
              <a:lumOff val="50000"/>
              <a:alpha val="7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Content Placeholder 3"/>
          <p:cNvSpPr>
            <a:spLocks noGrp="1"/>
          </p:cNvSpPr>
          <p:nvPr>
            <p:ph sz="quarter" idx="4294967295"/>
          </p:nvPr>
        </p:nvSpPr>
        <p:spPr>
          <a:xfrm>
            <a:off x="3910694" y="1638282"/>
            <a:ext cx="4803974" cy="3573286"/>
          </a:xfrm>
          <a:prstGeom prst="rect">
            <a:avLst/>
          </a:prstGeom>
          <a:solidFill>
            <a:schemeClr val="tx1">
              <a:alpha val="61000"/>
            </a:schemeClr>
          </a:solidFill>
        </p:spPr>
        <p:txBody>
          <a:bodyPr vert="horz" lIns="137160" tIns="68580" rIns="91440" bIns="68580" rtlCol="0">
            <a:normAutofit fontScale="92500" lnSpcReduction="10000"/>
          </a:bodyPr>
          <a:lstStyle/>
          <a:p>
            <a:pPr marL="0" indent="0">
              <a:buNone/>
            </a:pPr>
            <a:r>
              <a:rPr lang="en-US" b="1" dirty="0" smtClean="0">
                <a:solidFill>
                  <a:schemeClr val="bg1"/>
                </a:solidFill>
              </a:rPr>
              <a:t>Workflow</a:t>
            </a:r>
            <a:r>
              <a:rPr lang="en-US" dirty="0" smtClean="0">
                <a:solidFill>
                  <a:schemeClr val="bg1"/>
                </a:solidFill>
              </a:rPr>
              <a:t> for privacy compliance</a:t>
            </a:r>
          </a:p>
          <a:p>
            <a:pPr marL="0" indent="0">
              <a:buNone/>
            </a:pPr>
            <a:endParaRPr lang="en-US" dirty="0">
              <a:solidFill>
                <a:schemeClr val="bg1"/>
              </a:solidFill>
            </a:endParaRPr>
          </a:p>
          <a:p>
            <a:pPr marL="0" indent="0">
              <a:buNone/>
            </a:pPr>
            <a:r>
              <a:rPr lang="en-US" b="1" dirty="0" smtClean="0">
                <a:solidFill>
                  <a:schemeClr val="bg1"/>
                </a:solidFill>
              </a:rPr>
              <a:t>Legalease, </a:t>
            </a:r>
            <a:r>
              <a:rPr lang="en-US" dirty="0" smtClean="0">
                <a:solidFill>
                  <a:schemeClr val="bg1"/>
                </a:solidFill>
              </a:rPr>
              <a:t>usable yet formal policy specification language</a:t>
            </a:r>
          </a:p>
          <a:p>
            <a:pPr marL="0" indent="0">
              <a:buNone/>
            </a:pPr>
            <a:endParaRPr lang="en-US" dirty="0">
              <a:solidFill>
                <a:schemeClr val="bg1"/>
              </a:solidFill>
            </a:endParaRPr>
          </a:p>
          <a:p>
            <a:pPr marL="0" indent="0">
              <a:buNone/>
            </a:pPr>
            <a:r>
              <a:rPr lang="en-US" b="1" dirty="0" err="1" smtClean="0">
                <a:solidFill>
                  <a:schemeClr val="bg1"/>
                </a:solidFill>
              </a:rPr>
              <a:t>Grok</a:t>
            </a:r>
            <a:r>
              <a:rPr lang="en-US" b="1" dirty="0" smtClean="0">
                <a:solidFill>
                  <a:schemeClr val="bg1"/>
                </a:solidFill>
              </a:rPr>
              <a:t>, </a:t>
            </a:r>
            <a:r>
              <a:rPr lang="en-US" dirty="0" smtClean="0">
                <a:solidFill>
                  <a:schemeClr val="bg1"/>
                </a:solidFill>
              </a:rPr>
              <a:t>bootstrapped data inventory for big data systems</a:t>
            </a:r>
          </a:p>
          <a:p>
            <a:pPr marL="0" indent="0">
              <a:buNone/>
            </a:pPr>
            <a:endParaRPr lang="en-US" dirty="0">
              <a:solidFill>
                <a:schemeClr val="bg1"/>
              </a:solidFill>
            </a:endParaRPr>
          </a:p>
          <a:p>
            <a:pPr marL="0" indent="0">
              <a:buNone/>
            </a:pPr>
            <a:r>
              <a:rPr lang="en-US" b="1" dirty="0" smtClean="0">
                <a:solidFill>
                  <a:schemeClr val="bg1"/>
                </a:solidFill>
              </a:rPr>
              <a:t>Scalable</a:t>
            </a:r>
            <a:r>
              <a:rPr lang="en-US" dirty="0" smtClean="0">
                <a:solidFill>
                  <a:schemeClr val="bg1"/>
                </a:solidFill>
              </a:rPr>
              <a:t> implementation for Bing</a:t>
            </a:r>
            <a:endParaRPr lang="en-US" dirty="0">
              <a:solidFill>
                <a:schemeClr val="bg1"/>
              </a:solidFill>
            </a:endParaRPr>
          </a:p>
        </p:txBody>
      </p:sp>
      <p:sp>
        <p:nvSpPr>
          <p:cNvPr id="38" name="Slide Number Placeholder 2"/>
          <p:cNvSpPr>
            <a:spLocks noGrp="1"/>
          </p:cNvSpPr>
          <p:nvPr>
            <p:ph type="sldNum" sz="quarter" idx="12"/>
          </p:nvPr>
        </p:nvSpPr>
        <p:spPr>
          <a:xfrm>
            <a:off x="1216025" y="6354763"/>
            <a:ext cx="1219200" cy="366712"/>
          </a:xfrm>
        </p:spPr>
        <p:txBody>
          <a:bodyPr/>
          <a:lstStyle/>
          <a:p>
            <a:pPr>
              <a:defRPr/>
            </a:pPr>
            <a:fld id="{11EEFD52-FC20-40D4-8FD2-5CAD5AEC3DE5}" type="slidenum">
              <a:rPr lang="en-US" smtClean="0"/>
              <a:pPr>
                <a:defRPr/>
              </a:pPr>
              <a:t>34</a:t>
            </a:fld>
            <a:endParaRPr lang="en-US"/>
          </a:p>
        </p:txBody>
      </p:sp>
    </p:spTree>
    <p:extLst>
      <p:ext uri="{BB962C8B-B14F-4D97-AF65-F5344CB8AC3E}">
        <p14:creationId xmlns:p14="http://schemas.microsoft.com/office/powerpoint/2010/main" val="139082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sz="quarter" idx="1"/>
          </p:nvPr>
        </p:nvSpPr>
        <p:spPr/>
        <p:txBody>
          <a:bodyPr/>
          <a:lstStyle/>
          <a:p>
            <a:r>
              <a:rPr lang="en-US" dirty="0"/>
              <a:t>S. Sen, S. </a:t>
            </a:r>
            <a:r>
              <a:rPr lang="en-US" dirty="0" err="1"/>
              <a:t>Guha</a:t>
            </a:r>
            <a:r>
              <a:rPr lang="en-US" dirty="0"/>
              <a:t>, </a:t>
            </a:r>
            <a:r>
              <a:rPr lang="en-US" dirty="0" smtClean="0"/>
              <a:t> A</a:t>
            </a:r>
            <a:r>
              <a:rPr lang="en-US" dirty="0"/>
              <a:t>. Datta, S. </a:t>
            </a:r>
            <a:r>
              <a:rPr lang="en-US" dirty="0" err="1"/>
              <a:t>Rajamani</a:t>
            </a:r>
            <a:r>
              <a:rPr lang="en-US" dirty="0"/>
              <a:t>, J. Tsai, J. M. Wing, Bootstrapping Privacy Compliance in Big Data Systems, in </a:t>
            </a:r>
            <a:r>
              <a:rPr lang="en-US" i="1" dirty="0"/>
              <a:t>Proceedings of 35th IEEE Symposium on Security and Privacy</a:t>
            </a:r>
            <a:r>
              <a:rPr lang="en-US" dirty="0"/>
              <a:t>, May 2014.</a:t>
            </a:r>
          </a:p>
        </p:txBody>
      </p:sp>
      <p:sp>
        <p:nvSpPr>
          <p:cNvPr id="4" name="Slide Number Placeholder 3"/>
          <p:cNvSpPr>
            <a:spLocks noGrp="1"/>
          </p:cNvSpPr>
          <p:nvPr>
            <p:ph type="sldNum" sz="quarter" idx="12"/>
          </p:nvPr>
        </p:nvSpPr>
        <p:spPr/>
        <p:txBody>
          <a:bodyPr/>
          <a:lstStyle/>
          <a:p>
            <a:pPr>
              <a:defRPr/>
            </a:pPr>
            <a:fld id="{913EBE8F-A853-47C4-AE1E-4A5B1505A885}" type="slidenum">
              <a:rPr lang="en-US" smtClean="0"/>
              <a:pPr>
                <a:defRPr/>
              </a:pPr>
              <a:t>35</a:t>
            </a:fld>
            <a:endParaRPr lang="en-US"/>
          </a:p>
        </p:txBody>
      </p:sp>
    </p:spTree>
    <p:extLst>
      <p:ext uri="{BB962C8B-B14F-4D97-AF65-F5344CB8AC3E}">
        <p14:creationId xmlns:p14="http://schemas.microsoft.com/office/powerpoint/2010/main" val="3312835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Labels : </a:t>
            </a:r>
            <a:r>
              <a:rPr lang="en-US" dirty="0" err="1" smtClean="0"/>
              <a:t>Datatypes</a:t>
            </a:r>
            <a:endParaRPr lang="en-US" dirty="0"/>
          </a:p>
        </p:txBody>
      </p:sp>
      <p:pic>
        <p:nvPicPr>
          <p:cNvPr id="5" name="Picture 4"/>
          <p:cNvPicPr>
            <a:picLocks noChangeAspect="1"/>
          </p:cNvPicPr>
          <p:nvPr/>
        </p:nvPicPr>
        <p:blipFill>
          <a:blip r:embed="rId2"/>
          <a:stretch>
            <a:fillRect/>
          </a:stretch>
        </p:blipFill>
        <p:spPr>
          <a:xfrm>
            <a:off x="1153716" y="1810654"/>
            <a:ext cx="3668060" cy="3150331"/>
          </a:xfrm>
          <a:prstGeom prst="rect">
            <a:avLst/>
          </a:prstGeom>
        </p:spPr>
      </p:pic>
      <p:pic>
        <p:nvPicPr>
          <p:cNvPr id="6" name="Picture 5"/>
          <p:cNvPicPr>
            <a:picLocks noChangeAspect="1"/>
          </p:cNvPicPr>
          <p:nvPr/>
        </p:nvPicPr>
        <p:blipFill>
          <a:blip r:embed="rId3"/>
          <a:stretch>
            <a:fillRect/>
          </a:stretch>
        </p:blipFill>
        <p:spPr>
          <a:xfrm>
            <a:off x="6626158" y="1810653"/>
            <a:ext cx="1218707" cy="3150331"/>
          </a:xfrm>
          <a:prstGeom prst="rect">
            <a:avLst/>
          </a:prstGeom>
        </p:spPr>
      </p:pic>
      <p:sp>
        <p:nvSpPr>
          <p:cNvPr id="8" name="Rectangle 7"/>
          <p:cNvSpPr/>
          <p:nvPr/>
        </p:nvSpPr>
        <p:spPr>
          <a:xfrm>
            <a:off x="1243782" y="5004593"/>
            <a:ext cx="3487927" cy="646331"/>
          </a:xfrm>
          <a:prstGeom prst="rect">
            <a:avLst/>
          </a:prstGeom>
        </p:spPr>
        <p:txBody>
          <a:bodyPr wrap="square">
            <a:spAutoFit/>
          </a:bodyPr>
          <a:lstStyle/>
          <a:p>
            <a:pPr algn="ctr"/>
            <a:r>
              <a:rPr lang="en-US" dirty="0"/>
              <a:t>Going down within a lattice : finer specification</a:t>
            </a:r>
          </a:p>
        </p:txBody>
      </p:sp>
      <p:sp>
        <p:nvSpPr>
          <p:cNvPr id="9" name="Rectangle 8"/>
          <p:cNvSpPr/>
          <p:nvPr/>
        </p:nvSpPr>
        <p:spPr>
          <a:xfrm>
            <a:off x="5773570" y="4994025"/>
            <a:ext cx="2913230" cy="646331"/>
          </a:xfrm>
          <a:prstGeom prst="rect">
            <a:avLst/>
          </a:prstGeom>
        </p:spPr>
        <p:txBody>
          <a:bodyPr wrap="square">
            <a:spAutoFit/>
          </a:bodyPr>
          <a:lstStyle/>
          <a:p>
            <a:pPr algn="ctr"/>
            <a:r>
              <a:rPr lang="en-US" i="1" dirty="0" err="1"/>
              <a:t>TypeState</a:t>
            </a:r>
            <a:r>
              <a:rPr lang="en-US" dirty="0"/>
              <a:t> specifies limited temporal properties</a:t>
            </a:r>
          </a:p>
        </p:txBody>
      </p:sp>
      <p:pic>
        <p:nvPicPr>
          <p:cNvPr id="10" name="Picture 9"/>
          <p:cNvPicPr>
            <a:picLocks noChangeAspect="1"/>
          </p:cNvPicPr>
          <p:nvPr/>
        </p:nvPicPr>
        <p:blipFill>
          <a:blip r:embed="rId4"/>
          <a:stretch>
            <a:fillRect/>
          </a:stretch>
        </p:blipFill>
        <p:spPr>
          <a:xfrm>
            <a:off x="922405" y="1589623"/>
            <a:ext cx="7611995" cy="4050599"/>
          </a:xfrm>
          <a:prstGeom prst="rect">
            <a:avLst/>
          </a:prstGeom>
        </p:spPr>
      </p:pic>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36</a:t>
            </a:fld>
            <a:endParaRPr lang="en-US"/>
          </a:p>
        </p:txBody>
      </p:sp>
    </p:spTree>
    <p:extLst>
      <p:ext uri="{BB962C8B-B14F-4D97-AF65-F5344CB8AC3E}">
        <p14:creationId xmlns:p14="http://schemas.microsoft.com/office/powerpoint/2010/main" val="23657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Types : Concept Lattices</a:t>
            </a:r>
            <a:endParaRPr lang="en-US" dirty="0"/>
          </a:p>
        </p:txBody>
      </p:sp>
      <p:pic>
        <p:nvPicPr>
          <p:cNvPr id="12" name="Picture 11"/>
          <p:cNvPicPr>
            <a:picLocks noChangeAspect="1"/>
          </p:cNvPicPr>
          <p:nvPr/>
        </p:nvPicPr>
        <p:blipFill>
          <a:blip r:embed="rId3"/>
          <a:stretch>
            <a:fillRect/>
          </a:stretch>
        </p:blipFill>
        <p:spPr>
          <a:xfrm>
            <a:off x="221457" y="2601564"/>
            <a:ext cx="2775812" cy="2270473"/>
          </a:xfrm>
          <a:prstGeom prst="rect">
            <a:avLst/>
          </a:prstGeom>
        </p:spPr>
      </p:pic>
      <p:pic>
        <p:nvPicPr>
          <p:cNvPr id="13" name="Picture 12"/>
          <p:cNvPicPr>
            <a:picLocks noChangeAspect="1"/>
          </p:cNvPicPr>
          <p:nvPr/>
        </p:nvPicPr>
        <p:blipFill>
          <a:blip r:embed="rId4"/>
          <a:stretch>
            <a:fillRect/>
          </a:stretch>
        </p:blipFill>
        <p:spPr>
          <a:xfrm>
            <a:off x="3211116" y="2601564"/>
            <a:ext cx="2721769" cy="2270473"/>
          </a:xfrm>
          <a:prstGeom prst="rect">
            <a:avLst/>
          </a:prstGeom>
        </p:spPr>
      </p:pic>
      <p:pic>
        <p:nvPicPr>
          <p:cNvPr id="14" name="Picture 13"/>
          <p:cNvPicPr>
            <a:picLocks noChangeAspect="1"/>
          </p:cNvPicPr>
          <p:nvPr/>
        </p:nvPicPr>
        <p:blipFill>
          <a:blip r:embed="rId5"/>
          <a:stretch>
            <a:fillRect/>
          </a:stretch>
        </p:blipFill>
        <p:spPr>
          <a:xfrm>
            <a:off x="6146731" y="2601564"/>
            <a:ext cx="2658890" cy="2270473"/>
          </a:xfrm>
          <a:prstGeom prst="rect">
            <a:avLst/>
          </a:prstGeom>
        </p:spPr>
      </p:pic>
      <p:sp>
        <p:nvSpPr>
          <p:cNvPr id="15" name="TextBox 14"/>
          <p:cNvSpPr txBox="1"/>
          <p:nvPr/>
        </p:nvSpPr>
        <p:spPr>
          <a:xfrm>
            <a:off x="699931" y="5039646"/>
            <a:ext cx="1799339" cy="369332"/>
          </a:xfrm>
          <a:prstGeom prst="rect">
            <a:avLst/>
          </a:prstGeom>
          <a:noFill/>
        </p:spPr>
        <p:txBody>
          <a:bodyPr wrap="none" lIns="0" tIns="0" rIns="0" bIns="0" rtlCol="0">
            <a:spAutoFit/>
          </a:bodyPr>
          <a:lstStyle/>
          <a:p>
            <a:r>
              <a:rPr lang="en-US" sz="2400" i="1" dirty="0" err="1">
                <a:gradFill>
                  <a:gsLst>
                    <a:gs pos="0">
                      <a:schemeClr val="tx1">
                        <a:lumMod val="75000"/>
                        <a:lumOff val="25000"/>
                      </a:schemeClr>
                    </a:gs>
                    <a:gs pos="80000">
                      <a:schemeClr val="tx1">
                        <a:lumMod val="65000"/>
                        <a:lumOff val="35000"/>
                      </a:schemeClr>
                    </a:gs>
                  </a:gsLst>
                  <a:lin ang="16200000" scaled="0"/>
                </a:gradFill>
                <a:latin typeface="Segoe UI Light" pitchFamily="34" charset="0"/>
              </a:rPr>
              <a:t>InStore</a:t>
            </a:r>
            <a:r>
              <a:rPr lang="en-US" sz="24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 Lattice</a:t>
            </a:r>
          </a:p>
        </p:txBody>
      </p:sp>
      <p:sp>
        <p:nvSpPr>
          <p:cNvPr id="16" name="TextBox 15"/>
          <p:cNvSpPr txBox="1"/>
          <p:nvPr/>
        </p:nvSpPr>
        <p:spPr>
          <a:xfrm>
            <a:off x="3168971" y="5039647"/>
            <a:ext cx="2802049" cy="369332"/>
          </a:xfrm>
          <a:prstGeom prst="rect">
            <a:avLst/>
          </a:prstGeom>
          <a:noFill/>
        </p:spPr>
        <p:txBody>
          <a:bodyPr wrap="none" lIns="0" tIns="0" rIns="0" bIns="0" rtlCol="0">
            <a:spAutoFit/>
          </a:bodyPr>
          <a:lstStyle/>
          <a:p>
            <a:r>
              <a:rPr lang="en-US" sz="2400" i="1" dirty="0" err="1">
                <a:gradFill>
                  <a:gsLst>
                    <a:gs pos="0">
                      <a:schemeClr val="tx1">
                        <a:lumMod val="75000"/>
                        <a:lumOff val="25000"/>
                      </a:schemeClr>
                    </a:gs>
                    <a:gs pos="80000">
                      <a:schemeClr val="tx1">
                        <a:lumMod val="65000"/>
                        <a:lumOff val="35000"/>
                      </a:schemeClr>
                    </a:gs>
                  </a:gsLst>
                  <a:lin ang="16200000" scaled="0"/>
                </a:gradFill>
                <a:latin typeface="Segoe UI Light" pitchFamily="34" charset="0"/>
              </a:rPr>
              <a:t>UseForPurpose</a:t>
            </a:r>
            <a:r>
              <a:rPr lang="en-US" sz="24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 Lattice</a:t>
            </a:r>
          </a:p>
        </p:txBody>
      </p:sp>
      <p:sp>
        <p:nvSpPr>
          <p:cNvPr id="17" name="TextBox 16"/>
          <p:cNvSpPr txBox="1"/>
          <p:nvPr/>
        </p:nvSpPr>
        <p:spPr>
          <a:xfrm>
            <a:off x="6187361" y="5042948"/>
            <a:ext cx="2579232" cy="369332"/>
          </a:xfrm>
          <a:prstGeom prst="rect">
            <a:avLst/>
          </a:prstGeom>
          <a:noFill/>
        </p:spPr>
        <p:txBody>
          <a:bodyPr wrap="none" lIns="0" tIns="0" rIns="0" bIns="0" rtlCol="0">
            <a:spAutoFit/>
          </a:bodyPr>
          <a:lstStyle/>
          <a:p>
            <a:r>
              <a:rPr lang="en-US" sz="2400" i="1" dirty="0" err="1">
                <a:gradFill>
                  <a:gsLst>
                    <a:gs pos="0">
                      <a:schemeClr val="tx1">
                        <a:lumMod val="75000"/>
                        <a:lumOff val="25000"/>
                      </a:schemeClr>
                    </a:gs>
                    <a:gs pos="80000">
                      <a:schemeClr val="tx1">
                        <a:lumMod val="65000"/>
                        <a:lumOff val="35000"/>
                      </a:schemeClr>
                    </a:gs>
                  </a:gsLst>
                  <a:lin ang="16200000" scaled="0"/>
                </a:gradFill>
                <a:latin typeface="Segoe UI Light" pitchFamily="34" charset="0"/>
              </a:rPr>
              <a:t>AccessByRole</a:t>
            </a:r>
            <a:r>
              <a:rPr lang="en-US" sz="24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 Lattice</a:t>
            </a:r>
          </a:p>
        </p:txBody>
      </p:sp>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37</a:t>
            </a:fld>
            <a:endParaRPr lang="en-US"/>
          </a:p>
        </p:txBody>
      </p:sp>
    </p:spTree>
    <p:extLst>
      <p:ext uri="{BB962C8B-B14F-4D97-AF65-F5344CB8AC3E}">
        <p14:creationId xmlns:p14="http://schemas.microsoft.com/office/powerpoint/2010/main" val="114825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Semantics</a:t>
            </a:r>
            <a:endParaRPr lang="en-US" dirty="0"/>
          </a:p>
        </p:txBody>
      </p:sp>
      <p:pic>
        <p:nvPicPr>
          <p:cNvPr id="5" name="Content Placeholder 4"/>
          <p:cNvPicPr>
            <a:picLocks noGrp="1" noChangeAspect="1"/>
          </p:cNvPicPr>
          <p:nvPr>
            <p:ph sz="quarter" idx="1"/>
          </p:nvPr>
        </p:nvPicPr>
        <p:blipFill>
          <a:blip r:embed="rId2"/>
          <a:stretch>
            <a:fillRect/>
          </a:stretch>
        </p:blipFill>
        <p:spPr>
          <a:xfrm>
            <a:off x="457201" y="3196782"/>
            <a:ext cx="4042172" cy="682322"/>
          </a:xfrm>
          <a:prstGeom prst="rect">
            <a:avLst/>
          </a:prstGeom>
        </p:spPr>
      </p:pic>
      <p:sp>
        <p:nvSpPr>
          <p:cNvPr id="4" name="Content Placeholder 3"/>
          <p:cNvSpPr>
            <a:spLocks noGrp="1"/>
          </p:cNvSpPr>
          <p:nvPr>
            <p:ph sz="quarter" idx="2"/>
          </p:nvPr>
        </p:nvSpPr>
        <p:spPr>
          <a:xfrm>
            <a:off x="4873752" y="3205543"/>
            <a:ext cx="4041648" cy="664798"/>
          </a:xfrm>
        </p:spPr>
        <p:txBody>
          <a:bodyPr>
            <a:normAutofit fontScale="85000" lnSpcReduction="20000"/>
          </a:bodyPr>
          <a:lstStyle/>
          <a:p>
            <a:pPr marL="0" indent="0">
              <a:buNone/>
            </a:pPr>
            <a:r>
              <a:rPr lang="en-US" dirty="0" smtClean="0">
                <a:solidFill>
                  <a:schemeClr val="accent6"/>
                </a:solidFill>
              </a:rPr>
              <a:t>Based on Lattice Orderings on Policy Types</a:t>
            </a:r>
            <a:endParaRPr lang="en-US" dirty="0">
              <a:solidFill>
                <a:schemeClr val="accent6"/>
              </a:solidFill>
            </a:endParaRPr>
          </a:p>
        </p:txBody>
      </p:sp>
      <p:sp>
        <p:nvSpPr>
          <p:cNvPr id="6" name="Rectangle 5"/>
          <p:cNvSpPr/>
          <p:nvPr/>
        </p:nvSpPr>
        <p:spPr bwMode="auto">
          <a:xfrm>
            <a:off x="1021557" y="3226974"/>
            <a:ext cx="950119" cy="255704"/>
          </a:xfrm>
          <a:prstGeom prst="rect">
            <a:avLst/>
          </a:prstGeom>
          <a:solidFill>
            <a:schemeClr val="accent6">
              <a:alpha val="30000"/>
            </a:schemeClr>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38</a:t>
            </a:fld>
            <a:endParaRPr lang="en-US"/>
          </a:p>
        </p:txBody>
      </p:sp>
    </p:spTree>
    <p:extLst>
      <p:ext uri="{BB962C8B-B14F-4D97-AF65-F5344CB8AC3E}">
        <p14:creationId xmlns:p14="http://schemas.microsoft.com/office/powerpoint/2010/main" val="129874547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Semantics</a:t>
            </a:r>
            <a:endParaRPr lang="en-US" dirty="0"/>
          </a:p>
        </p:txBody>
      </p:sp>
      <p:pic>
        <p:nvPicPr>
          <p:cNvPr id="5" name="Content Placeholder 4"/>
          <p:cNvPicPr>
            <a:picLocks noGrp="1" noChangeAspect="1"/>
          </p:cNvPicPr>
          <p:nvPr>
            <p:ph sz="quarter" idx="1"/>
          </p:nvPr>
        </p:nvPicPr>
        <p:blipFill>
          <a:blip r:embed="rId2"/>
          <a:stretch>
            <a:fillRect/>
          </a:stretch>
        </p:blipFill>
        <p:spPr>
          <a:xfrm>
            <a:off x="457201" y="3196782"/>
            <a:ext cx="4042172" cy="682322"/>
          </a:xfrm>
          <a:prstGeom prst="rect">
            <a:avLst/>
          </a:prstGeom>
        </p:spPr>
      </p:pic>
      <p:sp>
        <p:nvSpPr>
          <p:cNvPr id="4" name="Content Placeholder 3"/>
          <p:cNvSpPr>
            <a:spLocks noGrp="1"/>
          </p:cNvSpPr>
          <p:nvPr>
            <p:ph sz="quarter" idx="2"/>
          </p:nvPr>
        </p:nvSpPr>
        <p:spPr>
          <a:xfrm>
            <a:off x="5017889" y="2725411"/>
            <a:ext cx="4041648" cy="1625060"/>
          </a:xfrm>
        </p:spPr>
        <p:txBody>
          <a:bodyPr>
            <a:normAutofit fontScale="92500" lnSpcReduction="20000"/>
          </a:bodyPr>
          <a:lstStyle/>
          <a:p>
            <a:pPr marL="0" indent="0">
              <a:buNone/>
            </a:pPr>
            <a:r>
              <a:rPr lang="en-US" dirty="0" smtClean="0">
                <a:solidFill>
                  <a:schemeClr val="accent6"/>
                </a:solidFill>
              </a:rPr>
              <a:t>Recursively check exceptions</a:t>
            </a:r>
          </a:p>
          <a:p>
            <a:pPr marL="259556" lvl="1" indent="0">
              <a:buNone/>
            </a:pPr>
            <a:r>
              <a:rPr lang="en-US" dirty="0" smtClean="0"/>
              <a:t>ALLOW clauses have DENY clauses as exceptions</a:t>
            </a:r>
          </a:p>
          <a:p>
            <a:pPr marL="259556" lvl="1" indent="0">
              <a:buNone/>
            </a:pPr>
            <a:r>
              <a:rPr lang="en-US" dirty="0" smtClean="0"/>
              <a:t>Top Level clause determines Blacklist/Whitelist</a:t>
            </a:r>
            <a:endParaRPr lang="en-US" dirty="0"/>
          </a:p>
        </p:txBody>
      </p:sp>
      <p:sp>
        <p:nvSpPr>
          <p:cNvPr id="6" name="Rectangle 5"/>
          <p:cNvSpPr/>
          <p:nvPr/>
        </p:nvSpPr>
        <p:spPr bwMode="auto">
          <a:xfrm>
            <a:off x="2200275" y="3537941"/>
            <a:ext cx="950119" cy="255704"/>
          </a:xfrm>
          <a:prstGeom prst="rect">
            <a:avLst/>
          </a:prstGeom>
          <a:solidFill>
            <a:schemeClr val="accent6">
              <a:alpha val="30000"/>
            </a:schemeClr>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2003226" y="3239509"/>
            <a:ext cx="1468637" cy="255704"/>
          </a:xfrm>
          <a:prstGeom prst="rect">
            <a:avLst/>
          </a:prstGeom>
          <a:solidFill>
            <a:schemeClr val="accent6">
              <a:alpha val="30000"/>
            </a:schemeClr>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39</a:t>
            </a:fld>
            <a:endParaRPr lang="en-US"/>
          </a:p>
        </p:txBody>
      </p:sp>
    </p:spTree>
    <p:extLst>
      <p:ext uri="{BB962C8B-B14F-4D97-AF65-F5344CB8AC3E}">
        <p14:creationId xmlns:p14="http://schemas.microsoft.com/office/powerpoint/2010/main" val="16159968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2" y="1038498"/>
            <a:ext cx="8229600" cy="560923"/>
          </a:xfrm>
        </p:spPr>
        <p:txBody>
          <a:bodyPr>
            <a:normAutofit fontScale="90000"/>
          </a:bodyPr>
          <a:lstStyle/>
          <a:p>
            <a:r>
              <a:rPr lang="en-US" dirty="0" smtClean="0"/>
              <a:t>A Streamlined Audit Workflow</a:t>
            </a:r>
            <a:endParaRPr lang="en-US" dirty="0"/>
          </a:p>
        </p:txBody>
      </p:sp>
      <p:sp>
        <p:nvSpPr>
          <p:cNvPr id="2" name="Rectangle 1"/>
          <p:cNvSpPr/>
          <p:nvPr/>
        </p:nvSpPr>
        <p:spPr bwMode="auto">
          <a:xfrm>
            <a:off x="978694" y="2069649"/>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Crafts Policy</a:t>
            </a:r>
          </a:p>
        </p:txBody>
      </p:sp>
      <p:sp>
        <p:nvSpPr>
          <p:cNvPr id="12" name="Rectangle 11"/>
          <p:cNvSpPr/>
          <p:nvPr/>
        </p:nvSpPr>
        <p:spPr bwMode="auto">
          <a:xfrm>
            <a:off x="978694" y="2942440"/>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Interprets Policy</a:t>
            </a:r>
          </a:p>
        </p:txBody>
      </p:sp>
      <p:sp>
        <p:nvSpPr>
          <p:cNvPr id="13" name="Rectangle 12"/>
          <p:cNvSpPr/>
          <p:nvPr/>
        </p:nvSpPr>
        <p:spPr bwMode="auto">
          <a:xfrm>
            <a:off x="978693" y="3815232"/>
            <a:ext cx="3251535"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Writes Code</a:t>
            </a:r>
          </a:p>
        </p:txBody>
      </p:sp>
      <p:sp>
        <p:nvSpPr>
          <p:cNvPr id="14" name="Rectangle 13"/>
          <p:cNvSpPr/>
          <p:nvPr/>
        </p:nvSpPr>
        <p:spPr bwMode="auto">
          <a:xfrm>
            <a:off x="978694" y="4688023"/>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Verifies Compliance</a:t>
            </a:r>
          </a:p>
        </p:txBody>
      </p:sp>
      <p:sp>
        <p:nvSpPr>
          <p:cNvPr id="160" name="Rectangle 159"/>
          <p:cNvSpPr/>
          <p:nvPr/>
        </p:nvSpPr>
        <p:spPr bwMode="auto">
          <a:xfrm>
            <a:off x="1310703" y="3702070"/>
            <a:ext cx="3525914"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Grok</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inventory with policy labels</a:t>
            </a:r>
          </a:p>
        </p:txBody>
      </p:sp>
      <p:sp>
        <p:nvSpPr>
          <p:cNvPr id="161" name="Rectangle 160"/>
          <p:cNvSpPr/>
          <p:nvPr/>
        </p:nvSpPr>
        <p:spPr bwMode="auto">
          <a:xfrm>
            <a:off x="1309350" y="2744647"/>
            <a:ext cx="6643532"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Legal</a:t>
            </a:r>
            <a:r>
              <a:rPr lang="en-US" sz="3000" i="1"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ease</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 formal policy specification language</a:t>
            </a:r>
          </a:p>
        </p:txBody>
      </p:sp>
      <p:sp>
        <p:nvSpPr>
          <p:cNvPr id="162" name="Down Arrow 161"/>
          <p:cNvSpPr/>
          <p:nvPr/>
        </p:nvSpPr>
        <p:spPr>
          <a:xfrm>
            <a:off x="6048879" y="3568370"/>
            <a:ext cx="266952" cy="534299"/>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3" name="Down Arrow 4"/>
          <p:cNvSpPr/>
          <p:nvPr/>
        </p:nvSpPr>
        <p:spPr>
          <a:xfrm>
            <a:off x="6115617" y="3568371"/>
            <a:ext cx="133476" cy="463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64" name="Down Arrow 163"/>
          <p:cNvSpPr/>
          <p:nvPr/>
        </p:nvSpPr>
        <p:spPr>
          <a:xfrm>
            <a:off x="2687306" y="2471811"/>
            <a:ext cx="247812" cy="466681"/>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5" name="Down Arrow 4"/>
          <p:cNvSpPr/>
          <p:nvPr/>
        </p:nvSpPr>
        <p:spPr>
          <a:xfrm>
            <a:off x="2749259" y="247181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66" name="Up-Down Arrow 165"/>
          <p:cNvSpPr/>
          <p:nvPr/>
        </p:nvSpPr>
        <p:spPr>
          <a:xfrm>
            <a:off x="5592992" y="2449152"/>
            <a:ext cx="247812" cy="466681"/>
          </a:xfrm>
          <a:prstGeom prst="up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7" name="Up-Down Arrow 4"/>
          <p:cNvSpPr/>
          <p:nvPr/>
        </p:nvSpPr>
        <p:spPr>
          <a:xfrm>
            <a:off x="5654945" y="2511105"/>
            <a:ext cx="123906" cy="342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p>
        </p:txBody>
      </p:sp>
      <p:sp>
        <p:nvSpPr>
          <p:cNvPr id="168" name="Down Arrow 167"/>
          <p:cNvSpPr/>
          <p:nvPr/>
        </p:nvSpPr>
        <p:spPr>
          <a:xfrm rot="16200000">
            <a:off x="5127235" y="3685259"/>
            <a:ext cx="313136" cy="1073304"/>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9" name="Down Arrow 4"/>
          <p:cNvSpPr/>
          <p:nvPr/>
        </p:nvSpPr>
        <p:spPr>
          <a:xfrm rot="16200000">
            <a:off x="5145561" y="3780268"/>
            <a:ext cx="156568" cy="93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70" name="Down Arrow 169"/>
          <p:cNvSpPr/>
          <p:nvPr/>
        </p:nvSpPr>
        <p:spPr>
          <a:xfrm>
            <a:off x="6068019" y="4435873"/>
            <a:ext cx="247813" cy="365132"/>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1" name="Down Arrow 4"/>
          <p:cNvSpPr/>
          <p:nvPr/>
        </p:nvSpPr>
        <p:spPr>
          <a:xfrm>
            <a:off x="6129972" y="4435873"/>
            <a:ext cx="123907" cy="316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72" name="Down Arrow 171"/>
          <p:cNvSpPr/>
          <p:nvPr/>
        </p:nvSpPr>
        <p:spPr>
          <a:xfrm rot="10800000">
            <a:off x="2687306" y="4456006"/>
            <a:ext cx="247812" cy="466681"/>
          </a:xfrm>
          <a:prstGeom prst="downArrow">
            <a:avLst/>
          </a:prstGeom>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3" name="Down Arrow 4"/>
          <p:cNvSpPr/>
          <p:nvPr/>
        </p:nvSpPr>
        <p:spPr>
          <a:xfrm rot="10800000">
            <a:off x="2749259" y="4517959"/>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74" name="Down Arrow 173"/>
          <p:cNvSpPr/>
          <p:nvPr/>
        </p:nvSpPr>
        <p:spPr>
          <a:xfrm rot="5400000">
            <a:off x="4143207" y="4858024"/>
            <a:ext cx="247814" cy="644117"/>
          </a:xfrm>
          <a:prstGeom prst="downArrow">
            <a:avLst/>
          </a:prstGeom>
          <a:solidFill>
            <a:schemeClr val="accent6">
              <a:lumMod val="20000"/>
              <a:lumOff val="80000"/>
              <a:alpha val="90000"/>
            </a:schemeClr>
          </a:solid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5" name="Down Arrow 4"/>
          <p:cNvSpPr/>
          <p:nvPr/>
        </p:nvSpPr>
        <p:spPr>
          <a:xfrm rot="5400000">
            <a:off x="4402540" y="4948099"/>
            <a:ext cx="123907" cy="558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76" name="Down Arrow 175"/>
          <p:cNvSpPr/>
          <p:nvPr/>
        </p:nvSpPr>
        <p:spPr>
          <a:xfrm rot="10800000">
            <a:off x="4619893" y="4402248"/>
            <a:ext cx="247812" cy="466681"/>
          </a:xfrm>
          <a:prstGeom prst="downArrow">
            <a:avLst/>
          </a:prstGeom>
          <a:solidFill>
            <a:schemeClr val="accent6">
              <a:lumMod val="20000"/>
              <a:lumOff val="80000"/>
              <a:alpha val="90000"/>
            </a:schemeClr>
          </a:solid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7" name="Down Arrow 4"/>
          <p:cNvSpPr/>
          <p:nvPr/>
        </p:nvSpPr>
        <p:spPr>
          <a:xfrm rot="10800000">
            <a:off x="4634526" y="457623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178" name="TextBox 177"/>
          <p:cNvSpPr txBox="1"/>
          <p:nvPr/>
        </p:nvSpPr>
        <p:spPr>
          <a:xfrm>
            <a:off x="2886307" y="2533255"/>
            <a:ext cx="643446" cy="276999"/>
          </a:xfrm>
          <a:prstGeom prst="rect">
            <a:avLst/>
          </a:prstGeom>
          <a:noFill/>
        </p:spPr>
        <p:txBody>
          <a:bodyPr wrap="none" rtlCol="0">
            <a:spAutoFit/>
          </a:bodyPr>
          <a:lstStyle/>
          <a:p>
            <a:r>
              <a:rPr lang="en-US" sz="1200" dirty="0">
                <a:solidFill>
                  <a:srgbClr val="6F6B6B"/>
                </a:solidFill>
              </a:rPr>
              <a:t>Encode</a:t>
            </a:r>
          </a:p>
        </p:txBody>
      </p:sp>
      <p:sp>
        <p:nvSpPr>
          <p:cNvPr id="179" name="TextBox 178"/>
          <p:cNvSpPr txBox="1"/>
          <p:nvPr/>
        </p:nvSpPr>
        <p:spPr>
          <a:xfrm>
            <a:off x="5768970" y="2547217"/>
            <a:ext cx="579774" cy="276999"/>
          </a:xfrm>
          <a:prstGeom prst="rect">
            <a:avLst/>
          </a:prstGeom>
          <a:noFill/>
        </p:spPr>
        <p:txBody>
          <a:bodyPr wrap="none" rtlCol="0">
            <a:spAutoFit/>
          </a:bodyPr>
          <a:lstStyle/>
          <a:p>
            <a:r>
              <a:rPr lang="en-US" sz="1200" dirty="0">
                <a:solidFill>
                  <a:srgbClr val="6F6B6B"/>
                </a:solidFill>
              </a:rPr>
              <a:t>Refine</a:t>
            </a:r>
          </a:p>
        </p:txBody>
      </p:sp>
      <p:sp>
        <p:nvSpPr>
          <p:cNvPr id="180" name="TextBox 179"/>
          <p:cNvSpPr txBox="1"/>
          <p:nvPr/>
        </p:nvSpPr>
        <p:spPr>
          <a:xfrm>
            <a:off x="1703224" y="4471179"/>
            <a:ext cx="1028038" cy="276999"/>
          </a:xfrm>
          <a:prstGeom prst="rect">
            <a:avLst/>
          </a:prstGeom>
          <a:noFill/>
        </p:spPr>
        <p:txBody>
          <a:bodyPr wrap="none" rtlCol="0">
            <a:spAutoFit/>
          </a:bodyPr>
          <a:lstStyle/>
          <a:p>
            <a:r>
              <a:rPr lang="en-US" sz="1200" dirty="0">
                <a:solidFill>
                  <a:srgbClr val="6F6B6B"/>
                </a:solidFill>
              </a:rPr>
              <a:t>Code analysis</a:t>
            </a:r>
          </a:p>
        </p:txBody>
      </p:sp>
      <p:sp>
        <p:nvSpPr>
          <p:cNvPr id="181" name="TextBox 180"/>
          <p:cNvSpPr txBox="1"/>
          <p:nvPr/>
        </p:nvSpPr>
        <p:spPr>
          <a:xfrm>
            <a:off x="5790327" y="4076714"/>
            <a:ext cx="943015" cy="369332"/>
          </a:xfrm>
          <a:prstGeom prst="rect">
            <a:avLst/>
          </a:prstGeom>
          <a:noFill/>
          <a:ln>
            <a:solidFill>
              <a:schemeClr val="tx1"/>
            </a:solidFill>
          </a:ln>
        </p:spPr>
        <p:txBody>
          <a:bodyPr wrap="none" rtlCol="0">
            <a:spAutoFit/>
          </a:bodyPr>
          <a:lstStyle/>
          <a:p>
            <a:r>
              <a:rPr lang="en-US" b="1" dirty="0">
                <a:solidFill>
                  <a:srgbClr val="6F6B6B"/>
                </a:solidFill>
              </a:rPr>
              <a:t>Checker</a:t>
            </a:r>
          </a:p>
        </p:txBody>
      </p:sp>
      <p:sp>
        <p:nvSpPr>
          <p:cNvPr id="182" name="TextBox 181"/>
          <p:cNvSpPr txBox="1"/>
          <p:nvPr/>
        </p:nvSpPr>
        <p:spPr>
          <a:xfrm>
            <a:off x="4824248" y="3739473"/>
            <a:ext cx="844975" cy="461665"/>
          </a:xfrm>
          <a:prstGeom prst="rect">
            <a:avLst/>
          </a:prstGeom>
          <a:noFill/>
        </p:spPr>
        <p:txBody>
          <a:bodyPr wrap="none" rtlCol="0">
            <a:spAutoFit/>
          </a:bodyPr>
          <a:lstStyle/>
          <a:p>
            <a:r>
              <a:rPr lang="en-US" sz="1200" dirty="0">
                <a:solidFill>
                  <a:srgbClr val="6F6B6B"/>
                </a:solidFill>
              </a:rPr>
              <a:t>Annotated</a:t>
            </a:r>
          </a:p>
          <a:p>
            <a:r>
              <a:rPr lang="en-US" sz="1200" dirty="0">
                <a:solidFill>
                  <a:srgbClr val="6F6B6B"/>
                </a:solidFill>
              </a:rPr>
              <a:t>Code</a:t>
            </a:r>
          </a:p>
        </p:txBody>
      </p:sp>
      <p:sp>
        <p:nvSpPr>
          <p:cNvPr id="183" name="TextBox 182"/>
          <p:cNvSpPr txBox="1"/>
          <p:nvPr/>
        </p:nvSpPr>
        <p:spPr>
          <a:xfrm>
            <a:off x="6240065" y="3578512"/>
            <a:ext cx="792525" cy="461665"/>
          </a:xfrm>
          <a:prstGeom prst="rect">
            <a:avLst/>
          </a:prstGeom>
          <a:noFill/>
        </p:spPr>
        <p:txBody>
          <a:bodyPr wrap="none" rtlCol="0">
            <a:spAutoFit/>
          </a:bodyPr>
          <a:lstStyle/>
          <a:p>
            <a:r>
              <a:rPr lang="en-US" sz="1200" dirty="0" err="1">
                <a:solidFill>
                  <a:srgbClr val="6F6B6B"/>
                </a:solidFill>
              </a:rPr>
              <a:t>Legalease</a:t>
            </a:r>
            <a:endParaRPr lang="en-US" sz="1200" dirty="0">
              <a:solidFill>
                <a:srgbClr val="6F6B6B"/>
              </a:solidFill>
            </a:endParaRPr>
          </a:p>
          <a:p>
            <a:r>
              <a:rPr lang="en-US" sz="1200" dirty="0">
                <a:solidFill>
                  <a:srgbClr val="6F6B6B"/>
                </a:solidFill>
              </a:rPr>
              <a:t>Policy</a:t>
            </a:r>
          </a:p>
        </p:txBody>
      </p:sp>
      <p:sp>
        <p:nvSpPr>
          <p:cNvPr id="184" name="TextBox 183"/>
          <p:cNvSpPr txBox="1"/>
          <p:nvPr/>
        </p:nvSpPr>
        <p:spPr>
          <a:xfrm>
            <a:off x="6339271" y="4467244"/>
            <a:ext cx="1382558" cy="276999"/>
          </a:xfrm>
          <a:prstGeom prst="rect">
            <a:avLst/>
          </a:prstGeom>
          <a:noFill/>
        </p:spPr>
        <p:txBody>
          <a:bodyPr wrap="none" rtlCol="0">
            <a:spAutoFit/>
          </a:bodyPr>
          <a:lstStyle/>
          <a:p>
            <a:r>
              <a:rPr lang="en-US" sz="1200" dirty="0">
                <a:solidFill>
                  <a:srgbClr val="6F6B6B"/>
                </a:solidFill>
              </a:rPr>
              <a:t>Potential violations</a:t>
            </a:r>
          </a:p>
        </p:txBody>
      </p:sp>
      <p:sp>
        <p:nvSpPr>
          <p:cNvPr id="185" name="TextBox 184"/>
          <p:cNvSpPr txBox="1"/>
          <p:nvPr/>
        </p:nvSpPr>
        <p:spPr>
          <a:xfrm>
            <a:off x="3745530" y="5235313"/>
            <a:ext cx="696344" cy="276999"/>
          </a:xfrm>
          <a:prstGeom prst="rect">
            <a:avLst/>
          </a:prstGeom>
          <a:noFill/>
        </p:spPr>
        <p:txBody>
          <a:bodyPr wrap="none" rtlCol="0">
            <a:spAutoFit/>
          </a:bodyPr>
          <a:lstStyle/>
          <a:p>
            <a:r>
              <a:rPr lang="en-US" sz="1200" dirty="0">
                <a:solidFill>
                  <a:schemeClr val="bg2"/>
                </a:solidFill>
              </a:rPr>
              <a:t>Fix code</a:t>
            </a:r>
          </a:p>
        </p:txBody>
      </p:sp>
      <p:sp>
        <p:nvSpPr>
          <p:cNvPr id="186" name="TextBox 185"/>
          <p:cNvSpPr txBox="1"/>
          <p:nvPr/>
        </p:nvSpPr>
        <p:spPr>
          <a:xfrm>
            <a:off x="4778136" y="4511371"/>
            <a:ext cx="978986" cy="276999"/>
          </a:xfrm>
          <a:prstGeom prst="rect">
            <a:avLst/>
          </a:prstGeom>
          <a:noFill/>
        </p:spPr>
        <p:txBody>
          <a:bodyPr wrap="none" rtlCol="0">
            <a:spAutoFit/>
          </a:bodyPr>
          <a:lstStyle/>
          <a:p>
            <a:r>
              <a:rPr lang="en-US" sz="1200" dirty="0">
                <a:solidFill>
                  <a:srgbClr val="6F6B6B"/>
                </a:solidFill>
              </a:rPr>
              <a:t>Update </a:t>
            </a:r>
            <a:r>
              <a:rPr lang="en-US" sz="1200" dirty="0" err="1">
                <a:solidFill>
                  <a:srgbClr val="6F6B6B"/>
                </a:solidFill>
              </a:rPr>
              <a:t>Grok</a:t>
            </a:r>
            <a:endParaRPr lang="en-US" sz="1200" dirty="0">
              <a:solidFill>
                <a:srgbClr val="6F6B6B"/>
              </a:solidFill>
            </a:endParaRPr>
          </a:p>
        </p:txBody>
      </p:sp>
      <p:sp>
        <p:nvSpPr>
          <p:cNvPr id="3" name="Slide Number Placeholder 2"/>
          <p:cNvSpPr>
            <a:spLocks noGrp="1"/>
          </p:cNvSpPr>
          <p:nvPr>
            <p:ph type="sldNum" sz="quarter" idx="12"/>
          </p:nvPr>
        </p:nvSpPr>
        <p:spPr/>
        <p:txBody>
          <a:bodyPr/>
          <a:lstStyle/>
          <a:p>
            <a:pPr>
              <a:defRPr/>
            </a:pPr>
            <a:fld id="{11EEFD52-FC20-40D4-8FD2-5CAD5AEC3DE5}" type="slidenum">
              <a:rPr lang="en-US" smtClean="0"/>
              <a:pPr>
                <a:defRPr/>
              </a:pPr>
              <a:t>4</a:t>
            </a:fld>
            <a:endParaRPr lang="en-US"/>
          </a:p>
        </p:txBody>
      </p:sp>
      <p:sp>
        <p:nvSpPr>
          <p:cNvPr id="35" name="TextBox 34"/>
          <p:cNvSpPr txBox="1"/>
          <p:nvPr/>
        </p:nvSpPr>
        <p:spPr>
          <a:xfrm>
            <a:off x="1075130" y="4623147"/>
            <a:ext cx="1609030" cy="276999"/>
          </a:xfrm>
          <a:prstGeom prst="rect">
            <a:avLst/>
          </a:prstGeom>
          <a:noFill/>
        </p:spPr>
        <p:txBody>
          <a:bodyPr wrap="none" rtlCol="0">
            <a:spAutoFit/>
          </a:bodyPr>
          <a:lstStyle/>
          <a:p>
            <a:r>
              <a:rPr lang="en-US" sz="1200" dirty="0">
                <a:solidFill>
                  <a:srgbClr val="6F6B6B"/>
                </a:solidFill>
              </a:rPr>
              <a:t>Developer annotations</a:t>
            </a:r>
          </a:p>
        </p:txBody>
      </p:sp>
    </p:spTree>
    <p:extLst>
      <p:ext uri="{BB962C8B-B14F-4D97-AF65-F5344CB8AC3E}">
        <p14:creationId xmlns:p14="http://schemas.microsoft.com/office/powerpoint/2010/main" val="26166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16667E-6 4.81481E-6 L 0.40573 -0.18612 " pathEditMode="relative" rAng="0" ptsTypes="AA">
                                      <p:cBhvr>
                                        <p:cTn id="6" dur="1000" fill="hold"/>
                                        <p:tgtEl>
                                          <p:spTgt spid="12"/>
                                        </p:tgtEl>
                                        <p:attrNameLst>
                                          <p:attrName>ppt_x</p:attrName>
                                          <p:attrName>ppt_y</p:attrName>
                                        </p:attrNameLst>
                                      </p:cBhvr>
                                      <p:rCtr x="20278" y="-9306"/>
                                    </p:animMotion>
                                  </p:childTnLst>
                                </p:cTn>
                              </p:par>
                              <p:par>
                                <p:cTn id="7" presetID="42" presetClass="path" presetSubtype="0" accel="50000" decel="50000" fill="hold" grpId="0" nodeType="withEffect">
                                  <p:stCondLst>
                                    <p:cond delay="0"/>
                                  </p:stCondLst>
                                  <p:childTnLst>
                                    <p:animMotion origin="layout" path="M 3.75E-6 -1.11111E-6 L 0.03346 -0.0625 " pathEditMode="relative" rAng="0" ptsTypes="AA">
                                      <p:cBhvr>
                                        <p:cTn id="8" dur="1000" fill="hold"/>
                                        <p:tgtEl>
                                          <p:spTgt spid="2"/>
                                        </p:tgtEl>
                                        <p:attrNameLst>
                                          <p:attrName>ppt_x</p:attrName>
                                          <p:attrName>ppt_y</p:attrName>
                                        </p:attrNameLst>
                                      </p:cBhvr>
                                      <p:rCtr x="1654" y="-3171"/>
                                    </p:animMotion>
                                  </p:childTnLst>
                                </p:cTn>
                              </p:par>
                              <p:par>
                                <p:cTn id="9" presetID="42" presetClass="path" presetSubtype="0" accel="50000" decel="50000" fill="hold" grpId="0" nodeType="withEffect">
                                  <p:stCondLst>
                                    <p:cond delay="0"/>
                                  </p:stCondLst>
                                  <p:childTnLst>
                                    <p:animMotion origin="layout" path="M -2.22222E-6 -0.00278 L 0.03924 0.125 " pathEditMode="relative" rAng="0" ptsTypes="AA">
                                      <p:cBhvr>
                                        <p:cTn id="10" dur="1000" fill="hold"/>
                                        <p:tgtEl>
                                          <p:spTgt spid="13"/>
                                        </p:tgtEl>
                                        <p:attrNameLst>
                                          <p:attrName>ppt_x</p:attrName>
                                          <p:attrName>ppt_y</p:attrName>
                                        </p:attrNameLst>
                                      </p:cBhvr>
                                      <p:rCtr x="1962" y="6389"/>
                                    </p:animMotion>
                                  </p:childTnLst>
                                </p:cTn>
                              </p:par>
                              <p:par>
                                <p:cTn id="11" presetID="42" presetClass="path" presetSubtype="0" accel="50000" decel="50000" fill="hold" grpId="0" nodeType="withEffect">
                                  <p:stCondLst>
                                    <p:cond delay="0"/>
                                  </p:stCondLst>
                                  <p:childTnLst>
                                    <p:animMotion origin="layout" path="M 4.16667E-6 -3.33333E-6 L 0.40937 0.00093 " pathEditMode="relative" rAng="0" ptsTypes="AA">
                                      <p:cBhvr>
                                        <p:cTn id="12" dur="1000" fill="hold"/>
                                        <p:tgtEl>
                                          <p:spTgt spid="14"/>
                                        </p:tgtEl>
                                        <p:attrNameLst>
                                          <p:attrName>ppt_x</p:attrName>
                                          <p:attrName>ppt_y</p:attrName>
                                        </p:attrNameLst>
                                      </p:cBhvr>
                                      <p:rCtr x="20469" y="46"/>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60" grpId="0" animBg="1"/>
      <p:bldP spid="161" grpId="0" animBg="1"/>
      <p:bldP spid="178" grpId="0"/>
      <p:bldP spid="179" grpId="0"/>
      <p:bldP spid="180" grpId="0"/>
      <p:bldP spid="181" grpId="0" animBg="1"/>
      <p:bldP spid="182" grpId="0"/>
      <p:bldP spid="183" grpId="0"/>
      <p:bldP spid="184" grpId="0"/>
      <p:bldP spid="185" grpId="0"/>
      <p:bldP spid="186"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Streamlined Audit Workflow</a:t>
            </a:r>
            <a:endParaRPr lang="en-US" dirty="0"/>
          </a:p>
        </p:txBody>
      </p:sp>
      <p:sp>
        <p:nvSpPr>
          <p:cNvPr id="64" name="Rectangle 63"/>
          <p:cNvSpPr/>
          <p:nvPr/>
        </p:nvSpPr>
        <p:spPr bwMode="auto">
          <a:xfrm>
            <a:off x="1310703" y="3702070"/>
            <a:ext cx="3525914"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Grok</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inventory with policy </a:t>
            </a:r>
            <a:r>
              <a:rPr lang="en-US" sz="15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datatypes</a:t>
            </a: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7" name="Rectangle 46"/>
          <p:cNvSpPr/>
          <p:nvPr/>
        </p:nvSpPr>
        <p:spPr bwMode="auto">
          <a:xfrm>
            <a:off x="4758433"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Interprets Policy</a:t>
            </a:r>
          </a:p>
        </p:txBody>
      </p:sp>
      <p:sp>
        <p:nvSpPr>
          <p:cNvPr id="46" name="Rectangle 45"/>
          <p:cNvSpPr/>
          <p:nvPr/>
        </p:nvSpPr>
        <p:spPr bwMode="auto">
          <a:xfrm>
            <a:off x="1309351"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Crafts Policy</a:t>
            </a:r>
          </a:p>
        </p:txBody>
      </p:sp>
      <p:sp>
        <p:nvSpPr>
          <p:cNvPr id="48" name="Rectangle 47"/>
          <p:cNvSpPr/>
          <p:nvPr/>
        </p:nvSpPr>
        <p:spPr bwMode="auto">
          <a:xfrm>
            <a:off x="1309351" y="4893272"/>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Writes Code</a:t>
            </a:r>
          </a:p>
        </p:txBody>
      </p:sp>
      <p:sp>
        <p:nvSpPr>
          <p:cNvPr id="57" name="Down Arrow 56"/>
          <p:cNvSpPr/>
          <p:nvPr/>
        </p:nvSpPr>
        <p:spPr>
          <a:xfrm>
            <a:off x="6048879" y="3568370"/>
            <a:ext cx="266952" cy="534299"/>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8" name="Down Arrow 4"/>
          <p:cNvSpPr/>
          <p:nvPr/>
        </p:nvSpPr>
        <p:spPr>
          <a:xfrm>
            <a:off x="6115617" y="3568371"/>
            <a:ext cx="133476" cy="463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22" name="Down Arrow 21"/>
          <p:cNvSpPr/>
          <p:nvPr/>
        </p:nvSpPr>
        <p:spPr>
          <a:xfrm>
            <a:off x="2687306" y="2471811"/>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Down Arrow 4"/>
          <p:cNvSpPr/>
          <p:nvPr/>
        </p:nvSpPr>
        <p:spPr>
          <a:xfrm>
            <a:off x="2749259" y="247181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25" name="Up-Down Arrow 24"/>
          <p:cNvSpPr/>
          <p:nvPr/>
        </p:nvSpPr>
        <p:spPr>
          <a:xfrm>
            <a:off x="5592992" y="2449152"/>
            <a:ext cx="247812" cy="466681"/>
          </a:xfrm>
          <a:prstGeom prst="up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Up-Down Arrow 4"/>
          <p:cNvSpPr/>
          <p:nvPr/>
        </p:nvSpPr>
        <p:spPr>
          <a:xfrm>
            <a:off x="5654945" y="2511105"/>
            <a:ext cx="123906" cy="342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p>
        </p:txBody>
      </p:sp>
      <p:sp>
        <p:nvSpPr>
          <p:cNvPr id="28" name="Down Arrow 27"/>
          <p:cNvSpPr/>
          <p:nvPr/>
        </p:nvSpPr>
        <p:spPr>
          <a:xfrm rot="16200000">
            <a:off x="5127235" y="3685259"/>
            <a:ext cx="313136" cy="1073304"/>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Down Arrow 4"/>
          <p:cNvSpPr/>
          <p:nvPr/>
        </p:nvSpPr>
        <p:spPr>
          <a:xfrm rot="16200000">
            <a:off x="5145561" y="3780268"/>
            <a:ext cx="156568" cy="93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32" name="Down Arrow 31"/>
          <p:cNvSpPr/>
          <p:nvPr/>
        </p:nvSpPr>
        <p:spPr>
          <a:xfrm>
            <a:off x="6068019" y="4435873"/>
            <a:ext cx="247813" cy="365132"/>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Down Arrow 4"/>
          <p:cNvSpPr/>
          <p:nvPr/>
        </p:nvSpPr>
        <p:spPr>
          <a:xfrm>
            <a:off x="6129972" y="4435873"/>
            <a:ext cx="123907" cy="316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35" name="Down Arrow 34"/>
          <p:cNvSpPr/>
          <p:nvPr/>
        </p:nvSpPr>
        <p:spPr>
          <a:xfrm rot="10800000">
            <a:off x="2687306" y="4456006"/>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Down Arrow 4"/>
          <p:cNvSpPr/>
          <p:nvPr/>
        </p:nvSpPr>
        <p:spPr>
          <a:xfrm rot="10800000">
            <a:off x="2749259" y="4517959"/>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41" name="Down Arrow 40"/>
          <p:cNvSpPr/>
          <p:nvPr/>
        </p:nvSpPr>
        <p:spPr>
          <a:xfrm rot="5400000">
            <a:off x="4143207" y="4858024"/>
            <a:ext cx="247814" cy="644117"/>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Down Arrow 4"/>
          <p:cNvSpPr/>
          <p:nvPr/>
        </p:nvSpPr>
        <p:spPr>
          <a:xfrm rot="5400000">
            <a:off x="4402540" y="4948099"/>
            <a:ext cx="123907" cy="558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50" name="Down Arrow 49"/>
          <p:cNvSpPr/>
          <p:nvPr/>
        </p:nvSpPr>
        <p:spPr>
          <a:xfrm rot="10800000">
            <a:off x="4619893" y="4402248"/>
            <a:ext cx="247812" cy="466681"/>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Down Arrow 4"/>
          <p:cNvSpPr/>
          <p:nvPr/>
        </p:nvSpPr>
        <p:spPr>
          <a:xfrm rot="10800000">
            <a:off x="4634526" y="457623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52" name="TextBox 51"/>
          <p:cNvSpPr txBox="1"/>
          <p:nvPr/>
        </p:nvSpPr>
        <p:spPr>
          <a:xfrm>
            <a:off x="2749259" y="2538307"/>
            <a:ext cx="643446" cy="276999"/>
          </a:xfrm>
          <a:prstGeom prst="rect">
            <a:avLst/>
          </a:prstGeom>
          <a:noFill/>
        </p:spPr>
        <p:txBody>
          <a:bodyPr wrap="none" rtlCol="0">
            <a:spAutoFit/>
          </a:bodyPr>
          <a:lstStyle/>
          <a:p>
            <a:r>
              <a:rPr lang="en-US" sz="1200" dirty="0">
                <a:solidFill>
                  <a:srgbClr val="6F6B6B"/>
                </a:solidFill>
              </a:rPr>
              <a:t>Encode</a:t>
            </a:r>
          </a:p>
        </p:txBody>
      </p:sp>
      <p:sp>
        <p:nvSpPr>
          <p:cNvPr id="53" name="TextBox 52"/>
          <p:cNvSpPr txBox="1"/>
          <p:nvPr/>
        </p:nvSpPr>
        <p:spPr>
          <a:xfrm>
            <a:off x="5654946" y="2548574"/>
            <a:ext cx="579774" cy="276999"/>
          </a:xfrm>
          <a:prstGeom prst="rect">
            <a:avLst/>
          </a:prstGeom>
          <a:noFill/>
        </p:spPr>
        <p:txBody>
          <a:bodyPr wrap="none" rtlCol="0">
            <a:spAutoFit/>
          </a:bodyPr>
          <a:lstStyle/>
          <a:p>
            <a:r>
              <a:rPr lang="en-US" sz="1200" dirty="0">
                <a:solidFill>
                  <a:srgbClr val="6F6B6B"/>
                </a:solidFill>
              </a:rPr>
              <a:t>Refine</a:t>
            </a:r>
          </a:p>
        </p:txBody>
      </p:sp>
      <p:sp>
        <p:nvSpPr>
          <p:cNvPr id="54" name="TextBox 53"/>
          <p:cNvSpPr txBox="1"/>
          <p:nvPr/>
        </p:nvSpPr>
        <p:spPr>
          <a:xfrm>
            <a:off x="1004256" y="4563523"/>
            <a:ext cx="2511713" cy="276999"/>
          </a:xfrm>
          <a:prstGeom prst="rect">
            <a:avLst/>
          </a:prstGeom>
          <a:noFill/>
        </p:spPr>
        <p:txBody>
          <a:bodyPr wrap="none" rtlCol="0">
            <a:spAutoFit/>
          </a:bodyPr>
          <a:lstStyle/>
          <a:p>
            <a:r>
              <a:rPr lang="en-US" sz="1200" dirty="0">
                <a:solidFill>
                  <a:srgbClr val="6F6B6B"/>
                </a:solidFill>
              </a:rPr>
              <a:t>Code analysis, developer annotations</a:t>
            </a:r>
          </a:p>
        </p:txBody>
      </p:sp>
      <p:sp>
        <p:nvSpPr>
          <p:cNvPr id="55" name="TextBox 54"/>
          <p:cNvSpPr txBox="1"/>
          <p:nvPr/>
        </p:nvSpPr>
        <p:spPr>
          <a:xfrm>
            <a:off x="5790327" y="4076714"/>
            <a:ext cx="943015" cy="369332"/>
          </a:xfrm>
          <a:prstGeom prst="rect">
            <a:avLst/>
          </a:prstGeom>
          <a:noFill/>
          <a:ln>
            <a:solidFill>
              <a:schemeClr val="tx1"/>
            </a:solidFill>
          </a:ln>
        </p:spPr>
        <p:txBody>
          <a:bodyPr wrap="none" rtlCol="0">
            <a:spAutoFit/>
          </a:bodyPr>
          <a:lstStyle/>
          <a:p>
            <a:r>
              <a:rPr lang="en-US" b="1" dirty="0">
                <a:solidFill>
                  <a:srgbClr val="6F6B6B"/>
                </a:solidFill>
              </a:rPr>
              <a:t>Checker</a:t>
            </a:r>
          </a:p>
        </p:txBody>
      </p:sp>
      <p:sp>
        <p:nvSpPr>
          <p:cNvPr id="44" name="TextBox 43"/>
          <p:cNvSpPr txBox="1"/>
          <p:nvPr/>
        </p:nvSpPr>
        <p:spPr>
          <a:xfrm>
            <a:off x="4824248" y="3682994"/>
            <a:ext cx="844975" cy="461665"/>
          </a:xfrm>
          <a:prstGeom prst="rect">
            <a:avLst/>
          </a:prstGeom>
          <a:noFill/>
        </p:spPr>
        <p:txBody>
          <a:bodyPr wrap="none" rtlCol="0">
            <a:spAutoFit/>
          </a:bodyPr>
          <a:lstStyle/>
          <a:p>
            <a:r>
              <a:rPr lang="en-US" sz="1200" dirty="0">
                <a:solidFill>
                  <a:srgbClr val="6F6B6B"/>
                </a:solidFill>
              </a:rPr>
              <a:t>Annotated</a:t>
            </a:r>
          </a:p>
          <a:p>
            <a:r>
              <a:rPr lang="en-US" sz="1200" dirty="0">
                <a:solidFill>
                  <a:srgbClr val="6F6B6B"/>
                </a:solidFill>
              </a:rPr>
              <a:t>Code</a:t>
            </a:r>
          </a:p>
        </p:txBody>
      </p:sp>
      <p:sp>
        <p:nvSpPr>
          <p:cNvPr id="45" name="TextBox 44"/>
          <p:cNvSpPr txBox="1"/>
          <p:nvPr/>
        </p:nvSpPr>
        <p:spPr>
          <a:xfrm>
            <a:off x="6312681" y="3578512"/>
            <a:ext cx="792525" cy="461665"/>
          </a:xfrm>
          <a:prstGeom prst="rect">
            <a:avLst/>
          </a:prstGeom>
          <a:noFill/>
        </p:spPr>
        <p:txBody>
          <a:bodyPr wrap="none" rtlCol="0">
            <a:spAutoFit/>
          </a:bodyPr>
          <a:lstStyle/>
          <a:p>
            <a:r>
              <a:rPr lang="en-US" sz="1200" dirty="0" err="1">
                <a:solidFill>
                  <a:srgbClr val="6F6B6B"/>
                </a:solidFill>
              </a:rPr>
              <a:t>Legalease</a:t>
            </a:r>
            <a:endParaRPr lang="en-US" sz="1200" dirty="0">
              <a:solidFill>
                <a:srgbClr val="6F6B6B"/>
              </a:solidFill>
            </a:endParaRPr>
          </a:p>
          <a:p>
            <a:r>
              <a:rPr lang="en-US" sz="1200" dirty="0">
                <a:solidFill>
                  <a:srgbClr val="6F6B6B"/>
                </a:solidFill>
              </a:rPr>
              <a:t>Policy</a:t>
            </a:r>
          </a:p>
        </p:txBody>
      </p:sp>
      <p:sp>
        <p:nvSpPr>
          <p:cNvPr id="59" name="TextBox 58"/>
          <p:cNvSpPr txBox="1"/>
          <p:nvPr/>
        </p:nvSpPr>
        <p:spPr>
          <a:xfrm>
            <a:off x="6339271" y="4467244"/>
            <a:ext cx="1382558" cy="276999"/>
          </a:xfrm>
          <a:prstGeom prst="rect">
            <a:avLst/>
          </a:prstGeom>
          <a:noFill/>
        </p:spPr>
        <p:txBody>
          <a:bodyPr wrap="none" rtlCol="0">
            <a:spAutoFit/>
          </a:bodyPr>
          <a:lstStyle/>
          <a:p>
            <a:r>
              <a:rPr lang="en-US" sz="1200" dirty="0">
                <a:solidFill>
                  <a:srgbClr val="6F6B6B"/>
                </a:solidFill>
              </a:rPr>
              <a:t>Potential violations</a:t>
            </a:r>
          </a:p>
        </p:txBody>
      </p:sp>
      <p:sp>
        <p:nvSpPr>
          <p:cNvPr id="61" name="TextBox 60"/>
          <p:cNvSpPr txBox="1"/>
          <p:nvPr/>
        </p:nvSpPr>
        <p:spPr>
          <a:xfrm>
            <a:off x="3959843" y="5313894"/>
            <a:ext cx="696344" cy="276999"/>
          </a:xfrm>
          <a:prstGeom prst="rect">
            <a:avLst/>
          </a:prstGeom>
          <a:noFill/>
        </p:spPr>
        <p:txBody>
          <a:bodyPr wrap="none" rtlCol="0">
            <a:spAutoFit/>
          </a:bodyPr>
          <a:lstStyle/>
          <a:p>
            <a:r>
              <a:rPr lang="en-US" sz="1200" dirty="0">
                <a:solidFill>
                  <a:schemeClr val="bg2"/>
                </a:solidFill>
              </a:rPr>
              <a:t>Fix code</a:t>
            </a:r>
          </a:p>
        </p:txBody>
      </p:sp>
      <p:sp>
        <p:nvSpPr>
          <p:cNvPr id="62" name="TextBox 61"/>
          <p:cNvSpPr txBox="1"/>
          <p:nvPr/>
        </p:nvSpPr>
        <p:spPr>
          <a:xfrm>
            <a:off x="4880982" y="4407029"/>
            <a:ext cx="978986" cy="276999"/>
          </a:xfrm>
          <a:prstGeom prst="rect">
            <a:avLst/>
          </a:prstGeom>
          <a:noFill/>
        </p:spPr>
        <p:txBody>
          <a:bodyPr wrap="none" rtlCol="0">
            <a:spAutoFit/>
          </a:bodyPr>
          <a:lstStyle/>
          <a:p>
            <a:r>
              <a:rPr lang="en-US" sz="1200" dirty="0">
                <a:solidFill>
                  <a:srgbClr val="6F6B6B"/>
                </a:solidFill>
              </a:rPr>
              <a:t>Update </a:t>
            </a:r>
            <a:r>
              <a:rPr lang="en-US" sz="1200" dirty="0" err="1">
                <a:solidFill>
                  <a:srgbClr val="6F6B6B"/>
                </a:solidFill>
              </a:rPr>
              <a:t>Grok</a:t>
            </a:r>
            <a:endParaRPr lang="en-US" sz="1200" dirty="0">
              <a:solidFill>
                <a:srgbClr val="6F6B6B"/>
              </a:solidFill>
            </a:endParaRPr>
          </a:p>
        </p:txBody>
      </p:sp>
      <p:sp>
        <p:nvSpPr>
          <p:cNvPr id="60" name="Rectangle 59"/>
          <p:cNvSpPr/>
          <p:nvPr/>
        </p:nvSpPr>
        <p:spPr bwMode="auto">
          <a:xfrm>
            <a:off x="4758433" y="4892698"/>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Verifies Compliance</a:t>
            </a:r>
          </a:p>
        </p:txBody>
      </p:sp>
      <p:sp>
        <p:nvSpPr>
          <p:cNvPr id="63" name="Rectangle 62"/>
          <p:cNvSpPr/>
          <p:nvPr/>
        </p:nvSpPr>
        <p:spPr bwMode="auto">
          <a:xfrm>
            <a:off x="1309350" y="2744647"/>
            <a:ext cx="6643532" cy="769208"/>
          </a:xfrm>
          <a:prstGeom prst="rect">
            <a:avLst/>
          </a:prstGeom>
          <a:solidFill>
            <a:schemeClr val="accent2"/>
          </a:solidFill>
          <a:ln>
            <a:noFill/>
            <a:headEnd type="none" w="med" len="med"/>
            <a:tailEnd type="none" w="med" len="med"/>
          </a:ln>
          <a:effectLst>
            <a:glow rad="228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Legal</a:t>
            </a:r>
            <a:r>
              <a:rPr lang="en-US" sz="3000" i="1"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ease</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 formal policy specification language</a:t>
            </a:r>
          </a:p>
        </p:txBody>
      </p:sp>
      <p:sp>
        <p:nvSpPr>
          <p:cNvPr id="4" name="Rectangle 3"/>
          <p:cNvSpPr/>
          <p:nvPr/>
        </p:nvSpPr>
        <p:spPr bwMode="auto">
          <a:xfrm>
            <a:off x="-3047" y="0"/>
            <a:ext cx="9144000" cy="6858000"/>
          </a:xfrm>
          <a:prstGeom prst="rect">
            <a:avLst/>
          </a:prstGeom>
          <a:solidFill>
            <a:schemeClr val="tx1">
              <a:lumMod val="50000"/>
              <a:lumOff val="50000"/>
              <a:alpha val="7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Content Placeholder 3"/>
          <p:cNvSpPr>
            <a:spLocks noGrp="1"/>
          </p:cNvSpPr>
          <p:nvPr>
            <p:ph sz="quarter" idx="4294967295"/>
          </p:nvPr>
        </p:nvSpPr>
        <p:spPr>
          <a:xfrm>
            <a:off x="3910694" y="1638282"/>
            <a:ext cx="4803974" cy="3573286"/>
          </a:xfrm>
          <a:prstGeom prst="rect">
            <a:avLst/>
          </a:prstGeom>
          <a:solidFill>
            <a:schemeClr val="tx1">
              <a:alpha val="61000"/>
            </a:schemeClr>
          </a:solidFill>
        </p:spPr>
        <p:txBody>
          <a:bodyPr vert="horz" lIns="137160" tIns="68580" rIns="91440" bIns="68580" rtlCol="0">
            <a:normAutofit fontScale="92500" lnSpcReduction="10000"/>
          </a:bodyPr>
          <a:lstStyle/>
          <a:p>
            <a:pPr marL="0" indent="0">
              <a:buNone/>
            </a:pPr>
            <a:r>
              <a:rPr lang="en-US" b="1" dirty="0" smtClean="0">
                <a:solidFill>
                  <a:schemeClr val="bg1"/>
                </a:solidFill>
              </a:rPr>
              <a:t>Workflow</a:t>
            </a:r>
            <a:r>
              <a:rPr lang="en-US" dirty="0" smtClean="0">
                <a:solidFill>
                  <a:schemeClr val="bg1"/>
                </a:solidFill>
              </a:rPr>
              <a:t> for privacy compliance</a:t>
            </a:r>
          </a:p>
          <a:p>
            <a:pPr marL="0" indent="0">
              <a:buNone/>
            </a:pPr>
            <a:endParaRPr lang="en-US" dirty="0">
              <a:solidFill>
                <a:schemeClr val="bg1"/>
              </a:solidFill>
            </a:endParaRPr>
          </a:p>
          <a:p>
            <a:pPr marL="0" indent="0">
              <a:buNone/>
            </a:pPr>
            <a:r>
              <a:rPr lang="en-US" b="1" dirty="0" smtClean="0">
                <a:solidFill>
                  <a:schemeClr val="bg1"/>
                </a:solidFill>
              </a:rPr>
              <a:t>Legalease, </a:t>
            </a:r>
            <a:r>
              <a:rPr lang="en-US" dirty="0" smtClean="0">
                <a:solidFill>
                  <a:schemeClr val="bg1"/>
                </a:solidFill>
              </a:rPr>
              <a:t>usable yet formal policy specification language</a:t>
            </a:r>
          </a:p>
          <a:p>
            <a:pPr marL="0" indent="0">
              <a:buNone/>
            </a:pPr>
            <a:endParaRPr lang="en-US" dirty="0">
              <a:solidFill>
                <a:schemeClr val="bg1"/>
              </a:solidFill>
            </a:endParaRPr>
          </a:p>
          <a:p>
            <a:pPr marL="0" indent="0">
              <a:buNone/>
            </a:pPr>
            <a:r>
              <a:rPr lang="en-US" b="1" dirty="0" err="1" smtClean="0">
                <a:solidFill>
                  <a:schemeClr val="bg1"/>
                </a:solidFill>
              </a:rPr>
              <a:t>Grok</a:t>
            </a:r>
            <a:r>
              <a:rPr lang="en-US" b="1" dirty="0" smtClean="0">
                <a:solidFill>
                  <a:schemeClr val="bg1"/>
                </a:solidFill>
              </a:rPr>
              <a:t>, </a:t>
            </a:r>
            <a:r>
              <a:rPr lang="en-US" dirty="0" smtClean="0">
                <a:solidFill>
                  <a:schemeClr val="bg1"/>
                </a:solidFill>
              </a:rPr>
              <a:t>bootstrapped data inventory for big data systems</a:t>
            </a:r>
          </a:p>
          <a:p>
            <a:pPr marL="0" indent="0">
              <a:buNone/>
            </a:pPr>
            <a:endParaRPr lang="en-US" dirty="0">
              <a:solidFill>
                <a:schemeClr val="bg1"/>
              </a:solidFill>
            </a:endParaRPr>
          </a:p>
          <a:p>
            <a:pPr marL="0" indent="0">
              <a:buNone/>
            </a:pPr>
            <a:r>
              <a:rPr lang="en-US" b="1" dirty="0" smtClean="0">
                <a:solidFill>
                  <a:schemeClr val="bg1"/>
                </a:solidFill>
              </a:rPr>
              <a:t>Scalable</a:t>
            </a:r>
            <a:r>
              <a:rPr lang="en-US" dirty="0" smtClean="0">
                <a:solidFill>
                  <a:schemeClr val="bg1"/>
                </a:solidFill>
              </a:rPr>
              <a:t> implementation for Bing</a:t>
            </a:r>
            <a:endParaRPr lang="en-US" dirty="0">
              <a:solidFill>
                <a:schemeClr val="bg1"/>
              </a:solidFill>
            </a:endParaRPr>
          </a:p>
        </p:txBody>
      </p:sp>
      <p:sp>
        <p:nvSpPr>
          <p:cNvPr id="38" name="Slide Number Placeholder 2"/>
          <p:cNvSpPr>
            <a:spLocks noGrp="1"/>
          </p:cNvSpPr>
          <p:nvPr>
            <p:ph type="sldNum" sz="quarter" idx="12"/>
          </p:nvPr>
        </p:nvSpPr>
        <p:spPr>
          <a:xfrm>
            <a:off x="1216025" y="6354763"/>
            <a:ext cx="1219200" cy="366712"/>
          </a:xfrm>
        </p:spPr>
        <p:txBody>
          <a:bodyPr/>
          <a:lstStyle/>
          <a:p>
            <a:pPr>
              <a:defRPr/>
            </a:pPr>
            <a:fld id="{11EEFD52-FC20-40D4-8FD2-5CAD5AEC3DE5}" type="slidenum">
              <a:rPr lang="en-US" smtClean="0"/>
              <a:pPr>
                <a:defRPr/>
              </a:pPr>
              <a:t>5</a:t>
            </a:fld>
            <a:endParaRPr lang="en-US"/>
          </a:p>
        </p:txBody>
      </p:sp>
    </p:spTree>
    <p:extLst>
      <p:ext uri="{BB962C8B-B14F-4D97-AF65-F5344CB8AC3E}">
        <p14:creationId xmlns:p14="http://schemas.microsoft.com/office/powerpoint/2010/main" val="304129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Privacy as Restrictions on Personal Information Flow</a:t>
            </a:r>
            <a:endParaRPr lang="en-US" dirty="0"/>
          </a:p>
        </p:txBody>
      </p:sp>
      <p:sp>
        <p:nvSpPr>
          <p:cNvPr id="4" name="Slide Number Placeholder 3"/>
          <p:cNvSpPr>
            <a:spLocks noGrp="1"/>
          </p:cNvSpPr>
          <p:nvPr>
            <p:ph type="sldNum" sz="quarter" idx="12"/>
          </p:nvPr>
        </p:nvSpPr>
        <p:spPr>
          <a:xfrm>
            <a:off x="611560" y="6354763"/>
            <a:ext cx="1219200" cy="366712"/>
          </a:xfrm>
        </p:spPr>
        <p:txBody>
          <a:bodyPr/>
          <a:lstStyle/>
          <a:p>
            <a:pPr>
              <a:defRPr/>
            </a:pPr>
            <a:fld id="{913EBE8F-A853-47C4-AE1E-4A5B1505A885}" type="slidenum">
              <a:rPr lang="en-US" smtClean="0"/>
              <a:pPr>
                <a:defRPr/>
              </a:pPr>
              <a:t>6</a:t>
            </a:fld>
            <a:endParaRPr lang="en-US"/>
          </a:p>
        </p:txBody>
      </p:sp>
      <p:sp>
        <p:nvSpPr>
          <p:cNvPr id="5" name="Right Arrow 4"/>
          <p:cNvSpPr/>
          <p:nvPr/>
        </p:nvSpPr>
        <p:spPr>
          <a:xfrm>
            <a:off x="1835696" y="1412776"/>
            <a:ext cx="6768752" cy="576064"/>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Restrictions</a:t>
            </a:r>
            <a:endParaRPr lang="en-US" dirty="0"/>
          </a:p>
        </p:txBody>
      </p:sp>
      <p:sp>
        <p:nvSpPr>
          <p:cNvPr id="6" name="Down Arrow 5"/>
          <p:cNvSpPr/>
          <p:nvPr/>
        </p:nvSpPr>
        <p:spPr>
          <a:xfrm>
            <a:off x="1403648" y="1844824"/>
            <a:ext cx="576064" cy="436592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Information Flow</a:t>
            </a:r>
            <a:endParaRPr lang="en-US" dirty="0"/>
          </a:p>
        </p:txBody>
      </p:sp>
      <p:sp>
        <p:nvSpPr>
          <p:cNvPr id="7" name="TextBox 6"/>
          <p:cNvSpPr txBox="1"/>
          <p:nvPr/>
        </p:nvSpPr>
        <p:spPr>
          <a:xfrm>
            <a:off x="769544" y="2114436"/>
            <a:ext cx="720069" cy="338554"/>
          </a:xfrm>
          <a:prstGeom prst="rect">
            <a:avLst/>
          </a:prstGeom>
          <a:noFill/>
        </p:spPr>
        <p:txBody>
          <a:bodyPr wrap="none" rtlCol="0">
            <a:spAutoFit/>
          </a:bodyPr>
          <a:lstStyle/>
          <a:p>
            <a:pPr algn="just"/>
            <a:r>
              <a:rPr lang="en-US" sz="1600" dirty="0" smtClean="0"/>
              <a:t>Direct</a:t>
            </a:r>
            <a:endParaRPr lang="en-US" sz="1600" dirty="0"/>
          </a:p>
        </p:txBody>
      </p:sp>
      <p:sp>
        <p:nvSpPr>
          <p:cNvPr id="8" name="TextBox 7"/>
          <p:cNvSpPr txBox="1"/>
          <p:nvPr/>
        </p:nvSpPr>
        <p:spPr>
          <a:xfrm>
            <a:off x="338552" y="3492044"/>
            <a:ext cx="1281120" cy="338554"/>
          </a:xfrm>
          <a:prstGeom prst="rect">
            <a:avLst/>
          </a:prstGeom>
          <a:noFill/>
        </p:spPr>
        <p:txBody>
          <a:bodyPr wrap="none" rtlCol="0">
            <a:spAutoFit/>
          </a:bodyPr>
          <a:lstStyle/>
          <a:p>
            <a:pPr algn="r"/>
            <a:r>
              <a:rPr lang="en-US" sz="1600" dirty="0" smtClean="0"/>
              <a:t>Interference</a:t>
            </a:r>
            <a:endParaRPr lang="en-US" sz="1600" dirty="0"/>
          </a:p>
        </p:txBody>
      </p:sp>
      <p:sp>
        <p:nvSpPr>
          <p:cNvPr id="9" name="TextBox 8"/>
          <p:cNvSpPr txBox="1"/>
          <p:nvPr/>
        </p:nvSpPr>
        <p:spPr>
          <a:xfrm>
            <a:off x="242156" y="4750416"/>
            <a:ext cx="1345240" cy="584775"/>
          </a:xfrm>
          <a:prstGeom prst="rect">
            <a:avLst/>
          </a:prstGeom>
          <a:noFill/>
        </p:spPr>
        <p:txBody>
          <a:bodyPr wrap="none" rtlCol="0">
            <a:spAutoFit/>
          </a:bodyPr>
          <a:lstStyle/>
          <a:p>
            <a:r>
              <a:rPr lang="en-US" sz="1600" dirty="0" smtClean="0"/>
              <a:t>Probabilistic </a:t>
            </a:r>
          </a:p>
          <a:p>
            <a:r>
              <a:rPr lang="en-US" sz="1600" dirty="0" smtClean="0"/>
              <a:t>Interference</a:t>
            </a:r>
            <a:endParaRPr lang="en-US" sz="1600" dirty="0"/>
          </a:p>
        </p:txBody>
      </p:sp>
      <p:sp>
        <p:nvSpPr>
          <p:cNvPr id="10" name="TextBox 9"/>
          <p:cNvSpPr txBox="1"/>
          <p:nvPr/>
        </p:nvSpPr>
        <p:spPr>
          <a:xfrm>
            <a:off x="7020272" y="1243499"/>
            <a:ext cx="1027525" cy="338554"/>
          </a:xfrm>
          <a:prstGeom prst="rect">
            <a:avLst/>
          </a:prstGeom>
          <a:noFill/>
        </p:spPr>
        <p:txBody>
          <a:bodyPr wrap="none" rtlCol="0">
            <a:spAutoFit/>
          </a:bodyPr>
          <a:lstStyle/>
          <a:p>
            <a:pPr algn="just"/>
            <a:r>
              <a:rPr lang="en-US" sz="1600" dirty="0" smtClean="0"/>
              <a:t>Temporal</a:t>
            </a:r>
            <a:endParaRPr lang="en-US" sz="1600" dirty="0"/>
          </a:p>
        </p:txBody>
      </p:sp>
      <p:sp>
        <p:nvSpPr>
          <p:cNvPr id="11" name="TextBox 10"/>
          <p:cNvSpPr txBox="1"/>
          <p:nvPr/>
        </p:nvSpPr>
        <p:spPr>
          <a:xfrm>
            <a:off x="3454546" y="1243499"/>
            <a:ext cx="2234907" cy="338554"/>
          </a:xfrm>
          <a:prstGeom prst="rect">
            <a:avLst/>
          </a:prstGeom>
          <a:noFill/>
        </p:spPr>
        <p:txBody>
          <a:bodyPr wrap="none" rtlCol="0">
            <a:spAutoFit/>
          </a:bodyPr>
          <a:lstStyle/>
          <a:p>
            <a:pPr algn="just"/>
            <a:r>
              <a:rPr lang="en-US" sz="1600" dirty="0" smtClean="0"/>
              <a:t>Purpose &amp; Role based</a:t>
            </a:r>
            <a:endParaRPr lang="en-US" sz="1600" dirty="0"/>
          </a:p>
        </p:txBody>
      </p:sp>
      <p:sp>
        <p:nvSpPr>
          <p:cNvPr id="12" name="TextBox 11"/>
          <p:cNvSpPr txBox="1"/>
          <p:nvPr/>
        </p:nvSpPr>
        <p:spPr>
          <a:xfrm>
            <a:off x="2432168" y="1988840"/>
            <a:ext cx="287215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EPAL</a:t>
            </a:r>
          </a:p>
          <a:p>
            <a:pPr algn="ctr"/>
            <a:r>
              <a:rPr lang="en-US" sz="2000" b="1" dirty="0" smtClean="0"/>
              <a:t>XACML</a:t>
            </a:r>
          </a:p>
          <a:p>
            <a:pPr algn="ctr"/>
            <a:r>
              <a:rPr lang="en-US" sz="2000" b="1" dirty="0" smtClean="0"/>
              <a:t>*-access control</a:t>
            </a:r>
          </a:p>
        </p:txBody>
      </p:sp>
      <p:sp>
        <p:nvSpPr>
          <p:cNvPr id="13" name="TextBox 12"/>
          <p:cNvSpPr txBox="1"/>
          <p:nvPr/>
        </p:nvSpPr>
        <p:spPr>
          <a:xfrm>
            <a:off x="5873435" y="2093965"/>
            <a:ext cx="3032753" cy="107721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FOTLs</a:t>
            </a:r>
          </a:p>
          <a:p>
            <a:r>
              <a:rPr lang="en-US" sz="1600" b="1" dirty="0" smtClean="0"/>
              <a:t>[</a:t>
            </a:r>
            <a:r>
              <a:rPr lang="en-US" sz="1600" b="1" dirty="0">
                <a:solidFill>
                  <a:srgbClr val="FF0000"/>
                </a:solidFill>
              </a:rPr>
              <a:t>F</a:t>
            </a:r>
            <a:r>
              <a:rPr lang="en-US" sz="1600" b="1" dirty="0" smtClean="0">
                <a:solidFill>
                  <a:srgbClr val="FF0000"/>
                </a:solidFill>
              </a:rPr>
              <a:t>ormal Contextual Integrity</a:t>
            </a:r>
            <a:r>
              <a:rPr lang="en-US" sz="1600" b="1" dirty="0" smtClean="0"/>
              <a:t>,</a:t>
            </a:r>
            <a:endParaRPr lang="en-US" sz="1600" b="1" dirty="0"/>
          </a:p>
          <a:p>
            <a:r>
              <a:rPr lang="en-US" sz="1600" b="1" dirty="0" smtClean="0">
                <a:solidFill>
                  <a:srgbClr val="FF0000"/>
                </a:solidFill>
              </a:rPr>
              <a:t>Reduce audit algorithm</a:t>
            </a:r>
            <a:r>
              <a:rPr lang="en-US" sz="1600" b="1" dirty="0" smtClean="0"/>
              <a:t>,</a:t>
            </a:r>
          </a:p>
          <a:p>
            <a:r>
              <a:rPr lang="en-US" sz="1600" b="1" dirty="0" smtClean="0"/>
              <a:t>Basin et al.]</a:t>
            </a:r>
            <a:endParaRPr lang="en-US" sz="1600" b="1" dirty="0"/>
          </a:p>
        </p:txBody>
      </p:sp>
      <p:sp>
        <p:nvSpPr>
          <p:cNvPr id="14" name="TextBox 13"/>
          <p:cNvSpPr txBox="1"/>
          <p:nvPr/>
        </p:nvSpPr>
        <p:spPr>
          <a:xfrm>
            <a:off x="5868144" y="3615155"/>
            <a:ext cx="1354858" cy="70788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000" b="1" dirty="0" err="1" smtClean="0">
                <a:solidFill>
                  <a:srgbClr val="FF0000"/>
                </a:solidFill>
              </a:rPr>
              <a:t>Grok</a:t>
            </a:r>
            <a:r>
              <a:rPr lang="en-US" sz="2000" b="1" dirty="0" smtClean="0">
                <a:solidFill>
                  <a:srgbClr val="FF0000"/>
                </a:solidFill>
              </a:rPr>
              <a:t> +</a:t>
            </a:r>
          </a:p>
          <a:p>
            <a:pPr algn="ctr"/>
            <a:r>
              <a:rPr lang="en-US" sz="2000" b="1" dirty="0" smtClean="0">
                <a:solidFill>
                  <a:srgbClr val="FF0000"/>
                </a:solidFill>
              </a:rPr>
              <a:t>Legalease</a:t>
            </a:r>
            <a:endParaRPr lang="en-US" sz="2000" b="1" dirty="0">
              <a:solidFill>
                <a:srgbClr val="FF0000"/>
              </a:solidFill>
            </a:endParaRPr>
          </a:p>
        </p:txBody>
      </p:sp>
      <p:sp>
        <p:nvSpPr>
          <p:cNvPr id="15" name="TextBox 14"/>
          <p:cNvSpPr txBox="1"/>
          <p:nvPr/>
        </p:nvSpPr>
        <p:spPr>
          <a:xfrm>
            <a:off x="1979712" y="3657218"/>
            <a:ext cx="188853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Jif, </a:t>
            </a:r>
            <a:r>
              <a:rPr lang="en-US" sz="2000" b="1" dirty="0" err="1" smtClean="0"/>
              <a:t>FlowCaml</a:t>
            </a:r>
            <a:r>
              <a:rPr lang="en-US" sz="2000" b="1" dirty="0" smtClean="0"/>
              <a:t>,…</a:t>
            </a:r>
            <a:endParaRPr lang="en-US" sz="2000" b="1" dirty="0"/>
          </a:p>
        </p:txBody>
      </p:sp>
      <p:sp>
        <p:nvSpPr>
          <p:cNvPr id="17" name="TextBox 16"/>
          <p:cNvSpPr txBox="1"/>
          <p:nvPr/>
        </p:nvSpPr>
        <p:spPr>
          <a:xfrm>
            <a:off x="4139952" y="3615155"/>
            <a:ext cx="135165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t>[</a:t>
            </a:r>
            <a:r>
              <a:rPr lang="en-US" sz="2000" b="1" dirty="0" err="1" smtClean="0"/>
              <a:t>Hayati</a:t>
            </a:r>
            <a:r>
              <a:rPr lang="en-US" sz="2000" b="1" dirty="0" smtClean="0"/>
              <a:t> &amp;</a:t>
            </a:r>
          </a:p>
          <a:p>
            <a:r>
              <a:rPr lang="en-US" sz="2000" b="1" dirty="0" err="1" smtClean="0"/>
              <a:t>Abadi</a:t>
            </a:r>
            <a:r>
              <a:rPr lang="en-US" sz="2000" b="1" dirty="0" smtClean="0"/>
              <a:t>]</a:t>
            </a:r>
            <a:endParaRPr lang="en-US" sz="2000" b="1" dirty="0"/>
          </a:p>
        </p:txBody>
      </p:sp>
      <p:sp>
        <p:nvSpPr>
          <p:cNvPr id="19" name="TextBox 18"/>
          <p:cNvSpPr txBox="1"/>
          <p:nvPr/>
        </p:nvSpPr>
        <p:spPr>
          <a:xfrm>
            <a:off x="1977489" y="4774499"/>
            <a:ext cx="2325958"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FF0000"/>
                </a:solidFill>
              </a:rPr>
              <a:t>Information Flow </a:t>
            </a:r>
          </a:p>
          <a:p>
            <a:r>
              <a:rPr lang="en-US" sz="2000" b="1" dirty="0" smtClean="0">
                <a:solidFill>
                  <a:srgbClr val="FF0000"/>
                </a:solidFill>
              </a:rPr>
              <a:t>Experiments</a:t>
            </a:r>
            <a:endParaRPr lang="en-US" sz="2000" b="1" dirty="0">
              <a:solidFill>
                <a:srgbClr val="FF0000"/>
              </a:solidFill>
            </a:endParaRPr>
          </a:p>
        </p:txBody>
      </p:sp>
      <p:sp>
        <p:nvSpPr>
          <p:cNvPr id="20" name="TextBox 19"/>
          <p:cNvSpPr txBox="1"/>
          <p:nvPr/>
        </p:nvSpPr>
        <p:spPr>
          <a:xfrm>
            <a:off x="3047094" y="5682734"/>
            <a:ext cx="1449308"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000" b="1" dirty="0" smtClean="0">
                <a:solidFill>
                  <a:srgbClr val="FF0000"/>
                </a:solidFill>
              </a:rPr>
              <a:t>Differential </a:t>
            </a:r>
          </a:p>
          <a:p>
            <a:pPr algn="ctr"/>
            <a:r>
              <a:rPr lang="en-US" sz="2000" b="1" dirty="0" smtClean="0">
                <a:solidFill>
                  <a:srgbClr val="FF0000"/>
                </a:solidFill>
              </a:rPr>
              <a:t>Privacy</a:t>
            </a:r>
            <a:endParaRPr lang="en-US" sz="2000" b="1" dirty="0">
              <a:solidFill>
                <a:srgbClr val="FF0000"/>
              </a:solidFill>
            </a:endParaRPr>
          </a:p>
        </p:txBody>
      </p:sp>
      <p:sp>
        <p:nvSpPr>
          <p:cNvPr id="18" name="TextBox 17"/>
          <p:cNvSpPr txBox="1"/>
          <p:nvPr/>
        </p:nvSpPr>
        <p:spPr>
          <a:xfrm>
            <a:off x="295449" y="5335191"/>
            <a:ext cx="1120920" cy="584776"/>
          </a:xfrm>
          <a:prstGeom prst="rect">
            <a:avLst/>
          </a:prstGeom>
          <a:noFill/>
        </p:spPr>
        <p:txBody>
          <a:bodyPr wrap="none" rtlCol="0">
            <a:spAutoFit/>
          </a:bodyPr>
          <a:lstStyle/>
          <a:p>
            <a:r>
              <a:rPr lang="en-US" sz="1600" dirty="0" smtClean="0"/>
              <a:t>Differential</a:t>
            </a:r>
          </a:p>
          <a:p>
            <a:r>
              <a:rPr lang="en-US" sz="1600" dirty="0" smtClean="0"/>
              <a:t>Privacy</a:t>
            </a:r>
            <a:endParaRPr lang="en-US" sz="1600" dirty="0"/>
          </a:p>
        </p:txBody>
      </p:sp>
      <p:sp>
        <p:nvSpPr>
          <p:cNvPr id="21" name="Oval 20"/>
          <p:cNvSpPr/>
          <p:nvPr/>
        </p:nvSpPr>
        <p:spPr>
          <a:xfrm>
            <a:off x="5615104" y="3615154"/>
            <a:ext cx="2053240" cy="749949"/>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47915" y="3179987"/>
            <a:ext cx="287215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rgbClr val="FF0000"/>
                </a:solidFill>
              </a:rPr>
              <a:t>Purpose </a:t>
            </a:r>
            <a:r>
              <a:rPr lang="en-US" sz="2000" b="1" dirty="0" smtClean="0">
                <a:solidFill>
                  <a:srgbClr val="FF0000"/>
                </a:solidFill>
                <a:sym typeface="Wingdings" panose="05000000000000000000" pitchFamily="2" charset="2"/>
              </a:rPr>
              <a:t> Planning</a:t>
            </a:r>
            <a:endParaRPr lang="en-US" sz="2000" b="1" dirty="0">
              <a:solidFill>
                <a:srgbClr val="FF0000"/>
              </a:solidFill>
            </a:endParaRPr>
          </a:p>
        </p:txBody>
      </p:sp>
    </p:spTree>
    <p:extLst>
      <p:ext uri="{BB962C8B-B14F-4D97-AF65-F5344CB8AC3E}">
        <p14:creationId xmlns:p14="http://schemas.microsoft.com/office/powerpoint/2010/main" val="7767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Streamlined Audit Workflow</a:t>
            </a:r>
            <a:endParaRPr lang="en-US" dirty="0"/>
          </a:p>
        </p:txBody>
      </p:sp>
      <p:sp>
        <p:nvSpPr>
          <p:cNvPr id="64" name="Rectangle 63"/>
          <p:cNvSpPr/>
          <p:nvPr/>
        </p:nvSpPr>
        <p:spPr bwMode="auto">
          <a:xfrm>
            <a:off x="1310703" y="3702070"/>
            <a:ext cx="3525914" cy="769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Grok</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inventory with policy </a:t>
            </a:r>
            <a:r>
              <a:rPr lang="en-US" sz="15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datatypes</a:t>
            </a:r>
            <a:endPar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7" name="Rectangle 46"/>
          <p:cNvSpPr/>
          <p:nvPr/>
        </p:nvSpPr>
        <p:spPr bwMode="auto">
          <a:xfrm>
            <a:off x="4758433"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Privacy Champion</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Interprets Policy</a:t>
            </a:r>
          </a:p>
        </p:txBody>
      </p:sp>
      <p:sp>
        <p:nvSpPr>
          <p:cNvPr id="46" name="Rectangle 45"/>
          <p:cNvSpPr/>
          <p:nvPr/>
        </p:nvSpPr>
        <p:spPr bwMode="auto">
          <a:xfrm>
            <a:off x="1309351" y="1741136"/>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Legal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Crafts Policy</a:t>
            </a:r>
          </a:p>
        </p:txBody>
      </p:sp>
      <p:sp>
        <p:nvSpPr>
          <p:cNvPr id="48" name="Rectangle 47"/>
          <p:cNvSpPr/>
          <p:nvPr/>
        </p:nvSpPr>
        <p:spPr bwMode="auto">
          <a:xfrm>
            <a:off x="1309351" y="4893272"/>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Developer</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Writes Code</a:t>
            </a:r>
          </a:p>
        </p:txBody>
      </p:sp>
      <p:sp>
        <p:nvSpPr>
          <p:cNvPr id="57" name="Down Arrow 56"/>
          <p:cNvSpPr/>
          <p:nvPr/>
        </p:nvSpPr>
        <p:spPr>
          <a:xfrm>
            <a:off x="6048879" y="3568370"/>
            <a:ext cx="266952" cy="534299"/>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8" name="Down Arrow 4"/>
          <p:cNvSpPr/>
          <p:nvPr/>
        </p:nvSpPr>
        <p:spPr>
          <a:xfrm>
            <a:off x="6115617" y="3568371"/>
            <a:ext cx="133476" cy="463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22" name="Down Arrow 21"/>
          <p:cNvSpPr/>
          <p:nvPr/>
        </p:nvSpPr>
        <p:spPr>
          <a:xfrm>
            <a:off x="2687306" y="2471811"/>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Down Arrow 4"/>
          <p:cNvSpPr/>
          <p:nvPr/>
        </p:nvSpPr>
        <p:spPr>
          <a:xfrm>
            <a:off x="2749259" y="247181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25" name="Up-Down Arrow 24"/>
          <p:cNvSpPr/>
          <p:nvPr/>
        </p:nvSpPr>
        <p:spPr>
          <a:xfrm>
            <a:off x="5592992" y="2449152"/>
            <a:ext cx="247812" cy="466681"/>
          </a:xfrm>
          <a:prstGeom prst="up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Up-Down Arrow 4"/>
          <p:cNvSpPr/>
          <p:nvPr/>
        </p:nvSpPr>
        <p:spPr>
          <a:xfrm>
            <a:off x="5654945" y="2511105"/>
            <a:ext cx="123906" cy="342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algn="ctr" defTabSz="900113">
              <a:lnSpc>
                <a:spcPct val="90000"/>
              </a:lnSpc>
              <a:spcBef>
                <a:spcPct val="0"/>
              </a:spcBef>
              <a:spcAft>
                <a:spcPct val="35000"/>
              </a:spcAft>
            </a:pPr>
            <a:endParaRPr lang="en-US" sz="2025"/>
          </a:p>
        </p:txBody>
      </p:sp>
      <p:sp>
        <p:nvSpPr>
          <p:cNvPr id="28" name="Down Arrow 27"/>
          <p:cNvSpPr/>
          <p:nvPr/>
        </p:nvSpPr>
        <p:spPr>
          <a:xfrm rot="16200000">
            <a:off x="5127235" y="3685259"/>
            <a:ext cx="313136" cy="1073304"/>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Down Arrow 4"/>
          <p:cNvSpPr/>
          <p:nvPr/>
        </p:nvSpPr>
        <p:spPr>
          <a:xfrm rot="16200000">
            <a:off x="5145561" y="3780268"/>
            <a:ext cx="156568" cy="93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32" name="Down Arrow 31"/>
          <p:cNvSpPr/>
          <p:nvPr/>
        </p:nvSpPr>
        <p:spPr>
          <a:xfrm>
            <a:off x="6068019" y="4435873"/>
            <a:ext cx="247813" cy="365132"/>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Down Arrow 4"/>
          <p:cNvSpPr/>
          <p:nvPr/>
        </p:nvSpPr>
        <p:spPr>
          <a:xfrm>
            <a:off x="6129972" y="4435873"/>
            <a:ext cx="123907" cy="316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35" name="Down Arrow 34"/>
          <p:cNvSpPr/>
          <p:nvPr/>
        </p:nvSpPr>
        <p:spPr>
          <a:xfrm rot="10800000">
            <a:off x="2687306" y="4456006"/>
            <a:ext cx="247812" cy="466681"/>
          </a:xfrm>
          <a:prstGeom prst="downArrow">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Down Arrow 4"/>
          <p:cNvSpPr/>
          <p:nvPr/>
        </p:nvSpPr>
        <p:spPr>
          <a:xfrm rot="10800000">
            <a:off x="2749259" y="4517959"/>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41" name="Down Arrow 40"/>
          <p:cNvSpPr/>
          <p:nvPr/>
        </p:nvSpPr>
        <p:spPr>
          <a:xfrm rot="5400000">
            <a:off x="4143207" y="4858024"/>
            <a:ext cx="247814" cy="644117"/>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Down Arrow 4"/>
          <p:cNvSpPr/>
          <p:nvPr/>
        </p:nvSpPr>
        <p:spPr>
          <a:xfrm rot="5400000">
            <a:off x="4402540" y="4948099"/>
            <a:ext cx="123907" cy="558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50" name="Down Arrow 49"/>
          <p:cNvSpPr/>
          <p:nvPr/>
        </p:nvSpPr>
        <p:spPr>
          <a:xfrm rot="10800000">
            <a:off x="4619893" y="4402248"/>
            <a:ext cx="247812" cy="466681"/>
          </a:xfrm>
          <a:prstGeom prst="downArrow">
            <a:avLst/>
          </a:pr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Down Arrow 4"/>
          <p:cNvSpPr/>
          <p:nvPr/>
        </p:nvSpPr>
        <p:spPr>
          <a:xfrm rot="10800000">
            <a:off x="4634526" y="4576231"/>
            <a:ext cx="123906" cy="404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a:p>
        </p:txBody>
      </p:sp>
      <p:sp>
        <p:nvSpPr>
          <p:cNvPr id="52" name="TextBox 51"/>
          <p:cNvSpPr txBox="1"/>
          <p:nvPr/>
        </p:nvSpPr>
        <p:spPr>
          <a:xfrm>
            <a:off x="2749259" y="2538307"/>
            <a:ext cx="643446" cy="276999"/>
          </a:xfrm>
          <a:prstGeom prst="rect">
            <a:avLst/>
          </a:prstGeom>
          <a:noFill/>
        </p:spPr>
        <p:txBody>
          <a:bodyPr wrap="none" rtlCol="0">
            <a:spAutoFit/>
          </a:bodyPr>
          <a:lstStyle/>
          <a:p>
            <a:r>
              <a:rPr lang="en-US" sz="1200" dirty="0">
                <a:solidFill>
                  <a:srgbClr val="6F6B6B"/>
                </a:solidFill>
              </a:rPr>
              <a:t>Encode</a:t>
            </a:r>
          </a:p>
        </p:txBody>
      </p:sp>
      <p:sp>
        <p:nvSpPr>
          <p:cNvPr id="53" name="TextBox 52"/>
          <p:cNvSpPr txBox="1"/>
          <p:nvPr/>
        </p:nvSpPr>
        <p:spPr>
          <a:xfrm>
            <a:off x="5654946" y="2548574"/>
            <a:ext cx="579774" cy="276999"/>
          </a:xfrm>
          <a:prstGeom prst="rect">
            <a:avLst/>
          </a:prstGeom>
          <a:noFill/>
        </p:spPr>
        <p:txBody>
          <a:bodyPr wrap="none" rtlCol="0">
            <a:spAutoFit/>
          </a:bodyPr>
          <a:lstStyle/>
          <a:p>
            <a:r>
              <a:rPr lang="en-US" sz="1200" dirty="0">
                <a:solidFill>
                  <a:srgbClr val="6F6B6B"/>
                </a:solidFill>
              </a:rPr>
              <a:t>Refine</a:t>
            </a:r>
          </a:p>
        </p:txBody>
      </p:sp>
      <p:sp>
        <p:nvSpPr>
          <p:cNvPr id="54" name="TextBox 53"/>
          <p:cNvSpPr txBox="1"/>
          <p:nvPr/>
        </p:nvSpPr>
        <p:spPr>
          <a:xfrm>
            <a:off x="1004256" y="4563523"/>
            <a:ext cx="2511713" cy="276999"/>
          </a:xfrm>
          <a:prstGeom prst="rect">
            <a:avLst/>
          </a:prstGeom>
          <a:noFill/>
        </p:spPr>
        <p:txBody>
          <a:bodyPr wrap="none" rtlCol="0">
            <a:spAutoFit/>
          </a:bodyPr>
          <a:lstStyle/>
          <a:p>
            <a:r>
              <a:rPr lang="en-US" sz="1200" dirty="0">
                <a:solidFill>
                  <a:srgbClr val="6F6B6B"/>
                </a:solidFill>
              </a:rPr>
              <a:t>Code analysis, developer annotations</a:t>
            </a:r>
          </a:p>
        </p:txBody>
      </p:sp>
      <p:sp>
        <p:nvSpPr>
          <p:cNvPr id="55" name="TextBox 54"/>
          <p:cNvSpPr txBox="1"/>
          <p:nvPr/>
        </p:nvSpPr>
        <p:spPr>
          <a:xfrm>
            <a:off x="5790327" y="4076714"/>
            <a:ext cx="943015" cy="369332"/>
          </a:xfrm>
          <a:prstGeom prst="rect">
            <a:avLst/>
          </a:prstGeom>
          <a:noFill/>
          <a:ln>
            <a:solidFill>
              <a:schemeClr val="tx1"/>
            </a:solidFill>
          </a:ln>
        </p:spPr>
        <p:txBody>
          <a:bodyPr wrap="none" rtlCol="0">
            <a:spAutoFit/>
          </a:bodyPr>
          <a:lstStyle/>
          <a:p>
            <a:r>
              <a:rPr lang="en-US" b="1" dirty="0">
                <a:solidFill>
                  <a:srgbClr val="6F6B6B"/>
                </a:solidFill>
              </a:rPr>
              <a:t>Checker</a:t>
            </a:r>
          </a:p>
        </p:txBody>
      </p:sp>
      <p:sp>
        <p:nvSpPr>
          <p:cNvPr id="44" name="TextBox 43"/>
          <p:cNvSpPr txBox="1"/>
          <p:nvPr/>
        </p:nvSpPr>
        <p:spPr>
          <a:xfrm>
            <a:off x="4824248" y="3682994"/>
            <a:ext cx="844975" cy="461665"/>
          </a:xfrm>
          <a:prstGeom prst="rect">
            <a:avLst/>
          </a:prstGeom>
          <a:noFill/>
        </p:spPr>
        <p:txBody>
          <a:bodyPr wrap="none" rtlCol="0">
            <a:spAutoFit/>
          </a:bodyPr>
          <a:lstStyle/>
          <a:p>
            <a:r>
              <a:rPr lang="en-US" sz="1200" dirty="0">
                <a:solidFill>
                  <a:srgbClr val="6F6B6B"/>
                </a:solidFill>
              </a:rPr>
              <a:t>Annotated</a:t>
            </a:r>
          </a:p>
          <a:p>
            <a:r>
              <a:rPr lang="en-US" sz="1200" dirty="0">
                <a:solidFill>
                  <a:srgbClr val="6F6B6B"/>
                </a:solidFill>
              </a:rPr>
              <a:t>Code</a:t>
            </a:r>
          </a:p>
        </p:txBody>
      </p:sp>
      <p:sp>
        <p:nvSpPr>
          <p:cNvPr id="45" name="TextBox 44"/>
          <p:cNvSpPr txBox="1"/>
          <p:nvPr/>
        </p:nvSpPr>
        <p:spPr>
          <a:xfrm>
            <a:off x="6312681" y="3578512"/>
            <a:ext cx="792525" cy="461665"/>
          </a:xfrm>
          <a:prstGeom prst="rect">
            <a:avLst/>
          </a:prstGeom>
          <a:noFill/>
        </p:spPr>
        <p:txBody>
          <a:bodyPr wrap="none" rtlCol="0">
            <a:spAutoFit/>
          </a:bodyPr>
          <a:lstStyle/>
          <a:p>
            <a:r>
              <a:rPr lang="en-US" sz="1200" dirty="0" err="1">
                <a:solidFill>
                  <a:srgbClr val="6F6B6B"/>
                </a:solidFill>
              </a:rPr>
              <a:t>Legalease</a:t>
            </a:r>
            <a:endParaRPr lang="en-US" sz="1200" dirty="0">
              <a:solidFill>
                <a:srgbClr val="6F6B6B"/>
              </a:solidFill>
            </a:endParaRPr>
          </a:p>
          <a:p>
            <a:r>
              <a:rPr lang="en-US" sz="1200" dirty="0">
                <a:solidFill>
                  <a:srgbClr val="6F6B6B"/>
                </a:solidFill>
              </a:rPr>
              <a:t>Policy</a:t>
            </a:r>
          </a:p>
        </p:txBody>
      </p:sp>
      <p:sp>
        <p:nvSpPr>
          <p:cNvPr id="59" name="TextBox 58"/>
          <p:cNvSpPr txBox="1"/>
          <p:nvPr/>
        </p:nvSpPr>
        <p:spPr>
          <a:xfrm>
            <a:off x="6339271" y="4467244"/>
            <a:ext cx="1382558" cy="276999"/>
          </a:xfrm>
          <a:prstGeom prst="rect">
            <a:avLst/>
          </a:prstGeom>
          <a:noFill/>
        </p:spPr>
        <p:txBody>
          <a:bodyPr wrap="none" rtlCol="0">
            <a:spAutoFit/>
          </a:bodyPr>
          <a:lstStyle/>
          <a:p>
            <a:r>
              <a:rPr lang="en-US" sz="1200" dirty="0">
                <a:solidFill>
                  <a:srgbClr val="6F6B6B"/>
                </a:solidFill>
              </a:rPr>
              <a:t>Potential violations</a:t>
            </a:r>
          </a:p>
        </p:txBody>
      </p:sp>
      <p:sp>
        <p:nvSpPr>
          <p:cNvPr id="61" name="TextBox 60"/>
          <p:cNvSpPr txBox="1"/>
          <p:nvPr/>
        </p:nvSpPr>
        <p:spPr>
          <a:xfrm>
            <a:off x="3959843" y="5313894"/>
            <a:ext cx="696344" cy="276999"/>
          </a:xfrm>
          <a:prstGeom prst="rect">
            <a:avLst/>
          </a:prstGeom>
          <a:noFill/>
        </p:spPr>
        <p:txBody>
          <a:bodyPr wrap="none" rtlCol="0">
            <a:spAutoFit/>
          </a:bodyPr>
          <a:lstStyle/>
          <a:p>
            <a:r>
              <a:rPr lang="en-US" sz="1200" dirty="0">
                <a:solidFill>
                  <a:schemeClr val="bg2"/>
                </a:solidFill>
              </a:rPr>
              <a:t>Fix code</a:t>
            </a:r>
          </a:p>
        </p:txBody>
      </p:sp>
      <p:sp>
        <p:nvSpPr>
          <p:cNvPr id="62" name="TextBox 61"/>
          <p:cNvSpPr txBox="1"/>
          <p:nvPr/>
        </p:nvSpPr>
        <p:spPr>
          <a:xfrm>
            <a:off x="4880982" y="4407029"/>
            <a:ext cx="978986" cy="276999"/>
          </a:xfrm>
          <a:prstGeom prst="rect">
            <a:avLst/>
          </a:prstGeom>
          <a:noFill/>
        </p:spPr>
        <p:txBody>
          <a:bodyPr wrap="none" rtlCol="0">
            <a:spAutoFit/>
          </a:bodyPr>
          <a:lstStyle/>
          <a:p>
            <a:r>
              <a:rPr lang="en-US" sz="1200" dirty="0">
                <a:solidFill>
                  <a:srgbClr val="6F6B6B"/>
                </a:solidFill>
              </a:rPr>
              <a:t>Update </a:t>
            </a:r>
            <a:r>
              <a:rPr lang="en-US" sz="1200" dirty="0" err="1">
                <a:solidFill>
                  <a:srgbClr val="6F6B6B"/>
                </a:solidFill>
              </a:rPr>
              <a:t>Grok</a:t>
            </a:r>
            <a:endParaRPr lang="en-US" sz="1200" dirty="0">
              <a:solidFill>
                <a:srgbClr val="6F6B6B"/>
              </a:solidFill>
            </a:endParaRPr>
          </a:p>
        </p:txBody>
      </p:sp>
      <p:sp>
        <p:nvSpPr>
          <p:cNvPr id="60" name="Rectangle 59"/>
          <p:cNvSpPr/>
          <p:nvPr/>
        </p:nvSpPr>
        <p:spPr bwMode="auto">
          <a:xfrm>
            <a:off x="4758433" y="4892698"/>
            <a:ext cx="3251534" cy="7692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Audit Team</a:t>
            </a: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Verifies Compliance</a:t>
            </a:r>
          </a:p>
        </p:txBody>
      </p:sp>
      <p:sp>
        <p:nvSpPr>
          <p:cNvPr id="4" name="Rectangle 3"/>
          <p:cNvSpPr/>
          <p:nvPr/>
        </p:nvSpPr>
        <p:spPr bwMode="auto">
          <a:xfrm>
            <a:off x="-3047" y="0"/>
            <a:ext cx="9144000" cy="6858000"/>
          </a:xfrm>
          <a:prstGeom prst="rect">
            <a:avLst/>
          </a:prstGeom>
          <a:solidFill>
            <a:schemeClr val="tx1">
              <a:lumMod val="50000"/>
              <a:lumOff val="50000"/>
              <a:alpha val="6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en-US" sz="135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Rectangle 62"/>
          <p:cNvSpPr/>
          <p:nvPr/>
        </p:nvSpPr>
        <p:spPr bwMode="auto">
          <a:xfrm>
            <a:off x="1309350" y="2744647"/>
            <a:ext cx="6643532" cy="769208"/>
          </a:xfrm>
          <a:prstGeom prst="rect">
            <a:avLst/>
          </a:prstGeom>
          <a:solidFill>
            <a:schemeClr val="accent2"/>
          </a:solidFill>
          <a:ln>
            <a:noFill/>
            <a:headEnd type="none" w="med" len="med"/>
            <a:tailEnd type="none" w="med" len="med"/>
          </a:ln>
          <a:effectLst>
            <a:glow rad="228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defTabSz="685574" fontAlgn="base">
              <a:spcBef>
                <a:spcPct val="0"/>
              </a:spcBef>
              <a:spcAft>
                <a:spcPct val="0"/>
              </a:spcAft>
            </a:pPr>
            <a:r>
              <a:rPr lang="en-US" sz="3000"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Legal</a:t>
            </a:r>
            <a:r>
              <a:rPr lang="en-US" sz="3000" i="1"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ease</a:t>
            </a:r>
            <a:endParaRPr lang="en-US" sz="3000" i="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685574" fontAlgn="base">
              <a:spcBef>
                <a:spcPct val="0"/>
              </a:spcBef>
              <a:spcAft>
                <a:spcPct val="0"/>
              </a:spcAft>
            </a:pPr>
            <a:r>
              <a:rPr lang="en-US" sz="150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 formal policy specification language</a:t>
            </a:r>
          </a:p>
        </p:txBody>
      </p:sp>
      <p:sp>
        <p:nvSpPr>
          <p:cNvPr id="37" name="Slide Number Placeholder 2"/>
          <p:cNvSpPr>
            <a:spLocks noGrp="1"/>
          </p:cNvSpPr>
          <p:nvPr>
            <p:ph type="sldNum" sz="quarter" idx="12"/>
          </p:nvPr>
        </p:nvSpPr>
        <p:spPr>
          <a:xfrm>
            <a:off x="1216025" y="6354763"/>
            <a:ext cx="1219200" cy="366712"/>
          </a:xfrm>
        </p:spPr>
        <p:txBody>
          <a:bodyPr/>
          <a:lstStyle/>
          <a:p>
            <a:pPr>
              <a:defRPr/>
            </a:pPr>
            <a:fld id="{11EEFD52-FC20-40D4-8FD2-5CAD5AEC3DE5}" type="slidenum">
              <a:rPr lang="en-US" smtClean="0"/>
              <a:pPr>
                <a:defRPr/>
              </a:pPr>
              <a:t>7</a:t>
            </a:fld>
            <a:endParaRPr lang="en-US"/>
          </a:p>
        </p:txBody>
      </p:sp>
    </p:spTree>
    <p:extLst>
      <p:ext uri="{BB962C8B-B14F-4D97-AF65-F5344CB8AC3E}">
        <p14:creationId xmlns:p14="http://schemas.microsoft.com/office/powerpoint/2010/main" val="255994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Specification: </a:t>
            </a:r>
            <a:r>
              <a:rPr lang="en-US" dirty="0" err="1" smtClean="0"/>
              <a:t>Legal</a:t>
            </a:r>
            <a:r>
              <a:rPr lang="en-US" i="1" dirty="0" err="1" smtClean="0"/>
              <a:t>ease</a:t>
            </a:r>
            <a:endParaRPr lang="en-US" i="1" dirty="0"/>
          </a:p>
        </p:txBody>
      </p:sp>
      <p:sp>
        <p:nvSpPr>
          <p:cNvPr id="5" name="TextBox 4"/>
          <p:cNvSpPr txBox="1"/>
          <p:nvPr/>
        </p:nvSpPr>
        <p:spPr>
          <a:xfrm>
            <a:off x="2875228" y="2420888"/>
            <a:ext cx="1983340" cy="2644453"/>
          </a:xfrm>
          <a:prstGeom prst="rect">
            <a:avLst/>
          </a:prstGeom>
          <a:solidFill>
            <a:schemeClr val="bg2"/>
          </a:solidFill>
        </p:spPr>
        <p:txBody>
          <a:bodyPr wrap="square" rtlCol="0">
            <a:noAutofit/>
          </a:bodyPr>
          <a:lstStyle>
            <a:defPPr>
              <a:defRPr lang="en-US"/>
            </a:defPPr>
            <a:lvl1pPr>
              <a:defRPr sz="4000"/>
            </a:lvl1pPr>
          </a:lstStyle>
          <a:p>
            <a:r>
              <a:rPr lang="en-US" sz="2800" dirty="0"/>
              <a:t>Usable by lawyers and privacy champs.</a:t>
            </a:r>
          </a:p>
        </p:txBody>
      </p:sp>
      <p:sp>
        <p:nvSpPr>
          <p:cNvPr id="7" name="TextBox 6"/>
          <p:cNvSpPr txBox="1"/>
          <p:nvPr/>
        </p:nvSpPr>
        <p:spPr>
          <a:xfrm>
            <a:off x="4892184" y="2420888"/>
            <a:ext cx="1983340" cy="2644453"/>
          </a:xfrm>
          <a:prstGeom prst="rect">
            <a:avLst/>
          </a:prstGeom>
          <a:solidFill>
            <a:schemeClr val="bg2"/>
          </a:solidFill>
        </p:spPr>
        <p:txBody>
          <a:bodyPr wrap="square" rtlCol="0">
            <a:noAutofit/>
          </a:bodyPr>
          <a:lstStyle>
            <a:defPPr>
              <a:defRPr lang="en-US"/>
            </a:defPPr>
            <a:lvl1pPr>
              <a:defRPr sz="4000"/>
            </a:lvl1pPr>
          </a:lstStyle>
          <a:p>
            <a:r>
              <a:rPr lang="en-US" sz="2800" dirty="0"/>
              <a:t>Expressive enough for real-world policies</a:t>
            </a:r>
            <a:r>
              <a:rPr lang="en-US" sz="3200" dirty="0"/>
              <a:t>.</a:t>
            </a:r>
          </a:p>
        </p:txBody>
      </p:sp>
      <p:sp>
        <p:nvSpPr>
          <p:cNvPr id="9" name="TextBox 8"/>
          <p:cNvSpPr txBox="1"/>
          <p:nvPr/>
        </p:nvSpPr>
        <p:spPr>
          <a:xfrm>
            <a:off x="6909140" y="2402523"/>
            <a:ext cx="1983340" cy="2644453"/>
          </a:xfrm>
          <a:prstGeom prst="rect">
            <a:avLst/>
          </a:prstGeom>
          <a:solidFill>
            <a:schemeClr val="bg2"/>
          </a:solidFill>
        </p:spPr>
        <p:txBody>
          <a:bodyPr wrap="square" rtlCol="0">
            <a:noAutofit/>
          </a:bodyPr>
          <a:lstStyle>
            <a:defPPr>
              <a:defRPr lang="en-US"/>
            </a:defPPr>
            <a:lvl1pPr>
              <a:defRPr sz="4000"/>
            </a:lvl1pPr>
          </a:lstStyle>
          <a:p>
            <a:r>
              <a:rPr lang="en-US" sz="2800" dirty="0"/>
              <a:t>Precise semantics for local reasoning</a:t>
            </a:r>
            <a:r>
              <a:rPr lang="en-US" sz="3200" dirty="0"/>
              <a:t>.</a:t>
            </a:r>
          </a:p>
        </p:txBody>
      </p:sp>
      <p:sp>
        <p:nvSpPr>
          <p:cNvPr id="8" name="TextBox 7"/>
          <p:cNvSpPr txBox="1"/>
          <p:nvPr/>
        </p:nvSpPr>
        <p:spPr>
          <a:xfrm>
            <a:off x="498232" y="2420888"/>
            <a:ext cx="2129552" cy="2644453"/>
          </a:xfrm>
          <a:prstGeom prst="rect">
            <a:avLst/>
          </a:prstGeom>
          <a:solidFill>
            <a:srgbClr val="92D050"/>
          </a:solidFill>
        </p:spPr>
        <p:txBody>
          <a:bodyPr wrap="square" rtlCol="0">
            <a:noAutofit/>
          </a:bodyPr>
          <a:lstStyle>
            <a:defPPr>
              <a:defRPr lang="en-US"/>
            </a:defPPr>
            <a:lvl1pPr>
              <a:defRPr sz="4000"/>
            </a:lvl1pPr>
          </a:lstStyle>
          <a:p>
            <a:r>
              <a:rPr lang="en-US" sz="2800" dirty="0"/>
              <a:t>Usable.</a:t>
            </a:r>
          </a:p>
          <a:p>
            <a:r>
              <a:rPr lang="en-US" sz="2800" dirty="0" smtClean="0"/>
              <a:t>Expressive.</a:t>
            </a:r>
            <a:endParaRPr lang="en-US" sz="2800" dirty="0"/>
          </a:p>
          <a:p>
            <a:r>
              <a:rPr lang="en-US" sz="2800" dirty="0"/>
              <a:t>Precise.</a:t>
            </a:r>
          </a:p>
        </p:txBody>
      </p:sp>
      <p:sp>
        <p:nvSpPr>
          <p:cNvPr id="10" name="Slide Number Placeholder 2"/>
          <p:cNvSpPr>
            <a:spLocks noGrp="1"/>
          </p:cNvSpPr>
          <p:nvPr>
            <p:ph type="sldNum" sz="quarter" idx="12"/>
          </p:nvPr>
        </p:nvSpPr>
        <p:spPr>
          <a:xfrm>
            <a:off x="612775" y="6356350"/>
            <a:ext cx="1981200" cy="365125"/>
          </a:xfrm>
        </p:spPr>
        <p:txBody>
          <a:bodyPr/>
          <a:lstStyle/>
          <a:p>
            <a:pPr>
              <a:defRPr/>
            </a:pPr>
            <a:fld id="{11EEFD52-FC20-40D4-8FD2-5CAD5AEC3DE5}" type="slidenum">
              <a:rPr lang="en-US" smtClean="0"/>
              <a:pPr>
                <a:defRPr/>
              </a:pPr>
              <a:t>8</a:t>
            </a:fld>
            <a:endParaRPr lang="en-US"/>
          </a:p>
        </p:txBody>
      </p:sp>
    </p:spTree>
    <p:extLst>
      <p:ext uri="{BB962C8B-B14F-4D97-AF65-F5344CB8AC3E}">
        <p14:creationId xmlns:p14="http://schemas.microsoft.com/office/powerpoint/2010/main" val="32034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Legalease : Syntax</a:t>
            </a:r>
            <a:endParaRPr lang="en-US" dirty="0"/>
          </a:p>
        </p:txBody>
      </p:sp>
      <p:sp>
        <p:nvSpPr>
          <p:cNvPr id="5" name="Slide Number Placeholder 4"/>
          <p:cNvSpPr>
            <a:spLocks noGrp="1"/>
          </p:cNvSpPr>
          <p:nvPr>
            <p:ph type="sldNum" sz="quarter" idx="12"/>
          </p:nvPr>
        </p:nvSpPr>
        <p:spPr/>
        <p:txBody>
          <a:bodyPr/>
          <a:lstStyle/>
          <a:p>
            <a:pPr>
              <a:defRPr/>
            </a:pPr>
            <a:fld id="{11EEFD52-FC20-40D4-8FD2-5CAD5AEC3DE5}" type="slidenum">
              <a:rPr lang="en-US" smtClean="0"/>
              <a:pPr>
                <a:defRPr/>
              </a:pPr>
              <a:t>9</a:t>
            </a:fld>
            <a:endParaRPr lang="en-US"/>
          </a:p>
        </p:txBody>
      </p:sp>
      <p:pic>
        <p:nvPicPr>
          <p:cNvPr id="6" name="Picture 5"/>
          <p:cNvPicPr>
            <a:picLocks noChangeAspect="1"/>
          </p:cNvPicPr>
          <p:nvPr/>
        </p:nvPicPr>
        <p:blipFill>
          <a:blip r:embed="rId2"/>
          <a:stretch>
            <a:fillRect/>
          </a:stretch>
        </p:blipFill>
        <p:spPr>
          <a:xfrm>
            <a:off x="457200" y="2420888"/>
            <a:ext cx="8290163" cy="2376264"/>
          </a:xfrm>
          <a:prstGeom prst="rect">
            <a:avLst/>
          </a:prstGeom>
        </p:spPr>
      </p:pic>
    </p:spTree>
    <p:extLst>
      <p:ext uri="{BB962C8B-B14F-4D97-AF65-F5344CB8AC3E}">
        <p14:creationId xmlns:p14="http://schemas.microsoft.com/office/powerpoint/2010/main" val="4194601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70973</TotalTime>
  <Words>2568</Words>
  <Application>Microsoft Macintosh PowerPoint</Application>
  <PresentationFormat>On-screen Show (4:3)</PresentationFormat>
  <Paragraphs>798</Paragraphs>
  <Slides>39</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Bookman Old Style</vt:lpstr>
      <vt:lpstr>Calibri</vt:lpstr>
      <vt:lpstr>Consolas</vt:lpstr>
      <vt:lpstr>Gill Sans MT</vt:lpstr>
      <vt:lpstr>ＭＳ Ｐゴシック</vt:lpstr>
      <vt:lpstr>Segoe UI</vt:lpstr>
      <vt:lpstr>Segoe UI Light</vt:lpstr>
      <vt:lpstr>Symbol</vt:lpstr>
      <vt:lpstr>Wingdings</vt:lpstr>
      <vt:lpstr>Wingdings 3</vt:lpstr>
      <vt:lpstr>Arial</vt:lpstr>
      <vt:lpstr>Origin</vt:lpstr>
      <vt:lpstr>Bootstrapping Privacy Compliance in Big Data Systems  Anupam Datta CMU  Fall 2017 </vt:lpstr>
      <vt:lpstr>Privacy Compliance for Bing</vt:lpstr>
      <vt:lpstr>The Privacy Compliance Challenge</vt:lpstr>
      <vt:lpstr>A Streamlined Audit Workflow</vt:lpstr>
      <vt:lpstr>A Streamlined Audit Workflow</vt:lpstr>
      <vt:lpstr>Privacy as Restrictions on Personal Information Flow</vt:lpstr>
      <vt:lpstr>A Streamlined Audit Workflow</vt:lpstr>
      <vt:lpstr>Specification: Legalease</vt:lpstr>
      <vt:lpstr>Legalease : Syntax</vt:lpstr>
      <vt:lpstr>Legalease</vt:lpstr>
      <vt:lpstr>Legalease</vt:lpstr>
      <vt:lpstr>Designed for Usability</vt:lpstr>
      <vt:lpstr>Legalease : In Action</vt:lpstr>
      <vt:lpstr>A Lattice of Policy Labels</vt:lpstr>
      <vt:lpstr>Designed for Precision</vt:lpstr>
      <vt:lpstr>Designed for Expressivity (Bing, October 2013)</vt:lpstr>
      <vt:lpstr>Designed for Expressivity (Google, October 2013)</vt:lpstr>
      <vt:lpstr>Legalease Usability</vt:lpstr>
      <vt:lpstr>A Streamlined Audit Workflow</vt:lpstr>
      <vt:lpstr>A Streamlined Audit Workflow</vt:lpstr>
      <vt:lpstr>Map-Reduce Programming Systems</vt:lpstr>
      <vt:lpstr>Grok</vt:lpstr>
      <vt:lpstr>Grok</vt:lpstr>
      <vt:lpstr>Grok</vt:lpstr>
      <vt:lpstr>Grok</vt:lpstr>
      <vt:lpstr>A Lattice of Policy Labels</vt:lpstr>
      <vt:lpstr>Implicit flows</vt:lpstr>
      <vt:lpstr>Map-Reduce</vt:lpstr>
      <vt:lpstr>Combine Noisy Sources</vt:lpstr>
      <vt:lpstr>Why Bootstrapping Grok Works</vt:lpstr>
      <vt:lpstr>Scale</vt:lpstr>
      <vt:lpstr>Nightly Compliance Process</vt:lpstr>
      <vt:lpstr>A Streamlined Audit Workflow</vt:lpstr>
      <vt:lpstr>A Streamlined Audit Workflow</vt:lpstr>
      <vt:lpstr>Reference</vt:lpstr>
      <vt:lpstr>Policy Labels : Datatypes</vt:lpstr>
      <vt:lpstr>Policy Types : Concept Lattices</vt:lpstr>
      <vt:lpstr>Formal Semantics</vt:lpstr>
      <vt:lpstr>Formal Semantics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Audit in Temporal logic – Enforcing privacy policies in HIPAA.</dc:title>
  <dc:creator>ljia</dc:creator>
  <cp:lastModifiedBy>Anupam Datta</cp:lastModifiedBy>
  <cp:revision>1239</cp:revision>
  <dcterms:created xsi:type="dcterms:W3CDTF">2010-01-12T03:44:06Z</dcterms:created>
  <dcterms:modified xsi:type="dcterms:W3CDTF">2017-09-20T22:08:07Z</dcterms:modified>
</cp:coreProperties>
</file>