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s/comment1.xml" ContentType="application/vnd.openxmlformats-officedocument.presentationml.comment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Author id="0" initials="" name="Akash Katipally" lastIdx="1" clrIdx="0"/>
  <p:cmAuthor id="1" initials="" name="Xinwu Yang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8.xml" Type="http://schemas.openxmlformats.org/officeDocument/2006/relationships/slide" Id="rId14"/><Relationship Target="presProps.xml" Type="http://schemas.openxmlformats.org/officeDocument/2006/relationships/presProps" Id="rId2"/><Relationship Target="slides/slide6.xml" Type="http://schemas.openxmlformats.org/officeDocument/2006/relationships/slide" Id="rId12"/><Relationship Target="theme/theme3.xml" Type="http://schemas.openxmlformats.org/officeDocument/2006/relationships/theme" Id="rId1"/><Relationship Target="slides/slide7.xml" Type="http://schemas.openxmlformats.org/officeDocument/2006/relationships/slide" Id="rId13"/><Relationship Target="commentAuthors.xml" Type="http://schemas.openxmlformats.org/officeDocument/2006/relationships/commentAuthors" Id="rId4"/><Relationship Target="slides/slide4.xml" Type="http://schemas.openxmlformats.org/officeDocument/2006/relationships/slide" Id="rId10"/><Relationship Target="tableStyles.xml" Type="http://schemas.openxmlformats.org/officeDocument/2006/relationships/tableStyles" Id="rId3"/><Relationship Target="slides/slide5.xml" Type="http://schemas.openxmlformats.org/officeDocument/2006/relationships/slide" Id="rId11"/><Relationship Target="slides/slide3.xml" Type="http://schemas.openxmlformats.org/officeDocument/2006/relationships/slide" Id="rId9"/><Relationship Target="notesMasters/notesMaster1.xml" Type="http://schemas.openxmlformats.org/officeDocument/2006/relationships/notesMaster" Id="rId6"/><Relationship Target="slideMasters/slideMaster1.xml" Type="http://schemas.openxmlformats.org/officeDocument/2006/relationships/slideMaster" Id="rId5"/><Relationship Target="slides/slide2.xml" Type="http://schemas.openxmlformats.org/officeDocument/2006/relationships/slide" Id="rId8"/><Relationship Target="slides/slide1.xml" Type="http://schemas.openxmlformats.org/officeDocument/2006/relationships/slide" Id="rId7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idx="1" authorId="0">
    <p:pos y="0" x="6000"/>
    <p:text>respond in the chat</p:text>
  </p:cm>
  <p:cm idx="1" authorId="1">
    <p:pos y="100" x="6000"/>
    <p:text>I'm back !!!</p:text>
  </p:cm>
</p:cmLst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0" x="0"/>
            <a:ext cy="46913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9" name="Shape 9"/>
          <p:cNvCxnSpPr/>
          <p:nvPr/>
        </p:nvCxnSpPr>
        <p:spPr>
          <a:xfrm>
            <a:off y="4662139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0" name="Shape 10"/>
          <p:cNvSpPr txBox="1"/>
          <p:nvPr>
            <p:ph type="ctrTitle"/>
          </p:nvPr>
        </p:nvSpPr>
        <p:spPr>
          <a:xfrm>
            <a:off y="2490375" x="685800"/>
            <a:ext cy="21984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4572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4572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4572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4572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4572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4572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4572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4572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4572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y="4836035" x="685800"/>
            <a:ext cy="10325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1905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1905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1905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1905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1905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1905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1905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1905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1905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/>
          <p:nvPr/>
        </p:nvSpPr>
        <p:spPr>
          <a:xfrm>
            <a:off y="0" x="0"/>
            <a:ext cy="1532999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14" name="Shape 14"/>
          <p:cNvCxnSpPr/>
          <p:nvPr/>
        </p:nvCxnSpPr>
        <p:spPr>
          <a:xfrm>
            <a:off y="1503833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5" name="Shape 1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defRPr sz="3600"/>
            </a:lvl1pPr>
            <a:lvl2pPr rtl="0">
              <a:defRPr sz="3600"/>
            </a:lvl2pPr>
            <a:lvl3pPr rtl="0">
              <a:defRPr sz="3600"/>
            </a:lvl3pPr>
            <a:lvl4pPr rtl="0">
              <a:defRPr sz="3600"/>
            </a:lvl4pPr>
            <a:lvl5pPr rtl="0">
              <a:defRPr sz="3600"/>
            </a:lvl5pPr>
            <a:lvl6pPr rtl="0">
              <a:defRPr sz="3600"/>
            </a:lvl6pPr>
            <a:lvl7pPr rtl="0">
              <a:defRPr sz="3600"/>
            </a:lvl7pPr>
            <a:lvl8pPr rtl="0">
              <a:defRPr sz="3600"/>
            </a:lvl8pPr>
            <a:lvl9pPr rtl="0">
              <a:defRPr sz="3600"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>
            <a:off y="0" x="0"/>
            <a:ext cy="15329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19" name="Shape 19"/>
          <p:cNvCxnSpPr/>
          <p:nvPr/>
        </p:nvCxnSpPr>
        <p:spPr>
          <a:xfrm>
            <a:off y="1503833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0" name="Shape 2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0" x="0"/>
            <a:ext cy="1532999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25" name="Shape 25"/>
          <p:cNvCxnSpPr/>
          <p:nvPr/>
        </p:nvCxnSpPr>
        <p:spPr>
          <a:xfrm>
            <a:off y="1503833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b="0" sz="1800">
                <a:solidFill>
                  <a:schemeClr val="dk2"/>
                </a:solidFill>
              </a:defRPr>
            </a:lvl1pPr>
            <a:lvl2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b="0" sz="1800">
                <a:solidFill>
                  <a:schemeClr val="dk2"/>
                </a:solidFill>
              </a:defRPr>
            </a:lvl2pPr>
            <a:lvl3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b="0" sz="1800">
                <a:solidFill>
                  <a:schemeClr val="dk2"/>
                </a:solidFill>
              </a:defRPr>
            </a:lvl3pPr>
            <a:lvl4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b="0" sz="1800">
                <a:solidFill>
                  <a:schemeClr val="dk2"/>
                </a:solidFill>
              </a:defRPr>
            </a:lvl4pPr>
            <a:lvl5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b="0" sz="1800">
                <a:solidFill>
                  <a:schemeClr val="dk2"/>
                </a:solidFill>
              </a:defRPr>
            </a:lvl5pPr>
            <a:lvl6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b="0" sz="1800">
                <a:solidFill>
                  <a:schemeClr val="dk2"/>
                </a:solidFill>
              </a:defRPr>
            </a:lvl6pPr>
            <a:lvl7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b="0" sz="1800">
                <a:solidFill>
                  <a:schemeClr val="dk2"/>
                </a:solidFill>
              </a:defRPr>
            </a:lvl7pPr>
            <a:lvl8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b="0" sz="1800">
                <a:solidFill>
                  <a:schemeClr val="dk2"/>
                </a:solidFill>
              </a:defRPr>
            </a:lvl8pPr>
            <a:lvl9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b="0"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Shape 29"/>
          <p:cNvSpPr/>
          <p:nvPr/>
        </p:nvSpPr>
        <p:spPr>
          <a:xfrm>
            <a:off y="0" x="4274"/>
            <a:ext cy="5875200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30" name="Shape 30"/>
          <p:cNvCxnSpPr/>
          <p:nvPr/>
        </p:nvCxnSpPr>
        <p:spPr>
          <a:xfrm>
            <a:off y="5845828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bg>
      <p:bgPr>
        <a:solidFill>
          <a:schemeClr val="dk2"/>
        </a:solidFill>
      </p:bgPr>
    </p:bg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3.jpg" Type="http://schemas.openxmlformats.org/officeDocument/2006/relationships/image" Id="rId4"/><Relationship Target="../comments/comment1.xml" Type="http://schemas.openxmlformats.org/officeDocument/2006/relationships/comments" Id="rId3"/><Relationship Target="../media/image05.jpg" Type="http://schemas.openxmlformats.org/officeDocument/2006/relationships/image" Id="rId6"/><Relationship Target="../media/image00.png" Type="http://schemas.openxmlformats.org/officeDocument/2006/relationships/image" Id="rId5"/><Relationship Target="../media/image02.jpg" Type="http://schemas.openxmlformats.org/officeDocument/2006/relationships/image" Id="rId7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adsavvy.org/diy-open-source-programmable-led-signs-with-the-peggy-2/" Type="http://schemas.openxmlformats.org/officeDocument/2006/relationships/hyperlink" TargetMode="External" Id="rId4"/><Relationship Target="http://hlt.media.mit.edu/?p=2286" Type="http://schemas.openxmlformats.org/officeDocument/2006/relationships/hyperlink" TargetMode="External" Id="rId3"/><Relationship Target="http://www.youtube.com/watch?v=codg9An9HLw" Type="http://schemas.openxmlformats.org/officeDocument/2006/relationships/hyperlink" TargetMode="External" Id="rId6"/><Relationship Target="http://www.youtube.com/watch?v=CIzLd8zRwXw" Type="http://schemas.openxmlformats.org/officeDocument/2006/relationships/hyperlink" TargetMode="External" Id="rId5"/><Relationship Target="../media/image01.jpg" Type="http://schemas.openxmlformats.org/officeDocument/2006/relationships/image" Id="rId8"/><Relationship Target="../media/image04.jpg" Type="http://schemas.openxmlformats.org/officeDocument/2006/relationships/image" Id="rId7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type="ctrTitle"/>
          </p:nvPr>
        </p:nvSpPr>
        <p:spPr>
          <a:xfrm>
            <a:off y="58575" x="598325"/>
            <a:ext cy="21984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Group 13: Interactive Art</a:t>
            </a:r>
          </a:p>
        </p:txBody>
      </p:sp>
      <p:sp>
        <p:nvSpPr>
          <p:cNvPr id="34" name="Shape 34"/>
          <p:cNvSpPr txBox="1"/>
          <p:nvPr>
            <p:ph idx="1" type="subTitle"/>
          </p:nvPr>
        </p:nvSpPr>
        <p:spPr>
          <a:xfrm>
            <a:off y="4836035" x="685800"/>
            <a:ext cy="10325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Nick Gullapalli, Akash Katipally, Xinwu Yang, Solomon Sia </a:t>
            </a:r>
          </a:p>
          <a:p>
            <a:r>
              <a:t/>
            </a:r>
          </a:p>
        </p:txBody>
      </p:sp>
      <p:sp>
        <p:nvSpPr>
          <p:cNvPr id="35" name="Shape 35"/>
          <p:cNvSpPr/>
          <p:nvPr/>
        </p:nvSpPr>
        <p:spPr>
          <a:xfrm>
            <a:off y="2703489" x="2901137"/>
            <a:ext cy="1451022" cx="144681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36" name="Shape 36"/>
          <p:cNvSpPr/>
          <p:nvPr/>
        </p:nvSpPr>
        <p:spPr>
          <a:xfrm>
            <a:off y="2718139" x="4731800"/>
            <a:ext cy="1421720" cx="1556946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37" name="Shape 37"/>
          <p:cNvSpPr/>
          <p:nvPr/>
        </p:nvSpPr>
        <p:spPr>
          <a:xfrm>
            <a:off y="2708306" x="6663425"/>
            <a:ext cy="1441387" cx="1441387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  <p:sp>
        <p:nvSpPr>
          <p:cNvPr id="38" name="Shape 38"/>
          <p:cNvSpPr/>
          <p:nvPr/>
        </p:nvSpPr>
        <p:spPr>
          <a:xfrm>
            <a:off y="2703489" x="838990"/>
            <a:ext cy="1477816" cx="1460922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Project Concept, Motivation</a:t>
            </a:r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1556450" x="0"/>
            <a:ext cy="4967700" cx="8781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208333"/>
              <a:buFont typeface="Arial"/>
              <a:buChar char="•"/>
            </a:pPr>
            <a:r>
              <a:rPr sz="2400" lang="en"/>
              <a:t>Have a interactive project that people will stop what they are doing and use the project</a:t>
            </a:r>
          </a:p>
          <a:p>
            <a:pPr rtl="0" lvl="0" indent="-419100" marL="457200">
              <a:buClr>
                <a:schemeClr val="dk1"/>
              </a:buClr>
              <a:buSzPct val="208333"/>
              <a:buFont typeface="Arial"/>
              <a:buChar char="•"/>
            </a:pPr>
            <a:r>
              <a:rPr sz="2400" lang="en"/>
              <a:t>Have an artistic element in the project by the usage of LED Lights.</a:t>
            </a:r>
          </a:p>
          <a:p>
            <a:pPr rtl="0" lvl="0" indent="-419100" marL="457200">
              <a:buClr>
                <a:schemeClr val="dk1"/>
              </a:buClr>
              <a:buSzPct val="208333"/>
              <a:buFont typeface="Arial"/>
              <a:buChar char="•"/>
            </a:pPr>
            <a:r>
              <a:rPr sz="2400" lang="en"/>
              <a:t>We looked at this dandelion art project where the users were able to spread the petals of the dandelions by blowing the dandelions and new dandelions will show up.</a:t>
            </a:r>
          </a:p>
          <a:p>
            <a:pPr rtl="0" lvl="0" indent="-419100" marL="457200">
              <a:buClr>
                <a:schemeClr val="dk1"/>
              </a:buClr>
              <a:buSzPct val="208333"/>
              <a:buFont typeface="Arial"/>
              <a:buChar char="•"/>
            </a:pPr>
            <a:r>
              <a:rPr sz="2400" lang="en"/>
              <a:t>Have multiple users interact with the project</a:t>
            </a:r>
          </a:p>
          <a:p>
            <a:pPr rtl="0" lvl="0" indent="-419100" marL="457200">
              <a:buClr>
                <a:schemeClr val="dk1"/>
              </a:buClr>
              <a:buSzPct val="208333"/>
              <a:buFont typeface="Arial"/>
              <a:buChar char="•"/>
            </a:pPr>
            <a:r>
              <a:rPr sz="2400" lang="en"/>
              <a:t>Have it look cool!!!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Competitive Analysis</a:t>
            </a:r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1600200" x="457200"/>
            <a:ext cy="2413499" cx="8194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800" lang="en"/>
              <a:t>(</a:t>
            </a:r>
            <a:r>
              <a:rPr u="sng" sz="1800" lang="en">
                <a:solidFill>
                  <a:schemeClr val="hlink"/>
                </a:solidFill>
                <a:hlinkClick r:id="rId3"/>
              </a:rPr>
              <a:t>http://hlt.media.mit.edu/?p=2286</a:t>
            </a:r>
            <a:r>
              <a:rPr sz="1800" lang="en"/>
              <a:t>)  - Dandelion Painting LED Display</a:t>
            </a:r>
          </a:p>
          <a:p>
            <a:pPr rtl="0" lvl="0">
              <a:buNone/>
            </a:pPr>
            <a:r>
              <a:rPr u="sng" sz="1800" lang="en">
                <a:solidFill>
                  <a:schemeClr val="hlink"/>
                </a:solidFill>
                <a:hlinkClick r:id="rId4"/>
              </a:rPr>
              <a:t>http://www.adsavvy.org/diy-open-source-programmable-led-signs-with-the-peggy-2/</a:t>
            </a:r>
          </a:p>
          <a:p>
            <a:pPr rtl="0" lvl="0">
              <a:buNone/>
            </a:pPr>
            <a:r>
              <a:rPr u="sng" sz="1800" lang="en">
                <a:solidFill>
                  <a:srgbClr val="3B7BC7"/>
                </a:solidFill>
                <a:hlinkClick r:id="rId5"/>
              </a:rPr>
              <a:t>http://www.youtube.com/watch?v=CIzLd8zRwXw</a:t>
            </a:r>
            <a:r>
              <a:rPr sz="1800" lang="en"/>
              <a:t> - Interactive Mcdonalds Billboard</a:t>
            </a:r>
          </a:p>
          <a:p>
            <a:pPr rtl="0" lvl="0">
              <a:buNone/>
            </a:pPr>
            <a:r>
              <a:rPr u="sng" sz="1800" lang="en">
                <a:solidFill>
                  <a:schemeClr val="hlink"/>
                </a:solidFill>
                <a:hlinkClick r:id="rId6"/>
              </a:rPr>
              <a:t>http://www.youtube.com/watch?v=codg9An9HLw</a:t>
            </a:r>
            <a:r>
              <a:rPr sz="1800" lang="en"/>
              <a:t> - MSP Traveler's Insurance Advertisement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51" name="Shape 51"/>
          <p:cNvSpPr/>
          <p:nvPr/>
        </p:nvSpPr>
        <p:spPr>
          <a:xfrm>
            <a:off y="4052800" x="670575"/>
            <a:ext cy="2260799" cx="3012529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</p:sp>
      <p:sp>
        <p:nvSpPr>
          <p:cNvPr id="52" name="Shape 52"/>
          <p:cNvSpPr/>
          <p:nvPr/>
        </p:nvSpPr>
        <p:spPr>
          <a:xfrm>
            <a:off y="4047176" x="4295475"/>
            <a:ext cy="2272047" cx="3030414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Requirements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Fully Programmable LED array.</a:t>
            </a:r>
          </a:p>
          <a:p>
            <a:pPr rtl="0" lvl="0">
              <a:buNone/>
            </a:pPr>
            <a:r>
              <a:rPr lang="en"/>
              <a:t>User interactivity through touch sensors/ computer inputs.</a:t>
            </a:r>
          </a:p>
          <a:p>
            <a:pPr rtl="0" lvl="0">
              <a:buNone/>
            </a:pPr>
            <a:r>
              <a:rPr lang="en"/>
              <a:t>Large size and visibility.</a:t>
            </a:r>
          </a:p>
          <a:p>
            <a:pPr rtl="0" lvl="0">
              <a:buNone/>
            </a:pPr>
            <a:r>
              <a:rPr lang="en"/>
              <a:t>Must look beautiful</a:t>
            </a:r>
          </a:p>
          <a:p>
            <a:pPr rtl="0" lvl="0">
              <a:buNone/>
            </a:pPr>
            <a:r>
              <a:rPr lang="en"/>
              <a:t>Must be able to do various games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Technical Specifications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500 RGB LEDs (20x 25 grid)</a:t>
            </a:r>
          </a:p>
          <a:p>
            <a:pPr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Arduino Mega</a:t>
            </a:r>
          </a:p>
          <a:p>
            <a:pPr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30 Touch Sensors</a:t>
            </a:r>
          </a:p>
          <a:p>
            <a:pPr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Misc Batteries, Transformers</a:t>
            </a:r>
          </a:p>
          <a:p>
            <a:pPr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Hard material</a:t>
            </a:r>
          </a:p>
          <a:p>
            <a:pPr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	-Wires, Board, Frame, Rice Paper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Architecture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1400" lang="en">
                <a:solidFill>
                  <a:srgbClr val="000000"/>
                </a:solidFill>
              </a:rPr>
              <a:t>
</a:t>
            </a:r>
          </a:p>
        </p:txBody>
      </p:sp>
      <p:sp>
        <p:nvSpPr>
          <p:cNvPr id="71" name="Shape 71"/>
          <p:cNvSpPr/>
          <p:nvPr/>
        </p:nvSpPr>
        <p:spPr>
          <a:xfrm>
            <a:off y="2177600" x="1668550"/>
            <a:ext cy="3860400" cx="24749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lang="en"/>
              <a:t>LEDs throughout the board</a:t>
            </a:r>
          </a:p>
        </p:txBody>
      </p:sp>
      <p:sp>
        <p:nvSpPr>
          <p:cNvPr id="72" name="Shape 72"/>
          <p:cNvSpPr/>
          <p:nvPr/>
        </p:nvSpPr>
        <p:spPr>
          <a:xfrm>
            <a:off y="2630075" x="2022050"/>
            <a:ext cy="212099" cx="1556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73" name="Shape 73"/>
          <p:cNvSpPr/>
          <p:nvPr/>
        </p:nvSpPr>
        <p:spPr>
          <a:xfrm>
            <a:off y="2630075" x="2428950"/>
            <a:ext cy="212099" cx="1556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74" name="Shape 74"/>
          <p:cNvSpPr/>
          <p:nvPr/>
        </p:nvSpPr>
        <p:spPr>
          <a:xfrm>
            <a:off y="2630075" x="2757250"/>
            <a:ext cy="212099" cx="1556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75" name="Shape 75"/>
          <p:cNvSpPr/>
          <p:nvPr/>
        </p:nvSpPr>
        <p:spPr>
          <a:xfrm>
            <a:off y="2630075" x="3088850"/>
            <a:ext cy="212099" cx="1556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76" name="Shape 76"/>
          <p:cNvSpPr/>
          <p:nvPr/>
        </p:nvSpPr>
        <p:spPr>
          <a:xfrm>
            <a:off y="2630075" x="3396950"/>
            <a:ext cy="212099" cx="1556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77" name="Shape 77"/>
          <p:cNvSpPr/>
          <p:nvPr/>
        </p:nvSpPr>
        <p:spPr>
          <a:xfrm>
            <a:off y="2996150" x="2022050"/>
            <a:ext cy="212099" cx="1556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78" name="Shape 78"/>
          <p:cNvSpPr/>
          <p:nvPr/>
        </p:nvSpPr>
        <p:spPr>
          <a:xfrm>
            <a:off y="2996150" x="2428950"/>
            <a:ext cy="212099" cx="1556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79" name="Shape 79"/>
          <p:cNvSpPr/>
          <p:nvPr/>
        </p:nvSpPr>
        <p:spPr>
          <a:xfrm>
            <a:off y="2996150" x="2757250"/>
            <a:ext cy="212099" cx="1556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80" name="Shape 80"/>
          <p:cNvSpPr/>
          <p:nvPr/>
        </p:nvSpPr>
        <p:spPr>
          <a:xfrm>
            <a:off y="2996150" x="3088850"/>
            <a:ext cy="212099" cx="1556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81" name="Shape 81"/>
          <p:cNvSpPr/>
          <p:nvPr/>
        </p:nvSpPr>
        <p:spPr>
          <a:xfrm>
            <a:off y="2996150" x="3396950"/>
            <a:ext cy="212099" cx="1556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82" name="Shape 82"/>
          <p:cNvSpPr/>
          <p:nvPr/>
        </p:nvSpPr>
        <p:spPr>
          <a:xfrm>
            <a:off y="3322950" x="2757250"/>
            <a:ext cy="212099" cx="1556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83" name="Shape 83"/>
          <p:cNvSpPr/>
          <p:nvPr/>
        </p:nvSpPr>
        <p:spPr>
          <a:xfrm>
            <a:off y="3322950" x="3088850"/>
            <a:ext cy="212099" cx="1556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84" name="Shape 84"/>
          <p:cNvSpPr/>
          <p:nvPr/>
        </p:nvSpPr>
        <p:spPr>
          <a:xfrm>
            <a:off y="3322950" x="3396950"/>
            <a:ext cy="212099" cx="1556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85" name="Shape 85"/>
          <p:cNvSpPr/>
          <p:nvPr/>
        </p:nvSpPr>
        <p:spPr>
          <a:xfrm>
            <a:off y="3322950" x="2022050"/>
            <a:ext cy="212099" cx="1556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86" name="Shape 86"/>
          <p:cNvSpPr/>
          <p:nvPr/>
        </p:nvSpPr>
        <p:spPr>
          <a:xfrm>
            <a:off y="3322950" x="2428950"/>
            <a:ext cy="212099" cx="1556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87" name="Shape 87"/>
          <p:cNvSpPr txBox="1"/>
          <p:nvPr/>
        </p:nvSpPr>
        <p:spPr>
          <a:xfrm>
            <a:off y="2757350" x="4411750"/>
            <a:ext cy="381899" cx="15554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Touch Sensors</a:t>
            </a:r>
          </a:p>
        </p:txBody>
      </p:sp>
      <p:cxnSp>
        <p:nvCxnSpPr>
          <p:cNvPr id="88" name="Shape 88"/>
          <p:cNvCxnSpPr>
            <a:stCxn id="87" idx="1"/>
            <a:endCxn id="81" idx="6"/>
          </p:cNvCxnSpPr>
          <p:nvPr/>
        </p:nvCxnSpPr>
        <p:spPr>
          <a:xfrm flipH="1">
            <a:off y="2948299" x="3552649"/>
            <a:ext cy="153900" cx="859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89" name="Shape 89"/>
          <p:cNvCxnSpPr>
            <a:stCxn id="87" idx="1"/>
            <a:endCxn id="84" idx="7"/>
          </p:cNvCxnSpPr>
          <p:nvPr/>
        </p:nvCxnSpPr>
        <p:spPr>
          <a:xfrm flipH="1">
            <a:off y="2948299" x="3529848"/>
            <a:ext cy="405711" cx="881901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90" name="Shape 90"/>
          <p:cNvSpPr/>
          <p:nvPr/>
        </p:nvSpPr>
        <p:spPr>
          <a:xfrm>
            <a:off y="4930307" x="4114642"/>
            <a:ext cy="1015555" cx="1414684"/>
          </a:xfrm>
          <a:custGeom>
            <a:pathLst>
              <a:path w="64627" extrusionOk="0" h="41570">
                <a:moveTo>
                  <a:pt y="0" x="0"/>
                </a:moveTo>
                <a:cubicBezTo>
                  <a:pt y="1414" x="4336"/>
                  <a:pt y="1791" x="24509"/>
                  <a:pt y="8484" x="26018"/>
                </a:cubicBezTo>
                <a:cubicBezTo>
                  <a:pt y="15177" x="27526"/>
                  <a:pt y="35916" x="3488"/>
                  <a:pt y="40158" x="9050"/>
                </a:cubicBezTo>
                <a:cubicBezTo>
                  <a:pt y="44400" x="14611"/>
                  <a:pt y="37895" x="50339"/>
                  <a:pt y="33936" x="59389"/>
                </a:cubicBezTo>
                <a:cubicBezTo>
                  <a:pt y="29976" x="68438"/>
                  <a:pt y="19324" x="62688"/>
                  <a:pt y="16402" x="63348"/>
                </a:cubicBezTo>
              </a:path>
            </a:pathLst>
          </a:cu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sp>
      <p:sp>
        <p:nvSpPr>
          <p:cNvPr id="91" name="Shape 91"/>
          <p:cNvSpPr/>
          <p:nvPr/>
        </p:nvSpPr>
        <p:spPr>
          <a:xfrm>
            <a:off y="4685900" x="5062200"/>
            <a:ext cy="664499" cx="1159500"/>
          </a:xfrm>
          <a:prstGeom prst="snip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Computer</a:t>
            </a:r>
          </a:p>
        </p:txBody>
      </p:sp>
      <p:sp>
        <p:nvSpPr>
          <p:cNvPr id="92" name="Shape 92"/>
          <p:cNvSpPr/>
          <p:nvPr/>
        </p:nvSpPr>
        <p:spPr>
          <a:xfrm>
            <a:off y="5015375" x="913937"/>
            <a:ext cy="1052050" cx="570875"/>
          </a:xfrm>
          <a:custGeom>
            <a:pathLst>
              <a:path w="22835" extrusionOk="0" h="42082">
                <a:moveTo>
                  <a:pt y="0" x="7564"/>
                </a:moveTo>
                <a:cubicBezTo>
                  <a:pt y="1064" x="5170"/>
                  <a:pt y="1552" x="1808"/>
                  <a:pt y="3960" x="777"/>
                </a:cubicBezTo>
                <a:cubicBezTo>
                  <a:pt y="6212" x="-188"/>
                  <a:pt y="9232" x="1677"/>
                  <a:pt y="10747" x="3605"/>
                </a:cubicBezTo>
                <a:cubicBezTo>
                  <a:pt y="12872" x="6310"/>
                  <a:pt y="13278" x="10448"/>
                  <a:pt y="12444" x="13786"/>
                </a:cubicBezTo>
                <a:cubicBezTo>
                  <a:pt y="11849" x="16163"/>
                  <a:pt y="7982" x="17388"/>
                  <a:pt y="5657" x="16614"/>
                </a:cubicBezTo>
                <a:cubicBezTo>
                  <a:pt y="2920" x="15702"/>
                  <a:pt y="3261" x="10928"/>
                  <a:pt y="3960" x="8130"/>
                </a:cubicBezTo>
                <a:cubicBezTo>
                  <a:pt y="4525" x="5867"/>
                  <a:pt y="9347" x="4567"/>
                  <a:pt y="10747" x="6433"/>
                </a:cubicBezTo>
                <a:cubicBezTo>
                  <a:pt y="12195" x="8364"/>
                  <a:pt y="12872" x="11822"/>
                  <a:pt y="15272" x="12089"/>
                </a:cubicBezTo>
                <a:cubicBezTo>
                  <a:pt y="55377" x="16544"/>
                  <a:pt y="10045" x="10232"/>
                  <a:pt y="24887" x="12089"/>
                </a:cubicBezTo>
                <a:cubicBezTo>
                  <a:pt y="26729" x="12319"/>
                  <a:pt y="28271" x="15082"/>
                  <a:pt y="29978" x="14351"/>
                </a:cubicBezTo>
                <a:cubicBezTo>
                  <a:pt y="34416" x="12449"/>
                  <a:pt y="36708" x="6827"/>
                  <a:pt y="41290" x="5302"/>
                </a:cubicBezTo>
                <a:cubicBezTo>
                  <a:pt y="44325" x="4291"/>
                  <a:pt y="37364" x="10658"/>
                  <a:pt y="34503" x="12089"/>
                </a:cubicBezTo>
                <a:cubicBezTo>
                  <a:pt y="33185" x="12747"/>
                  <a:pt y="30189" x="13767"/>
                  <a:pt y="31109" x="14917"/>
                </a:cubicBezTo>
                <a:cubicBezTo>
                  <a:pt y="33411" x="17795"/>
                  <a:pt y="32223" x="15468"/>
                  <a:pt y="37896" x="20007"/>
                </a:cubicBezTo>
                <a:cubicBezTo>
                  <a:pt y="38632" x="20596"/>
                  <a:pt y="40825" x="22371"/>
                  <a:pt y="40159" x="21704"/>
                </a:cubicBezTo>
                <a:cubicBezTo>
                  <a:pt y="37036" x="18578"/>
                  <a:pt y="34335" x="13946"/>
                  <a:pt y="29978" x="13220"/>
                </a:cubicBezTo>
                <a:cubicBezTo>
                  <a:pt y="26979" x="12719"/>
                  <a:pt y="22614" x="14618"/>
                  <a:pt y="20928" x="12089"/>
                </a:cubicBezTo>
                <a:cubicBezTo>
                  <a:pt y="18692" x="8735"/>
                  <a:pt y="26795" x="2012"/>
                  <a:pt y="23190" x="211"/>
                </a:cubicBezTo>
                <a:cubicBezTo>
                  <a:pt y="21503" x="-631"/>
                  <a:pt y="20314" x="2923"/>
                  <a:pt y="19797" x="4736"/>
                </a:cubicBezTo>
                <a:cubicBezTo>
                  <a:pt y="18110" x="10637"/>
                  <a:pt y="18849" x="18494"/>
                  <a:pt y="23190" x="22835"/>
                </a:cubicBezTo>
              </a:path>
            </a:pathLst>
          </a:cu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sp>
      <p:cxnSp>
        <p:nvCxnSpPr>
          <p:cNvPr id="93" name="Shape 93"/>
          <p:cNvCxnSpPr/>
          <p:nvPr/>
        </p:nvCxnSpPr>
        <p:spPr>
          <a:xfrm>
            <a:off y="4312775" x="1102925"/>
            <a:ext cy="702600" cx="1929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94" name="Shape 94"/>
          <p:cNvSpPr txBox="1"/>
          <p:nvPr/>
        </p:nvSpPr>
        <p:spPr>
          <a:xfrm>
            <a:off y="3916850" x="503825"/>
            <a:ext cy="381899" cx="9231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Humans</a:t>
            </a:r>
          </a:p>
        </p:txBody>
      </p:sp>
      <p:sp>
        <p:nvSpPr>
          <p:cNvPr id="95" name="Shape 95"/>
          <p:cNvSpPr/>
          <p:nvPr/>
        </p:nvSpPr>
        <p:spPr>
          <a:xfrm>
            <a:off y="5077125" x="243984"/>
            <a:ext cy="1052050" cx="570875"/>
          </a:xfrm>
          <a:custGeom>
            <a:pathLst>
              <a:path w="22835" extrusionOk="0" h="42082">
                <a:moveTo>
                  <a:pt y="0" x="7564"/>
                </a:moveTo>
                <a:cubicBezTo>
                  <a:pt y="1064" x="5170"/>
                  <a:pt y="1552" x="1808"/>
                  <a:pt y="3960" x="777"/>
                </a:cubicBezTo>
                <a:cubicBezTo>
                  <a:pt y="6212" x="-188"/>
                  <a:pt y="9232" x="1677"/>
                  <a:pt y="10747" x="3605"/>
                </a:cubicBezTo>
                <a:cubicBezTo>
                  <a:pt y="12872" x="6310"/>
                  <a:pt y="13278" x="10448"/>
                  <a:pt y="12444" x="13786"/>
                </a:cubicBezTo>
                <a:cubicBezTo>
                  <a:pt y="11849" x="16163"/>
                  <a:pt y="7982" x="17388"/>
                  <a:pt y="5657" x="16614"/>
                </a:cubicBezTo>
                <a:cubicBezTo>
                  <a:pt y="2920" x="15702"/>
                  <a:pt y="3261" x="10928"/>
                  <a:pt y="3960" x="8130"/>
                </a:cubicBezTo>
                <a:cubicBezTo>
                  <a:pt y="4525" x="5867"/>
                  <a:pt y="9347" x="4567"/>
                  <a:pt y="10747" x="6433"/>
                </a:cubicBezTo>
                <a:cubicBezTo>
                  <a:pt y="12195" x="8364"/>
                  <a:pt y="12872" x="11822"/>
                  <a:pt y="15272" x="12089"/>
                </a:cubicBezTo>
                <a:cubicBezTo>
                  <a:pt y="55377" x="16544"/>
                  <a:pt y="10045" x="10232"/>
                  <a:pt y="24887" x="12089"/>
                </a:cubicBezTo>
                <a:cubicBezTo>
                  <a:pt y="26729" x="12319"/>
                  <a:pt y="28271" x="15082"/>
                  <a:pt y="29978" x="14351"/>
                </a:cubicBezTo>
                <a:cubicBezTo>
                  <a:pt y="34416" x="12449"/>
                  <a:pt y="36708" x="6827"/>
                  <a:pt y="41290" x="5302"/>
                </a:cubicBezTo>
                <a:cubicBezTo>
                  <a:pt y="44325" x="4291"/>
                  <a:pt y="37364" x="10658"/>
                  <a:pt y="34503" x="12089"/>
                </a:cubicBezTo>
                <a:cubicBezTo>
                  <a:pt y="33185" x="12747"/>
                  <a:pt y="30189" x="13767"/>
                  <a:pt y="31109" x="14917"/>
                </a:cubicBezTo>
                <a:cubicBezTo>
                  <a:pt y="33411" x="17795"/>
                  <a:pt y="32223" x="15468"/>
                  <a:pt y="37896" x="20007"/>
                </a:cubicBezTo>
                <a:cubicBezTo>
                  <a:pt y="38632" x="20596"/>
                  <a:pt y="40825" x="22371"/>
                  <a:pt y="40159" x="21704"/>
                </a:cubicBezTo>
                <a:cubicBezTo>
                  <a:pt y="37036" x="18578"/>
                  <a:pt y="34335" x="13946"/>
                  <a:pt y="29978" x="13220"/>
                </a:cubicBezTo>
                <a:cubicBezTo>
                  <a:pt y="26979" x="12719"/>
                  <a:pt y="22614" x="14618"/>
                  <a:pt y="20928" x="12089"/>
                </a:cubicBezTo>
                <a:cubicBezTo>
                  <a:pt y="18692" x="8735"/>
                  <a:pt y="26795" x="2012"/>
                  <a:pt y="23190" x="211"/>
                </a:cubicBezTo>
                <a:cubicBezTo>
                  <a:pt y="21503" x="-631"/>
                  <a:pt y="20314" x="2923"/>
                  <a:pt y="19797" x="4736"/>
                </a:cubicBezTo>
                <a:cubicBezTo>
                  <a:pt y="18110" x="10637"/>
                  <a:pt y="18849" x="18494"/>
                  <a:pt y="23190" x="22835"/>
                </a:cubicBezTo>
              </a:path>
            </a:pathLst>
          </a:cu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sp>
      <p:cxnSp>
        <p:nvCxnSpPr>
          <p:cNvPr id="96" name="Shape 96"/>
          <p:cNvCxnSpPr/>
          <p:nvPr/>
        </p:nvCxnSpPr>
        <p:spPr>
          <a:xfrm flipH="1">
            <a:off y="4338725" x="577325"/>
            <a:ext cy="656100" cx="166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97" name="Shape 97"/>
          <p:cNvSpPr txBox="1"/>
          <p:nvPr/>
        </p:nvSpPr>
        <p:spPr>
          <a:xfrm>
            <a:off y="152400" x="152400"/>
            <a:ext cy="3000000" cx="30000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Anticipated Risks and Mitigations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Electrical wiring can go terribly wrong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Unable to control large amount of RGB LEDs (Reduce the size of the board unfortunately)</a:t>
            </a:r>
          </a:p>
          <a:p>
            <a:pPr rtl="0" lvl="0" indent="457200">
              <a:buNone/>
            </a:pPr>
            <a:r>
              <a:rPr sz="1800" lang="en"/>
              <a:t>Help from the audience: How can we achieve controlling of mass LEDs by</a:t>
            </a:r>
          </a:p>
          <a:p>
            <a:pPr rtl="0" lvl="0" indent="457200">
              <a:buNone/>
            </a:pPr>
            <a:r>
              <a:rPr sz="1800" lang="en"/>
              <a:t> a microcontroller ?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Too much power usage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Some games might be not feasible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Interaction is not perfect between the sensors and the person.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04" name="Shape 104"/>
          <p:cNvSpPr/>
          <p:nvPr/>
        </p:nvSpPr>
        <p:spPr>
          <a:xfrm>
            <a:off y="5307515" x="7462550"/>
            <a:ext cy="1310421" cx="135001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Suggestions/Feedback/Criticism?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