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sldIdLst>
    <p:sldId id="256" r:id="rId2"/>
    <p:sldId id="257" r:id="rId3"/>
    <p:sldId id="265" r:id="rId4"/>
    <p:sldId id="266" r:id="rId5"/>
    <p:sldId id="259" r:id="rId6"/>
    <p:sldId id="268" r:id="rId7"/>
    <p:sldId id="267" r:id="rId8"/>
    <p:sldId id="26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9" autoAdjust="0"/>
  </p:normalViewPr>
  <p:slideViewPr>
    <p:cSldViewPr snapToGrid="0" snapToObjects="1">
      <p:cViewPr varScale="1">
        <p:scale>
          <a:sx n="90" d="100"/>
          <a:sy n="90" d="100"/>
        </p:scale>
        <p:origin x="-14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 </a:t>
            </a:r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4/12/12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cap="none" dirty="0" err="1" smtClean="0"/>
              <a:t>Bbacksafe</a:t>
            </a:r>
            <a:r>
              <a:rPr kumimoji="1" lang="en-US" altLang="zh-TW" cap="none" dirty="0" smtClean="0"/>
              <a:t/>
            </a:r>
            <a:br>
              <a:rPr kumimoji="1" lang="en-US" altLang="zh-TW" cap="none" dirty="0" smtClean="0"/>
            </a:br>
            <a:r>
              <a:rPr kumimoji="1" lang="en-US" altLang="zh-TW" sz="3600" cap="none" dirty="0"/>
              <a:t>B</a:t>
            </a:r>
            <a:r>
              <a:rPr kumimoji="1" lang="en-US" altLang="zh-TW" sz="3600" cap="none" dirty="0" smtClean="0"/>
              <a:t>reathalyzer </a:t>
            </a:r>
            <a:r>
              <a:rPr kumimoji="1" lang="en-US" altLang="zh-TW" sz="3600" cap="none" dirty="0"/>
              <a:t>C</a:t>
            </a:r>
            <a:r>
              <a:rPr kumimoji="1" lang="en-US" altLang="zh-TW" sz="3600" cap="none" dirty="0" smtClean="0"/>
              <a:t>ar </a:t>
            </a:r>
            <a:r>
              <a:rPr kumimoji="1" lang="en-US" altLang="zh-TW" sz="3600" cap="none" dirty="0"/>
              <a:t>K</a:t>
            </a:r>
            <a:r>
              <a:rPr kumimoji="1" lang="en-US" altLang="zh-TW" sz="3600" cap="none" dirty="0" smtClean="0"/>
              <a:t>ey</a:t>
            </a:r>
            <a:endParaRPr kumimoji="1" lang="zh-TW" altLang="en-US" sz="3600" cap="none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604911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zh-TW" sz="2900" dirty="0" smtClean="0"/>
              <a:t>Team 13</a:t>
            </a:r>
          </a:p>
          <a:p>
            <a:r>
              <a:rPr kumimoji="1" lang="en-US" altLang="zh-TW" sz="2900" dirty="0" smtClean="0"/>
              <a:t>Andrew Chung (</a:t>
            </a:r>
            <a:r>
              <a:rPr kumimoji="1" lang="en-US" altLang="zh-TW" sz="2900" dirty="0" err="1" smtClean="0"/>
              <a:t>afchung</a:t>
            </a:r>
            <a:r>
              <a:rPr kumimoji="1" lang="en-US" altLang="zh-TW" sz="2900" dirty="0" smtClean="0"/>
              <a:t>)</a:t>
            </a:r>
          </a:p>
          <a:p>
            <a:r>
              <a:rPr kumimoji="1" lang="en-US" altLang="zh-TW" sz="2900" dirty="0" smtClean="0"/>
              <a:t>Frank Zhou (</a:t>
            </a:r>
            <a:r>
              <a:rPr kumimoji="1" lang="en-US" altLang="zh-TW" sz="2900" dirty="0" err="1" smtClean="0"/>
              <a:t>jifuz</a:t>
            </a:r>
            <a:r>
              <a:rPr kumimoji="1" lang="en-US" altLang="zh-TW" sz="2900" dirty="0" smtClean="0"/>
              <a:t>)</a:t>
            </a:r>
          </a:p>
          <a:p>
            <a:r>
              <a:rPr kumimoji="1" lang="en-US" altLang="zh-TW" sz="2900" dirty="0" smtClean="0"/>
              <a:t>Charlie </a:t>
            </a:r>
            <a:r>
              <a:rPr kumimoji="1" lang="en-US" altLang="zh-TW" sz="2900" dirty="0" err="1" smtClean="0"/>
              <a:t>Xu</a:t>
            </a:r>
            <a:endParaRPr kumimoji="1" lang="en-US" altLang="zh-TW" sz="2900" dirty="0" smtClean="0"/>
          </a:p>
          <a:p>
            <a:r>
              <a:rPr kumimoji="1" lang="en-US" altLang="zh-TW" sz="2900" dirty="0" smtClean="0"/>
              <a:t>May </a:t>
            </a:r>
            <a:r>
              <a:rPr kumimoji="1" lang="en-US" altLang="zh-TW" sz="2900" dirty="0" err="1" smtClean="0"/>
              <a:t>Zhai</a:t>
            </a:r>
            <a:endParaRPr kumimoji="1" lang="en-US" altLang="zh-TW" sz="2900" dirty="0"/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Note: No underage subjects were involved in alcohol testing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753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MQ-3 Alcohol Sensor Problems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Tried out another “better” sensor MR513 and similar sensor TGS 822</a:t>
            </a:r>
          </a:p>
          <a:p>
            <a:pPr lvl="1"/>
            <a:r>
              <a:rPr kumimoji="1" lang="en-US" altLang="zh-TW" dirty="0" smtClean="0"/>
              <a:t>MR513 not sensitive enough in addition to long delay time</a:t>
            </a:r>
          </a:p>
          <a:p>
            <a:pPr lvl="1"/>
            <a:r>
              <a:rPr kumimoji="1" lang="en-US" altLang="zh-TW" dirty="0" smtClean="0"/>
              <a:t>TGS 822 functions basically the same way</a:t>
            </a:r>
          </a:p>
          <a:p>
            <a:pPr lvl="1"/>
            <a:r>
              <a:rPr kumimoji="1" lang="en-US" altLang="zh-TW" dirty="0" smtClean="0"/>
              <a:t>Fuel cell sensors out of price range (not including shipping costs), and most require special orders from outside of the country.</a:t>
            </a:r>
          </a:p>
          <a:p>
            <a:r>
              <a:rPr kumimoji="1" lang="en-US" altLang="zh-TW" dirty="0" smtClean="0"/>
              <a:t>Takes about 104 seconds to startup and stabilize (5 trials)</a:t>
            </a:r>
          </a:p>
          <a:p>
            <a:r>
              <a:rPr kumimoji="1" lang="en-US" altLang="zh-TW" dirty="0" smtClean="0"/>
              <a:t>Lowering/unstable </a:t>
            </a:r>
            <a:r>
              <a:rPr kumimoji="1" lang="en-US" altLang="zh-TW" dirty="0" smtClean="0"/>
              <a:t>sensitivity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Testing out/burning in a new sensor</a:t>
            </a:r>
          </a:p>
          <a:p>
            <a:pPr lvl="1"/>
            <a:r>
              <a:rPr kumimoji="1" lang="en-US" altLang="zh-TW" dirty="0" smtClean="0"/>
              <a:t>Bottom line: Set a “zero tolerance” threshold to ensure safety</a:t>
            </a:r>
          </a:p>
          <a:p>
            <a:r>
              <a:rPr kumimoji="1" lang="en-US" altLang="zh-TW" dirty="0" smtClean="0"/>
              <a:t>Draining too much power</a:t>
            </a:r>
          </a:p>
          <a:p>
            <a:pPr lvl="1"/>
            <a:r>
              <a:rPr kumimoji="1" lang="en-US" altLang="zh-TW" dirty="0" smtClean="0"/>
              <a:t>Product lasts for about 25 minutes</a:t>
            </a:r>
          </a:p>
          <a:p>
            <a:pPr lvl="1"/>
            <a:r>
              <a:rPr kumimoji="1" lang="en-US" altLang="zh-TW" dirty="0" smtClean="0"/>
              <a:t>Sensor alone pulls ~150 mA of current</a:t>
            </a: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901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Lessons Learned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How </a:t>
            </a:r>
            <a:r>
              <a:rPr kumimoji="1" lang="en-US" altLang="zh-TW" dirty="0" smtClean="0"/>
              <a:t>to program </a:t>
            </a:r>
            <a:r>
              <a:rPr kumimoji="1" lang="en-US" altLang="zh-TW" dirty="0"/>
              <a:t>B</a:t>
            </a:r>
            <a:r>
              <a:rPr kumimoji="1" lang="en-US" altLang="zh-TW" dirty="0" smtClean="0"/>
              <a:t>luetooth </a:t>
            </a:r>
            <a:r>
              <a:rPr kumimoji="1" lang="en-US" altLang="zh-TW" dirty="0" smtClean="0"/>
              <a:t>devices</a:t>
            </a:r>
          </a:p>
          <a:p>
            <a:r>
              <a:rPr kumimoji="1" lang="en-US" altLang="zh-TW" dirty="0" smtClean="0"/>
              <a:t>How to program on </a:t>
            </a:r>
            <a:r>
              <a:rPr kumimoji="1" lang="en-US" altLang="zh-TW" dirty="0" smtClean="0"/>
              <a:t>Android </a:t>
            </a:r>
            <a:r>
              <a:rPr kumimoji="1" lang="en-US" altLang="zh-TW" dirty="0" smtClean="0"/>
              <a:t>platforms</a:t>
            </a:r>
          </a:p>
          <a:p>
            <a:r>
              <a:rPr kumimoji="1" lang="en-US" altLang="zh-TW" dirty="0" smtClean="0"/>
              <a:t>Systems integration skills</a:t>
            </a:r>
          </a:p>
          <a:p>
            <a:r>
              <a:rPr kumimoji="1" lang="en-US" altLang="zh-TW" dirty="0" smtClean="0"/>
              <a:t>Product development schedules</a:t>
            </a:r>
          </a:p>
          <a:p>
            <a:r>
              <a:rPr kumimoji="1" lang="en-US" altLang="zh-TW" dirty="0" smtClean="0"/>
              <a:t>Sensor </a:t>
            </a:r>
            <a:r>
              <a:rPr kumimoji="1" lang="en-US" altLang="zh-TW" dirty="0" smtClean="0"/>
              <a:t>interaction with microprocessors</a:t>
            </a:r>
          </a:p>
          <a:p>
            <a:r>
              <a:rPr kumimoji="1" lang="en-US" altLang="zh-TW" dirty="0"/>
              <a:t>Reality of working with sensors where noise in environment is an inherent factor of </a:t>
            </a:r>
            <a:r>
              <a:rPr kumimoji="1" lang="en-US" altLang="zh-TW" dirty="0" smtClean="0"/>
              <a:t>measurement</a:t>
            </a:r>
            <a:endParaRPr kumimoji="1" lang="en-US" altLang="zh-TW" dirty="0" smtClean="0"/>
          </a:p>
          <a:p>
            <a:r>
              <a:rPr kumimoji="1" lang="en-US" altLang="zh-TW" dirty="0" smtClean="0"/>
              <a:t>Behavior of hot-wire alcohol sensors are unstable which makes them hard to calibrate</a:t>
            </a:r>
          </a:p>
          <a:p>
            <a:r>
              <a:rPr kumimoji="1" lang="en-US" altLang="zh-TW" dirty="0" err="1" smtClean="0"/>
              <a:t>AlcoKey</a:t>
            </a:r>
            <a:r>
              <a:rPr kumimoji="1" lang="en-US" altLang="zh-TW" dirty="0" smtClean="0"/>
              <a:t> produced by Saab costs $400 for a reason (fuel cell sensor), though ultimately still lacks support for other brand cars and </a:t>
            </a:r>
            <a:r>
              <a:rPr kumimoji="1" lang="en-US" altLang="zh-TW" dirty="0"/>
              <a:t>B</a:t>
            </a:r>
            <a:r>
              <a:rPr kumimoji="1" lang="en-US" altLang="zh-TW" dirty="0" smtClean="0"/>
              <a:t>luetooth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48207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Status Update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Done With:</a:t>
            </a:r>
          </a:p>
          <a:p>
            <a:pPr lvl="1"/>
            <a:r>
              <a:rPr kumimoji="1" lang="en-US" altLang="zh-TW" dirty="0" smtClean="0"/>
              <a:t>Bluetooth programming – </a:t>
            </a:r>
            <a:r>
              <a:rPr kumimoji="1" lang="en-US" altLang="zh-TW" dirty="0" err="1" smtClean="0"/>
              <a:t>Arduino-Arduino</a:t>
            </a:r>
            <a:r>
              <a:rPr kumimoji="1" lang="en-US" altLang="zh-TW" dirty="0" smtClean="0"/>
              <a:t> (master-slave)</a:t>
            </a:r>
          </a:p>
          <a:p>
            <a:pPr lvl="1"/>
            <a:r>
              <a:rPr kumimoji="1" lang="en-US" altLang="zh-TW" dirty="0" smtClean="0"/>
              <a:t>Bluetooth programming – </a:t>
            </a:r>
            <a:r>
              <a:rPr kumimoji="1" lang="en-US" altLang="zh-TW" dirty="0" err="1" smtClean="0"/>
              <a:t>Arduino</a:t>
            </a:r>
            <a:r>
              <a:rPr kumimoji="1" lang="en-US" altLang="zh-TW" dirty="0" smtClean="0"/>
              <a:t>-Android (master-slave)</a:t>
            </a:r>
          </a:p>
          <a:p>
            <a:pPr lvl="1"/>
            <a:r>
              <a:rPr kumimoji="1" lang="en-US" altLang="zh-TW" dirty="0" smtClean="0"/>
              <a:t>Android application – GPS and SMS functionality</a:t>
            </a:r>
          </a:p>
          <a:p>
            <a:pPr lvl="1"/>
            <a:r>
              <a:rPr kumimoji="1" lang="en-US" altLang="zh-TW" dirty="0" smtClean="0"/>
              <a:t>Refining ignition starter circuit</a:t>
            </a:r>
          </a:p>
          <a:p>
            <a:pPr lvl="1"/>
            <a:r>
              <a:rPr kumimoji="1" lang="en-US" altLang="zh-TW" dirty="0" smtClean="0"/>
              <a:t>Wind sensor calibration</a:t>
            </a:r>
          </a:p>
          <a:p>
            <a:pPr lvl="1"/>
            <a:r>
              <a:rPr kumimoji="1" lang="en-US" altLang="zh-TW" dirty="0" smtClean="0"/>
              <a:t>Battery and circuit power configurations</a:t>
            </a:r>
          </a:p>
          <a:p>
            <a:pPr lvl="1"/>
            <a:r>
              <a:rPr kumimoji="1" lang="en-US" altLang="zh-TW" dirty="0" smtClean="0"/>
              <a:t>Mainframe for </a:t>
            </a:r>
            <a:r>
              <a:rPr kumimoji="1" lang="en-US" altLang="zh-TW" dirty="0" err="1"/>
              <a:t>A</a:t>
            </a:r>
            <a:r>
              <a:rPr kumimoji="1" lang="en-US" altLang="zh-TW" dirty="0" err="1" smtClean="0"/>
              <a:t>rduino</a:t>
            </a:r>
            <a:r>
              <a:rPr kumimoji="1" lang="en-US" altLang="zh-TW" dirty="0" smtClean="0"/>
              <a:t> final demo code</a:t>
            </a:r>
          </a:p>
          <a:p>
            <a:pPr lvl="1"/>
            <a:r>
              <a:rPr kumimoji="1" lang="en-US" altLang="zh-TW" dirty="0" smtClean="0"/>
              <a:t>Made various attempts on alcohol sensor calibration</a:t>
            </a:r>
          </a:p>
          <a:p>
            <a:r>
              <a:rPr kumimoji="1" lang="en-US" altLang="zh-TW" dirty="0" smtClean="0"/>
              <a:t>Working On:</a:t>
            </a:r>
          </a:p>
          <a:p>
            <a:pPr lvl="1"/>
            <a:r>
              <a:rPr kumimoji="1" lang="en-US" altLang="zh-TW" dirty="0"/>
              <a:t>Further calibration of alcohol </a:t>
            </a:r>
            <a:r>
              <a:rPr kumimoji="1" lang="en-US" altLang="zh-TW" dirty="0" smtClean="0"/>
              <a:t>sensor</a:t>
            </a:r>
          </a:p>
          <a:p>
            <a:pPr lvl="1"/>
            <a:r>
              <a:rPr kumimoji="1" lang="en-US" altLang="zh-TW" dirty="0" smtClean="0"/>
              <a:t>Finishing </a:t>
            </a:r>
            <a:r>
              <a:rPr kumimoji="1" lang="en-US" altLang="zh-TW" dirty="0" err="1" smtClean="0"/>
              <a:t>Arduino</a:t>
            </a:r>
            <a:r>
              <a:rPr kumimoji="1" lang="en-US" altLang="zh-TW" dirty="0" smtClean="0"/>
              <a:t> final demo code (after alcohol sensor calibration)</a:t>
            </a:r>
            <a:endParaRPr kumimoji="1" lang="en-US" altLang="zh-TW" dirty="0"/>
          </a:p>
          <a:p>
            <a:pPr lvl="1"/>
            <a:r>
              <a:rPr kumimoji="1" lang="en-US" altLang="zh-TW" dirty="0" smtClean="0"/>
              <a:t>Packaging </a:t>
            </a:r>
            <a:r>
              <a:rPr kumimoji="1" lang="en-US" altLang="zh-TW" dirty="0"/>
              <a:t>final </a:t>
            </a:r>
            <a:r>
              <a:rPr kumimoji="1" lang="en-US" altLang="zh-TW" dirty="0" smtClean="0"/>
              <a:t>product</a:t>
            </a:r>
          </a:p>
          <a:p>
            <a:pPr lvl="1"/>
            <a:r>
              <a:rPr kumimoji="1" lang="en-US" altLang="zh-TW" dirty="0" smtClean="0"/>
              <a:t>Possible integration with car, if facilities management approves</a:t>
            </a:r>
          </a:p>
        </p:txBody>
      </p:sp>
    </p:spTree>
    <p:extLst>
      <p:ext uri="{BB962C8B-B14F-4D97-AF65-F5344CB8AC3E}">
        <p14:creationId xmlns:p14="http://schemas.microsoft.com/office/powerpoint/2010/main" val="240758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Graphs (Metrics and Implications)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sz="2100" dirty="0" err="1"/>
              <a:t>Arduino</a:t>
            </a:r>
            <a:r>
              <a:rPr kumimoji="1" lang="en-US" altLang="zh-TW" sz="2100" dirty="0"/>
              <a:t>-Android and </a:t>
            </a:r>
            <a:r>
              <a:rPr kumimoji="1" lang="en-US" altLang="zh-TW" sz="2100" dirty="0" err="1"/>
              <a:t>Arduino-Arduino</a:t>
            </a:r>
            <a:r>
              <a:rPr kumimoji="1" lang="en-US" altLang="zh-TW" sz="2100" dirty="0"/>
              <a:t> Bluetooth connection time:</a:t>
            </a:r>
          </a:p>
          <a:p>
            <a:pPr lvl="1"/>
            <a:r>
              <a:rPr kumimoji="1" lang="en-US" altLang="zh-TW" sz="1700" dirty="0"/>
              <a:t>Time for Bluetooth connection to </a:t>
            </a:r>
            <a:r>
              <a:rPr kumimoji="1" lang="en-US" altLang="zh-TW" sz="1700" dirty="0" smtClean="0"/>
              <a:t>establish, an element </a:t>
            </a:r>
            <a:r>
              <a:rPr kumimoji="1" lang="en-US" altLang="zh-TW" sz="1700" dirty="0"/>
              <a:t>in system delay</a:t>
            </a:r>
          </a:p>
          <a:p>
            <a:pPr lvl="1"/>
            <a:r>
              <a:rPr kumimoji="1" lang="en-US" altLang="zh-TW" sz="1700" dirty="0" smtClean="0"/>
              <a:t>Connection </a:t>
            </a:r>
            <a:r>
              <a:rPr kumimoji="1" lang="en-US" altLang="zh-TW" sz="1700" dirty="0"/>
              <a:t>time in milliseconds </a:t>
            </a:r>
            <a:r>
              <a:rPr kumimoji="1" lang="en-US" altLang="zh-TW" sz="1700" dirty="0" smtClean="0"/>
              <a:t>(X axis) to </a:t>
            </a:r>
            <a:r>
              <a:rPr kumimoji="1" lang="en-US" altLang="zh-TW" sz="1700" dirty="0"/>
              <a:t>frequencies of </a:t>
            </a:r>
            <a:r>
              <a:rPr kumimoji="1" lang="en-US" altLang="zh-TW" sz="1700" dirty="0" smtClean="0"/>
              <a:t>occurrence (Y axis)</a:t>
            </a:r>
            <a:endParaRPr kumimoji="1" lang="en-US" altLang="zh-TW" sz="1700" dirty="0"/>
          </a:p>
          <a:p>
            <a:r>
              <a:rPr kumimoji="1" lang="en-US" altLang="zh-TW" sz="2100" dirty="0"/>
              <a:t>Testing time </a:t>
            </a:r>
            <a:r>
              <a:rPr kumimoji="1" lang="en-US" altLang="zh-TW" sz="2100" dirty="0" err="1"/>
              <a:t>vs</a:t>
            </a:r>
            <a:r>
              <a:rPr kumimoji="1" lang="en-US" altLang="zh-TW" sz="2100" dirty="0"/>
              <a:t> </a:t>
            </a:r>
            <a:r>
              <a:rPr kumimoji="1" lang="en-US" altLang="zh-TW" sz="2100" dirty="0" err="1"/>
              <a:t>Arduino</a:t>
            </a:r>
            <a:r>
              <a:rPr kumimoji="1" lang="en-US" altLang="zh-TW" sz="2100" dirty="0"/>
              <a:t> reading based on Voltage graph for wind sensor:</a:t>
            </a:r>
          </a:p>
          <a:p>
            <a:pPr lvl="1"/>
            <a:r>
              <a:rPr kumimoji="1" lang="en-US" altLang="zh-TW" sz="1700" dirty="0"/>
              <a:t>Higher the reading, harder the </a:t>
            </a:r>
            <a:r>
              <a:rPr kumimoji="1" lang="en-US" altLang="zh-TW" sz="1700" dirty="0" smtClean="0"/>
              <a:t>breath</a:t>
            </a:r>
            <a:endParaRPr kumimoji="1" lang="en-US" altLang="zh-TW" sz="1700" dirty="0"/>
          </a:p>
          <a:p>
            <a:pPr lvl="1"/>
            <a:r>
              <a:rPr kumimoji="1" lang="en-US" altLang="zh-TW" sz="1700" dirty="0" smtClean="0"/>
              <a:t>Graph used for </a:t>
            </a:r>
            <a:r>
              <a:rPr kumimoji="1" lang="en-US" altLang="zh-TW" sz="1700" dirty="0"/>
              <a:t>sensor calibration</a:t>
            </a:r>
          </a:p>
          <a:p>
            <a:pPr lvl="1"/>
            <a:r>
              <a:rPr kumimoji="1" lang="en-US" altLang="zh-TW" sz="1700" dirty="0"/>
              <a:t>7 trials of 5 second breaths over a time of 140 </a:t>
            </a:r>
            <a:r>
              <a:rPr kumimoji="1" lang="en-US" altLang="zh-TW" sz="1700" dirty="0" smtClean="0"/>
              <a:t>seconds </a:t>
            </a:r>
            <a:r>
              <a:rPr kumimoji="1" lang="en-US" altLang="zh-TW" sz="1700" dirty="0"/>
              <a:t>read in 200ms </a:t>
            </a:r>
            <a:r>
              <a:rPr kumimoji="1" lang="en-US" altLang="zh-TW" sz="1700" dirty="0" smtClean="0"/>
              <a:t>intervals</a:t>
            </a:r>
          </a:p>
          <a:p>
            <a:pPr lvl="1"/>
            <a:r>
              <a:rPr kumimoji="1" lang="en-US" altLang="zh-TW" sz="1700" dirty="0" smtClean="0"/>
              <a:t>Experimental time in sec (X axis) to voltage based reading by </a:t>
            </a:r>
            <a:r>
              <a:rPr kumimoji="1" lang="en-US" altLang="zh-TW" sz="1700" dirty="0" err="1" smtClean="0"/>
              <a:t>Arduino</a:t>
            </a:r>
            <a:r>
              <a:rPr kumimoji="1" lang="en-US" altLang="zh-TW" sz="1700" dirty="0" smtClean="0"/>
              <a:t> (Y axis)</a:t>
            </a:r>
            <a:endParaRPr kumimoji="1" lang="en-US" altLang="zh-TW" sz="1700" dirty="0"/>
          </a:p>
          <a:p>
            <a:r>
              <a:rPr kumimoji="1" lang="en-US" altLang="zh-TW" sz="2100" dirty="0"/>
              <a:t>Time for wind sensor to detect the peak </a:t>
            </a:r>
            <a:r>
              <a:rPr kumimoji="1" lang="en-US" altLang="zh-TW" sz="2100" dirty="0" err="1"/>
              <a:t>Arduino</a:t>
            </a:r>
            <a:r>
              <a:rPr kumimoji="1" lang="en-US" altLang="zh-TW" sz="2100" dirty="0"/>
              <a:t> reading per breath:</a:t>
            </a:r>
          </a:p>
          <a:p>
            <a:pPr lvl="1"/>
            <a:r>
              <a:rPr kumimoji="1" lang="en-US" altLang="zh-TW" sz="1700" dirty="0"/>
              <a:t>T</a:t>
            </a:r>
            <a:r>
              <a:rPr kumimoji="1" lang="en-US" altLang="zh-TW" sz="1700" dirty="0" smtClean="0"/>
              <a:t>ime </a:t>
            </a:r>
            <a:r>
              <a:rPr kumimoji="1" lang="en-US" altLang="zh-TW" sz="1700" dirty="0"/>
              <a:t>to detect the peak reading of wind sensor for each breath </a:t>
            </a:r>
            <a:r>
              <a:rPr kumimoji="1" lang="en-US" altLang="zh-TW" sz="1700" dirty="0" smtClean="0"/>
              <a:t>(X axis) to </a:t>
            </a:r>
            <a:r>
              <a:rPr kumimoji="1" lang="en-US" altLang="zh-TW" sz="1700" dirty="0"/>
              <a:t>frequencies of </a:t>
            </a:r>
            <a:r>
              <a:rPr kumimoji="1" lang="en-US" altLang="zh-TW" sz="1700" dirty="0" smtClean="0"/>
              <a:t>occurrence (Y axis)</a:t>
            </a:r>
            <a:endParaRPr kumimoji="1" lang="en-US" altLang="zh-TW" sz="1700" dirty="0"/>
          </a:p>
          <a:p>
            <a:pPr lvl="1"/>
            <a:r>
              <a:rPr kumimoji="1" lang="en-US" altLang="zh-TW" sz="1700" dirty="0" smtClean="0"/>
              <a:t>Graph used for setting </a:t>
            </a:r>
            <a:r>
              <a:rPr kumimoji="1" lang="en-US" altLang="zh-TW" sz="1700" dirty="0"/>
              <a:t>thresholds for breath intensity </a:t>
            </a:r>
            <a:r>
              <a:rPr kumimoji="1" lang="en-US" altLang="zh-TW" sz="1700" dirty="0" smtClean="0"/>
              <a:t>detection</a:t>
            </a:r>
            <a:endParaRPr kumimoji="1" lang="en-US" altLang="zh-TW" sz="1700" dirty="0"/>
          </a:p>
        </p:txBody>
      </p:sp>
    </p:spTree>
    <p:extLst>
      <p:ext uri="{BB962C8B-B14F-4D97-AF65-F5344CB8AC3E}">
        <p14:creationId xmlns:p14="http://schemas.microsoft.com/office/powerpoint/2010/main" val="37987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Graphs (Metrics and Implications)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sz="2100" dirty="0"/>
              <a:t>Time for alcohol sensor to detect the peak </a:t>
            </a:r>
            <a:r>
              <a:rPr kumimoji="1" lang="en-US" altLang="zh-TW" sz="2100" dirty="0" err="1"/>
              <a:t>Arduino</a:t>
            </a:r>
            <a:r>
              <a:rPr kumimoji="1" lang="en-US" altLang="zh-TW" sz="2100" dirty="0"/>
              <a:t> reading per breath:</a:t>
            </a:r>
          </a:p>
          <a:p>
            <a:pPr lvl="1"/>
            <a:r>
              <a:rPr kumimoji="1" lang="en-US" altLang="zh-TW" sz="1700" dirty="0" smtClean="0"/>
              <a:t>Graph used </a:t>
            </a:r>
            <a:r>
              <a:rPr kumimoji="1" lang="en-US" altLang="zh-TW" sz="1700" dirty="0"/>
              <a:t>to indicate how long user should breathe into device for sensor to </a:t>
            </a:r>
            <a:r>
              <a:rPr kumimoji="1" lang="en-US" altLang="zh-TW" sz="1700" dirty="0" smtClean="0"/>
              <a:t>detect a peak in alcohol concentration</a:t>
            </a:r>
            <a:endParaRPr kumimoji="1" lang="en-US" altLang="zh-TW" sz="1700" dirty="0"/>
          </a:p>
          <a:p>
            <a:pPr lvl="1"/>
            <a:r>
              <a:rPr kumimoji="1" lang="en-US" altLang="zh-TW" sz="1700" dirty="0"/>
              <a:t>T</a:t>
            </a:r>
            <a:r>
              <a:rPr kumimoji="1" lang="en-US" altLang="zh-TW" sz="1700" dirty="0" smtClean="0"/>
              <a:t>ime </a:t>
            </a:r>
            <a:r>
              <a:rPr kumimoji="1" lang="en-US" altLang="zh-TW" sz="1700" dirty="0"/>
              <a:t>to detect the peak reading of alcohol sensor for each breath </a:t>
            </a:r>
            <a:r>
              <a:rPr kumimoji="1" lang="en-US" altLang="zh-TW" sz="1700" dirty="0" smtClean="0"/>
              <a:t>(X axis) to </a:t>
            </a:r>
            <a:r>
              <a:rPr kumimoji="1" lang="en-US" altLang="zh-TW" sz="1700" dirty="0"/>
              <a:t>frequencies of </a:t>
            </a:r>
            <a:r>
              <a:rPr kumimoji="1" lang="en-US" altLang="zh-TW" sz="1700" dirty="0" smtClean="0"/>
              <a:t>occurrence (Y axis)</a:t>
            </a:r>
            <a:endParaRPr kumimoji="1" lang="en-US" altLang="zh-TW" sz="1700" dirty="0"/>
          </a:p>
          <a:p>
            <a:r>
              <a:rPr kumimoji="1" lang="en-US" altLang="zh-TW" sz="2100" dirty="0"/>
              <a:t>Alcohol sensor reading for each approximated BAC value:</a:t>
            </a:r>
          </a:p>
          <a:p>
            <a:pPr lvl="1"/>
            <a:r>
              <a:rPr kumimoji="1" lang="en-US" altLang="zh-TW" sz="1700" dirty="0"/>
              <a:t>Higher the reading, higher the concentration of </a:t>
            </a:r>
            <a:r>
              <a:rPr kumimoji="1" lang="en-US" altLang="zh-TW" sz="1700" dirty="0" smtClean="0"/>
              <a:t>alcohol</a:t>
            </a:r>
            <a:endParaRPr kumimoji="1" lang="en-US" altLang="zh-TW" sz="1700" dirty="0"/>
          </a:p>
          <a:p>
            <a:pPr lvl="1"/>
            <a:r>
              <a:rPr kumimoji="1" lang="en-US" altLang="zh-TW" sz="1700" dirty="0"/>
              <a:t>G</a:t>
            </a:r>
            <a:r>
              <a:rPr kumimoji="1" lang="en-US" altLang="zh-TW" sz="1700" dirty="0" smtClean="0"/>
              <a:t>raph </a:t>
            </a:r>
            <a:r>
              <a:rPr kumimoji="1" lang="en-US" altLang="zh-TW" sz="1700" dirty="0"/>
              <a:t>for sensor </a:t>
            </a:r>
            <a:r>
              <a:rPr kumimoji="1" lang="en-US" altLang="zh-TW" sz="1700" dirty="0" smtClean="0"/>
              <a:t>calibration and for setting thresholds used in starting cars</a:t>
            </a:r>
            <a:endParaRPr kumimoji="1" lang="en-US" altLang="zh-TW" sz="1700" dirty="0"/>
          </a:p>
          <a:p>
            <a:pPr lvl="1"/>
            <a:r>
              <a:rPr kumimoji="1" lang="en-US" altLang="zh-TW" sz="1700" dirty="0" smtClean="0"/>
              <a:t>Approximated BAC (X axis) </a:t>
            </a:r>
            <a:r>
              <a:rPr kumimoji="1" lang="en-US" altLang="zh-TW" sz="1700" dirty="0" err="1"/>
              <a:t>vs</a:t>
            </a:r>
            <a:r>
              <a:rPr kumimoji="1" lang="en-US" altLang="zh-TW" sz="1700" dirty="0"/>
              <a:t> </a:t>
            </a:r>
            <a:r>
              <a:rPr kumimoji="1" lang="en-US" altLang="zh-TW" sz="1700" dirty="0" smtClean="0"/>
              <a:t>voltage based reading by </a:t>
            </a:r>
            <a:r>
              <a:rPr kumimoji="1" lang="en-US" altLang="zh-TW" sz="1700" dirty="0" err="1" smtClean="0"/>
              <a:t>Arduino</a:t>
            </a:r>
            <a:r>
              <a:rPr kumimoji="1" lang="en-US" altLang="zh-TW" sz="1700" dirty="0" smtClean="0"/>
              <a:t> (Y axis)</a:t>
            </a:r>
            <a:endParaRPr kumimoji="1" lang="en-US" altLang="zh-TW" sz="1700" dirty="0"/>
          </a:p>
        </p:txBody>
      </p:sp>
    </p:spTree>
    <p:extLst>
      <p:ext uri="{BB962C8B-B14F-4D97-AF65-F5344CB8AC3E}">
        <p14:creationId xmlns:p14="http://schemas.microsoft.com/office/powerpoint/2010/main" val="91976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5844"/>
            <a:ext cx="8229600" cy="651933"/>
          </a:xfrm>
        </p:spPr>
        <p:txBody>
          <a:bodyPr>
            <a:normAutofit/>
          </a:bodyPr>
          <a:lstStyle/>
          <a:p>
            <a:r>
              <a:rPr kumimoji="1" lang="en-US" altLang="zh-TW" sz="3200" dirty="0" smtClean="0"/>
              <a:t>Bluetooth Functionality</a:t>
            </a:r>
            <a:endParaRPr kumimoji="1"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07534"/>
            <a:ext cx="8229600" cy="756355"/>
          </a:xfrm>
        </p:spPr>
        <p:txBody>
          <a:bodyPr>
            <a:noAutofit/>
          </a:bodyPr>
          <a:lstStyle/>
          <a:p>
            <a:r>
              <a:rPr kumimoji="1" lang="en-US" altLang="zh-TW" sz="2200" dirty="0" err="1"/>
              <a:t>Arduino</a:t>
            </a:r>
            <a:r>
              <a:rPr kumimoji="1" lang="en-US" altLang="zh-TW" sz="2200" dirty="0"/>
              <a:t>-Android—trials: 20, </a:t>
            </a:r>
            <a:r>
              <a:rPr kumimoji="1" lang="en-US" altLang="zh-TW" sz="2200" dirty="0" err="1"/>
              <a:t>avg</a:t>
            </a:r>
            <a:r>
              <a:rPr kumimoji="1" lang="en-US" altLang="zh-TW" sz="2200" dirty="0"/>
              <a:t>: 4491.5 </a:t>
            </a:r>
            <a:r>
              <a:rPr kumimoji="1" lang="en-US" altLang="zh-TW" sz="2200" dirty="0" err="1"/>
              <a:t>ms</a:t>
            </a:r>
            <a:r>
              <a:rPr kumimoji="1" lang="en-US" altLang="zh-TW" sz="2200" dirty="0"/>
              <a:t>, </a:t>
            </a:r>
            <a:r>
              <a:rPr kumimoji="1" lang="en-US" altLang="zh-TW" sz="2200" dirty="0" err="1"/>
              <a:t>std</a:t>
            </a:r>
            <a:r>
              <a:rPr kumimoji="1" lang="en-US" altLang="zh-TW" sz="2200" dirty="0"/>
              <a:t>: 1077.4 </a:t>
            </a:r>
            <a:r>
              <a:rPr kumimoji="1" lang="en-US" altLang="zh-TW" sz="2200" dirty="0" err="1"/>
              <a:t>ms</a:t>
            </a:r>
            <a:endParaRPr kumimoji="1" lang="en-US" altLang="zh-TW" sz="2200" dirty="0"/>
          </a:p>
          <a:p>
            <a:r>
              <a:rPr kumimoji="1" lang="en-US" altLang="zh-TW" sz="2200" dirty="0" err="1"/>
              <a:t>Arduino-Arduino</a:t>
            </a:r>
            <a:r>
              <a:rPr kumimoji="1" lang="en-US" altLang="zh-TW" sz="2200" dirty="0"/>
              <a:t>—trials: 20, </a:t>
            </a:r>
            <a:r>
              <a:rPr kumimoji="1" lang="en-US" altLang="zh-TW" sz="2200" dirty="0" err="1"/>
              <a:t>avg</a:t>
            </a:r>
            <a:r>
              <a:rPr kumimoji="1" lang="en-US" altLang="zh-TW" sz="2200" dirty="0"/>
              <a:t>: 3809.6 </a:t>
            </a:r>
            <a:r>
              <a:rPr kumimoji="1" lang="en-US" altLang="zh-TW" sz="2200" dirty="0" err="1"/>
              <a:t>ms</a:t>
            </a:r>
            <a:r>
              <a:rPr kumimoji="1" lang="en-US" altLang="zh-TW" sz="2200" dirty="0"/>
              <a:t>, </a:t>
            </a:r>
            <a:r>
              <a:rPr kumimoji="1" lang="en-US" altLang="zh-TW" sz="2200" dirty="0" err="1"/>
              <a:t>std</a:t>
            </a:r>
            <a:r>
              <a:rPr kumimoji="1" lang="en-US" altLang="zh-TW" sz="2200" dirty="0"/>
              <a:t>: 2565.5 </a:t>
            </a:r>
            <a:r>
              <a:rPr kumimoji="1" lang="en-US" altLang="zh-TW" sz="2200" dirty="0" err="1" smtClean="0"/>
              <a:t>ms</a:t>
            </a:r>
            <a:endParaRPr kumimoji="1" lang="en-US" altLang="zh-TW" sz="2200" dirty="0" smtClean="0"/>
          </a:p>
        </p:txBody>
      </p:sp>
      <p:pic>
        <p:nvPicPr>
          <p:cNvPr id="6" name="圖片 5" descr="BluetoothDe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005"/>
            <a:ext cx="9144000" cy="50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/>
              <a:t>Modern Device Wind Sensor Functionality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84578"/>
          </a:xfrm>
        </p:spPr>
        <p:txBody>
          <a:bodyPr/>
          <a:lstStyle/>
          <a:p>
            <a:r>
              <a:rPr kumimoji="1" lang="en-US" altLang="zh-TW" dirty="0"/>
              <a:t>Peak time—trials: 23, </a:t>
            </a:r>
            <a:r>
              <a:rPr kumimoji="1" lang="en-US" altLang="zh-TW" dirty="0" err="1"/>
              <a:t>avg</a:t>
            </a:r>
            <a:r>
              <a:rPr kumimoji="1" lang="en-US" altLang="zh-TW" dirty="0"/>
              <a:t>: 716.48 </a:t>
            </a:r>
            <a:r>
              <a:rPr kumimoji="1" lang="en-US" altLang="zh-TW" dirty="0" err="1"/>
              <a:t>ms</a:t>
            </a:r>
            <a:r>
              <a:rPr kumimoji="1" lang="en-US" altLang="zh-TW" dirty="0"/>
              <a:t>, </a:t>
            </a:r>
            <a:r>
              <a:rPr kumimoji="1" lang="en-US" altLang="zh-TW" dirty="0" err="1"/>
              <a:t>std</a:t>
            </a:r>
            <a:r>
              <a:rPr kumimoji="1" lang="en-US" altLang="zh-TW" dirty="0"/>
              <a:t>: 186.87 </a:t>
            </a:r>
            <a:r>
              <a:rPr kumimoji="1" lang="en-US" altLang="zh-TW" dirty="0" err="1" smtClean="0"/>
              <a:t>ms</a:t>
            </a:r>
            <a:endParaRPr kumimoji="1" lang="en-US" altLang="zh-TW" dirty="0"/>
          </a:p>
        </p:txBody>
      </p:sp>
      <p:pic>
        <p:nvPicPr>
          <p:cNvPr id="4" name="圖片 3" descr="WindSensor_ReactionTi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215445"/>
            <a:ext cx="7744505" cy="424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9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/>
              <a:t>Modern Device Wind Sensor Functionality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000" dirty="0"/>
              <a:t>5 sec breath—trials: 7 trials, stable reading range: [199, 246], lowest reading jump from stable: 101 (to 357).</a:t>
            </a:r>
          </a:p>
          <a:p>
            <a:r>
              <a:rPr kumimoji="1" lang="en-US" altLang="zh-TW" sz="2000" dirty="0"/>
              <a:t>Threshold: 50+highest stable reading </a:t>
            </a:r>
            <a:r>
              <a:rPr kumimoji="1" lang="en-US" altLang="zh-TW" sz="2000" dirty="0" smtClean="0"/>
              <a:t>value</a:t>
            </a:r>
            <a:endParaRPr kumimoji="1" lang="en-US" altLang="zh-TW" sz="2000" dirty="0"/>
          </a:p>
        </p:txBody>
      </p:sp>
      <p:pic>
        <p:nvPicPr>
          <p:cNvPr id="4" name="圖片 3" descr="WindSensor_Ti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22" y="2947612"/>
            <a:ext cx="7140222" cy="391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2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3600" dirty="0"/>
              <a:t>MQ-3 Alcohol Sensor Functionality</a:t>
            </a:r>
            <a:endParaRPr kumimoji="1"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000" dirty="0"/>
              <a:t>Peak alcohol sensor reading reaction time—trials: 20, </a:t>
            </a:r>
            <a:r>
              <a:rPr kumimoji="1" lang="en-US" altLang="zh-TW" sz="2000" dirty="0" err="1"/>
              <a:t>avg</a:t>
            </a:r>
            <a:r>
              <a:rPr kumimoji="1" lang="en-US" altLang="zh-TW" sz="2000" dirty="0"/>
              <a:t>: 4233.1 </a:t>
            </a:r>
            <a:r>
              <a:rPr kumimoji="1" lang="en-US" altLang="zh-TW" sz="2000" dirty="0" err="1"/>
              <a:t>ms</a:t>
            </a:r>
            <a:r>
              <a:rPr kumimoji="1" lang="en-US" altLang="zh-TW" sz="2000" dirty="0"/>
              <a:t>, </a:t>
            </a:r>
            <a:r>
              <a:rPr kumimoji="1" lang="en-US" altLang="zh-TW" sz="2000" dirty="0" err="1"/>
              <a:t>std</a:t>
            </a:r>
            <a:r>
              <a:rPr kumimoji="1" lang="en-US" altLang="zh-TW" sz="2000" dirty="0"/>
              <a:t>: 1366.1 </a:t>
            </a:r>
            <a:r>
              <a:rPr kumimoji="1" lang="en-US" altLang="zh-TW" sz="2000" dirty="0" err="1" smtClean="0"/>
              <a:t>ms</a:t>
            </a:r>
            <a:endParaRPr kumimoji="1" lang="en-US" altLang="zh-TW" sz="2000" dirty="0"/>
          </a:p>
        </p:txBody>
      </p:sp>
      <p:pic>
        <p:nvPicPr>
          <p:cNvPr id="4" name="圖片 3" descr="PeakTime_MedicalAlchoh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67545"/>
            <a:ext cx="8382000" cy="459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4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581378"/>
          </a:xfrm>
        </p:spPr>
        <p:txBody>
          <a:bodyPr>
            <a:normAutofit fontScale="90000"/>
          </a:bodyPr>
          <a:lstStyle/>
          <a:p>
            <a:r>
              <a:rPr kumimoji="1" lang="en-US" altLang="zh-TW" sz="3600" dirty="0" smtClean="0"/>
              <a:t>MQ-3 Alcohol Sensor Functionality</a:t>
            </a:r>
            <a:endParaRPr kumimoji="1"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987778"/>
            <a:ext cx="8475134" cy="1566334"/>
          </a:xfrm>
        </p:spPr>
        <p:txBody>
          <a:bodyPr>
            <a:noAutofit/>
          </a:bodyPr>
          <a:lstStyle/>
          <a:p>
            <a:r>
              <a:rPr kumimoji="1" lang="en-US" altLang="zh-TW" sz="1700" dirty="0" smtClean="0"/>
              <a:t>6 Independent </a:t>
            </a:r>
            <a:r>
              <a:rPr kumimoji="1" lang="en-US" altLang="zh-TW" sz="1700" dirty="0"/>
              <a:t>t</a:t>
            </a:r>
            <a:r>
              <a:rPr kumimoji="1" lang="en-US" altLang="zh-TW" sz="1700" dirty="0" smtClean="0"/>
              <a:t>rials</a:t>
            </a:r>
            <a:r>
              <a:rPr kumimoji="1" lang="en-US" altLang="zh-TW" sz="1700" dirty="0" smtClean="0"/>
              <a:t>: </a:t>
            </a:r>
            <a:r>
              <a:rPr kumimoji="1" lang="en-US" altLang="zh-TW" sz="1700" dirty="0" smtClean="0"/>
              <a:t>250~300 breaths.</a:t>
            </a:r>
          </a:p>
          <a:p>
            <a:r>
              <a:rPr kumimoji="1" lang="en-US" altLang="zh-TW" sz="1700" dirty="0" smtClean="0"/>
              <a:t>Fixed distance and </a:t>
            </a:r>
            <a:r>
              <a:rPr kumimoji="1" lang="en-US" altLang="zh-TW" sz="1700" dirty="0" smtClean="0"/>
              <a:t>fixed time breath, air-conditioned lab</a:t>
            </a:r>
          </a:p>
          <a:p>
            <a:r>
              <a:rPr kumimoji="1" lang="en-US" altLang="zh-TW" sz="1700" dirty="0" smtClean="0"/>
              <a:t>Proposed “reasonable” threshold: 200 for .025~.030%, 250 for .030~.035%</a:t>
            </a:r>
          </a:p>
          <a:p>
            <a:r>
              <a:rPr kumimoji="1" lang="en-US" altLang="zh-TW" sz="1700" dirty="0" smtClean="0"/>
              <a:t>Zero tolerance threshold: 60~80, but somewhat </a:t>
            </a:r>
            <a:r>
              <a:rPr kumimoji="1" lang="en-US" altLang="zh-TW" sz="1700" dirty="0" smtClean="0"/>
              <a:t>harsh</a:t>
            </a:r>
          </a:p>
          <a:p>
            <a:r>
              <a:rPr kumimoji="1" lang="en-US" altLang="zh-TW" sz="1700" dirty="0" smtClean="0"/>
              <a:t>Intuitive discernable trend, but too much noise</a:t>
            </a:r>
            <a:endParaRPr kumimoji="1" lang="en-US" altLang="zh-TW" sz="1700" dirty="0" smtClean="0"/>
          </a:p>
        </p:txBody>
      </p:sp>
      <p:pic>
        <p:nvPicPr>
          <p:cNvPr id="5" name="圖片 4" descr="AlchoholSensor_B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1" y="2719557"/>
            <a:ext cx="7521222" cy="413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2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楚">
  <a:themeElements>
    <a:clrScheme name="清楚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楚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清楚.thmx</Template>
  <TotalTime>444</TotalTime>
  <Words>768</Words>
  <Application>Microsoft Macintosh PowerPoint</Application>
  <PresentationFormat>如螢幕大小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清楚</vt:lpstr>
      <vt:lpstr>Bbacksafe Breathalyzer Car Key</vt:lpstr>
      <vt:lpstr>Status Update</vt:lpstr>
      <vt:lpstr>Graphs (Metrics and Implications)</vt:lpstr>
      <vt:lpstr>Graphs (Metrics and Implications)</vt:lpstr>
      <vt:lpstr>Bluetooth Functionality</vt:lpstr>
      <vt:lpstr>Modern Device Wind Sensor Functionality</vt:lpstr>
      <vt:lpstr>Modern Device Wind Sensor Functionality</vt:lpstr>
      <vt:lpstr>MQ-3 Alcohol Sensor Functionality</vt:lpstr>
      <vt:lpstr>MQ-3 Alcohol Sensor Functionality</vt:lpstr>
      <vt:lpstr>MQ-3 Alcohol Sensor Problems</vt:lpstr>
      <vt:lpstr>Lessons Learned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Bbacksafe Breathalyzer Car Key</dc:title>
  <dc:creator>Andrew Chung</dc:creator>
  <cp:lastModifiedBy>Andrew Chung</cp:lastModifiedBy>
  <cp:revision>92</cp:revision>
  <dcterms:created xsi:type="dcterms:W3CDTF">2012-04-10T00:44:21Z</dcterms:created>
  <dcterms:modified xsi:type="dcterms:W3CDTF">2012-04-13T03:34:10Z</dcterms:modified>
</cp:coreProperties>
</file>