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Default Extension="gif" ContentType="image/gif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68" r:id="rId3"/>
    <p:sldId id="269" r:id="rId4"/>
    <p:sldId id="270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5CA25"/>
    <a:srgbClr val="FFA72D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584" y="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4" Type="http://schemas.openxmlformats.org/officeDocument/2006/relationships/slide" Target="slides/slide3.xml"/><Relationship Id="rId10" Type="http://schemas.openxmlformats.org/officeDocument/2006/relationships/tableStyles" Target="tableStyles.xml"/><Relationship Id="rId5" Type="http://schemas.openxmlformats.org/officeDocument/2006/relationships/slide" Target="slides/slide4.xml"/><Relationship Id="rId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heme" Target="theme/theme1.xml"/><Relationship Id="rId3" Type="http://schemas.openxmlformats.org/officeDocument/2006/relationships/slide" Target="slides/slide2.xml"/><Relationship Id="rId6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3975-DD45-6045-B221-E7957B45FC87}" type="datetime1">
              <a:rPr lang="en-US"/>
              <a:pPr>
                <a:defRPr/>
              </a:pPr>
              <a:t>2/3/11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A0109-C4F7-9B4C-85F6-0E2F5F837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80988" y="25876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Freeform 5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9925-C770-8D42-AB49-470B915CDE51}" type="datetime1">
              <a:rPr lang="en-US"/>
              <a:pPr>
                <a:defRPr/>
              </a:pPr>
              <a:t>2/3/11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29F7-43E3-324D-89C8-9968BB5A1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CD417-771A-704A-8069-72E4142CEC51}" type="datetime1">
              <a:rPr lang="en-US"/>
              <a:pPr>
                <a:defRPr/>
              </a:pPr>
              <a:t>2/3/11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F86D-5031-B545-9944-B6DAEC64A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5B1D9-9E24-8940-834E-F2669C0783C2}" type="datetime1">
              <a:rPr lang="en-US"/>
              <a:pPr>
                <a:defRPr/>
              </a:pPr>
              <a:t>2/3/11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F7274-BB3D-554E-966D-D7CA6A15A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24F24-F6AC-A84C-BE39-C1D98FFD61EA}" type="datetime1">
              <a:rPr lang="en-US"/>
              <a:pPr>
                <a:defRPr/>
              </a:pPr>
              <a:t>2/3/11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3E67F-23E6-EA4C-A341-DAD925BD3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Freeform 4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39C9-22A8-934C-B4A9-E1E091853587}" type="datetime1">
              <a:rPr lang="en-US"/>
              <a:pPr>
                <a:defRPr/>
              </a:pPr>
              <a:t>2/3/11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8FA05-0FF7-714E-8651-D77E97025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0988" y="25876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Freeform 4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7735-782D-8348-B9FF-3C038831A5F1}" type="datetime1">
              <a:rPr lang="en-US"/>
              <a:pPr>
                <a:defRPr/>
              </a:pPr>
              <a:t>2/3/11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65C9-5E22-0C44-8313-8FABE650A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Freeform 4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A5EAB-15F8-8A44-9F30-9D46773382C3}" type="datetime1">
              <a:rPr lang="en-US"/>
              <a:pPr>
                <a:defRPr/>
              </a:pPr>
              <a:t>2/3/11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FE048-CC6F-E048-ADCD-A3A4DAAEC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71397-0779-234F-A1DA-DB2B88024393}" type="datetime1">
              <a:rPr lang="en-US"/>
              <a:pPr>
                <a:defRPr/>
              </a:pPr>
              <a:t>2/3/11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DD6B-931A-2D4B-82BB-DFCC59EBFBF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DE7E3-02B9-2C47-BEA5-E599EB31DE22}" type="datetime1">
              <a:rPr lang="en-US"/>
              <a:pPr>
                <a:defRPr/>
              </a:pPr>
              <a:t>2/3/11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F6D5-9072-694A-B9C2-EF87F5180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Freeform 5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09B18-9DAA-2640-8B20-9603A525CE9D}" type="datetime1">
              <a:rPr lang="en-US"/>
              <a:pPr>
                <a:defRPr/>
              </a:pPr>
              <a:t>2/3/11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15502-BFBF-D446-97C8-E0EA4D91E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EB1A7-461B-F647-8324-A5E592541402}" type="datetime1">
              <a:rPr lang="en-US"/>
              <a:pPr>
                <a:defRPr/>
              </a:pPr>
              <a:t>2/3/11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A72F9-F154-7B49-AB8F-5BCE9CA26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Freeform 3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Freeform 4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Freeform 5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D4989-6AB0-0049-9199-B635ECCD0535}" type="datetime1">
              <a:rPr lang="en-US"/>
              <a:pPr>
                <a:defRPr/>
              </a:pPr>
              <a:t>2/3/11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FD4D4-E209-0848-9F8A-6FA289F86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D4F3-906A-5849-BB0C-24116CB464C2}" type="datetime1">
              <a:rPr lang="en-US"/>
              <a:pPr>
                <a:defRPr/>
              </a:pPr>
              <a:t>2/3/11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4C27A-DFCE-BF45-8B04-08B522FA6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80988" y="25876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Freeform 5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1013C-8190-6541-97C9-5F3FBC8390E5}" type="datetime1">
              <a:rPr lang="en-US"/>
              <a:pPr>
                <a:defRPr/>
              </a:pPr>
              <a:t>2/3/11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79DA-BD57-EE42-9847-6C3058250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1350" y="107950"/>
            <a:ext cx="78565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9125" y="1600200"/>
            <a:ext cx="7878763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3AD402-4E9E-5648-B1D0-2F4E2A2F9CC7}" type="datetime1">
              <a:rPr lang="en-US"/>
              <a:pPr>
                <a:defRPr/>
              </a:pPr>
              <a:t>2/3/11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8F6CC1-833C-5F45-9433-7C29FC0A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Font typeface="Wingdings 2" pitchFamily="-105" charset="2"/>
        <a:buChar char="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Font typeface="Wingdings 2" pitchFamily="-105" charset="2"/>
        <a:buChar char=""/>
        <a:defRPr sz="2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Font typeface="Wingdings 2" pitchFamily="-105" charset="2"/>
        <a:buChar char="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Font typeface="Wingdings 2" pitchFamily="-105" charset="2"/>
        <a:buChar char="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Font typeface="Wingdings 2" pitchFamily="-105" charset="2"/>
        <a:buChar char="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5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5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5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5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4"/>
          <p:cNvSpPr>
            <a:spLocks noGrp="1"/>
          </p:cNvSpPr>
          <p:nvPr>
            <p:ph type="ctrTitle"/>
          </p:nvPr>
        </p:nvSpPr>
        <p:spPr>
          <a:xfrm>
            <a:off x="641350" y="5181600"/>
            <a:ext cx="7856538" cy="1143000"/>
          </a:xfrm>
        </p:spPr>
        <p:txBody>
          <a:bodyPr anchor="ctr"/>
          <a:lstStyle/>
          <a:p>
            <a:pPr eaLnBrk="1" hangingPunct="1"/>
            <a:r>
              <a:rPr lang="fr-FR" sz="6000" b="1" dirty="0" smtClean="0">
                <a:latin typeface="Cambria" pitchFamily="-105" charset="0"/>
                <a:ea typeface="Cambria" pitchFamily="-105" charset="0"/>
                <a:cs typeface="Cambria" pitchFamily="-105" charset="0"/>
              </a:rPr>
              <a:t>[18549] – 3D.R.AWe </a:t>
            </a:r>
          </a:p>
        </p:txBody>
      </p:sp>
      <p:pic>
        <p:nvPicPr>
          <p:cNvPr id="6" name="Picture 5" descr="skip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1905000" cy="254000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yil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628900"/>
            <a:ext cx="1853330" cy="2552700"/>
          </a:xfrm>
          <a:prstGeom prst="rect">
            <a:avLst/>
          </a:prstGeom>
          <a:ln w="127000" cap="sq">
            <a:solidFill>
              <a:schemeClr val="accent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 descr="IMG_04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2628900"/>
            <a:ext cx="1952816" cy="2552700"/>
          </a:xfrm>
          <a:prstGeom prst="rect">
            <a:avLst/>
          </a:prstGeom>
          <a:ln w="127000" cap="sq">
            <a:solidFill>
              <a:schemeClr val="accent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 descr="racho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700" y="406400"/>
            <a:ext cx="1917700" cy="2514600"/>
          </a:xfrm>
          <a:prstGeom prst="rect">
            <a:avLst/>
          </a:prstGeom>
          <a:ln w="127000" cap="sq">
            <a:solidFill>
              <a:schemeClr val="accent3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04800" y="3352800"/>
            <a:ext cx="1905000" cy="1200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400" b="1" dirty="0" smtClean="0">
                <a:latin typeface="Cambria"/>
                <a:cs typeface="Cambria"/>
              </a:rPr>
              <a:t>MIKE RALPH</a:t>
            </a:r>
            <a:endParaRPr lang="fr-FR" sz="2400" dirty="0" smtClean="0">
              <a:latin typeface="Cambria"/>
              <a:cs typeface="Cambria"/>
            </a:endParaRPr>
          </a:p>
          <a:p>
            <a:pPr algn="ctr"/>
            <a:r>
              <a:rPr lang="fr-FR" sz="2400" dirty="0" err="1" smtClean="0">
                <a:latin typeface="Cambria"/>
                <a:cs typeface="Cambria"/>
              </a:rPr>
              <a:t>mralph</a:t>
            </a:r>
            <a:endParaRPr lang="fr-FR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914400"/>
            <a:ext cx="1905000" cy="1200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400" b="1" dirty="0" smtClean="0">
                <a:latin typeface="Cambria"/>
                <a:cs typeface="Cambria"/>
              </a:rPr>
              <a:t>YILING </a:t>
            </a:r>
          </a:p>
          <a:p>
            <a:pPr algn="ctr"/>
            <a:r>
              <a:rPr lang="fr-FR" sz="2400" b="1" dirty="0" smtClean="0">
                <a:latin typeface="Cambria"/>
                <a:cs typeface="Cambria"/>
              </a:rPr>
              <a:t>TAY</a:t>
            </a:r>
          </a:p>
          <a:p>
            <a:pPr algn="ctr"/>
            <a:r>
              <a:rPr lang="fr-FR" sz="2400" dirty="0" err="1" smtClean="0">
                <a:latin typeface="Cambria"/>
                <a:cs typeface="Cambria"/>
              </a:rPr>
              <a:t>ytay</a:t>
            </a:r>
            <a:endParaRPr lang="fr-FR" sz="2400" dirty="0"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1700" y="3352800"/>
            <a:ext cx="1905000" cy="1200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400" b="1" dirty="0" smtClean="0">
                <a:latin typeface="Cambria"/>
                <a:cs typeface="Cambria"/>
              </a:rPr>
              <a:t>RYAN </a:t>
            </a:r>
          </a:p>
          <a:p>
            <a:pPr algn="ctr"/>
            <a:r>
              <a:rPr lang="fr-FR" sz="2400" b="1" dirty="0" smtClean="0">
                <a:latin typeface="Cambria"/>
                <a:cs typeface="Cambria"/>
              </a:rPr>
              <a:t>CAHOON</a:t>
            </a:r>
          </a:p>
          <a:p>
            <a:pPr algn="ctr"/>
            <a:r>
              <a:rPr lang="fr-FR" sz="2400" dirty="0" err="1" smtClean="0">
                <a:latin typeface="Cambria"/>
                <a:cs typeface="Cambria"/>
              </a:rPr>
              <a:t>rcahoon</a:t>
            </a:r>
            <a:endParaRPr lang="fr-FR" sz="2400" dirty="0"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2016" y="914400"/>
            <a:ext cx="1905000" cy="1200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400" b="1" dirty="0" smtClean="0">
                <a:latin typeface="Cambria"/>
                <a:cs typeface="Cambria"/>
              </a:rPr>
              <a:t>YUMIN</a:t>
            </a:r>
          </a:p>
          <a:p>
            <a:pPr algn="ctr"/>
            <a:r>
              <a:rPr lang="fr-FR" sz="2400" b="1" dirty="0" smtClean="0">
                <a:latin typeface="Cambria"/>
                <a:cs typeface="Cambria"/>
              </a:rPr>
              <a:t>WONG</a:t>
            </a:r>
          </a:p>
          <a:p>
            <a:pPr algn="ctr"/>
            <a:r>
              <a:rPr lang="fr-FR" sz="2400" dirty="0" err="1" smtClean="0">
                <a:latin typeface="Cambria"/>
                <a:cs typeface="Cambria"/>
              </a:rPr>
              <a:t>yuminw</a:t>
            </a:r>
            <a:endParaRPr lang="fr-FR"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b="1" dirty="0" smtClean="0">
                <a:latin typeface="Cambria"/>
                <a:cs typeface="Cambria"/>
              </a:rPr>
              <a:t>Concept and Motivation</a:t>
            </a:r>
            <a:endParaRPr lang="fr-FR" sz="5400" b="1" dirty="0">
              <a:latin typeface="Cambria"/>
              <a:cs typeface="Cambri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41350" y="1604682"/>
            <a:ext cx="3749040" cy="528918"/>
          </a:xfrm>
          <a:ln w="76200" cap="flat" cmpd="sng" algn="ctr">
            <a:solidFill>
              <a:schemeClr val="accent5">
                <a:lumMod val="75000"/>
                <a:alpha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Cambria"/>
                <a:cs typeface="Cambria"/>
              </a:rPr>
              <a:t>WHAT?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41350" y="2209800"/>
            <a:ext cx="3749040" cy="2561976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1800" dirty="0" smtClean="0">
                <a:latin typeface="Cambria"/>
                <a:cs typeface="Cambria"/>
              </a:rPr>
              <a:t>This project will allow users to view and add virtual 3D objects embedded in reality via their mobile phones – idea can be expanded for many applications.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1800" dirty="0" smtClean="0">
                <a:latin typeface="Cambria"/>
                <a:cs typeface="Cambria"/>
              </a:rPr>
              <a:t>The prototype integrates smart phones with graphics technology to create a 3D presentation tool.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752601" y="1604682"/>
            <a:ext cx="3749040" cy="528918"/>
          </a:xfrm>
          <a:ln w="76200" cap="flat" cmpd="sng" algn="ctr">
            <a:solidFill>
              <a:srgbClr val="28817A">
                <a:alpha val="95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rPr>
              <a:t>WHY?</a:t>
            </a:r>
            <a:endParaRPr lang="fr-FR" b="1" dirty="0">
              <a:solidFill>
                <a:schemeClr val="accent4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748848" y="2133599"/>
            <a:ext cx="3749040" cy="300728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1800" dirty="0" smtClean="0">
                <a:latin typeface="Cambria"/>
                <a:cs typeface="Cambria"/>
              </a:rPr>
              <a:t>People today have the chance to experience augmented reality through current smart phone apps but they are usually fixed in content and non-interactive.</a:t>
            </a:r>
          </a:p>
          <a:p>
            <a:pPr>
              <a:buFont typeface="Wingdings" charset="2"/>
              <a:buChar char="v"/>
            </a:pPr>
            <a:r>
              <a:rPr lang="en-US" sz="1800" dirty="0" smtClean="0">
                <a:latin typeface="Cambria"/>
                <a:cs typeface="Cambria"/>
              </a:rPr>
              <a:t>Using our prototype system, the user is in control of </a:t>
            </a:r>
            <a:r>
              <a:rPr lang="en-US" sz="1800" smtClean="0">
                <a:latin typeface="Cambria"/>
                <a:cs typeface="Cambria"/>
              </a:rPr>
              <a:t>a </a:t>
            </a:r>
            <a:r>
              <a:rPr lang="en-US" sz="1800" smtClean="0">
                <a:latin typeface="Cambria"/>
                <a:cs typeface="Cambria"/>
              </a:rPr>
              <a:t>rich and  </a:t>
            </a:r>
            <a:r>
              <a:rPr lang="en-US" sz="1800" dirty="0" smtClean="0">
                <a:latin typeface="Cambria"/>
                <a:cs typeface="Cambria"/>
              </a:rPr>
              <a:t>collaborative multimedia </a:t>
            </a:r>
            <a:r>
              <a:rPr lang="en-US" sz="1800" dirty="0" smtClean="0">
                <a:latin typeface="Cambria"/>
                <a:cs typeface="Cambria"/>
              </a:rPr>
              <a:t>environment.  </a:t>
            </a:r>
            <a:endParaRPr lang="en-US" sz="1800" dirty="0">
              <a:latin typeface="Cambria"/>
              <a:cs typeface="Cambri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22350" y="4716426"/>
            <a:ext cx="3244850" cy="2065374"/>
            <a:chOff x="1511942" y="4313298"/>
            <a:chExt cx="3828083" cy="2371148"/>
          </a:xfrm>
        </p:grpSpPr>
        <p:pic>
          <p:nvPicPr>
            <p:cNvPr id="15" name="Picture 14" descr="Hamerschlag_Hall_CMU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1942" y="4800601"/>
              <a:ext cx="2110944" cy="1394730"/>
            </a:xfrm>
            <a:prstGeom prst="rect">
              <a:avLst/>
            </a:prstGeom>
          </p:spPr>
        </p:pic>
        <p:pic>
          <p:nvPicPr>
            <p:cNvPr id="14" name="Picture 13" descr="android_hame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70973">
              <a:off x="2115508" y="4313298"/>
              <a:ext cx="3224517" cy="2371148"/>
            </a:xfrm>
            <a:prstGeom prst="rect">
              <a:avLst/>
            </a:prstGeom>
          </p:spPr>
        </p:pic>
        <p:pic>
          <p:nvPicPr>
            <p:cNvPr id="16" name="Picture 15" descr="cube.gif"/>
            <p:cNvPicPr>
              <a:picLocks noChangeAspect="1"/>
            </p:cNvPicPr>
            <p:nvPr/>
          </p:nvPicPr>
          <p:blipFill>
            <a:blip r:embed="rId4">
              <a:alphaModFix/>
              <a:lum bright="-40000" contrast="100000"/>
            </a:blip>
            <a:stretch>
              <a:fillRect/>
            </a:stretch>
          </p:blipFill>
          <p:spPr>
            <a:xfrm>
              <a:off x="3352800" y="5105400"/>
              <a:ext cx="762000" cy="68262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057402" y="4267200"/>
            <a:ext cx="3324598" cy="2135801"/>
            <a:chOff x="4664710" y="3810000"/>
            <a:chExt cx="4145279" cy="2593002"/>
          </a:xfrm>
        </p:grpSpPr>
        <p:pic>
          <p:nvPicPr>
            <p:cNvPr id="21" name="Picture 20" descr="cube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73700" y="4491652"/>
              <a:ext cx="2133600" cy="1911350"/>
            </a:xfrm>
            <a:prstGeom prst="rect">
              <a:avLst/>
            </a:prstGeom>
          </p:spPr>
        </p:pic>
        <p:pic>
          <p:nvPicPr>
            <p:cNvPr id="23" name="Picture 22" descr="Hand-drawing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64710" y="3810000"/>
              <a:ext cx="4145279" cy="25907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/>
                <a:cs typeface="Cambria"/>
              </a:rPr>
              <a:t>Competitive Analysis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36550" y="1609164"/>
            <a:ext cx="2635250" cy="600636"/>
          </a:xfrm>
          <a:ln w="76200" cap="flat" cmpd="sng" algn="ctr">
            <a:solidFill>
              <a:schemeClr val="accent1">
                <a:lumMod val="60000"/>
                <a:lumOff val="40000"/>
                <a:alpha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StreetMuseum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15" name="Content Placeholder 14" descr="comp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3000" y="5105400"/>
            <a:ext cx="1806666" cy="1203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Content Placeholder 20" descr="streetmuseum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36550" y="4495800"/>
            <a:ext cx="1492250" cy="1043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3276600" y="1604682"/>
            <a:ext cx="2638799" cy="605118"/>
          </a:xfrm>
          <a:ln w="76200" cap="flat" cmpd="sng" algn="ctr">
            <a:solidFill>
              <a:srgbClr val="660066">
                <a:alpha val="95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  <a:latin typeface="Cambria"/>
                <a:cs typeface="Cambria"/>
              </a:rPr>
              <a:t>Google Goggles</a:t>
            </a:r>
            <a:endParaRPr lang="en-US" b="1" dirty="0">
              <a:solidFill>
                <a:srgbClr val="660066"/>
              </a:solidFill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0350" y="2312075"/>
            <a:ext cx="2787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v"/>
            </a:pPr>
            <a:r>
              <a:rPr lang="en-US" sz="1400" dirty="0" smtClean="0">
                <a:latin typeface="Cambria"/>
                <a:cs typeface="Cambria"/>
              </a:rPr>
              <a:t> StreetMuseum is an </a:t>
            </a:r>
            <a:r>
              <a:rPr lang="en-US" sz="1400" dirty="0" err="1" smtClean="0">
                <a:latin typeface="Cambria"/>
                <a:cs typeface="Cambria"/>
              </a:rPr>
              <a:t>iPhone</a:t>
            </a:r>
            <a:r>
              <a:rPr lang="en-US" sz="1400" dirty="0" smtClean="0">
                <a:latin typeface="Cambria"/>
                <a:cs typeface="Cambria"/>
              </a:rPr>
              <a:t> app that allows you to browse historical photographs in various parts of London in real time.</a:t>
            </a:r>
          </a:p>
          <a:p>
            <a:pPr>
              <a:buFont typeface="Wingdings" charset="2"/>
              <a:buChar char="v"/>
            </a:pPr>
            <a:endParaRPr lang="en-US" sz="1400" dirty="0" smtClean="0">
              <a:latin typeface="Cambria"/>
              <a:cs typeface="Cambria"/>
            </a:endParaRPr>
          </a:p>
          <a:p>
            <a:pPr>
              <a:buFont typeface="Wingdings" charset="2"/>
              <a:buChar char="v"/>
            </a:pPr>
            <a:r>
              <a:rPr lang="en-US" sz="1400" dirty="0" smtClean="0">
                <a:latin typeface="Cambria"/>
                <a:cs typeface="Cambria"/>
              </a:rPr>
              <a:t> Our prototype differs in that we are able to add to the existing virtual objects, as well as view the objects in 3D.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2312074"/>
            <a:ext cx="2791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v"/>
            </a:pPr>
            <a:r>
              <a:rPr lang="en-US" sz="1400" dirty="0" smtClean="0">
                <a:latin typeface="Cambria"/>
                <a:cs typeface="Cambria"/>
              </a:rPr>
              <a:t> Google Goggles is visual search app for Android phones that allows you to search for text/landmarks/books/contact info… based on what is within the frame of reference on your phone.</a:t>
            </a:r>
          </a:p>
          <a:p>
            <a:r>
              <a:rPr lang="en-US" sz="1400" dirty="0" smtClean="0">
                <a:latin typeface="Cambria"/>
                <a:cs typeface="Cambria"/>
              </a:rPr>
              <a:t>  </a:t>
            </a:r>
          </a:p>
          <a:p>
            <a:pPr>
              <a:buFont typeface="Wingdings" charset="2"/>
              <a:buChar char="v"/>
            </a:pPr>
            <a:r>
              <a:rPr lang="en-US" sz="1400" dirty="0" smtClean="0">
                <a:latin typeface="Cambria"/>
                <a:cs typeface="Cambria"/>
              </a:rPr>
              <a:t> Our prototype differs in that we can add objects in real time, and view from all angles.</a:t>
            </a:r>
            <a:endParaRPr lang="en-US" sz="1400" dirty="0">
              <a:latin typeface="Cambria"/>
              <a:cs typeface="Cambria"/>
            </a:endParaRPr>
          </a:p>
        </p:txBody>
      </p:sp>
      <p:pic>
        <p:nvPicPr>
          <p:cNvPr id="24" name="Picture 23" descr="goggles_land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656107"/>
            <a:ext cx="2895600" cy="1516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 Placeholder 10"/>
          <p:cNvSpPr txBox="1">
            <a:spLocks/>
          </p:cNvSpPr>
          <p:nvPr/>
        </p:nvSpPr>
        <p:spPr bwMode="auto">
          <a:xfrm>
            <a:off x="6172200" y="1604682"/>
            <a:ext cx="2638799" cy="605118"/>
          </a:xfrm>
          <a:prstGeom prst="rect">
            <a:avLst/>
          </a:prstGeom>
          <a:ln w="76200" cap="flat" cmpd="sng" algn="ctr">
            <a:solidFill>
              <a:schemeClr val="accent6">
                <a:lumMod val="75000"/>
                <a:alpha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Wingdings 2" pitchFamily="-105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Scrawl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2325231"/>
            <a:ext cx="2791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v"/>
            </a:pPr>
            <a:r>
              <a:rPr lang="en-US" sz="1400" dirty="0" smtClean="0">
                <a:latin typeface="Cambria"/>
                <a:cs typeface="Cambria"/>
              </a:rPr>
              <a:t> Scrawl is an </a:t>
            </a:r>
            <a:r>
              <a:rPr lang="en-US" sz="1400" dirty="0" err="1" smtClean="0">
                <a:latin typeface="Cambria"/>
                <a:cs typeface="Cambria"/>
              </a:rPr>
              <a:t>iPhone</a:t>
            </a:r>
            <a:r>
              <a:rPr lang="en-US" sz="1400" dirty="0" smtClean="0">
                <a:latin typeface="Cambria"/>
                <a:cs typeface="Cambria"/>
              </a:rPr>
              <a:t> app that allows for 3D spatial drawing in augmented reality. The user can move the object to draw at different angles. </a:t>
            </a:r>
          </a:p>
          <a:p>
            <a:r>
              <a:rPr lang="en-US" sz="1400" dirty="0" smtClean="0">
                <a:latin typeface="Cambria"/>
                <a:cs typeface="Cambria"/>
              </a:rPr>
              <a:t>  </a:t>
            </a:r>
          </a:p>
          <a:p>
            <a:pPr>
              <a:buFont typeface="Wingdings" charset="2"/>
              <a:buChar char="v"/>
            </a:pPr>
            <a:r>
              <a:rPr lang="en-US" sz="1400" dirty="0" smtClean="0">
                <a:latin typeface="Cambria"/>
                <a:cs typeface="Cambria"/>
              </a:rPr>
              <a:t> Our prototype differs in that we allow for collaboration amongst various users.</a:t>
            </a:r>
            <a:endParaRPr lang="en-US" sz="1400" dirty="0">
              <a:latin typeface="Cambria"/>
              <a:cs typeface="Cambria"/>
            </a:endParaRPr>
          </a:p>
        </p:txBody>
      </p:sp>
      <p:pic>
        <p:nvPicPr>
          <p:cNvPr id="16" name="Picture 15" descr="Picture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790" y="4495800"/>
            <a:ext cx="2429010" cy="1793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/>
                <a:cs typeface="Cambria"/>
              </a:rPr>
              <a:t>Technical Specifications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752601" y="2514599"/>
            <a:ext cx="3749040" cy="1066801"/>
          </a:xfrm>
        </p:spPr>
        <p:txBody>
          <a:bodyPr anchor="ctr">
            <a:noAutofit/>
          </a:bodyPr>
          <a:lstStyle/>
          <a:p>
            <a:pPr algn="ctr">
              <a:buFont typeface="Wingdings" charset="2"/>
              <a:buChar char="v"/>
            </a:pPr>
            <a:r>
              <a:rPr lang="en-US" sz="2800" dirty="0" smtClean="0">
                <a:latin typeface="Cambria"/>
                <a:cs typeface="Cambria"/>
              </a:rPr>
              <a:t> QR Codes</a:t>
            </a:r>
          </a:p>
          <a:p>
            <a:pPr algn="ctr">
              <a:buFont typeface="Wingdings" charset="2"/>
              <a:buChar char="v"/>
            </a:pPr>
            <a:r>
              <a:rPr lang="en-US" sz="2800" dirty="0" smtClean="0">
                <a:latin typeface="Cambria"/>
                <a:cs typeface="Cambria"/>
              </a:rPr>
              <a:t> Android phones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idx="1"/>
          </p:nvPr>
        </p:nvSpPr>
        <p:spPr>
          <a:xfrm>
            <a:off x="641350" y="1609164"/>
            <a:ext cx="3749040" cy="753036"/>
          </a:xfrm>
          <a:ln w="76200" cap="flat" cmpd="sng" algn="ctr">
            <a:solidFill>
              <a:srgbClr val="75CA25">
                <a:alpha val="95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75CA25"/>
                </a:solidFill>
                <a:latin typeface="Cambria"/>
                <a:cs typeface="Cambria"/>
              </a:rPr>
              <a:t>Communication</a:t>
            </a:r>
            <a:endParaRPr lang="en-US" b="1" dirty="0">
              <a:solidFill>
                <a:srgbClr val="75CA25"/>
              </a:solidFill>
              <a:latin typeface="Cambria"/>
              <a:cs typeface="Cambria"/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724400" y="1604682"/>
            <a:ext cx="3749040" cy="757518"/>
          </a:xfrm>
          <a:ln w="76200" cap="flat" cmpd="sng" algn="ctr">
            <a:solidFill>
              <a:srgbClr val="FFA72D">
                <a:alpha val="95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A72D"/>
                </a:solidFill>
                <a:latin typeface="Cambria"/>
                <a:cs typeface="Cambria"/>
              </a:rPr>
              <a:t>Viewing &amp; Sensing</a:t>
            </a:r>
            <a:endParaRPr lang="en-US" b="1" dirty="0">
              <a:solidFill>
                <a:srgbClr val="FFA72D"/>
              </a:solidFill>
              <a:latin typeface="Cambria"/>
              <a:cs typeface="Cambria"/>
            </a:endParaRPr>
          </a:p>
        </p:txBody>
      </p:sp>
      <p:sp>
        <p:nvSpPr>
          <p:cNvPr id="16" name="Text Placeholder 10"/>
          <p:cNvSpPr txBox="1">
            <a:spLocks/>
          </p:cNvSpPr>
          <p:nvPr/>
        </p:nvSpPr>
        <p:spPr bwMode="auto">
          <a:xfrm>
            <a:off x="2667000" y="3895164"/>
            <a:ext cx="3749040" cy="753036"/>
          </a:xfrm>
          <a:prstGeom prst="rect">
            <a:avLst/>
          </a:prstGeom>
          <a:ln w="76200" cap="flat" cmpd="sng" algn="ctr">
            <a:solidFill>
              <a:srgbClr val="FF6600">
                <a:alpha val="95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Wingdings 2" pitchFamily="-105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Drawing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Detection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  <p:sp>
        <p:nvSpPr>
          <p:cNvPr id="18" name="Content Placeholder 11"/>
          <p:cNvSpPr>
            <a:spLocks noGrp="1"/>
          </p:cNvSpPr>
          <p:nvPr>
            <p:ph sz="half" idx="2"/>
          </p:nvPr>
        </p:nvSpPr>
        <p:spPr>
          <a:xfrm>
            <a:off x="641350" y="2514599"/>
            <a:ext cx="3749040" cy="1066801"/>
          </a:xfrm>
        </p:spPr>
        <p:txBody>
          <a:bodyPr anchor="ctr">
            <a:noAutofit/>
          </a:bodyPr>
          <a:lstStyle/>
          <a:p>
            <a:pPr algn="ctr">
              <a:buFont typeface="Wingdings" charset="2"/>
              <a:buChar char="v"/>
            </a:pPr>
            <a:r>
              <a:rPr lang="en-US" sz="2800" dirty="0" smtClean="0">
                <a:latin typeface="Cambria"/>
                <a:cs typeface="Cambria"/>
              </a:rPr>
              <a:t> Local Server</a:t>
            </a:r>
          </a:p>
          <a:p>
            <a:pPr algn="ctr">
              <a:buFont typeface="Wingdings" charset="2"/>
              <a:buChar char="v"/>
            </a:pPr>
            <a:r>
              <a:rPr lang="en-US" sz="2800" dirty="0" smtClean="0">
                <a:latin typeface="Cambria"/>
                <a:cs typeface="Cambria"/>
              </a:rPr>
              <a:t> Android phones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 bwMode="auto">
          <a:xfrm>
            <a:off x="2667000" y="4876800"/>
            <a:ext cx="374904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49250" marR="0" lvl="0" indent="-349250" algn="ctr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ＭＳ Ｐゴシック" pitchFamily="-65" charset="-128"/>
                <a:cs typeface="Cambria"/>
              </a:rPr>
              <a:t> IR Camera</a:t>
            </a:r>
          </a:p>
          <a:p>
            <a:pPr marL="349250" marR="0" lvl="0" indent="-349250" algn="ctr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ＭＳ Ｐゴシック" pitchFamily="-65" charset="-128"/>
                <a:cs typeface="Cambria"/>
              </a:rPr>
              <a:t> IR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ＭＳ Ｐゴシック" pitchFamily="-65" charset="-128"/>
                <a:cs typeface="Cambria"/>
              </a:rPr>
              <a:t>LEDs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ＭＳ Ｐゴシック" pitchFamily="-65" charset="-128"/>
              <a:cs typeface="Cambria"/>
            </a:endParaRPr>
          </a:p>
        </p:txBody>
      </p:sp>
      <p:pic>
        <p:nvPicPr>
          <p:cNvPr id="9" name="Picture 8" descr="ir_cam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245608"/>
            <a:ext cx="1402080" cy="1078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water_clear_le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5181600"/>
            <a:ext cx="1498600" cy="1120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androi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0" y="3797808"/>
            <a:ext cx="1644650" cy="1163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qr_co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799" y="3797808"/>
            <a:ext cx="1719841" cy="1289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1481</TotalTime>
  <Words>297</Words>
  <Application>Microsoft Office PowerPoint</Application>
  <PresentationFormat>On-screen Show (4:3)</PresentationFormat>
  <Paragraphs>42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Exhibit</vt:lpstr>
      <vt:lpstr>[18549] – 3D.R.AWe </vt:lpstr>
      <vt:lpstr>Concept and Motivation</vt:lpstr>
      <vt:lpstr>Competitive Analysis</vt:lpstr>
      <vt:lpstr>Technical Specifications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Yumin Wong</dc:creator>
  <cp:lastModifiedBy>Yumin Wong</cp:lastModifiedBy>
  <cp:revision>65</cp:revision>
  <dcterms:created xsi:type="dcterms:W3CDTF">2011-02-04T04:06:50Z</dcterms:created>
  <dcterms:modified xsi:type="dcterms:W3CDTF">2011-02-04T04:08:08Z</dcterms:modified>
</cp:coreProperties>
</file>