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5.xml" ContentType="application/vnd.openxmlformats-officedocument.drawingml.chart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602" r:id="rId2"/>
    <p:sldId id="710" r:id="rId3"/>
    <p:sldId id="644" r:id="rId4"/>
    <p:sldId id="645" r:id="rId5"/>
    <p:sldId id="822" r:id="rId6"/>
    <p:sldId id="823" r:id="rId7"/>
    <p:sldId id="817" r:id="rId8"/>
    <p:sldId id="806" r:id="rId9"/>
    <p:sldId id="816" r:id="rId10"/>
    <p:sldId id="803" r:id="rId11"/>
    <p:sldId id="804" r:id="rId12"/>
    <p:sldId id="805" r:id="rId13"/>
    <p:sldId id="809" r:id="rId14"/>
    <p:sldId id="810" r:id="rId15"/>
    <p:sldId id="811" r:id="rId16"/>
    <p:sldId id="808" r:id="rId17"/>
    <p:sldId id="813" r:id="rId18"/>
    <p:sldId id="604" r:id="rId19"/>
    <p:sldId id="605" r:id="rId20"/>
    <p:sldId id="606" r:id="rId21"/>
    <p:sldId id="610" r:id="rId22"/>
    <p:sldId id="611" r:id="rId23"/>
    <p:sldId id="612" r:id="rId24"/>
    <p:sldId id="696" r:id="rId25"/>
    <p:sldId id="647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  <p:sldId id="695" r:id="rId35"/>
    <p:sldId id="756" r:id="rId36"/>
    <p:sldId id="757" r:id="rId37"/>
    <p:sldId id="758" r:id="rId38"/>
    <p:sldId id="819" r:id="rId39"/>
    <p:sldId id="759" r:id="rId40"/>
    <p:sldId id="760" r:id="rId41"/>
    <p:sldId id="761" r:id="rId42"/>
    <p:sldId id="762" r:id="rId43"/>
    <p:sldId id="763" r:id="rId44"/>
    <p:sldId id="764" r:id="rId45"/>
    <p:sldId id="765" r:id="rId46"/>
    <p:sldId id="766" r:id="rId47"/>
    <p:sldId id="767" r:id="rId48"/>
    <p:sldId id="768" r:id="rId49"/>
    <p:sldId id="643" r:id="rId50"/>
    <p:sldId id="633" r:id="rId51"/>
    <p:sldId id="634" r:id="rId52"/>
    <p:sldId id="635" r:id="rId53"/>
    <p:sldId id="698" r:id="rId54"/>
    <p:sldId id="637" r:id="rId55"/>
    <p:sldId id="638" r:id="rId56"/>
    <p:sldId id="639" r:id="rId57"/>
    <p:sldId id="640" r:id="rId58"/>
    <p:sldId id="641" r:id="rId59"/>
    <p:sldId id="646" r:id="rId60"/>
    <p:sldId id="648" r:id="rId61"/>
    <p:sldId id="649" r:id="rId62"/>
    <p:sldId id="755" r:id="rId63"/>
    <p:sldId id="699" r:id="rId64"/>
    <p:sldId id="700" r:id="rId65"/>
    <p:sldId id="701" r:id="rId66"/>
    <p:sldId id="828" r:id="rId67"/>
    <p:sldId id="703" r:id="rId68"/>
    <p:sldId id="702" r:id="rId69"/>
    <p:sldId id="704" r:id="rId70"/>
    <p:sldId id="705" r:id="rId71"/>
    <p:sldId id="670" r:id="rId72"/>
    <p:sldId id="531" r:id="rId73"/>
    <p:sldId id="532" r:id="rId74"/>
    <p:sldId id="598" r:id="rId75"/>
    <p:sldId id="830" r:id="rId76"/>
    <p:sldId id="671" r:id="rId77"/>
    <p:sldId id="672" r:id="rId78"/>
    <p:sldId id="673" r:id="rId79"/>
    <p:sldId id="674" r:id="rId80"/>
    <p:sldId id="675" r:id="rId81"/>
    <p:sldId id="676" r:id="rId82"/>
    <p:sldId id="677" r:id="rId83"/>
    <p:sldId id="678" r:id="rId84"/>
    <p:sldId id="679" r:id="rId85"/>
    <p:sldId id="680" r:id="rId86"/>
    <p:sldId id="681" r:id="rId87"/>
    <p:sldId id="742" r:id="rId88"/>
    <p:sldId id="726" r:id="rId89"/>
    <p:sldId id="754" r:id="rId90"/>
    <p:sldId id="730" r:id="rId91"/>
    <p:sldId id="821" r:id="rId92"/>
    <p:sldId id="731" r:id="rId93"/>
    <p:sldId id="732" r:id="rId94"/>
    <p:sldId id="733" r:id="rId95"/>
    <p:sldId id="734" r:id="rId96"/>
    <p:sldId id="735" r:id="rId97"/>
    <p:sldId id="736" r:id="rId98"/>
    <p:sldId id="737" r:id="rId99"/>
    <p:sldId id="825" r:id="rId100"/>
    <p:sldId id="826" r:id="rId101"/>
    <p:sldId id="631" r:id="rId102"/>
    <p:sldId id="824" r:id="rId103"/>
    <p:sldId id="627" r:id="rId104"/>
    <p:sldId id="738" r:id="rId105"/>
    <p:sldId id="739" r:id="rId106"/>
    <p:sldId id="740" r:id="rId107"/>
    <p:sldId id="693" r:id="rId108"/>
    <p:sldId id="276" r:id="rId10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62"/>
    <a:srgbClr val="E49A0B"/>
    <a:srgbClr val="E4E400"/>
    <a:srgbClr val="34E615"/>
    <a:srgbClr val="C01C14"/>
    <a:srgbClr val="4D25FF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705"/>
  </p:normalViewPr>
  <p:slideViewPr>
    <p:cSldViewPr snapToObjects="1">
      <p:cViewPr varScale="1">
        <p:scale>
          <a:sx n="133" d="100"/>
          <a:sy n="133" d="100"/>
        </p:scale>
        <p:origin x="1304" y="20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77966101694901"/>
          <c:y val="7.2202166064981907E-2"/>
          <c:w val="0.80084745762711895"/>
          <c:h val="0.765342960288808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Retrained</c:v>
                </c:pt>
              </c:strCache>
            </c:strRef>
          </c:tx>
          <c:spPr>
            <a:ln w="38056">
              <a:solidFill>
                <a:srgbClr val="4D25FF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53.1</c:v>
                </c:pt>
                <c:pt idx="4">
                  <c:v>81.099999999999994</c:v>
                </c:pt>
                <c:pt idx="6">
                  <c:v>85.8</c:v>
                </c:pt>
                <c:pt idx="8">
                  <c:v>88.2</c:v>
                </c:pt>
                <c:pt idx="9">
                  <c:v>89.5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67-D24A-AD14-88F0470774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VTS</c:v>
                </c:pt>
              </c:strCache>
            </c:strRef>
          </c:tx>
          <c:spPr>
            <a:ln w="38056">
              <a:solidFill>
                <a:srgbClr val="1FB714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12.9</c:v>
                </c:pt>
                <c:pt idx="1">
                  <c:v>26.9</c:v>
                </c:pt>
                <c:pt idx="2">
                  <c:v>47.3</c:v>
                </c:pt>
                <c:pt idx="3">
                  <c:v>66.599999999999994</c:v>
                </c:pt>
                <c:pt idx="4">
                  <c:v>77.400000000000006</c:v>
                </c:pt>
                <c:pt idx="5">
                  <c:v>81.900000000000006</c:v>
                </c:pt>
                <c:pt idx="6">
                  <c:v>85.2</c:v>
                </c:pt>
                <c:pt idx="7">
                  <c:v>88.8</c:v>
                </c:pt>
                <c:pt idx="8">
                  <c:v>89.2</c:v>
                </c:pt>
                <c:pt idx="9">
                  <c:v>89.7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F67-D24A-AD14-88F0470774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CDCN</c:v>
                </c:pt>
              </c:strCache>
            </c:strRef>
          </c:tx>
          <c:spPr>
            <a:ln w="38056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6.7</c:v>
                </c:pt>
                <c:pt idx="1">
                  <c:v>0</c:v>
                </c:pt>
                <c:pt idx="2">
                  <c:v>20.2</c:v>
                </c:pt>
                <c:pt idx="4">
                  <c:v>59.3</c:v>
                </c:pt>
                <c:pt idx="6">
                  <c:v>81.5</c:v>
                </c:pt>
                <c:pt idx="7">
                  <c:v>88.2</c:v>
                </c:pt>
                <c:pt idx="8">
                  <c:v>89.1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F67-D24A-AD14-88F0470774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CMN</c:v>
                </c:pt>
              </c:strCache>
            </c:strRef>
          </c:tx>
          <c:spPr>
            <a:ln w="38056">
              <a:solidFill>
                <a:srgbClr val="A218C8"/>
              </a:solidFill>
              <a:prstDash val="solid"/>
            </a:ln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</c:numCache>
            </c:numRef>
          </c:xVal>
          <c:yVal>
            <c:numRef>
              <c:f>Sheet1!$E$2:$E$11</c:f>
              <c:numCache>
                <c:formatCode>General</c:formatCode>
                <c:ptCount val="10"/>
                <c:pt idx="0">
                  <c:v>0</c:v>
                </c:pt>
                <c:pt idx="1">
                  <c:v>0.2</c:v>
                </c:pt>
                <c:pt idx="2">
                  <c:v>1.6</c:v>
                </c:pt>
                <c:pt idx="3">
                  <c:v>6.2</c:v>
                </c:pt>
                <c:pt idx="4">
                  <c:v>22.6</c:v>
                </c:pt>
                <c:pt idx="5">
                  <c:v>47.5</c:v>
                </c:pt>
                <c:pt idx="6">
                  <c:v>68.3</c:v>
                </c:pt>
                <c:pt idx="7">
                  <c:v>83.7</c:v>
                </c:pt>
                <c:pt idx="8">
                  <c:v>88.5</c:v>
                </c:pt>
                <c:pt idx="9">
                  <c:v>89.6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F67-D24A-AD14-88F047077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2875352"/>
        <c:axId val="1850775768"/>
      </c:scatterChart>
      <c:valAx>
        <c:axId val="186287535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5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SNR (dB)</a:t>
                </a:r>
              </a:p>
            </c:rich>
          </c:tx>
          <c:layout>
            <c:manualLayout>
              <c:xMode val="edge"/>
              <c:yMode val="edge"/>
              <c:x val="0.47881355932203401"/>
              <c:y val="0.85198575443087299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371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598" b="1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0775768"/>
        <c:crosses val="autoZero"/>
        <c:crossBetween val="midCat"/>
      </c:valAx>
      <c:valAx>
        <c:axId val="1850775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5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Accuracy (%)</a:t>
                </a:r>
              </a:p>
            </c:rich>
          </c:tx>
          <c:layout>
            <c:manualLayout>
              <c:xMode val="edge"/>
              <c:yMode val="edge"/>
              <c:x val="1.90677966101695E-2"/>
              <c:y val="0.25992793745304799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253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8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2875352"/>
        <c:crosses val="autoZero"/>
        <c:crossBetween val="midCat"/>
        <c:majorUnit val="20"/>
      </c:valAx>
      <c:spPr>
        <a:noFill/>
        <a:ln w="25371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59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25"/>
          <c:y val="2.3598820058997001E-2"/>
          <c:w val="0.88124999999999998"/>
          <c:h val="0.855457227138643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47.4</c:v>
                </c:pt>
              </c:strCache>
            </c:strRef>
          </c:tx>
          <c:spPr>
            <a:solidFill>
              <a:srgbClr val="63AAFE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Filtered MFCC</c:v>
                </c:pt>
                <c:pt idx="1">
                  <c:v>PLP</c:v>
                </c:pt>
                <c:pt idx="2">
                  <c:v>MFCC</c:v>
                </c:pt>
                <c:pt idx="3">
                  <c:v>Combined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47.4</c:v>
                </c:pt>
                <c:pt idx="1">
                  <c:v>38</c:v>
                </c:pt>
                <c:pt idx="2">
                  <c:v>35.1</c:v>
                </c:pt>
                <c:pt idx="3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D-B540-BF1A-BCF189391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048080008"/>
        <c:axId val="1847721992"/>
        <c:axId val="0"/>
      </c:bar3DChart>
      <c:catAx>
        <c:axId val="-204808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F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847721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7721992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25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rgbClr val="0000FF"/>
                    </a:solidFill>
                  </a:rPr>
                  <a:t>Word Error Rate (%)</a:t>
                </a:r>
              </a:p>
            </c:rich>
          </c:tx>
          <c:layout>
            <c:manualLayout>
              <c:xMode val="edge"/>
              <c:yMode val="edge"/>
              <c:x val="2.1874999999999999E-2"/>
              <c:y val="0.206489675516223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4808000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FFFFFF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673913043478201E-2"/>
          <c:y val="3.4482758620689599E-2"/>
          <c:w val="0.89945652173913004"/>
          <c:h val="0.84770114942528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DD0806"/>
            </a:solidFill>
            <a:ln w="1054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None</c:v>
                </c:pt>
                <c:pt idx="1">
                  <c:v>KLT</c:v>
                </c:pt>
                <c:pt idx="2">
                  <c:v>SVD</c:v>
                </c:pt>
                <c:pt idx="3">
                  <c:v>VTS</c:v>
                </c:pt>
                <c:pt idx="4">
                  <c:v>CDCN</c:v>
                </c:pt>
                <c:pt idx="5">
                  <c:v>Combined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34.4</c:v>
                </c:pt>
                <c:pt idx="2">
                  <c:v>33.4</c:v>
                </c:pt>
                <c:pt idx="3">
                  <c:v>32.200000000000003</c:v>
                </c:pt>
                <c:pt idx="4">
                  <c:v>31.1</c:v>
                </c:pt>
                <c:pt idx="5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D-BB4A-A322-345C1A087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008007608"/>
        <c:axId val="1806986744"/>
        <c:axId val="0"/>
      </c:bar3DChart>
      <c:catAx>
        <c:axId val="-200800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5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6986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6986744"/>
        <c:scaling>
          <c:orientation val="minMax"/>
        </c:scaling>
        <c:delete val="0"/>
        <c:axPos val="l"/>
        <c:majorGridlines>
          <c:spPr>
            <a:ln w="10543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15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>
                    <a:solidFill>
                      <a:srgbClr val="0000FF"/>
                    </a:solidFill>
                  </a:rPr>
                  <a:t>Word Error Rate (%)</a:t>
                </a:r>
              </a:p>
            </c:rich>
          </c:tx>
          <c:layout>
            <c:manualLayout>
              <c:xMode val="edge"/>
              <c:yMode val="edge"/>
              <c:x val="3.66847826086956E-2"/>
              <c:y val="0.21551724137931"/>
            </c:manualLayout>
          </c:layout>
          <c:overlay val="0"/>
          <c:spPr>
            <a:noFill/>
            <a:ln w="2108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5" b="1" i="0" u="none" strike="noStrike" baseline="0">
                <a:solidFill>
                  <a:srgbClr val="0000F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-2008007608"/>
        <c:crosses val="autoZero"/>
        <c:crossBetween val="between"/>
        <c:majorUnit val="4"/>
      </c:valAx>
      <c:spPr>
        <a:noFill/>
        <a:ln w="210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3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"/>
          <c:y val="9.5477386934673295E-2"/>
          <c:w val="0.52"/>
          <c:h val="0.608040201005024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Closetalk</c:v>
                </c:pt>
              </c:strCache>
            </c:strRef>
          </c:tx>
          <c:spPr>
            <a:ln w="40393">
              <a:solidFill>
                <a:srgbClr val="DD0806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16.515000000000001</c:v>
                </c:pt>
                <c:pt idx="1">
                  <c:v>16.515000000000001</c:v>
                </c:pt>
                <c:pt idx="2">
                  <c:v>16.515000000000001</c:v>
                </c:pt>
                <c:pt idx="3">
                  <c:v>16.515000000000001</c:v>
                </c:pt>
                <c:pt idx="4">
                  <c:v>16.515000000000001</c:v>
                </c:pt>
                <c:pt idx="5">
                  <c:v>16.515000000000001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99-9E46-A6FD-D6DF95E00E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Optim-Calib</c:v>
                </c:pt>
              </c:strCache>
            </c:strRef>
          </c:tx>
          <c:spPr>
            <a:ln w="40393">
              <a:solidFill>
                <a:srgbClr val="00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69.992999999999995</c:v>
                </c:pt>
                <c:pt idx="1">
                  <c:v>40.207999999999998</c:v>
                </c:pt>
                <c:pt idx="2">
                  <c:v>27.792999999999999</c:v>
                </c:pt>
                <c:pt idx="3">
                  <c:v>24.350999999999999</c:v>
                </c:pt>
                <c:pt idx="4">
                  <c:v>23.942</c:v>
                </c:pt>
                <c:pt idx="5">
                  <c:v>24.876000000000001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99-9E46-A6FD-D6DF95E00E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Delay-Sum</c:v>
                </c:pt>
              </c:strCache>
            </c:strRef>
          </c:tx>
          <c:spPr>
            <a:ln w="40393">
              <a:solidFill>
                <a:srgbClr val="1FB714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1FB714"/>
              </a:solidFill>
              <a:ln>
                <a:solidFill>
                  <a:srgbClr val="1FB714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88.349000000000004</c:v>
                </c:pt>
                <c:pt idx="1">
                  <c:v>64.478999999999999</c:v>
                </c:pt>
                <c:pt idx="2">
                  <c:v>36.427999999999997</c:v>
                </c:pt>
                <c:pt idx="3">
                  <c:v>24.689</c:v>
                </c:pt>
                <c:pt idx="4">
                  <c:v>21.327000000000002</c:v>
                </c:pt>
                <c:pt idx="5">
                  <c:v>20.481999999999999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99-9E46-A6FD-D6DF95E00EA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Mic</c:v>
                </c:pt>
              </c:strCache>
            </c:strRef>
          </c:tx>
          <c:spPr>
            <a:ln w="40393">
              <a:solidFill>
                <a:srgbClr val="00ABEA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ABEA"/>
              </a:solidFill>
              <a:ln>
                <a:solidFill>
                  <a:srgbClr val="00ABEA"/>
                </a:solidFill>
                <a:prstDash val="solid"/>
              </a:ln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96.131</c:v>
                </c:pt>
                <c:pt idx="1">
                  <c:v>93.837000000000003</c:v>
                </c:pt>
                <c:pt idx="2">
                  <c:v>86.641999999999996</c:v>
                </c:pt>
                <c:pt idx="3">
                  <c:v>61.953000000000003</c:v>
                </c:pt>
                <c:pt idx="4">
                  <c:v>40.173000000000002</c:v>
                </c:pt>
                <c:pt idx="5">
                  <c:v>31.741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99-9E46-A6FD-D6DF95E00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125672"/>
        <c:axId val="1846133800"/>
      </c:lineChart>
      <c:catAx>
        <c:axId val="1846125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SNR (dB)</a:t>
                </a:r>
              </a:p>
            </c:rich>
          </c:tx>
          <c:layout>
            <c:manualLayout>
              <c:xMode val="edge"/>
              <c:yMode val="edge"/>
              <c:x val="0.34"/>
              <c:y val="0.83417085427135695"/>
            </c:manualLayout>
          </c:layout>
          <c:overlay val="0"/>
          <c:spPr>
            <a:noFill/>
            <a:ln w="269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6133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613380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19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WER (%)</a:t>
                </a:r>
              </a:p>
            </c:rich>
          </c:tx>
          <c:layout>
            <c:manualLayout>
              <c:xMode val="edge"/>
              <c:yMode val="edge"/>
              <c:x val="0.03"/>
              <c:y val="0.26130653266331699"/>
            </c:manualLayout>
          </c:layout>
          <c:overlay val="0"/>
          <c:spPr>
            <a:noFill/>
            <a:ln w="269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6125672"/>
        <c:crosses val="autoZero"/>
        <c:crossBetween val="between"/>
        <c:majorUnit val="20"/>
      </c:valAx>
      <c:spPr>
        <a:noFill/>
        <a:ln w="13464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"/>
          <c:y val="0.29145728643216101"/>
          <c:w val="0.23"/>
          <c:h val="0.266331658291457"/>
        </c:manualLayout>
      </c:layout>
      <c:overlay val="0"/>
      <c:spPr>
        <a:noFill/>
        <a:ln w="13464">
          <a:solidFill>
            <a:srgbClr val="FFFFFF"/>
          </a:solidFill>
          <a:prstDash val="solid"/>
        </a:ln>
      </c:spPr>
      <c:txPr>
        <a:bodyPr/>
        <a:lstStyle/>
        <a:p>
          <a:pPr>
            <a:defRPr sz="99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Mults &amp; Divs per Frame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MFCC</c:v>
                </c:pt>
                <c:pt idx="1">
                  <c:v>PLP</c:v>
                </c:pt>
                <c:pt idx="2">
                  <c:v>PNCC</c:v>
                </c:pt>
                <c:pt idx="3">
                  <c:v>Truncated PNCC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10742</c:v>
                </c:pt>
                <c:pt idx="1">
                  <c:v>12448</c:v>
                </c:pt>
                <c:pt idx="2">
                  <c:v>21292</c:v>
                </c:pt>
                <c:pt idx="3">
                  <c:v>12809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7-3C45-93E6-B943C881F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2361416"/>
        <c:axId val="-2012322488"/>
        <c:axId val="0"/>
      </c:bar3DChart>
      <c:catAx>
        <c:axId val="-201236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12322488"/>
        <c:crosses val="autoZero"/>
        <c:auto val="1"/>
        <c:lblAlgn val="ctr"/>
        <c:lblOffset val="100"/>
        <c:noMultiLvlLbl val="0"/>
      </c:catAx>
      <c:valAx>
        <c:axId val="-2012322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2361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image" Target="../media/image6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COMMENTS:</a:t>
            </a:r>
          </a:p>
          <a:p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   1. Sea</a:t>
            </a:r>
            <a:r>
              <a:rPr lang="en-US" b="1" baseline="0" dirty="0">
                <a:latin typeface="Times New Roman" charset="0"/>
                <a:ea typeface="ＭＳ Ｐゴシック" charset="0"/>
                <a:cs typeface="ＭＳ Ｐゴシック" charset="0"/>
              </a:rPr>
              <a:t> change w DNNs.  DNNs unquestionably improve WER w in-domain training; Limits</a:t>
            </a:r>
          </a:p>
          <a:p>
            <a:r>
              <a:rPr lang="en-US" b="1" baseline="0" dirty="0">
                <a:latin typeface="Times New Roman" charset="0"/>
                <a:ea typeface="ＭＳ Ｐゴシック" charset="0"/>
                <a:cs typeface="ＭＳ Ｐゴシック" charset="0"/>
              </a:rPr>
              <a:t>   2. KB v statistically-based ASR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91" y="4345517"/>
            <a:ext cx="5024438" cy="411268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7" rIns="91432" bIns="45717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Say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But for recognition, our criteria are different – not SNR, but WER, retrieval accuracy, semantic content, task completion, etc. 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Also, we don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 care what is sounds like, nor do we need to the signal after processing. 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6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FIND SOURCE AND CREDIT!!</a:t>
            </a:r>
          </a:p>
        </p:txBody>
      </p:sp>
    </p:spTree>
    <p:extLst>
      <p:ext uri="{BB962C8B-B14F-4D97-AF65-F5344CB8AC3E}">
        <p14:creationId xmlns:p14="http://schemas.microsoft.com/office/powerpoint/2010/main" val="419660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Removing: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Combination of information sources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Signal separation based on scene analysis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19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49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r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0.wav"/><Relationship Id="rId7" Type="http://schemas.openxmlformats.org/officeDocument/2006/relationships/image" Target="../media/image52.emf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51.emf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0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mp4"/><Relationship Id="rId18" Type="http://schemas.openxmlformats.org/officeDocument/2006/relationships/image" Target="../media/image16.png"/><Relationship Id="rId3" Type="http://schemas.microsoft.com/office/2007/relationships/media" Target="file://localhost/Users/rms/talks/Sound_Video/RMS_04.wav" TargetMode="External"/><Relationship Id="rId7" Type="http://schemas.microsoft.com/office/2007/relationships/media" Target="../media/media6.wav"/><Relationship Id="rId12" Type="http://schemas.openxmlformats.org/officeDocument/2006/relationships/video" Target="../media/media8.mp4"/><Relationship Id="rId17" Type="http://schemas.openxmlformats.org/officeDocument/2006/relationships/image" Target="../media/image2.png"/><Relationship Id="rId2" Type="http://schemas.openxmlformats.org/officeDocument/2006/relationships/audio" Target="file://localhost/Users/rms/talks/jhu05/JHU05/RMS_03.wav" TargetMode="External"/><Relationship Id="rId16" Type="http://schemas.openxmlformats.org/officeDocument/2006/relationships/notesSlide" Target="../notesSlides/notesSlide7.xml"/><Relationship Id="rId1" Type="http://schemas.microsoft.com/office/2007/relationships/media" Target="file://localhost/Users/rms/talks/jhu05/JHU05/RMS_03.wav" TargetMode="External"/><Relationship Id="rId6" Type="http://schemas.openxmlformats.org/officeDocument/2006/relationships/audio" Target="file://localhost/Users/rms/speech_research/audio_samples/reverb_sim/reverb1300.wav" TargetMode="External"/><Relationship Id="rId11" Type="http://schemas.microsoft.com/office/2007/relationships/media" Target="../media/media8.mp4"/><Relationship Id="rId5" Type="http://schemas.microsoft.com/office/2007/relationships/media" Target="file://localhost/Users/rms/speech_research/audio_samples/reverb_sim/reverb1300.wav" TargetMode="External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WAV"/><Relationship Id="rId4" Type="http://schemas.openxmlformats.org/officeDocument/2006/relationships/audio" Target="file://localhost/Users/rms/talks/Sound_Video/RMS_04.wav" TargetMode="External"/><Relationship Id="rId9" Type="http://schemas.microsoft.com/office/2007/relationships/media" Target="../media/media7.WAV"/><Relationship Id="rId14" Type="http://schemas.openxmlformats.org/officeDocument/2006/relationships/video" Target="../media/media9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slideLayout" Target="../slideLayouts/slideLayout2.xml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audio" Target="../media/media15.wav"/><Relationship Id="rId2" Type="http://schemas.openxmlformats.org/officeDocument/2006/relationships/audio" Target="../media/media10.wav"/><Relationship Id="rId16" Type="http://schemas.openxmlformats.org/officeDocument/2006/relationships/image" Target="../media/image2.png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media" Target="../media/media15.wav"/><Relationship Id="rId5" Type="http://schemas.microsoft.com/office/2007/relationships/media" Target="../media/media12.wav"/><Relationship Id="rId15" Type="http://schemas.openxmlformats.org/officeDocument/2006/relationships/chart" Target="../charts/chart1.xml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slideLayout" Target="../slideLayouts/slideLayout2.xml"/><Relationship Id="rId3" Type="http://schemas.microsoft.com/office/2007/relationships/media" Target="file://localhost/Users/rms/talks/COSYNE06/stern_utah/5th_spk.wav" TargetMode="External"/><Relationship Id="rId7" Type="http://schemas.microsoft.com/office/2007/relationships/media" Target="../media/media17.wav"/><Relationship Id="rId12" Type="http://schemas.openxmlformats.org/officeDocument/2006/relationships/audio" Target="../media/media19.wav"/><Relationship Id="rId2" Type="http://schemas.openxmlformats.org/officeDocument/2006/relationships/audio" Target="file://localhost/Users/rms/talks/COSYNE06/stern_utah/5_spk.wav" TargetMode="External"/><Relationship Id="rId1" Type="http://schemas.microsoft.com/office/2007/relationships/media" Target="file://localhost/Users/rms/talks/COSYNE06/stern_utah/5_spk.wav" TargetMode="External"/><Relationship Id="rId6" Type="http://schemas.openxmlformats.org/officeDocument/2006/relationships/audio" Target="../media/media16.wav"/><Relationship Id="rId11" Type="http://schemas.microsoft.com/office/2007/relationships/media" Target="../media/media19.wav"/><Relationship Id="rId5" Type="http://schemas.microsoft.com/office/2007/relationships/media" Target="../media/media16.wav"/><Relationship Id="rId15" Type="http://schemas.openxmlformats.org/officeDocument/2006/relationships/image" Target="../media/image2.png"/><Relationship Id="rId10" Type="http://schemas.openxmlformats.org/officeDocument/2006/relationships/audio" Target="../media/media18.wav"/><Relationship Id="rId4" Type="http://schemas.openxmlformats.org/officeDocument/2006/relationships/audio" Target="file://localhost/Users/rms/talks/COSYNE06/stern_utah/5th_spk.wav" TargetMode="External"/><Relationship Id="rId9" Type="http://schemas.microsoft.com/office/2007/relationships/media" Target="../media/media18.wav"/><Relationship Id="rId1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media" Target="../media/media23.wav"/><Relationship Id="rId13" Type="http://schemas.openxmlformats.org/officeDocument/2006/relationships/audio" Target="../media/media25.wav"/><Relationship Id="rId18" Type="http://schemas.openxmlformats.org/officeDocument/2006/relationships/image" Target="../media/image2.png"/><Relationship Id="rId3" Type="http://schemas.openxmlformats.org/officeDocument/2006/relationships/audio" Target="../media/media20.wav"/><Relationship Id="rId7" Type="http://schemas.openxmlformats.org/officeDocument/2006/relationships/audio" Target="../media/media22.wav"/><Relationship Id="rId12" Type="http://schemas.microsoft.com/office/2007/relationships/media" Target="../media/media25.wav"/><Relationship Id="rId17" Type="http://schemas.openxmlformats.org/officeDocument/2006/relationships/image" Target="../media/image33.emf"/><Relationship Id="rId2" Type="http://schemas.microsoft.com/office/2007/relationships/media" Target="../media/media20.wav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8.vml"/><Relationship Id="rId6" Type="http://schemas.microsoft.com/office/2007/relationships/media" Target="../media/media22.wav"/><Relationship Id="rId11" Type="http://schemas.openxmlformats.org/officeDocument/2006/relationships/audio" Target="../media/media24.wav"/><Relationship Id="rId5" Type="http://schemas.openxmlformats.org/officeDocument/2006/relationships/audio" Target="../media/media21.wav"/><Relationship Id="rId15" Type="http://schemas.openxmlformats.org/officeDocument/2006/relationships/notesSlide" Target="../notesSlides/notesSlide34.xml"/><Relationship Id="rId10" Type="http://schemas.microsoft.com/office/2007/relationships/media" Target="../media/media24.wav"/><Relationship Id="rId4" Type="http://schemas.microsoft.com/office/2007/relationships/media" Target="../media/media21.wav"/><Relationship Id="rId9" Type="http://schemas.openxmlformats.org/officeDocument/2006/relationships/audio" Target="../media/media23.wav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microsoft.com/office/2007/relationships/media" Target="../media/media27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5" Type="http://schemas.microsoft.com/office/2007/relationships/media" Target="../media/media28.WAV"/><Relationship Id="rId4" Type="http://schemas.openxmlformats.org/officeDocument/2006/relationships/audio" Target="../media/media27.WAV"/><Relationship Id="rId9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microsoft.com/office/2007/relationships/media" Target="file://localhost/Users/rms/talks/HSCMA08/Presentation/hscma08/Brian-DS-R3I0.wav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localhost/Users/rms/talks/HSCMA08/Presentation/hscma08/Brian-Ba-R3I0.wav" TargetMode="External"/><Relationship Id="rId1" Type="http://schemas.microsoft.com/office/2007/relationships/media" Target="file://localhost/Users/rms/talks/HSCMA08/Presentation/hscma08/Brian-Ba-R3I0.wav" TargetMode="External"/><Relationship Id="rId6" Type="http://schemas.openxmlformats.org/officeDocument/2006/relationships/audio" Target="file://localhost/Users/rms/talks/SRI09/chanwook_ZCAE2/ZCAE2_0P3_6dB.wav" TargetMode="External"/><Relationship Id="rId5" Type="http://schemas.microsoft.com/office/2007/relationships/media" Target="file://localhost/Users/rms/talks/SRI09/chanwook_ZCAE2/ZCAE2_0P3_6dB.wav" TargetMode="External"/><Relationship Id="rId10" Type="http://schemas.openxmlformats.org/officeDocument/2006/relationships/image" Target="../media/image2.png"/><Relationship Id="rId4" Type="http://schemas.openxmlformats.org/officeDocument/2006/relationships/audio" Target="file://localhost/Users/rms/talks/HSCMA08/Presentation/hscma08/Brian-DS-R3I0.wav" TargetMode="External"/><Relationship Id="rId9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0.wav"/><Relationship Id="rId7" Type="http://schemas.openxmlformats.org/officeDocument/2006/relationships/image" Target="../media/image52.emf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51.emf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0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rms/talks/IBM09/cochlea-lg.mov" TargetMode="External"/><Relationship Id="rId1" Type="http://schemas.microsoft.com/office/2007/relationships/media" Target="file://localhost/Users/rms/talks/IBM09/cochlea-lg.mov" TargetMode="External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4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microsoft.com/office/2007/relationships/media" Target="../media/media37.wav"/><Relationship Id="rId18" Type="http://schemas.openxmlformats.org/officeDocument/2006/relationships/audio" Target="../media/media39.wav"/><Relationship Id="rId3" Type="http://schemas.microsoft.com/office/2007/relationships/media" Target="../media/media32.wav"/><Relationship Id="rId21" Type="http://schemas.openxmlformats.org/officeDocument/2006/relationships/slideLayout" Target="../slideLayouts/slideLayout2.xml"/><Relationship Id="rId7" Type="http://schemas.microsoft.com/office/2007/relationships/media" Target="../media/media34.wav"/><Relationship Id="rId12" Type="http://schemas.openxmlformats.org/officeDocument/2006/relationships/audio" Target="../media/media36.wav"/><Relationship Id="rId17" Type="http://schemas.microsoft.com/office/2007/relationships/media" Target="../media/media39.wav"/><Relationship Id="rId2" Type="http://schemas.openxmlformats.org/officeDocument/2006/relationships/audio" Target="../media/media31.wav"/><Relationship Id="rId16" Type="http://schemas.openxmlformats.org/officeDocument/2006/relationships/audio" Target="../media/media38.wav"/><Relationship Id="rId20" Type="http://schemas.openxmlformats.org/officeDocument/2006/relationships/audio" Target="../media/media40.wav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microsoft.com/office/2007/relationships/media" Target="../media/media36.wav"/><Relationship Id="rId5" Type="http://schemas.microsoft.com/office/2007/relationships/media" Target="../media/media33.wav"/><Relationship Id="rId15" Type="http://schemas.microsoft.com/office/2007/relationships/media" Target="../media/media38.wav"/><Relationship Id="rId10" Type="http://schemas.openxmlformats.org/officeDocument/2006/relationships/audio" Target="../media/media35.wav"/><Relationship Id="rId19" Type="http://schemas.microsoft.com/office/2007/relationships/media" Target="../media/media40.wav"/><Relationship Id="rId4" Type="http://schemas.openxmlformats.org/officeDocument/2006/relationships/audio" Target="../media/media32.wav"/><Relationship Id="rId9" Type="http://schemas.microsoft.com/office/2007/relationships/media" Target="../media/media35.wav"/><Relationship Id="rId14" Type="http://schemas.openxmlformats.org/officeDocument/2006/relationships/audio" Target="../media/media37.wav"/><Relationship Id="rId22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Times" pitchFamily="-109" charset="0"/>
                <a:cs typeface="Times" pitchFamily="-109" charset="0"/>
              </a:rPr>
              <a:t>Robust Speech Recognition in the 21</a:t>
            </a:r>
            <a:r>
              <a:rPr lang="en-US" baseline="30000" dirty="0">
                <a:ea typeface="Times" pitchFamily="-109" charset="0"/>
                <a:cs typeface="Times" pitchFamily="-109" charset="0"/>
              </a:rPr>
              <a:t>st</a:t>
            </a:r>
            <a:r>
              <a:rPr lang="en-US" dirty="0">
                <a:ea typeface="Times" pitchFamily="-109" charset="0"/>
                <a:cs typeface="Times" pitchFamily="-109" charset="0"/>
              </a:rPr>
              <a:t> Century</a:t>
            </a:r>
            <a:endParaRPr lang="en-US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Stern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dirty="0">
                <a:solidFill>
                  <a:schemeClr val="tx2"/>
                </a:solidFill>
              </a:rPr>
              <a:t>with </a:t>
            </a:r>
            <a:r>
              <a:rPr lang="en-US" sz="1600" dirty="0" err="1">
                <a:solidFill>
                  <a:schemeClr val="tx2"/>
                </a:solidFill>
              </a:rPr>
              <a:t>Chanwoo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/>
              <a:t>Kim, Yu-Hsiang Chiu, </a:t>
            </a:r>
            <a:r>
              <a:rPr lang="en-US" sz="1600" dirty="0" err="1"/>
              <a:t>Evandro</a:t>
            </a:r>
            <a:r>
              <a:rPr lang="en-US" sz="1600" dirty="0"/>
              <a:t> </a:t>
            </a:r>
            <a:r>
              <a:rPr lang="en-US" sz="1600" dirty="0" err="1"/>
              <a:t>Gouvea</a:t>
            </a:r>
            <a:r>
              <a:rPr lang="en-US" sz="1600" dirty="0"/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/>
              <a:t>Amir </a:t>
            </a:r>
            <a:r>
              <a:rPr lang="en-US" sz="1600" dirty="0" err="1"/>
              <a:t>Moghimi</a:t>
            </a:r>
            <a:r>
              <a:rPr lang="en-US" sz="1600" dirty="0"/>
              <a:t>, Anjali Menon, and many others)</a:t>
            </a:r>
          </a:p>
          <a:p>
            <a:pPr>
              <a:lnSpc>
                <a:spcPct val="90000"/>
              </a:lnSpc>
            </a:pP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Robust Speech Recognition Group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Telephone: +1 412 268-2535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Fax: +1 412 268-3890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 err="1">
                <a:latin typeface="Arial" charset="0"/>
                <a:ea typeface="ＭＳ Ｐゴシック" charset="0"/>
                <a:cs typeface="ＭＳ Ｐゴシック" charset="0"/>
              </a:rPr>
              <a:t>rms@cs.cmu.edu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http://www.ece.cmu.edu/~rms</a:t>
            </a:r>
            <a:endParaRPr lang="en-US" b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18-491 Final Lecture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April 29,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2020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5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importance of frequency analysis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produce and perceive speech and other sounds according to their frequency components: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example …. sine waves and square waves</a:t>
            </a:r>
          </a:p>
        </p:txBody>
      </p:sp>
      <p:pic>
        <p:nvPicPr>
          <p:cNvPr id="31748" name="Picture 3" descr="sinsqu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667000"/>
            <a:ext cx="46767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265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onset enhancement in the SSF algorithm (Kim and Stern, </a:t>
            </a:r>
            <a:r>
              <a:rPr lang="en-US" dirty="0" err="1"/>
              <a:t>Interspeech</a:t>
            </a:r>
            <a:r>
              <a:rPr lang="en-US" dirty="0"/>
              <a:t> 2010)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Background music: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Reverberation:</a:t>
            </a:r>
          </a:p>
        </p:txBody>
      </p:sp>
      <p:pic>
        <p:nvPicPr>
          <p:cNvPr id="12" name="Picture 11" descr="SSF_IS2010_PlotWER_Comparison_RM_Musi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0" y="2133600"/>
            <a:ext cx="4114800" cy="2743200"/>
          </a:xfrm>
          <a:prstGeom prst="rect">
            <a:avLst/>
          </a:prstGeom>
        </p:spPr>
      </p:pic>
      <p:pic>
        <p:nvPicPr>
          <p:cNvPr id="13" name="Picture 12" descr="SSF_IS2010_PlotWER_Comparison_RM_Reverber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096011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300" y="5334000"/>
            <a:ext cx="845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1C14"/>
                </a:solidFill>
              </a:rPr>
              <a:t>Comment: </a:t>
            </a:r>
            <a:r>
              <a:rPr lang="en-US" dirty="0">
                <a:solidFill>
                  <a:srgbClr val="000000"/>
                </a:solidFill>
              </a:rPr>
              <a:t>Onset </a:t>
            </a:r>
            <a:r>
              <a:rPr lang="en-US" dirty="0" err="1">
                <a:solidFill>
                  <a:srgbClr val="000000"/>
                </a:solidFill>
              </a:rPr>
              <a:t>enhancment</a:t>
            </a:r>
            <a:r>
              <a:rPr lang="en-US" dirty="0">
                <a:solidFill>
                  <a:srgbClr val="000000"/>
                </a:solidFill>
              </a:rPr>
              <a:t> using SSF processing is especially effective in dealing with reverberation </a:t>
            </a:r>
          </a:p>
        </p:txBody>
      </p:sp>
    </p:spTree>
    <p:extLst>
      <p:ext uri="{BB962C8B-B14F-4D97-AF65-F5344CB8AC3E}">
        <p14:creationId xmlns:p14="http://schemas.microsoft.com/office/powerpoint/2010/main" val="5462219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SSF algorithm: suppression after onsets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of suppression: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Suppression after onsets causes responses to clean and reverberated speech to become more similar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380"/>
            <a:ext cx="9144000" cy="1764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6552"/>
            <a:ext cx="9144000" cy="17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751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SSF processing</a:t>
            </a:r>
          </a:p>
        </p:txBody>
      </p:sp>
      <p:pic>
        <p:nvPicPr>
          <p:cNvPr id="6" name="Content Placeholder 5" descr="SSF_IS2010_FilterResponsePlot_P_Reverb.pdf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3" r="-10243"/>
          <a:stretch>
            <a:fillRect/>
          </a:stretch>
        </p:blipFill>
        <p:spPr>
          <a:xfrm>
            <a:off x="-304800" y="1524000"/>
            <a:ext cx="8231188" cy="2209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SF_IS2010_FilterResponsePlot_P2_Rever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6831706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1337608"/>
            <a:ext cx="1228521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RT60 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500 </a:t>
            </a:r>
            <a:r>
              <a:rPr lang="en-US" sz="2400" b="1" dirty="0" err="1">
                <a:solidFill>
                  <a:srgbClr val="FF0000"/>
                </a:solidFill>
              </a:rPr>
              <a:t>ms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Before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After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sb01_Reverb0P5sec.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3022600"/>
            <a:ext cx="411480" cy="411480"/>
          </a:xfrm>
          <a:prstGeom prst="rect">
            <a:avLst/>
          </a:prstGeom>
        </p:spPr>
      </p:pic>
      <p:pic>
        <p:nvPicPr>
          <p:cNvPr id="10" name="sb01_Reverb0P5sec.typeI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5181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PDCW and SSF with an interfering speaker and reverberation</a:t>
            </a:r>
          </a:p>
        </p:txBody>
      </p:sp>
      <p:pic>
        <p:nvPicPr>
          <p:cNvPr id="13" name="Content Placeholder 12" descr="STM_500m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42" b="-25442"/>
          <a:stretch>
            <a:fillRect/>
          </a:stretch>
        </p:blipFill>
        <p:spPr>
          <a:xfrm>
            <a:off x="4559300" y="1295400"/>
            <a:ext cx="4040188" cy="4572000"/>
          </a:xfrm>
        </p:spPr>
      </p:pic>
      <p:sp>
        <p:nvSpPr>
          <p:cNvPr id="14" name="TextBox 13"/>
          <p:cNvSpPr txBox="1"/>
          <p:nvPr/>
        </p:nvSpPr>
        <p:spPr>
          <a:xfrm>
            <a:off x="838200" y="1567190"/>
            <a:ext cx="779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No reverberation                    Reverberation present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181600"/>
            <a:ext cx="6627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Comments: </a:t>
            </a:r>
          </a:p>
          <a:p>
            <a:r>
              <a:rPr lang="en-US" dirty="0">
                <a:solidFill>
                  <a:srgbClr val="FF0000"/>
                </a:solidFill>
              </a:rPr>
              <a:t>  • </a:t>
            </a:r>
            <a:r>
              <a:rPr lang="en-US" dirty="0">
                <a:solidFill>
                  <a:schemeClr val="tx2"/>
                </a:solidFill>
              </a:rPr>
              <a:t>PDCW is effective in dealing with additive interference</a:t>
            </a:r>
          </a:p>
          <a:p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>
                <a:solidFill>
                  <a:schemeClr val="tx2"/>
                </a:solidFill>
              </a:rPr>
              <a:t> SSF is effective in dealing with reverberation</a:t>
            </a:r>
          </a:p>
        </p:txBody>
      </p:sp>
      <p:pic>
        <p:nvPicPr>
          <p:cNvPr id="17" name="Content Placeholder 16" descr="STM_0ms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72" b="-25472"/>
          <a:stretch>
            <a:fillRect/>
          </a:stretch>
        </p:blipFill>
        <p:spPr>
          <a:xfrm>
            <a:off x="368300" y="1295400"/>
            <a:ext cx="4038600" cy="4572000"/>
          </a:xfrm>
        </p:spPr>
      </p:pic>
    </p:spTree>
    <p:extLst>
      <p:ext uri="{BB962C8B-B14F-4D97-AF65-F5344CB8AC3E}">
        <p14:creationId xmlns:p14="http://schemas.microsoft.com/office/powerpoint/2010/main" val="18263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onset enhancement/temporal masking (SSF processing, Kim ‘10)</a:t>
            </a:r>
          </a:p>
        </p:txBody>
      </p:sp>
      <p:pic>
        <p:nvPicPr>
          <p:cNvPr id="7" name="Content Placeholder 6" descr="SSF_IS2010_PlotWER_Comparison_RM_Music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906" b="-34906"/>
          <a:stretch>
            <a:fillRect/>
          </a:stretch>
        </p:blipFill>
        <p:spPr/>
      </p:pic>
      <p:pic>
        <p:nvPicPr>
          <p:cNvPr id="6" name="Content Placeholder 5" descr="SSF_IS2010_PlotWER_Comparison_RM_Reverberation.pd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485" b="-34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44694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with deep neural nets:</a:t>
            </a:r>
            <a:br>
              <a:rPr lang="en-US" dirty="0"/>
            </a:br>
            <a:r>
              <a:rPr lang="en-US" dirty="0"/>
              <a:t>PNCC and SSF @Google</a:t>
            </a:r>
          </a:p>
        </p:txBody>
      </p:sp>
      <p:pic>
        <p:nvPicPr>
          <p:cNvPr id="7" name="Content Placeholder 6" descr="wer_is_is_ssf_inf_d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7" r="-15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9459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auditory processing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Exploiting knowledge of the auditory system can improve ASR accuracy.  Important aspects include:</a:t>
            </a:r>
          </a:p>
          <a:p>
            <a:pPr lvl="1"/>
            <a:r>
              <a:rPr lang="en-US" dirty="0"/>
              <a:t>Consideration of filter shapes</a:t>
            </a:r>
          </a:p>
          <a:p>
            <a:pPr lvl="1"/>
            <a:r>
              <a:rPr lang="en-US" dirty="0"/>
              <a:t>Consideration of rate-intensity function</a:t>
            </a:r>
          </a:p>
          <a:p>
            <a:pPr lvl="1"/>
            <a:r>
              <a:rPr lang="en-US" dirty="0"/>
              <a:t>Onset enhancement</a:t>
            </a:r>
          </a:p>
          <a:p>
            <a:pPr lvl="1"/>
            <a:r>
              <a:rPr lang="en-US" dirty="0"/>
              <a:t>Nonlinear modulation filtering</a:t>
            </a:r>
          </a:p>
          <a:p>
            <a:pPr lvl="1"/>
            <a:r>
              <a:rPr lang="en-US" dirty="0"/>
              <a:t>Temporal suppression</a:t>
            </a:r>
          </a:p>
        </p:txBody>
      </p:sp>
    </p:spTree>
    <p:extLst>
      <p:ext uri="{BB962C8B-B14F-4D97-AF65-F5344CB8AC3E}">
        <p14:creationId xmlns:p14="http://schemas.microsoft.com/office/powerpoint/2010/main" val="44279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build="p" bldLvl="2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General summary: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Robust recognition in the 21st century</a:t>
            </a:r>
          </a:p>
        </p:txBody>
      </p:sp>
      <p:sp>
        <p:nvSpPr>
          <p:cNvPr id="4812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Low SNRs, reverberated speech, speech maskers, and music maskers are difficult challenges for robust speech recognition</a:t>
            </a:r>
          </a:p>
          <a:p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Robustness algorithms based on classical statistical estimation fail in the presence of transient degradation</a:t>
            </a:r>
            <a:endParaRPr lang="en-US" sz="1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Some more recent techniques that can be effective:</a:t>
            </a:r>
            <a:endParaRPr lang="en-US" sz="1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indent="-457200"/>
            <a:r>
              <a:rPr lang="en-US" sz="1700" dirty="0">
                <a:latin typeface="Arial" charset="0"/>
                <a:ea typeface="ＭＳ Ｐゴシック" charset="0"/>
              </a:rPr>
              <a:t>Missing-feature reconstruction</a:t>
            </a:r>
          </a:p>
          <a:p>
            <a:pPr lvl="1" indent="-457200"/>
            <a:r>
              <a:rPr lang="en-US" sz="1700" dirty="0">
                <a:latin typeface="Arial" charset="0"/>
                <a:ea typeface="ＭＳ Ｐゴシック" charset="0"/>
              </a:rPr>
              <a:t>Microphone array processing in several forms</a:t>
            </a:r>
          </a:p>
          <a:p>
            <a:pPr lvl="1" indent="-457200"/>
            <a:r>
              <a:rPr lang="en-US" sz="1700" dirty="0">
                <a:latin typeface="Arial" charset="0"/>
                <a:ea typeface="ＭＳ Ｐゴシック" charset="0"/>
              </a:rPr>
              <a:t>Processing motivated by monaural and binaural physiology and perception</a:t>
            </a:r>
          </a:p>
          <a:p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1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 information about our work (and code!) may be found at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	</a:t>
            </a:r>
          </a:p>
          <a:p>
            <a:pPr indent="-457200">
              <a:buFont typeface="Wingdings" charset="0"/>
              <a:buNone/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             	</a:t>
            </a:r>
            <a:r>
              <a:rPr lang="en-US" sz="19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9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www.cs.cmu.edu</a:t>
            </a:r>
            <a:r>
              <a:rPr lang="en-US" sz="19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/~robust</a:t>
            </a:r>
          </a:p>
        </p:txBody>
      </p:sp>
    </p:spTree>
    <p:extLst>
      <p:ext uri="{BB962C8B-B14F-4D97-AF65-F5344CB8AC3E}">
        <p14:creationId xmlns:p14="http://schemas.microsoft.com/office/powerpoint/2010/main" val="3039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7" grpId="0" uiExpand="1" build="p" bldLvl="2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s-ES_tradnl"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Building square waves from sine waves 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5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anatomy of speech production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Important components: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Sound production in lungs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Shaping of sound by articulators</a:t>
            </a:r>
          </a:p>
        </p:txBody>
      </p:sp>
      <p:pic>
        <p:nvPicPr>
          <p:cNvPr id="33796" name="Picture 4" descr="&#10;tract.pict                                                     0001CE53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114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9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The vocal tract has its own resonant frequencies</a:t>
            </a:r>
          </a:p>
        </p:txBody>
      </p:sp>
      <p:sp>
        <p:nvSpPr>
          <p:cNvPr id="399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CC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Boundary conditions: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885950" y="4305300"/>
          <a:ext cx="227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4" name="Equation" r:id="rId3" imgW="2273300" imgH="381000" progId="Equation.3">
                  <p:embed/>
                </p:oleObj>
              </mc:Choice>
              <mc:Fallback>
                <p:oleObj name="Equation" r:id="rId3" imgW="2273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305300"/>
                        <a:ext cx="2273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6" name="Group 24"/>
          <p:cNvGrpSpPr>
            <a:grpSpLocks/>
          </p:cNvGrpSpPr>
          <p:nvPr/>
        </p:nvGrpSpPr>
        <p:grpSpPr bwMode="auto">
          <a:xfrm>
            <a:off x="914400" y="1600200"/>
            <a:ext cx="6248400" cy="1828800"/>
            <a:chOff x="576" y="1200"/>
            <a:chExt cx="3936" cy="1152"/>
          </a:xfrm>
        </p:grpSpPr>
        <p:grpSp>
          <p:nvGrpSpPr>
            <p:cNvPr id="39947" name="Group 23"/>
            <p:cNvGrpSpPr>
              <a:grpSpLocks/>
            </p:cNvGrpSpPr>
            <p:nvPr/>
          </p:nvGrpSpPr>
          <p:grpSpPr bwMode="auto">
            <a:xfrm>
              <a:off x="576" y="1200"/>
              <a:ext cx="3408" cy="480"/>
              <a:chOff x="576" y="1200"/>
              <a:chExt cx="3408" cy="480"/>
            </a:xfrm>
          </p:grpSpPr>
          <p:sp>
            <p:nvSpPr>
              <p:cNvPr id="39955" name="Line 7"/>
              <p:cNvSpPr>
                <a:spLocks noChangeShapeType="1"/>
              </p:cNvSpPr>
              <p:nvPr/>
            </p:nvSpPr>
            <p:spPr bwMode="auto">
              <a:xfrm>
                <a:off x="1008" y="1200"/>
                <a:ext cx="297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6" name="Line 8"/>
              <p:cNvSpPr>
                <a:spLocks noChangeShapeType="1"/>
              </p:cNvSpPr>
              <p:nvPr/>
            </p:nvSpPr>
            <p:spPr bwMode="auto">
              <a:xfrm>
                <a:off x="1008" y="1680"/>
                <a:ext cx="297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7" name="Line 9"/>
              <p:cNvSpPr>
                <a:spLocks noChangeShapeType="1"/>
              </p:cNvSpPr>
              <p:nvPr/>
            </p:nvSpPr>
            <p:spPr bwMode="auto">
              <a:xfrm flipV="1">
                <a:off x="1008" y="1200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8" name="Rectangle 13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8" cy="480"/>
              </a:xfrm>
              <a:prstGeom prst="rect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Rectangle 14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384" cy="48"/>
              </a:xfrm>
              <a:prstGeom prst="rect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8" name="Group 22"/>
            <p:cNvGrpSpPr>
              <a:grpSpLocks/>
            </p:cNvGrpSpPr>
            <p:nvPr/>
          </p:nvGrpSpPr>
          <p:grpSpPr bwMode="auto">
            <a:xfrm>
              <a:off x="576" y="1728"/>
              <a:ext cx="3936" cy="624"/>
              <a:chOff x="576" y="1728"/>
              <a:chExt cx="3936" cy="624"/>
            </a:xfrm>
          </p:grpSpPr>
          <p:sp>
            <p:nvSpPr>
              <p:cNvPr id="39949" name="Line 10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39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" name="Line 11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" name="Line 12"/>
              <p:cNvSpPr>
                <a:spLocks noChangeShapeType="1"/>
              </p:cNvSpPr>
              <p:nvPr/>
            </p:nvSpPr>
            <p:spPr bwMode="auto">
              <a:xfrm>
                <a:off x="3984" y="172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9941" name="Object 5"/>
              <p:cNvGraphicFramePr>
                <a:graphicFrameLocks noChangeAspect="1"/>
              </p:cNvGraphicFramePr>
              <p:nvPr/>
            </p:nvGraphicFramePr>
            <p:xfrm>
              <a:off x="2840" y="1836"/>
              <a:ext cx="80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95" name="Equation" r:id="rId5" imgW="127000" imgH="266700" progId="Equation.3">
                      <p:embed/>
                    </p:oleObj>
                  </mc:Choice>
                  <mc:Fallback>
                    <p:oleObj name="Equation" r:id="rId5" imgW="1270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0" y="1836"/>
                            <a:ext cx="80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42" name="Object 6"/>
              <p:cNvGraphicFramePr>
                <a:graphicFrameLocks noChangeAspect="1"/>
              </p:cNvGraphicFramePr>
              <p:nvPr/>
            </p:nvGraphicFramePr>
            <p:xfrm>
              <a:off x="3808" y="1988"/>
              <a:ext cx="35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96" name="Equation" r:id="rId7" imgW="558800" imgH="215900" progId="Equation.3">
                      <p:embed/>
                    </p:oleObj>
                  </mc:Choice>
                  <mc:Fallback>
                    <p:oleObj name="Equation" r:id="rId7" imgW="5588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8" y="1988"/>
                            <a:ext cx="35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943" name="Object 7"/>
              <p:cNvGraphicFramePr>
                <a:graphicFrameLocks noChangeAspect="1"/>
              </p:cNvGraphicFramePr>
              <p:nvPr/>
            </p:nvGraphicFramePr>
            <p:xfrm>
              <a:off x="792" y="1988"/>
              <a:ext cx="43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97" name="Equation" r:id="rId9" imgW="685800" imgH="215900" progId="Equation.3">
                      <p:embed/>
                    </p:oleObj>
                  </mc:Choice>
                  <mc:Fallback>
                    <p:oleObj name="Equation" r:id="rId9" imgW="6858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2" y="1988"/>
                            <a:ext cx="43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9952" name="Group 21"/>
              <p:cNvGrpSpPr>
                <a:grpSpLocks/>
              </p:cNvGrpSpPr>
              <p:nvPr/>
            </p:nvGrpSpPr>
            <p:grpSpPr bwMode="auto">
              <a:xfrm>
                <a:off x="734" y="2101"/>
                <a:ext cx="3455" cy="251"/>
                <a:chOff x="734" y="2341"/>
                <a:chExt cx="3455" cy="251"/>
              </a:xfrm>
            </p:grpSpPr>
            <p:sp>
              <p:nvSpPr>
                <p:cNvPr id="3995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34" y="2341"/>
                  <a:ext cx="56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r>
                    <a:rPr lang="en-US" i="1">
                      <a:solidFill>
                        <a:srgbClr val="FF6600"/>
                      </a:solidFill>
                    </a:rPr>
                    <a:t>Glottis</a:t>
                  </a:r>
                </a:p>
              </p:txBody>
            </p:sp>
            <p:sp>
              <p:nvSpPr>
                <p:cNvPr id="3995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79" y="2342"/>
                  <a:ext cx="41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r>
                    <a:rPr lang="en-US" i="1">
                      <a:solidFill>
                        <a:srgbClr val="FF6600"/>
                      </a:solidFill>
                    </a:rPr>
                    <a:t>Lips</a:t>
                  </a:r>
                </a:p>
              </p:txBody>
            </p:sp>
          </p:grpSp>
        </p:grpSp>
      </p:grp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892300" y="4718050"/>
          <a:ext cx="4508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8" name="Equation" r:id="rId11" imgW="4508500" imgH="647700" progId="Equation.3">
                  <p:embed/>
                </p:oleObj>
              </mc:Choice>
              <mc:Fallback>
                <p:oleObj name="Equation" r:id="rId11" imgW="4508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718050"/>
                        <a:ext cx="45085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9" name="Equation" r:id="rId13" imgW="127000" imgH="266700" progId="Equation.DSMT4">
                  <p:embed/>
                </p:oleObj>
              </mc:Choice>
              <mc:Fallback>
                <p:oleObj name="Equation" r:id="rId13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50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Vowel production in the vocal tract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4" name="Picture 4" descr="TractVowels.pict                                               0001CE53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0104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1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Sound propagation through a more realistic uniform tube</a:t>
            </a: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 Resonant frequencies now non-uniform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1524000" y="2362200"/>
            <a:ext cx="76200" cy="7620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914400" y="2667000"/>
            <a:ext cx="609600" cy="762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914400" y="36576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4"/>
          <p:cNvSpPr>
            <a:spLocks noChangeShapeType="1"/>
          </p:cNvSpPr>
          <p:nvPr/>
        </p:nvSpPr>
        <p:spPr bwMode="auto">
          <a:xfrm>
            <a:off x="16002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5"/>
          <p:cNvSpPr>
            <a:spLocks noChangeShapeType="1"/>
          </p:cNvSpPr>
          <p:nvPr/>
        </p:nvSpPr>
        <p:spPr bwMode="auto">
          <a:xfrm>
            <a:off x="63246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508500" y="3676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4" name="Equation" r:id="rId3" imgW="127000" imgH="266700" progId="Equation.3">
                  <p:embed/>
                </p:oleObj>
              </mc:Choice>
              <mc:Fallback>
                <p:oleObj name="Equation" r:id="rId3" imgW="127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676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045200" y="3917950"/>
          <a:ext cx="558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5" name="Equation" r:id="rId5" imgW="558800" imgH="215900" progId="Equation.3">
                  <p:embed/>
                </p:oleObj>
              </mc:Choice>
              <mc:Fallback>
                <p:oleObj name="Equation" r:id="rId5" imgW="558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917950"/>
                        <a:ext cx="558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257300" y="3917950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6" name="Equation" r:id="rId7" imgW="685800" imgH="215900" progId="Equation.3">
                  <p:embed/>
                </p:oleObj>
              </mc:Choice>
              <mc:Fallback>
                <p:oleObj name="Equation" r:id="rId7" imgW="685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917950"/>
                        <a:ext cx="685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Text Box 20"/>
          <p:cNvSpPr txBox="1">
            <a:spLocks noChangeArrowheads="1"/>
          </p:cNvSpPr>
          <p:nvPr/>
        </p:nvSpPr>
        <p:spPr bwMode="auto">
          <a:xfrm>
            <a:off x="1165225" y="4097338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6600"/>
                </a:solidFill>
              </a:rPr>
              <a:t>Glottis</a:t>
            </a:r>
          </a:p>
        </p:txBody>
      </p:sp>
      <p:sp>
        <p:nvSpPr>
          <p:cNvPr id="41998" name="Text Box 21"/>
          <p:cNvSpPr txBox="1">
            <a:spLocks noChangeArrowheads="1"/>
          </p:cNvSpPr>
          <p:nvPr/>
        </p:nvSpPr>
        <p:spPr bwMode="auto">
          <a:xfrm>
            <a:off x="5999163" y="4098925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6600"/>
                </a:solidFill>
              </a:rPr>
              <a:t>Lips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57" name="Equation" r:id="rId9" imgW="127000" imgH="266700" progId="Equation.DSMT4">
                  <p:embed/>
                </p:oleObj>
              </mc:Choice>
              <mc:Fallback>
                <p:oleObj name="Equation" r:id="rId9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Line 25"/>
          <p:cNvSpPr>
            <a:spLocks noChangeShapeType="1"/>
          </p:cNvSpPr>
          <p:nvPr/>
        </p:nvSpPr>
        <p:spPr bwMode="auto">
          <a:xfrm>
            <a:off x="1611313" y="2362200"/>
            <a:ext cx="914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26"/>
          <p:cNvSpPr>
            <a:spLocks noChangeShapeType="1"/>
          </p:cNvSpPr>
          <p:nvPr/>
        </p:nvSpPr>
        <p:spPr bwMode="auto">
          <a:xfrm>
            <a:off x="1611313" y="3124200"/>
            <a:ext cx="914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31"/>
          <p:cNvSpPr>
            <a:spLocks noChangeShapeType="1"/>
          </p:cNvSpPr>
          <p:nvPr/>
        </p:nvSpPr>
        <p:spPr bwMode="auto">
          <a:xfrm flipV="1">
            <a:off x="2525713" y="2133600"/>
            <a:ext cx="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32"/>
          <p:cNvSpPr>
            <a:spLocks noChangeShapeType="1"/>
          </p:cNvSpPr>
          <p:nvPr/>
        </p:nvSpPr>
        <p:spPr bwMode="auto">
          <a:xfrm flipV="1">
            <a:off x="2514600" y="3124200"/>
            <a:ext cx="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33"/>
          <p:cNvSpPr>
            <a:spLocks noChangeShapeType="1"/>
          </p:cNvSpPr>
          <p:nvPr/>
        </p:nvSpPr>
        <p:spPr bwMode="auto">
          <a:xfrm>
            <a:off x="2525713" y="2133600"/>
            <a:ext cx="17414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34"/>
          <p:cNvSpPr>
            <a:spLocks noChangeShapeType="1"/>
          </p:cNvSpPr>
          <p:nvPr/>
        </p:nvSpPr>
        <p:spPr bwMode="auto">
          <a:xfrm>
            <a:off x="2525713" y="3352800"/>
            <a:ext cx="17414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35"/>
          <p:cNvSpPr>
            <a:spLocks noChangeShapeType="1"/>
          </p:cNvSpPr>
          <p:nvPr/>
        </p:nvSpPr>
        <p:spPr bwMode="auto">
          <a:xfrm>
            <a:off x="4267200" y="21336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36"/>
          <p:cNvSpPr>
            <a:spLocks noChangeShapeType="1"/>
          </p:cNvSpPr>
          <p:nvPr/>
        </p:nvSpPr>
        <p:spPr bwMode="auto">
          <a:xfrm>
            <a:off x="4267200" y="2819400"/>
            <a:ext cx="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37"/>
          <p:cNvSpPr>
            <a:spLocks noChangeShapeType="1"/>
          </p:cNvSpPr>
          <p:nvPr/>
        </p:nvSpPr>
        <p:spPr bwMode="auto">
          <a:xfrm>
            <a:off x="4267200" y="2667000"/>
            <a:ext cx="60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38"/>
          <p:cNvSpPr>
            <a:spLocks noChangeShapeType="1"/>
          </p:cNvSpPr>
          <p:nvPr/>
        </p:nvSpPr>
        <p:spPr bwMode="auto">
          <a:xfrm>
            <a:off x="4267200" y="2819400"/>
            <a:ext cx="60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39"/>
          <p:cNvSpPr>
            <a:spLocks noChangeShapeType="1"/>
          </p:cNvSpPr>
          <p:nvPr/>
        </p:nvSpPr>
        <p:spPr bwMode="auto">
          <a:xfrm>
            <a:off x="4876800" y="23622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40"/>
          <p:cNvSpPr>
            <a:spLocks noChangeShapeType="1"/>
          </p:cNvSpPr>
          <p:nvPr/>
        </p:nvSpPr>
        <p:spPr bwMode="auto">
          <a:xfrm>
            <a:off x="4876800" y="28194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41"/>
          <p:cNvSpPr>
            <a:spLocks noChangeShapeType="1"/>
          </p:cNvSpPr>
          <p:nvPr/>
        </p:nvSpPr>
        <p:spPr bwMode="auto">
          <a:xfrm>
            <a:off x="4876800" y="2362200"/>
            <a:ext cx="11223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42"/>
          <p:cNvSpPr>
            <a:spLocks noChangeShapeType="1"/>
          </p:cNvSpPr>
          <p:nvPr/>
        </p:nvSpPr>
        <p:spPr bwMode="auto">
          <a:xfrm>
            <a:off x="4876800" y="3124200"/>
            <a:ext cx="11223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43"/>
          <p:cNvSpPr>
            <a:spLocks noChangeShapeType="1"/>
          </p:cNvSpPr>
          <p:nvPr/>
        </p:nvSpPr>
        <p:spPr bwMode="auto">
          <a:xfrm>
            <a:off x="5999163" y="23622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44"/>
          <p:cNvSpPr>
            <a:spLocks noChangeShapeType="1"/>
          </p:cNvSpPr>
          <p:nvPr/>
        </p:nvSpPr>
        <p:spPr bwMode="auto">
          <a:xfrm>
            <a:off x="6019800" y="2971800"/>
            <a:ext cx="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46"/>
          <p:cNvSpPr>
            <a:spLocks noChangeShapeType="1"/>
          </p:cNvSpPr>
          <p:nvPr/>
        </p:nvSpPr>
        <p:spPr bwMode="auto">
          <a:xfrm>
            <a:off x="6019800" y="29718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47"/>
          <p:cNvSpPr>
            <a:spLocks noChangeShapeType="1"/>
          </p:cNvSpPr>
          <p:nvPr/>
        </p:nvSpPr>
        <p:spPr bwMode="auto">
          <a:xfrm>
            <a:off x="6019800" y="2514600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Vowels are produced by changing the resonant frequencies of the vocal tract</a:t>
            </a:r>
          </a:p>
        </p:txBody>
      </p:sp>
      <p:pic>
        <p:nvPicPr>
          <p:cNvPr id="38915" name="Content Placeholder 3" descr="aeiouSpec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1670050"/>
            <a:ext cx="5689600" cy="4279900"/>
          </a:xfrm>
        </p:spPr>
      </p:pic>
      <p:pic>
        <p:nvPicPr>
          <p:cNvPr id="5" name="02E5045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336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Speech recognition as pattern classification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231188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Major functional components: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Signal processing to extract features from speech waveforms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Comparison of features to pre-stored representations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Important design choices: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Choice of features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Specific method of comparing features to stored representations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2895600" y="1905000"/>
            <a:ext cx="1447800" cy="838200"/>
          </a:xfrm>
          <a:prstGeom prst="rect">
            <a:avLst/>
          </a:prstGeom>
          <a:solidFill>
            <a:srgbClr val="DE8D2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5715000" y="1905000"/>
            <a:ext cx="1447800" cy="838200"/>
          </a:xfrm>
          <a:prstGeom prst="rect">
            <a:avLst/>
          </a:prstGeom>
          <a:solidFill>
            <a:srgbClr val="DE8D2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4343400" y="2286000"/>
            <a:ext cx="1371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1752600" y="2286000"/>
            <a:ext cx="1143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81000" y="1752600"/>
          <a:ext cx="13716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0" name="Microsoft ClipArt Gallery" r:id="rId4" imgW="7326545" imgH="4871506" progId="MS_ClipArt_Gallery">
                  <p:embed/>
                </p:oleObj>
              </mc:Choice>
              <mc:Fallback>
                <p:oleObj name="Microsoft ClipArt Gallery" r:id="rId4" imgW="7326545" imgH="4871506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13716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162800" y="2286000"/>
            <a:ext cx="685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304800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chemeClr val="tx2"/>
                </a:solidFill>
              </a:rPr>
              <a:t>Feature extraction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715000" y="2819400"/>
            <a:ext cx="2606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400" i="1">
                <a:solidFill>
                  <a:schemeClr val="tx2"/>
                </a:solidFill>
              </a:rPr>
              <a:t>Decision making</a:t>
            </a:r>
          </a:p>
          <a:p>
            <a:pPr algn="ctr"/>
            <a:r>
              <a:rPr lang="en-US" sz="2400" i="1">
                <a:solidFill>
                  <a:schemeClr val="tx2"/>
                </a:solidFill>
              </a:rPr>
              <a:t>procedure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138613" y="1336675"/>
            <a:ext cx="249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Speech features</a:t>
            </a:r>
            <a:endParaRPr lang="en-US" sz="2400" b="0" dirty="0">
              <a:solidFill>
                <a:srgbClr val="FF6600"/>
              </a:solidFill>
              <a:latin typeface="Times New Roman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7588250" y="1828800"/>
            <a:ext cx="1555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Phoneme</a:t>
            </a:r>
          </a:p>
          <a:p>
            <a:r>
              <a:rPr lang="en-US" sz="2400" i="1" dirty="0">
                <a:solidFill>
                  <a:srgbClr val="FF6600"/>
                </a:solidFill>
                <a:latin typeface="Times New Roman" charset="0"/>
              </a:rPr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313637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Robust speech recognition: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we will discuss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Review background and motivation for current work: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Sources of environmental degradation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Discuss selected approaches and their performance: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Traditional statistical parameter estimation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Missing-feature/multiband approaches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Microphone arrays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Physiologically- and perceptually-motivated signal processing 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 on current progress for the hardest problems</a:t>
            </a:r>
          </a:p>
        </p:txBody>
      </p:sp>
    </p:spTree>
    <p:extLst>
      <p:ext uri="{BB962C8B-B14F-4D97-AF65-F5344CB8AC3E}">
        <p14:creationId xmlns:p14="http://schemas.microsoft.com/office/powerpoint/2010/main" val="6822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in background music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in background speech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“Operational” data (from RATS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devset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Spontaneous speech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Reverberated speech</a:t>
            </a:r>
          </a:p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Vocoded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speech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69704" name="RMS_0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015067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5" name="RMS_0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48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6" name="reverb1300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92006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of the hard problems in ASR</a:t>
            </a:r>
          </a:p>
        </p:txBody>
      </p:sp>
      <p:pic>
        <p:nvPicPr>
          <p:cNvPr id="2" name="CodingExample2.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62700" y="4394200"/>
            <a:ext cx="406400" cy="406400"/>
          </a:xfrm>
          <a:prstGeom prst="rect">
            <a:avLst/>
          </a:prstGeom>
        </p:spPr>
      </p:pic>
      <p:pic>
        <p:nvPicPr>
          <p:cNvPr id="14" name="BD28ABA8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45932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rt_G.mp4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57620" y="3000645"/>
            <a:ext cx="411480" cy="411480"/>
          </a:xfrm>
          <a:prstGeom prst="rect">
            <a:avLst/>
          </a:prstGeom>
        </p:spPr>
      </p:pic>
      <p:pic>
        <p:nvPicPr>
          <p:cNvPr id="4" name="Short_D.mp4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15200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2" fill="hold"/>
                                        <p:tgtEl>
                                          <p:spTgt spid="66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70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97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56" fill="hold"/>
                                        <p:tgtEl>
                                          <p:spTgt spid="66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70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970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84" fill="hold"/>
                                        <p:tgtEl>
                                          <p:spTgt spid="66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70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970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C051-A8EB-A44A-80EB-F7F1C89C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40DF1-E2D5-5A40-9F01-410AEAD9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is our last regular class (!)</a:t>
            </a:r>
          </a:p>
          <a:p>
            <a:endParaRPr lang="en-US" dirty="0"/>
          </a:p>
          <a:p>
            <a:r>
              <a:rPr lang="en-US" dirty="0"/>
              <a:t>I will begin with a few general remarks about 18-491</a:t>
            </a:r>
          </a:p>
          <a:p>
            <a:endParaRPr lang="en-US" dirty="0"/>
          </a:p>
          <a:p>
            <a:r>
              <a:rPr lang="en-US" dirty="0"/>
              <a:t>Most of the class will involve a discussion of DSP technologies to robust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6213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Challenges in robust recognition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Additive noise combined with linear filtering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Transient degradations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Highly spontaneous speech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Reverberated speech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Speech masked by other speech and/or music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Speech subjected to nonlinear degradation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And ….. how does the emergence of deep neural networks change things?</a:t>
            </a:r>
          </a:p>
        </p:txBody>
      </p:sp>
    </p:spTree>
    <p:extLst>
      <p:ext uri="{BB962C8B-B14F-4D97-AF65-F5344CB8AC3E}">
        <p14:creationId xmlns:p14="http://schemas.microsoft.com/office/powerpoint/2010/main" val="40435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Approach of 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Acero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, Liu, Moreno, and Raj, et al. (1990-1997)…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Compensation achieved by estimating parameters of noise and filter and applying inverse operations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Interaction is nonlinear: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101975" y="2173288"/>
            <a:ext cx="1636713" cy="118745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90563" y="1981200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Clean</a:t>
            </a:r>
            <a:r>
              <a:rPr lang="ja-JP" altLang="en-US" b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altLang="ja-JP" b="0">
                <a:solidFill>
                  <a:schemeClr val="tx2"/>
                </a:solidFill>
                <a:latin typeface="Arial" charset="0"/>
              </a:rPr>
              <a:t> speech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968375" y="2794000"/>
            <a:ext cx="2133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729288" y="2598738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4738688" y="2805113"/>
            <a:ext cx="990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6110288" y="2805113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5926138" y="2979738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884238" y="23431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x[m]</a:t>
            </a:r>
            <a:endParaRPr lang="en-US" sz="2400">
              <a:latin typeface="Times New Roman" charset="0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3479800" y="2560638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h[m]</a:t>
            </a:r>
            <a:endParaRPr lang="en-US" sz="2400">
              <a:latin typeface="Times New Roman" charset="0"/>
            </a:endParaRP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545138" y="3600450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n[m]</a:t>
            </a:r>
            <a:endParaRPr lang="en-US" sz="2400">
              <a:latin typeface="Times New Roman" charset="0"/>
            </a:endParaRP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7288213" y="260350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Arial" charset="0"/>
              </a:rPr>
              <a:t>z[m]</a:t>
            </a:r>
            <a:endParaRPr lang="en-US" sz="2400">
              <a:latin typeface="Times New Roman" charset="0"/>
            </a:endParaRPr>
          </a:p>
        </p:txBody>
      </p:sp>
      <p:grpSp>
        <p:nvGrpSpPr>
          <p:cNvPr id="26637" name="Group 14"/>
          <p:cNvGrpSpPr>
            <a:grpSpLocks/>
          </p:cNvGrpSpPr>
          <p:nvPr/>
        </p:nvGrpSpPr>
        <p:grpSpPr bwMode="auto">
          <a:xfrm>
            <a:off x="5773738" y="2682875"/>
            <a:ext cx="287337" cy="231775"/>
            <a:chOff x="3909" y="2268"/>
            <a:chExt cx="181" cy="146"/>
          </a:xfrm>
        </p:grpSpPr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>
              <a:off x="4000" y="2268"/>
              <a:ext cx="0" cy="1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6"/>
            <p:cNvSpPr>
              <a:spLocks noChangeShapeType="1"/>
            </p:cNvSpPr>
            <p:nvPr/>
          </p:nvSpPr>
          <p:spPr bwMode="auto">
            <a:xfrm>
              <a:off x="3909" y="2337"/>
              <a:ext cx="181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3095625" y="3457575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Linear filtering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6705600" y="1982788"/>
            <a:ext cx="218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Degraded speech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5113338" y="4006850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tx2"/>
                </a:solidFill>
                <a:latin typeface="Arial" charset="0"/>
              </a:rPr>
              <a:t>Additive noise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6641" name="Rectangle 20"/>
          <p:cNvSpPr>
            <a:spLocks noGrp="1" noChangeArrowheads="1"/>
          </p:cNvSpPr>
          <p:nvPr>
            <p:ph type="title"/>
          </p:nvPr>
        </p:nvSpPr>
        <p:spPr>
          <a:xfrm>
            <a:off x="396875" y="325438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Solutions to classical problems: joint statistical compensation for noise and filtering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52" y="5557797"/>
            <a:ext cx="5600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2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58775"/>
            <a:ext cx="8747125" cy="762000"/>
          </a:xfrm>
        </p:spPr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Classical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combined compensation improves accuracy in stationary environments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Threshold shifts by ~7 dB</a:t>
            </a:r>
          </a:p>
          <a:p>
            <a:pPr marL="342900" indent="-342900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Accuracy still poor for low SNRs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23330"/>
              </p:ext>
            </p:extLst>
          </p:nvPr>
        </p:nvGraphicFramePr>
        <p:xfrm>
          <a:off x="1573213" y="1631950"/>
          <a:ext cx="599440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343400" y="4006850"/>
            <a:ext cx="1729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 dirty="0">
                <a:solidFill>
                  <a:srgbClr val="A218C8"/>
                </a:solidFill>
                <a:latin typeface="Arial" charset="0"/>
              </a:rPr>
              <a:t>CMN (baseline)</a:t>
            </a:r>
            <a:endParaRPr lang="en-US" sz="2400" i="1" dirty="0">
              <a:solidFill>
                <a:srgbClr val="A218C8"/>
              </a:solidFill>
              <a:latin typeface="Times New Roman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733675" y="1852613"/>
            <a:ext cx="1227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>
                <a:solidFill>
                  <a:srgbClr val="4D25FF"/>
                </a:solidFill>
                <a:latin typeface="Arial" charset="0"/>
              </a:rPr>
              <a:t>Complete retraining</a:t>
            </a:r>
            <a:endParaRPr lang="en-US" sz="2400" dirty="0">
              <a:solidFill>
                <a:srgbClr val="4D25FF"/>
              </a:solidFill>
              <a:latin typeface="Times New Roman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895600" y="29718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 i="1" dirty="0">
                <a:solidFill>
                  <a:srgbClr val="009C00"/>
                </a:solidFill>
                <a:latin typeface="Arial" charset="0"/>
              </a:rPr>
              <a:t>VTS (1997)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079875" y="3290888"/>
            <a:ext cx="163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>
                <a:solidFill>
                  <a:srgbClr val="C70505"/>
                </a:solidFill>
                <a:latin typeface="Arial" charset="0"/>
              </a:rPr>
              <a:t>CDCN (1990)</a:t>
            </a:r>
            <a:endParaRPr lang="en-US" sz="1800" i="1">
              <a:solidFill>
                <a:srgbClr val="BB2511"/>
              </a:solidFill>
              <a:latin typeface="Arial" charset="0"/>
            </a:endParaRPr>
          </a:p>
        </p:txBody>
      </p:sp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6629400" y="2362200"/>
            <a:ext cx="2422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–5 dB  5 dB  15 dB</a:t>
            </a:r>
            <a:endParaRPr lang="en-US" dirty="0"/>
          </a:p>
        </p:txBody>
      </p:sp>
      <p:sp>
        <p:nvSpPr>
          <p:cNvPr id="28682" name="Text Box 16"/>
          <p:cNvSpPr txBox="1">
            <a:spLocks noChangeArrowheads="1"/>
          </p:cNvSpPr>
          <p:nvPr/>
        </p:nvSpPr>
        <p:spPr bwMode="auto">
          <a:xfrm>
            <a:off x="5713413" y="2879725"/>
            <a:ext cx="1144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Original</a:t>
            </a:r>
            <a:endParaRPr lang="en-US"/>
          </a:p>
        </p:txBody>
      </p:sp>
      <p:sp>
        <p:nvSpPr>
          <p:cNvPr id="28683" name="Text Box 17"/>
          <p:cNvSpPr txBox="1">
            <a:spLocks noChangeArrowheads="1"/>
          </p:cNvSpPr>
          <p:nvPr/>
        </p:nvSpPr>
        <p:spPr bwMode="auto">
          <a:xfrm>
            <a:off x="5562600" y="3581400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chemeClr val="tx2"/>
                </a:solidFill>
              </a:rPr>
              <a:t>“</a:t>
            </a:r>
            <a:r>
              <a:rPr lang="en-US" altLang="ja-JP" dirty="0">
                <a:solidFill>
                  <a:schemeClr val="tx2"/>
                </a:solidFill>
              </a:rPr>
              <a:t>Recovered</a:t>
            </a:r>
            <a:r>
              <a:rPr lang="ja-JP" altLang="en-US" dirty="0">
                <a:solidFill>
                  <a:schemeClr val="tx2"/>
                </a:solidFill>
              </a:rPr>
              <a:t>”</a:t>
            </a:r>
            <a:endParaRPr lang="en-US" dirty="0"/>
          </a:p>
        </p:txBody>
      </p:sp>
      <p:pic>
        <p:nvPicPr>
          <p:cNvPr id="2" name="st0368_-5d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32320" y="2819400"/>
            <a:ext cx="411480" cy="411480"/>
          </a:xfrm>
          <a:prstGeom prst="rect">
            <a:avLst/>
          </a:prstGeom>
        </p:spPr>
      </p:pic>
      <p:pic>
        <p:nvPicPr>
          <p:cNvPr id="3" name="st0368_5d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72400" y="2819400"/>
            <a:ext cx="411480" cy="411480"/>
          </a:xfrm>
          <a:prstGeom prst="rect">
            <a:avLst/>
          </a:prstGeom>
        </p:spPr>
      </p:pic>
      <p:pic>
        <p:nvPicPr>
          <p:cNvPr id="4" name="st0368_15dB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2000" y="2819400"/>
            <a:ext cx="411480" cy="411480"/>
          </a:xfrm>
          <a:prstGeom prst="rect">
            <a:avLst/>
          </a:prstGeom>
        </p:spPr>
      </p:pic>
      <p:pic>
        <p:nvPicPr>
          <p:cNvPr id="5" name="st0368_vts_-5dB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62800" y="3581400"/>
            <a:ext cx="411480" cy="411480"/>
          </a:xfrm>
          <a:prstGeom prst="rect">
            <a:avLst/>
          </a:prstGeom>
        </p:spPr>
      </p:pic>
      <p:pic>
        <p:nvPicPr>
          <p:cNvPr id="7" name="st0368_vts_5dB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72400" y="3581400"/>
            <a:ext cx="411480" cy="411480"/>
          </a:xfrm>
          <a:prstGeom prst="rect">
            <a:avLst/>
          </a:prstGeom>
        </p:spPr>
      </p:pic>
      <p:pic>
        <p:nvPicPr>
          <p:cNvPr id="8" name="st0368_vts_15dB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2000" y="35814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58775"/>
            <a:ext cx="8747125" cy="762000"/>
          </a:xfrm>
        </p:spPr>
        <p:txBody>
          <a:bodyPr/>
          <a:lstStyle/>
          <a:p>
            <a:pPr marL="119063">
              <a:tabLst>
                <a:tab pos="7940675" algn="l"/>
              </a:tabLs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model-based compensation does not improve accuracy (much) in transient noise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Possible reasons: </a:t>
            </a:r>
            <a:r>
              <a:rPr lang="en-US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nonstationarity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of background music and its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speechlike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nature</a:t>
            </a:r>
          </a:p>
        </p:txBody>
      </p:sp>
      <p:pic>
        <p:nvPicPr>
          <p:cNvPr id="2" name="Picture 1" descr="NoiseMus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563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traditional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effects of additive noise and linear filtering are nonlinear</a:t>
            </a:r>
          </a:p>
          <a:p>
            <a:endParaRPr lang="en-US" dirty="0"/>
          </a:p>
          <a:p>
            <a:r>
              <a:rPr lang="en-US" dirty="0"/>
              <a:t>Methods such as CDCN and VTS can be quite effective, but …</a:t>
            </a:r>
          </a:p>
          <a:p>
            <a:endParaRPr lang="en-US" dirty="0"/>
          </a:p>
          <a:p>
            <a:r>
              <a:rPr lang="en-US" dirty="0"/>
              <a:t>… these methods require that the statistics of the received signal remain stationary over an interval of several hundred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1C14"/>
                </a:solidFill>
                <a:latin typeface="Arial" charset="0"/>
                <a:ea typeface="ＭＳ Ｐゴシック" charset="0"/>
                <a:cs typeface="ＭＳ Ｐゴシック" charset="0"/>
              </a:rPr>
              <a:t>Speech is quite intelligible, even  when presented only in fragments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Procedure: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Determine which time-frequency time-frequency components appear to be unaffected by noise, distortion, etc.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Reconstruct signal based on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good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components 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monaural example using </a:t>
            </a:r>
            <a:r>
              <a:rPr lang="ja-JP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oracle</a:t>
            </a:r>
            <a:r>
              <a:rPr lang="ja-JP" alt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knowledge: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Mixed signals -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Separated signals - 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Introduction: Missing-feature recognition</a:t>
            </a:r>
          </a:p>
        </p:txBody>
      </p:sp>
      <p:pic>
        <p:nvPicPr>
          <p:cNvPr id="610308" name="5_spk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9015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0315" name="5th_spk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5366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st_sp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91000" y="5153660"/>
            <a:ext cx="406400" cy="406400"/>
          </a:xfrm>
          <a:prstGeom prst="rect">
            <a:avLst/>
          </a:prstGeom>
        </p:spPr>
      </p:pic>
      <p:pic>
        <p:nvPicPr>
          <p:cNvPr id="3" name="2nd_spk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34890" y="5151120"/>
            <a:ext cx="411480" cy="411480"/>
          </a:xfrm>
          <a:prstGeom prst="rect">
            <a:avLst/>
          </a:prstGeom>
        </p:spPr>
      </p:pic>
      <p:pic>
        <p:nvPicPr>
          <p:cNvPr id="4" name="3rd_sp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83860" y="5151120"/>
            <a:ext cx="411480" cy="411480"/>
          </a:xfrm>
          <a:prstGeom prst="rect">
            <a:avLst/>
          </a:prstGeom>
        </p:spPr>
      </p:pic>
      <p:pic>
        <p:nvPicPr>
          <p:cNvPr id="5" name="4th_sp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32830" y="515112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0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00" fill="hold"/>
                                        <p:tgtEl>
                                          <p:spTgt spid="610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30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030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0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91" fill="hold"/>
                                        <p:tgtEl>
                                          <p:spTgt spid="610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315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03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137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Missing-feature recognition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General approach: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Determine</a:t>
            </a:r>
            <a:r>
              <a:rPr lang="en-US" dirty="0">
                <a:latin typeface="Arial" charset="0"/>
                <a:ea typeface="ＭＳ Ｐゴシック" charset="0"/>
              </a:rPr>
              <a:t> which cells of a spectrogram-like display are unreliable (or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missing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Ignore</a:t>
            </a:r>
            <a:r>
              <a:rPr lang="en-US" dirty="0">
                <a:latin typeface="Arial" charset="0"/>
                <a:ea typeface="ＭＳ Ｐゴシック" charset="0"/>
              </a:rPr>
              <a:t> missing features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or make best guess</a:t>
            </a:r>
            <a:r>
              <a:rPr lang="en-US" dirty="0">
                <a:latin typeface="Arial" charset="0"/>
                <a:ea typeface="ＭＳ Ｐゴシック" charset="0"/>
              </a:rPr>
              <a:t> about their values based on data that are present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Most groups (following the University of Sheffield) modify the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internal representations</a:t>
            </a:r>
            <a:r>
              <a:rPr lang="en-US" dirty="0">
                <a:latin typeface="Arial" charset="0"/>
                <a:ea typeface="ＭＳ Ｐゴシック" charset="0"/>
              </a:rPr>
              <a:t> to compensate for missing features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We attempt to infer and replace missing components of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input vector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385763"/>
            <a:ext cx="8228013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Example: an original speech spectrogram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284788"/>
            <a:ext cx="8231188" cy="681037"/>
          </a:xfrm>
        </p:spPr>
        <p:txBody>
          <a:bodyPr/>
          <a:lstStyle/>
          <a:p>
            <a:endParaRPr lang="es-ES_tradnl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19" name="Picture 4" descr="spegmc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370013"/>
            <a:ext cx="4872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9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85763"/>
            <a:ext cx="8228012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Spectrogram corrupted by noise at SNR 15 dB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39738" y="5229225"/>
            <a:ext cx="8231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50000"/>
              </a:spcBef>
              <a:buClr>
                <a:srgbClr val="FAFD00"/>
              </a:buClr>
              <a:buSzPct val="110000"/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Some regions are affected far more than others</a:t>
            </a:r>
          </a:p>
        </p:txBody>
      </p:sp>
      <p:pic>
        <p:nvPicPr>
          <p:cNvPr id="36867" name="Picture 4" descr="spegmnoi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370013"/>
            <a:ext cx="4872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0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Ignoring regions in the spectrogram that are corrupted by noise</a:t>
            </a:r>
          </a:p>
        </p:txBody>
      </p:sp>
      <p:sp>
        <p:nvSpPr>
          <p:cNvPr id="3891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257800"/>
            <a:ext cx="8231188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All regions with SNR less than 0 dB deemed missing (dark blue)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Recognition performed based on colored regions alone</a:t>
            </a:r>
            <a:endParaRPr lang="en-US" sz="16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Picture 4" descr="spegmm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370013"/>
            <a:ext cx="48720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2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final exam!</a:t>
            </a:r>
          </a:p>
          <a:p>
            <a:pPr lvl="1"/>
            <a:r>
              <a:rPr lang="en-US" dirty="0"/>
              <a:t>Monday 5/5, 5:30 to 8:30 pm at a screen near you</a:t>
            </a:r>
          </a:p>
          <a:p>
            <a:pPr lvl="1"/>
            <a:r>
              <a:rPr lang="en-US" dirty="0"/>
              <a:t>Open book (but the book won’t be very useful in limited time; compiling notes is encouraged</a:t>
            </a:r>
          </a:p>
          <a:p>
            <a:pPr lvl="1"/>
            <a:r>
              <a:rPr lang="en-US" dirty="0"/>
              <a:t>Coverage through Problem Set 11</a:t>
            </a:r>
          </a:p>
          <a:p>
            <a:pPr lvl="1"/>
            <a:r>
              <a:rPr lang="en-US" dirty="0"/>
              <a:t>MATLAB may be used for calculations, but not </a:t>
            </a:r>
            <a:r>
              <a:rPr lang="en-US" dirty="0" err="1">
                <a:latin typeface="Courier" pitchFamily="2" charset="0"/>
              </a:rPr>
              <a:t>filterDesigner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Will review 2019 exam in recitations Friday </a:t>
            </a:r>
          </a:p>
          <a:p>
            <a:r>
              <a:rPr lang="en-US" dirty="0"/>
              <a:t>Office hours Thursday 4:30 to 6:30</a:t>
            </a:r>
          </a:p>
          <a:p>
            <a:r>
              <a:rPr lang="en-US" dirty="0"/>
              <a:t>Quiz review Sunday evening 7:30 (use the Recitation Zoom ID)</a:t>
            </a:r>
          </a:p>
          <a:p>
            <a:r>
              <a:rPr lang="en-US" dirty="0"/>
              <a:t>Complete the faculty course evaluation</a:t>
            </a:r>
          </a:p>
          <a:p>
            <a:pPr lvl="1"/>
            <a:r>
              <a:rPr lang="en-US" dirty="0"/>
              <a:t>Do it for other courses, too!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20800" y="1463675"/>
            <a:ext cx="6975475" cy="3541713"/>
          </a:xfrm>
          <a:prstGeom prst="rect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Recognition accuracy using compensated cepstra, speech in white noise (Raj, 1998)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029200"/>
            <a:ext cx="8231187" cy="12192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Large improvements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in recognition accuracy can be obtained by reconstruction of corrupted regions of noisy speech spectrograms</a:t>
            </a:r>
          </a:p>
          <a:p>
            <a:r>
              <a:rPr lang="en-US" sz="1800" i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 priori k</a:t>
            </a:r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nowledge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of locations of 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missing</a:t>
            </a:r>
            <a:r>
              <a:rPr lang="ja-JP" alt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features </a:t>
            </a:r>
            <a:r>
              <a:rPr lang="en-US" altLang="ja-JP" sz="1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needed</a:t>
            </a:r>
            <a:endParaRPr lang="en-US" sz="1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3" name="Picture 4" descr="c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463675"/>
            <a:ext cx="54737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957638" y="4638675"/>
            <a:ext cx="122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SNR (dB)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 rot="-5400000">
            <a:off x="668995" y="2739509"/>
            <a:ext cx="1670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Accuracy (%)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559300" y="1463675"/>
            <a:ext cx="2052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rgbClr val="FFFF00"/>
                </a:solidFill>
              </a:rPr>
              <a:t>Cluster Based Recon.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374900" y="1876425"/>
            <a:ext cx="2081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33CC33"/>
                </a:solidFill>
              </a:rPr>
              <a:t>Temporal Correlations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373813" y="1809750"/>
            <a:ext cx="1922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FF66FF"/>
                </a:solidFill>
              </a:rPr>
              <a:t>Spectral</a:t>
            </a:r>
            <a:r>
              <a:rPr lang="en-US" sz="1400" i="1">
                <a:solidFill>
                  <a:schemeClr val="hlink"/>
                </a:solidFill>
              </a:rPr>
              <a:t> </a:t>
            </a:r>
            <a:r>
              <a:rPr lang="en-US" sz="1400" i="1">
                <a:solidFill>
                  <a:srgbClr val="FF66FF"/>
                </a:solidFill>
              </a:rPr>
              <a:t>Subtraction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5405438" y="2851150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FFFF"/>
                </a:solidFill>
              </a:rPr>
              <a:t>Baseline</a:t>
            </a:r>
            <a:endParaRPr lang="en-US" sz="2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5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320800" y="1463675"/>
            <a:ext cx="6975475" cy="3541713"/>
          </a:xfrm>
          <a:prstGeom prst="rect">
            <a:avLst/>
          </a:prstGeom>
          <a:solidFill>
            <a:srgbClr val="3366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pic>
        <p:nvPicPr>
          <p:cNvPr id="43009" name="Picture 2" descr="mus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462088"/>
            <a:ext cx="548481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Recognition accuracy using compensated cepstra, speech corrupted by music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6713" y="5156200"/>
            <a:ext cx="8231187" cy="708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Recognition 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accuracy increases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from 7% to 69% at 0 dB with cluster-based reconstruction</a:t>
            </a:r>
          </a:p>
          <a:p>
            <a:pPr lvl="1">
              <a:lnSpc>
                <a:spcPct val="90000"/>
              </a:lnSpc>
            </a:pPr>
            <a:endParaRPr lang="en-US" sz="140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998913" y="4668838"/>
            <a:ext cx="122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SNR (dB)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 rot="-5400000">
            <a:off x="697570" y="2668072"/>
            <a:ext cx="1670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FFFF00"/>
                </a:solidFill>
              </a:rPr>
              <a:t>Accuracy (%)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635375" y="1420813"/>
            <a:ext cx="2052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rgbClr val="FFFF00"/>
                </a:solidFill>
              </a:rPr>
              <a:t>Cluster Based Recon.</a:t>
            </a:r>
            <a:endParaRPr lang="en-US" sz="2400" b="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284538" y="2295525"/>
            <a:ext cx="2081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33CC33"/>
                </a:solidFill>
              </a:rPr>
              <a:t>Temporal Correlations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589713" y="1897063"/>
            <a:ext cx="1922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FF66FF"/>
                </a:solidFill>
              </a:rPr>
              <a:t>Spectral</a:t>
            </a:r>
            <a:r>
              <a:rPr lang="en-US" sz="1400" i="1">
                <a:solidFill>
                  <a:schemeClr val="hlink"/>
                </a:solidFill>
              </a:rPr>
              <a:t> </a:t>
            </a:r>
            <a:r>
              <a:rPr lang="en-US" sz="1400" i="1">
                <a:solidFill>
                  <a:srgbClr val="FF66FF"/>
                </a:solidFill>
              </a:rPr>
              <a:t>Subtraction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4208463" y="2938463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FFFF"/>
                </a:solidFill>
              </a:rPr>
              <a:t>Baseline</a:t>
            </a:r>
            <a:endParaRPr lang="en-US" sz="2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72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06260"/>
              </p:ext>
            </p:extLst>
          </p:nvPr>
        </p:nvGraphicFramePr>
        <p:xfrm>
          <a:off x="1598613" y="2747963"/>
          <a:ext cx="5748337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Chart" r:id="rId4" imgW="6032500" imgH="4013200" progId="MSGraph.Chart.8">
                  <p:embed followColorScheme="full"/>
                </p:oleObj>
              </mc:Choice>
              <mc:Fallback>
                <p:oleObj name="Chart" r:id="rId4" imgW="6032500" imgH="4013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2747963"/>
                        <a:ext cx="5748337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413955"/>
              </p:ext>
            </p:extLst>
          </p:nvPr>
        </p:nvGraphicFramePr>
        <p:xfrm>
          <a:off x="955675" y="1936750"/>
          <a:ext cx="7350125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" name="Chart" r:id="rId6" imgW="6794500" imgH="4051300" progId="MSGraph.Chart.8">
                  <p:embed followColorScheme="full"/>
                </p:oleObj>
              </mc:Choice>
              <mc:Fallback>
                <p:oleObj name="Chart" r:id="rId6" imgW="6794500" imgH="40513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36750"/>
                        <a:ext cx="7350125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Practical recognition error: white noise (Seltzer, 2000)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Speech plus white noise:</a:t>
            </a:r>
          </a:p>
        </p:txBody>
      </p:sp>
    </p:spTree>
    <p:extLst>
      <p:ext uri="{BB962C8B-B14F-4D97-AF65-F5344CB8AC3E}">
        <p14:creationId xmlns:p14="http://schemas.microsoft.com/office/powerpoint/2010/main" val="64456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334063"/>
              </p:ext>
            </p:extLst>
          </p:nvPr>
        </p:nvGraphicFramePr>
        <p:xfrm>
          <a:off x="912813" y="1809750"/>
          <a:ext cx="7364412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809750"/>
                        <a:ext cx="7364412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Practical recognition error: background music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Speech plus music: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63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Missing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Missing feature approaches can be valuable in dealing with the effects of transient distortion and other disruptions that are localized in the </a:t>
            </a:r>
            <a:r>
              <a:rPr lang="en-US" dirty="0" err="1"/>
              <a:t>spectro</a:t>
            </a:r>
            <a:r>
              <a:rPr lang="en-US" dirty="0"/>
              <a:t>-temporal display</a:t>
            </a:r>
          </a:p>
          <a:p>
            <a:endParaRPr lang="en-US" dirty="0"/>
          </a:p>
          <a:p>
            <a:r>
              <a:rPr lang="en-US" dirty="0"/>
              <a:t>The approach can be effective, but it is limited by the need to determine correctly which cells in the spectrogram are missing, which can be difficult in practice</a:t>
            </a:r>
          </a:p>
        </p:txBody>
      </p:sp>
    </p:spTree>
    <p:extLst>
      <p:ext uri="{BB962C8B-B14F-4D97-AF65-F5344CB8AC3E}">
        <p14:creationId xmlns:p14="http://schemas.microsoft.com/office/powerpoint/2010/main" val="12681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Multi-band recognition (Hermanksy, Bourlard </a:t>
            </a:r>
            <a:r>
              <a:rPr lang="en-US" sz="2500" i="1">
                <a:latin typeface="Arial" charset="0"/>
                <a:ea typeface="ＭＳ Ｐゴシック" charset="0"/>
                <a:cs typeface="ＭＳ Ｐゴシック" charset="0"/>
              </a:rPr>
              <a:t>et al</a:t>
            </a:r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.)</a:t>
            </a:r>
          </a:p>
        </p:txBody>
      </p:sp>
      <p:sp>
        <p:nvSpPr>
          <p:cNvPr id="4915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approach: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Decompose speech into several adjacent frequency bands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Train separate recognizers to process each band 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Recombine information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Comment: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Motivated by observation of Fletcher (and Allen) that the auditory system processes speech in separate frequency bands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Some implementation decisions: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How many bands?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At what level to split and merge?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How to recombine and weight separate contributions?</a:t>
            </a:r>
          </a:p>
        </p:txBody>
      </p:sp>
    </p:spTree>
    <p:extLst>
      <p:ext uri="{BB962C8B-B14F-4D97-AF65-F5344CB8AC3E}">
        <p14:creationId xmlns:p14="http://schemas.microsoft.com/office/powerpoint/2010/main" val="3370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Missing features versus multi-band recognition: advantages and disadvanages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Multi-band approaches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are typically implemented with a relatively small number of channels while ….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…. with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missing feature approaches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every time-frequency point can be considered or ignored 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Various techniques developed to choose “best” channels fairly well (as examined in PIRE ‘14 workshop)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But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</a:rPr>
              <a:t>quantization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 of representation due to limited number of channels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Missing-feature approaches: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Finer partitioning of the observation space than multi-band method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But</a:t>
            </a:r>
            <a:r>
              <a:rPr lang="en-US" dirty="0">
                <a:latin typeface="Arial" charset="0"/>
                <a:ea typeface="ＭＳ Ｐゴシック" charset="0"/>
              </a:rPr>
              <a:t> errors made in identifying degraded pixels</a:t>
            </a:r>
          </a:p>
        </p:txBody>
      </p:sp>
    </p:spTree>
    <p:extLst>
      <p:ext uri="{BB962C8B-B14F-4D97-AF65-F5344CB8AC3E}">
        <p14:creationId xmlns:p14="http://schemas.microsoft.com/office/powerpoint/2010/main" val="25307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Generalizations of multiband analysis: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Information fusion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Partitioning of information does not need to be on a frequency-by-frequency basis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Combination of information can take place at various levels of a speech recognition system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Information fusion is presently a fairly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9815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can be improved by combining information extracted from different complementary knowledge sources</a:t>
            </a:r>
          </a:p>
          <a:p>
            <a:endParaRPr lang="en-US" dirty="0"/>
          </a:p>
          <a:p>
            <a:r>
              <a:rPr lang="en-US" dirty="0"/>
              <a:t>Sources of information may be from </a:t>
            </a:r>
          </a:p>
          <a:p>
            <a:pPr lvl="1"/>
            <a:r>
              <a:rPr lang="en-US" dirty="0"/>
              <a:t>Different frequency channels (original implementation)</a:t>
            </a:r>
          </a:p>
          <a:p>
            <a:pPr lvl="1"/>
            <a:r>
              <a:rPr lang="en-US" dirty="0"/>
              <a:t>Different input modalities (such as speech and video)</a:t>
            </a:r>
          </a:p>
          <a:p>
            <a:pPr lvl="1"/>
            <a:r>
              <a:rPr lang="en-US" dirty="0"/>
              <a:t>Different feature sets from a single modality</a:t>
            </a:r>
          </a:p>
        </p:txBody>
      </p:sp>
    </p:spTree>
    <p:extLst>
      <p:ext uri="{BB962C8B-B14F-4D97-AF65-F5344CB8AC3E}">
        <p14:creationId xmlns:p14="http://schemas.microsoft.com/office/powerpoint/2010/main" val="65912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Independent recognition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big themes of 18-491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ways of representing signals and systems</a:t>
            </a:r>
          </a:p>
          <a:p>
            <a:pPr lvl="1"/>
            <a:r>
              <a:rPr lang="en-US" dirty="0"/>
              <a:t>Time domain / sample response</a:t>
            </a:r>
          </a:p>
          <a:p>
            <a:pPr lvl="1"/>
            <a:r>
              <a:rPr lang="en-US" dirty="0"/>
              <a:t>Difference equations (+ initial conditions)</a:t>
            </a:r>
          </a:p>
          <a:p>
            <a:pPr lvl="1"/>
            <a:r>
              <a:rPr lang="en-US" dirty="0"/>
              <a:t>DT Fourier transforms  </a:t>
            </a:r>
          </a:p>
          <a:p>
            <a:pPr lvl="1"/>
            <a:r>
              <a:rPr lang="en-US" i="1" dirty="0"/>
              <a:t>Z</a:t>
            </a:r>
            <a:r>
              <a:rPr lang="en-US" dirty="0"/>
              <a:t>-transforms (+ ROC)</a:t>
            </a:r>
          </a:p>
          <a:p>
            <a:pPr lvl="1"/>
            <a:r>
              <a:rPr lang="en-US" dirty="0"/>
              <a:t>Pole/zero representation  (+ gain)</a:t>
            </a:r>
          </a:p>
          <a:p>
            <a:pPr lvl="1"/>
            <a:endParaRPr lang="en-US" dirty="0"/>
          </a:p>
          <a:p>
            <a:r>
              <a:rPr lang="en-US" dirty="0"/>
              <a:t>Representation of signals in time and frequency</a:t>
            </a:r>
          </a:p>
          <a:p>
            <a:pPr lvl="1"/>
            <a:r>
              <a:rPr lang="en-US" dirty="0"/>
              <a:t>Continuous time / discrete time</a:t>
            </a:r>
          </a:p>
          <a:p>
            <a:pPr lvl="1"/>
            <a:r>
              <a:rPr lang="en-US" dirty="0" err="1"/>
              <a:t>Aperiodic</a:t>
            </a:r>
            <a:r>
              <a:rPr lang="en-US" dirty="0"/>
              <a:t> / periodic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Feature combination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54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State combination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73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Combination of information streams: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Output combination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25600"/>
            <a:ext cx="7010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29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458788" y="4189413"/>
            <a:ext cx="836453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n-US">
              <a:solidFill>
                <a:schemeClr val="accent2"/>
              </a:solidFill>
              <a:latin typeface="Arial" charset="0"/>
            </a:endParaRPr>
          </a:p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Combination of parallel hypotheses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derived from complementary feature sets or compensation approaches can dramatically lower word error rate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Application of hypothesis combination to NRL SPINE 2000 evaluation (Singh)</a:t>
            </a:r>
          </a:p>
        </p:txBody>
      </p:sp>
      <p:grpSp>
        <p:nvGrpSpPr>
          <p:cNvPr id="63491" name="Group 56"/>
          <p:cNvGrpSpPr>
            <a:grpSpLocks/>
          </p:cNvGrpSpPr>
          <p:nvPr/>
        </p:nvGrpSpPr>
        <p:grpSpPr bwMode="auto">
          <a:xfrm>
            <a:off x="457200" y="1647825"/>
            <a:ext cx="8478838" cy="2238375"/>
            <a:chOff x="419" y="871"/>
            <a:chExt cx="5341" cy="1410"/>
          </a:xfrm>
        </p:grpSpPr>
        <p:sp>
          <p:nvSpPr>
            <p:cNvPr id="63492" name="Rectangle 5"/>
            <p:cNvSpPr>
              <a:spLocks noChangeArrowheads="1"/>
            </p:cNvSpPr>
            <p:nvPr/>
          </p:nvSpPr>
          <p:spPr bwMode="auto">
            <a:xfrm>
              <a:off x="419" y="1545"/>
              <a:ext cx="304" cy="240"/>
            </a:xfrm>
            <a:prstGeom prst="rect">
              <a:avLst/>
            </a:prstGeom>
            <a:solidFill>
              <a:srgbClr val="E6C0B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Data</a:t>
              </a:r>
            </a:p>
          </p:txBody>
        </p:sp>
        <p:sp>
          <p:nvSpPr>
            <p:cNvPr id="63493" name="Rectangle 6"/>
            <p:cNvSpPr>
              <a:spLocks noChangeArrowheads="1"/>
            </p:cNvSpPr>
            <p:nvPr/>
          </p:nvSpPr>
          <p:spPr bwMode="auto">
            <a:xfrm>
              <a:off x="951" y="1041"/>
              <a:ext cx="600" cy="288"/>
            </a:xfrm>
            <a:prstGeom prst="rect">
              <a:avLst/>
            </a:prstGeom>
            <a:solidFill>
              <a:srgbClr val="C29EB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Decode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MFC</a:t>
              </a:r>
            </a:p>
          </p:txBody>
        </p:sp>
        <p:sp>
          <p:nvSpPr>
            <p:cNvPr id="63494" name="Rectangle 7"/>
            <p:cNvSpPr>
              <a:spLocks noChangeArrowheads="1"/>
            </p:cNvSpPr>
            <p:nvPr/>
          </p:nvSpPr>
          <p:spPr bwMode="auto">
            <a:xfrm>
              <a:off x="951" y="1521"/>
              <a:ext cx="600" cy="288"/>
            </a:xfrm>
            <a:prstGeom prst="rect">
              <a:avLst/>
            </a:prstGeom>
            <a:solidFill>
              <a:srgbClr val="A1D38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Decode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PLP</a:t>
              </a:r>
            </a:p>
          </p:txBody>
        </p:sp>
        <p:sp>
          <p:nvSpPr>
            <p:cNvPr id="63495" name="Rectangle 8"/>
            <p:cNvSpPr>
              <a:spLocks noChangeArrowheads="1"/>
            </p:cNvSpPr>
            <p:nvPr/>
          </p:nvSpPr>
          <p:spPr bwMode="auto">
            <a:xfrm>
              <a:off x="951" y="1993"/>
              <a:ext cx="600" cy="288"/>
            </a:xfrm>
            <a:prstGeom prst="rect">
              <a:avLst/>
            </a:prstGeom>
            <a:solidFill>
              <a:srgbClr val="A3B2F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Decode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Bernoulli</a:t>
              </a:r>
            </a:p>
          </p:txBody>
        </p:sp>
        <p:sp>
          <p:nvSpPr>
            <p:cNvPr id="63496" name="Line 9"/>
            <p:cNvSpPr>
              <a:spLocks noChangeShapeType="1"/>
            </p:cNvSpPr>
            <p:nvPr/>
          </p:nvSpPr>
          <p:spPr bwMode="auto">
            <a:xfrm flipV="1">
              <a:off x="723" y="1173"/>
              <a:ext cx="224" cy="3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10"/>
            <p:cNvSpPr>
              <a:spLocks noChangeShapeType="1"/>
            </p:cNvSpPr>
            <p:nvPr/>
          </p:nvSpPr>
          <p:spPr bwMode="auto">
            <a:xfrm>
              <a:off x="723" y="1661"/>
              <a:ext cx="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8" name="Line 11"/>
            <p:cNvSpPr>
              <a:spLocks noChangeShapeType="1"/>
            </p:cNvSpPr>
            <p:nvPr/>
          </p:nvSpPr>
          <p:spPr bwMode="auto">
            <a:xfrm>
              <a:off x="727" y="1785"/>
              <a:ext cx="220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Text Box 12"/>
            <p:cNvSpPr txBox="1">
              <a:spLocks noChangeArrowheads="1"/>
            </p:cNvSpPr>
            <p:nvPr/>
          </p:nvSpPr>
          <p:spPr bwMode="auto">
            <a:xfrm>
              <a:off x="1248" y="871"/>
              <a:ext cx="7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WER = 35.1%</a:t>
              </a:r>
            </a:p>
          </p:txBody>
        </p:sp>
        <p:sp>
          <p:nvSpPr>
            <p:cNvPr id="63500" name="Text Box 13"/>
            <p:cNvSpPr txBox="1">
              <a:spLocks noChangeArrowheads="1"/>
            </p:cNvSpPr>
            <p:nvPr/>
          </p:nvSpPr>
          <p:spPr bwMode="auto">
            <a:xfrm>
              <a:off x="1247" y="1326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38.0</a:t>
              </a:r>
            </a:p>
          </p:txBody>
        </p:sp>
        <p:sp>
          <p:nvSpPr>
            <p:cNvPr id="63501" name="Text Box 14"/>
            <p:cNvSpPr txBox="1">
              <a:spLocks noChangeArrowheads="1"/>
            </p:cNvSpPr>
            <p:nvPr/>
          </p:nvSpPr>
          <p:spPr bwMode="auto">
            <a:xfrm>
              <a:off x="1248" y="1803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47.4</a:t>
              </a:r>
            </a:p>
          </p:txBody>
        </p:sp>
        <p:sp>
          <p:nvSpPr>
            <p:cNvPr id="63502" name="Oval 17"/>
            <p:cNvSpPr>
              <a:spLocks noChangeArrowheads="1"/>
            </p:cNvSpPr>
            <p:nvPr/>
          </p:nvSpPr>
          <p:spPr bwMode="auto">
            <a:xfrm>
              <a:off x="1819" y="1561"/>
              <a:ext cx="224" cy="208"/>
            </a:xfrm>
            <a:prstGeom prst="ellipse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  <a:latin typeface="Times" charset="0"/>
                </a:rPr>
                <a:t>+</a:t>
              </a:r>
            </a:p>
          </p:txBody>
        </p:sp>
        <p:sp>
          <p:nvSpPr>
            <p:cNvPr id="63503" name="Line 18"/>
            <p:cNvSpPr>
              <a:spLocks noChangeShapeType="1"/>
            </p:cNvSpPr>
            <p:nvPr/>
          </p:nvSpPr>
          <p:spPr bwMode="auto">
            <a:xfrm>
              <a:off x="1551" y="1665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Line 19"/>
            <p:cNvSpPr>
              <a:spLocks noChangeShapeType="1"/>
            </p:cNvSpPr>
            <p:nvPr/>
          </p:nvSpPr>
          <p:spPr bwMode="auto">
            <a:xfrm>
              <a:off x="1555" y="1181"/>
              <a:ext cx="308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Line 20"/>
            <p:cNvSpPr>
              <a:spLocks noChangeShapeType="1"/>
            </p:cNvSpPr>
            <p:nvPr/>
          </p:nvSpPr>
          <p:spPr bwMode="auto">
            <a:xfrm flipV="1">
              <a:off x="1551" y="1749"/>
              <a:ext cx="31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Text Box 21"/>
            <p:cNvSpPr txBox="1">
              <a:spLocks noChangeArrowheads="1"/>
            </p:cNvSpPr>
            <p:nvPr/>
          </p:nvSpPr>
          <p:spPr bwMode="auto">
            <a:xfrm>
              <a:off x="1782" y="1223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32.8</a:t>
              </a:r>
            </a:p>
          </p:txBody>
        </p:sp>
        <p:sp>
          <p:nvSpPr>
            <p:cNvPr id="63507" name="Rectangle 22"/>
            <p:cNvSpPr>
              <a:spLocks noChangeArrowheads="1"/>
            </p:cNvSpPr>
            <p:nvPr/>
          </p:nvSpPr>
          <p:spPr bwMode="auto">
            <a:xfrm>
              <a:off x="3672" y="1041"/>
              <a:ext cx="600" cy="288"/>
            </a:xfrm>
            <a:prstGeom prst="rect">
              <a:avLst/>
            </a:prstGeom>
            <a:solidFill>
              <a:srgbClr val="C29EB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MFC</a:t>
              </a:r>
            </a:p>
          </p:txBody>
        </p:sp>
        <p:sp>
          <p:nvSpPr>
            <p:cNvPr id="63508" name="Rectangle 23"/>
            <p:cNvSpPr>
              <a:spLocks noChangeArrowheads="1"/>
            </p:cNvSpPr>
            <p:nvPr/>
          </p:nvSpPr>
          <p:spPr bwMode="auto">
            <a:xfrm>
              <a:off x="3672" y="1521"/>
              <a:ext cx="600" cy="288"/>
            </a:xfrm>
            <a:prstGeom prst="rect">
              <a:avLst/>
            </a:prstGeom>
            <a:solidFill>
              <a:srgbClr val="A1D38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PLP</a:t>
              </a:r>
            </a:p>
          </p:txBody>
        </p:sp>
        <p:sp>
          <p:nvSpPr>
            <p:cNvPr id="63509" name="Rectangle 24"/>
            <p:cNvSpPr>
              <a:spLocks noChangeArrowheads="1"/>
            </p:cNvSpPr>
            <p:nvPr/>
          </p:nvSpPr>
          <p:spPr bwMode="auto">
            <a:xfrm>
              <a:off x="3672" y="1993"/>
              <a:ext cx="600" cy="288"/>
            </a:xfrm>
            <a:prstGeom prst="rect">
              <a:avLst/>
            </a:prstGeom>
            <a:solidFill>
              <a:srgbClr val="A3B2F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Bernoulli</a:t>
              </a:r>
            </a:p>
          </p:txBody>
        </p:sp>
        <p:sp>
          <p:nvSpPr>
            <p:cNvPr id="63510" name="Line 25"/>
            <p:cNvSpPr>
              <a:spLocks noChangeShapeType="1"/>
            </p:cNvSpPr>
            <p:nvPr/>
          </p:nvSpPr>
          <p:spPr bwMode="auto">
            <a:xfrm>
              <a:off x="3356" y="1753"/>
              <a:ext cx="31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Line 26"/>
            <p:cNvSpPr>
              <a:spLocks noChangeShapeType="1"/>
            </p:cNvSpPr>
            <p:nvPr/>
          </p:nvSpPr>
          <p:spPr bwMode="auto">
            <a:xfrm flipV="1">
              <a:off x="3356" y="1189"/>
              <a:ext cx="316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3512" name="AutoShape 27"/>
            <p:cNvCxnSpPr>
              <a:cxnSpLocks noChangeShapeType="1"/>
              <a:stCxn id="63532" idx="6"/>
              <a:endCxn id="63508" idx="1"/>
            </p:cNvCxnSpPr>
            <p:nvPr/>
          </p:nvCxnSpPr>
          <p:spPr bwMode="auto">
            <a:xfrm>
              <a:off x="3403" y="1665"/>
              <a:ext cx="26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13" name="Text Box 28"/>
            <p:cNvSpPr txBox="1">
              <a:spLocks noChangeArrowheads="1"/>
            </p:cNvSpPr>
            <p:nvPr/>
          </p:nvSpPr>
          <p:spPr bwMode="auto">
            <a:xfrm>
              <a:off x="3986" y="871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32.9</a:t>
              </a:r>
            </a:p>
          </p:txBody>
        </p:sp>
        <p:sp>
          <p:nvSpPr>
            <p:cNvPr id="63514" name="Text Box 29"/>
            <p:cNvSpPr txBox="1">
              <a:spLocks noChangeArrowheads="1"/>
            </p:cNvSpPr>
            <p:nvPr/>
          </p:nvSpPr>
          <p:spPr bwMode="auto">
            <a:xfrm>
              <a:off x="3986" y="1326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34.7</a:t>
              </a:r>
            </a:p>
          </p:txBody>
        </p:sp>
        <p:sp>
          <p:nvSpPr>
            <p:cNvPr id="63515" name="Text Box 30"/>
            <p:cNvSpPr txBox="1">
              <a:spLocks noChangeArrowheads="1"/>
            </p:cNvSpPr>
            <p:nvPr/>
          </p:nvSpPr>
          <p:spPr bwMode="auto">
            <a:xfrm>
              <a:off x="3986" y="1804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38.7</a:t>
              </a:r>
            </a:p>
          </p:txBody>
        </p:sp>
        <p:sp>
          <p:nvSpPr>
            <p:cNvPr id="63516" name="Oval 40"/>
            <p:cNvSpPr>
              <a:spLocks noChangeArrowheads="1"/>
            </p:cNvSpPr>
            <p:nvPr/>
          </p:nvSpPr>
          <p:spPr bwMode="auto">
            <a:xfrm>
              <a:off x="4544" y="1561"/>
              <a:ext cx="224" cy="208"/>
            </a:xfrm>
            <a:prstGeom prst="ellipse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  <a:latin typeface="Times" charset="0"/>
                </a:rPr>
                <a:t>+</a:t>
              </a:r>
            </a:p>
          </p:txBody>
        </p:sp>
        <p:sp>
          <p:nvSpPr>
            <p:cNvPr id="63517" name="Line 41"/>
            <p:cNvSpPr>
              <a:spLocks noChangeShapeType="1"/>
            </p:cNvSpPr>
            <p:nvPr/>
          </p:nvSpPr>
          <p:spPr bwMode="auto">
            <a:xfrm>
              <a:off x="4276" y="1665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Line 42"/>
            <p:cNvSpPr>
              <a:spLocks noChangeShapeType="1"/>
            </p:cNvSpPr>
            <p:nvPr/>
          </p:nvSpPr>
          <p:spPr bwMode="auto">
            <a:xfrm>
              <a:off x="4280" y="1181"/>
              <a:ext cx="308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Line 43"/>
            <p:cNvSpPr>
              <a:spLocks noChangeShapeType="1"/>
            </p:cNvSpPr>
            <p:nvPr/>
          </p:nvSpPr>
          <p:spPr bwMode="auto">
            <a:xfrm flipV="1">
              <a:off x="4276" y="1749"/>
              <a:ext cx="31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Text Box 44"/>
            <p:cNvSpPr txBox="1">
              <a:spLocks noChangeArrowheads="1"/>
            </p:cNvSpPr>
            <p:nvPr/>
          </p:nvSpPr>
          <p:spPr bwMode="auto">
            <a:xfrm>
              <a:off x="4537" y="1222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28.4</a:t>
              </a:r>
            </a:p>
          </p:txBody>
        </p:sp>
        <p:sp>
          <p:nvSpPr>
            <p:cNvPr id="63521" name="Rectangle 45"/>
            <p:cNvSpPr>
              <a:spLocks noChangeArrowheads="1"/>
            </p:cNvSpPr>
            <p:nvPr/>
          </p:nvSpPr>
          <p:spPr bwMode="auto">
            <a:xfrm>
              <a:off x="2312" y="1521"/>
              <a:ext cx="600" cy="288"/>
            </a:xfrm>
            <a:prstGeom prst="rect">
              <a:avLst/>
            </a:prstGeom>
            <a:solidFill>
              <a:srgbClr val="A1D38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PLP</a:t>
              </a:r>
            </a:p>
          </p:txBody>
        </p:sp>
        <p:sp>
          <p:nvSpPr>
            <p:cNvPr id="63522" name="Rectangle 46"/>
            <p:cNvSpPr>
              <a:spLocks noChangeArrowheads="1"/>
            </p:cNvSpPr>
            <p:nvPr/>
          </p:nvSpPr>
          <p:spPr bwMode="auto">
            <a:xfrm>
              <a:off x="2312" y="1041"/>
              <a:ext cx="600" cy="288"/>
            </a:xfrm>
            <a:prstGeom prst="rect">
              <a:avLst/>
            </a:prstGeom>
            <a:solidFill>
              <a:srgbClr val="C29EB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MFC</a:t>
              </a:r>
            </a:p>
          </p:txBody>
        </p:sp>
        <p:sp>
          <p:nvSpPr>
            <p:cNvPr id="63523" name="Rectangle 47"/>
            <p:cNvSpPr>
              <a:spLocks noChangeArrowheads="1"/>
            </p:cNvSpPr>
            <p:nvPr/>
          </p:nvSpPr>
          <p:spPr bwMode="auto">
            <a:xfrm>
              <a:off x="2312" y="1993"/>
              <a:ext cx="600" cy="288"/>
            </a:xfrm>
            <a:prstGeom prst="rect">
              <a:avLst/>
            </a:prstGeom>
            <a:solidFill>
              <a:srgbClr val="A3B2F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Adapt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 b="0">
                  <a:solidFill>
                    <a:srgbClr val="CC3300"/>
                  </a:solidFill>
                  <a:latin typeface="Times" charset="0"/>
                </a:rPr>
                <a:t>Bernoulli</a:t>
              </a:r>
            </a:p>
          </p:txBody>
        </p:sp>
        <p:sp>
          <p:nvSpPr>
            <p:cNvPr id="63524" name="Line 48"/>
            <p:cNvSpPr>
              <a:spLocks noChangeShapeType="1"/>
            </p:cNvSpPr>
            <p:nvPr/>
          </p:nvSpPr>
          <p:spPr bwMode="auto">
            <a:xfrm>
              <a:off x="1996" y="1753"/>
              <a:ext cx="31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5" name="Line 49"/>
            <p:cNvSpPr>
              <a:spLocks noChangeShapeType="1"/>
            </p:cNvSpPr>
            <p:nvPr/>
          </p:nvSpPr>
          <p:spPr bwMode="auto">
            <a:xfrm flipV="1">
              <a:off x="1996" y="1189"/>
              <a:ext cx="316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3526" name="AutoShape 50"/>
            <p:cNvCxnSpPr>
              <a:cxnSpLocks noChangeShapeType="1"/>
            </p:cNvCxnSpPr>
            <p:nvPr/>
          </p:nvCxnSpPr>
          <p:spPr bwMode="auto">
            <a:xfrm>
              <a:off x="2043" y="1665"/>
              <a:ext cx="26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27" name="Text Box 51"/>
            <p:cNvSpPr txBox="1">
              <a:spLocks noChangeArrowheads="1"/>
            </p:cNvSpPr>
            <p:nvPr/>
          </p:nvSpPr>
          <p:spPr bwMode="auto">
            <a:xfrm>
              <a:off x="2633" y="1804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40.1</a:t>
              </a:r>
            </a:p>
          </p:txBody>
        </p:sp>
        <p:sp>
          <p:nvSpPr>
            <p:cNvPr id="63528" name="Text Box 52"/>
            <p:cNvSpPr txBox="1">
              <a:spLocks noChangeArrowheads="1"/>
            </p:cNvSpPr>
            <p:nvPr/>
          </p:nvSpPr>
          <p:spPr bwMode="auto">
            <a:xfrm>
              <a:off x="2632" y="871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33.3</a:t>
              </a:r>
            </a:p>
          </p:txBody>
        </p:sp>
        <p:sp>
          <p:nvSpPr>
            <p:cNvPr id="63529" name="Text Box 53"/>
            <p:cNvSpPr txBox="1">
              <a:spLocks noChangeArrowheads="1"/>
            </p:cNvSpPr>
            <p:nvPr/>
          </p:nvSpPr>
          <p:spPr bwMode="auto">
            <a:xfrm>
              <a:off x="2632" y="1326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34.8</a:t>
              </a:r>
            </a:p>
          </p:txBody>
        </p:sp>
        <p:sp>
          <p:nvSpPr>
            <p:cNvPr id="63530" name="Line 54"/>
            <p:cNvSpPr>
              <a:spLocks noChangeShapeType="1"/>
            </p:cNvSpPr>
            <p:nvPr/>
          </p:nvSpPr>
          <p:spPr bwMode="auto">
            <a:xfrm>
              <a:off x="4781" y="1670"/>
              <a:ext cx="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Text Box 55"/>
            <p:cNvSpPr txBox="1">
              <a:spLocks noChangeArrowheads="1"/>
            </p:cNvSpPr>
            <p:nvPr/>
          </p:nvSpPr>
          <p:spPr bwMode="auto">
            <a:xfrm>
              <a:off x="4996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solidFill>
                    <a:schemeClr val="tx2"/>
                  </a:solidFill>
                  <a:latin typeface="Times New Roman" charset="0"/>
                </a:rPr>
                <a:t>Combined</a:t>
              </a:r>
            </a:p>
            <a:p>
              <a:pPr algn="ctr"/>
              <a:r>
                <a:rPr lang="en-US" sz="1800" b="0">
                  <a:solidFill>
                    <a:schemeClr val="tx2"/>
                  </a:solidFill>
                  <a:latin typeface="Times New Roman" charset="0"/>
                </a:rPr>
                <a:t>Hypothesis</a:t>
              </a:r>
              <a:endParaRPr lang="en-US" sz="24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63532" name="Oval 33"/>
            <p:cNvSpPr>
              <a:spLocks noChangeArrowheads="1"/>
            </p:cNvSpPr>
            <p:nvPr/>
          </p:nvSpPr>
          <p:spPr bwMode="auto">
            <a:xfrm>
              <a:off x="3179" y="1561"/>
              <a:ext cx="224" cy="208"/>
            </a:xfrm>
            <a:prstGeom prst="ellipse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2"/>
                  </a:solidFill>
                  <a:latin typeface="Times" charset="0"/>
                </a:rPr>
                <a:t>+</a:t>
              </a:r>
            </a:p>
          </p:txBody>
        </p:sp>
        <p:sp>
          <p:nvSpPr>
            <p:cNvPr id="63533" name="Line 34"/>
            <p:cNvSpPr>
              <a:spLocks noChangeShapeType="1"/>
            </p:cNvSpPr>
            <p:nvPr/>
          </p:nvSpPr>
          <p:spPr bwMode="auto">
            <a:xfrm>
              <a:off x="2919" y="1665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35"/>
            <p:cNvSpPr>
              <a:spLocks noChangeShapeType="1"/>
            </p:cNvSpPr>
            <p:nvPr/>
          </p:nvSpPr>
          <p:spPr bwMode="auto">
            <a:xfrm>
              <a:off x="2915" y="1181"/>
              <a:ext cx="308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36"/>
            <p:cNvSpPr>
              <a:spLocks noChangeShapeType="1"/>
            </p:cNvSpPr>
            <p:nvPr/>
          </p:nvSpPr>
          <p:spPr bwMode="auto">
            <a:xfrm flipV="1">
              <a:off x="2911" y="1749"/>
              <a:ext cx="31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Text Box 37"/>
            <p:cNvSpPr txBox="1">
              <a:spLocks noChangeArrowheads="1"/>
            </p:cNvSpPr>
            <p:nvPr/>
          </p:nvSpPr>
          <p:spPr bwMode="auto">
            <a:xfrm>
              <a:off x="3137" y="1222"/>
              <a:ext cx="3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0">
                  <a:latin typeface="Times" charset="0"/>
                </a:rPr>
                <a:t>30.3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977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example of output combination: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hypothesis combination (Singh)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177800" y="1355725"/>
            <a:ext cx="8804275" cy="1943100"/>
            <a:chOff x="112" y="854"/>
            <a:chExt cx="5546" cy="1224"/>
          </a:xfrm>
        </p:grpSpPr>
        <p:grpSp>
          <p:nvGrpSpPr>
            <p:cNvPr id="65586" name="Group 4"/>
            <p:cNvGrpSpPr>
              <a:grpSpLocks/>
            </p:cNvGrpSpPr>
            <p:nvPr/>
          </p:nvGrpSpPr>
          <p:grpSpPr bwMode="auto">
            <a:xfrm>
              <a:off x="112" y="854"/>
              <a:ext cx="5546" cy="479"/>
              <a:chOff x="112" y="1262"/>
              <a:chExt cx="5546" cy="479"/>
            </a:xfrm>
          </p:grpSpPr>
          <p:sp>
            <p:nvSpPr>
              <p:cNvPr id="65613" name="Rectangle 5"/>
              <p:cNvSpPr>
                <a:spLocks noChangeArrowheads="1"/>
              </p:cNvSpPr>
              <p:nvPr/>
            </p:nvSpPr>
            <p:spPr bwMode="auto">
              <a:xfrm>
                <a:off x="3620" y="1516"/>
                <a:ext cx="936" cy="2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Confirmed</a:t>
                </a:r>
              </a:p>
            </p:txBody>
          </p:sp>
          <p:sp>
            <p:nvSpPr>
              <p:cNvPr id="65614" name="Rectangle 6"/>
              <p:cNvSpPr>
                <a:spLocks noChangeArrowheads="1"/>
              </p:cNvSpPr>
              <p:nvPr/>
            </p:nvSpPr>
            <p:spPr bwMode="auto">
              <a:xfrm>
                <a:off x="2288" y="1524"/>
                <a:ext cx="864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solidFill>
                      <a:schemeClr val="bg2"/>
                    </a:solidFill>
                    <a:latin typeface="Times" charset="0"/>
                  </a:rPr>
                  <a:t>Southwest</a:t>
                </a:r>
              </a:p>
            </p:txBody>
          </p:sp>
          <p:sp>
            <p:nvSpPr>
              <p:cNvPr id="65615" name="Rectangle 7"/>
              <p:cNvSpPr>
                <a:spLocks noChangeArrowheads="1"/>
              </p:cNvSpPr>
              <p:nvPr/>
            </p:nvSpPr>
            <p:spPr bwMode="auto">
              <a:xfrm>
                <a:off x="4960" y="152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&lt;/s&gt;</a:t>
                </a:r>
              </a:p>
            </p:txBody>
          </p:sp>
          <p:sp>
            <p:nvSpPr>
              <p:cNvPr id="65616" name="Rectangle 8"/>
              <p:cNvSpPr>
                <a:spLocks noChangeArrowheads="1"/>
              </p:cNvSpPr>
              <p:nvPr/>
            </p:nvSpPr>
            <p:spPr bwMode="auto">
              <a:xfrm>
                <a:off x="308" y="152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&lt;s&gt;</a:t>
                </a:r>
              </a:p>
            </p:txBody>
          </p:sp>
          <p:sp>
            <p:nvSpPr>
              <p:cNvPr id="65617" name="Rectangle 9"/>
              <p:cNvSpPr>
                <a:spLocks noChangeArrowheads="1"/>
              </p:cNvSpPr>
              <p:nvPr/>
            </p:nvSpPr>
            <p:spPr bwMode="auto">
              <a:xfrm>
                <a:off x="1204" y="1524"/>
                <a:ext cx="608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South</a:t>
                </a:r>
              </a:p>
            </p:txBody>
          </p:sp>
          <p:sp>
            <p:nvSpPr>
              <p:cNvPr id="65618" name="Text Box 10"/>
              <p:cNvSpPr txBox="1">
                <a:spLocks noChangeArrowheads="1"/>
              </p:cNvSpPr>
              <p:nvPr/>
            </p:nvSpPr>
            <p:spPr bwMode="auto">
              <a:xfrm>
                <a:off x="112" y="138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0</a:t>
                </a:r>
              </a:p>
            </p:txBody>
          </p:sp>
          <p:sp>
            <p:nvSpPr>
              <p:cNvPr id="65619" name="Text Box 11"/>
              <p:cNvSpPr txBox="1">
                <a:spLocks noChangeArrowheads="1"/>
              </p:cNvSpPr>
              <p:nvPr/>
            </p:nvSpPr>
            <p:spPr bwMode="auto">
              <a:xfrm>
                <a:off x="832" y="138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4</a:t>
                </a:r>
              </a:p>
            </p:txBody>
          </p:sp>
          <p:sp>
            <p:nvSpPr>
              <p:cNvPr id="65620" name="Text Box 12"/>
              <p:cNvSpPr txBox="1">
                <a:spLocks noChangeArrowheads="1"/>
              </p:cNvSpPr>
              <p:nvPr/>
            </p:nvSpPr>
            <p:spPr bwMode="auto">
              <a:xfrm>
                <a:off x="1846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16</a:t>
                </a:r>
              </a:p>
            </p:txBody>
          </p:sp>
          <p:sp>
            <p:nvSpPr>
              <p:cNvPr id="65621" name="Text Box 13"/>
              <p:cNvSpPr txBox="1">
                <a:spLocks noChangeArrowheads="1"/>
              </p:cNvSpPr>
              <p:nvPr/>
            </p:nvSpPr>
            <p:spPr bwMode="auto">
              <a:xfrm>
                <a:off x="3198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46</a:t>
                </a:r>
              </a:p>
            </p:txBody>
          </p:sp>
          <p:sp>
            <p:nvSpPr>
              <p:cNvPr id="65622" name="Text Box 14"/>
              <p:cNvSpPr txBox="1">
                <a:spLocks noChangeArrowheads="1"/>
              </p:cNvSpPr>
              <p:nvPr/>
            </p:nvSpPr>
            <p:spPr bwMode="auto">
              <a:xfrm>
                <a:off x="4550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76</a:t>
                </a:r>
              </a:p>
            </p:txBody>
          </p:sp>
          <p:sp>
            <p:nvSpPr>
              <p:cNvPr id="65623" name="Text Box 15"/>
              <p:cNvSpPr txBox="1">
                <a:spLocks noChangeArrowheads="1"/>
              </p:cNvSpPr>
              <p:nvPr/>
            </p:nvSpPr>
            <p:spPr bwMode="auto">
              <a:xfrm>
                <a:off x="5350" y="1384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79</a:t>
                </a:r>
              </a:p>
            </p:txBody>
          </p:sp>
          <p:sp>
            <p:nvSpPr>
              <p:cNvPr id="65624" name="Text Box 16"/>
              <p:cNvSpPr txBox="1">
                <a:spLocks noChangeArrowheads="1"/>
              </p:cNvSpPr>
              <p:nvPr/>
            </p:nvSpPr>
            <p:spPr bwMode="auto">
              <a:xfrm>
                <a:off x="422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-1</a:t>
                </a:r>
              </a:p>
            </p:txBody>
          </p:sp>
          <p:sp>
            <p:nvSpPr>
              <p:cNvPr id="65625" name="Text Box 17"/>
              <p:cNvSpPr txBox="1">
                <a:spLocks noChangeArrowheads="1"/>
              </p:cNvSpPr>
              <p:nvPr/>
            </p:nvSpPr>
            <p:spPr bwMode="auto">
              <a:xfrm>
                <a:off x="1422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-7</a:t>
                </a:r>
              </a:p>
            </p:txBody>
          </p:sp>
          <p:sp>
            <p:nvSpPr>
              <p:cNvPr id="65626" name="Text Box 18"/>
              <p:cNvSpPr txBox="1">
                <a:spLocks noChangeArrowheads="1"/>
              </p:cNvSpPr>
              <p:nvPr/>
            </p:nvSpPr>
            <p:spPr bwMode="auto">
              <a:xfrm>
                <a:off x="2606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-9</a:t>
                </a:r>
              </a:p>
            </p:txBody>
          </p:sp>
          <p:sp>
            <p:nvSpPr>
              <p:cNvPr id="65627" name="Text Box 19"/>
              <p:cNvSpPr txBox="1">
                <a:spLocks noChangeArrowheads="1"/>
              </p:cNvSpPr>
              <p:nvPr/>
            </p:nvSpPr>
            <p:spPr bwMode="auto">
              <a:xfrm>
                <a:off x="3966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-8</a:t>
                </a:r>
              </a:p>
            </p:txBody>
          </p:sp>
          <p:sp>
            <p:nvSpPr>
              <p:cNvPr id="65628" name="Text Box 20"/>
              <p:cNvSpPr txBox="1">
                <a:spLocks noChangeArrowheads="1"/>
              </p:cNvSpPr>
              <p:nvPr/>
            </p:nvSpPr>
            <p:spPr bwMode="auto">
              <a:xfrm>
                <a:off x="5078" y="12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-4</a:t>
                </a:r>
              </a:p>
            </p:txBody>
          </p:sp>
          <p:sp>
            <p:nvSpPr>
              <p:cNvPr id="65629" name="Line 21"/>
              <p:cNvSpPr>
                <a:spLocks noChangeShapeType="1"/>
              </p:cNvSpPr>
              <p:nvPr/>
            </p:nvSpPr>
            <p:spPr bwMode="auto">
              <a:xfrm>
                <a:off x="752" y="1624"/>
                <a:ext cx="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Line 22"/>
              <p:cNvSpPr>
                <a:spLocks noChangeShapeType="1"/>
              </p:cNvSpPr>
              <p:nvPr/>
            </p:nvSpPr>
            <p:spPr bwMode="auto">
              <a:xfrm>
                <a:off x="1816" y="1624"/>
                <a:ext cx="4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1" name="Line 23"/>
              <p:cNvSpPr>
                <a:spLocks noChangeShapeType="1"/>
              </p:cNvSpPr>
              <p:nvPr/>
            </p:nvSpPr>
            <p:spPr bwMode="auto">
              <a:xfrm>
                <a:off x="3156" y="1624"/>
                <a:ext cx="4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Line 24"/>
              <p:cNvSpPr>
                <a:spLocks noChangeShapeType="1"/>
              </p:cNvSpPr>
              <p:nvPr/>
            </p:nvSpPr>
            <p:spPr bwMode="auto">
              <a:xfrm>
                <a:off x="4560" y="1624"/>
                <a:ext cx="3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87" name="Group 25"/>
            <p:cNvGrpSpPr>
              <a:grpSpLocks/>
            </p:cNvGrpSpPr>
            <p:nvPr/>
          </p:nvGrpSpPr>
          <p:grpSpPr bwMode="auto">
            <a:xfrm>
              <a:off x="112" y="1624"/>
              <a:ext cx="5546" cy="454"/>
              <a:chOff x="112" y="2344"/>
              <a:chExt cx="5546" cy="454"/>
            </a:xfrm>
          </p:grpSpPr>
          <p:sp>
            <p:nvSpPr>
              <p:cNvPr id="65588" name="Rectangle 26"/>
              <p:cNvSpPr>
                <a:spLocks noChangeArrowheads="1"/>
              </p:cNvSpPr>
              <p:nvPr/>
            </p:nvSpPr>
            <p:spPr bwMode="auto">
              <a:xfrm>
                <a:off x="2288" y="2344"/>
                <a:ext cx="864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Southwest</a:t>
                </a:r>
              </a:p>
            </p:txBody>
          </p:sp>
          <p:sp>
            <p:nvSpPr>
              <p:cNvPr id="65589" name="Rectangle 27"/>
              <p:cNvSpPr>
                <a:spLocks noChangeArrowheads="1"/>
              </p:cNvSpPr>
              <p:nvPr/>
            </p:nvSpPr>
            <p:spPr bwMode="auto">
              <a:xfrm>
                <a:off x="1248" y="2344"/>
                <a:ext cx="52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Fire</a:t>
                </a:r>
              </a:p>
            </p:txBody>
          </p:sp>
          <p:grpSp>
            <p:nvGrpSpPr>
              <p:cNvPr id="65590" name="Group 28"/>
              <p:cNvGrpSpPr>
                <a:grpSpLocks/>
              </p:cNvGrpSpPr>
              <p:nvPr/>
            </p:nvGrpSpPr>
            <p:grpSpPr bwMode="auto">
              <a:xfrm>
                <a:off x="3576" y="2344"/>
                <a:ext cx="1024" cy="208"/>
                <a:chOff x="3400" y="2064"/>
                <a:chExt cx="1024" cy="208"/>
              </a:xfrm>
            </p:grpSpPr>
            <p:sp>
              <p:nvSpPr>
                <p:cNvPr id="65611" name="Rectangle 29"/>
                <p:cNvSpPr>
                  <a:spLocks noChangeArrowheads="1"/>
                </p:cNvSpPr>
                <p:nvPr/>
              </p:nvSpPr>
              <p:spPr bwMode="auto">
                <a:xfrm>
                  <a:off x="3400" y="2064"/>
                  <a:ext cx="480" cy="20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>
                      <a:latin typeface="Times" charset="0"/>
                    </a:rPr>
                    <a:t>and</a:t>
                  </a:r>
                </a:p>
              </p:txBody>
            </p:sp>
            <p:sp>
              <p:nvSpPr>
                <p:cNvPr id="65612" name="Rectangle 30"/>
                <p:cNvSpPr>
                  <a:spLocks noChangeArrowheads="1"/>
                </p:cNvSpPr>
                <p:nvPr/>
              </p:nvSpPr>
              <p:spPr bwMode="auto">
                <a:xfrm>
                  <a:off x="4096" y="2064"/>
                  <a:ext cx="328" cy="20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>
                      <a:latin typeface="Times" charset="0"/>
                    </a:rPr>
                    <a:t>go</a:t>
                  </a:r>
                </a:p>
              </p:txBody>
            </p:sp>
          </p:grpSp>
          <p:sp>
            <p:nvSpPr>
              <p:cNvPr id="65591" name="Rectangle 31"/>
              <p:cNvSpPr>
                <a:spLocks noChangeArrowheads="1"/>
              </p:cNvSpPr>
              <p:nvPr/>
            </p:nvSpPr>
            <p:spPr bwMode="auto">
              <a:xfrm>
                <a:off x="308" y="234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&lt;s&gt;</a:t>
                </a:r>
              </a:p>
            </p:txBody>
          </p:sp>
          <p:sp>
            <p:nvSpPr>
              <p:cNvPr id="65592" name="Rectangle 32"/>
              <p:cNvSpPr>
                <a:spLocks noChangeArrowheads="1"/>
              </p:cNvSpPr>
              <p:nvPr/>
            </p:nvSpPr>
            <p:spPr bwMode="auto">
              <a:xfrm>
                <a:off x="4960" y="2344"/>
                <a:ext cx="44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Times" charset="0"/>
                  </a:rPr>
                  <a:t>&lt;/s&gt;</a:t>
                </a:r>
              </a:p>
            </p:txBody>
          </p:sp>
          <p:sp>
            <p:nvSpPr>
              <p:cNvPr id="65593" name="Text Box 33"/>
              <p:cNvSpPr txBox="1">
                <a:spLocks noChangeArrowheads="1"/>
              </p:cNvSpPr>
              <p:nvPr/>
            </p:nvSpPr>
            <p:spPr bwMode="auto">
              <a:xfrm>
                <a:off x="112" y="240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0</a:t>
                </a:r>
              </a:p>
            </p:txBody>
          </p:sp>
          <p:sp>
            <p:nvSpPr>
              <p:cNvPr id="65594" name="Text Box 34"/>
              <p:cNvSpPr txBox="1">
                <a:spLocks noChangeArrowheads="1"/>
              </p:cNvSpPr>
              <p:nvPr/>
            </p:nvSpPr>
            <p:spPr bwMode="auto">
              <a:xfrm>
                <a:off x="856" y="23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6</a:t>
                </a:r>
              </a:p>
            </p:txBody>
          </p:sp>
          <p:sp>
            <p:nvSpPr>
              <p:cNvPr id="65595" name="Text Box 35"/>
              <p:cNvSpPr txBox="1">
                <a:spLocks noChangeArrowheads="1"/>
              </p:cNvSpPr>
              <p:nvPr/>
            </p:nvSpPr>
            <p:spPr bwMode="auto">
              <a:xfrm>
                <a:off x="1824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16</a:t>
                </a:r>
              </a:p>
            </p:txBody>
          </p:sp>
          <p:sp>
            <p:nvSpPr>
              <p:cNvPr id="65596" name="Text Box 36"/>
              <p:cNvSpPr txBox="1">
                <a:spLocks noChangeArrowheads="1"/>
              </p:cNvSpPr>
              <p:nvPr/>
            </p:nvSpPr>
            <p:spPr bwMode="auto">
              <a:xfrm>
                <a:off x="3200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46</a:t>
                </a:r>
              </a:p>
            </p:txBody>
          </p:sp>
          <p:sp>
            <p:nvSpPr>
              <p:cNvPr id="65597" name="Text Box 37"/>
              <p:cNvSpPr txBox="1">
                <a:spLocks noChangeArrowheads="1"/>
              </p:cNvSpPr>
              <p:nvPr/>
            </p:nvSpPr>
            <p:spPr bwMode="auto">
              <a:xfrm>
                <a:off x="3988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54</a:t>
                </a:r>
              </a:p>
            </p:txBody>
          </p:sp>
          <p:sp>
            <p:nvSpPr>
              <p:cNvPr id="65598" name="Text Box 38"/>
              <p:cNvSpPr txBox="1">
                <a:spLocks noChangeArrowheads="1"/>
              </p:cNvSpPr>
              <p:nvPr/>
            </p:nvSpPr>
            <p:spPr bwMode="auto">
              <a:xfrm>
                <a:off x="4592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76</a:t>
                </a:r>
              </a:p>
            </p:txBody>
          </p:sp>
          <p:sp>
            <p:nvSpPr>
              <p:cNvPr id="65599" name="Text Box 39"/>
              <p:cNvSpPr txBox="1">
                <a:spLocks noChangeArrowheads="1"/>
              </p:cNvSpPr>
              <p:nvPr/>
            </p:nvSpPr>
            <p:spPr bwMode="auto">
              <a:xfrm>
                <a:off x="5350" y="239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latin typeface="Times" charset="0"/>
                  </a:rPr>
                  <a:t>79</a:t>
                </a:r>
              </a:p>
            </p:txBody>
          </p:sp>
          <p:sp>
            <p:nvSpPr>
              <p:cNvPr id="65600" name="Text Box 40"/>
              <p:cNvSpPr txBox="1">
                <a:spLocks noChangeArrowheads="1"/>
              </p:cNvSpPr>
              <p:nvPr/>
            </p:nvSpPr>
            <p:spPr bwMode="auto">
              <a:xfrm>
                <a:off x="2590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-8</a:t>
                </a:r>
              </a:p>
            </p:txBody>
          </p:sp>
          <p:sp>
            <p:nvSpPr>
              <p:cNvPr id="65601" name="Text Box 41"/>
              <p:cNvSpPr txBox="1">
                <a:spLocks noChangeArrowheads="1"/>
              </p:cNvSpPr>
              <p:nvPr/>
            </p:nvSpPr>
            <p:spPr bwMode="auto">
              <a:xfrm>
                <a:off x="3694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-3</a:t>
                </a:r>
              </a:p>
            </p:txBody>
          </p:sp>
          <p:sp>
            <p:nvSpPr>
              <p:cNvPr id="65602" name="Text Box 42"/>
              <p:cNvSpPr txBox="1">
                <a:spLocks noChangeArrowheads="1"/>
              </p:cNvSpPr>
              <p:nvPr/>
            </p:nvSpPr>
            <p:spPr bwMode="auto">
              <a:xfrm>
                <a:off x="4286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-4</a:t>
                </a:r>
              </a:p>
            </p:txBody>
          </p:sp>
          <p:sp>
            <p:nvSpPr>
              <p:cNvPr id="65603" name="Text Box 43"/>
              <p:cNvSpPr txBox="1">
                <a:spLocks noChangeArrowheads="1"/>
              </p:cNvSpPr>
              <p:nvPr/>
            </p:nvSpPr>
            <p:spPr bwMode="auto">
              <a:xfrm>
                <a:off x="5038" y="2510"/>
                <a:ext cx="3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-5</a:t>
                </a:r>
              </a:p>
            </p:txBody>
          </p:sp>
          <p:sp>
            <p:nvSpPr>
              <p:cNvPr id="65604" name="Text Box 44"/>
              <p:cNvSpPr txBox="1">
                <a:spLocks noChangeArrowheads="1"/>
              </p:cNvSpPr>
              <p:nvPr/>
            </p:nvSpPr>
            <p:spPr bwMode="auto">
              <a:xfrm>
                <a:off x="414" y="2510"/>
                <a:ext cx="3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-2</a:t>
                </a:r>
              </a:p>
            </p:txBody>
          </p:sp>
          <p:sp>
            <p:nvSpPr>
              <p:cNvPr id="65605" name="Text Box 45"/>
              <p:cNvSpPr txBox="1">
                <a:spLocks noChangeArrowheads="1"/>
              </p:cNvSpPr>
              <p:nvPr/>
            </p:nvSpPr>
            <p:spPr bwMode="auto">
              <a:xfrm>
                <a:off x="1390" y="2510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400" b="0">
                    <a:solidFill>
                      <a:srgbClr val="66CCFF"/>
                    </a:solidFill>
                    <a:latin typeface="Times" charset="0"/>
                  </a:rPr>
                  <a:t>-6</a:t>
                </a:r>
              </a:p>
            </p:txBody>
          </p:sp>
          <p:sp>
            <p:nvSpPr>
              <p:cNvPr id="65606" name="Line 46"/>
              <p:cNvSpPr>
                <a:spLocks noChangeShapeType="1"/>
              </p:cNvSpPr>
              <p:nvPr/>
            </p:nvSpPr>
            <p:spPr bwMode="auto">
              <a:xfrm>
                <a:off x="4604" y="2442"/>
                <a:ext cx="3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7" name="Line 47"/>
              <p:cNvSpPr>
                <a:spLocks noChangeShapeType="1"/>
              </p:cNvSpPr>
              <p:nvPr/>
            </p:nvSpPr>
            <p:spPr bwMode="auto">
              <a:xfrm>
                <a:off x="3152" y="2442"/>
                <a:ext cx="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8" name="Line 48"/>
              <p:cNvSpPr>
                <a:spLocks noChangeShapeType="1"/>
              </p:cNvSpPr>
              <p:nvPr/>
            </p:nvSpPr>
            <p:spPr bwMode="auto">
              <a:xfrm>
                <a:off x="4060" y="2442"/>
                <a:ext cx="2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9" name="Line 49"/>
              <p:cNvSpPr>
                <a:spLocks noChangeShapeType="1"/>
              </p:cNvSpPr>
              <p:nvPr/>
            </p:nvSpPr>
            <p:spPr bwMode="auto">
              <a:xfrm>
                <a:off x="752" y="2442"/>
                <a:ext cx="4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0" name="Line 50"/>
              <p:cNvSpPr>
                <a:spLocks noChangeShapeType="1"/>
              </p:cNvSpPr>
              <p:nvPr/>
            </p:nvSpPr>
            <p:spPr bwMode="auto">
              <a:xfrm>
                <a:off x="1768" y="2442"/>
                <a:ext cx="5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39" name="Rectangle 51"/>
          <p:cNvSpPr>
            <a:spLocks noChangeArrowheads="1"/>
          </p:cNvSpPr>
          <p:nvPr/>
        </p:nvSpPr>
        <p:spPr bwMode="auto">
          <a:xfrm>
            <a:off x="1395413" y="5702300"/>
            <a:ext cx="73675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Likelihoods</a:t>
            </a:r>
          </a:p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None/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Frame number of transition point</a:t>
            </a:r>
          </a:p>
        </p:txBody>
      </p:sp>
      <p:sp>
        <p:nvSpPr>
          <p:cNvPr id="65540" name="Rectangle 52"/>
          <p:cNvSpPr>
            <a:spLocks noChangeArrowheads="1"/>
          </p:cNvSpPr>
          <p:nvPr/>
        </p:nvSpPr>
        <p:spPr bwMode="auto">
          <a:xfrm>
            <a:off x="1104900" y="5791200"/>
            <a:ext cx="190500" cy="2159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3"/>
          <p:cNvSpPr>
            <a:spLocks noChangeArrowheads="1"/>
          </p:cNvSpPr>
          <p:nvPr/>
        </p:nvSpPr>
        <p:spPr bwMode="auto">
          <a:xfrm>
            <a:off x="1104900" y="6172200"/>
            <a:ext cx="1905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54"/>
          <p:cNvSpPr>
            <a:spLocks noChangeArrowheads="1"/>
          </p:cNvSpPr>
          <p:nvPr/>
        </p:nvSpPr>
        <p:spPr bwMode="auto">
          <a:xfrm>
            <a:off x="63500" y="3468688"/>
            <a:ext cx="8991600" cy="1979612"/>
          </a:xfrm>
          <a:prstGeom prst="rect">
            <a:avLst/>
          </a:prstGeom>
          <a:solidFill>
            <a:srgbClr val="322488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322488"/>
              </a:solidFill>
              <a:latin typeface="Times" charset="0"/>
            </a:endParaRPr>
          </a:p>
        </p:txBody>
      </p:sp>
      <p:sp>
        <p:nvSpPr>
          <p:cNvPr id="65543" name="Rectangle 55"/>
          <p:cNvSpPr>
            <a:spLocks noChangeArrowheads="1"/>
          </p:cNvSpPr>
          <p:nvPr/>
        </p:nvSpPr>
        <p:spPr bwMode="auto">
          <a:xfrm>
            <a:off x="5734050" y="3933825"/>
            <a:ext cx="1485900" cy="3571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Confirmed</a:t>
            </a:r>
          </a:p>
        </p:txBody>
      </p:sp>
      <p:sp>
        <p:nvSpPr>
          <p:cNvPr id="65544" name="Rectangle 56"/>
          <p:cNvSpPr>
            <a:spLocks noChangeArrowheads="1"/>
          </p:cNvSpPr>
          <p:nvPr/>
        </p:nvSpPr>
        <p:spPr bwMode="auto">
          <a:xfrm>
            <a:off x="3619500" y="4346575"/>
            <a:ext cx="13716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Southwest</a:t>
            </a:r>
          </a:p>
        </p:txBody>
      </p:sp>
      <p:sp>
        <p:nvSpPr>
          <p:cNvPr id="65545" name="Rectangle 57"/>
          <p:cNvSpPr>
            <a:spLocks noChangeArrowheads="1"/>
          </p:cNvSpPr>
          <p:nvPr/>
        </p:nvSpPr>
        <p:spPr bwMode="auto">
          <a:xfrm>
            <a:off x="7861300" y="4273550"/>
            <a:ext cx="698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&lt;/s&gt;</a:t>
            </a:r>
          </a:p>
        </p:txBody>
      </p:sp>
      <p:sp>
        <p:nvSpPr>
          <p:cNvPr id="65546" name="Rectangle 58"/>
          <p:cNvSpPr>
            <a:spLocks noChangeArrowheads="1"/>
          </p:cNvSpPr>
          <p:nvPr/>
        </p:nvSpPr>
        <p:spPr bwMode="auto">
          <a:xfrm>
            <a:off x="476250" y="3946525"/>
            <a:ext cx="698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&lt;s&gt;</a:t>
            </a:r>
          </a:p>
        </p:txBody>
      </p:sp>
      <p:sp>
        <p:nvSpPr>
          <p:cNvPr id="65547" name="Rectangle 59"/>
          <p:cNvSpPr>
            <a:spLocks noChangeArrowheads="1"/>
          </p:cNvSpPr>
          <p:nvPr/>
        </p:nvSpPr>
        <p:spPr bwMode="auto">
          <a:xfrm>
            <a:off x="1898650" y="3946525"/>
            <a:ext cx="9652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South</a:t>
            </a:r>
          </a:p>
        </p:txBody>
      </p:sp>
      <p:sp>
        <p:nvSpPr>
          <p:cNvPr id="65548" name="Text Box 60"/>
          <p:cNvSpPr txBox="1">
            <a:spLocks noChangeArrowheads="1"/>
          </p:cNvSpPr>
          <p:nvPr/>
        </p:nvSpPr>
        <p:spPr bwMode="auto">
          <a:xfrm>
            <a:off x="25400" y="4025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0</a:t>
            </a:r>
          </a:p>
        </p:txBody>
      </p:sp>
      <p:sp>
        <p:nvSpPr>
          <p:cNvPr id="65549" name="Text Box 61"/>
          <p:cNvSpPr txBox="1">
            <a:spLocks noChangeArrowheads="1"/>
          </p:cNvSpPr>
          <p:nvPr/>
        </p:nvSpPr>
        <p:spPr bwMode="auto">
          <a:xfrm>
            <a:off x="1308100" y="372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4</a:t>
            </a:r>
          </a:p>
        </p:txBody>
      </p:sp>
      <p:sp>
        <p:nvSpPr>
          <p:cNvPr id="65550" name="Text Box 62"/>
          <p:cNvSpPr txBox="1">
            <a:spLocks noChangeArrowheads="1"/>
          </p:cNvSpPr>
          <p:nvPr/>
        </p:nvSpPr>
        <p:spPr bwMode="auto">
          <a:xfrm>
            <a:off x="3006725" y="38131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16</a:t>
            </a:r>
          </a:p>
        </p:txBody>
      </p:sp>
      <p:sp>
        <p:nvSpPr>
          <p:cNvPr id="65551" name="Text Box 63"/>
          <p:cNvSpPr txBox="1">
            <a:spLocks noChangeArrowheads="1"/>
          </p:cNvSpPr>
          <p:nvPr/>
        </p:nvSpPr>
        <p:spPr bwMode="auto">
          <a:xfrm>
            <a:off x="5013325" y="38131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46</a:t>
            </a:r>
          </a:p>
        </p:txBody>
      </p:sp>
      <p:sp>
        <p:nvSpPr>
          <p:cNvPr id="65552" name="Text Box 64"/>
          <p:cNvSpPr txBox="1">
            <a:spLocks noChangeArrowheads="1"/>
          </p:cNvSpPr>
          <p:nvPr/>
        </p:nvSpPr>
        <p:spPr bwMode="auto">
          <a:xfrm>
            <a:off x="7400925" y="37242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76</a:t>
            </a:r>
          </a:p>
        </p:txBody>
      </p:sp>
      <p:sp>
        <p:nvSpPr>
          <p:cNvPr id="65553" name="Text Box 65"/>
          <p:cNvSpPr txBox="1">
            <a:spLocks noChangeArrowheads="1"/>
          </p:cNvSpPr>
          <p:nvPr/>
        </p:nvSpPr>
        <p:spPr bwMode="auto">
          <a:xfrm>
            <a:off x="657225" y="35020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-1</a:t>
            </a:r>
          </a:p>
        </p:txBody>
      </p:sp>
      <p:sp>
        <p:nvSpPr>
          <p:cNvPr id="65554" name="Text Box 66"/>
          <p:cNvSpPr txBox="1">
            <a:spLocks noChangeArrowheads="1"/>
          </p:cNvSpPr>
          <p:nvPr/>
        </p:nvSpPr>
        <p:spPr bwMode="auto">
          <a:xfrm>
            <a:off x="2244725" y="35020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-7</a:t>
            </a:r>
          </a:p>
        </p:txBody>
      </p:sp>
      <p:sp>
        <p:nvSpPr>
          <p:cNvPr id="65555" name="Text Box 67"/>
          <p:cNvSpPr txBox="1">
            <a:spLocks noChangeArrowheads="1"/>
          </p:cNvSpPr>
          <p:nvPr/>
        </p:nvSpPr>
        <p:spPr bwMode="auto">
          <a:xfrm>
            <a:off x="3933825" y="3921125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-7.68</a:t>
            </a:r>
          </a:p>
        </p:txBody>
      </p:sp>
      <p:sp>
        <p:nvSpPr>
          <p:cNvPr id="65556" name="Text Box 68"/>
          <p:cNvSpPr txBox="1">
            <a:spLocks noChangeArrowheads="1"/>
          </p:cNvSpPr>
          <p:nvPr/>
        </p:nvSpPr>
        <p:spPr bwMode="auto">
          <a:xfrm>
            <a:off x="6283325" y="35020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-8</a:t>
            </a:r>
          </a:p>
        </p:txBody>
      </p:sp>
      <p:sp>
        <p:nvSpPr>
          <p:cNvPr id="65557" name="Line 69"/>
          <p:cNvSpPr>
            <a:spLocks noChangeShapeType="1"/>
          </p:cNvSpPr>
          <p:nvPr/>
        </p:nvSpPr>
        <p:spPr bwMode="auto">
          <a:xfrm>
            <a:off x="1181100" y="4105275"/>
            <a:ext cx="71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Rectangle 70"/>
          <p:cNvSpPr>
            <a:spLocks noChangeArrowheads="1"/>
          </p:cNvSpPr>
          <p:nvPr/>
        </p:nvSpPr>
        <p:spPr bwMode="auto">
          <a:xfrm>
            <a:off x="1968500" y="4759325"/>
            <a:ext cx="825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Fire</a:t>
            </a:r>
          </a:p>
        </p:txBody>
      </p:sp>
      <p:grpSp>
        <p:nvGrpSpPr>
          <p:cNvPr id="65559" name="Group 71"/>
          <p:cNvGrpSpPr>
            <a:grpSpLocks/>
          </p:cNvGrpSpPr>
          <p:nvPr/>
        </p:nvGrpSpPr>
        <p:grpSpPr bwMode="auto">
          <a:xfrm>
            <a:off x="5664200" y="4759325"/>
            <a:ext cx="1625600" cy="330200"/>
            <a:chOff x="3400" y="2064"/>
            <a:chExt cx="1024" cy="208"/>
          </a:xfrm>
        </p:grpSpPr>
        <p:sp>
          <p:nvSpPr>
            <p:cNvPr id="65584" name="Rectangle 72"/>
            <p:cNvSpPr>
              <a:spLocks noChangeArrowheads="1"/>
            </p:cNvSpPr>
            <p:nvPr/>
          </p:nvSpPr>
          <p:spPr bwMode="auto">
            <a:xfrm>
              <a:off x="3400" y="2064"/>
              <a:ext cx="480" cy="2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" charset="0"/>
                </a:rPr>
                <a:t>and</a:t>
              </a:r>
            </a:p>
          </p:txBody>
        </p:sp>
        <p:sp>
          <p:nvSpPr>
            <p:cNvPr id="65585" name="Rectangle 73"/>
            <p:cNvSpPr>
              <a:spLocks noChangeArrowheads="1"/>
            </p:cNvSpPr>
            <p:nvPr/>
          </p:nvSpPr>
          <p:spPr bwMode="auto">
            <a:xfrm>
              <a:off x="4096" y="2064"/>
              <a:ext cx="328" cy="2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" charset="0"/>
                </a:rPr>
                <a:t>go</a:t>
              </a:r>
            </a:p>
          </p:txBody>
        </p:sp>
      </p:grpSp>
      <p:sp>
        <p:nvSpPr>
          <p:cNvPr id="65560" name="Rectangle 74"/>
          <p:cNvSpPr>
            <a:spLocks noChangeArrowheads="1"/>
          </p:cNvSpPr>
          <p:nvPr/>
        </p:nvSpPr>
        <p:spPr bwMode="auto">
          <a:xfrm>
            <a:off x="476250" y="4759325"/>
            <a:ext cx="698500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" charset="0"/>
              </a:rPr>
              <a:t>&lt;s&gt;</a:t>
            </a:r>
          </a:p>
        </p:txBody>
      </p:sp>
      <p:sp>
        <p:nvSpPr>
          <p:cNvPr id="65561" name="Text Box 75"/>
          <p:cNvSpPr txBox="1">
            <a:spLocks noChangeArrowheads="1"/>
          </p:cNvSpPr>
          <p:nvPr/>
        </p:nvSpPr>
        <p:spPr bwMode="auto">
          <a:xfrm>
            <a:off x="1346200" y="4832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6</a:t>
            </a:r>
          </a:p>
        </p:txBody>
      </p:sp>
      <p:sp>
        <p:nvSpPr>
          <p:cNvPr id="65562" name="Text Box 76"/>
          <p:cNvSpPr txBox="1">
            <a:spLocks noChangeArrowheads="1"/>
          </p:cNvSpPr>
          <p:nvPr/>
        </p:nvSpPr>
        <p:spPr bwMode="auto">
          <a:xfrm>
            <a:off x="3006725" y="47434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16</a:t>
            </a:r>
          </a:p>
        </p:txBody>
      </p:sp>
      <p:sp>
        <p:nvSpPr>
          <p:cNvPr id="65563" name="Text Box 77"/>
          <p:cNvSpPr txBox="1">
            <a:spLocks noChangeArrowheads="1"/>
          </p:cNvSpPr>
          <p:nvPr/>
        </p:nvSpPr>
        <p:spPr bwMode="auto">
          <a:xfrm>
            <a:off x="5013325" y="47434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46</a:t>
            </a:r>
          </a:p>
        </p:txBody>
      </p:sp>
      <p:sp>
        <p:nvSpPr>
          <p:cNvPr id="65564" name="Text Box 78"/>
          <p:cNvSpPr txBox="1">
            <a:spLocks noChangeArrowheads="1"/>
          </p:cNvSpPr>
          <p:nvPr/>
        </p:nvSpPr>
        <p:spPr bwMode="auto">
          <a:xfrm>
            <a:off x="6318250" y="48323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54</a:t>
            </a:r>
          </a:p>
        </p:txBody>
      </p:sp>
      <p:sp>
        <p:nvSpPr>
          <p:cNvPr id="65565" name="Text Box 79"/>
          <p:cNvSpPr txBox="1">
            <a:spLocks noChangeArrowheads="1"/>
          </p:cNvSpPr>
          <p:nvPr/>
        </p:nvSpPr>
        <p:spPr bwMode="auto">
          <a:xfrm>
            <a:off x="7493000" y="47847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76</a:t>
            </a:r>
          </a:p>
        </p:txBody>
      </p:sp>
      <p:sp>
        <p:nvSpPr>
          <p:cNvPr id="65566" name="Text Box 80"/>
          <p:cNvSpPr txBox="1">
            <a:spLocks noChangeArrowheads="1"/>
          </p:cNvSpPr>
          <p:nvPr/>
        </p:nvSpPr>
        <p:spPr bwMode="auto">
          <a:xfrm>
            <a:off x="8480425" y="40481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latin typeface="Times" charset="0"/>
              </a:rPr>
              <a:t>79</a:t>
            </a:r>
          </a:p>
        </p:txBody>
      </p:sp>
      <p:sp>
        <p:nvSpPr>
          <p:cNvPr id="65567" name="Text Box 81"/>
          <p:cNvSpPr txBox="1">
            <a:spLocks noChangeArrowheads="1"/>
          </p:cNvSpPr>
          <p:nvPr/>
        </p:nvSpPr>
        <p:spPr bwMode="auto">
          <a:xfrm>
            <a:off x="5851525" y="50228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-3</a:t>
            </a:r>
          </a:p>
        </p:txBody>
      </p:sp>
      <p:sp>
        <p:nvSpPr>
          <p:cNvPr id="65568" name="Text Box 82"/>
          <p:cNvSpPr txBox="1">
            <a:spLocks noChangeArrowheads="1"/>
          </p:cNvSpPr>
          <p:nvPr/>
        </p:nvSpPr>
        <p:spPr bwMode="auto">
          <a:xfrm>
            <a:off x="6804025" y="50228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-4</a:t>
            </a:r>
          </a:p>
        </p:txBody>
      </p:sp>
      <p:sp>
        <p:nvSpPr>
          <p:cNvPr id="65569" name="Text Box 83"/>
          <p:cNvSpPr txBox="1">
            <a:spLocks noChangeArrowheads="1"/>
          </p:cNvSpPr>
          <p:nvPr/>
        </p:nvSpPr>
        <p:spPr bwMode="auto">
          <a:xfrm>
            <a:off x="7832725" y="4581525"/>
            <a:ext cx="83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-3.68</a:t>
            </a:r>
          </a:p>
        </p:txBody>
      </p:sp>
      <p:sp>
        <p:nvSpPr>
          <p:cNvPr id="65570" name="Text Box 84"/>
          <p:cNvSpPr txBox="1">
            <a:spLocks noChangeArrowheads="1"/>
          </p:cNvSpPr>
          <p:nvPr/>
        </p:nvSpPr>
        <p:spPr bwMode="auto">
          <a:xfrm>
            <a:off x="644525" y="50228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-2</a:t>
            </a:r>
          </a:p>
        </p:txBody>
      </p:sp>
      <p:sp>
        <p:nvSpPr>
          <p:cNvPr id="65571" name="Text Box 85"/>
          <p:cNvSpPr txBox="1">
            <a:spLocks noChangeArrowheads="1"/>
          </p:cNvSpPr>
          <p:nvPr/>
        </p:nvSpPr>
        <p:spPr bwMode="auto">
          <a:xfrm>
            <a:off x="2193925" y="502285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66CCFF"/>
                </a:solidFill>
                <a:latin typeface="Times" charset="0"/>
              </a:rPr>
              <a:t>-6</a:t>
            </a:r>
          </a:p>
        </p:txBody>
      </p:sp>
      <p:sp>
        <p:nvSpPr>
          <p:cNvPr id="65572" name="Line 86"/>
          <p:cNvSpPr>
            <a:spLocks noChangeShapeType="1"/>
          </p:cNvSpPr>
          <p:nvPr/>
        </p:nvSpPr>
        <p:spPr bwMode="auto">
          <a:xfrm>
            <a:off x="6432550" y="4914900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Line 87"/>
          <p:cNvSpPr>
            <a:spLocks noChangeShapeType="1"/>
          </p:cNvSpPr>
          <p:nvPr/>
        </p:nvSpPr>
        <p:spPr bwMode="auto">
          <a:xfrm>
            <a:off x="1181100" y="4914900"/>
            <a:ext cx="77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Line 88"/>
          <p:cNvSpPr>
            <a:spLocks noChangeShapeType="1"/>
          </p:cNvSpPr>
          <p:nvPr/>
        </p:nvSpPr>
        <p:spPr bwMode="auto">
          <a:xfrm>
            <a:off x="8559800" y="4445000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Line 89"/>
          <p:cNvSpPr>
            <a:spLocks noChangeShapeType="1"/>
          </p:cNvSpPr>
          <p:nvPr/>
        </p:nvSpPr>
        <p:spPr bwMode="auto">
          <a:xfrm flipV="1">
            <a:off x="261938" y="4124325"/>
            <a:ext cx="204787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76" name="Line 90"/>
          <p:cNvSpPr>
            <a:spLocks noChangeShapeType="1"/>
          </p:cNvSpPr>
          <p:nvPr/>
        </p:nvSpPr>
        <p:spPr bwMode="auto">
          <a:xfrm>
            <a:off x="266700" y="4510088"/>
            <a:ext cx="204788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77" name="Line 91"/>
          <p:cNvSpPr>
            <a:spLocks noChangeShapeType="1"/>
          </p:cNvSpPr>
          <p:nvPr/>
        </p:nvSpPr>
        <p:spPr bwMode="auto">
          <a:xfrm flipV="1">
            <a:off x="7291388" y="4610100"/>
            <a:ext cx="571500" cy="30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78" name="Line 92"/>
          <p:cNvSpPr>
            <a:spLocks noChangeShapeType="1"/>
          </p:cNvSpPr>
          <p:nvPr/>
        </p:nvSpPr>
        <p:spPr bwMode="auto">
          <a:xfrm>
            <a:off x="7219950" y="4110038"/>
            <a:ext cx="642938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5579" name="Object 2"/>
          <p:cNvGraphicFramePr>
            <a:graphicFrameLocks noChangeAspect="1"/>
          </p:cNvGraphicFramePr>
          <p:nvPr/>
        </p:nvGraphicFramePr>
        <p:xfrm>
          <a:off x="3059113" y="5484813"/>
          <a:ext cx="30130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4" imgW="1384300" imgH="228600" progId="Equation.DGEE2">
                  <p:embed/>
                </p:oleObj>
              </mc:Choice>
              <mc:Fallback>
                <p:oleObj name="Equation" r:id="rId4" imgW="1384300" imgH="228600" progId="Equation.DG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484813"/>
                        <a:ext cx="3013075" cy="496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0" name="Line 94"/>
          <p:cNvSpPr>
            <a:spLocks noChangeShapeType="1"/>
          </p:cNvSpPr>
          <p:nvPr/>
        </p:nvSpPr>
        <p:spPr bwMode="auto">
          <a:xfrm>
            <a:off x="2867025" y="4114800"/>
            <a:ext cx="747713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1" name="Line 95"/>
          <p:cNvSpPr>
            <a:spLocks noChangeShapeType="1"/>
          </p:cNvSpPr>
          <p:nvPr/>
        </p:nvSpPr>
        <p:spPr bwMode="auto">
          <a:xfrm flipV="1">
            <a:off x="2795588" y="4672013"/>
            <a:ext cx="823912" cy="242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2" name="Line 96"/>
          <p:cNvSpPr>
            <a:spLocks noChangeShapeType="1"/>
          </p:cNvSpPr>
          <p:nvPr/>
        </p:nvSpPr>
        <p:spPr bwMode="auto">
          <a:xfrm flipV="1">
            <a:off x="4995863" y="4114800"/>
            <a:ext cx="7334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83" name="Line 97"/>
          <p:cNvSpPr>
            <a:spLocks noChangeShapeType="1"/>
          </p:cNvSpPr>
          <p:nvPr/>
        </p:nvSpPr>
        <p:spPr bwMode="auto">
          <a:xfrm>
            <a:off x="4991100" y="4676775"/>
            <a:ext cx="671513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Combining features improves error rates 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Results from NRL SPINE 2000 task (using output combination):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519541"/>
              </p:ext>
            </p:extLst>
          </p:nvPr>
        </p:nvGraphicFramePr>
        <p:xfrm>
          <a:off x="279400" y="1930400"/>
          <a:ext cx="8129588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849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325438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Combining compensation schemes improves accuracy, too</a:t>
            </a: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391248357"/>
              </p:ext>
            </p:extLst>
          </p:nvPr>
        </p:nvGraphicFramePr>
        <p:xfrm>
          <a:off x="823913" y="1841500"/>
          <a:ext cx="7742237" cy="378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Further results from SPINE 2000:</a:t>
            </a:r>
          </a:p>
        </p:txBody>
      </p:sp>
    </p:spTree>
    <p:extLst>
      <p:ext uri="{BB962C8B-B14F-4D97-AF65-F5344CB8AC3E}">
        <p14:creationId xmlns:p14="http://schemas.microsoft.com/office/powerpoint/2010/main" val="1042536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75000"/>
              </a:spcBef>
            </a:pP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75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16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79459"/>
              </p:ext>
            </p:extLst>
          </p:nvPr>
        </p:nvGraphicFramePr>
        <p:xfrm>
          <a:off x="190500" y="1066800"/>
          <a:ext cx="876300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Chart" r:id="rId4" imgW="6858000" imgH="4064000" progId="MSGraph.Chart.8">
                  <p:embed followColorScheme="full"/>
                </p:oleObj>
              </mc:Choice>
              <mc:Fallback>
                <p:oleObj name="Chart" r:id="rId4" imgW="6858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66800"/>
                        <a:ext cx="8763000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different types of information fusion [RM task] (Li, 2005)</a:t>
            </a:r>
          </a:p>
        </p:txBody>
      </p:sp>
      <p:grpSp>
        <p:nvGrpSpPr>
          <p:cNvPr id="71684" name="Group 12"/>
          <p:cNvGrpSpPr>
            <a:grpSpLocks/>
          </p:cNvGrpSpPr>
          <p:nvPr/>
        </p:nvGrpSpPr>
        <p:grpSpPr bwMode="auto">
          <a:xfrm>
            <a:off x="1600200" y="5562600"/>
            <a:ext cx="1447800" cy="152400"/>
            <a:chOff x="1440" y="3120"/>
            <a:chExt cx="912" cy="96"/>
          </a:xfrm>
        </p:grpSpPr>
        <p:sp>
          <p:nvSpPr>
            <p:cNvPr id="71700" name="Line 6"/>
            <p:cNvSpPr>
              <a:spLocks noChangeShapeType="1"/>
            </p:cNvSpPr>
            <p:nvPr/>
          </p:nvSpPr>
          <p:spPr bwMode="auto">
            <a:xfrm>
              <a:off x="1440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Line 7"/>
            <p:cNvSpPr>
              <a:spLocks noChangeShapeType="1"/>
            </p:cNvSpPr>
            <p:nvPr/>
          </p:nvSpPr>
          <p:spPr bwMode="auto">
            <a:xfrm>
              <a:off x="2352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Line 10"/>
            <p:cNvSpPr>
              <a:spLocks noChangeShapeType="1"/>
            </p:cNvSpPr>
            <p:nvPr/>
          </p:nvSpPr>
          <p:spPr bwMode="auto">
            <a:xfrm>
              <a:off x="1440" y="3216"/>
              <a:ext cx="9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685" name="Group 13"/>
          <p:cNvGrpSpPr>
            <a:grpSpLocks/>
          </p:cNvGrpSpPr>
          <p:nvPr/>
        </p:nvGrpSpPr>
        <p:grpSpPr bwMode="auto">
          <a:xfrm>
            <a:off x="3200400" y="5562600"/>
            <a:ext cx="1447800" cy="152400"/>
            <a:chOff x="1440" y="3120"/>
            <a:chExt cx="912" cy="96"/>
          </a:xfrm>
        </p:grpSpPr>
        <p:sp>
          <p:nvSpPr>
            <p:cNvPr id="71697" name="Line 14"/>
            <p:cNvSpPr>
              <a:spLocks noChangeShapeType="1"/>
            </p:cNvSpPr>
            <p:nvPr/>
          </p:nvSpPr>
          <p:spPr bwMode="auto">
            <a:xfrm>
              <a:off x="1440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Line 15"/>
            <p:cNvSpPr>
              <a:spLocks noChangeShapeType="1"/>
            </p:cNvSpPr>
            <p:nvPr/>
          </p:nvSpPr>
          <p:spPr bwMode="auto">
            <a:xfrm>
              <a:off x="2352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Line 16"/>
            <p:cNvSpPr>
              <a:spLocks noChangeShapeType="1"/>
            </p:cNvSpPr>
            <p:nvPr/>
          </p:nvSpPr>
          <p:spPr bwMode="auto">
            <a:xfrm>
              <a:off x="1440" y="3216"/>
              <a:ext cx="9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6" name="Text Box 17"/>
          <p:cNvSpPr txBox="1">
            <a:spLocks noChangeArrowheads="1"/>
          </p:cNvSpPr>
          <p:nvPr/>
        </p:nvSpPr>
        <p:spPr bwMode="auto">
          <a:xfrm>
            <a:off x="1660525" y="5791200"/>
            <a:ext cx="1222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i="1" dirty="0">
                <a:solidFill>
                  <a:srgbClr val="0000FF"/>
                </a:solidFill>
              </a:rPr>
              <a:t>Baseline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1687" name="Text Box 18"/>
          <p:cNvSpPr txBox="1">
            <a:spLocks noChangeArrowheads="1"/>
          </p:cNvSpPr>
          <p:nvPr/>
        </p:nvSpPr>
        <p:spPr bwMode="auto">
          <a:xfrm>
            <a:off x="4724400" y="5775325"/>
            <a:ext cx="17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i="1" dirty="0">
                <a:solidFill>
                  <a:srgbClr val="0000FF"/>
                </a:solidFill>
              </a:rPr>
              <a:t>Output Comb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71688" name="Group 20"/>
          <p:cNvGrpSpPr>
            <a:grpSpLocks/>
          </p:cNvGrpSpPr>
          <p:nvPr/>
        </p:nvGrpSpPr>
        <p:grpSpPr bwMode="auto">
          <a:xfrm>
            <a:off x="4800600" y="5562600"/>
            <a:ext cx="1447800" cy="152400"/>
            <a:chOff x="1440" y="3120"/>
            <a:chExt cx="912" cy="96"/>
          </a:xfrm>
        </p:grpSpPr>
        <p:sp>
          <p:nvSpPr>
            <p:cNvPr id="71694" name="Line 21"/>
            <p:cNvSpPr>
              <a:spLocks noChangeShapeType="1"/>
            </p:cNvSpPr>
            <p:nvPr/>
          </p:nvSpPr>
          <p:spPr bwMode="auto">
            <a:xfrm>
              <a:off x="1440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5" name="Line 22"/>
            <p:cNvSpPr>
              <a:spLocks noChangeShapeType="1"/>
            </p:cNvSpPr>
            <p:nvPr/>
          </p:nvSpPr>
          <p:spPr bwMode="auto">
            <a:xfrm>
              <a:off x="2352" y="3120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6" name="Line 23"/>
            <p:cNvSpPr>
              <a:spLocks noChangeShapeType="1"/>
            </p:cNvSpPr>
            <p:nvPr/>
          </p:nvSpPr>
          <p:spPr bwMode="auto">
            <a:xfrm>
              <a:off x="1440" y="3216"/>
              <a:ext cx="9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9" name="Text Box 24"/>
          <p:cNvSpPr txBox="1">
            <a:spLocks noChangeArrowheads="1"/>
          </p:cNvSpPr>
          <p:nvPr/>
        </p:nvSpPr>
        <p:spPr bwMode="auto">
          <a:xfrm>
            <a:off x="2971800" y="5791200"/>
            <a:ext cx="1878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0" i="1" dirty="0">
                <a:solidFill>
                  <a:srgbClr val="0000FF"/>
                </a:solidFill>
              </a:rPr>
              <a:t>Feature Comb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1690" name="Rectangle 25"/>
          <p:cNvSpPr>
            <a:spLocks noChangeArrowheads="1"/>
          </p:cNvSpPr>
          <p:nvPr/>
        </p:nvSpPr>
        <p:spPr bwMode="auto">
          <a:xfrm>
            <a:off x="7315200" y="2362200"/>
            <a:ext cx="228600" cy="228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Rectangle 26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Text Box 27"/>
          <p:cNvSpPr txBox="1">
            <a:spLocks noChangeArrowheads="1"/>
          </p:cNvSpPr>
          <p:nvPr/>
        </p:nvSpPr>
        <p:spPr bwMode="auto">
          <a:xfrm>
            <a:off x="7688263" y="2133600"/>
            <a:ext cx="1243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Natural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  <p:sp>
        <p:nvSpPr>
          <p:cNvPr id="71693" name="Text Box 30"/>
          <p:cNvSpPr txBox="1">
            <a:spLocks noChangeArrowheads="1"/>
          </p:cNvSpPr>
          <p:nvPr/>
        </p:nvSpPr>
        <p:spPr bwMode="auto">
          <a:xfrm>
            <a:off x="7620000" y="2779713"/>
            <a:ext cx="1411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Optimized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433392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problem of reverberation</a:t>
            </a:r>
          </a:p>
        </p:txBody>
      </p:sp>
      <p:sp>
        <p:nvSpPr>
          <p:cNvPr id="9113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High levels of reverberation are extremely detrimental to recognition accuracy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 reverberant environments, the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noise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</a:rPr>
              <a:t> is actually reflected copies of the target speech signals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Noise-canceling strategies (like the LMS algorithm) based on uncorrelated noise sources fail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Frame-based compensation strategies also fail because effects of reverberation can be spread over several frames</a:t>
            </a:r>
          </a:p>
        </p:txBody>
      </p:sp>
    </p:spTree>
    <p:extLst>
      <p:ext uri="{BB962C8B-B14F-4D97-AF65-F5344CB8AC3E}">
        <p14:creationId xmlns:p14="http://schemas.microsoft.com/office/powerpoint/2010/main" val="2346081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problem of reverberation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Comparison of single channel and delay-and-sum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beamforming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(WSJ data passed through measured impulse responses):</a:t>
            </a:r>
          </a:p>
        </p:txBody>
      </p:sp>
      <p:graphicFrame>
        <p:nvGraphicFramePr>
          <p:cNvPr id="931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45883"/>
              </p:ext>
            </p:extLst>
          </p:nvPr>
        </p:nvGraphicFramePr>
        <p:xfrm>
          <a:off x="1522413" y="2413000"/>
          <a:ext cx="60975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Chart" r:id="rId16" imgW="6096000" imgH="4064000" progId="MSGraph.Chart.8">
                  <p:embed followColorScheme="full"/>
                </p:oleObj>
              </mc:Choice>
              <mc:Fallback>
                <p:oleObj name="Chart" r:id="rId16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2413000"/>
                        <a:ext cx="60975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3870325" y="2574925"/>
            <a:ext cx="2356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E49A0B"/>
                </a:solidFill>
                <a:latin typeface="Arial"/>
                <a:cs typeface="Arial"/>
              </a:rPr>
              <a:t>Single channel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5302250" y="3413125"/>
            <a:ext cx="2356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9C00"/>
                </a:solidFill>
                <a:latin typeface="Arial"/>
                <a:cs typeface="Arial"/>
              </a:rPr>
              <a:t>Delay and sum</a:t>
            </a:r>
          </a:p>
        </p:txBody>
      </p:sp>
      <p:pic>
        <p:nvPicPr>
          <p:cNvPr id="2" name="input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36520" y="5029200"/>
            <a:ext cx="411480" cy="411480"/>
          </a:xfrm>
          <a:prstGeom prst="rect">
            <a:avLst/>
          </a:prstGeom>
        </p:spPr>
      </p:pic>
      <p:pic>
        <p:nvPicPr>
          <p:cNvPr id="3" name="reverb300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581400" y="4846320"/>
            <a:ext cx="411480" cy="411480"/>
          </a:xfrm>
          <a:prstGeom prst="rect">
            <a:avLst/>
          </a:prstGeom>
        </p:spPr>
      </p:pic>
      <p:pic>
        <p:nvPicPr>
          <p:cNvPr id="4" name="reverb470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41716" y="3898540"/>
            <a:ext cx="411480" cy="411480"/>
          </a:xfrm>
          <a:prstGeom prst="rect">
            <a:avLst/>
          </a:prstGeom>
        </p:spPr>
      </p:pic>
      <p:pic>
        <p:nvPicPr>
          <p:cNvPr id="5" name="reverb600.wa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77080" y="3692800"/>
            <a:ext cx="411480" cy="411480"/>
          </a:xfrm>
          <a:prstGeom prst="rect">
            <a:avLst/>
          </a:prstGeom>
        </p:spPr>
      </p:pic>
      <p:pic>
        <p:nvPicPr>
          <p:cNvPr id="6" name="reverb780.wav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96510" y="3505200"/>
            <a:ext cx="411480" cy="411480"/>
          </a:xfrm>
          <a:prstGeom prst="rect">
            <a:avLst/>
          </a:prstGeom>
        </p:spPr>
      </p:pic>
      <p:pic>
        <p:nvPicPr>
          <p:cNvPr id="7" name="reverb1300.wav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81800" y="3022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big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in time and frequency</a:t>
            </a:r>
          </a:p>
          <a:p>
            <a:pPr lvl="1"/>
            <a:r>
              <a:rPr lang="en-US" dirty="0"/>
              <a:t>Basic C/D and D/C conversion</a:t>
            </a:r>
          </a:p>
          <a:p>
            <a:pPr lvl="1"/>
            <a:r>
              <a:rPr lang="en-US" dirty="0"/>
              <a:t>Change in sampling rate</a:t>
            </a:r>
          </a:p>
          <a:p>
            <a:r>
              <a:rPr lang="en-US" dirty="0"/>
              <a:t>The discrete Fourier transform (DFT)</a:t>
            </a:r>
          </a:p>
          <a:p>
            <a:pPr lvl="1"/>
            <a:r>
              <a:rPr lang="en-US" dirty="0"/>
              <a:t>Circular v linear convolution</a:t>
            </a:r>
          </a:p>
          <a:p>
            <a:pPr lvl="1"/>
            <a:r>
              <a:rPr lang="en-US" dirty="0"/>
              <a:t>FFT structures: decimation in time and frequency, non radix-2 FFTs</a:t>
            </a:r>
          </a:p>
          <a:p>
            <a:pPr lvl="1"/>
            <a:r>
              <a:rPr lang="en-US" dirty="0"/>
              <a:t>Implementation of overlap-add and overlap-save algorithms</a:t>
            </a:r>
          </a:p>
          <a:p>
            <a:r>
              <a:rPr lang="en-US" dirty="0"/>
              <a:t>Implementation of filter structures for IIR, FIR filters</a:t>
            </a:r>
          </a:p>
          <a:p>
            <a:r>
              <a:rPr lang="en-US" dirty="0"/>
              <a:t>Digital filter design for IIR, FIR filters</a:t>
            </a:r>
          </a:p>
        </p:txBody>
      </p:sp>
    </p:spTree>
    <p:extLst>
      <p:ext uri="{BB962C8B-B14F-4D97-AF65-F5344CB8AC3E}">
        <p14:creationId xmlns:p14="http://schemas.microsoft.com/office/powerpoint/2010/main" val="23354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of microphone arrays: motivation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Microphone arrays can provide </a:t>
            </a:r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directional response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accepting speech from some directions but suppressing others 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18161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Line 5"/>
          <p:cNvSpPr>
            <a:spLocks noChangeShapeType="1"/>
          </p:cNvSpPr>
          <p:nvPr/>
        </p:nvSpPr>
        <p:spPr bwMode="auto">
          <a:xfrm flipV="1">
            <a:off x="3352800" y="3352800"/>
            <a:ext cx="114300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6"/>
          <p:cNvSpPr>
            <a:spLocks noChangeShapeType="1"/>
          </p:cNvSpPr>
          <p:nvPr/>
        </p:nvSpPr>
        <p:spPr bwMode="auto">
          <a:xfrm>
            <a:off x="3810000" y="48768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11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799"/>
              </p:ext>
            </p:extLst>
          </p:nvPr>
        </p:nvGraphicFramePr>
        <p:xfrm>
          <a:off x="2971800" y="2590800"/>
          <a:ext cx="22860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Chart" r:id="rId5" imgW="6096000" imgH="4064000" progId="MSGraph.Chart.8">
                  <p:embed followColorScheme="full"/>
                </p:oleObj>
              </mc:Choice>
              <mc:Fallback>
                <p:oleObj name="Chart" r:id="rId5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2286000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863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723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117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Another reason for microphone arrays …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Microphone arrays can </a:t>
            </a:r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focus attention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on the direct field in a reverberant environment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76966"/>
              </p:ext>
            </p:extLst>
          </p:nvPr>
        </p:nvGraphicFramePr>
        <p:xfrm>
          <a:off x="2971800" y="2590800"/>
          <a:ext cx="22860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2286000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762000" y="2362200"/>
            <a:ext cx="7696200" cy="3581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21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32824"/>
              </p:ext>
            </p:extLst>
          </p:nvPr>
        </p:nvGraphicFramePr>
        <p:xfrm>
          <a:off x="2819400" y="1981200"/>
          <a:ext cx="228600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Chart" r:id="rId6" imgW="6096000" imgH="4064000" progId="MSGraph.Chart.8">
                  <p:embed followColorScheme="full"/>
                </p:oleObj>
              </mc:Choice>
              <mc:Fallback>
                <p:oleObj name="Chart" r:id="rId6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2286000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18161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Line 8"/>
          <p:cNvSpPr>
            <a:spLocks noChangeShapeType="1"/>
          </p:cNvSpPr>
          <p:nvPr/>
        </p:nvSpPr>
        <p:spPr bwMode="auto">
          <a:xfrm flipV="1">
            <a:off x="3124200" y="2438400"/>
            <a:ext cx="1676400" cy="16764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9"/>
          <p:cNvSpPr>
            <a:spLocks noChangeShapeType="1"/>
          </p:cNvSpPr>
          <p:nvPr/>
        </p:nvSpPr>
        <p:spPr bwMode="auto">
          <a:xfrm flipV="1">
            <a:off x="3048000" y="4267200"/>
            <a:ext cx="3505200" cy="42863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85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5668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Line 11"/>
          <p:cNvSpPr>
            <a:spLocks noChangeShapeType="1"/>
          </p:cNvSpPr>
          <p:nvPr/>
        </p:nvSpPr>
        <p:spPr bwMode="auto">
          <a:xfrm flipH="1" flipV="1">
            <a:off x="4800600" y="2438400"/>
            <a:ext cx="1981200" cy="14478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219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Options in the use of multiple microphones…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There are many ways we can use multiple microphones to improve recognition accuracy: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Fixed delay-and-sum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</a:rPr>
              <a:t>beamforming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Microphone selection techniques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Traditional adaptive filtering based on minimizing waveform distortion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Feature-driven adaptive filtering (LIMABEAM)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Statistically-driven separation approaches (ICA/BSS)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Binaural processing based on selective reconstruction (</a:t>
            </a:r>
            <a:r>
              <a:rPr lang="en-US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e.g.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PDCW)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Binaural processing for correlation-based emphasis (</a:t>
            </a:r>
            <a:r>
              <a:rPr lang="en-US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e.g.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Polyaural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Binaural processing using precedence-based emphasis (peripheral or central, </a:t>
            </a:r>
            <a:r>
              <a:rPr lang="en-US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e.g.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SSF)</a:t>
            </a:r>
          </a:p>
          <a:p>
            <a:pPr lvl="1"/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06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Delay-and-sum </a:t>
            </a:r>
            <a:r>
              <a:rPr lang="en-US" dirty="0" err="1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524000"/>
            <a:ext cx="8231188" cy="45720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Simple processing based on equalizing delays to sensors and summing responses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High directivity can be achieved with many sensors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Baseline algorithm for any multi-microphone experiment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3" descr="DelaySu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2" y="1371600"/>
            <a:ext cx="56007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Adaptive array processing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93192">
              <a:spcBef>
                <a:spcPts val="1860"/>
              </a:spcBef>
            </a:pPr>
            <a:r>
              <a:rPr lang="en-US" dirty="0">
                <a:latin typeface="Arial" charset="0"/>
                <a:ea typeface="ＭＳ Ｐゴシック" charset="0"/>
              </a:rPr>
              <a:t>MMSE-based methods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(e.g. LMS, RLS ) </a:t>
            </a:r>
            <a:r>
              <a:rPr lang="en-US" dirty="0">
                <a:latin typeface="Arial" charset="0"/>
                <a:ea typeface="ＭＳ Ｐゴシック" charset="0"/>
              </a:rPr>
              <a:t>falsely assume independence of signal and noise; not true in reverberation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Not as much of an issue with modern methods using objective functions based on kurtosis or negative entropy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Methods reduce signal distortion, not error rate</a:t>
            </a:r>
          </a:p>
        </p:txBody>
      </p:sp>
      <p:pic>
        <p:nvPicPr>
          <p:cNvPr id="2" name="Picture 1" descr="AdaptiveArr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990600"/>
            <a:ext cx="5600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1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recognition using microphone arrays has been always been performed by combining two independent systems.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6800" y="3733800"/>
            <a:ext cx="3733800" cy="2438400"/>
            <a:chOff x="3072" y="2208"/>
            <a:chExt cx="2352" cy="1680"/>
          </a:xfrm>
        </p:grpSpPr>
        <p:sp>
          <p:nvSpPr>
            <p:cNvPr id="82965" name="Rectangle 3"/>
            <p:cNvSpPr>
              <a:spLocks noChangeArrowheads="1"/>
            </p:cNvSpPr>
            <p:nvPr/>
          </p:nvSpPr>
          <p:spPr bwMode="auto">
            <a:xfrm>
              <a:off x="4464" y="2760"/>
              <a:ext cx="81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chemeClr val="bg2"/>
                  </a:solidFill>
                  <a:latin typeface="Times New Roman" charset="0"/>
                </a:rPr>
                <a:t>ASR</a:t>
              </a:r>
            </a:p>
          </p:txBody>
        </p:sp>
        <p:sp>
          <p:nvSpPr>
            <p:cNvPr id="82966" name="Rectangle 4"/>
            <p:cNvSpPr>
              <a:spLocks noChangeArrowheads="1"/>
            </p:cNvSpPr>
            <p:nvPr/>
          </p:nvSpPr>
          <p:spPr bwMode="auto">
            <a:xfrm>
              <a:off x="3216" y="2760"/>
              <a:ext cx="912" cy="57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Feature</a:t>
              </a:r>
            </a:p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extraction</a:t>
              </a:r>
              <a:endParaRPr lang="en-US" sz="1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cxnSp>
          <p:nvCxnSpPr>
            <p:cNvPr id="82967" name="AutoShape 5"/>
            <p:cNvCxnSpPr>
              <a:cxnSpLocks noChangeShapeType="1"/>
              <a:stCxn id="82966" idx="3"/>
              <a:endCxn id="82965" idx="1"/>
            </p:cNvCxnSpPr>
            <p:nvPr/>
          </p:nvCxnSpPr>
          <p:spPr bwMode="auto">
            <a:xfrm>
              <a:off x="4128" y="30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68" name="AutoShape 6"/>
            <p:cNvSpPr>
              <a:spLocks noChangeArrowheads="1"/>
            </p:cNvSpPr>
            <p:nvPr/>
          </p:nvSpPr>
          <p:spPr bwMode="auto">
            <a:xfrm>
              <a:off x="3072" y="2208"/>
              <a:ext cx="2352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s-ES_tradnl" sz="2400" b="0">
                <a:latin typeface="Times New Roman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3733800"/>
            <a:ext cx="4343400" cy="2438400"/>
            <a:chOff x="480" y="2208"/>
            <a:chExt cx="2736" cy="1680"/>
          </a:xfrm>
        </p:grpSpPr>
        <p:cxnSp>
          <p:nvCxnSpPr>
            <p:cNvPr id="82950" name="AutoShape 8"/>
            <p:cNvCxnSpPr>
              <a:cxnSpLocks noChangeShapeType="1"/>
              <a:stCxn id="82951" idx="3"/>
              <a:endCxn id="82966" idx="1"/>
            </p:cNvCxnSpPr>
            <p:nvPr/>
          </p:nvCxnSpPr>
          <p:spPr bwMode="auto">
            <a:xfrm>
              <a:off x="2880" y="30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51" name="AutoShape 9"/>
            <p:cNvSpPr>
              <a:spLocks noChangeArrowheads="1"/>
            </p:cNvSpPr>
            <p:nvPr/>
          </p:nvSpPr>
          <p:spPr bwMode="auto">
            <a:xfrm>
              <a:off x="2160" y="2784"/>
              <a:ext cx="720" cy="528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Array</a:t>
              </a:r>
            </a:p>
            <a:p>
              <a:pPr algn="ctr" eaLnBrk="1" hangingPunct="1"/>
              <a:r>
                <a:rPr lang="es-MX" sz="1400" b="0">
                  <a:solidFill>
                    <a:schemeClr val="bg2"/>
                  </a:solidFill>
                  <a:latin typeface="Times New Roman" charset="0"/>
                </a:rPr>
                <a:t>processing</a:t>
              </a:r>
              <a:endParaRPr lang="en-US" sz="1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82952" name="Oval 10"/>
            <p:cNvSpPr>
              <a:spLocks noChangeArrowheads="1"/>
            </p:cNvSpPr>
            <p:nvPr/>
          </p:nvSpPr>
          <p:spPr bwMode="auto">
            <a:xfrm>
              <a:off x="96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Oval 11"/>
            <p:cNvSpPr>
              <a:spLocks noChangeArrowheads="1"/>
            </p:cNvSpPr>
            <p:nvPr/>
          </p:nvSpPr>
          <p:spPr bwMode="auto">
            <a:xfrm>
              <a:off x="960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Oval 12"/>
            <p:cNvSpPr>
              <a:spLocks noChangeArrowheads="1"/>
            </p:cNvSpPr>
            <p:nvPr/>
          </p:nvSpPr>
          <p:spPr bwMode="auto">
            <a:xfrm>
              <a:off x="960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Oval 13"/>
            <p:cNvSpPr>
              <a:spLocks noChangeArrowheads="1"/>
            </p:cNvSpPr>
            <p:nvPr/>
          </p:nvSpPr>
          <p:spPr bwMode="auto">
            <a:xfrm>
              <a:off x="960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956" name="AutoShape 14"/>
            <p:cNvCxnSpPr>
              <a:cxnSpLocks noChangeShapeType="1"/>
              <a:stCxn id="82952" idx="6"/>
              <a:endCxn id="82951" idx="1"/>
            </p:cNvCxnSpPr>
            <p:nvPr/>
          </p:nvCxnSpPr>
          <p:spPr bwMode="auto">
            <a:xfrm>
              <a:off x="1056" y="2496"/>
              <a:ext cx="1104" cy="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57" name="AutoShape 15"/>
            <p:cNvCxnSpPr>
              <a:cxnSpLocks noChangeShapeType="1"/>
              <a:stCxn id="82953" idx="6"/>
              <a:endCxn id="82951" idx="1"/>
            </p:cNvCxnSpPr>
            <p:nvPr/>
          </p:nvCxnSpPr>
          <p:spPr bwMode="auto">
            <a:xfrm>
              <a:off x="1056" y="2880"/>
              <a:ext cx="1104" cy="1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58" name="AutoShape 16"/>
            <p:cNvCxnSpPr>
              <a:cxnSpLocks noChangeShapeType="1"/>
              <a:stCxn id="82955" idx="6"/>
              <a:endCxn id="82951" idx="1"/>
            </p:cNvCxnSpPr>
            <p:nvPr/>
          </p:nvCxnSpPr>
          <p:spPr bwMode="auto">
            <a:xfrm flipV="1">
              <a:off x="1056" y="3048"/>
              <a:ext cx="1104" cy="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59" name="AutoShape 17"/>
            <p:cNvCxnSpPr>
              <a:cxnSpLocks noChangeShapeType="1"/>
              <a:stCxn id="82954" idx="6"/>
              <a:endCxn id="82951" idx="1"/>
            </p:cNvCxnSpPr>
            <p:nvPr/>
          </p:nvCxnSpPr>
          <p:spPr bwMode="auto">
            <a:xfrm flipV="1">
              <a:off x="1056" y="3048"/>
              <a:ext cx="1104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60" name="Text Box 18"/>
            <p:cNvSpPr txBox="1">
              <a:spLocks noChangeArrowheads="1"/>
            </p:cNvSpPr>
            <p:nvPr/>
          </p:nvSpPr>
          <p:spPr bwMode="auto">
            <a:xfrm>
              <a:off x="576" y="2352"/>
              <a:ext cx="4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1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1" name="Text Box 19"/>
            <p:cNvSpPr txBox="1">
              <a:spLocks noChangeArrowheads="1"/>
            </p:cNvSpPr>
            <p:nvPr/>
          </p:nvSpPr>
          <p:spPr bwMode="auto">
            <a:xfrm>
              <a:off x="576" y="2745"/>
              <a:ext cx="4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2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2" name="Text Box 20"/>
            <p:cNvSpPr txBox="1">
              <a:spLocks noChangeArrowheads="1"/>
            </p:cNvSpPr>
            <p:nvPr/>
          </p:nvSpPr>
          <p:spPr bwMode="auto">
            <a:xfrm>
              <a:off x="576" y="3138"/>
              <a:ext cx="4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3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3" name="Text Box 21"/>
            <p:cNvSpPr txBox="1">
              <a:spLocks noChangeArrowheads="1"/>
            </p:cNvSpPr>
            <p:nvPr/>
          </p:nvSpPr>
          <p:spPr bwMode="auto">
            <a:xfrm>
              <a:off x="576" y="3533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>
                  <a:latin typeface="Times New Roman" charset="0"/>
                </a:rPr>
                <a:t>MIC</a:t>
              </a:r>
              <a:r>
                <a:rPr lang="en-US" sz="1600" i="1" baseline="-25000">
                  <a:latin typeface="Times New Roman" charset="0"/>
                </a:rPr>
                <a:t>4</a:t>
              </a:r>
              <a:endParaRPr lang="en-US" sz="1600" i="1">
                <a:latin typeface="Times New Roman" charset="0"/>
              </a:endParaRPr>
            </a:p>
          </p:txBody>
        </p:sp>
        <p:sp>
          <p:nvSpPr>
            <p:cNvPr id="82964" name="AutoShape 22"/>
            <p:cNvSpPr>
              <a:spLocks noChangeArrowheads="1"/>
            </p:cNvSpPr>
            <p:nvPr/>
          </p:nvSpPr>
          <p:spPr bwMode="auto">
            <a:xfrm>
              <a:off x="480" y="2208"/>
              <a:ext cx="2496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s-ES_tradnl" sz="2400" b="0">
                <a:latin typeface="Times New Roman" charset="0"/>
              </a:endParaRPr>
            </a:p>
          </p:txBody>
        </p:sp>
      </p:grpSp>
      <p:sp>
        <p:nvSpPr>
          <p:cNvPr id="283671" name="Rectangle 23"/>
          <p:cNvSpPr>
            <a:spLocks noChangeArrowheads="1"/>
          </p:cNvSpPr>
          <p:nvPr/>
        </p:nvSpPr>
        <p:spPr bwMode="auto">
          <a:xfrm>
            <a:off x="685800" y="22098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indent="-234950" eaLnBrk="1" hangingPunct="1">
              <a:spcBef>
                <a:spcPct val="20000"/>
              </a:spcBef>
              <a:buSzPct val="200000"/>
              <a:buFont typeface="Wingdings" charset="0"/>
              <a:buNone/>
            </a:pPr>
            <a:r>
              <a:rPr lang="es-MX" b="1" dirty="0">
                <a:solidFill>
                  <a:srgbClr val="4D25FF"/>
                </a:solidFill>
                <a:latin typeface="Arial" charset="0"/>
              </a:rPr>
              <a:t>This is not ideal</a:t>
            </a:r>
            <a:r>
              <a:rPr lang="en-US" b="1" dirty="0">
                <a:solidFill>
                  <a:srgbClr val="4D25FF"/>
                </a:solidFill>
                <a:latin typeface="Arial" charset="0"/>
              </a:rPr>
              <a:t>:</a:t>
            </a:r>
            <a:endParaRPr lang="en-US" sz="2400" b="1" dirty="0">
              <a:solidFill>
                <a:srgbClr val="4D25FF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Systems have different objectives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Each system does not exploit information available to the other</a:t>
            </a:r>
            <a:endParaRPr lang="en-US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4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Speech recognition using microphone arrays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AutoShape 2"/>
          <p:cNvSpPr>
            <a:spLocks noChangeArrowheads="1"/>
          </p:cNvSpPr>
          <p:nvPr/>
        </p:nvSpPr>
        <p:spPr bwMode="auto">
          <a:xfrm>
            <a:off x="592138" y="3505200"/>
            <a:ext cx="8094662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7086600" y="43815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bg2"/>
                </a:solidFill>
                <a:latin typeface="Times New Roman" charset="0"/>
              </a:rPr>
              <a:t>ASR</a:t>
            </a:r>
          </a:p>
        </p:txBody>
      </p:sp>
      <p:cxnSp>
        <p:nvCxnSpPr>
          <p:cNvPr id="84995" name="AutoShape 4"/>
          <p:cNvCxnSpPr>
            <a:cxnSpLocks noChangeShapeType="1"/>
            <a:stCxn id="84998" idx="3"/>
            <a:endCxn id="84996" idx="1"/>
          </p:cNvCxnSpPr>
          <p:nvPr/>
        </p:nvCxnSpPr>
        <p:spPr bwMode="auto">
          <a:xfrm>
            <a:off x="4572000" y="48387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5105400" y="4381500"/>
            <a:ext cx="1447800" cy="914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Feature</a:t>
            </a:r>
          </a:p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extraction</a:t>
            </a:r>
            <a:endParaRPr lang="en-US" sz="1600" b="0">
              <a:solidFill>
                <a:schemeClr val="bg2"/>
              </a:solidFill>
              <a:latin typeface="Times New Roman" charset="0"/>
            </a:endParaRPr>
          </a:p>
        </p:txBody>
      </p:sp>
      <p:cxnSp>
        <p:nvCxnSpPr>
          <p:cNvPr id="84997" name="AutoShape 6"/>
          <p:cNvCxnSpPr>
            <a:cxnSpLocks noChangeShapeType="1"/>
            <a:stCxn id="84996" idx="3"/>
            <a:endCxn id="84994" idx="1"/>
          </p:cNvCxnSpPr>
          <p:nvPr/>
        </p:nvCxnSpPr>
        <p:spPr bwMode="auto">
          <a:xfrm>
            <a:off x="6553200" y="48387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998" name="AutoShape 7"/>
          <p:cNvSpPr>
            <a:spLocks noChangeArrowheads="1"/>
          </p:cNvSpPr>
          <p:nvPr/>
        </p:nvSpPr>
        <p:spPr bwMode="auto">
          <a:xfrm>
            <a:off x="3429000" y="4419600"/>
            <a:ext cx="1143000" cy="8382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Array</a:t>
            </a:r>
          </a:p>
          <a:p>
            <a:pPr algn="ctr" eaLnBrk="1" hangingPunct="1"/>
            <a:r>
              <a:rPr lang="es-MX" sz="1600" b="0">
                <a:solidFill>
                  <a:schemeClr val="bg2"/>
                </a:solidFill>
                <a:latin typeface="Times New Roman" charset="0"/>
              </a:rPr>
              <a:t>processing</a:t>
            </a:r>
            <a:endParaRPr lang="en-US" sz="1600" b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84999" name="Oval 8"/>
          <p:cNvSpPr>
            <a:spLocks noChangeArrowheads="1"/>
          </p:cNvSpPr>
          <p:nvPr/>
        </p:nvSpPr>
        <p:spPr bwMode="auto">
          <a:xfrm>
            <a:off x="1524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Oval 9"/>
          <p:cNvSpPr>
            <a:spLocks noChangeArrowheads="1"/>
          </p:cNvSpPr>
          <p:nvPr/>
        </p:nvSpPr>
        <p:spPr bwMode="auto">
          <a:xfrm>
            <a:off x="15240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10"/>
          <p:cNvSpPr>
            <a:spLocks noChangeArrowheads="1"/>
          </p:cNvSpPr>
          <p:nvPr/>
        </p:nvSpPr>
        <p:spPr bwMode="auto">
          <a:xfrm>
            <a:off x="15240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1"/>
          <p:cNvSpPr>
            <a:spLocks noChangeArrowheads="1"/>
          </p:cNvSpPr>
          <p:nvPr/>
        </p:nvSpPr>
        <p:spPr bwMode="auto">
          <a:xfrm>
            <a:off x="15240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5003" name="AutoShape 12"/>
          <p:cNvCxnSpPr>
            <a:cxnSpLocks noChangeShapeType="1"/>
            <a:stCxn id="84999" idx="6"/>
            <a:endCxn id="84998" idx="1"/>
          </p:cNvCxnSpPr>
          <p:nvPr/>
        </p:nvCxnSpPr>
        <p:spPr bwMode="auto">
          <a:xfrm>
            <a:off x="1676400" y="3962400"/>
            <a:ext cx="175260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004" name="AutoShape 13"/>
          <p:cNvCxnSpPr>
            <a:cxnSpLocks noChangeShapeType="1"/>
            <a:stCxn id="85000" idx="6"/>
            <a:endCxn id="84998" idx="1"/>
          </p:cNvCxnSpPr>
          <p:nvPr/>
        </p:nvCxnSpPr>
        <p:spPr bwMode="auto">
          <a:xfrm>
            <a:off x="1676400" y="4572000"/>
            <a:ext cx="17526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005" name="AutoShape 14"/>
          <p:cNvCxnSpPr>
            <a:cxnSpLocks noChangeShapeType="1"/>
            <a:stCxn id="85002" idx="6"/>
            <a:endCxn id="84998" idx="1"/>
          </p:cNvCxnSpPr>
          <p:nvPr/>
        </p:nvCxnSpPr>
        <p:spPr bwMode="auto">
          <a:xfrm flipV="1">
            <a:off x="1676400" y="4838700"/>
            <a:ext cx="17526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AutoShape 15"/>
          <p:cNvCxnSpPr>
            <a:cxnSpLocks noChangeShapeType="1"/>
            <a:stCxn id="85001" idx="6"/>
            <a:endCxn id="84998" idx="1"/>
          </p:cNvCxnSpPr>
          <p:nvPr/>
        </p:nvCxnSpPr>
        <p:spPr bwMode="auto">
          <a:xfrm flipV="1">
            <a:off x="1676400" y="4838700"/>
            <a:ext cx="17526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1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914400" y="4357688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2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85009" name="Text Box 18"/>
          <p:cNvSpPr txBox="1">
            <a:spLocks noChangeArrowheads="1"/>
          </p:cNvSpPr>
          <p:nvPr/>
        </p:nvSpPr>
        <p:spPr bwMode="auto">
          <a:xfrm>
            <a:off x="914400" y="498157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3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85010" name="Text Box 19"/>
          <p:cNvSpPr txBox="1">
            <a:spLocks noChangeArrowheads="1"/>
          </p:cNvSpPr>
          <p:nvPr/>
        </p:nvSpPr>
        <p:spPr bwMode="auto">
          <a:xfrm>
            <a:off x="914400" y="5607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Times New Roman" charset="0"/>
              </a:rPr>
              <a:t>MIC</a:t>
            </a:r>
            <a:r>
              <a:rPr lang="en-US" sz="1600" i="1" baseline="-25000">
                <a:latin typeface="Times New Roman" charset="0"/>
              </a:rPr>
              <a:t>4</a:t>
            </a:r>
            <a:endParaRPr lang="en-US" sz="1600" i="1">
              <a:latin typeface="Times New Roman" charset="0"/>
            </a:endParaRPr>
          </a:p>
        </p:txBody>
      </p:sp>
      <p:cxnSp>
        <p:nvCxnSpPr>
          <p:cNvPr id="85011" name="AutoShape 20"/>
          <p:cNvCxnSpPr>
            <a:cxnSpLocks noChangeShapeType="1"/>
          </p:cNvCxnSpPr>
          <p:nvPr/>
        </p:nvCxnSpPr>
        <p:spPr bwMode="auto">
          <a:xfrm rot="16200000" flipV="1">
            <a:off x="5734050" y="3409950"/>
            <a:ext cx="38100" cy="3733800"/>
          </a:xfrm>
          <a:prstGeom prst="bentConnector3">
            <a:avLst>
              <a:gd name="adj1" fmla="val -13166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AutoShape 21"/>
          <p:cNvCxnSpPr>
            <a:cxnSpLocks noChangeShapeType="1"/>
          </p:cNvCxnSpPr>
          <p:nvPr/>
        </p:nvCxnSpPr>
        <p:spPr bwMode="auto">
          <a:xfrm rot="16200000" flipV="1">
            <a:off x="5010150" y="4362450"/>
            <a:ext cx="38100" cy="1828800"/>
          </a:xfrm>
          <a:prstGeom prst="bentConnector3">
            <a:avLst>
              <a:gd name="adj1" fmla="val -6916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501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Feature-based optimal filtering (Seltzer 2004)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014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31188" cy="4572000"/>
          </a:xfrm>
        </p:spPr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Consider array processing and speech recognition as part of a single system that shares information</a:t>
            </a:r>
          </a:p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Develop array processing algorithms specifically designed to improve speech recognition </a:t>
            </a:r>
          </a:p>
          <a:p>
            <a:pPr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87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Multi-mic compensation based on optimizing speech features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rather than signal distortion</a:t>
            </a:r>
          </a:p>
        </p:txBody>
      </p:sp>
      <p:sp>
        <p:nvSpPr>
          <p:cNvPr id="87042" name="Oval 3"/>
          <p:cNvSpPr>
            <a:spLocks noChangeArrowheads="1"/>
          </p:cNvSpPr>
          <p:nvPr/>
        </p:nvSpPr>
        <p:spPr bwMode="auto">
          <a:xfrm>
            <a:off x="8382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Oval 4"/>
          <p:cNvSpPr>
            <a:spLocks noChangeArrowheads="1"/>
          </p:cNvSpPr>
          <p:nvPr/>
        </p:nvSpPr>
        <p:spPr bwMode="auto">
          <a:xfrm>
            <a:off x="838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>
            <a:off x="838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6"/>
          <p:cNvSpPr>
            <a:spLocks noChangeArrowheads="1"/>
          </p:cNvSpPr>
          <p:nvPr/>
        </p:nvSpPr>
        <p:spPr bwMode="auto">
          <a:xfrm>
            <a:off x="838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6" name="Group 7"/>
          <p:cNvGrpSpPr>
            <a:grpSpLocks/>
          </p:cNvGrpSpPr>
          <p:nvPr/>
        </p:nvGrpSpPr>
        <p:grpSpPr bwMode="auto">
          <a:xfrm>
            <a:off x="592138" y="1524000"/>
            <a:ext cx="7332662" cy="2667000"/>
            <a:chOff x="373" y="2112"/>
            <a:chExt cx="4619" cy="1680"/>
          </a:xfrm>
        </p:grpSpPr>
        <p:sp>
          <p:nvSpPr>
            <p:cNvPr id="87054" name="AutoShape 8"/>
            <p:cNvSpPr>
              <a:spLocks noChangeArrowheads="1"/>
            </p:cNvSpPr>
            <p:nvPr/>
          </p:nvSpPr>
          <p:spPr bwMode="auto">
            <a:xfrm>
              <a:off x="1728" y="2688"/>
              <a:ext cx="720" cy="528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Array </a:t>
              </a:r>
            </a:p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Proc</a:t>
              </a:r>
              <a:endParaRPr lang="en-US" sz="2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87055" name="Rectangle 9"/>
            <p:cNvSpPr>
              <a:spLocks noChangeArrowheads="1"/>
            </p:cNvSpPr>
            <p:nvPr/>
          </p:nvSpPr>
          <p:spPr bwMode="auto">
            <a:xfrm>
              <a:off x="3984" y="2664"/>
              <a:ext cx="81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ASR</a:t>
              </a:r>
              <a:endParaRPr lang="en-US" sz="2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cxnSp>
          <p:nvCxnSpPr>
            <p:cNvPr id="87056" name="AutoShape 10"/>
            <p:cNvCxnSpPr>
              <a:cxnSpLocks noChangeShapeType="1"/>
              <a:stCxn id="87042" idx="6"/>
              <a:endCxn id="87054" idx="1"/>
            </p:cNvCxnSpPr>
            <p:nvPr/>
          </p:nvCxnSpPr>
          <p:spPr bwMode="auto">
            <a:xfrm>
              <a:off x="624" y="2400"/>
              <a:ext cx="1104" cy="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7" name="AutoShape 11"/>
            <p:cNvCxnSpPr>
              <a:cxnSpLocks noChangeShapeType="1"/>
              <a:stCxn id="87043" idx="6"/>
              <a:endCxn id="87054" idx="1"/>
            </p:cNvCxnSpPr>
            <p:nvPr/>
          </p:nvCxnSpPr>
          <p:spPr bwMode="auto">
            <a:xfrm>
              <a:off x="624" y="2784"/>
              <a:ext cx="1104" cy="1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8" name="AutoShape 12"/>
            <p:cNvCxnSpPr>
              <a:cxnSpLocks noChangeShapeType="1"/>
              <a:stCxn id="87045" idx="6"/>
              <a:endCxn id="87054" idx="1"/>
            </p:cNvCxnSpPr>
            <p:nvPr/>
          </p:nvCxnSpPr>
          <p:spPr bwMode="auto">
            <a:xfrm flipV="1">
              <a:off x="624" y="2952"/>
              <a:ext cx="1104" cy="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9" name="AutoShape 13"/>
            <p:cNvCxnSpPr>
              <a:cxnSpLocks noChangeShapeType="1"/>
              <a:stCxn id="87044" idx="6"/>
              <a:endCxn id="87054" idx="1"/>
            </p:cNvCxnSpPr>
            <p:nvPr/>
          </p:nvCxnSpPr>
          <p:spPr bwMode="auto">
            <a:xfrm flipV="1">
              <a:off x="624" y="2952"/>
              <a:ext cx="1104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0" name="AutoShape 14"/>
            <p:cNvCxnSpPr>
              <a:cxnSpLocks noChangeShapeType="1"/>
              <a:stCxn id="87054" idx="3"/>
              <a:endCxn id="87061" idx="1"/>
            </p:cNvCxnSpPr>
            <p:nvPr/>
          </p:nvCxnSpPr>
          <p:spPr bwMode="auto">
            <a:xfrm>
              <a:off x="2448" y="2952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61" name="Rectangle 15"/>
            <p:cNvSpPr>
              <a:spLocks noChangeArrowheads="1"/>
            </p:cNvSpPr>
            <p:nvPr/>
          </p:nvSpPr>
          <p:spPr bwMode="auto">
            <a:xfrm>
              <a:off x="2928" y="2664"/>
              <a:ext cx="576" cy="57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Front </a:t>
              </a:r>
            </a:p>
            <a:p>
              <a:pPr algn="ctr" eaLnBrk="1" hangingPunct="1"/>
              <a:r>
                <a:rPr lang="en-US" sz="2400" b="0">
                  <a:solidFill>
                    <a:srgbClr val="DD0806"/>
                  </a:solidFill>
                  <a:latin typeface="Times New Roman" charset="0"/>
                </a:rPr>
                <a:t>End</a:t>
              </a:r>
              <a:endParaRPr lang="en-US" sz="2400" b="0">
                <a:solidFill>
                  <a:schemeClr val="bg2"/>
                </a:solidFill>
                <a:latin typeface="Times New Roman" charset="0"/>
              </a:endParaRPr>
            </a:p>
          </p:txBody>
        </p:sp>
        <p:cxnSp>
          <p:nvCxnSpPr>
            <p:cNvPr id="87062" name="AutoShape 16"/>
            <p:cNvCxnSpPr>
              <a:cxnSpLocks noChangeShapeType="1"/>
              <a:stCxn id="87061" idx="3"/>
              <a:endCxn id="87055" idx="1"/>
            </p:cNvCxnSpPr>
            <p:nvPr/>
          </p:nvCxnSpPr>
          <p:spPr bwMode="auto">
            <a:xfrm>
              <a:off x="3504" y="2952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63" name="AutoShape 17"/>
            <p:cNvSpPr>
              <a:spLocks noChangeArrowheads="1"/>
            </p:cNvSpPr>
            <p:nvPr/>
          </p:nvSpPr>
          <p:spPr bwMode="auto">
            <a:xfrm>
              <a:off x="373" y="2112"/>
              <a:ext cx="4619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7" name="Rectangle 18"/>
          <p:cNvSpPr>
            <a:spLocks noGrp="1" noChangeArrowheads="1"/>
          </p:cNvSpPr>
          <p:nvPr>
            <p:ph type="title"/>
          </p:nvPr>
        </p:nvSpPr>
        <p:spPr>
          <a:xfrm>
            <a:off x="396875" y="360363"/>
            <a:ext cx="8747125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Multi-microphone compensation for speech recognition based on cepstral distortion</a:t>
            </a:r>
          </a:p>
        </p:txBody>
      </p:sp>
      <p:sp>
        <p:nvSpPr>
          <p:cNvPr id="87048" name="Text Box 19"/>
          <p:cNvSpPr txBox="1">
            <a:spLocks noChangeArrowheads="1"/>
          </p:cNvSpPr>
          <p:nvPr/>
        </p:nvSpPr>
        <p:spPr bwMode="auto">
          <a:xfrm>
            <a:off x="3582988" y="52308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Delay</a:t>
            </a:r>
          </a:p>
          <a:p>
            <a:pPr algn="ctr"/>
            <a:r>
              <a:rPr lang="en-US"/>
              <a:t>and Sum</a:t>
            </a:r>
            <a:endParaRPr lang="en-US" i="1"/>
          </a:p>
        </p:txBody>
      </p:sp>
      <p:sp>
        <p:nvSpPr>
          <p:cNvPr id="87049" name="Text Box 20"/>
          <p:cNvSpPr txBox="1">
            <a:spLocks noChangeArrowheads="1"/>
          </p:cNvSpPr>
          <p:nvPr/>
        </p:nvSpPr>
        <p:spPr bwMode="auto">
          <a:xfrm>
            <a:off x="6796088" y="5230813"/>
            <a:ext cx="113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Optimal</a:t>
            </a:r>
          </a:p>
          <a:p>
            <a:pPr algn="ctr"/>
            <a:r>
              <a:rPr lang="en-US"/>
              <a:t>Comp</a:t>
            </a:r>
            <a:endParaRPr lang="en-US" i="1"/>
          </a:p>
        </p:txBody>
      </p:sp>
      <p:sp>
        <p:nvSpPr>
          <p:cNvPr id="87050" name="Text Box 21"/>
          <p:cNvSpPr txBox="1">
            <a:spLocks noChangeArrowheads="1"/>
          </p:cNvSpPr>
          <p:nvPr/>
        </p:nvSpPr>
        <p:spPr bwMode="auto">
          <a:xfrm>
            <a:off x="479425" y="5230813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Speech</a:t>
            </a:r>
          </a:p>
          <a:p>
            <a:pPr algn="ctr"/>
            <a:r>
              <a:rPr lang="en-US"/>
              <a:t>in Room</a:t>
            </a:r>
            <a:endParaRPr lang="en-US" i="1"/>
          </a:p>
        </p:txBody>
      </p:sp>
      <p:pic>
        <p:nvPicPr>
          <p:cNvPr id="25" name="C951510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59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5DD9F15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359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FE5D71B5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359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1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charset="0"/>
                <a:ea typeface="ＭＳ Ｐゴシック" charset="0"/>
                <a:cs typeface="ＭＳ Ｐゴシック" charset="0"/>
              </a:rPr>
              <a:t>Sample results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31188" cy="45720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WER vs. SNR for WSJ with added white noise: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Constructed 50-point filters from calibration utterance using transcription only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Applied filters to all utterances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22736"/>
              </p:ext>
            </p:extLst>
          </p:nvPr>
        </p:nvGraphicFramePr>
        <p:xfrm>
          <a:off x="1041400" y="2528888"/>
          <a:ext cx="7364413" cy="389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88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“Nonlinear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beamforming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” – 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reconstructing sound from fragments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Procedure: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Determine which time-frequency time-frequency components appear to be dominated by the desired signal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Recognize based on subset of features that are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good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</a:t>
            </a:r>
          </a:p>
          <a:p>
            <a:pPr lvl="1">
              <a:buFontTx/>
              <a:buNone/>
            </a:pPr>
            <a:r>
              <a:rPr lang="en-US" sz="1800" b="1" dirty="0">
                <a:solidFill>
                  <a:srgbClr val="4D25FF"/>
                </a:solidFill>
                <a:latin typeface="Arial" charset="0"/>
                <a:ea typeface="ＭＳ Ｐゴシック" charset="0"/>
              </a:rPr>
              <a:t>OR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Reconstruct signal based on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good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components and recognize using traditional signal processing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 binaural processing determination of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good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components is based on estimated ITD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37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is very broad!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of the things I have worked on in my career:</a:t>
            </a:r>
          </a:p>
          <a:p>
            <a:pPr lvl="1"/>
            <a:r>
              <a:rPr lang="en-US" dirty="0"/>
              <a:t>Musical sound synthesis and timbre perception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Fundamental studies of auditory perception / binaural hearing</a:t>
            </a:r>
          </a:p>
          <a:p>
            <a:pPr lvl="1"/>
            <a:r>
              <a:rPr lang="en-US" dirty="0"/>
              <a:t>Medical instrumentation (</a:t>
            </a:r>
            <a:r>
              <a:rPr lang="en-US" dirty="0" err="1"/>
              <a:t>Eustacian</a:t>
            </a:r>
            <a:r>
              <a:rPr lang="en-US" dirty="0"/>
              <a:t> tube </a:t>
            </a:r>
            <a:r>
              <a:rPr lang="en-US" dirty="0" err="1"/>
              <a:t>sonometry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Signal processing for robust speech recognition</a:t>
            </a:r>
          </a:p>
          <a:p>
            <a:pPr lvl="1"/>
            <a:r>
              <a:rPr lang="en-US" dirty="0"/>
              <a:t>Sound manipulation for medical transcription</a:t>
            </a:r>
          </a:p>
          <a:p>
            <a:pPr lvl="1"/>
            <a:r>
              <a:rPr lang="en-US" dirty="0"/>
              <a:t>Detection and classification of brain activity for “silent speech”</a:t>
            </a:r>
            <a:endParaRPr lang="el-GR" dirty="0"/>
          </a:p>
          <a:p>
            <a:pPr lvl="1"/>
            <a:r>
              <a:rPr lang="en-US" dirty="0"/>
              <a:t>Music information retrieval</a:t>
            </a:r>
          </a:p>
          <a:p>
            <a:pPr lvl="1"/>
            <a:r>
              <a:rPr lang="en-US" dirty="0"/>
              <a:t>Applications as a consultant in </a:t>
            </a:r>
          </a:p>
          <a:p>
            <a:pPr lvl="2"/>
            <a:r>
              <a:rPr lang="en-US" dirty="0"/>
              <a:t>Low-</a:t>
            </a:r>
            <a:r>
              <a:rPr lang="en-US" dirty="0" err="1"/>
              <a:t>bitrate</a:t>
            </a:r>
            <a:r>
              <a:rPr lang="en-US" dirty="0"/>
              <a:t> </a:t>
            </a:r>
            <a:r>
              <a:rPr lang="en-US" dirty="0" err="1"/>
              <a:t>vocoding</a:t>
            </a:r>
            <a:r>
              <a:rPr lang="en-US" dirty="0"/>
              <a:t> (via phonetic analysis/synthesis)</a:t>
            </a:r>
          </a:p>
          <a:p>
            <a:pPr lvl="2"/>
            <a:r>
              <a:rPr lang="en-US" dirty="0"/>
              <a:t>Reverberation suppression for stadiums</a:t>
            </a:r>
          </a:p>
          <a:p>
            <a:pPr lvl="2"/>
            <a:r>
              <a:rPr lang="en-US" dirty="0"/>
              <a:t>Handheld translators and humanoid robots</a:t>
            </a:r>
          </a:p>
          <a:p>
            <a:pPr lvl="2"/>
            <a:r>
              <a:rPr lang="en-US" dirty="0"/>
              <a:t>Expert witness testimony (clients range from startups to Apple/Dell/IBM/GM etc.)</a:t>
            </a:r>
          </a:p>
        </p:txBody>
      </p:sp>
    </p:spTree>
    <p:extLst>
      <p:ext uri="{BB962C8B-B14F-4D97-AF65-F5344CB8AC3E}">
        <p14:creationId xmlns:p14="http://schemas.microsoft.com/office/powerpoint/2010/main" val="17627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Binaural processing for  selective reconstruction 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e.g.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ZCAE, PDCW processing)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038600"/>
            <a:ext cx="8231188" cy="2057400"/>
          </a:xfrm>
        </p:spPr>
        <p:txBody>
          <a:bodyPr/>
          <a:lstStyle/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Assume two sources with known azimuths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Extract ITDs in TF rep (using zero crossings, cross-correlation, or phase differences in frequency domain)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Estimate signal amplitudes based on observed ITD (in binary or continuous fashion)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(Optionally) fill in missing TF segments after binary decisions</a:t>
            </a:r>
          </a:p>
        </p:txBody>
      </p:sp>
      <p:pic>
        <p:nvPicPr>
          <p:cNvPr id="103427" name="Picture 4" descr="ZCAE_Bl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147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013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Audio samples using selective reconstruction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5475" name="Picture 4" descr="ZCAE_Blo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10"/>
          <p:cNvSpPr>
            <a:spLocks noChangeArrowheads="1"/>
          </p:cNvSpPr>
          <p:nvPr/>
        </p:nvSpPr>
        <p:spPr bwMode="auto">
          <a:xfrm>
            <a:off x="5868988" y="3852208"/>
            <a:ext cx="2493867" cy="1938992"/>
          </a:xfrm>
          <a:prstGeom prst="rect">
            <a:avLst/>
          </a:prstGeom>
          <a:solidFill>
            <a:srgbClr val="A7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b="1" dirty="0">
                <a:solidFill>
                  <a:srgbClr val="00CC00"/>
                </a:solidFill>
              </a:rPr>
              <a:t>RT60 (</a:t>
            </a:r>
            <a:r>
              <a:rPr lang="en-US" b="1" dirty="0" err="1">
                <a:solidFill>
                  <a:srgbClr val="00CC00"/>
                </a:solidFill>
              </a:rPr>
              <a:t>ms</a:t>
            </a:r>
            <a:r>
              <a:rPr lang="en-US" b="1" dirty="0">
                <a:solidFill>
                  <a:srgbClr val="00CC00"/>
                </a:solidFill>
              </a:rPr>
              <a:t>)         300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No </a:t>
            </a:r>
            <a:r>
              <a:rPr lang="en-US" dirty="0" err="1">
                <a:solidFill>
                  <a:srgbClr val="00CC00"/>
                </a:solidFill>
              </a:rPr>
              <a:t>Proc</a:t>
            </a: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Delay-sum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PDCW</a:t>
            </a:r>
          </a:p>
        </p:txBody>
      </p:sp>
      <p:pic>
        <p:nvPicPr>
          <p:cNvPr id="666635" name="Brian-Ba-R3I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49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36" name="Brian-DS-R3I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9387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ZCAE2_0P3_6dB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19" y="5410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" fill="hold"/>
                                        <p:tgtEl>
                                          <p:spTgt spid="66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35" fill="hold"/>
                                        <p:tgtEl>
                                          <p:spTgt spid="66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63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63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reconstruction from two </a:t>
            </a:r>
            <a:r>
              <a:rPr lang="en-US" dirty="0" err="1"/>
              <a:t>mics</a:t>
            </a:r>
            <a:r>
              <a:rPr lang="en-US" dirty="0"/>
              <a:t> helps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using the PDCW algorithm (Kim et al. 2009):</a:t>
            </a:r>
          </a:p>
          <a:p>
            <a:pPr marL="511175" lvl="1" indent="0">
              <a:buNone/>
            </a:pPr>
            <a:r>
              <a:rPr lang="en-US" dirty="0"/>
              <a:t>   Speech in “natural” noise:                        Reverberated speech:</a:t>
            </a:r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  <a:p>
            <a:pPr marL="511175" indent="-342900"/>
            <a:r>
              <a:rPr lang="en-US" dirty="0">
                <a:solidFill>
                  <a:srgbClr val="FF0000"/>
                </a:solidFill>
              </a:rPr>
              <a:t>Comment: </a:t>
            </a:r>
            <a:r>
              <a:rPr lang="en-US" b="0" dirty="0"/>
              <a:t>Use of two </a:t>
            </a:r>
            <a:r>
              <a:rPr lang="en-US" b="0" dirty="0" err="1"/>
              <a:t>mics</a:t>
            </a:r>
            <a:r>
              <a:rPr lang="en-US" b="0" dirty="0"/>
              <a:t> provides substantial improvement that is typically independent of what is obtained using other methods</a:t>
            </a:r>
            <a:endParaRPr lang="en-US" dirty="0"/>
          </a:p>
        </p:txBody>
      </p:sp>
      <p:pic>
        <p:nvPicPr>
          <p:cNvPr id="4" name="Picture 3" descr="PlotWER_Baseline_PDCW_ZCAEBin_Omn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656263" cy="2286000"/>
          </a:xfrm>
          <a:prstGeom prst="rect">
            <a:avLst/>
          </a:prstGeom>
        </p:spPr>
      </p:pic>
      <p:pic>
        <p:nvPicPr>
          <p:cNvPr id="5" name="Picture 4" descr="PlotWER_Baseline_PDCW_ZCAEBin_ZCAECon_200m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57450"/>
            <a:ext cx="36562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0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linear and “nonlinear” </a:t>
            </a:r>
            <a:r>
              <a:rPr lang="en-US" dirty="0" err="1"/>
              <a:t>beamforming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299" y="1524000"/>
            <a:ext cx="8537045" cy="4572000"/>
          </a:xfrm>
        </p:spPr>
        <p:txBody>
          <a:bodyPr/>
          <a:lstStyle/>
          <a:p>
            <a:r>
              <a:rPr lang="en-US" sz="2200" dirty="0"/>
              <a:t>“Nonlinear </a:t>
            </a:r>
            <a:r>
              <a:rPr lang="en-US" sz="2200" dirty="0" err="1"/>
              <a:t>beampatterns</a:t>
            </a:r>
            <a:r>
              <a:rPr lang="en-US" sz="2200" dirty="0"/>
              <a:t>:                       Linear </a:t>
            </a:r>
            <a:r>
              <a:rPr lang="en-US" sz="2200" dirty="0" err="1"/>
              <a:t>beampattern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   </a:t>
            </a:r>
            <a:r>
              <a:rPr lang="en-US" sz="2200" i="1" dirty="0">
                <a:solidFill>
                  <a:srgbClr val="4D25FF"/>
                </a:solidFill>
              </a:rPr>
              <a:t>SNR = 0 dB                   SNR = 20 dB</a:t>
            </a:r>
          </a:p>
          <a:p>
            <a:r>
              <a:rPr lang="en-US" sz="2200" dirty="0"/>
              <a:t>Comments:</a:t>
            </a:r>
          </a:p>
          <a:p>
            <a:pPr lvl="1"/>
            <a:r>
              <a:rPr lang="en-US" dirty="0"/>
              <a:t>Performance depends on SNR as well as source locations</a:t>
            </a:r>
          </a:p>
          <a:p>
            <a:pPr lvl="1"/>
            <a:r>
              <a:rPr lang="en-US" dirty="0"/>
              <a:t>More consistent over frequency than linear </a:t>
            </a:r>
            <a:r>
              <a:rPr lang="en-US" dirty="0" err="1"/>
              <a:t>beamforming</a:t>
            </a:r>
            <a:endParaRPr lang="en-US" dirty="0"/>
          </a:p>
        </p:txBody>
      </p:sp>
      <p:pic>
        <p:nvPicPr>
          <p:cNvPr id="6" name="Picture 5" descr="noise_freq_00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209800"/>
            <a:ext cx="2809345" cy="2286000"/>
          </a:xfrm>
          <a:prstGeom prst="rect">
            <a:avLst/>
          </a:prstGeom>
        </p:spPr>
      </p:pic>
      <p:pic>
        <p:nvPicPr>
          <p:cNvPr id="8" name="Picture 7" descr="mask_freq_20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46" y="2209800"/>
            <a:ext cx="2809345" cy="2286000"/>
          </a:xfrm>
          <a:prstGeom prst="rect">
            <a:avLst/>
          </a:prstGeom>
        </p:spPr>
      </p:pic>
      <p:pic>
        <p:nvPicPr>
          <p:cNvPr id="9" name="Picture 8" descr="beampatter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2809345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5010090"/>
            <a:ext cx="4398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(</a:t>
            </a:r>
            <a:r>
              <a:rPr lang="en-US" b="1" dirty="0" err="1">
                <a:solidFill>
                  <a:srgbClr val="FF6600"/>
                </a:solidFill>
              </a:rPr>
              <a:t>Moghimi</a:t>
            </a:r>
            <a:r>
              <a:rPr lang="en-US" b="1" dirty="0">
                <a:solidFill>
                  <a:srgbClr val="FF6600"/>
                </a:solidFill>
              </a:rPr>
              <a:t> and Stern, ICASSP 2014)</a:t>
            </a:r>
          </a:p>
        </p:txBody>
      </p:sp>
    </p:spTree>
    <p:extLst>
      <p:ext uri="{BB962C8B-B14F-4D97-AF65-F5344CB8AC3E}">
        <p14:creationId xmlns:p14="http://schemas.microsoft.com/office/powerpoint/2010/main" val="23762412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nonlinear </a:t>
            </a:r>
            <a:r>
              <a:rPr lang="en-US" dirty="0" err="1"/>
              <a:t>beamforming</a:t>
            </a:r>
            <a:r>
              <a:rPr lang="en-US" dirty="0"/>
              <a:t> as a function of the number of sensors</a:t>
            </a:r>
          </a:p>
        </p:txBody>
      </p:sp>
      <p:pic>
        <p:nvPicPr>
          <p:cNvPr id="5" name="Content Placeholder 4" descr="post_W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8" r="-847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419600" y="1566523"/>
            <a:ext cx="3537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(</a:t>
            </a:r>
            <a:r>
              <a:rPr lang="en-US" sz="1600" dirty="0" err="1">
                <a:solidFill>
                  <a:srgbClr val="FF6600"/>
                </a:solidFill>
              </a:rPr>
              <a:t>Moghimi</a:t>
            </a:r>
            <a:r>
              <a:rPr lang="en-US" sz="1600" dirty="0">
                <a:solidFill>
                  <a:srgbClr val="FF6600"/>
                </a:solidFill>
              </a:rPr>
              <a:t> &amp; Stern, </a:t>
            </a:r>
            <a:r>
              <a:rPr lang="en-US" sz="1600" dirty="0" err="1">
                <a:solidFill>
                  <a:srgbClr val="FF6600"/>
                </a:solidFill>
              </a:rPr>
              <a:t>Interspeech</a:t>
            </a:r>
            <a:r>
              <a:rPr lang="en-US" sz="1600" dirty="0">
                <a:solidFill>
                  <a:srgbClr val="FF6600"/>
                </a:solidFill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41282946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binaural precedence effect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Basic stimuli of the precedence effect: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Localization </a:t>
            </a:r>
            <a:r>
              <a:rPr lang="en-US" dirty="0">
                <a:solidFill>
                  <a:schemeClr val="tx2"/>
                </a:solidFill>
              </a:rPr>
              <a:t>is typically dominated by the first arriving pair</a:t>
            </a:r>
          </a:p>
          <a:p>
            <a:r>
              <a:rPr lang="en-US" dirty="0">
                <a:solidFill>
                  <a:schemeClr val="tx1"/>
                </a:solidFill>
              </a:rPr>
              <a:t>Precedence effect believed by some (e.g. </a:t>
            </a:r>
            <a:r>
              <a:rPr lang="en-US" dirty="0" err="1">
                <a:solidFill>
                  <a:schemeClr val="tx1"/>
                </a:solidFill>
              </a:rPr>
              <a:t>Blauert</a:t>
            </a:r>
            <a:r>
              <a:rPr lang="en-US" dirty="0">
                <a:solidFill>
                  <a:schemeClr val="tx1"/>
                </a:solidFill>
              </a:rPr>
              <a:t>) to </a:t>
            </a:r>
            <a:r>
              <a:rPr lang="en-US" dirty="0">
                <a:solidFill>
                  <a:schemeClr val="tx2"/>
                </a:solidFill>
              </a:rPr>
              <a:t>improve speech intelligibility</a:t>
            </a:r>
          </a:p>
          <a:p>
            <a:r>
              <a:rPr lang="en-US" dirty="0">
                <a:solidFill>
                  <a:schemeClr val="tx2"/>
                </a:solidFill>
              </a:rPr>
              <a:t>Generalizing, we might say that onset enhancement helps at any level</a:t>
            </a:r>
          </a:p>
        </p:txBody>
      </p:sp>
      <p:pic>
        <p:nvPicPr>
          <p:cNvPr id="724996" name="Picture 4" descr="prece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05000"/>
            <a:ext cx="4229100" cy="237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onset enhancement (SSF)</a:t>
            </a:r>
          </a:p>
        </p:txBody>
      </p:sp>
      <p:pic>
        <p:nvPicPr>
          <p:cNvPr id="6" name="Content Placeholder 5" descr="SSF_IS2010_FilterResponsePlot_P_Reverb.pdf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3" r="-10243"/>
          <a:stretch>
            <a:fillRect/>
          </a:stretch>
        </p:blipFill>
        <p:spPr>
          <a:xfrm>
            <a:off x="-304800" y="1524000"/>
            <a:ext cx="8231188" cy="2209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SF_IS2010_FilterResponsePlot_P2_Rever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6831706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1337608"/>
            <a:ext cx="1228521" cy="7109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RT60 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500 </a:t>
            </a:r>
            <a:r>
              <a:rPr lang="en-US" sz="2400" b="1" dirty="0" err="1">
                <a:solidFill>
                  <a:srgbClr val="FF0000"/>
                </a:solidFill>
              </a:rPr>
              <a:t>ms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Before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After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 SSF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sb01_Reverb0P5sec.i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3022600"/>
            <a:ext cx="411480" cy="411480"/>
          </a:xfrm>
          <a:prstGeom prst="rect">
            <a:avLst/>
          </a:prstGeom>
        </p:spPr>
      </p:pic>
      <p:pic>
        <p:nvPicPr>
          <p:cNvPr id="10" name="sb01_Reverb0P5sec.typeI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0648" y="51816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onset enhancement in the SSF algorithm (Kim and Stern, </a:t>
            </a:r>
            <a:r>
              <a:rPr lang="en-US" dirty="0" err="1"/>
              <a:t>Interspeech</a:t>
            </a:r>
            <a:r>
              <a:rPr lang="en-US" dirty="0"/>
              <a:t> 2010)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Background music: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Reverberation:</a:t>
            </a:r>
          </a:p>
        </p:txBody>
      </p:sp>
      <p:pic>
        <p:nvPicPr>
          <p:cNvPr id="12" name="Picture 11" descr="SSF_IS2010_PlotWER_Comparison_RM_Musi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0" y="2133600"/>
            <a:ext cx="4114800" cy="2743200"/>
          </a:xfrm>
          <a:prstGeom prst="rect">
            <a:avLst/>
          </a:prstGeom>
        </p:spPr>
      </p:pic>
      <p:pic>
        <p:nvPicPr>
          <p:cNvPr id="13" name="Picture 12" descr="SSF_IS2010_PlotWER_Comparison_RM_Reverber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096011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300" y="5334000"/>
            <a:ext cx="845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1C14"/>
                </a:solidFill>
              </a:rPr>
              <a:t>Comment: </a:t>
            </a:r>
            <a:r>
              <a:rPr lang="en-US" dirty="0">
                <a:solidFill>
                  <a:srgbClr val="000000"/>
                </a:solidFill>
              </a:rPr>
              <a:t>Onset </a:t>
            </a:r>
            <a:r>
              <a:rPr lang="en-US" dirty="0" err="1">
                <a:solidFill>
                  <a:srgbClr val="000000"/>
                </a:solidFill>
              </a:rPr>
              <a:t>enhancment</a:t>
            </a:r>
            <a:r>
              <a:rPr lang="en-US" dirty="0">
                <a:solidFill>
                  <a:srgbClr val="000000"/>
                </a:solidFill>
              </a:rPr>
              <a:t> using SSF processing is especially effective in dealing with reverberation </a:t>
            </a:r>
          </a:p>
        </p:txBody>
      </p:sp>
    </p:spTree>
    <p:extLst>
      <p:ext uri="{BB962C8B-B14F-4D97-AF65-F5344CB8AC3E}">
        <p14:creationId xmlns:p14="http://schemas.microsoft.com/office/powerpoint/2010/main" val="30299784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905000" y="1524000"/>
            <a:ext cx="304800" cy="35832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09800" y="4419600"/>
            <a:ext cx="4889500" cy="6876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4114800"/>
            <a:ext cx="4508500" cy="685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onset enhancement with two-microphone processing: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Comment: </a:t>
            </a:r>
            <a:r>
              <a:rPr lang="en-US" dirty="0"/>
              <a:t>the use of both SSF onset enhancement and binaural comparison is especially helpful for improving WER for reverberated speech</a:t>
            </a:r>
          </a:p>
        </p:txBody>
      </p:sp>
      <p:pic>
        <p:nvPicPr>
          <p:cNvPr id="4" name="Picture 3" descr="MajorResul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194300" cy="358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2286000"/>
            <a:ext cx="152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(Park et al.,</a:t>
            </a:r>
          </a:p>
          <a:p>
            <a:r>
              <a:rPr lang="en-US" dirty="0" err="1">
                <a:solidFill>
                  <a:srgbClr val="3366FF"/>
                </a:solidFill>
              </a:rPr>
              <a:t>Interspeech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2014)</a:t>
            </a:r>
          </a:p>
        </p:txBody>
      </p:sp>
    </p:spTree>
    <p:extLst>
      <p:ext uri="{BB962C8B-B14F-4D97-AF65-F5344CB8AC3E}">
        <p14:creationId xmlns:p14="http://schemas.microsoft.com/office/powerpoint/2010/main" val="29498158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use of multiple </a:t>
            </a:r>
            <a:r>
              <a:rPr lang="en-US" dirty="0" err="1"/>
              <a:t>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 arrays provide directional response which can help interfering sources and in reverberation</a:t>
            </a:r>
          </a:p>
          <a:p>
            <a:r>
              <a:rPr lang="en-US" dirty="0"/>
              <a:t>Delay-and-sum </a:t>
            </a:r>
            <a:r>
              <a:rPr lang="en-US" dirty="0" err="1"/>
              <a:t>beamforming</a:t>
            </a:r>
            <a:r>
              <a:rPr lang="en-US" dirty="0"/>
              <a:t> is very simple and somewhat effective</a:t>
            </a:r>
          </a:p>
          <a:p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provides better performance but not in reverberant environments with MMSE-based objective functions</a:t>
            </a:r>
          </a:p>
          <a:p>
            <a:r>
              <a:rPr lang="en-US" dirty="0"/>
              <a:t>Adaptive </a:t>
            </a:r>
            <a:r>
              <a:rPr lang="en-US" dirty="0" err="1"/>
              <a:t>beamforming</a:t>
            </a:r>
            <a:r>
              <a:rPr lang="en-US" dirty="0"/>
              <a:t> based on minimizing feature distortion can be very effective but is computationally costly</a:t>
            </a:r>
          </a:p>
          <a:p>
            <a:r>
              <a:rPr lang="en-US" dirty="0"/>
              <a:t>For only two </a:t>
            </a:r>
            <a:r>
              <a:rPr lang="en-US" dirty="0" err="1"/>
              <a:t>mics</a:t>
            </a:r>
            <a:r>
              <a:rPr lang="en-US" dirty="0"/>
              <a:t>, “nonlinear” </a:t>
            </a:r>
            <a:r>
              <a:rPr lang="en-US" dirty="0" err="1"/>
              <a:t>beamforming</a:t>
            </a:r>
            <a:r>
              <a:rPr lang="en-US" dirty="0"/>
              <a:t> based on selective reconstruction is best</a:t>
            </a:r>
          </a:p>
          <a:p>
            <a:r>
              <a:rPr lang="en-US" dirty="0"/>
              <a:t>Onset enhancement helps a great deal as well in </a:t>
            </a:r>
            <a:r>
              <a:rPr lang="en-US" dirty="0" err="1"/>
              <a:t>reverberance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Robust speech recognition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As speech recognition is transferred from the laboratory to the marketplace robust recognition is becoming increasingly important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ja-JP" alt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Robustness</a:t>
            </a:r>
            <a:r>
              <a:rPr lang="ja-JP" alt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in 1985: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Recognition in a quiet room using desktop microphones</a:t>
            </a:r>
          </a:p>
          <a:p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Robustness in 2020: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Recognition ….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over a cell phone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in a car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with the windows down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and the radio playing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at highway speeds</a:t>
            </a:r>
          </a:p>
        </p:txBody>
      </p:sp>
    </p:spTree>
    <p:extLst>
      <p:ext uri="{BB962C8B-B14F-4D97-AF65-F5344CB8AC3E}">
        <p14:creationId xmlns:p14="http://schemas.microsoft.com/office/powerpoint/2010/main" val="272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Auditory-based representations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25472" b="-254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25442" b="-254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866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An original spectrogram:                Spectrum “recovered” from MFCC: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4063416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3841" y="1447800"/>
            <a:ext cx="431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the speech recognizer sees:</a:t>
            </a:r>
          </a:p>
        </p:txBody>
      </p:sp>
    </p:spTree>
    <p:extLst>
      <p:ext uri="{BB962C8B-B14F-4D97-AF65-F5344CB8AC3E}">
        <p14:creationId xmlns:p14="http://schemas.microsoft.com/office/powerpoint/2010/main" val="17416546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Comments on MFCC representation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ja-JP" alt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 very </a:t>
            </a:r>
            <a:r>
              <a:rPr lang="ja-JP" alt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blurry</a:t>
            </a:r>
            <a:r>
              <a:rPr lang="ja-JP" alt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compared to a wideband spectrogram!</a:t>
            </a:r>
          </a:p>
          <a:p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Aspects of auditory processing represented: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 Frequency selectivity and spectral bandwidth (but using a constant analysis window duration!)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Wavelet schemes exploit time-frequency resolution better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Nonlinear amplitude response (via log transformation only)</a:t>
            </a:r>
          </a:p>
          <a:p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Aspects of auditory processing NOT represented: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Detailed timing structure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Lateral suppression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Enhancement of temporal contrast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Other auditory nonlinearities</a:t>
            </a:r>
          </a:p>
        </p:txBody>
      </p:sp>
    </p:spTree>
    <p:extLst>
      <p:ext uri="{BB962C8B-B14F-4D97-AF65-F5344CB8AC3E}">
        <p14:creationId xmlns:p14="http://schemas.microsoft.com/office/powerpoint/2010/main" val="38575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uiExpand="1" build="p" bldLvl="3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auditory anatomy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 involved in auditory processing:</a:t>
            </a:r>
          </a:p>
        </p:txBody>
      </p:sp>
      <p:pic>
        <p:nvPicPr>
          <p:cNvPr id="5" name="Picture 4" descr="cochle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2064906"/>
            <a:ext cx="5251450" cy="4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5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Excitation along the basilar membrane</a:t>
            </a:r>
            <a:br>
              <a:rPr lang="en-US" dirty="0"/>
            </a:br>
            <a:r>
              <a:rPr lang="en-US" sz="2000" dirty="0"/>
              <a:t>(courtesy James Hudspeth, HHMI)</a:t>
            </a:r>
          </a:p>
        </p:txBody>
      </p:sp>
      <p:pic>
        <p:nvPicPr>
          <p:cNvPr id="6" name="cochlea-lg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2563" y="1524000"/>
            <a:ext cx="6088062" cy="4572000"/>
          </a:xfrm>
        </p:spPr>
      </p:pic>
    </p:spTree>
    <p:extLst>
      <p:ext uri="{BB962C8B-B14F-4D97-AF65-F5344CB8AC3E}">
        <p14:creationId xmlns:p14="http://schemas.microsoft.com/office/powerpoint/2010/main" val="24699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auditory pathways</a:t>
            </a:r>
          </a:p>
        </p:txBody>
      </p:sp>
      <p:pic>
        <p:nvPicPr>
          <p:cNvPr id="12" name="Content Placeholder 11" descr="pathways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6" r="-10446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There is a lot going on!</a:t>
            </a:r>
          </a:p>
          <a:p>
            <a:endParaRPr lang="en-US" sz="2000" dirty="0"/>
          </a:p>
          <a:p>
            <a:r>
              <a:rPr lang="en-US" sz="2000" dirty="0"/>
              <a:t>For the most part, we only consider the response of the auditory nerve</a:t>
            </a:r>
          </a:p>
          <a:p>
            <a:pPr lvl="1"/>
            <a:r>
              <a:rPr lang="en-US" sz="1600" dirty="0"/>
              <a:t>It is in series with everything else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43200" y="4680202"/>
            <a:ext cx="2425611" cy="882398"/>
            <a:chOff x="2743200" y="4680202"/>
            <a:chExt cx="2425611" cy="882398"/>
          </a:xfrm>
        </p:grpSpPr>
        <p:sp>
          <p:nvSpPr>
            <p:cNvPr id="2" name="Donut 1"/>
            <p:cNvSpPr/>
            <p:nvPr/>
          </p:nvSpPr>
          <p:spPr bwMode="auto">
            <a:xfrm>
              <a:off x="2743200" y="5181600"/>
              <a:ext cx="457200" cy="381000"/>
            </a:xfrm>
            <a:prstGeom prst="donut">
              <a:avLst>
                <a:gd name="adj" fmla="val 11638"/>
              </a:avLst>
            </a:prstGeom>
            <a:solidFill>
              <a:srgbClr val="FF0000"/>
            </a:solidFill>
            <a:ln w="127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Helvetica" pitchFamily="-109" charset="0"/>
              </a:endParaRPr>
            </a:p>
          </p:txBody>
        </p:sp>
        <p:sp>
          <p:nvSpPr>
            <p:cNvPr id="5" name="Left Arrow 4"/>
            <p:cNvSpPr/>
            <p:nvPr/>
          </p:nvSpPr>
          <p:spPr bwMode="auto">
            <a:xfrm rot="19913502">
              <a:off x="3044103" y="4680202"/>
              <a:ext cx="2124708" cy="191866"/>
            </a:xfrm>
            <a:prstGeom prst="leftArrow">
              <a:avLst/>
            </a:prstGeom>
            <a:solidFill>
              <a:srgbClr val="FF0000"/>
            </a:solidFill>
            <a:ln w="127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Helvetica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8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9E925-FB23-1441-B5E2-1813C7C1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aspects of peripheral neural processing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86411-3E23-D94A-8D27-C20C42BC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Bandpass filtering</a:t>
            </a:r>
          </a:p>
          <a:p>
            <a:r>
              <a:rPr lang="en-US" dirty="0"/>
              <a:t>Rectification and log compression</a:t>
            </a:r>
          </a:p>
          <a:p>
            <a:r>
              <a:rPr lang="en-US" dirty="0"/>
              <a:t>Enhancement of onsets and offsets in time in each band</a:t>
            </a:r>
          </a:p>
          <a:p>
            <a:r>
              <a:rPr lang="en-US" dirty="0"/>
              <a:t>Lateral suppression of  weaker signals in adjacent bands</a:t>
            </a:r>
          </a:p>
          <a:p>
            <a:r>
              <a:rPr lang="en-US" dirty="0"/>
              <a:t>Binaural interaction for localization and reverberation suppression</a:t>
            </a:r>
          </a:p>
        </p:txBody>
      </p:sp>
    </p:spTree>
    <p:extLst>
      <p:ext uri="{BB962C8B-B14F-4D97-AF65-F5344CB8AC3E}">
        <p14:creationId xmlns:p14="http://schemas.microsoft.com/office/powerpoint/2010/main" val="15250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4" descr="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905000"/>
            <a:ext cx="548481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Speech representation using mean rate</a:t>
            </a:r>
          </a:p>
        </p:txBody>
      </p:sp>
      <p:sp>
        <p:nvSpPr>
          <p:cNvPr id="147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Representation of vowels by Young and Sachs using mean rate:</a:t>
            </a: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Mean rate representation does not preserve spectral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62685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Speech representation using average localized synchrony measure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Representation of vowels by Young and Sachs using ALSR: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9507" name="Picture 4" descr="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334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31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532812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Physiologically-motivated signal processing: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Zhang-Carney-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Zilany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model of the periphery</a:t>
            </a:r>
          </a:p>
        </p:txBody>
      </p:sp>
      <p:sp>
        <p:nvSpPr>
          <p:cNvPr id="151554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We used the </a:t>
            </a:r>
            <a:r>
              <a:rPr lang="ja-JP" altLang="en-US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synapse output</a:t>
            </a:r>
            <a:r>
              <a:rPr lang="ja-JP" altLang="en-US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as the basis for further processing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1556" name="Picture 5" descr="CarneyMod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803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42900"/>
            <a:ext cx="8685212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 early evaluation by Kim et al.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Interspeech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2006)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Synchrony response is smeared across frequency to remove pitch effects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Higher frequencies represented by mean rate of firing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Synchrony and mean rate combined additively</a:t>
            </a:r>
          </a:p>
          <a:p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Much more processing than MFCCs, but will simplify if results are useful</a:t>
            </a:r>
          </a:p>
        </p:txBody>
      </p:sp>
      <p:pic>
        <p:nvPicPr>
          <p:cNvPr id="153603" name="Picture 4" descr="ChanwookBlo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1524000"/>
            <a:ext cx="2852737" cy="4572000"/>
          </a:xfrm>
        </p:spPr>
      </p:pic>
    </p:spTree>
    <p:extLst>
      <p:ext uri="{BB962C8B-B14F-4D97-AF65-F5344CB8AC3E}">
        <p14:creationId xmlns:p14="http://schemas.microsoft.com/office/powerpoint/2010/main" val="44846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4800"/>
            <a:ext cx="8228012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source-filter model of speech production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9300"/>
            <a:ext cx="8231188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useful model for representing the generation of speech sounds: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609600" y="1181100"/>
            <a:ext cx="823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96875" indent="-396875">
              <a:spcBef>
                <a:spcPct val="50000"/>
              </a:spcBef>
              <a:buClr>
                <a:srgbClr val="FAFD00"/>
              </a:buClr>
              <a:buSzPct val="110000"/>
              <a:buFont typeface="Wingdings" charset="0"/>
              <a:buChar char=""/>
            </a:pPr>
            <a:endParaRPr lang="es-ES_tradnl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4821" name="Group 35"/>
          <p:cNvGrpSpPr>
            <a:grpSpLocks/>
          </p:cNvGrpSpPr>
          <p:nvPr/>
        </p:nvGrpSpPr>
        <p:grpSpPr bwMode="auto">
          <a:xfrm>
            <a:off x="815975" y="3146425"/>
            <a:ext cx="7261225" cy="2895600"/>
            <a:chOff x="562" y="1546"/>
            <a:chExt cx="4574" cy="1824"/>
          </a:xfrm>
        </p:grpSpPr>
        <p:sp>
          <p:nvSpPr>
            <p:cNvPr id="34824" name="Line 6"/>
            <p:cNvSpPr>
              <a:spLocks noChangeShapeType="1"/>
            </p:cNvSpPr>
            <p:nvPr/>
          </p:nvSpPr>
          <p:spPr bwMode="auto">
            <a:xfrm>
              <a:off x="672" y="1848"/>
              <a:ext cx="43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104" y="1608"/>
              <a:ext cx="768" cy="480"/>
            </a:xfrm>
            <a:prstGeom prst="rect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1104" y="2568"/>
              <a:ext cx="768" cy="480"/>
            </a:xfrm>
            <a:prstGeom prst="rect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1872" y="1848"/>
              <a:ext cx="33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1872" y="2808"/>
              <a:ext cx="33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>
              <a:off x="2208" y="1848"/>
              <a:ext cx="240" cy="43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 flipV="1">
              <a:off x="2208" y="2424"/>
              <a:ext cx="222" cy="38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2400" y="2424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17"/>
            <p:cNvSpPr>
              <a:spLocks noChangeArrowheads="1"/>
            </p:cNvSpPr>
            <p:nvPr/>
          </p:nvSpPr>
          <p:spPr bwMode="auto">
            <a:xfrm>
              <a:off x="2400" y="223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Line 18"/>
            <p:cNvSpPr>
              <a:spLocks noChangeShapeType="1"/>
            </p:cNvSpPr>
            <p:nvPr/>
          </p:nvSpPr>
          <p:spPr bwMode="auto">
            <a:xfrm>
              <a:off x="2544" y="2328"/>
              <a:ext cx="288" cy="7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4" name="Line 19"/>
            <p:cNvSpPr>
              <a:spLocks noChangeShapeType="1"/>
            </p:cNvSpPr>
            <p:nvPr/>
          </p:nvSpPr>
          <p:spPr bwMode="auto">
            <a:xfrm>
              <a:off x="2832" y="2405"/>
              <a:ext cx="38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5" name="Rectangle 22"/>
            <p:cNvSpPr>
              <a:spLocks noChangeArrowheads="1"/>
            </p:cNvSpPr>
            <p:nvPr/>
          </p:nvSpPr>
          <p:spPr bwMode="auto">
            <a:xfrm>
              <a:off x="3216" y="2107"/>
              <a:ext cx="1056" cy="634"/>
            </a:xfrm>
            <a:prstGeom prst="rect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36" name="Line 23"/>
            <p:cNvSpPr>
              <a:spLocks noChangeShapeType="1"/>
            </p:cNvSpPr>
            <p:nvPr/>
          </p:nvSpPr>
          <p:spPr bwMode="auto">
            <a:xfrm>
              <a:off x="4272" y="2424"/>
              <a:ext cx="38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37" name="Text Box 24"/>
            <p:cNvSpPr txBox="1">
              <a:spLocks noChangeArrowheads="1"/>
            </p:cNvSpPr>
            <p:nvPr/>
          </p:nvSpPr>
          <p:spPr bwMode="auto">
            <a:xfrm>
              <a:off x="562" y="1546"/>
              <a:ext cx="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Pitch</a:t>
              </a:r>
            </a:p>
          </p:txBody>
        </p:sp>
        <p:sp>
          <p:nvSpPr>
            <p:cNvPr id="34838" name="Text Box 26"/>
            <p:cNvSpPr txBox="1">
              <a:spLocks noChangeArrowheads="1"/>
            </p:cNvSpPr>
            <p:nvPr/>
          </p:nvSpPr>
          <p:spPr bwMode="auto">
            <a:xfrm>
              <a:off x="848" y="2107"/>
              <a:ext cx="1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Pulse train source</a:t>
              </a:r>
            </a:p>
          </p:txBody>
        </p:sp>
        <p:sp>
          <p:nvSpPr>
            <p:cNvPr id="34839" name="Text Box 27"/>
            <p:cNvSpPr txBox="1">
              <a:spLocks noChangeArrowheads="1"/>
            </p:cNvSpPr>
            <p:nvPr/>
          </p:nvSpPr>
          <p:spPr bwMode="auto">
            <a:xfrm>
              <a:off x="1034" y="3120"/>
              <a:ext cx="1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Noise source</a:t>
              </a:r>
            </a:p>
          </p:txBody>
        </p:sp>
        <p:sp>
          <p:nvSpPr>
            <p:cNvPr id="34840" name="Text Box 28"/>
            <p:cNvSpPr txBox="1">
              <a:spLocks noChangeArrowheads="1"/>
            </p:cNvSpPr>
            <p:nvPr/>
          </p:nvSpPr>
          <p:spPr bwMode="auto">
            <a:xfrm>
              <a:off x="3158" y="2871"/>
              <a:ext cx="1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/>
                <a:t>Vocal tract model</a:t>
              </a:r>
            </a:p>
          </p:txBody>
        </p:sp>
        <p:sp>
          <p:nvSpPr>
            <p:cNvPr id="34841" name="Oval 31"/>
            <p:cNvSpPr>
              <a:spLocks noChangeArrowheads="1"/>
            </p:cNvSpPr>
            <p:nvPr/>
          </p:nvSpPr>
          <p:spPr bwMode="auto">
            <a:xfrm>
              <a:off x="4656" y="2280"/>
              <a:ext cx="240" cy="288"/>
            </a:xfrm>
            <a:prstGeom prst="ellipse">
              <a:avLst/>
            </a:prstGeom>
            <a:solidFill>
              <a:srgbClr val="FFA36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34842" name="Line 33"/>
            <p:cNvSpPr>
              <a:spLocks noChangeShapeType="1"/>
            </p:cNvSpPr>
            <p:nvPr/>
          </p:nvSpPr>
          <p:spPr bwMode="auto">
            <a:xfrm>
              <a:off x="4769" y="1803"/>
              <a:ext cx="0" cy="4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34843" name="Line 34"/>
            <p:cNvSpPr>
              <a:spLocks noChangeShapeType="1"/>
            </p:cNvSpPr>
            <p:nvPr/>
          </p:nvSpPr>
          <p:spPr bwMode="auto">
            <a:xfrm>
              <a:off x="4896" y="2424"/>
              <a:ext cx="24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34822" name="Text Box 36"/>
          <p:cNvSpPr txBox="1">
            <a:spLocks noChangeArrowheads="1"/>
          </p:cNvSpPr>
          <p:nvPr/>
        </p:nvSpPr>
        <p:spPr bwMode="auto">
          <a:xfrm>
            <a:off x="6810375" y="3181350"/>
            <a:ext cx="160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/>
              <a:t>Amplitude</a:t>
            </a:r>
          </a:p>
        </p:txBody>
      </p:sp>
      <p:sp>
        <p:nvSpPr>
          <p:cNvPr id="34823" name="Text Box 37"/>
          <p:cNvSpPr txBox="1">
            <a:spLocks noChangeArrowheads="1"/>
          </p:cNvSpPr>
          <p:nvPr/>
        </p:nvSpPr>
        <p:spPr bwMode="auto">
          <a:xfrm>
            <a:off x="8102600" y="4356100"/>
            <a:ext cx="76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i="1">
                <a:latin typeface="Times" charset="0"/>
              </a:rPr>
              <a:t>p[n]</a:t>
            </a:r>
          </a:p>
        </p:txBody>
      </p:sp>
    </p:spTree>
    <p:extLst>
      <p:ext uri="{BB962C8B-B14F-4D97-AF65-F5344CB8AC3E}">
        <p14:creationId xmlns:p14="http://schemas.microsoft.com/office/powerpoint/2010/main" val="6010546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clean speech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5651" name="Picture 4" descr="Cl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6863"/>
            <a:ext cx="48514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5051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20-dB SNR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7699" name="Picture 4" descr="2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44638"/>
            <a:ext cx="493395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84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10-dB SNR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9747" name="Picture 4" descr="1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16063"/>
            <a:ext cx="49530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869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auditory processing with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cepstral analysis: 0-dB SNR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1795" name="Picture 4" descr="0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851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596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Curves are shifted by 10-15 dB (greater improvement than obtained with VTS or CDCN)</a:t>
            </a: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[Results from Kim et al., Interspeech 2006]</a:t>
            </a: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42" name="Picture 3" descr="WSJ_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9624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Auditory processing is more effective than MFCCs at low SNRs, especially in white noise</a:t>
            </a:r>
          </a:p>
        </p:txBody>
      </p:sp>
      <p:sp>
        <p:nvSpPr>
          <p:cNvPr id="163844" name="TextBox 5"/>
          <p:cNvSpPr txBox="1">
            <a:spLocks noChangeArrowheads="1"/>
          </p:cNvSpPr>
          <p:nvPr/>
        </p:nvSpPr>
        <p:spPr bwMode="auto">
          <a:xfrm>
            <a:off x="457200" y="1828800"/>
            <a:ext cx="817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4D25FF"/>
                </a:solidFill>
                <a:latin typeface="Arial" charset="0"/>
                <a:cs typeface="Arial" charset="0"/>
              </a:rPr>
              <a:t>Accuracy in background noise:    Accuracy in background music:</a:t>
            </a:r>
          </a:p>
        </p:txBody>
      </p:sp>
      <p:pic>
        <p:nvPicPr>
          <p:cNvPr id="163845" name="Picture 5" descr="WSJ_no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386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514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But do auditory models really need to be so complex?</a:t>
            </a:r>
          </a:p>
        </p:txBody>
      </p:sp>
      <p:sp>
        <p:nvSpPr>
          <p:cNvPr id="165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D25FF"/>
                </a:solidFill>
                <a:latin typeface="Arial" charset="0"/>
                <a:ea typeface="ＭＳ Ｐゴシック" charset="0"/>
                <a:cs typeface="ＭＳ Ｐゴシック" charset="0"/>
              </a:rPr>
              <a:t>Model of Zhang et al. 2001:             A much simpler model:</a:t>
            </a:r>
          </a:p>
        </p:txBody>
      </p:sp>
      <p:pic>
        <p:nvPicPr>
          <p:cNvPr id="165891" name="Picture 5" descr="CarneyMod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6288"/>
            <a:ext cx="34290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8" descr="SimpleBlo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133600"/>
            <a:ext cx="1422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646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Comparing simple and complex auditory models</a:t>
            </a:r>
          </a:p>
        </p:txBody>
      </p:sp>
      <p:sp>
        <p:nvSpPr>
          <p:cNvPr id="167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Comparing MFCC processing, a trivial (filter–rectify–compress) auditory model, and the full Carney-Zhang model:</a:t>
            </a:r>
          </a:p>
          <a:p>
            <a:endParaRPr lang="en-US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39" name="Picture 8" descr="Carne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36825"/>
            <a:ext cx="5867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853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Aspects of auditory processing we have found to be important in improving WER in noise/</a:t>
            </a:r>
            <a:r>
              <a:rPr lang="en-US" dirty="0" err="1"/>
              <a:t>reberb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shape of the peripheral filters</a:t>
            </a:r>
          </a:p>
          <a:p>
            <a:r>
              <a:rPr lang="en-US" dirty="0"/>
              <a:t>The shape of the auditory nonlinearity</a:t>
            </a:r>
          </a:p>
          <a:p>
            <a:r>
              <a:rPr lang="en-US" dirty="0"/>
              <a:t>The use of “medium-time” analysis for noise and reverberation compensation</a:t>
            </a:r>
          </a:p>
          <a:p>
            <a:r>
              <a:rPr lang="en-US" dirty="0"/>
              <a:t>The use of nonlinear filtering to obtain noise suppression and general separation of </a:t>
            </a:r>
            <a:r>
              <a:rPr lang="en-US" dirty="0" err="1"/>
              <a:t>speechlike</a:t>
            </a:r>
            <a:r>
              <a:rPr lang="en-US" dirty="0"/>
              <a:t> from non-</a:t>
            </a:r>
            <a:r>
              <a:rPr lang="en-US" dirty="0" err="1"/>
              <a:t>speechlike</a:t>
            </a:r>
            <a:r>
              <a:rPr lang="en-US" dirty="0"/>
              <a:t> signals (a form of modulation filtering)</a:t>
            </a:r>
          </a:p>
          <a:p>
            <a:r>
              <a:rPr lang="en-US" dirty="0"/>
              <a:t>The use of nonlinear approaches to effect onset enhancement</a:t>
            </a:r>
          </a:p>
          <a:p>
            <a:r>
              <a:rPr lang="en-US" dirty="0"/>
              <a:t>Binaural processing for further enhancement of target signals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PNCC processing (Kim and Stern, 2010,2014)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pragmatic implementation of a number of the principles described:</a:t>
            </a:r>
          </a:p>
          <a:p>
            <a:pPr lvl="1"/>
            <a:r>
              <a:rPr lang="en-US" dirty="0" err="1"/>
              <a:t>Gammatone</a:t>
            </a:r>
            <a:r>
              <a:rPr lang="en-US" dirty="0"/>
              <a:t> </a:t>
            </a:r>
            <a:r>
              <a:rPr lang="en-US" dirty="0" err="1"/>
              <a:t>filterbanks</a:t>
            </a:r>
            <a:endParaRPr lang="en-US" dirty="0"/>
          </a:p>
          <a:p>
            <a:pPr lvl="1"/>
            <a:r>
              <a:rPr lang="en-US" dirty="0"/>
              <a:t>Nonlinearity shaped to follow auditory processing</a:t>
            </a:r>
          </a:p>
          <a:p>
            <a:pPr lvl="1"/>
            <a:r>
              <a:rPr lang="en-US" dirty="0"/>
              <a:t>“Medium-time” environmental compensation using nonlinear </a:t>
            </a:r>
            <a:r>
              <a:rPr lang="en-US" dirty="0" err="1"/>
              <a:t>cepstral</a:t>
            </a:r>
            <a:r>
              <a:rPr lang="en-US" dirty="0"/>
              <a:t> </a:t>
            </a:r>
            <a:r>
              <a:rPr lang="en-US" dirty="0" err="1"/>
              <a:t>highpass</a:t>
            </a:r>
            <a:r>
              <a:rPr lang="en-US" dirty="0"/>
              <a:t> filtering in each channel</a:t>
            </a:r>
          </a:p>
          <a:p>
            <a:pPr lvl="1"/>
            <a:r>
              <a:rPr lang="en-US" dirty="0"/>
              <a:t>Enhancement of envelope onsets</a:t>
            </a:r>
          </a:p>
          <a:p>
            <a:pPr lvl="1"/>
            <a:r>
              <a:rPr lang="en-US" dirty="0"/>
              <a:t>Computationally-efficient implementation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PNCC: an integrated front end based on auditory processing </a:t>
            </a:r>
          </a:p>
        </p:txBody>
      </p:sp>
      <p:pic>
        <p:nvPicPr>
          <p:cNvPr id="7" name="Content Placeholder 6" descr="PNCC_BloxN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38" r="-40138"/>
          <a:stretch>
            <a:fillRect/>
          </a:stretch>
        </p:blipFill>
        <p:spPr>
          <a:xfrm>
            <a:off x="-1143000" y="1514407"/>
            <a:ext cx="8231188" cy="4572000"/>
          </a:xfrm>
        </p:spPr>
      </p:pic>
      <p:sp>
        <p:nvSpPr>
          <p:cNvPr id="8" name="TextBox 7"/>
          <p:cNvSpPr txBox="1"/>
          <p:nvPr/>
        </p:nvSpPr>
        <p:spPr>
          <a:xfrm>
            <a:off x="609600" y="6096000"/>
            <a:ext cx="376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MFCC   RASTA-PLP          PNCC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2133600"/>
            <a:ext cx="190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Initial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3657600"/>
            <a:ext cx="31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Environmental compensation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7385" y="5029200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Final processing</a:t>
            </a:r>
          </a:p>
        </p:txBody>
      </p:sp>
    </p:spTree>
    <p:extLst>
      <p:ext uri="{BB962C8B-B14F-4D97-AF65-F5344CB8AC3E}">
        <p14:creationId xmlns:p14="http://schemas.microsoft.com/office/powerpoint/2010/main" val="127596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Original speech: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75-Hz excitation: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150-Hz excitation: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Speech with noise excitation: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Signal manipulation: separating excitation from acoustical filtering in speech</a:t>
            </a:r>
          </a:p>
        </p:txBody>
      </p:sp>
      <p:pic>
        <p:nvPicPr>
          <p:cNvPr id="7" name="welcome7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2873662"/>
            <a:ext cx="411480" cy="411480"/>
          </a:xfrm>
          <a:prstGeom prst="rect">
            <a:avLst/>
          </a:prstGeom>
        </p:spPr>
      </p:pic>
      <p:pic>
        <p:nvPicPr>
          <p:cNvPr id="8" name="welcome1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1964357"/>
            <a:ext cx="411480" cy="411480"/>
          </a:xfrm>
          <a:prstGeom prst="rect">
            <a:avLst/>
          </a:prstGeom>
        </p:spPr>
      </p:pic>
      <p:pic>
        <p:nvPicPr>
          <p:cNvPr id="9" name="welcome15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3782967"/>
            <a:ext cx="411480" cy="411480"/>
          </a:xfrm>
          <a:prstGeom prst="rect">
            <a:avLst/>
          </a:prstGeom>
        </p:spPr>
      </p:pic>
      <p:pic>
        <p:nvPicPr>
          <p:cNvPr id="10" name="welcome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76814" y="4692272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front ends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311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163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in noise after PNCC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in white noise”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SNR       Original speech    Processed speech</a:t>
            </a:r>
          </a:p>
          <a:p>
            <a:pPr marL="0" indent="0">
              <a:buNone/>
            </a:pPr>
            <a:r>
              <a:rPr lang="en-US" dirty="0"/>
              <a:t>            ∞</a:t>
            </a:r>
          </a:p>
          <a:p>
            <a:pPr marL="0" indent="0">
              <a:buNone/>
            </a:pPr>
            <a:r>
              <a:rPr lang="en-US" dirty="0"/>
              <a:t>           10</a:t>
            </a:r>
          </a:p>
          <a:p>
            <a:pPr marL="0" indent="0">
              <a:buNone/>
            </a:pPr>
            <a:r>
              <a:rPr lang="en-US" dirty="0"/>
              <a:t>             5</a:t>
            </a:r>
          </a:p>
          <a:p>
            <a:pPr marL="0" indent="0">
              <a:buNone/>
            </a:pPr>
            <a:r>
              <a:rPr lang="en-US" dirty="0"/>
              <a:t>             0</a:t>
            </a:r>
          </a:p>
          <a:p>
            <a:pPr marL="0" indent="0">
              <a:buNone/>
            </a:pPr>
            <a:r>
              <a:rPr lang="en-US" dirty="0"/>
              <a:t>           –5</a:t>
            </a:r>
          </a:p>
          <a:p>
            <a:endParaRPr lang="en-US" dirty="0"/>
          </a:p>
        </p:txBody>
      </p:sp>
      <p:pic>
        <p:nvPicPr>
          <p:cNvPr id="4" name="xPNCCwhite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53000" y="4267200"/>
            <a:ext cx="411480" cy="411480"/>
          </a:xfrm>
          <a:prstGeom prst="rect">
            <a:avLst/>
          </a:prstGeom>
        </p:spPr>
      </p:pic>
      <p:pic>
        <p:nvPicPr>
          <p:cNvPr id="5" name="xPNCCwhite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78183" y="3855720"/>
            <a:ext cx="411480" cy="411480"/>
          </a:xfrm>
          <a:prstGeom prst="rect">
            <a:avLst/>
          </a:prstGeom>
        </p:spPr>
      </p:pic>
      <p:pic>
        <p:nvPicPr>
          <p:cNvPr id="6" name="xPNCCwhite1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53000" y="3422419"/>
            <a:ext cx="411480" cy="411480"/>
          </a:xfrm>
          <a:prstGeom prst="rect">
            <a:avLst/>
          </a:prstGeom>
        </p:spPr>
      </p:pic>
      <p:pic>
        <p:nvPicPr>
          <p:cNvPr id="7" name="xPNCCwhite10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78183" y="3047819"/>
            <a:ext cx="411480" cy="411480"/>
          </a:xfrm>
          <a:prstGeom prst="rect">
            <a:avLst/>
          </a:prstGeom>
        </p:spPr>
      </p:pic>
      <p:pic>
        <p:nvPicPr>
          <p:cNvPr id="8" name="xPNCCwhiteneg5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378183" y="4724400"/>
            <a:ext cx="411480" cy="411480"/>
          </a:xfrm>
          <a:prstGeom prst="rect">
            <a:avLst/>
          </a:prstGeom>
        </p:spPr>
      </p:pic>
      <p:pic>
        <p:nvPicPr>
          <p:cNvPr id="9" name="xwhite0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67000" y="4312920"/>
            <a:ext cx="411480" cy="411480"/>
          </a:xfrm>
          <a:prstGeom prst="rect">
            <a:avLst/>
          </a:prstGeom>
        </p:spPr>
      </p:pic>
      <p:pic>
        <p:nvPicPr>
          <p:cNvPr id="10" name="xwhite5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48000" y="3857419"/>
            <a:ext cx="411480" cy="411480"/>
          </a:xfrm>
          <a:prstGeom prst="rect">
            <a:avLst/>
          </a:prstGeom>
        </p:spPr>
      </p:pic>
      <p:pic>
        <p:nvPicPr>
          <p:cNvPr id="11" name="xwhite10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36520" y="3460160"/>
            <a:ext cx="411480" cy="411480"/>
          </a:xfrm>
          <a:prstGeom prst="rect">
            <a:avLst/>
          </a:prstGeom>
        </p:spPr>
      </p:pic>
      <p:pic>
        <p:nvPicPr>
          <p:cNvPr id="12" name="xwhite100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48000" y="3010939"/>
            <a:ext cx="411480" cy="411480"/>
          </a:xfrm>
          <a:prstGeom prst="rect">
            <a:avLst/>
          </a:prstGeom>
        </p:spPr>
      </p:pic>
      <p:pic>
        <p:nvPicPr>
          <p:cNvPr id="13" name="xwhiteneg5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78480" y="472440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white noise (RM)</a:t>
            </a:r>
          </a:p>
        </p:txBody>
      </p:sp>
      <p:pic>
        <p:nvPicPr>
          <p:cNvPr id="4" name="Content Placeholder 3" descr="PNCC_IEEETran_PlotWER_Comparison_RM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71815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white noise (WSJ)</a:t>
            </a:r>
          </a:p>
        </p:txBody>
      </p:sp>
      <p:pic>
        <p:nvPicPr>
          <p:cNvPr id="4" name="Content Placeholder 3" descr="PNCC_IEEETran_PlotWER_Comparison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7486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background music</a:t>
            </a:r>
          </a:p>
        </p:txBody>
      </p:sp>
      <p:pic>
        <p:nvPicPr>
          <p:cNvPr id="4" name="Content Placeholder 3" descr="PNCC_IEEETran_PlotWER_Comparison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05612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PNCC in reverberation</a:t>
            </a:r>
          </a:p>
        </p:txBody>
      </p:sp>
      <p:pic>
        <p:nvPicPr>
          <p:cNvPr id="4" name="Content Placeholder 3" descr="PNCC_IEEETran_PlotWER_Comparison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47708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 of PNCC components:</a:t>
            </a:r>
            <a:br>
              <a:rPr lang="en-US" dirty="0"/>
            </a:br>
            <a:r>
              <a:rPr lang="en-US" dirty="0"/>
              <a:t>white noise (WSJ)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1" name="Content Placeholder 10" descr="PNCC_IEEETran_PlotWER_ComponentAnal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14" r="-11414"/>
          <a:stretch>
            <a:fillRect/>
          </a:stretch>
        </p:blipFill>
        <p:spPr/>
      </p:pic>
      <p:pic>
        <p:nvPicPr>
          <p:cNvPr id="12" name="Picture 11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85" y="4114800"/>
            <a:ext cx="364001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29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 of PNCC components:</a:t>
            </a:r>
            <a:br>
              <a:rPr lang="en-US" dirty="0"/>
            </a:br>
            <a:r>
              <a:rPr lang="en-US" dirty="0"/>
              <a:t>background music (WSJ)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0" name="Content Placeholder 9" descr="PNCC_IEEETran_PlotWER_ComponentAnal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  <p:pic>
        <p:nvPicPr>
          <p:cNvPr id="11" name="Picture 10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733800"/>
            <a:ext cx="4229100" cy="15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28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NCC_IEEETran_PlotWER_ComponentAnal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 of PNCC components:</a:t>
            </a:r>
            <a:br>
              <a:rPr lang="en-US" dirty="0"/>
            </a:br>
            <a:r>
              <a:rPr lang="en-US" dirty="0"/>
              <a:t>reverberation (WSJ)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331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binaural precedence effect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31188" cy="4876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Basic stimuli of the precedence effect: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Localization </a:t>
            </a:r>
            <a:r>
              <a:rPr lang="en-US" dirty="0">
                <a:solidFill>
                  <a:schemeClr val="tx2"/>
                </a:solidFill>
              </a:rPr>
              <a:t>is typically dominated by the first arriving pair</a:t>
            </a:r>
          </a:p>
          <a:p>
            <a:r>
              <a:rPr lang="en-US" dirty="0">
                <a:solidFill>
                  <a:schemeClr val="tx1"/>
                </a:solidFill>
              </a:rPr>
              <a:t>Precedence effect believed by some (e.g. </a:t>
            </a:r>
            <a:r>
              <a:rPr lang="en-US" dirty="0" err="1">
                <a:solidFill>
                  <a:schemeClr val="tx1"/>
                </a:solidFill>
              </a:rPr>
              <a:t>Blauert</a:t>
            </a:r>
            <a:r>
              <a:rPr lang="en-US" dirty="0">
                <a:solidFill>
                  <a:schemeClr val="tx1"/>
                </a:solidFill>
              </a:rPr>
              <a:t>) to </a:t>
            </a:r>
            <a:r>
              <a:rPr lang="en-US" dirty="0">
                <a:solidFill>
                  <a:schemeClr val="tx2"/>
                </a:solidFill>
              </a:rPr>
              <a:t>improve speech intelligibility</a:t>
            </a:r>
          </a:p>
          <a:p>
            <a:r>
              <a:rPr lang="en-US" dirty="0">
                <a:solidFill>
                  <a:schemeClr val="tx2"/>
                </a:solidFill>
              </a:rPr>
              <a:t>Generalizing, we might say that onset enhancement helps at any level</a:t>
            </a:r>
          </a:p>
        </p:txBody>
      </p:sp>
      <p:pic>
        <p:nvPicPr>
          <p:cNvPr id="724996" name="Picture 4" descr="prece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05000"/>
            <a:ext cx="4229100" cy="237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uiExpand="1" build="p"/>
    </p:bldLst>
  </p:timing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12358</TotalTime>
  <Pages>21</Pages>
  <Words>4002</Words>
  <Application>Microsoft Macintosh PowerPoint</Application>
  <PresentationFormat>On-screen Show (4:3)</PresentationFormat>
  <Paragraphs>858</Paragraphs>
  <Slides>108</Slides>
  <Notes>62</Notes>
  <HiddenSlides>27</HiddenSlides>
  <MMClips>51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108</vt:i4>
      </vt:variant>
    </vt:vector>
  </HeadingPairs>
  <TitlesOfParts>
    <vt:vector size="118" baseType="lpstr">
      <vt:lpstr>Arial</vt:lpstr>
      <vt:lpstr>Courier</vt:lpstr>
      <vt:lpstr>Helvetica</vt:lpstr>
      <vt:lpstr>Times</vt:lpstr>
      <vt:lpstr>Times New Roman</vt:lpstr>
      <vt:lpstr>Wingdings</vt:lpstr>
      <vt:lpstr>Bill_nov96</vt:lpstr>
      <vt:lpstr>Equation</vt:lpstr>
      <vt:lpstr>Microsoft ClipArt Gallery</vt:lpstr>
      <vt:lpstr>Chart</vt:lpstr>
      <vt:lpstr>Robust Speech Recognition in the 21st Century</vt:lpstr>
      <vt:lpstr>Introduction</vt:lpstr>
      <vt:lpstr>Some reminders</vt:lpstr>
      <vt:lpstr>Some of the big themes of 18-491</vt:lpstr>
      <vt:lpstr>More big topics</vt:lpstr>
      <vt:lpstr>Signal processing is very broad!</vt:lpstr>
      <vt:lpstr>Robust speech recognition</vt:lpstr>
      <vt:lpstr>The source-filter model of speech production </vt:lpstr>
      <vt:lpstr>Signal manipulation: separating excitation from acoustical filtering in speech</vt:lpstr>
      <vt:lpstr>The importance of frequency analysis</vt:lpstr>
      <vt:lpstr>Building square waves from sine waves …</vt:lpstr>
      <vt:lpstr>The anatomy of speech production</vt:lpstr>
      <vt:lpstr>The vocal tract has its own resonant frequencies</vt:lpstr>
      <vt:lpstr>Vowel production in the vocal tract </vt:lpstr>
      <vt:lpstr>Sound propagation through a more realistic uniform tube</vt:lpstr>
      <vt:lpstr>Vowels are produced by changing the resonant frequencies of the vocal tract</vt:lpstr>
      <vt:lpstr>Speech recognition as pattern classification</vt:lpstr>
      <vt:lpstr>Robust speech recognition:  what we will discuss</vt:lpstr>
      <vt:lpstr>Some of the hard problems in ASR</vt:lpstr>
      <vt:lpstr>Challenges in robust recognition</vt:lpstr>
      <vt:lpstr>Solutions to classical problems: joint statistical compensation for noise and filtering</vt:lpstr>
      <vt:lpstr>“Classical” combined compensation improves accuracy in stationary environments</vt:lpstr>
      <vt:lpstr>But model-based compensation does not improve accuracy (much) in transient noise</vt:lpstr>
      <vt:lpstr>Summary: traditional methods</vt:lpstr>
      <vt:lpstr>Introduction: Missing-feature recognition</vt:lpstr>
      <vt:lpstr>Missing-feature recognition </vt:lpstr>
      <vt:lpstr> Example: an original speech spectrogram</vt:lpstr>
      <vt:lpstr>Spectrogram corrupted by noise at SNR 15 dB</vt:lpstr>
      <vt:lpstr>Ignoring regions in the spectrogram that are corrupted by noise</vt:lpstr>
      <vt:lpstr>Recognition accuracy using compensated cepstra, speech in white noise (Raj, 1998)</vt:lpstr>
      <vt:lpstr>Recognition accuracy using compensated cepstra, speech corrupted by music</vt:lpstr>
      <vt:lpstr>Practical recognition error: white noise (Seltzer, 2000)</vt:lpstr>
      <vt:lpstr>Practical recognition error: background music</vt:lpstr>
      <vt:lpstr>Summary: Missing features</vt:lpstr>
      <vt:lpstr>Multi-band recognition (Hermanksy, Bourlard et al.)</vt:lpstr>
      <vt:lpstr>Missing features versus multi-band recognition: advantages and disadvanages</vt:lpstr>
      <vt:lpstr>Generalizations of multiband analysis: Information fusion</vt:lpstr>
      <vt:lpstr>Information fusion</vt:lpstr>
      <vt:lpstr>Combination of information streams: Independent recognition</vt:lpstr>
      <vt:lpstr>Combination of information streams: Feature combination</vt:lpstr>
      <vt:lpstr>Combination of information streams: State combination</vt:lpstr>
      <vt:lpstr>Combination of information streams: Output combination</vt:lpstr>
      <vt:lpstr>Application of hypothesis combination to NRL SPINE 2000 evaluation (Singh)</vt:lpstr>
      <vt:lpstr>An example of output combination:  hypothesis combination (Singh)</vt:lpstr>
      <vt:lpstr>Combining features improves error rates </vt:lpstr>
      <vt:lpstr>Combining compensation schemes improves accuracy, too</vt:lpstr>
      <vt:lpstr>Comparing different types of information fusion [RM task] (Li, 2005)</vt:lpstr>
      <vt:lpstr>The problem of reverberation</vt:lpstr>
      <vt:lpstr>The problem of reverberation</vt:lpstr>
      <vt:lpstr>Use of microphone arrays: motivation</vt:lpstr>
      <vt:lpstr>Another reason for microphone arrays …</vt:lpstr>
      <vt:lpstr>Options in the use of multiple microphones…</vt:lpstr>
      <vt:lpstr>Delay-and-sum beamforming</vt:lpstr>
      <vt:lpstr>Adaptive array processing</vt:lpstr>
      <vt:lpstr>Speech recognition using microphone arrays</vt:lpstr>
      <vt:lpstr>Feature-based optimal filtering (Seltzer 2004)</vt:lpstr>
      <vt:lpstr>Multi-microphone compensation for speech recognition based on cepstral distortion</vt:lpstr>
      <vt:lpstr>Sample results</vt:lpstr>
      <vt:lpstr>“Nonlinear beamforming” –   reconstructing sound from fragments</vt:lpstr>
      <vt:lpstr>Binaural processing for  selective reconstruction (e.g. ZCAE, PDCW processing)</vt:lpstr>
      <vt:lpstr>Audio samples using selective reconstruction</vt:lpstr>
      <vt:lpstr>Selective reconstruction from two mics helps</vt:lpstr>
      <vt:lpstr>Comparing linear and “nonlinear” beamforming</vt:lpstr>
      <vt:lpstr>Linear and nonlinear beamforming as a function of the number of sensors</vt:lpstr>
      <vt:lpstr>The binaural precedence effect</vt:lpstr>
      <vt:lpstr>Effects of onset enhancement (SSF)</vt:lpstr>
      <vt:lpstr>Performance of onset enhancement in the SSF algorithm (Kim and Stern, Interspeech 2010)</vt:lpstr>
      <vt:lpstr>Combining onset enhancement with two-microphone processing:</vt:lpstr>
      <vt:lpstr>Summary: use of multiple mics</vt:lpstr>
      <vt:lpstr>Auditory-based representations</vt:lpstr>
      <vt:lpstr>Comments on MFCC representation</vt:lpstr>
      <vt:lpstr>Basic auditory anatomy</vt:lpstr>
      <vt:lpstr>Excitation along the basilar membrane (courtesy James Hudspeth, HHMI)</vt:lpstr>
      <vt:lpstr>Central auditory pathways</vt:lpstr>
      <vt:lpstr>Some aspects of peripheral neural processing </vt:lpstr>
      <vt:lpstr>Speech representation using mean rate</vt:lpstr>
      <vt:lpstr>Speech representation using average localized synchrony measure</vt:lpstr>
      <vt:lpstr>Physiologically-motivated signal processing:  the Zhang-Carney-Zilany model of the periphery</vt:lpstr>
      <vt:lpstr>An early evaluation by Kim et al. (Interspeech 2006)</vt:lpstr>
      <vt:lpstr>Comparing auditory processing with cepstral analysis: clean speech</vt:lpstr>
      <vt:lpstr>Comparing auditory processing with cepstral analysis: 20-dB SNR</vt:lpstr>
      <vt:lpstr>Comparing auditory processing with cepstral analysis: 10-dB SNR</vt:lpstr>
      <vt:lpstr>Comparing auditory processing with cepstral analysis: 0-dB SNR</vt:lpstr>
      <vt:lpstr>Auditory processing is more effective than MFCCs at low SNRs, especially in white noise</vt:lpstr>
      <vt:lpstr>But do auditory models really need to be so complex?</vt:lpstr>
      <vt:lpstr>Comparing simple and complex auditory models</vt:lpstr>
      <vt:lpstr>Aspects of auditory processing we have found to be important in improving WER in noise/reberb</vt:lpstr>
      <vt:lpstr>PNCC processing (Kim and Stern, 2010,2014)</vt:lpstr>
      <vt:lpstr>PNCC: an integrated front end based on auditory processing </vt:lpstr>
      <vt:lpstr>Computational complexity of front ends</vt:lpstr>
      <vt:lpstr>Speech in noise after PNCC processing</vt:lpstr>
      <vt:lpstr>Performance of PNCC in white noise (RM)</vt:lpstr>
      <vt:lpstr>Performance of PNCC in white noise (WSJ)</vt:lpstr>
      <vt:lpstr>Performance of PNCC in background music</vt:lpstr>
      <vt:lpstr>Performance of PNCC in reverberation</vt:lpstr>
      <vt:lpstr>Contributions of PNCC components: white noise (WSJ)</vt:lpstr>
      <vt:lpstr>Contributions of PNCC components: background music (WSJ)</vt:lpstr>
      <vt:lpstr>Contributions of PNCC components: reverberation (WSJ)</vt:lpstr>
      <vt:lpstr>The binaural precedence effect</vt:lpstr>
      <vt:lpstr>Performance of onset enhancement in the SSF algorithm (Kim and Stern, Interspeech 2010)</vt:lpstr>
      <vt:lpstr>The SSF algorithm: suppression after onsets</vt:lpstr>
      <vt:lpstr>Effects of SSF processing</vt:lpstr>
      <vt:lpstr>Effectiveness of PDCW and SSF with an interfering speaker and reverberation</vt:lpstr>
      <vt:lpstr>Effects of onset enhancement/temporal masking (SSF processing, Kim ‘10)</vt:lpstr>
      <vt:lpstr>Performance with deep neural nets: PNCC and SSF @Google</vt:lpstr>
      <vt:lpstr>Summary: auditory processing</vt:lpstr>
      <vt:lpstr>General summary:  Robust recognition in the 21st century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325</cp:revision>
  <cp:lastPrinted>2002-01-14T06:12:27Z</cp:lastPrinted>
  <dcterms:created xsi:type="dcterms:W3CDTF">2009-05-28T14:46:16Z</dcterms:created>
  <dcterms:modified xsi:type="dcterms:W3CDTF">2020-04-29T17:22:04Z</dcterms:modified>
</cp:coreProperties>
</file>