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x-wav"/>
  <Default Extension="xlsm" ContentType="application/vnd.ms-excel.sheet.macroEnabled.12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rts/chart2.xml" ContentType="application/vnd.openxmlformats-officedocument.drawingml.chart+xml"/>
  <Override PartName="/ppt/notesSlides/notesSlide31.xml" ContentType="application/vnd.openxmlformats-officedocument.presentationml.notesSlide+xml"/>
  <Override PartName="/ppt/charts/chart3.xml" ContentType="application/vnd.openxmlformats-officedocument.drawingml.chart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charts/chart4.xml" ContentType="application/vnd.openxmlformats-officedocument.drawingml.chart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charts/chart5.xml" ContentType="application/vnd.openxmlformats-officedocument.drawingml.chart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10"/>
  </p:notesMasterIdLst>
  <p:handoutMasterIdLst>
    <p:handoutMasterId r:id="rId111"/>
  </p:handoutMasterIdLst>
  <p:sldIdLst>
    <p:sldId id="602" r:id="rId2"/>
    <p:sldId id="710" r:id="rId3"/>
    <p:sldId id="644" r:id="rId4"/>
    <p:sldId id="645" r:id="rId5"/>
    <p:sldId id="822" r:id="rId6"/>
    <p:sldId id="823" r:id="rId7"/>
    <p:sldId id="817" r:id="rId8"/>
    <p:sldId id="806" r:id="rId9"/>
    <p:sldId id="816" r:id="rId10"/>
    <p:sldId id="803" r:id="rId11"/>
    <p:sldId id="804" r:id="rId12"/>
    <p:sldId id="805" r:id="rId13"/>
    <p:sldId id="809" r:id="rId14"/>
    <p:sldId id="810" r:id="rId15"/>
    <p:sldId id="811" r:id="rId16"/>
    <p:sldId id="808" r:id="rId17"/>
    <p:sldId id="813" r:id="rId18"/>
    <p:sldId id="604" r:id="rId19"/>
    <p:sldId id="605" r:id="rId20"/>
    <p:sldId id="606" r:id="rId21"/>
    <p:sldId id="610" r:id="rId22"/>
    <p:sldId id="611" r:id="rId23"/>
    <p:sldId id="612" r:id="rId24"/>
    <p:sldId id="696" r:id="rId25"/>
    <p:sldId id="647" r:id="rId26"/>
    <p:sldId id="613" r:id="rId27"/>
    <p:sldId id="614" r:id="rId28"/>
    <p:sldId id="615" r:id="rId29"/>
    <p:sldId id="616" r:id="rId30"/>
    <p:sldId id="617" r:id="rId31"/>
    <p:sldId id="618" r:id="rId32"/>
    <p:sldId id="619" r:id="rId33"/>
    <p:sldId id="620" r:id="rId34"/>
    <p:sldId id="695" r:id="rId35"/>
    <p:sldId id="756" r:id="rId36"/>
    <p:sldId id="757" r:id="rId37"/>
    <p:sldId id="758" r:id="rId38"/>
    <p:sldId id="819" r:id="rId39"/>
    <p:sldId id="759" r:id="rId40"/>
    <p:sldId id="760" r:id="rId41"/>
    <p:sldId id="761" r:id="rId42"/>
    <p:sldId id="762" r:id="rId43"/>
    <p:sldId id="763" r:id="rId44"/>
    <p:sldId id="764" r:id="rId45"/>
    <p:sldId id="765" r:id="rId46"/>
    <p:sldId id="766" r:id="rId47"/>
    <p:sldId id="767" r:id="rId48"/>
    <p:sldId id="768" r:id="rId49"/>
    <p:sldId id="643" r:id="rId50"/>
    <p:sldId id="633" r:id="rId51"/>
    <p:sldId id="634" r:id="rId52"/>
    <p:sldId id="635" r:id="rId53"/>
    <p:sldId id="698" r:id="rId54"/>
    <p:sldId id="637" r:id="rId55"/>
    <p:sldId id="638" r:id="rId56"/>
    <p:sldId id="639" r:id="rId57"/>
    <p:sldId id="640" r:id="rId58"/>
    <p:sldId id="641" r:id="rId59"/>
    <p:sldId id="646" r:id="rId60"/>
    <p:sldId id="648" r:id="rId61"/>
    <p:sldId id="649" r:id="rId62"/>
    <p:sldId id="755" r:id="rId63"/>
    <p:sldId id="699" r:id="rId64"/>
    <p:sldId id="700" r:id="rId65"/>
    <p:sldId id="701" r:id="rId66"/>
    <p:sldId id="828" r:id="rId67"/>
    <p:sldId id="703" r:id="rId68"/>
    <p:sldId id="702" r:id="rId69"/>
    <p:sldId id="704" r:id="rId70"/>
    <p:sldId id="705" r:id="rId71"/>
    <p:sldId id="670" r:id="rId72"/>
    <p:sldId id="531" r:id="rId73"/>
    <p:sldId id="532" r:id="rId74"/>
    <p:sldId id="598" r:id="rId75"/>
    <p:sldId id="830" r:id="rId76"/>
    <p:sldId id="671" r:id="rId77"/>
    <p:sldId id="672" r:id="rId78"/>
    <p:sldId id="673" r:id="rId79"/>
    <p:sldId id="674" r:id="rId80"/>
    <p:sldId id="675" r:id="rId81"/>
    <p:sldId id="676" r:id="rId82"/>
    <p:sldId id="677" r:id="rId83"/>
    <p:sldId id="678" r:id="rId84"/>
    <p:sldId id="679" r:id="rId85"/>
    <p:sldId id="680" r:id="rId86"/>
    <p:sldId id="681" r:id="rId87"/>
    <p:sldId id="742" r:id="rId88"/>
    <p:sldId id="726" r:id="rId89"/>
    <p:sldId id="754" r:id="rId90"/>
    <p:sldId id="730" r:id="rId91"/>
    <p:sldId id="821" r:id="rId92"/>
    <p:sldId id="731" r:id="rId93"/>
    <p:sldId id="732" r:id="rId94"/>
    <p:sldId id="733" r:id="rId95"/>
    <p:sldId id="734" r:id="rId96"/>
    <p:sldId id="735" r:id="rId97"/>
    <p:sldId id="736" r:id="rId98"/>
    <p:sldId id="737" r:id="rId99"/>
    <p:sldId id="825" r:id="rId100"/>
    <p:sldId id="826" r:id="rId101"/>
    <p:sldId id="631" r:id="rId102"/>
    <p:sldId id="824" r:id="rId103"/>
    <p:sldId id="627" r:id="rId104"/>
    <p:sldId id="738" r:id="rId105"/>
    <p:sldId id="739" r:id="rId106"/>
    <p:sldId id="740" r:id="rId107"/>
    <p:sldId id="693" r:id="rId108"/>
    <p:sldId id="276" r:id="rId109"/>
  </p:sldIdLst>
  <p:sldSz cx="9144000" cy="6858000" type="screen4x3"/>
  <p:notesSz cx="6858000" cy="9144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accent1"/>
        </a:solidFill>
        <a:latin typeface="Helvetica" pitchFamily="-65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accent1"/>
        </a:solidFill>
        <a:latin typeface="Helvetica" pitchFamily="-65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accent1"/>
        </a:solidFill>
        <a:latin typeface="Helvetica" pitchFamily="-65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accent1"/>
        </a:solidFill>
        <a:latin typeface="Helvetica" pitchFamily="-65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accent1"/>
        </a:solidFill>
        <a:latin typeface="Helvetica" pitchFamily="-65" charset="0"/>
        <a:ea typeface="+mn-ea"/>
        <a:cs typeface="+mn-cs"/>
      </a:defRPr>
    </a:lvl5pPr>
    <a:lvl6pPr marL="2286000" algn="l" defTabSz="457200" rtl="0" eaLnBrk="1" latinLnBrk="0" hangingPunct="1">
      <a:defRPr sz="2000" kern="1200">
        <a:solidFill>
          <a:schemeClr val="accent1"/>
        </a:solidFill>
        <a:latin typeface="Helvetica" pitchFamily="-65" charset="0"/>
        <a:ea typeface="+mn-ea"/>
        <a:cs typeface="+mn-cs"/>
      </a:defRPr>
    </a:lvl6pPr>
    <a:lvl7pPr marL="2743200" algn="l" defTabSz="457200" rtl="0" eaLnBrk="1" latinLnBrk="0" hangingPunct="1">
      <a:defRPr sz="2000" kern="1200">
        <a:solidFill>
          <a:schemeClr val="accent1"/>
        </a:solidFill>
        <a:latin typeface="Helvetica" pitchFamily="-65" charset="0"/>
        <a:ea typeface="+mn-ea"/>
        <a:cs typeface="+mn-cs"/>
      </a:defRPr>
    </a:lvl7pPr>
    <a:lvl8pPr marL="3200400" algn="l" defTabSz="457200" rtl="0" eaLnBrk="1" latinLnBrk="0" hangingPunct="1">
      <a:defRPr sz="2000" kern="1200">
        <a:solidFill>
          <a:schemeClr val="accent1"/>
        </a:solidFill>
        <a:latin typeface="Helvetica" pitchFamily="-65" charset="0"/>
        <a:ea typeface="+mn-ea"/>
        <a:cs typeface="+mn-cs"/>
      </a:defRPr>
    </a:lvl8pPr>
    <a:lvl9pPr marL="3657600" algn="l" defTabSz="457200" rtl="0" eaLnBrk="1" latinLnBrk="0" hangingPunct="1">
      <a:defRPr sz="2000" kern="1200">
        <a:solidFill>
          <a:schemeClr val="accent1"/>
        </a:solidFill>
        <a:latin typeface="Helvetica" pitchFamily="-65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362"/>
    <a:srgbClr val="E49A0B"/>
    <a:srgbClr val="E4E400"/>
    <a:srgbClr val="34E615"/>
    <a:srgbClr val="C01C14"/>
    <a:srgbClr val="4D25FF"/>
    <a:srgbClr val="A218C8"/>
    <a:srgbClr val="009C00"/>
    <a:srgbClr val="FFADAC"/>
    <a:srgbClr val="FFD7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62"/>
    <p:restoredTop sz="94694"/>
  </p:normalViewPr>
  <p:slideViewPr>
    <p:cSldViewPr snapToObjects="1">
      <p:cViewPr varScale="1">
        <p:scale>
          <a:sx n="117" d="100"/>
          <a:sy n="117" d="100"/>
        </p:scale>
        <p:origin x="1664" y="168"/>
      </p:cViewPr>
      <p:guideLst>
        <p:guide orient="horz" pos="2160"/>
        <p:guide pos="2880"/>
      </p:guideLst>
    </p:cSldViewPr>
  </p:slideViewPr>
  <p:outlineViewPr>
    <p:cViewPr>
      <p:scale>
        <a:sx n="66" d="100"/>
        <a:sy n="66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Objects="1">
      <p:cViewPr>
        <p:scale>
          <a:sx n="75" d="100"/>
          <a:sy n="75" d="100"/>
        </p:scale>
        <p:origin x="-456" y="9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presProps" Target="pres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viewProps" Target="viewProp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notesMaster" Target="notesMasters/notesMaster1.xml"/><Relationship Id="rId115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.xlsm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1.xlsm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2.xlsm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3.xlsm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677966101694901"/>
          <c:y val="7.2202166064981907E-2"/>
          <c:w val="0.80084745762711895"/>
          <c:h val="0.76534296028880899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Retrained</c:v>
                </c:pt>
              </c:strCache>
            </c:strRef>
          </c:tx>
          <c:spPr>
            <a:ln w="38056">
              <a:solidFill>
                <a:srgbClr val="4D25FF"/>
              </a:solidFill>
              <a:prstDash val="solid"/>
            </a:ln>
          </c:spPr>
          <c:marker>
            <c:symbol val="none"/>
          </c:marker>
          <c:xVal>
            <c:numRef>
              <c:f>Sheet1!$A$2:$A$11</c:f>
              <c:numCache>
                <c:formatCode>General</c:formatCode>
                <c:ptCount val="10"/>
                <c:pt idx="0">
                  <c:v>0</c:v>
                </c:pt>
                <c:pt idx="1">
                  <c:v>2.5</c:v>
                </c:pt>
                <c:pt idx="2">
                  <c:v>5</c:v>
                </c:pt>
                <c:pt idx="3">
                  <c:v>7.5</c:v>
                </c:pt>
                <c:pt idx="4">
                  <c:v>10</c:v>
                </c:pt>
                <c:pt idx="5">
                  <c:v>12.5</c:v>
                </c:pt>
                <c:pt idx="6">
                  <c:v>15</c:v>
                </c:pt>
                <c:pt idx="7">
                  <c:v>20</c:v>
                </c:pt>
                <c:pt idx="8">
                  <c:v>25</c:v>
                </c:pt>
                <c:pt idx="9">
                  <c:v>30</c:v>
                </c:pt>
              </c:numCache>
            </c:numRef>
          </c:xVal>
          <c:yVal>
            <c:numRef>
              <c:f>Sheet1!$B$2:$B$11</c:f>
              <c:numCache>
                <c:formatCode>General</c:formatCode>
                <c:ptCount val="10"/>
                <c:pt idx="0">
                  <c:v>53.1</c:v>
                </c:pt>
                <c:pt idx="4">
                  <c:v>81.099999999999994</c:v>
                </c:pt>
                <c:pt idx="6">
                  <c:v>85.8</c:v>
                </c:pt>
                <c:pt idx="8">
                  <c:v>88.2</c:v>
                </c:pt>
                <c:pt idx="9">
                  <c:v>89.5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7F67-D24A-AD14-88F0470774E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VTS</c:v>
                </c:pt>
              </c:strCache>
            </c:strRef>
          </c:tx>
          <c:spPr>
            <a:ln w="38056">
              <a:solidFill>
                <a:srgbClr val="1FB714"/>
              </a:solidFill>
              <a:prstDash val="solid"/>
            </a:ln>
          </c:spPr>
          <c:marker>
            <c:symbol val="none"/>
          </c:marker>
          <c:xVal>
            <c:numRef>
              <c:f>Sheet1!$A$2:$A$11</c:f>
              <c:numCache>
                <c:formatCode>General</c:formatCode>
                <c:ptCount val="10"/>
                <c:pt idx="0">
                  <c:v>0</c:v>
                </c:pt>
                <c:pt idx="1">
                  <c:v>2.5</c:v>
                </c:pt>
                <c:pt idx="2">
                  <c:v>5</c:v>
                </c:pt>
                <c:pt idx="3">
                  <c:v>7.5</c:v>
                </c:pt>
                <c:pt idx="4">
                  <c:v>10</c:v>
                </c:pt>
                <c:pt idx="5">
                  <c:v>12.5</c:v>
                </c:pt>
                <c:pt idx="6">
                  <c:v>15</c:v>
                </c:pt>
                <c:pt idx="7">
                  <c:v>20</c:v>
                </c:pt>
                <c:pt idx="8">
                  <c:v>25</c:v>
                </c:pt>
                <c:pt idx="9">
                  <c:v>30</c:v>
                </c:pt>
              </c:numCache>
            </c:numRef>
          </c:xVal>
          <c:yVal>
            <c:numRef>
              <c:f>Sheet1!$C$2:$C$11</c:f>
              <c:numCache>
                <c:formatCode>General</c:formatCode>
                <c:ptCount val="10"/>
                <c:pt idx="0">
                  <c:v>12.9</c:v>
                </c:pt>
                <c:pt idx="1">
                  <c:v>26.9</c:v>
                </c:pt>
                <c:pt idx="2">
                  <c:v>47.3</c:v>
                </c:pt>
                <c:pt idx="3">
                  <c:v>66.599999999999994</c:v>
                </c:pt>
                <c:pt idx="4">
                  <c:v>77.400000000000006</c:v>
                </c:pt>
                <c:pt idx="5">
                  <c:v>81.900000000000006</c:v>
                </c:pt>
                <c:pt idx="6">
                  <c:v>85.2</c:v>
                </c:pt>
                <c:pt idx="7">
                  <c:v>88.8</c:v>
                </c:pt>
                <c:pt idx="8">
                  <c:v>89.2</c:v>
                </c:pt>
                <c:pt idx="9">
                  <c:v>89.7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7F67-D24A-AD14-88F0470774E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CDCN</c:v>
                </c:pt>
              </c:strCache>
            </c:strRef>
          </c:tx>
          <c:spPr>
            <a:ln w="38056">
              <a:solidFill>
                <a:srgbClr val="DD0806"/>
              </a:solidFill>
              <a:prstDash val="solid"/>
            </a:ln>
          </c:spPr>
          <c:marker>
            <c:symbol val="none"/>
          </c:marker>
          <c:xVal>
            <c:numRef>
              <c:f>Sheet1!$A$2:$A$11</c:f>
              <c:numCache>
                <c:formatCode>General</c:formatCode>
                <c:ptCount val="10"/>
                <c:pt idx="0">
                  <c:v>0</c:v>
                </c:pt>
                <c:pt idx="1">
                  <c:v>2.5</c:v>
                </c:pt>
                <c:pt idx="2">
                  <c:v>5</c:v>
                </c:pt>
                <c:pt idx="3">
                  <c:v>7.5</c:v>
                </c:pt>
                <c:pt idx="4">
                  <c:v>10</c:v>
                </c:pt>
                <c:pt idx="5">
                  <c:v>12.5</c:v>
                </c:pt>
                <c:pt idx="6">
                  <c:v>15</c:v>
                </c:pt>
                <c:pt idx="7">
                  <c:v>20</c:v>
                </c:pt>
                <c:pt idx="8">
                  <c:v>25</c:v>
                </c:pt>
                <c:pt idx="9">
                  <c:v>30</c:v>
                </c:pt>
              </c:numCache>
            </c:numRef>
          </c:xVal>
          <c:yVal>
            <c:numRef>
              <c:f>Sheet1!$D$2:$D$11</c:f>
              <c:numCache>
                <c:formatCode>General</c:formatCode>
                <c:ptCount val="10"/>
                <c:pt idx="0">
                  <c:v>6.7</c:v>
                </c:pt>
                <c:pt idx="1">
                  <c:v>0</c:v>
                </c:pt>
                <c:pt idx="2">
                  <c:v>20.2</c:v>
                </c:pt>
                <c:pt idx="4">
                  <c:v>59.3</c:v>
                </c:pt>
                <c:pt idx="6">
                  <c:v>81.5</c:v>
                </c:pt>
                <c:pt idx="7">
                  <c:v>88.2</c:v>
                </c:pt>
                <c:pt idx="8">
                  <c:v>89.1</c:v>
                </c:pt>
                <c:pt idx="9">
                  <c:v>89.6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7F67-D24A-AD14-88F0470774E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CMN</c:v>
                </c:pt>
              </c:strCache>
            </c:strRef>
          </c:tx>
          <c:spPr>
            <a:ln w="38056">
              <a:solidFill>
                <a:srgbClr val="A218C8"/>
              </a:solidFill>
              <a:prstDash val="solid"/>
            </a:ln>
          </c:spPr>
          <c:marker>
            <c:symbol val="none"/>
          </c:marker>
          <c:xVal>
            <c:numRef>
              <c:f>Sheet1!$A$2:$A$11</c:f>
              <c:numCache>
                <c:formatCode>General</c:formatCode>
                <c:ptCount val="10"/>
                <c:pt idx="0">
                  <c:v>0</c:v>
                </c:pt>
                <c:pt idx="1">
                  <c:v>2.5</c:v>
                </c:pt>
                <c:pt idx="2">
                  <c:v>5</c:v>
                </c:pt>
                <c:pt idx="3">
                  <c:v>7.5</c:v>
                </c:pt>
                <c:pt idx="4">
                  <c:v>10</c:v>
                </c:pt>
                <c:pt idx="5">
                  <c:v>12.5</c:v>
                </c:pt>
                <c:pt idx="6">
                  <c:v>15</c:v>
                </c:pt>
                <c:pt idx="7">
                  <c:v>20</c:v>
                </c:pt>
                <c:pt idx="8">
                  <c:v>25</c:v>
                </c:pt>
                <c:pt idx="9">
                  <c:v>30</c:v>
                </c:pt>
              </c:numCache>
            </c:numRef>
          </c:xVal>
          <c:yVal>
            <c:numRef>
              <c:f>Sheet1!$E$2:$E$11</c:f>
              <c:numCache>
                <c:formatCode>General</c:formatCode>
                <c:ptCount val="10"/>
                <c:pt idx="0">
                  <c:v>0</c:v>
                </c:pt>
                <c:pt idx="1">
                  <c:v>0.2</c:v>
                </c:pt>
                <c:pt idx="2">
                  <c:v>1.6</c:v>
                </c:pt>
                <c:pt idx="3">
                  <c:v>6.2</c:v>
                </c:pt>
                <c:pt idx="4">
                  <c:v>22.6</c:v>
                </c:pt>
                <c:pt idx="5">
                  <c:v>47.5</c:v>
                </c:pt>
                <c:pt idx="6">
                  <c:v>68.3</c:v>
                </c:pt>
                <c:pt idx="7">
                  <c:v>83.7</c:v>
                </c:pt>
                <c:pt idx="8">
                  <c:v>88.5</c:v>
                </c:pt>
                <c:pt idx="9">
                  <c:v>89.6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7F67-D24A-AD14-88F0470774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62875352"/>
        <c:axId val="1850775768"/>
      </c:scatterChart>
      <c:valAx>
        <c:axId val="1862875352"/>
        <c:scaling>
          <c:orientation val="minMax"/>
          <c:max val="25"/>
        </c:scaling>
        <c:delete val="0"/>
        <c:axPos val="b"/>
        <c:title>
          <c:tx>
            <c:rich>
              <a:bodyPr/>
              <a:lstStyle/>
              <a:p>
                <a:pPr>
                  <a:defRPr sz="1598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SNR (dB)</a:t>
                </a:r>
              </a:p>
            </c:rich>
          </c:tx>
          <c:layout>
            <c:manualLayout>
              <c:xMode val="edge"/>
              <c:yMode val="edge"/>
              <c:x val="0.47881355932203401"/>
              <c:y val="0.85198575443087299"/>
            </c:manualLayout>
          </c:layout>
          <c:overlay val="0"/>
          <c:spPr>
            <a:noFill/>
            <a:ln w="25371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25371">
            <a:solidFill>
              <a:schemeClr val="tx2"/>
            </a:solidFill>
            <a:prstDash val="solid"/>
          </a:ln>
        </c:spPr>
        <c:txPr>
          <a:bodyPr rot="0" vert="horz"/>
          <a:lstStyle/>
          <a:p>
            <a:pPr>
              <a:defRPr sz="1598" b="1" i="0" u="none" strike="noStrike" baseline="0">
                <a:solidFill>
                  <a:srgbClr val="333399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850775768"/>
        <c:crosses val="autoZero"/>
        <c:crossBetween val="midCat"/>
      </c:valAx>
      <c:valAx>
        <c:axId val="1850775768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598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Accuracy (%)</a:t>
                </a:r>
              </a:p>
            </c:rich>
          </c:tx>
          <c:layout>
            <c:manualLayout>
              <c:xMode val="edge"/>
              <c:yMode val="edge"/>
              <c:x val="1.90677966101695E-2"/>
              <c:y val="0.25992793745304799"/>
            </c:manualLayout>
          </c:layout>
          <c:overlay val="0"/>
          <c:spPr>
            <a:noFill/>
            <a:ln w="25371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noFill/>
          <a:ln w="2537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98" b="1" i="0" u="none" strike="noStrike" baseline="0">
                <a:solidFill>
                  <a:schemeClr val="tx2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862875352"/>
        <c:crosses val="autoZero"/>
        <c:crossBetween val="midCat"/>
        <c:majorUnit val="20"/>
      </c:valAx>
      <c:spPr>
        <a:noFill/>
        <a:ln w="25371">
          <a:noFill/>
        </a:ln>
      </c:spPr>
    </c:plotArea>
    <c:plotVisOnly val="1"/>
    <c:dispBlanksAs val="span"/>
    <c:showDLblsOverMax val="0"/>
  </c:chart>
  <c:spPr>
    <a:noFill/>
    <a:ln>
      <a:noFill/>
    </a:ln>
  </c:spPr>
  <c:txPr>
    <a:bodyPr/>
    <a:lstStyle/>
    <a:p>
      <a:pPr>
        <a:defRPr sz="1598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52"/>
      <c:rotY val="20"/>
      <c:depthPercent val="100"/>
      <c:rAngAx val="1"/>
    </c:view3D>
    <c:floor>
      <c:thickness val="0"/>
      <c:spPr>
        <a:solidFill>
          <a:srgbClr val="C0C0C0"/>
        </a:solidFill>
        <a:ln w="12700">
          <a:solidFill>
            <a:srgbClr val="FFFFFF"/>
          </a:solidFill>
          <a:prstDash val="solid"/>
        </a:ln>
      </c:spPr>
    </c:floor>
    <c:sideWall>
      <c:thickness val="0"/>
      <c:spPr>
        <a:noFill/>
        <a:ln w="12700">
          <a:solidFill>
            <a:srgbClr val="FFFFFF"/>
          </a:solidFill>
          <a:prstDash val="solid"/>
        </a:ln>
      </c:spPr>
    </c:sideWall>
    <c:backWall>
      <c:thickness val="0"/>
      <c:spPr>
        <a:noFill/>
        <a:ln w="12700">
          <a:solidFill>
            <a:srgbClr val="FFFFFF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0625"/>
          <c:y val="2.3598820058997001E-2"/>
          <c:w val="0.88124999999999998"/>
          <c:h val="0.8554572271386430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47.4</c:v>
                </c:pt>
              </c:strCache>
            </c:strRef>
          </c:tx>
          <c:spPr>
            <a:solidFill>
              <a:srgbClr val="63AAFE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Sheet1!$B$1:$E$1</c:f>
              <c:strCache>
                <c:ptCount val="4"/>
                <c:pt idx="0">
                  <c:v>Filtered MFCC</c:v>
                </c:pt>
                <c:pt idx="1">
                  <c:v>PLP</c:v>
                </c:pt>
                <c:pt idx="2">
                  <c:v>MFCC</c:v>
                </c:pt>
                <c:pt idx="3">
                  <c:v>Combined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47.4</c:v>
                </c:pt>
                <c:pt idx="1">
                  <c:v>38</c:v>
                </c:pt>
                <c:pt idx="2">
                  <c:v>35.1</c:v>
                </c:pt>
                <c:pt idx="3">
                  <c:v>32.799999999999997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ED-B540-BF1A-BCF189391A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-2048080008"/>
        <c:axId val="1847721992"/>
        <c:axId val="0"/>
      </c:bar3DChart>
      <c:catAx>
        <c:axId val="-20480800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725" b="1" i="0" u="none" strike="noStrike" baseline="0">
                <a:solidFill>
                  <a:srgbClr val="0000FF"/>
                </a:solidFill>
                <a:latin typeface="Arial Narrow"/>
                <a:ea typeface="Arial Narrow"/>
                <a:cs typeface="Arial Narrow"/>
              </a:defRPr>
            </a:pPr>
            <a:endParaRPr lang="en-US"/>
          </a:p>
        </c:txPr>
        <c:crossAx val="18477219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847721992"/>
        <c:scaling>
          <c:orientation val="minMax"/>
        </c:scaling>
        <c:delete val="0"/>
        <c:axPos val="l"/>
        <c:majorGridlines>
          <c:spPr>
            <a:ln w="12700">
              <a:solidFill>
                <a:srgbClr val="FFFFFF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725" b="1" i="0" u="none" strike="noStrike" baseline="0">
                    <a:solidFill>
                      <a:srgbClr val="0000FF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>
                    <a:solidFill>
                      <a:srgbClr val="0000FF"/>
                    </a:solidFill>
                  </a:rPr>
                  <a:t>Word Error Rate (%)</a:t>
                </a:r>
              </a:p>
            </c:rich>
          </c:tx>
          <c:layout>
            <c:manualLayout>
              <c:xMode val="edge"/>
              <c:yMode val="edge"/>
              <c:x val="2.1874999999999999E-2"/>
              <c:y val="0.20648967551622399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725" b="1" i="0" u="none" strike="noStrike" baseline="0">
                <a:solidFill>
                  <a:srgbClr val="0000FF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-2048080008"/>
        <c:crosses val="autoZero"/>
        <c:crossBetween val="between"/>
        <c:majorUnit val="1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25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46"/>
      <c:rotY val="20"/>
      <c:depthPercent val="100"/>
      <c:rAngAx val="1"/>
    </c:view3D>
    <c:floor>
      <c:thickness val="0"/>
      <c:spPr>
        <a:solidFill>
          <a:srgbClr val="C0C0C0"/>
        </a:solidFill>
        <a:ln w="12700">
          <a:solidFill>
            <a:srgbClr val="FFFFFF"/>
          </a:solidFill>
          <a:prstDash val="solid"/>
        </a:ln>
      </c:spPr>
    </c:floor>
    <c:sideWall>
      <c:thickness val="0"/>
      <c:spPr>
        <a:noFill/>
        <a:ln w="12700">
          <a:solidFill>
            <a:srgbClr val="FFFFFF"/>
          </a:solidFill>
          <a:prstDash val="solid"/>
        </a:ln>
      </c:spPr>
    </c:sideWall>
    <c:backWall>
      <c:thickness val="0"/>
      <c:spPr>
        <a:noFill/>
        <a:ln w="12700">
          <a:solidFill>
            <a:srgbClr val="FFFFFF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8.9673913043478201E-2"/>
          <c:y val="3.4482758620689599E-2"/>
          <c:w val="0.89945652173913004"/>
          <c:h val="0.8477011494252869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DD0806"/>
            </a:solidFill>
            <a:ln w="10543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Sheet1!$B$1:$G$1</c:f>
              <c:strCache>
                <c:ptCount val="6"/>
                <c:pt idx="0">
                  <c:v>None</c:v>
                </c:pt>
                <c:pt idx="1">
                  <c:v>KLT</c:v>
                </c:pt>
                <c:pt idx="2">
                  <c:v>SVD</c:v>
                </c:pt>
                <c:pt idx="3">
                  <c:v>VTS</c:v>
                </c:pt>
                <c:pt idx="4">
                  <c:v>CDCN</c:v>
                </c:pt>
                <c:pt idx="5">
                  <c:v>Combined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35.1</c:v>
                </c:pt>
                <c:pt idx="1">
                  <c:v>34.4</c:v>
                </c:pt>
                <c:pt idx="2">
                  <c:v>33.4</c:v>
                </c:pt>
                <c:pt idx="3">
                  <c:v>32.200000000000003</c:v>
                </c:pt>
                <c:pt idx="4">
                  <c:v>31.1</c:v>
                </c:pt>
                <c:pt idx="5">
                  <c:v>29.3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1D-BB4A-A322-345C1A0879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-2008007608"/>
        <c:axId val="1806986744"/>
        <c:axId val="0"/>
      </c:bar3DChart>
      <c:catAx>
        <c:axId val="-20080076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263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515" b="1" i="0" u="none" strike="noStrike" baseline="0">
                <a:solidFill>
                  <a:srgbClr val="0000FF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8069867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806986744"/>
        <c:scaling>
          <c:orientation val="minMax"/>
        </c:scaling>
        <c:delete val="0"/>
        <c:axPos val="l"/>
        <c:majorGridlines>
          <c:spPr>
            <a:ln w="10543">
              <a:solidFill>
                <a:srgbClr val="FFFFFF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515" b="1" i="0" u="none" strike="noStrike" baseline="0">
                    <a:solidFill>
                      <a:srgbClr val="0000FF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dirty="0">
                    <a:solidFill>
                      <a:srgbClr val="0000FF"/>
                    </a:solidFill>
                  </a:rPr>
                  <a:t>Word Error Rate (%)</a:t>
                </a:r>
              </a:p>
            </c:rich>
          </c:tx>
          <c:layout>
            <c:manualLayout>
              <c:xMode val="edge"/>
              <c:yMode val="edge"/>
              <c:x val="3.66847826086956E-2"/>
              <c:y val="0.21551724137931"/>
            </c:manualLayout>
          </c:layout>
          <c:overlay val="0"/>
          <c:spPr>
            <a:noFill/>
            <a:ln w="21086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263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515" b="1" i="0" u="none" strike="noStrike" baseline="0">
                <a:solidFill>
                  <a:srgbClr val="0000FF"/>
                </a:solidFill>
                <a:latin typeface="Arial Narrow"/>
                <a:ea typeface="Arial Narrow"/>
                <a:cs typeface="Arial Narrow"/>
              </a:defRPr>
            </a:pPr>
            <a:endParaRPr lang="en-US"/>
          </a:p>
        </c:txPr>
        <c:crossAx val="-2008007608"/>
        <c:crosses val="autoZero"/>
        <c:crossBetween val="between"/>
        <c:majorUnit val="4"/>
      </c:valAx>
      <c:spPr>
        <a:noFill/>
        <a:ln w="21086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32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"/>
          <c:y val="9.5477386934673295E-2"/>
          <c:w val="0.52"/>
          <c:h val="0.60804020100502498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Closetalk</c:v>
                </c:pt>
              </c:strCache>
            </c:strRef>
          </c:tx>
          <c:spPr>
            <a:ln w="40393">
              <a:solidFill>
                <a:srgbClr val="DD0806"/>
              </a:solidFill>
              <a:prstDash val="solid"/>
            </a:ln>
          </c:spPr>
          <c:marker>
            <c:symbol val="diamond"/>
            <c:size val="7"/>
            <c:spPr>
              <a:solidFill>
                <a:srgbClr val="DD0806"/>
              </a:solidFill>
              <a:ln>
                <a:solidFill>
                  <a:srgbClr val="DD0806"/>
                </a:solidFill>
                <a:prstDash val="solid"/>
              </a:ln>
            </c:spPr>
          </c:marker>
          <c:cat>
            <c:numRef>
              <c:f>Sheet1!$B$1:$G$1</c:f>
              <c:numCache>
                <c:formatCode>General</c:formatCode>
                <c:ptCount val="6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</c:numCache>
            </c:numRef>
          </c:cat>
          <c:val>
            <c:numRef>
              <c:f>Sheet1!$B$2:$G$2</c:f>
              <c:numCache>
                <c:formatCode>General</c:formatCode>
                <c:ptCount val="6"/>
                <c:pt idx="0">
                  <c:v>16.515000000000001</c:v>
                </c:pt>
                <c:pt idx="1">
                  <c:v>16.515000000000001</c:v>
                </c:pt>
                <c:pt idx="2">
                  <c:v>16.515000000000001</c:v>
                </c:pt>
                <c:pt idx="3">
                  <c:v>16.515000000000001</c:v>
                </c:pt>
                <c:pt idx="4">
                  <c:v>16.515000000000001</c:v>
                </c:pt>
                <c:pt idx="5">
                  <c:v>16.515000000000001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399-9E46-A6FD-D6DF95E00EA0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Optim-Calib</c:v>
                </c:pt>
              </c:strCache>
            </c:strRef>
          </c:tx>
          <c:spPr>
            <a:ln w="40393">
              <a:solidFill>
                <a:srgbClr val="0000FF"/>
              </a:solidFill>
              <a:prstDash val="solid"/>
            </a:ln>
          </c:spPr>
          <c:marker>
            <c:symbol val="square"/>
            <c:size val="7"/>
            <c:spPr>
              <a:solidFill>
                <a:srgbClr val="0000FF"/>
              </a:solidFill>
              <a:ln>
                <a:solidFill>
                  <a:srgbClr val="0000FF"/>
                </a:solidFill>
                <a:prstDash val="solid"/>
              </a:ln>
            </c:spPr>
          </c:marker>
          <c:cat>
            <c:numRef>
              <c:f>Sheet1!$B$1:$G$1</c:f>
              <c:numCache>
                <c:formatCode>General</c:formatCode>
                <c:ptCount val="6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</c:numCache>
            </c:numRef>
          </c:cat>
          <c:val>
            <c:numRef>
              <c:f>Sheet1!$B$3:$G$3</c:f>
              <c:numCache>
                <c:formatCode>General</c:formatCode>
                <c:ptCount val="6"/>
                <c:pt idx="0">
                  <c:v>69.992999999999995</c:v>
                </c:pt>
                <c:pt idx="1">
                  <c:v>40.207999999999998</c:v>
                </c:pt>
                <c:pt idx="2">
                  <c:v>27.792999999999999</c:v>
                </c:pt>
                <c:pt idx="3">
                  <c:v>24.350999999999999</c:v>
                </c:pt>
                <c:pt idx="4">
                  <c:v>23.942</c:v>
                </c:pt>
                <c:pt idx="5">
                  <c:v>24.876000000000001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399-9E46-A6FD-D6DF95E00EA0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Delay-Sum</c:v>
                </c:pt>
              </c:strCache>
            </c:strRef>
          </c:tx>
          <c:spPr>
            <a:ln w="40393">
              <a:solidFill>
                <a:srgbClr val="1FB714"/>
              </a:solidFill>
              <a:prstDash val="solid"/>
            </a:ln>
          </c:spPr>
          <c:marker>
            <c:symbol val="triangle"/>
            <c:size val="7"/>
            <c:spPr>
              <a:solidFill>
                <a:srgbClr val="1FB714"/>
              </a:solidFill>
              <a:ln>
                <a:solidFill>
                  <a:srgbClr val="1FB714"/>
                </a:solidFill>
                <a:prstDash val="solid"/>
              </a:ln>
            </c:spPr>
          </c:marker>
          <c:cat>
            <c:numRef>
              <c:f>Sheet1!$B$1:$G$1</c:f>
              <c:numCache>
                <c:formatCode>General</c:formatCode>
                <c:ptCount val="6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</c:numCache>
            </c:numRef>
          </c:cat>
          <c:val>
            <c:numRef>
              <c:f>Sheet1!$B$4:$G$4</c:f>
              <c:numCache>
                <c:formatCode>General</c:formatCode>
                <c:ptCount val="6"/>
                <c:pt idx="0">
                  <c:v>88.349000000000004</c:v>
                </c:pt>
                <c:pt idx="1">
                  <c:v>64.478999999999999</c:v>
                </c:pt>
                <c:pt idx="2">
                  <c:v>36.427999999999997</c:v>
                </c:pt>
                <c:pt idx="3">
                  <c:v>24.689</c:v>
                </c:pt>
                <c:pt idx="4">
                  <c:v>21.327000000000002</c:v>
                </c:pt>
                <c:pt idx="5">
                  <c:v>20.481999999999999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399-9E46-A6FD-D6DF95E00EA0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1 Mic</c:v>
                </c:pt>
              </c:strCache>
            </c:strRef>
          </c:tx>
          <c:spPr>
            <a:ln w="40393">
              <a:solidFill>
                <a:srgbClr val="00ABEA"/>
              </a:solidFill>
              <a:prstDash val="solid"/>
            </a:ln>
          </c:spPr>
          <c:marker>
            <c:symbol val="circle"/>
            <c:size val="7"/>
            <c:spPr>
              <a:solidFill>
                <a:srgbClr val="00ABEA"/>
              </a:solidFill>
              <a:ln>
                <a:solidFill>
                  <a:srgbClr val="00ABEA"/>
                </a:solidFill>
                <a:prstDash val="solid"/>
              </a:ln>
            </c:spPr>
          </c:marker>
          <c:cat>
            <c:numRef>
              <c:f>Sheet1!$B$1:$G$1</c:f>
              <c:numCache>
                <c:formatCode>General</c:formatCode>
                <c:ptCount val="6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</c:numCache>
            </c:numRef>
          </c:cat>
          <c:val>
            <c:numRef>
              <c:f>Sheet1!$B$5:$G$5</c:f>
              <c:numCache>
                <c:formatCode>General</c:formatCode>
                <c:ptCount val="6"/>
                <c:pt idx="0">
                  <c:v>96.131</c:v>
                </c:pt>
                <c:pt idx="1">
                  <c:v>93.837000000000003</c:v>
                </c:pt>
                <c:pt idx="2">
                  <c:v>86.641999999999996</c:v>
                </c:pt>
                <c:pt idx="3">
                  <c:v>61.953000000000003</c:v>
                </c:pt>
                <c:pt idx="4">
                  <c:v>40.173000000000002</c:v>
                </c:pt>
                <c:pt idx="5">
                  <c:v>31.741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399-9E46-A6FD-D6DF95E00E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46125672"/>
        <c:axId val="1846133800"/>
      </c:lineChart>
      <c:catAx>
        <c:axId val="184612567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19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SNR (dB)</a:t>
                </a:r>
              </a:p>
            </c:rich>
          </c:tx>
          <c:layout>
            <c:manualLayout>
              <c:xMode val="edge"/>
              <c:yMode val="edge"/>
              <c:x val="0.34"/>
              <c:y val="0.83417085427135695"/>
            </c:manualLayout>
          </c:layout>
          <c:overlay val="0"/>
          <c:spPr>
            <a:noFill/>
            <a:ln w="26929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36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19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8461338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846133800"/>
        <c:scaling>
          <c:orientation val="minMax"/>
          <c:max val="100"/>
        </c:scaling>
        <c:delete val="0"/>
        <c:axPos val="l"/>
        <c:title>
          <c:tx>
            <c:rich>
              <a:bodyPr/>
              <a:lstStyle/>
              <a:p>
                <a:pPr>
                  <a:defRPr sz="1193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WER (%)</a:t>
                </a:r>
              </a:p>
            </c:rich>
          </c:tx>
          <c:layout>
            <c:manualLayout>
              <c:xMode val="edge"/>
              <c:yMode val="edge"/>
              <c:x val="0.03"/>
              <c:y val="0.26130653266331699"/>
            </c:manualLayout>
          </c:layout>
          <c:overlay val="0"/>
          <c:spPr>
            <a:noFill/>
            <a:ln w="26929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36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19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846125672"/>
        <c:crosses val="autoZero"/>
        <c:crossBetween val="between"/>
        <c:majorUnit val="20"/>
      </c:valAx>
      <c:spPr>
        <a:noFill/>
        <a:ln w="13464">
          <a:solidFill>
            <a:srgbClr val="FFFFFF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"/>
          <c:y val="0.29145728643216101"/>
          <c:w val="0.23"/>
          <c:h val="0.266331658291457"/>
        </c:manualLayout>
      </c:layout>
      <c:overlay val="0"/>
      <c:spPr>
        <a:noFill/>
        <a:ln w="13464">
          <a:solidFill>
            <a:srgbClr val="FFFFFF"/>
          </a:solidFill>
          <a:prstDash val="solid"/>
        </a:ln>
      </c:spPr>
      <c:txPr>
        <a:bodyPr/>
        <a:lstStyle/>
        <a:p>
          <a:pPr>
            <a:defRPr sz="997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25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Mults &amp; Divs per Frame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MFCC</c:v>
                </c:pt>
                <c:pt idx="1">
                  <c:v>PLP</c:v>
                </c:pt>
                <c:pt idx="2">
                  <c:v>PNCC</c:v>
                </c:pt>
                <c:pt idx="3">
                  <c:v>Truncated PNCC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10742</c:v>
                </c:pt>
                <c:pt idx="1">
                  <c:v>12448</c:v>
                </c:pt>
                <c:pt idx="2">
                  <c:v>21292</c:v>
                </c:pt>
                <c:pt idx="3">
                  <c:v>12809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37-3C45-93E6-B943C881FC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2012361416"/>
        <c:axId val="-2012322488"/>
        <c:axId val="0"/>
      </c:bar3DChart>
      <c:catAx>
        <c:axId val="-20123614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2012322488"/>
        <c:crosses val="autoZero"/>
        <c:auto val="1"/>
        <c:lblAlgn val="ctr"/>
        <c:lblOffset val="100"/>
        <c:noMultiLvlLbl val="0"/>
      </c:catAx>
      <c:valAx>
        <c:axId val="-20123224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0123614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image" Target="../media/image5.emf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image" Target="../media/image38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2.emf"/><Relationship Id="rId1" Type="http://schemas.openxmlformats.org/officeDocument/2006/relationships/image" Target="../media/image6.emf"/><Relationship Id="rId4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76959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4988"/>
            <a:ext cx="5027613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3662" tIns="46037" rIns="93662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395038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ヒラギノ角ゴ Pro W3" pitchFamily="-109" charset="-128"/>
        <a:cs typeface="ヒラギノ角ゴ Pro W3" pitchFamily="-109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ヒラギノ角ゴ Pro W3" pitchFamily="-109" charset="-128"/>
        <a:cs typeface="ヒラギノ角ゴ Pro W3" pitchFamily="-109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ヒラギノ角ゴ Pro W3" pitchFamily="-109" charset="-128"/>
        <a:cs typeface="ヒラギノ角ゴ Pro W3" pitchFamily="-109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ヒラギノ角ゴ Pro W3" pitchFamily="-109" charset="-128"/>
        <a:cs typeface="ヒラギノ角ゴ Pro W3" pitchFamily="-109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ヒラギノ角ゴ Pro W3" pitchFamily="-109" charset="-128"/>
        <a:cs typeface="ヒラギノ角ゴ Pro W3" pitchFamily="-109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024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b="1" dirty="0">
                <a:latin typeface="Times New Roman" charset="0"/>
                <a:ea typeface="ＭＳ Ｐゴシック" charset="0"/>
                <a:cs typeface="ＭＳ Ｐゴシック" charset="0"/>
              </a:rPr>
              <a:t>COMMENTS:</a:t>
            </a:r>
          </a:p>
          <a:p>
            <a:r>
              <a:rPr lang="en-US" b="1" dirty="0">
                <a:latin typeface="Times New Roman" charset="0"/>
                <a:ea typeface="ＭＳ Ｐゴシック" charset="0"/>
                <a:cs typeface="ＭＳ Ｐゴシック" charset="0"/>
              </a:rPr>
              <a:t>   1. Sea</a:t>
            </a:r>
            <a:r>
              <a:rPr lang="en-US" b="1" baseline="0" dirty="0">
                <a:latin typeface="Times New Roman" charset="0"/>
                <a:ea typeface="ＭＳ Ｐゴシック" charset="0"/>
                <a:cs typeface="ＭＳ Ｐゴシック" charset="0"/>
              </a:rPr>
              <a:t> change w DNNs.  DNNs unquestionably improve WER w in-domain training; Limits</a:t>
            </a:r>
          </a:p>
          <a:p>
            <a:r>
              <a:rPr lang="en-US" b="1" baseline="0" dirty="0">
                <a:latin typeface="Times New Roman" charset="0"/>
                <a:ea typeface="ＭＳ Ｐゴシック" charset="0"/>
                <a:cs typeface="ＭＳ Ｐゴシック" charset="0"/>
              </a:rPr>
              <a:t>   2. KB v statistically-based ASR</a:t>
            </a:r>
            <a:endParaRPr lang="en-US" b="1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81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83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04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24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solidFill>
            <a:srgbClr val="FFFFFF"/>
          </a:solidFill>
          <a:ln/>
        </p:spPr>
      </p:sp>
      <p:sp>
        <p:nvSpPr>
          <p:cNvPr id="645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591" y="4345517"/>
            <a:ext cx="5024438" cy="4112683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s-ES_tradnl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6656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86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06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27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21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42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47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68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7885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819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solidFill>
            <a:srgbClr val="FFFFFF"/>
          </a:solidFill>
          <a:ln/>
        </p:spPr>
      </p:sp>
      <p:sp>
        <p:nvSpPr>
          <p:cNvPr id="839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32" tIns="45717" rIns="91432" bIns="45717"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Say </a:t>
            </a:r>
            <a:r>
              <a:rPr lang="ja-JP" altLang="en-US">
                <a:latin typeface="Times New Roman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>
                <a:latin typeface="Times New Roman" charset="0"/>
                <a:ea typeface="ＭＳ Ｐゴシック" charset="0"/>
                <a:cs typeface="ＭＳ Ｐゴシック" charset="0"/>
              </a:rPr>
              <a:t>But for recognition, our criteria are different – not SNR, but WER, retrieval accuracy, semantic content, task completion, etc. </a:t>
            </a:r>
          </a:p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Also, we don</a:t>
            </a:r>
            <a:r>
              <a:rPr lang="ja-JP" altLang="en-US">
                <a:latin typeface="Times New Roman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>
                <a:latin typeface="Times New Roman" charset="0"/>
                <a:ea typeface="ＭＳ Ｐゴシック" charset="0"/>
                <a:cs typeface="ＭＳ Ｐゴシック" charset="0"/>
              </a:rPr>
              <a:t>t care what is sounds like, nor do we need to the signal after processing. </a:t>
            </a:r>
          </a:p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solidFill>
            <a:srgbClr val="FFFFFF"/>
          </a:solidFill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860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880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01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1003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1044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064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3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14643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/>
        </p:spPr>
      </p:sp>
      <p:sp>
        <p:nvSpPr>
          <p:cNvPr id="535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22622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/>
        </p:spPr>
      </p:sp>
      <p:sp>
        <p:nvSpPr>
          <p:cNvPr id="537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FIND SOURCE AND CREDIT!!</a:t>
            </a:r>
          </a:p>
        </p:txBody>
      </p:sp>
    </p:spTree>
    <p:extLst>
      <p:ext uri="{BB962C8B-B14F-4D97-AF65-F5344CB8AC3E}">
        <p14:creationId xmlns:p14="http://schemas.microsoft.com/office/powerpoint/2010/main" val="41966098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14848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15053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52578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15462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15667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15872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16077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16281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16486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66914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Removing:</a:t>
            </a: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rial" charset="0"/>
                <a:ea typeface="ＭＳ Ｐゴシック" charset="0"/>
              </a:rPr>
              <a:t>Combination of information sources</a:t>
            </a: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tx1"/>
                </a:solidFill>
                <a:latin typeface="Arial" charset="0"/>
                <a:ea typeface="ＭＳ Ｐゴシック" charset="0"/>
              </a:rPr>
              <a:t>Signal separation based on scene analysis</a:t>
            </a:r>
          </a:p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3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171969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5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19046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pitchFamily="-65" charset="0"/>
              <a:ea typeface="ヒラギノ角ゴ Pro W3" pitchFamily="-65" charset="-128"/>
              <a:cs typeface="ヒラギノ角ゴ Pro W3" pitchFamily="-65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0025" y="342900"/>
            <a:ext cx="2060575" cy="57531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8300" y="342900"/>
            <a:ext cx="6029325" cy="57531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588" y="342900"/>
            <a:ext cx="8228012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8300" y="1524000"/>
            <a:ext cx="8231188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8300" y="3886200"/>
            <a:ext cx="8231188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588" y="342900"/>
            <a:ext cx="8228012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524000"/>
            <a:ext cx="4038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0" y="1524000"/>
            <a:ext cx="4040188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00499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8300" y="1524000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9300" y="1524000"/>
            <a:ext cx="4040188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72549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8300" y="1524000"/>
            <a:ext cx="8231188" cy="457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82588" y="342900"/>
            <a:ext cx="8228012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2075" tIns="0" rIns="92075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76200" y="0"/>
            <a:ext cx="89916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Helvetica" pitchFamily="-109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76200" y="0"/>
            <a:ext cx="89916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2400">
                <a:solidFill>
                  <a:schemeClr val="tx2"/>
                </a:solidFill>
                <a:latin typeface="Helvetica" pitchFamily="-109" charset="0"/>
              </a:rPr>
              <a:t> </a:t>
            </a:r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406400" y="1295400"/>
            <a:ext cx="8178800" cy="0"/>
          </a:xfrm>
          <a:prstGeom prst="line">
            <a:avLst/>
          </a:prstGeom>
          <a:noFill/>
          <a:ln w="50800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Helvetica" pitchFamily="-109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1296988" y="6249988"/>
            <a:ext cx="738822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defTabSz="962025">
              <a:spcBef>
                <a:spcPct val="50000"/>
              </a:spcBef>
              <a:defRPr/>
            </a:pPr>
            <a:r>
              <a:rPr lang="en-US" sz="2400" dirty="0">
                <a:solidFill>
                  <a:schemeClr val="tx1"/>
                </a:solidFill>
                <a:latin typeface="Times New Roman" pitchFamily="-109" charset="0"/>
              </a:rPr>
              <a:t>		       </a:t>
            </a:r>
            <a:r>
              <a:rPr lang="en-US" sz="1400" b="1" dirty="0">
                <a:solidFill>
                  <a:srgbClr val="FF0000"/>
                </a:solidFill>
                <a:latin typeface="Helvetica" pitchFamily="-109" charset="0"/>
              </a:rPr>
              <a:t>Slide </a:t>
            </a:r>
            <a:fld id="{270E3026-9186-A549-B7CB-ADFF8F32E92B}" type="slidenum">
              <a:rPr lang="en-US" sz="1400" b="1">
                <a:solidFill>
                  <a:srgbClr val="FF0000"/>
                </a:solidFill>
                <a:latin typeface="Helvetica" pitchFamily="-109" charset="0"/>
              </a:rPr>
              <a:pPr defTabSz="962025">
                <a:spcBef>
                  <a:spcPct val="50000"/>
                </a:spcBef>
                <a:defRPr/>
              </a:pPr>
              <a:t>‹#›</a:t>
            </a:fld>
            <a:r>
              <a:rPr lang="en-US" sz="1400" b="1" dirty="0">
                <a:solidFill>
                  <a:srgbClr val="FF0000"/>
                </a:solidFill>
                <a:latin typeface="Helvetica" pitchFamily="-109" charset="0"/>
              </a:rPr>
              <a:t>	ECE and LTI Robust Speech Group</a:t>
            </a:r>
            <a:endParaRPr lang="en-US" sz="1400" b="1" dirty="0">
              <a:solidFill>
                <a:srgbClr val="CC3300"/>
              </a:solidFill>
              <a:latin typeface="Helvetica" pitchFamily="-109" charset="0"/>
            </a:endParaRPr>
          </a:p>
        </p:txBody>
      </p:sp>
      <p:pic>
        <p:nvPicPr>
          <p:cNvPr id="6" name="Picture 5" descr="CMU-red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19" y="6400800"/>
            <a:ext cx="1430338" cy="2190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tabLst>
          <a:tab pos="8289925" algn="r"/>
        </a:tabLst>
        <a:defRPr sz="2800" b="1">
          <a:solidFill>
            <a:srgbClr val="6600FF"/>
          </a:solidFill>
          <a:latin typeface="+mj-lt"/>
          <a:ea typeface="ヒラギノ角ゴ Pro W3" pitchFamily="-109" charset="-128"/>
          <a:cs typeface="ヒラギノ角ゴ Pro W3" pitchFamily="-109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tabLst>
          <a:tab pos="8289925" algn="r"/>
        </a:tabLst>
        <a:defRPr sz="2800" b="1">
          <a:solidFill>
            <a:srgbClr val="6600FF"/>
          </a:solidFill>
          <a:latin typeface="Arial" pitchFamily="-109" charset="0"/>
          <a:ea typeface="ヒラギノ角ゴ Pro W3" pitchFamily="-109" charset="-128"/>
          <a:cs typeface="ヒラギノ角ゴ Pro W3" pitchFamily="-109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tabLst>
          <a:tab pos="8289925" algn="r"/>
        </a:tabLst>
        <a:defRPr sz="2800" b="1">
          <a:solidFill>
            <a:srgbClr val="6600FF"/>
          </a:solidFill>
          <a:latin typeface="Arial" pitchFamily="-109" charset="0"/>
          <a:ea typeface="ヒラギノ角ゴ Pro W3" pitchFamily="-109" charset="-128"/>
          <a:cs typeface="ヒラギノ角ゴ Pro W3" pitchFamily="-109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tabLst>
          <a:tab pos="8289925" algn="r"/>
        </a:tabLst>
        <a:defRPr sz="2800" b="1">
          <a:solidFill>
            <a:srgbClr val="6600FF"/>
          </a:solidFill>
          <a:latin typeface="Arial" pitchFamily="-109" charset="0"/>
          <a:ea typeface="ヒラギノ角ゴ Pro W3" pitchFamily="-109" charset="-128"/>
          <a:cs typeface="ヒラギノ角ゴ Pro W3" pitchFamily="-109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tabLst>
          <a:tab pos="8289925" algn="r"/>
        </a:tabLst>
        <a:defRPr sz="2800" b="1">
          <a:solidFill>
            <a:srgbClr val="6600FF"/>
          </a:solidFill>
          <a:latin typeface="Arial" pitchFamily="-109" charset="0"/>
          <a:ea typeface="ヒラギノ角ゴ Pro W3" pitchFamily="-109" charset="-128"/>
          <a:cs typeface="ヒラギノ角ゴ Pro W3" pitchFamily="-109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tabLst>
          <a:tab pos="8289925" algn="r"/>
        </a:tabLst>
        <a:defRPr sz="2800" b="1">
          <a:solidFill>
            <a:srgbClr val="6600FF"/>
          </a:solidFill>
          <a:latin typeface="Arial" pitchFamily="-109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tabLst>
          <a:tab pos="8289925" algn="r"/>
        </a:tabLst>
        <a:defRPr sz="2800" b="1">
          <a:solidFill>
            <a:srgbClr val="6600FF"/>
          </a:solidFill>
          <a:latin typeface="Arial" pitchFamily="-109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tabLst>
          <a:tab pos="8289925" algn="r"/>
        </a:tabLst>
        <a:defRPr sz="2800" b="1">
          <a:solidFill>
            <a:srgbClr val="6600FF"/>
          </a:solidFill>
          <a:latin typeface="Arial" pitchFamily="-109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tabLst>
          <a:tab pos="8289925" algn="r"/>
        </a:tabLst>
        <a:defRPr sz="2800" b="1">
          <a:solidFill>
            <a:srgbClr val="6600FF"/>
          </a:solidFill>
          <a:latin typeface="Arial" pitchFamily="-109" charset="0"/>
        </a:defRPr>
      </a:lvl9pPr>
    </p:titleStyle>
    <p:bodyStyle>
      <a:lvl1pPr marL="396875" indent="-396875" algn="l" rtl="0" eaLnBrk="0" fontAlgn="base" hangingPunct="0">
        <a:spcBef>
          <a:spcPct val="50000"/>
        </a:spcBef>
        <a:spcAft>
          <a:spcPct val="0"/>
        </a:spcAft>
        <a:buClr>
          <a:srgbClr val="CC3300"/>
        </a:buClr>
        <a:buSzPct val="110000"/>
        <a:buFont typeface="Wingdings" pitchFamily="-65" charset="2"/>
        <a:buChar char="n"/>
        <a:defRPr sz="2000" b="1">
          <a:solidFill>
            <a:schemeClr val="tx1"/>
          </a:solidFill>
          <a:latin typeface="+mn-lt"/>
          <a:ea typeface="ヒラギノ角ゴ Pro W3" pitchFamily="-109" charset="-128"/>
          <a:cs typeface="ヒラギノ角ゴ Pro W3" pitchFamily="-109" charset="-128"/>
        </a:defRPr>
      </a:lvl1pPr>
      <a:lvl2pPr marL="739775" indent="-228600" algn="l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100000"/>
        <a:buChar char="–"/>
        <a:defRPr>
          <a:solidFill>
            <a:schemeClr val="tx1"/>
          </a:solidFill>
          <a:latin typeface="+mn-lt"/>
          <a:ea typeface="ヒラギノ角ゴ Pro W3" pitchFamily="-109" charset="-128"/>
          <a:cs typeface="ヒラギノ角ゴ Pro W3" pitchFamily="-109" charset="-128"/>
        </a:defRPr>
      </a:lvl2pPr>
      <a:lvl3pPr marL="1143000" indent="-228600" algn="l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100000"/>
        <a:buChar char="»"/>
        <a:defRPr sz="1600">
          <a:solidFill>
            <a:schemeClr val="tx1"/>
          </a:solidFill>
          <a:latin typeface="+mn-lt"/>
          <a:ea typeface="ヒラギノ角ゴ Pro W3" pitchFamily="-109" charset="-128"/>
          <a:cs typeface="ヒラギノ角ゴ Pro W3" pitchFamily="-109" charset="-128"/>
        </a:defRPr>
      </a:lvl3pPr>
      <a:lvl4pPr marL="1543050" indent="-171450" algn="l" rtl="0" eaLnBrk="0" fontAlgn="base" hangingPunct="0">
        <a:spcBef>
          <a:spcPct val="50000"/>
        </a:spcBef>
        <a:spcAft>
          <a:spcPct val="0"/>
        </a:spcAft>
        <a:buClr>
          <a:srgbClr val="00B7A5"/>
        </a:buClr>
        <a:buSzPct val="100000"/>
        <a:buChar char="•"/>
        <a:defRPr sz="1400">
          <a:solidFill>
            <a:schemeClr val="tx1"/>
          </a:solidFill>
          <a:latin typeface="+mn-lt"/>
          <a:ea typeface="ヒラギノ角ゴ Pro W3" pitchFamily="-109" charset="-128"/>
          <a:cs typeface="ヒラギノ角ゴ Pro W3" pitchFamily="-109" charset="-128"/>
        </a:defRPr>
      </a:lvl4pPr>
      <a:lvl5pPr marL="2000250" indent="-171450" algn="l" rtl="0" eaLnBrk="0" fontAlgn="base" hangingPunct="0">
        <a:spcBef>
          <a:spcPct val="50000"/>
        </a:spcBef>
        <a:spcAft>
          <a:spcPct val="0"/>
        </a:spcAft>
        <a:buClr>
          <a:srgbClr val="00B7A5"/>
        </a:buClr>
        <a:buSzPct val="100000"/>
        <a:buChar char="–"/>
        <a:defRPr sz="1400">
          <a:solidFill>
            <a:schemeClr val="tx1"/>
          </a:solidFill>
          <a:latin typeface="+mn-lt"/>
          <a:ea typeface="ヒラギノ角ゴ Pro W3" pitchFamily="-109" charset="-128"/>
          <a:cs typeface="ヒラギノ角ゴ Pro W3" pitchFamily="-109" charset="-128"/>
        </a:defRPr>
      </a:lvl5pPr>
      <a:lvl6pPr marL="2457450" indent="-171450" algn="l" rtl="0" eaLnBrk="0" fontAlgn="base" hangingPunct="0">
        <a:spcBef>
          <a:spcPct val="50000"/>
        </a:spcBef>
        <a:spcAft>
          <a:spcPct val="0"/>
        </a:spcAft>
        <a:buClr>
          <a:srgbClr val="00B7A5"/>
        </a:buClr>
        <a:buSzPct val="100000"/>
        <a:buChar char="–"/>
        <a:defRPr sz="1400">
          <a:solidFill>
            <a:schemeClr val="tx1"/>
          </a:solidFill>
          <a:latin typeface="+mn-lt"/>
          <a:ea typeface="ヒラギノ角ゴ Pro W3" pitchFamily="-109" charset="-128"/>
        </a:defRPr>
      </a:lvl6pPr>
      <a:lvl7pPr marL="2914650" indent="-171450" algn="l" rtl="0" eaLnBrk="0" fontAlgn="base" hangingPunct="0">
        <a:spcBef>
          <a:spcPct val="50000"/>
        </a:spcBef>
        <a:spcAft>
          <a:spcPct val="0"/>
        </a:spcAft>
        <a:buClr>
          <a:srgbClr val="00B7A5"/>
        </a:buClr>
        <a:buSzPct val="100000"/>
        <a:buChar char="–"/>
        <a:defRPr sz="1400">
          <a:solidFill>
            <a:schemeClr val="tx1"/>
          </a:solidFill>
          <a:latin typeface="+mn-lt"/>
          <a:ea typeface="ヒラギノ角ゴ Pro W3" pitchFamily="-109" charset="-128"/>
        </a:defRPr>
      </a:lvl7pPr>
      <a:lvl8pPr marL="3371850" indent="-171450" algn="l" rtl="0" eaLnBrk="0" fontAlgn="base" hangingPunct="0">
        <a:spcBef>
          <a:spcPct val="50000"/>
        </a:spcBef>
        <a:spcAft>
          <a:spcPct val="0"/>
        </a:spcAft>
        <a:buClr>
          <a:srgbClr val="00B7A5"/>
        </a:buClr>
        <a:buSzPct val="100000"/>
        <a:buChar char="–"/>
        <a:defRPr sz="1400">
          <a:solidFill>
            <a:schemeClr val="tx1"/>
          </a:solidFill>
          <a:latin typeface="+mn-lt"/>
          <a:ea typeface="ヒラギノ角ゴ Pro W3" pitchFamily="-109" charset="-128"/>
        </a:defRPr>
      </a:lvl8pPr>
      <a:lvl9pPr marL="3829050" indent="-171450" algn="l" rtl="0" eaLnBrk="0" fontAlgn="base" hangingPunct="0">
        <a:spcBef>
          <a:spcPct val="50000"/>
        </a:spcBef>
        <a:spcAft>
          <a:spcPct val="0"/>
        </a:spcAft>
        <a:buClr>
          <a:srgbClr val="00B7A5"/>
        </a:buClr>
        <a:buSzPct val="100000"/>
        <a:buChar char="–"/>
        <a:defRPr sz="1400">
          <a:solidFill>
            <a:schemeClr val="tx1"/>
          </a:solidFill>
          <a:latin typeface="+mn-lt"/>
          <a:ea typeface="ヒラギノ角ゴ Pro W3" pitchFamily="-109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cmu.edu/~rm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4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emf"/><Relationship Id="rId2" Type="http://schemas.openxmlformats.org/officeDocument/2006/relationships/image" Target="../media/image83.emf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30.wav"/><Relationship Id="rId7" Type="http://schemas.openxmlformats.org/officeDocument/2006/relationships/image" Target="../media/image52.emf"/><Relationship Id="rId2" Type="http://schemas.openxmlformats.org/officeDocument/2006/relationships/audio" Target="../media/media29.wav"/><Relationship Id="rId1" Type="http://schemas.microsoft.com/office/2007/relationships/media" Target="../media/media29.wav"/><Relationship Id="rId6" Type="http://schemas.openxmlformats.org/officeDocument/2006/relationships/image" Target="../media/image51.emf"/><Relationship Id="rId5" Type="http://schemas.openxmlformats.org/officeDocument/2006/relationships/slideLayout" Target="../slideLayouts/slideLayout12.xml"/><Relationship Id="rId4" Type="http://schemas.openxmlformats.org/officeDocument/2006/relationships/audio" Target="../media/media30.wav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4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emf"/><Relationship Id="rId2" Type="http://schemas.openxmlformats.org/officeDocument/2006/relationships/image" Target="../media/image87.emf"/><Relationship Id="rId1" Type="http://schemas.openxmlformats.org/officeDocument/2006/relationships/slideLayout" Target="../slideLayouts/slideLayout4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e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8.emf"/><Relationship Id="rId4" Type="http://schemas.openxmlformats.org/officeDocument/2006/relationships/image" Target="../media/image5.e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0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8.bin"/><Relationship Id="rId10" Type="http://schemas.openxmlformats.org/officeDocument/2006/relationships/image" Target="../media/image13.emf"/><Relationship Id="rId4" Type="http://schemas.openxmlformats.org/officeDocument/2006/relationships/image" Target="../media/image6.emf"/><Relationship Id="rId9" Type="http://schemas.openxmlformats.org/officeDocument/2006/relationships/oleObject" Target="../embeddings/oleObject10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2.png"/><Relationship Id="rId4" Type="http://schemas.openxmlformats.org/officeDocument/2006/relationships/image" Target="../media/image1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11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audio" Target="../media/media6.wav"/><Relationship Id="rId13" Type="http://schemas.microsoft.com/office/2007/relationships/media" Target="../media/media9.mp4"/><Relationship Id="rId18" Type="http://schemas.openxmlformats.org/officeDocument/2006/relationships/image" Target="../media/image16.png"/><Relationship Id="rId3" Type="http://schemas.microsoft.com/office/2007/relationships/media" Target="file://localhost/Users/rms/talks/Sound_Video/RMS_04.wav" TargetMode="External"/><Relationship Id="rId7" Type="http://schemas.microsoft.com/office/2007/relationships/media" Target="../media/media6.wav"/><Relationship Id="rId12" Type="http://schemas.openxmlformats.org/officeDocument/2006/relationships/video" Target="../media/media8.mp4"/><Relationship Id="rId17" Type="http://schemas.openxmlformats.org/officeDocument/2006/relationships/image" Target="../media/image2.png"/><Relationship Id="rId2" Type="http://schemas.openxmlformats.org/officeDocument/2006/relationships/audio" Target="file://localhost/Users/rms/talks/jhu05/JHU05/RMS_03.wav" TargetMode="External"/><Relationship Id="rId16" Type="http://schemas.openxmlformats.org/officeDocument/2006/relationships/notesSlide" Target="../notesSlides/notesSlide7.xml"/><Relationship Id="rId1" Type="http://schemas.microsoft.com/office/2007/relationships/media" Target="file://localhost/Users/rms/talks/jhu05/JHU05/RMS_03.wav" TargetMode="External"/><Relationship Id="rId6" Type="http://schemas.openxmlformats.org/officeDocument/2006/relationships/audio" Target="file://localhost/Users/rms/speech_research/audio_samples/reverb_sim/reverb1300.wav" TargetMode="External"/><Relationship Id="rId11" Type="http://schemas.microsoft.com/office/2007/relationships/media" Target="../media/media8.mp4"/><Relationship Id="rId5" Type="http://schemas.microsoft.com/office/2007/relationships/media" Target="file://localhost/Users/rms/speech_research/audio_samples/reverb_sim/reverb1300.wav" TargetMode="External"/><Relationship Id="rId15" Type="http://schemas.openxmlformats.org/officeDocument/2006/relationships/slideLayout" Target="../slideLayouts/slideLayout2.xml"/><Relationship Id="rId10" Type="http://schemas.openxmlformats.org/officeDocument/2006/relationships/audio" Target="../media/media7.WAV"/><Relationship Id="rId4" Type="http://schemas.openxmlformats.org/officeDocument/2006/relationships/audio" Target="file://localhost/Users/rms/talks/Sound_Video/RMS_04.wav" TargetMode="External"/><Relationship Id="rId9" Type="http://schemas.microsoft.com/office/2007/relationships/media" Target="../media/media7.WAV"/><Relationship Id="rId14" Type="http://schemas.openxmlformats.org/officeDocument/2006/relationships/video" Target="../media/media9.mp4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audio" Target="../media/media13.wav"/><Relationship Id="rId13" Type="http://schemas.openxmlformats.org/officeDocument/2006/relationships/slideLayout" Target="../slideLayouts/slideLayout2.xml"/><Relationship Id="rId3" Type="http://schemas.microsoft.com/office/2007/relationships/media" Target="../media/media11.wav"/><Relationship Id="rId7" Type="http://schemas.microsoft.com/office/2007/relationships/media" Target="../media/media13.wav"/><Relationship Id="rId12" Type="http://schemas.openxmlformats.org/officeDocument/2006/relationships/audio" Target="../media/media15.wav"/><Relationship Id="rId2" Type="http://schemas.openxmlformats.org/officeDocument/2006/relationships/audio" Target="../media/media10.wav"/><Relationship Id="rId16" Type="http://schemas.openxmlformats.org/officeDocument/2006/relationships/image" Target="../media/image2.png"/><Relationship Id="rId1" Type="http://schemas.microsoft.com/office/2007/relationships/media" Target="../media/media10.wav"/><Relationship Id="rId6" Type="http://schemas.openxmlformats.org/officeDocument/2006/relationships/audio" Target="../media/media12.wav"/><Relationship Id="rId11" Type="http://schemas.microsoft.com/office/2007/relationships/media" Target="../media/media15.wav"/><Relationship Id="rId5" Type="http://schemas.microsoft.com/office/2007/relationships/media" Target="../media/media12.wav"/><Relationship Id="rId15" Type="http://schemas.openxmlformats.org/officeDocument/2006/relationships/chart" Target="../charts/chart1.xml"/><Relationship Id="rId10" Type="http://schemas.openxmlformats.org/officeDocument/2006/relationships/audio" Target="../media/media14.wav"/><Relationship Id="rId4" Type="http://schemas.openxmlformats.org/officeDocument/2006/relationships/audio" Target="../media/media11.wav"/><Relationship Id="rId9" Type="http://schemas.microsoft.com/office/2007/relationships/media" Target="../media/media14.wav"/><Relationship Id="rId14" Type="http://schemas.openxmlformats.org/officeDocument/2006/relationships/notesSlide" Target="../notesSlides/notesSlide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audio" Target="../media/media17.wav"/><Relationship Id="rId13" Type="http://schemas.openxmlformats.org/officeDocument/2006/relationships/slideLayout" Target="../slideLayouts/slideLayout2.xml"/><Relationship Id="rId3" Type="http://schemas.microsoft.com/office/2007/relationships/media" Target="file://localhost/Users/rms/talks/COSYNE06/stern_utah/5th_spk.wav" TargetMode="External"/><Relationship Id="rId7" Type="http://schemas.microsoft.com/office/2007/relationships/media" Target="../media/media17.wav"/><Relationship Id="rId12" Type="http://schemas.openxmlformats.org/officeDocument/2006/relationships/audio" Target="../media/media19.wav"/><Relationship Id="rId2" Type="http://schemas.openxmlformats.org/officeDocument/2006/relationships/audio" Target="file://localhost/Users/rms/talks/COSYNE06/stern_utah/5_spk.wav" TargetMode="External"/><Relationship Id="rId1" Type="http://schemas.microsoft.com/office/2007/relationships/media" Target="file://localhost/Users/rms/talks/COSYNE06/stern_utah/5_spk.wav" TargetMode="External"/><Relationship Id="rId6" Type="http://schemas.openxmlformats.org/officeDocument/2006/relationships/audio" Target="../media/media16.wav"/><Relationship Id="rId11" Type="http://schemas.microsoft.com/office/2007/relationships/media" Target="../media/media19.wav"/><Relationship Id="rId5" Type="http://schemas.microsoft.com/office/2007/relationships/media" Target="../media/media16.wav"/><Relationship Id="rId15" Type="http://schemas.openxmlformats.org/officeDocument/2006/relationships/image" Target="../media/image2.png"/><Relationship Id="rId10" Type="http://schemas.openxmlformats.org/officeDocument/2006/relationships/audio" Target="../media/media18.wav"/><Relationship Id="rId4" Type="http://schemas.openxmlformats.org/officeDocument/2006/relationships/audio" Target="file://localhost/Users/rms/talks/COSYNE06/stern_utah/5th_spk.wav" TargetMode="External"/><Relationship Id="rId9" Type="http://schemas.microsoft.com/office/2007/relationships/media" Target="../media/media18.wav"/><Relationship Id="rId14" Type="http://schemas.openxmlformats.org/officeDocument/2006/relationships/notesSlide" Target="../notesSlides/notesSlide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2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24.emf"/><Relationship Id="rId4" Type="http://schemas.openxmlformats.org/officeDocument/2006/relationships/oleObject" Target="../embeddings/oleObject12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6.emf"/><Relationship Id="rId4" Type="http://schemas.openxmlformats.org/officeDocument/2006/relationships/oleObject" Target="../embeddings/oleObject14.bin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31.emf"/><Relationship Id="rId4" Type="http://schemas.openxmlformats.org/officeDocument/2006/relationships/oleObject" Target="../embeddings/oleObject15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2.emf"/><Relationship Id="rId4" Type="http://schemas.openxmlformats.org/officeDocument/2006/relationships/oleObject" Target="../embeddings/oleObject16.bin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microsoft.com/office/2007/relationships/media" Target="../media/media23.wav"/><Relationship Id="rId13" Type="http://schemas.openxmlformats.org/officeDocument/2006/relationships/audio" Target="../media/media25.wav"/><Relationship Id="rId18" Type="http://schemas.openxmlformats.org/officeDocument/2006/relationships/image" Target="../media/image2.png"/><Relationship Id="rId3" Type="http://schemas.openxmlformats.org/officeDocument/2006/relationships/audio" Target="../media/media20.wav"/><Relationship Id="rId7" Type="http://schemas.openxmlformats.org/officeDocument/2006/relationships/audio" Target="../media/media22.wav"/><Relationship Id="rId12" Type="http://schemas.microsoft.com/office/2007/relationships/media" Target="../media/media25.wav"/><Relationship Id="rId17" Type="http://schemas.openxmlformats.org/officeDocument/2006/relationships/image" Target="../media/image33.emf"/><Relationship Id="rId2" Type="http://schemas.microsoft.com/office/2007/relationships/media" Target="../media/media20.wav"/><Relationship Id="rId16" Type="http://schemas.openxmlformats.org/officeDocument/2006/relationships/oleObject" Target="../embeddings/oleObject17.bin"/><Relationship Id="rId1" Type="http://schemas.openxmlformats.org/officeDocument/2006/relationships/vmlDrawing" Target="../drawings/vmlDrawing8.vml"/><Relationship Id="rId6" Type="http://schemas.microsoft.com/office/2007/relationships/media" Target="../media/media22.wav"/><Relationship Id="rId11" Type="http://schemas.openxmlformats.org/officeDocument/2006/relationships/audio" Target="../media/media24.wav"/><Relationship Id="rId5" Type="http://schemas.openxmlformats.org/officeDocument/2006/relationships/audio" Target="../media/media21.wav"/><Relationship Id="rId15" Type="http://schemas.openxmlformats.org/officeDocument/2006/relationships/notesSlide" Target="../notesSlides/notesSlide34.xml"/><Relationship Id="rId10" Type="http://schemas.microsoft.com/office/2007/relationships/media" Target="../media/media24.wav"/><Relationship Id="rId4" Type="http://schemas.microsoft.com/office/2007/relationships/media" Target="../media/media21.wav"/><Relationship Id="rId9" Type="http://schemas.openxmlformats.org/officeDocument/2006/relationships/audio" Target="../media/media23.wav"/><Relationship Id="rId1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notesSlide" Target="../notesSlides/notesSlide35.xml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4.e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35.emf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3" Type="http://schemas.openxmlformats.org/officeDocument/2006/relationships/notesSlide" Target="../notesSlides/notesSlide36.xml"/><Relationship Id="rId7" Type="http://schemas.openxmlformats.org/officeDocument/2006/relationships/image" Target="../media/image3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38.emf"/><Relationship Id="rId4" Type="http://schemas.openxmlformats.org/officeDocument/2006/relationships/oleObject" Target="../embeddings/oleObject19.bin"/><Relationship Id="rId9" Type="http://schemas.openxmlformats.org/officeDocument/2006/relationships/image" Target="../media/image40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1.xml"/><Relationship Id="rId3" Type="http://schemas.microsoft.com/office/2007/relationships/media" Target="../media/media27.WAV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26.WAV"/><Relationship Id="rId1" Type="http://schemas.microsoft.com/office/2007/relationships/media" Target="../media/media26.WAV"/><Relationship Id="rId6" Type="http://schemas.openxmlformats.org/officeDocument/2006/relationships/audio" Target="../media/media28.WAV"/><Relationship Id="rId5" Type="http://schemas.microsoft.com/office/2007/relationships/media" Target="../media/media28.WAV"/><Relationship Id="rId4" Type="http://schemas.openxmlformats.org/officeDocument/2006/relationships/audio" Target="../media/media27.WAV"/><Relationship Id="rId9" Type="http://schemas.openxmlformats.org/officeDocument/2006/relationships/image" Target="../media/image2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5.xml"/><Relationship Id="rId3" Type="http://schemas.microsoft.com/office/2007/relationships/media" Target="file://localhost/Users/rms/talks/HSCMA08/Presentation/hscma08/Brian-DS-R3I0.wav" TargetMode="External"/><Relationship Id="rId7" Type="http://schemas.openxmlformats.org/officeDocument/2006/relationships/slideLayout" Target="../slideLayouts/slideLayout2.xml"/><Relationship Id="rId2" Type="http://schemas.openxmlformats.org/officeDocument/2006/relationships/audio" Target="file://localhost/Users/rms/talks/HSCMA08/Presentation/hscma08/Brian-Ba-R3I0.wav" TargetMode="External"/><Relationship Id="rId1" Type="http://schemas.microsoft.com/office/2007/relationships/media" Target="file://localhost/Users/rms/talks/HSCMA08/Presentation/hscma08/Brian-Ba-R3I0.wav" TargetMode="External"/><Relationship Id="rId6" Type="http://schemas.openxmlformats.org/officeDocument/2006/relationships/audio" Target="file://localhost/Users/rms/talks/SRI09/chanwook_ZCAE2/ZCAE2_0P3_6dB.wav" TargetMode="External"/><Relationship Id="rId5" Type="http://schemas.microsoft.com/office/2007/relationships/media" Target="file://localhost/Users/rms/talks/SRI09/chanwook_ZCAE2/ZCAE2_0P3_6dB.wav" TargetMode="External"/><Relationship Id="rId10" Type="http://schemas.openxmlformats.org/officeDocument/2006/relationships/image" Target="../media/image2.png"/><Relationship Id="rId4" Type="http://schemas.openxmlformats.org/officeDocument/2006/relationships/audio" Target="file://localhost/Users/rms/talks/HSCMA08/Presentation/hscma08/Brian-DS-R3I0.wav" TargetMode="External"/><Relationship Id="rId9" Type="http://schemas.openxmlformats.org/officeDocument/2006/relationships/image" Target="../media/image43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30.wav"/><Relationship Id="rId7" Type="http://schemas.openxmlformats.org/officeDocument/2006/relationships/image" Target="../media/image52.emf"/><Relationship Id="rId2" Type="http://schemas.openxmlformats.org/officeDocument/2006/relationships/audio" Target="../media/media29.wav"/><Relationship Id="rId1" Type="http://schemas.microsoft.com/office/2007/relationships/media" Target="../media/media29.wav"/><Relationship Id="rId6" Type="http://schemas.openxmlformats.org/officeDocument/2006/relationships/image" Target="../media/image51.emf"/><Relationship Id="rId5" Type="http://schemas.openxmlformats.org/officeDocument/2006/relationships/slideLayout" Target="../slideLayouts/slideLayout12.xml"/><Relationship Id="rId4" Type="http://schemas.openxmlformats.org/officeDocument/2006/relationships/audio" Target="../media/media30.wav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8.emf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localhost/Users/rms/talks/IBM09/cochlea-lg.mov" TargetMode="External"/><Relationship Id="rId1" Type="http://schemas.microsoft.com/office/2007/relationships/media" Target="file://localhost/Users/rms/talks/IBM09/cochlea-lg.mov" TargetMode="External"/><Relationship Id="rId5" Type="http://schemas.openxmlformats.org/officeDocument/2006/relationships/image" Target="../media/image60.png"/><Relationship Id="rId4" Type="http://schemas.openxmlformats.org/officeDocument/2006/relationships/notesSlide" Target="../notesSlides/notesSlide49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emf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wav"/><Relationship Id="rId3" Type="http://schemas.microsoft.com/office/2007/relationships/media" Target="../media/media2.wav"/><Relationship Id="rId7" Type="http://schemas.microsoft.com/office/2007/relationships/media" Target="../media/media4.wav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11" Type="http://schemas.openxmlformats.org/officeDocument/2006/relationships/image" Target="../media/image2.png"/><Relationship Id="rId5" Type="http://schemas.microsoft.com/office/2007/relationships/media" Target="../media/media3.wav"/><Relationship Id="rId10" Type="http://schemas.openxmlformats.org/officeDocument/2006/relationships/notesSlide" Target="../notesSlides/notesSlide4.xml"/><Relationship Id="rId4" Type="http://schemas.openxmlformats.org/officeDocument/2006/relationships/audio" Target="../media/media2.wav"/><Relationship Id="rId9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audio" Target="../media/media34.wav"/><Relationship Id="rId13" Type="http://schemas.microsoft.com/office/2007/relationships/media" Target="../media/media37.wav"/><Relationship Id="rId18" Type="http://schemas.openxmlformats.org/officeDocument/2006/relationships/audio" Target="../media/media39.wav"/><Relationship Id="rId3" Type="http://schemas.microsoft.com/office/2007/relationships/media" Target="../media/media32.wav"/><Relationship Id="rId21" Type="http://schemas.openxmlformats.org/officeDocument/2006/relationships/slideLayout" Target="../slideLayouts/slideLayout2.xml"/><Relationship Id="rId7" Type="http://schemas.microsoft.com/office/2007/relationships/media" Target="../media/media34.wav"/><Relationship Id="rId12" Type="http://schemas.openxmlformats.org/officeDocument/2006/relationships/audio" Target="../media/media36.wav"/><Relationship Id="rId17" Type="http://schemas.microsoft.com/office/2007/relationships/media" Target="../media/media39.wav"/><Relationship Id="rId2" Type="http://schemas.openxmlformats.org/officeDocument/2006/relationships/audio" Target="../media/media31.wav"/><Relationship Id="rId16" Type="http://schemas.openxmlformats.org/officeDocument/2006/relationships/audio" Target="../media/media38.wav"/><Relationship Id="rId20" Type="http://schemas.openxmlformats.org/officeDocument/2006/relationships/audio" Target="../media/media40.wav"/><Relationship Id="rId1" Type="http://schemas.microsoft.com/office/2007/relationships/media" Target="../media/media31.wav"/><Relationship Id="rId6" Type="http://schemas.openxmlformats.org/officeDocument/2006/relationships/audio" Target="../media/media33.wav"/><Relationship Id="rId11" Type="http://schemas.microsoft.com/office/2007/relationships/media" Target="../media/media36.wav"/><Relationship Id="rId5" Type="http://schemas.microsoft.com/office/2007/relationships/media" Target="../media/media33.wav"/><Relationship Id="rId15" Type="http://schemas.microsoft.com/office/2007/relationships/media" Target="../media/media38.wav"/><Relationship Id="rId10" Type="http://schemas.openxmlformats.org/officeDocument/2006/relationships/audio" Target="../media/media35.wav"/><Relationship Id="rId19" Type="http://schemas.microsoft.com/office/2007/relationships/media" Target="../media/media40.wav"/><Relationship Id="rId4" Type="http://schemas.openxmlformats.org/officeDocument/2006/relationships/audio" Target="../media/media32.wav"/><Relationship Id="rId9" Type="http://schemas.microsoft.com/office/2007/relationships/media" Target="../media/media35.wav"/><Relationship Id="rId14" Type="http://schemas.openxmlformats.org/officeDocument/2006/relationships/audio" Target="../media/media37.wav"/><Relationship Id="rId22" Type="http://schemas.openxmlformats.org/officeDocument/2006/relationships/image" Target="../media/image2.png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emf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emf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81.emf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emf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800100"/>
            <a:ext cx="8153400" cy="83820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ea typeface="Times" pitchFamily="-109" charset="0"/>
                <a:cs typeface="Times" pitchFamily="-109" charset="0"/>
              </a:rPr>
              <a:t>Robust Speech Recognition in the 21</a:t>
            </a:r>
            <a:r>
              <a:rPr lang="en-US" baseline="30000" dirty="0">
                <a:ea typeface="Times" pitchFamily="-109" charset="0"/>
                <a:cs typeface="Times" pitchFamily="-109" charset="0"/>
              </a:rPr>
              <a:t>st</a:t>
            </a:r>
            <a:r>
              <a:rPr lang="en-US" dirty="0">
                <a:ea typeface="Times" pitchFamily="-109" charset="0"/>
                <a:cs typeface="Times" pitchFamily="-109" charset="0"/>
              </a:rPr>
              <a:t> Century</a:t>
            </a:r>
            <a:endParaRPr lang="en-US" dirty="0"/>
          </a:p>
        </p:txBody>
      </p:sp>
      <p:sp>
        <p:nvSpPr>
          <p:cNvPr id="409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057400"/>
            <a:ext cx="6400800" cy="41910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100000"/>
              </a:spcBef>
            </a:pPr>
            <a:r>
              <a:rPr lang="en-US" sz="2800" dirty="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Richard Stern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1600" dirty="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1600" dirty="0">
                <a:solidFill>
                  <a:schemeClr val="tx2"/>
                </a:solidFill>
              </a:rPr>
              <a:t>with </a:t>
            </a:r>
            <a:r>
              <a:rPr lang="en-US" sz="1600" dirty="0" err="1">
                <a:solidFill>
                  <a:schemeClr val="tx2"/>
                </a:solidFill>
              </a:rPr>
              <a:t>Chanwoo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/>
              <a:t>Kim, Yu-Hsiang Chiu, </a:t>
            </a:r>
            <a:r>
              <a:rPr lang="en-US" sz="1600" dirty="0" err="1"/>
              <a:t>Evandro</a:t>
            </a:r>
            <a:r>
              <a:rPr lang="en-US" sz="1600" dirty="0"/>
              <a:t> </a:t>
            </a:r>
            <a:r>
              <a:rPr lang="en-US" sz="1600" dirty="0" err="1"/>
              <a:t>Gouvea</a:t>
            </a:r>
            <a:r>
              <a:rPr lang="en-US" sz="1600" dirty="0"/>
              <a:t>,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1600" dirty="0"/>
              <a:t>Amir </a:t>
            </a:r>
            <a:r>
              <a:rPr lang="en-US" sz="1600" dirty="0" err="1"/>
              <a:t>Moghimi</a:t>
            </a:r>
            <a:r>
              <a:rPr lang="en-US" sz="1600" dirty="0"/>
              <a:t>, Anjali Menon, </a:t>
            </a:r>
            <a:r>
              <a:rPr lang="en-US" sz="1600" dirty="0" err="1"/>
              <a:t>Bhiksha</a:t>
            </a:r>
            <a:r>
              <a:rPr lang="en-US" sz="1600" dirty="0"/>
              <a:t> Raj, Rita Singh,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1600" dirty="0"/>
              <a:t>and many others)</a:t>
            </a:r>
            <a:endParaRPr lang="en-US" b="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b="0" dirty="0">
                <a:latin typeface="Arial" charset="0"/>
                <a:ea typeface="ＭＳ Ｐゴシック" charset="0"/>
                <a:cs typeface="ＭＳ Ｐゴシック" charset="0"/>
              </a:rPr>
              <a:t>Robust Speech Recognition Group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b="0" dirty="0">
                <a:latin typeface="Arial" charset="0"/>
                <a:ea typeface="ＭＳ Ｐゴシック" charset="0"/>
                <a:cs typeface="ＭＳ Ｐゴシック" charset="0"/>
              </a:rPr>
              <a:t>Carnegie Mellon University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b="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b="0" dirty="0">
                <a:latin typeface="Arial" charset="0"/>
                <a:ea typeface="ＭＳ Ｐゴシック" charset="0"/>
                <a:cs typeface="ＭＳ Ｐゴシック" charset="0"/>
              </a:rPr>
              <a:t>Telephone: +1 412 268-2535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b="0" dirty="0">
                <a:latin typeface="Arial" charset="0"/>
                <a:ea typeface="ＭＳ Ｐゴシック" charset="0"/>
                <a:cs typeface="ＭＳ Ｐゴシック" charset="0"/>
              </a:rPr>
              <a:t>Fax: +1 412 268-3890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b="0" dirty="0" err="1">
                <a:latin typeface="Arial" charset="0"/>
                <a:ea typeface="ＭＳ Ｐゴシック" charset="0"/>
                <a:cs typeface="ＭＳ Ｐゴシック" charset="0"/>
              </a:rPr>
              <a:t>rms@cs.cmu.edu</a:t>
            </a:r>
            <a:endParaRPr lang="en-US" b="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b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  <a:hlinkClick r:id="rId3"/>
              </a:rPr>
              <a:t>http://www.ece.cmu.edu/~rms</a:t>
            </a:r>
            <a:endParaRPr lang="en-US" b="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b="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dirty="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18-491/691 Final Lecture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dirty="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April 27, 2022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dirty="0">
              <a:solidFill>
                <a:schemeClr val="tx2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dirty="0">
              <a:solidFill>
                <a:schemeClr val="tx2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2589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The importance of frequency analysis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We produce and perceive speech and other sounds according to their frequency components: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An example …. sine waves and square waves</a:t>
            </a:r>
          </a:p>
        </p:txBody>
      </p:sp>
      <p:pic>
        <p:nvPicPr>
          <p:cNvPr id="31748" name="Picture 3" descr="sinsquar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5" y="2667000"/>
            <a:ext cx="4676775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5726507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of onset enhancement in the SSF algorithm (Kim and Stern, </a:t>
            </a:r>
            <a:r>
              <a:rPr lang="en-US" dirty="0" err="1"/>
              <a:t>Interspeech</a:t>
            </a:r>
            <a:r>
              <a:rPr lang="en-US" dirty="0"/>
              <a:t> 2010)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/>
              <a:t>Background music: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 dirty="0"/>
              <a:t>Reverberation:</a:t>
            </a:r>
          </a:p>
        </p:txBody>
      </p:sp>
      <p:pic>
        <p:nvPicPr>
          <p:cNvPr id="12" name="Picture 11" descr="SSF_IS2010_PlotWER_Comparison_RM_Music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70" y="2133600"/>
            <a:ext cx="4114800" cy="2743200"/>
          </a:xfrm>
          <a:prstGeom prst="rect">
            <a:avLst/>
          </a:prstGeom>
        </p:spPr>
      </p:pic>
      <p:pic>
        <p:nvPicPr>
          <p:cNvPr id="13" name="Picture 12" descr="SSF_IS2010_PlotWER_Comparison_RM_Reverberation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133600"/>
            <a:ext cx="4096011" cy="27432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68300" y="5334000"/>
            <a:ext cx="84521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1C14"/>
                </a:solidFill>
              </a:rPr>
              <a:t>Comment: </a:t>
            </a:r>
            <a:r>
              <a:rPr lang="en-US" dirty="0">
                <a:solidFill>
                  <a:srgbClr val="000000"/>
                </a:solidFill>
              </a:rPr>
              <a:t>Onset </a:t>
            </a:r>
            <a:r>
              <a:rPr lang="en-US" dirty="0" err="1">
                <a:solidFill>
                  <a:srgbClr val="000000"/>
                </a:solidFill>
              </a:rPr>
              <a:t>enhancment</a:t>
            </a:r>
            <a:r>
              <a:rPr lang="en-US" dirty="0">
                <a:solidFill>
                  <a:srgbClr val="000000"/>
                </a:solidFill>
              </a:rPr>
              <a:t> using SSF processing is especially effective in dealing with reverberation </a:t>
            </a:r>
          </a:p>
        </p:txBody>
      </p:sp>
    </p:spTree>
    <p:extLst>
      <p:ext uri="{BB962C8B-B14F-4D97-AF65-F5344CB8AC3E}">
        <p14:creationId xmlns:p14="http://schemas.microsoft.com/office/powerpoint/2010/main" val="546221924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SSF algorithm: suppression after onsets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Impact of suppression: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Suppression after onsets causes responses to clean and reverberated speech to become more similar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19380"/>
            <a:ext cx="9144000" cy="17644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46552"/>
            <a:ext cx="9144000" cy="1764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575140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Effects of SSF processing</a:t>
            </a:r>
          </a:p>
        </p:txBody>
      </p:sp>
      <p:pic>
        <p:nvPicPr>
          <p:cNvPr id="6" name="Content Placeholder 5" descr="SSF_IS2010_FilterResponsePlot_P_Reverb.pdf"/>
          <p:cNvPicPr>
            <a:picLocks noGrp="1" noChangeAspect="1"/>
          </p:cNvPicPr>
          <p:nvPr>
            <p:ph sz="half"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243" r="-10243"/>
          <a:stretch>
            <a:fillRect/>
          </a:stretch>
        </p:blipFill>
        <p:spPr>
          <a:xfrm>
            <a:off x="-304800" y="1524000"/>
            <a:ext cx="8231188" cy="2209800"/>
          </a:xfr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 descr="SSF_IS2010_FilterResponsePlot_P2_Reverb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86200"/>
            <a:ext cx="6831706" cy="2209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467600" y="1337608"/>
            <a:ext cx="1228521" cy="71096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RT60 =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500 </a:t>
            </a:r>
            <a:r>
              <a:rPr lang="en-US" sz="2400" b="1" dirty="0" err="1">
                <a:solidFill>
                  <a:srgbClr val="FF0000"/>
                </a:solidFill>
              </a:rPr>
              <a:t>ms</a:t>
            </a:r>
            <a:endParaRPr lang="en-US" sz="2400" b="1" dirty="0">
              <a:solidFill>
                <a:srgbClr val="FF0000"/>
              </a:solidFill>
            </a:endParaRPr>
          </a:p>
          <a:p>
            <a:pPr algn="ctr"/>
            <a:r>
              <a:rPr lang="en-US" sz="2400" b="1" dirty="0">
                <a:solidFill>
                  <a:srgbClr val="000000"/>
                </a:solidFill>
              </a:rPr>
              <a:t>Before</a:t>
            </a:r>
          </a:p>
          <a:p>
            <a:pPr algn="ctr"/>
            <a:r>
              <a:rPr lang="en-US" sz="2400" b="1" dirty="0">
                <a:solidFill>
                  <a:srgbClr val="000000"/>
                </a:solidFill>
              </a:rPr>
              <a:t>  SSF</a:t>
            </a:r>
          </a:p>
          <a:p>
            <a:pPr algn="ctr"/>
            <a:endParaRPr lang="en-US" sz="2400" b="1" dirty="0">
              <a:solidFill>
                <a:srgbClr val="000000"/>
              </a:solidFill>
            </a:endParaRPr>
          </a:p>
          <a:p>
            <a:pPr algn="ctr"/>
            <a:endParaRPr lang="en-US" sz="2400" b="1" dirty="0">
              <a:solidFill>
                <a:srgbClr val="000000"/>
              </a:solidFill>
            </a:endParaRPr>
          </a:p>
          <a:p>
            <a:pPr algn="ctr"/>
            <a:endParaRPr lang="en-US" sz="2400" b="1" dirty="0">
              <a:solidFill>
                <a:srgbClr val="000000"/>
              </a:solidFill>
            </a:endParaRPr>
          </a:p>
          <a:p>
            <a:pPr algn="ctr"/>
            <a:endParaRPr lang="en-US" sz="2400" b="1" dirty="0">
              <a:solidFill>
                <a:srgbClr val="000000"/>
              </a:solidFill>
            </a:endParaRPr>
          </a:p>
          <a:p>
            <a:pPr algn="ctr"/>
            <a:r>
              <a:rPr lang="en-US" sz="2400" b="1" dirty="0">
                <a:solidFill>
                  <a:srgbClr val="000000"/>
                </a:solidFill>
              </a:rPr>
              <a:t>After</a:t>
            </a:r>
          </a:p>
          <a:p>
            <a:pPr algn="ctr"/>
            <a:r>
              <a:rPr lang="en-US" sz="2400" b="1" dirty="0">
                <a:solidFill>
                  <a:srgbClr val="000000"/>
                </a:solidFill>
              </a:rPr>
              <a:t> SSF</a:t>
            </a:r>
          </a:p>
          <a:p>
            <a:pPr algn="ctr"/>
            <a:endParaRPr lang="en-US" sz="2400" b="1" dirty="0">
              <a:solidFill>
                <a:srgbClr val="000000"/>
              </a:solidFill>
            </a:endParaRPr>
          </a:p>
          <a:p>
            <a:pPr algn="ctr"/>
            <a:endParaRPr lang="en-US" sz="2400" b="1" dirty="0">
              <a:solidFill>
                <a:srgbClr val="000000"/>
              </a:solidFill>
            </a:endParaRPr>
          </a:p>
          <a:p>
            <a:pPr algn="ctr"/>
            <a:endParaRPr lang="en-US" sz="2400" b="1" dirty="0">
              <a:solidFill>
                <a:srgbClr val="000000"/>
              </a:solidFill>
            </a:endParaRPr>
          </a:p>
          <a:p>
            <a:pPr algn="ctr"/>
            <a:endParaRPr lang="en-US" sz="2400" b="1" dirty="0">
              <a:solidFill>
                <a:srgbClr val="000000"/>
              </a:solidFill>
            </a:endParaRPr>
          </a:p>
          <a:p>
            <a:pPr algn="ctr"/>
            <a:endParaRPr lang="en-US" sz="2400" b="1" dirty="0">
              <a:solidFill>
                <a:srgbClr val="000000"/>
              </a:solidFill>
            </a:endParaRPr>
          </a:p>
          <a:p>
            <a:pPr algn="ctr"/>
            <a:endParaRPr lang="en-US" sz="2400" b="1" dirty="0">
              <a:solidFill>
                <a:srgbClr val="000000"/>
              </a:solidFill>
            </a:endParaRPr>
          </a:p>
          <a:p>
            <a:endParaRPr lang="en-US" sz="2400" b="1" dirty="0">
              <a:solidFill>
                <a:srgbClr val="FF0000"/>
              </a:solidFill>
            </a:endParaRPr>
          </a:p>
          <a:p>
            <a:endParaRPr lang="en-US" sz="2400" b="1" dirty="0">
              <a:solidFill>
                <a:srgbClr val="FF0000"/>
              </a:solidFill>
            </a:endParaRPr>
          </a:p>
          <a:p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9" name="sb01_Reverb0P5sec.in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720648" y="3022600"/>
            <a:ext cx="411480" cy="411480"/>
          </a:xfrm>
          <a:prstGeom prst="rect">
            <a:avLst/>
          </a:prstGeom>
        </p:spPr>
      </p:pic>
      <p:pic>
        <p:nvPicPr>
          <p:cNvPr id="10" name="sb01_Reverb0P5sec.typeII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720648" y="5181600"/>
            <a:ext cx="411480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881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3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Effectiveness of PDCW and SSF with an interfering speaker and reverberation</a:t>
            </a:r>
          </a:p>
        </p:txBody>
      </p:sp>
      <p:pic>
        <p:nvPicPr>
          <p:cNvPr id="13" name="Content Placeholder 12" descr="STM_500ms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5442" b="-25442"/>
          <a:stretch>
            <a:fillRect/>
          </a:stretch>
        </p:blipFill>
        <p:spPr>
          <a:xfrm>
            <a:off x="4559300" y="1295400"/>
            <a:ext cx="4040188" cy="4572000"/>
          </a:xfrm>
        </p:spPr>
      </p:pic>
      <p:sp>
        <p:nvSpPr>
          <p:cNvPr id="14" name="TextBox 13"/>
          <p:cNvSpPr txBox="1"/>
          <p:nvPr/>
        </p:nvSpPr>
        <p:spPr>
          <a:xfrm>
            <a:off x="838200" y="1567190"/>
            <a:ext cx="77958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No reverberation                    Reverberation present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71600" y="5181600"/>
            <a:ext cx="66278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Comments: </a:t>
            </a:r>
          </a:p>
          <a:p>
            <a:r>
              <a:rPr lang="en-US" dirty="0">
                <a:solidFill>
                  <a:srgbClr val="FF0000"/>
                </a:solidFill>
              </a:rPr>
              <a:t>  • </a:t>
            </a:r>
            <a:r>
              <a:rPr lang="en-US" dirty="0">
                <a:solidFill>
                  <a:schemeClr val="tx2"/>
                </a:solidFill>
              </a:rPr>
              <a:t>PDCW is effective in dealing with additive interference</a:t>
            </a:r>
          </a:p>
          <a:p>
            <a:r>
              <a:rPr lang="en-US" dirty="0">
                <a:solidFill>
                  <a:schemeClr val="tx2"/>
                </a:solidFill>
              </a:rPr>
              <a:t>  </a:t>
            </a:r>
            <a:r>
              <a:rPr lang="en-US" dirty="0">
                <a:solidFill>
                  <a:srgbClr val="FF0000"/>
                </a:solidFill>
              </a:rPr>
              <a:t>•</a:t>
            </a:r>
            <a:r>
              <a:rPr lang="en-US" dirty="0">
                <a:solidFill>
                  <a:schemeClr val="tx2"/>
                </a:solidFill>
              </a:rPr>
              <a:t> SSF is effective in dealing with reverberation</a:t>
            </a:r>
          </a:p>
        </p:txBody>
      </p:sp>
      <p:pic>
        <p:nvPicPr>
          <p:cNvPr id="17" name="Content Placeholder 16" descr="STM_0ms.png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5472" b="-25472"/>
          <a:stretch>
            <a:fillRect/>
          </a:stretch>
        </p:blipFill>
        <p:spPr>
          <a:xfrm>
            <a:off x="368300" y="1295400"/>
            <a:ext cx="4038600" cy="4572000"/>
          </a:xfrm>
        </p:spPr>
      </p:pic>
    </p:spTree>
    <p:extLst>
      <p:ext uri="{BB962C8B-B14F-4D97-AF65-F5344CB8AC3E}">
        <p14:creationId xmlns:p14="http://schemas.microsoft.com/office/powerpoint/2010/main" val="1826362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Effects of onset enhancement/temporal masking (SSF processing, Kim ‘10)</a:t>
            </a:r>
          </a:p>
        </p:txBody>
      </p:sp>
      <p:pic>
        <p:nvPicPr>
          <p:cNvPr id="7" name="Content Placeholder 6" descr="SSF_IS2010_PlotWER_Comparison_RM_Music.pdf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34906" b="-34906"/>
          <a:stretch>
            <a:fillRect/>
          </a:stretch>
        </p:blipFill>
        <p:spPr/>
      </p:pic>
      <p:pic>
        <p:nvPicPr>
          <p:cNvPr id="6" name="Content Placeholder 5" descr="SSF_IS2010_PlotWER_Comparison_RM_Reverberation.pdf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-34485" b="-3448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94469472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with deep neural nets:</a:t>
            </a:r>
            <a:br>
              <a:rPr lang="en-US" dirty="0"/>
            </a:br>
            <a:r>
              <a:rPr lang="en-US" dirty="0"/>
              <a:t>PNCC and SSF @Google</a:t>
            </a:r>
          </a:p>
        </p:txBody>
      </p:sp>
      <p:pic>
        <p:nvPicPr>
          <p:cNvPr id="7" name="Content Placeholder 6" descr="wer_is_is_ssf_inf_db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467" r="-1546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88945993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Summary: auditory processing</a:t>
            </a:r>
          </a:p>
        </p:txBody>
      </p:sp>
      <p:sp>
        <p:nvSpPr>
          <p:cNvPr id="76902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Exploiting knowledge of the auditory system can improve ASR accuracy.  Important aspects include:</a:t>
            </a:r>
          </a:p>
          <a:p>
            <a:pPr lvl="1"/>
            <a:r>
              <a:rPr lang="en-US" dirty="0"/>
              <a:t>Consideration of filter shapes</a:t>
            </a:r>
          </a:p>
          <a:p>
            <a:pPr lvl="1"/>
            <a:r>
              <a:rPr lang="en-US" dirty="0"/>
              <a:t>Consideration of rate-intensity function</a:t>
            </a:r>
          </a:p>
          <a:p>
            <a:pPr lvl="1"/>
            <a:r>
              <a:rPr lang="en-US" dirty="0"/>
              <a:t>Onset enhancement</a:t>
            </a:r>
          </a:p>
          <a:p>
            <a:pPr lvl="1"/>
            <a:r>
              <a:rPr lang="en-US" dirty="0"/>
              <a:t>Nonlinear modulation filtering</a:t>
            </a:r>
          </a:p>
          <a:p>
            <a:pPr lvl="1"/>
            <a:r>
              <a:rPr lang="en-US" dirty="0"/>
              <a:t>Temporal suppression</a:t>
            </a:r>
          </a:p>
        </p:txBody>
      </p:sp>
    </p:spTree>
    <p:extLst>
      <p:ext uri="{BB962C8B-B14F-4D97-AF65-F5344CB8AC3E}">
        <p14:creationId xmlns:p14="http://schemas.microsoft.com/office/powerpoint/2010/main" val="4427948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9027" grpId="0" build="p" bldLvl="2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1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General summary: </a:t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Robust recognition in the 21st century</a:t>
            </a:r>
          </a:p>
        </p:txBody>
      </p:sp>
      <p:sp>
        <p:nvSpPr>
          <p:cNvPr id="481287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indent="-457200"/>
            <a:r>
              <a:rPr lang="en-US" sz="1900" dirty="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Low SNRs, reverberated speech, speech maskers, and music maskers are difficult challenges for robust speech recognition</a:t>
            </a:r>
          </a:p>
          <a:p>
            <a:r>
              <a:rPr lang="en-US" sz="1900" dirty="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Robustness algorithms based on classical statistical estimation fail in the presence of transient degradation</a:t>
            </a:r>
            <a:endParaRPr lang="en-US" sz="19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1900" dirty="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Some more recent techniques that can be effective:</a:t>
            </a:r>
            <a:endParaRPr lang="en-US" sz="19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 indent="-457200"/>
            <a:r>
              <a:rPr lang="en-US" sz="1700" dirty="0">
                <a:latin typeface="Arial" charset="0"/>
                <a:ea typeface="ＭＳ Ｐゴシック" charset="0"/>
              </a:rPr>
              <a:t>Missing-feature reconstruction</a:t>
            </a:r>
          </a:p>
          <a:p>
            <a:pPr lvl="1" indent="-457200"/>
            <a:r>
              <a:rPr lang="en-US" sz="1700" dirty="0">
                <a:latin typeface="Arial" charset="0"/>
                <a:ea typeface="ＭＳ Ｐゴシック" charset="0"/>
              </a:rPr>
              <a:t>Microphone array processing in several forms</a:t>
            </a:r>
          </a:p>
          <a:p>
            <a:pPr lvl="1" indent="-457200"/>
            <a:r>
              <a:rPr lang="en-US" sz="1700" dirty="0">
                <a:latin typeface="Arial" charset="0"/>
                <a:ea typeface="ＭＳ Ｐゴシック" charset="0"/>
              </a:rPr>
              <a:t>Processing motivated by monaural and binaural physiology and perception</a:t>
            </a:r>
          </a:p>
          <a:p>
            <a:r>
              <a:rPr lang="en-US" sz="1900" dirty="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Mo</a:t>
            </a:r>
            <a:r>
              <a:rPr lang="en-US" sz="2100" dirty="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re information about our work (and code!) may be found at</a:t>
            </a:r>
            <a:r>
              <a:rPr lang="en-US" sz="2100" dirty="0">
                <a:latin typeface="Arial" charset="0"/>
                <a:ea typeface="ＭＳ Ｐゴシック" charset="0"/>
                <a:cs typeface="ＭＳ Ｐゴシック" charset="0"/>
              </a:rPr>
              <a:t> 	</a:t>
            </a:r>
          </a:p>
          <a:p>
            <a:pPr indent="-457200">
              <a:buFont typeface="Wingdings" charset="0"/>
              <a:buNone/>
            </a:pPr>
            <a:r>
              <a:rPr lang="en-US" sz="1900" dirty="0">
                <a:latin typeface="Arial" charset="0"/>
                <a:ea typeface="ＭＳ Ｐゴシック" charset="0"/>
                <a:cs typeface="ＭＳ Ｐゴシック" charset="0"/>
              </a:rPr>
              <a:t>              	</a:t>
            </a:r>
            <a:r>
              <a:rPr lang="en-US" sz="19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http://</a:t>
            </a:r>
            <a:r>
              <a:rPr lang="en-US" sz="1900" dirty="0" err="1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www.cs.cmu.edu</a:t>
            </a:r>
            <a:r>
              <a:rPr lang="en-US" sz="19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/~robust</a:t>
            </a:r>
          </a:p>
        </p:txBody>
      </p:sp>
    </p:spTree>
    <p:extLst>
      <p:ext uri="{BB962C8B-B14F-4D97-AF65-F5344CB8AC3E}">
        <p14:creationId xmlns:p14="http://schemas.microsoft.com/office/powerpoint/2010/main" val="303996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287" grpId="0" uiExpand="1" build="p" bldLvl="2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s-ES_tradnl" dirty="0" err="1">
                <a:solidFill>
                  <a:srgbClr val="FFFF00"/>
                </a:solidFill>
                <a:ea typeface="ヒラギノ角ゴ Pro W3" pitchFamily="-65" charset="-128"/>
                <a:cs typeface="ヒラギノ角ゴ Pro W3" pitchFamily="-65" charset="-128"/>
              </a:rPr>
              <a:t>www.cs.cmu.edu</a:t>
            </a:r>
            <a:r>
              <a:rPr lang="es-ES_tradnl" dirty="0">
                <a:solidFill>
                  <a:srgbClr val="FFFF00"/>
                </a:solidFill>
                <a:ea typeface="ヒラギノ角ゴ Pro W3" pitchFamily="-65" charset="-128"/>
                <a:cs typeface="ヒラギノ角ゴ Pro W3" pitchFamily="-65" charset="-128"/>
              </a:rPr>
              <a:t>/~</a:t>
            </a:r>
            <a:r>
              <a:rPr lang="es-ES_tradnl" dirty="0" err="1">
                <a:solidFill>
                  <a:srgbClr val="FFFF00"/>
                </a:solidFill>
                <a:ea typeface="ヒラギノ角ゴ Pro W3" pitchFamily="-65" charset="-128"/>
                <a:cs typeface="ヒラギノ角ゴ Pro W3" pitchFamily="-65" charset="-128"/>
              </a:rPr>
              <a:t>robust</a:t>
            </a:r>
            <a:endParaRPr lang="es-ES_tradnl" dirty="0">
              <a:solidFill>
                <a:srgbClr val="FFFF00"/>
              </a:solidFill>
              <a:ea typeface="ヒラギノ角ゴ Pro W3" pitchFamily="-65" charset="-128"/>
              <a:cs typeface="ヒラギノ角ゴ Pro W3" pitchFamily="-65" charset="-128"/>
            </a:endParaRPr>
          </a:p>
        </p:txBody>
      </p:sp>
      <p:pic>
        <p:nvPicPr>
          <p:cNvPr id="4" name="Picture 3" descr="A group of people posing for a photo&#10;&#10;Description automatically generated with medium confidence">
            <a:extLst>
              <a:ext uri="{FF2B5EF4-FFF2-40B4-BE49-F238E27FC236}">
                <a16:creationId xmlns:a16="http://schemas.microsoft.com/office/drawing/2014/main" id="{89CC7957-BFD2-1745-8B07-BEB647AD25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44178"/>
            <a:ext cx="9144000" cy="5161422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Building square waves from sine waves …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0563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The anatomy of speech production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Important components: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Sound production in lungs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Shaping of sound by articulators</a:t>
            </a:r>
          </a:p>
        </p:txBody>
      </p:sp>
      <p:pic>
        <p:nvPicPr>
          <p:cNvPr id="33796" name="Picture 4" descr="&#10;tract.pict                                                     0001CE53Macintosh HD                   ABA78158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524000"/>
            <a:ext cx="4114800" cy="241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82961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500">
                <a:latin typeface="Arial" charset="0"/>
                <a:ea typeface="ＭＳ Ｐゴシック" charset="0"/>
                <a:cs typeface="ＭＳ Ｐゴシック" charset="0"/>
              </a:rPr>
              <a:t>The vocal tract has its own resonant frequencies</a:t>
            </a:r>
          </a:p>
        </p:txBody>
      </p:sp>
      <p:sp>
        <p:nvSpPr>
          <p:cNvPr id="3994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>
              <a:solidFill>
                <a:srgbClr val="CC33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solidFill>
                  <a:srgbClr val="CC3300"/>
                </a:solidFill>
                <a:latin typeface="Arial" charset="0"/>
                <a:ea typeface="ＭＳ Ｐゴシック" charset="0"/>
                <a:cs typeface="ＭＳ Ｐゴシック" charset="0"/>
              </a:rPr>
              <a:t>Boundary conditions:</a:t>
            </a: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39938" name="Object 2"/>
          <p:cNvGraphicFramePr>
            <a:graphicFrameLocks noChangeAspect="1"/>
          </p:cNvGraphicFramePr>
          <p:nvPr/>
        </p:nvGraphicFramePr>
        <p:xfrm>
          <a:off x="1885950" y="4305300"/>
          <a:ext cx="22733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78" name="Equation" r:id="rId3" imgW="2273300" imgH="381000" progId="Equation.3">
                  <p:embed/>
                </p:oleObj>
              </mc:Choice>
              <mc:Fallback>
                <p:oleObj name="Equation" r:id="rId3" imgW="2273300" imgH="38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5950" y="4305300"/>
                        <a:ext cx="22733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9946" name="Group 24"/>
          <p:cNvGrpSpPr>
            <a:grpSpLocks/>
          </p:cNvGrpSpPr>
          <p:nvPr/>
        </p:nvGrpSpPr>
        <p:grpSpPr bwMode="auto">
          <a:xfrm>
            <a:off x="914400" y="1600200"/>
            <a:ext cx="6248400" cy="1828800"/>
            <a:chOff x="576" y="1200"/>
            <a:chExt cx="3936" cy="1152"/>
          </a:xfrm>
        </p:grpSpPr>
        <p:grpSp>
          <p:nvGrpSpPr>
            <p:cNvPr id="39947" name="Group 23"/>
            <p:cNvGrpSpPr>
              <a:grpSpLocks/>
            </p:cNvGrpSpPr>
            <p:nvPr/>
          </p:nvGrpSpPr>
          <p:grpSpPr bwMode="auto">
            <a:xfrm>
              <a:off x="576" y="1200"/>
              <a:ext cx="3408" cy="480"/>
              <a:chOff x="576" y="1200"/>
              <a:chExt cx="3408" cy="480"/>
            </a:xfrm>
          </p:grpSpPr>
          <p:sp>
            <p:nvSpPr>
              <p:cNvPr id="39955" name="Line 7"/>
              <p:cNvSpPr>
                <a:spLocks noChangeShapeType="1"/>
              </p:cNvSpPr>
              <p:nvPr/>
            </p:nvSpPr>
            <p:spPr bwMode="auto">
              <a:xfrm>
                <a:off x="1008" y="1200"/>
                <a:ext cx="2976" cy="0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56" name="Line 8"/>
              <p:cNvSpPr>
                <a:spLocks noChangeShapeType="1"/>
              </p:cNvSpPr>
              <p:nvPr/>
            </p:nvSpPr>
            <p:spPr bwMode="auto">
              <a:xfrm>
                <a:off x="1008" y="1680"/>
                <a:ext cx="2976" cy="0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57" name="Line 9"/>
              <p:cNvSpPr>
                <a:spLocks noChangeShapeType="1"/>
              </p:cNvSpPr>
              <p:nvPr/>
            </p:nvSpPr>
            <p:spPr bwMode="auto">
              <a:xfrm flipV="1">
                <a:off x="1008" y="1200"/>
                <a:ext cx="0" cy="4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58" name="Rectangle 13"/>
              <p:cNvSpPr>
                <a:spLocks noChangeArrowheads="1"/>
              </p:cNvSpPr>
              <p:nvPr/>
            </p:nvSpPr>
            <p:spPr bwMode="auto">
              <a:xfrm>
                <a:off x="960" y="1200"/>
                <a:ext cx="48" cy="480"/>
              </a:xfrm>
              <a:prstGeom prst="rect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59" name="Rectangle 14"/>
              <p:cNvSpPr>
                <a:spLocks noChangeArrowheads="1"/>
              </p:cNvSpPr>
              <p:nvPr/>
            </p:nvSpPr>
            <p:spPr bwMode="auto">
              <a:xfrm>
                <a:off x="576" y="1392"/>
                <a:ext cx="384" cy="48"/>
              </a:xfrm>
              <a:prstGeom prst="rect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9948" name="Group 22"/>
            <p:cNvGrpSpPr>
              <a:grpSpLocks/>
            </p:cNvGrpSpPr>
            <p:nvPr/>
          </p:nvGrpSpPr>
          <p:grpSpPr bwMode="auto">
            <a:xfrm>
              <a:off x="576" y="1728"/>
              <a:ext cx="3936" cy="624"/>
              <a:chOff x="576" y="1728"/>
              <a:chExt cx="3936" cy="624"/>
            </a:xfrm>
          </p:grpSpPr>
          <p:sp>
            <p:nvSpPr>
              <p:cNvPr id="39949" name="Line 10"/>
              <p:cNvSpPr>
                <a:spLocks noChangeShapeType="1"/>
              </p:cNvSpPr>
              <p:nvPr/>
            </p:nvSpPr>
            <p:spPr bwMode="auto">
              <a:xfrm>
                <a:off x="576" y="1824"/>
                <a:ext cx="393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50" name="Line 11"/>
              <p:cNvSpPr>
                <a:spLocks noChangeShapeType="1"/>
              </p:cNvSpPr>
              <p:nvPr/>
            </p:nvSpPr>
            <p:spPr bwMode="auto">
              <a:xfrm>
                <a:off x="1008" y="1728"/>
                <a:ext cx="0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51" name="Line 12"/>
              <p:cNvSpPr>
                <a:spLocks noChangeShapeType="1"/>
              </p:cNvSpPr>
              <p:nvPr/>
            </p:nvSpPr>
            <p:spPr bwMode="auto">
              <a:xfrm>
                <a:off x="3984" y="1728"/>
                <a:ext cx="0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aphicFrame>
            <p:nvGraphicFramePr>
              <p:cNvPr id="39941" name="Object 5"/>
              <p:cNvGraphicFramePr>
                <a:graphicFrameLocks noChangeAspect="1"/>
              </p:cNvGraphicFramePr>
              <p:nvPr/>
            </p:nvGraphicFramePr>
            <p:xfrm>
              <a:off x="2840" y="1836"/>
              <a:ext cx="80" cy="16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6179" name="Equation" r:id="rId5" imgW="127000" imgH="266700" progId="Equation.3">
                      <p:embed/>
                    </p:oleObj>
                  </mc:Choice>
                  <mc:Fallback>
                    <p:oleObj name="Equation" r:id="rId5" imgW="127000" imgH="2667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40" y="1836"/>
                            <a:ext cx="80" cy="16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 xmlns="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xmlns="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 xmlns="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9942" name="Object 6"/>
              <p:cNvGraphicFramePr>
                <a:graphicFrameLocks noChangeAspect="1"/>
              </p:cNvGraphicFramePr>
              <p:nvPr/>
            </p:nvGraphicFramePr>
            <p:xfrm>
              <a:off x="3808" y="1988"/>
              <a:ext cx="352" cy="1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6180" name="Equation" r:id="rId7" imgW="558800" imgH="215900" progId="Equation.3">
                      <p:embed/>
                    </p:oleObj>
                  </mc:Choice>
                  <mc:Fallback>
                    <p:oleObj name="Equation" r:id="rId7" imgW="558800" imgH="2159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808" y="1988"/>
                            <a:ext cx="352" cy="1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 xmlns="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xmlns="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 xmlns="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9943" name="Object 7"/>
              <p:cNvGraphicFramePr>
                <a:graphicFrameLocks noChangeAspect="1"/>
              </p:cNvGraphicFramePr>
              <p:nvPr/>
            </p:nvGraphicFramePr>
            <p:xfrm>
              <a:off x="792" y="1988"/>
              <a:ext cx="432" cy="1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6181" name="Equation" r:id="rId9" imgW="685800" imgH="215900" progId="Equation.3">
                      <p:embed/>
                    </p:oleObj>
                  </mc:Choice>
                  <mc:Fallback>
                    <p:oleObj name="Equation" r:id="rId9" imgW="685800" imgH="2159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92" y="1988"/>
                            <a:ext cx="432" cy="1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 xmlns="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xmlns="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 xmlns="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39952" name="Group 21"/>
              <p:cNvGrpSpPr>
                <a:grpSpLocks/>
              </p:cNvGrpSpPr>
              <p:nvPr/>
            </p:nvGrpSpPr>
            <p:grpSpPr bwMode="auto">
              <a:xfrm>
                <a:off x="734" y="2101"/>
                <a:ext cx="3455" cy="251"/>
                <a:chOff x="734" y="2341"/>
                <a:chExt cx="3455" cy="251"/>
              </a:xfrm>
            </p:grpSpPr>
            <p:sp>
              <p:nvSpPr>
                <p:cNvPr id="39953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734" y="2341"/>
                  <a:ext cx="569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 b="1">
                      <a:solidFill>
                        <a:schemeClr val="tx1"/>
                      </a:solidFill>
                      <a:latin typeface="Helvetica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>
                    <a:defRPr sz="2000" b="1">
                      <a:solidFill>
                        <a:schemeClr val="tx1"/>
                      </a:solidFill>
                      <a:latin typeface="Helvetica" charset="0"/>
                      <a:ea typeface="ＭＳ Ｐゴシック" charset="0"/>
                    </a:defRPr>
                  </a:lvl2pPr>
                  <a:lvl3pPr>
                    <a:defRPr sz="2000" b="1">
                      <a:solidFill>
                        <a:schemeClr val="tx1"/>
                      </a:solidFill>
                      <a:latin typeface="Helvetica" charset="0"/>
                      <a:ea typeface="ＭＳ Ｐゴシック" charset="0"/>
                    </a:defRPr>
                  </a:lvl3pPr>
                  <a:lvl4pPr>
                    <a:defRPr sz="2000" b="1">
                      <a:solidFill>
                        <a:schemeClr val="tx1"/>
                      </a:solidFill>
                      <a:latin typeface="Helvetica" charset="0"/>
                      <a:ea typeface="ＭＳ Ｐゴシック" charset="0"/>
                    </a:defRPr>
                  </a:lvl4pPr>
                  <a:lvl5pPr>
                    <a:defRPr sz="2000" b="1">
                      <a:solidFill>
                        <a:schemeClr val="tx1"/>
                      </a:solidFill>
                      <a:latin typeface="Helvetica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Helvetica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Helvetica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Helvetica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Helvetica" charset="0"/>
                      <a:ea typeface="ＭＳ Ｐゴシック" charset="0"/>
                    </a:defRPr>
                  </a:lvl9pPr>
                </a:lstStyle>
                <a:p>
                  <a:r>
                    <a:rPr lang="en-US" i="1">
                      <a:solidFill>
                        <a:srgbClr val="FF6600"/>
                      </a:solidFill>
                    </a:rPr>
                    <a:t>Glottis</a:t>
                  </a:r>
                </a:p>
              </p:txBody>
            </p:sp>
            <p:sp>
              <p:nvSpPr>
                <p:cNvPr id="39954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3779" y="2342"/>
                  <a:ext cx="410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 b="1">
                      <a:solidFill>
                        <a:schemeClr val="tx1"/>
                      </a:solidFill>
                      <a:latin typeface="Helvetica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>
                    <a:defRPr sz="2000" b="1">
                      <a:solidFill>
                        <a:schemeClr val="tx1"/>
                      </a:solidFill>
                      <a:latin typeface="Helvetica" charset="0"/>
                      <a:ea typeface="ＭＳ Ｐゴシック" charset="0"/>
                    </a:defRPr>
                  </a:lvl2pPr>
                  <a:lvl3pPr>
                    <a:defRPr sz="2000" b="1">
                      <a:solidFill>
                        <a:schemeClr val="tx1"/>
                      </a:solidFill>
                      <a:latin typeface="Helvetica" charset="0"/>
                      <a:ea typeface="ＭＳ Ｐゴシック" charset="0"/>
                    </a:defRPr>
                  </a:lvl3pPr>
                  <a:lvl4pPr>
                    <a:defRPr sz="2000" b="1">
                      <a:solidFill>
                        <a:schemeClr val="tx1"/>
                      </a:solidFill>
                      <a:latin typeface="Helvetica" charset="0"/>
                      <a:ea typeface="ＭＳ Ｐゴシック" charset="0"/>
                    </a:defRPr>
                  </a:lvl4pPr>
                  <a:lvl5pPr>
                    <a:defRPr sz="2000" b="1">
                      <a:solidFill>
                        <a:schemeClr val="tx1"/>
                      </a:solidFill>
                      <a:latin typeface="Helvetica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Helvetica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Helvetica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Helvetica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Helvetica" charset="0"/>
                      <a:ea typeface="ＭＳ Ｐゴシック" charset="0"/>
                    </a:defRPr>
                  </a:lvl9pPr>
                </a:lstStyle>
                <a:p>
                  <a:r>
                    <a:rPr lang="en-US" i="1">
                      <a:solidFill>
                        <a:srgbClr val="FF6600"/>
                      </a:solidFill>
                    </a:rPr>
                    <a:t>Lips</a:t>
                  </a:r>
                </a:p>
              </p:txBody>
            </p:sp>
          </p:grpSp>
        </p:grpSp>
      </p:grpSp>
      <p:graphicFrame>
        <p:nvGraphicFramePr>
          <p:cNvPr id="39939" name="Object 3"/>
          <p:cNvGraphicFramePr>
            <a:graphicFrameLocks noChangeAspect="1"/>
          </p:cNvGraphicFramePr>
          <p:nvPr/>
        </p:nvGraphicFramePr>
        <p:xfrm>
          <a:off x="1892300" y="4718050"/>
          <a:ext cx="45085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82" name="Equation" r:id="rId11" imgW="4508500" imgH="647700" progId="Equation.3">
                  <p:embed/>
                </p:oleObj>
              </mc:Choice>
              <mc:Fallback>
                <p:oleObj name="Equation" r:id="rId11" imgW="4508500" imgH="647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2300" y="4718050"/>
                        <a:ext cx="45085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0" name="Object 4"/>
          <p:cNvGraphicFramePr>
            <a:graphicFrameLocks noChangeAspect="1"/>
          </p:cNvGraphicFramePr>
          <p:nvPr/>
        </p:nvGraphicFramePr>
        <p:xfrm>
          <a:off x="4508500" y="3295650"/>
          <a:ext cx="1270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83" name="Equation" r:id="rId13" imgW="127000" imgH="266700" progId="Equation.DSMT4">
                  <p:embed/>
                </p:oleObj>
              </mc:Choice>
              <mc:Fallback>
                <p:oleObj name="Equation" r:id="rId13" imgW="1270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8500" y="3295650"/>
                        <a:ext cx="127000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105094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Vowel production in the vocal tract 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0964" name="Picture 4" descr="TractVowels.pict                                               0001CE53Macintosh HD                   ABA78158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981200"/>
            <a:ext cx="7010400" cy="257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4169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Sound propagation through a more realistic non-uniform tube</a:t>
            </a:r>
          </a:p>
        </p:txBody>
      </p:sp>
      <p:sp>
        <p:nvSpPr>
          <p:cNvPr id="419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solidFill>
                  <a:srgbClr val="CC3300"/>
                </a:solidFill>
                <a:latin typeface="Arial" charset="0"/>
                <a:ea typeface="ＭＳ Ｐゴシック" charset="0"/>
                <a:cs typeface="ＭＳ Ｐゴシック" charset="0"/>
              </a:rPr>
              <a:t>Comment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: Resonant frequencies now non-uniform</a:t>
            </a:r>
          </a:p>
        </p:txBody>
      </p:sp>
      <p:sp>
        <p:nvSpPr>
          <p:cNvPr id="41992" name="Rectangle 10"/>
          <p:cNvSpPr>
            <a:spLocks noChangeArrowheads="1"/>
          </p:cNvSpPr>
          <p:nvPr/>
        </p:nvSpPr>
        <p:spPr bwMode="auto">
          <a:xfrm>
            <a:off x="1524000" y="2362200"/>
            <a:ext cx="76200" cy="762000"/>
          </a:xfrm>
          <a:prstGeom prst="rect">
            <a:avLst/>
          </a:prstGeom>
          <a:solidFill>
            <a:srgbClr val="0033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3" name="Rectangle 11"/>
          <p:cNvSpPr>
            <a:spLocks noChangeArrowheads="1"/>
          </p:cNvSpPr>
          <p:nvPr/>
        </p:nvSpPr>
        <p:spPr bwMode="auto">
          <a:xfrm>
            <a:off x="914400" y="2667000"/>
            <a:ext cx="609600" cy="76200"/>
          </a:xfrm>
          <a:prstGeom prst="rect">
            <a:avLst/>
          </a:prstGeom>
          <a:solidFill>
            <a:srgbClr val="0033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4" name="Line 13"/>
          <p:cNvSpPr>
            <a:spLocks noChangeShapeType="1"/>
          </p:cNvSpPr>
          <p:nvPr/>
        </p:nvSpPr>
        <p:spPr bwMode="auto">
          <a:xfrm>
            <a:off x="914400" y="3657600"/>
            <a:ext cx="6248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5" name="Line 14"/>
          <p:cNvSpPr>
            <a:spLocks noChangeShapeType="1"/>
          </p:cNvSpPr>
          <p:nvPr/>
        </p:nvSpPr>
        <p:spPr bwMode="auto">
          <a:xfrm>
            <a:off x="1600200" y="3505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6" name="Line 15"/>
          <p:cNvSpPr>
            <a:spLocks noChangeShapeType="1"/>
          </p:cNvSpPr>
          <p:nvPr/>
        </p:nvSpPr>
        <p:spPr bwMode="auto">
          <a:xfrm>
            <a:off x="6324600" y="3505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1986" name="Object 2"/>
          <p:cNvGraphicFramePr>
            <a:graphicFrameLocks noChangeAspect="1"/>
          </p:cNvGraphicFramePr>
          <p:nvPr/>
        </p:nvGraphicFramePr>
        <p:xfrm>
          <a:off x="4508500" y="3676650"/>
          <a:ext cx="1270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10" name="Equation" r:id="rId3" imgW="127000" imgH="266700" progId="Equation.3">
                  <p:embed/>
                </p:oleObj>
              </mc:Choice>
              <mc:Fallback>
                <p:oleObj name="Equation" r:id="rId3" imgW="1270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8500" y="3676650"/>
                        <a:ext cx="127000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7" name="Object 3"/>
          <p:cNvGraphicFramePr>
            <a:graphicFrameLocks noChangeAspect="1"/>
          </p:cNvGraphicFramePr>
          <p:nvPr/>
        </p:nvGraphicFramePr>
        <p:xfrm>
          <a:off x="6045200" y="3917950"/>
          <a:ext cx="5588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11" name="Equation" r:id="rId5" imgW="558800" imgH="215900" progId="Equation.3">
                  <p:embed/>
                </p:oleObj>
              </mc:Choice>
              <mc:Fallback>
                <p:oleObj name="Equation" r:id="rId5" imgW="5588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5200" y="3917950"/>
                        <a:ext cx="5588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8" name="Object 4"/>
          <p:cNvGraphicFramePr>
            <a:graphicFrameLocks noChangeAspect="1"/>
          </p:cNvGraphicFramePr>
          <p:nvPr/>
        </p:nvGraphicFramePr>
        <p:xfrm>
          <a:off x="1257300" y="3917950"/>
          <a:ext cx="6858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12" name="Equation" r:id="rId7" imgW="685800" imgH="215900" progId="Equation.3">
                  <p:embed/>
                </p:oleObj>
              </mc:Choice>
              <mc:Fallback>
                <p:oleObj name="Equation" r:id="rId7" imgW="6858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7300" y="3917950"/>
                        <a:ext cx="6858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97" name="Text Box 20"/>
          <p:cNvSpPr txBox="1">
            <a:spLocks noChangeArrowheads="1"/>
          </p:cNvSpPr>
          <p:nvPr/>
        </p:nvSpPr>
        <p:spPr bwMode="auto">
          <a:xfrm>
            <a:off x="1165225" y="4097338"/>
            <a:ext cx="9032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i="1">
                <a:solidFill>
                  <a:srgbClr val="FF6600"/>
                </a:solidFill>
              </a:rPr>
              <a:t>Glottis</a:t>
            </a:r>
          </a:p>
        </p:txBody>
      </p:sp>
      <p:sp>
        <p:nvSpPr>
          <p:cNvPr id="41998" name="Text Box 21"/>
          <p:cNvSpPr txBox="1">
            <a:spLocks noChangeArrowheads="1"/>
          </p:cNvSpPr>
          <p:nvPr/>
        </p:nvSpPr>
        <p:spPr bwMode="auto">
          <a:xfrm>
            <a:off x="5999163" y="4098925"/>
            <a:ext cx="650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i="1">
                <a:solidFill>
                  <a:srgbClr val="FF6600"/>
                </a:solidFill>
              </a:rPr>
              <a:t>Lips</a:t>
            </a:r>
          </a:p>
        </p:txBody>
      </p:sp>
      <p:graphicFrame>
        <p:nvGraphicFramePr>
          <p:cNvPr id="41989" name="Object 5"/>
          <p:cNvGraphicFramePr>
            <a:graphicFrameLocks noChangeAspect="1"/>
          </p:cNvGraphicFramePr>
          <p:nvPr/>
        </p:nvGraphicFramePr>
        <p:xfrm>
          <a:off x="4508500" y="3295650"/>
          <a:ext cx="1270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13" name="Equation" r:id="rId9" imgW="127000" imgH="266700" progId="Equation.DSMT4">
                  <p:embed/>
                </p:oleObj>
              </mc:Choice>
              <mc:Fallback>
                <p:oleObj name="Equation" r:id="rId9" imgW="1270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8500" y="3295650"/>
                        <a:ext cx="127000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99" name="Line 25"/>
          <p:cNvSpPr>
            <a:spLocks noChangeShapeType="1"/>
          </p:cNvSpPr>
          <p:nvPr/>
        </p:nvSpPr>
        <p:spPr bwMode="auto">
          <a:xfrm>
            <a:off x="1611313" y="2362200"/>
            <a:ext cx="9144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00" name="Line 26"/>
          <p:cNvSpPr>
            <a:spLocks noChangeShapeType="1"/>
          </p:cNvSpPr>
          <p:nvPr/>
        </p:nvSpPr>
        <p:spPr bwMode="auto">
          <a:xfrm>
            <a:off x="1611313" y="3124200"/>
            <a:ext cx="9144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01" name="Line 31"/>
          <p:cNvSpPr>
            <a:spLocks noChangeShapeType="1"/>
          </p:cNvSpPr>
          <p:nvPr/>
        </p:nvSpPr>
        <p:spPr bwMode="auto">
          <a:xfrm flipV="1">
            <a:off x="2525713" y="2133600"/>
            <a:ext cx="0" cy="2286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02" name="Line 32"/>
          <p:cNvSpPr>
            <a:spLocks noChangeShapeType="1"/>
          </p:cNvSpPr>
          <p:nvPr/>
        </p:nvSpPr>
        <p:spPr bwMode="auto">
          <a:xfrm flipV="1">
            <a:off x="2514600" y="3124200"/>
            <a:ext cx="0" cy="2286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03" name="Line 33"/>
          <p:cNvSpPr>
            <a:spLocks noChangeShapeType="1"/>
          </p:cNvSpPr>
          <p:nvPr/>
        </p:nvSpPr>
        <p:spPr bwMode="auto">
          <a:xfrm>
            <a:off x="2525713" y="2133600"/>
            <a:ext cx="1741487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04" name="Line 34"/>
          <p:cNvSpPr>
            <a:spLocks noChangeShapeType="1"/>
          </p:cNvSpPr>
          <p:nvPr/>
        </p:nvSpPr>
        <p:spPr bwMode="auto">
          <a:xfrm>
            <a:off x="2525713" y="3352800"/>
            <a:ext cx="1741487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05" name="Line 35"/>
          <p:cNvSpPr>
            <a:spLocks noChangeShapeType="1"/>
          </p:cNvSpPr>
          <p:nvPr/>
        </p:nvSpPr>
        <p:spPr bwMode="auto">
          <a:xfrm>
            <a:off x="4267200" y="2133600"/>
            <a:ext cx="0" cy="5334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06" name="Line 36"/>
          <p:cNvSpPr>
            <a:spLocks noChangeShapeType="1"/>
          </p:cNvSpPr>
          <p:nvPr/>
        </p:nvSpPr>
        <p:spPr bwMode="auto">
          <a:xfrm>
            <a:off x="4267200" y="2819400"/>
            <a:ext cx="0" cy="5334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07" name="Line 37"/>
          <p:cNvSpPr>
            <a:spLocks noChangeShapeType="1"/>
          </p:cNvSpPr>
          <p:nvPr/>
        </p:nvSpPr>
        <p:spPr bwMode="auto">
          <a:xfrm>
            <a:off x="4267200" y="2667000"/>
            <a:ext cx="6096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08" name="Line 38"/>
          <p:cNvSpPr>
            <a:spLocks noChangeShapeType="1"/>
          </p:cNvSpPr>
          <p:nvPr/>
        </p:nvSpPr>
        <p:spPr bwMode="auto">
          <a:xfrm>
            <a:off x="4267200" y="2819400"/>
            <a:ext cx="6096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09" name="Line 39"/>
          <p:cNvSpPr>
            <a:spLocks noChangeShapeType="1"/>
          </p:cNvSpPr>
          <p:nvPr/>
        </p:nvSpPr>
        <p:spPr bwMode="auto">
          <a:xfrm>
            <a:off x="4876800" y="2362200"/>
            <a:ext cx="0" cy="3048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10" name="Line 40"/>
          <p:cNvSpPr>
            <a:spLocks noChangeShapeType="1"/>
          </p:cNvSpPr>
          <p:nvPr/>
        </p:nvSpPr>
        <p:spPr bwMode="auto">
          <a:xfrm>
            <a:off x="4876800" y="2819400"/>
            <a:ext cx="0" cy="3048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11" name="Line 41"/>
          <p:cNvSpPr>
            <a:spLocks noChangeShapeType="1"/>
          </p:cNvSpPr>
          <p:nvPr/>
        </p:nvSpPr>
        <p:spPr bwMode="auto">
          <a:xfrm>
            <a:off x="4876800" y="2362200"/>
            <a:ext cx="1122363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12" name="Line 42"/>
          <p:cNvSpPr>
            <a:spLocks noChangeShapeType="1"/>
          </p:cNvSpPr>
          <p:nvPr/>
        </p:nvSpPr>
        <p:spPr bwMode="auto">
          <a:xfrm>
            <a:off x="4876800" y="3124200"/>
            <a:ext cx="1122363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13" name="Line 43"/>
          <p:cNvSpPr>
            <a:spLocks noChangeShapeType="1"/>
          </p:cNvSpPr>
          <p:nvPr/>
        </p:nvSpPr>
        <p:spPr bwMode="auto">
          <a:xfrm>
            <a:off x="5999163" y="2362200"/>
            <a:ext cx="0" cy="1524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14" name="Line 44"/>
          <p:cNvSpPr>
            <a:spLocks noChangeShapeType="1"/>
          </p:cNvSpPr>
          <p:nvPr/>
        </p:nvSpPr>
        <p:spPr bwMode="auto">
          <a:xfrm>
            <a:off x="6019800" y="2971800"/>
            <a:ext cx="0" cy="1524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15" name="Line 46"/>
          <p:cNvSpPr>
            <a:spLocks noChangeShapeType="1"/>
          </p:cNvSpPr>
          <p:nvPr/>
        </p:nvSpPr>
        <p:spPr bwMode="auto">
          <a:xfrm>
            <a:off x="6019800" y="2971800"/>
            <a:ext cx="3048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16" name="Line 47"/>
          <p:cNvSpPr>
            <a:spLocks noChangeShapeType="1"/>
          </p:cNvSpPr>
          <p:nvPr/>
        </p:nvSpPr>
        <p:spPr bwMode="auto">
          <a:xfrm>
            <a:off x="6019800" y="2514600"/>
            <a:ext cx="3048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3947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500">
                <a:latin typeface="Arial" charset="0"/>
                <a:ea typeface="ＭＳ Ｐゴシック" charset="0"/>
                <a:cs typeface="ＭＳ Ｐゴシック" charset="0"/>
              </a:rPr>
              <a:t>Vowels are produced by changing the resonant frequencies of the vocal tract</a:t>
            </a:r>
          </a:p>
        </p:txBody>
      </p:sp>
      <p:pic>
        <p:nvPicPr>
          <p:cNvPr id="38915" name="Content Placeholder 3" descr="aeiouSpec.pdf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52588" y="1670050"/>
            <a:ext cx="5689600" cy="4279900"/>
          </a:xfrm>
        </p:spPr>
      </p:pic>
      <p:pic>
        <p:nvPicPr>
          <p:cNvPr id="5" name="02E5045B.WAV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133600"/>
            <a:ext cx="4111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0939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Speech recognition as pattern classification</a:t>
            </a:r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657600"/>
            <a:ext cx="8231188" cy="2438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Major functional components:</a:t>
            </a:r>
            <a:endParaRPr lang="en-US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  <a:latin typeface="Arial" charset="0"/>
                <a:ea typeface="ＭＳ Ｐゴシック" charset="0"/>
              </a:rPr>
              <a:t>Signal processing to extract features from speech waveforms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  <a:latin typeface="Arial" charset="0"/>
                <a:ea typeface="ＭＳ Ｐゴシック" charset="0"/>
              </a:rPr>
              <a:t>Comparison of features to pre-stored representations</a:t>
            </a:r>
            <a:endParaRPr lang="en-US" sz="1400" dirty="0">
              <a:solidFill>
                <a:schemeClr val="tx1"/>
              </a:solidFill>
              <a:latin typeface="Arial" charset="0"/>
              <a:ea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Important design choices:</a:t>
            </a:r>
            <a:endParaRPr lang="en-US" sz="16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  <a:latin typeface="Arial" charset="0"/>
                <a:ea typeface="ＭＳ Ｐゴシック" charset="0"/>
              </a:rPr>
              <a:t>Choice of features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  <a:latin typeface="Arial" charset="0"/>
                <a:ea typeface="ＭＳ Ｐゴシック" charset="0"/>
              </a:rPr>
              <a:t>Specific method of comparing features to stored representations</a:t>
            </a:r>
            <a:endParaRPr lang="en-US" sz="1400" dirty="0">
              <a:solidFill>
                <a:schemeClr val="tx1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4037" name="Rectangle 4"/>
          <p:cNvSpPr>
            <a:spLocks noChangeArrowheads="1"/>
          </p:cNvSpPr>
          <p:nvPr/>
        </p:nvSpPr>
        <p:spPr bwMode="auto">
          <a:xfrm>
            <a:off x="2895600" y="1905000"/>
            <a:ext cx="1447800" cy="838200"/>
          </a:xfrm>
          <a:prstGeom prst="rect">
            <a:avLst/>
          </a:prstGeom>
          <a:solidFill>
            <a:srgbClr val="DE8D22"/>
          </a:solidFill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38" name="Rectangle 5"/>
          <p:cNvSpPr>
            <a:spLocks noChangeArrowheads="1"/>
          </p:cNvSpPr>
          <p:nvPr/>
        </p:nvSpPr>
        <p:spPr bwMode="auto">
          <a:xfrm>
            <a:off x="5715000" y="1905000"/>
            <a:ext cx="1447800" cy="838200"/>
          </a:xfrm>
          <a:prstGeom prst="rect">
            <a:avLst/>
          </a:prstGeom>
          <a:solidFill>
            <a:srgbClr val="DE8D22"/>
          </a:solidFill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39" name="Line 6"/>
          <p:cNvSpPr>
            <a:spLocks noChangeShapeType="1"/>
          </p:cNvSpPr>
          <p:nvPr/>
        </p:nvSpPr>
        <p:spPr bwMode="auto">
          <a:xfrm>
            <a:off x="4343400" y="2286000"/>
            <a:ext cx="13716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0" name="Line 7"/>
          <p:cNvSpPr>
            <a:spLocks noChangeShapeType="1"/>
          </p:cNvSpPr>
          <p:nvPr/>
        </p:nvSpPr>
        <p:spPr bwMode="auto">
          <a:xfrm>
            <a:off x="1752600" y="2286000"/>
            <a:ext cx="11430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4034" name="Object 2"/>
          <p:cNvGraphicFramePr>
            <a:graphicFrameLocks noChangeAspect="1"/>
          </p:cNvGraphicFramePr>
          <p:nvPr/>
        </p:nvGraphicFramePr>
        <p:xfrm>
          <a:off x="381000" y="1752600"/>
          <a:ext cx="1371600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84" name="Microsoft ClipArt Gallery" r:id="rId4" imgW="7326545" imgH="4871506" progId="MS_ClipArt_Gallery">
                  <p:embed/>
                </p:oleObj>
              </mc:Choice>
              <mc:Fallback>
                <p:oleObj name="Microsoft ClipArt Gallery" r:id="rId4" imgW="7326545" imgH="4871506" progId="MS_ClipArt_Gallery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752600"/>
                        <a:ext cx="1371600" cy="911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41" name="Line 9"/>
          <p:cNvSpPr>
            <a:spLocks noChangeShapeType="1"/>
          </p:cNvSpPr>
          <p:nvPr/>
        </p:nvSpPr>
        <p:spPr bwMode="auto">
          <a:xfrm>
            <a:off x="7162800" y="2286000"/>
            <a:ext cx="6858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2" name="Text Box 10"/>
          <p:cNvSpPr txBox="1">
            <a:spLocks noChangeArrowheads="1"/>
          </p:cNvSpPr>
          <p:nvPr/>
        </p:nvSpPr>
        <p:spPr bwMode="auto">
          <a:xfrm>
            <a:off x="2057400" y="3048000"/>
            <a:ext cx="28273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2400" i="1">
                <a:solidFill>
                  <a:schemeClr val="tx2"/>
                </a:solidFill>
              </a:rPr>
              <a:t>Feature extraction</a:t>
            </a:r>
            <a:endParaRPr lang="en-US" sz="2400" b="0">
              <a:latin typeface="Times New Roman" charset="0"/>
            </a:endParaRPr>
          </a:p>
        </p:txBody>
      </p:sp>
      <p:sp>
        <p:nvSpPr>
          <p:cNvPr id="44043" name="Text Box 11"/>
          <p:cNvSpPr txBox="1">
            <a:spLocks noChangeArrowheads="1"/>
          </p:cNvSpPr>
          <p:nvPr/>
        </p:nvSpPr>
        <p:spPr bwMode="auto">
          <a:xfrm>
            <a:off x="5715000" y="2819400"/>
            <a:ext cx="26066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/>
            <a:r>
              <a:rPr lang="en-US" sz="2400" i="1">
                <a:solidFill>
                  <a:schemeClr val="tx2"/>
                </a:solidFill>
              </a:rPr>
              <a:t>Decision making</a:t>
            </a:r>
          </a:p>
          <a:p>
            <a:pPr algn="ctr"/>
            <a:r>
              <a:rPr lang="en-US" sz="2400" i="1">
                <a:solidFill>
                  <a:schemeClr val="tx2"/>
                </a:solidFill>
              </a:rPr>
              <a:t>procedure</a:t>
            </a:r>
            <a:endParaRPr lang="en-US" sz="2400" b="0">
              <a:latin typeface="Times New Roman" charset="0"/>
            </a:endParaRPr>
          </a:p>
        </p:txBody>
      </p:sp>
      <p:sp>
        <p:nvSpPr>
          <p:cNvPr id="44044" name="Text Box 12"/>
          <p:cNvSpPr txBox="1">
            <a:spLocks noChangeArrowheads="1"/>
          </p:cNvSpPr>
          <p:nvPr/>
        </p:nvSpPr>
        <p:spPr bwMode="auto">
          <a:xfrm>
            <a:off x="4138613" y="1336675"/>
            <a:ext cx="24907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2400" i="1" dirty="0">
                <a:solidFill>
                  <a:srgbClr val="FF6600"/>
                </a:solidFill>
                <a:latin typeface="Times New Roman" charset="0"/>
              </a:rPr>
              <a:t>Speech features</a:t>
            </a:r>
            <a:endParaRPr lang="en-US" sz="2400" b="0" dirty="0">
              <a:solidFill>
                <a:srgbClr val="FF6600"/>
              </a:solidFill>
              <a:latin typeface="Times New Roman" charset="0"/>
            </a:endParaRPr>
          </a:p>
        </p:txBody>
      </p:sp>
      <p:sp>
        <p:nvSpPr>
          <p:cNvPr id="44045" name="Text Box 13"/>
          <p:cNvSpPr txBox="1">
            <a:spLocks noChangeArrowheads="1"/>
          </p:cNvSpPr>
          <p:nvPr/>
        </p:nvSpPr>
        <p:spPr bwMode="auto">
          <a:xfrm>
            <a:off x="7588250" y="1828800"/>
            <a:ext cx="15557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2400" i="1" dirty="0">
                <a:solidFill>
                  <a:srgbClr val="FF6600"/>
                </a:solidFill>
                <a:latin typeface="Times New Roman" charset="0"/>
              </a:rPr>
              <a:t>Phoneme</a:t>
            </a:r>
          </a:p>
          <a:p>
            <a:r>
              <a:rPr lang="en-US" sz="2400" i="1" dirty="0">
                <a:solidFill>
                  <a:srgbClr val="FF6600"/>
                </a:solidFill>
                <a:latin typeface="Times New Roman" charset="0"/>
              </a:rPr>
              <a:t>hypotheses</a:t>
            </a:r>
          </a:p>
        </p:txBody>
      </p:sp>
    </p:spTree>
    <p:extLst>
      <p:ext uri="{BB962C8B-B14F-4D97-AF65-F5344CB8AC3E}">
        <p14:creationId xmlns:p14="http://schemas.microsoft.com/office/powerpoint/2010/main" val="31363725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Robust speech recognition: </a:t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what we will discuss</a:t>
            </a:r>
          </a:p>
        </p:txBody>
      </p:sp>
      <p:sp>
        <p:nvSpPr>
          <p:cNvPr id="603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Review background and motivation for current work: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  <a:latin typeface="Arial" charset="0"/>
                <a:ea typeface="ＭＳ Ｐゴシック" charset="0"/>
              </a:rPr>
              <a:t>Sources of environmental degradation</a:t>
            </a:r>
          </a:p>
          <a:p>
            <a:pPr lvl="1">
              <a:lnSpc>
                <a:spcPct val="90000"/>
              </a:lnSpc>
            </a:pPr>
            <a:endParaRPr lang="en-US" dirty="0">
              <a:solidFill>
                <a:schemeClr val="tx2"/>
              </a:solidFill>
              <a:latin typeface="Arial" charset="0"/>
              <a:ea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Discuss selected approaches and their performance: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latin typeface="Arial" charset="0"/>
                <a:ea typeface="ＭＳ Ｐゴシック" charset="0"/>
              </a:rPr>
              <a:t>Traditional statistical parameter estimation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" charset="0"/>
                <a:ea typeface="ＭＳ Ｐゴシック" charset="0"/>
              </a:rPr>
              <a:t>Missing-feature/multiband approaches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" charset="0"/>
                <a:ea typeface="ＭＳ Ｐゴシック" charset="0"/>
              </a:rPr>
              <a:t>Microphone arrays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  <a:latin typeface="Arial" charset="0"/>
                <a:ea typeface="ＭＳ Ｐゴシック" charset="0"/>
              </a:rPr>
              <a:t>Physiologically- and perceptually-motivated signal processing </a:t>
            </a:r>
          </a:p>
          <a:p>
            <a:pPr lvl="1">
              <a:lnSpc>
                <a:spcPct val="90000"/>
              </a:lnSpc>
            </a:pPr>
            <a:endParaRPr lang="en-US" dirty="0">
              <a:solidFill>
                <a:schemeClr val="tx1"/>
              </a:solidFill>
              <a:latin typeface="Arial" charset="0"/>
              <a:ea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Comment on current progress for the hardest problems</a:t>
            </a:r>
          </a:p>
        </p:txBody>
      </p:sp>
    </p:spTree>
    <p:extLst>
      <p:ext uri="{BB962C8B-B14F-4D97-AF65-F5344CB8AC3E}">
        <p14:creationId xmlns:p14="http://schemas.microsoft.com/office/powerpoint/2010/main" val="682285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3139" grpId="0" uiExpand="1" build="p" bldLvl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Speech in background music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Speech in background speech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“Operational” data (from RATS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devset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Spontaneous speech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Reverberated speech</a:t>
            </a:r>
          </a:p>
          <a:p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Vocoded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speech</a:t>
            </a:r>
          </a:p>
          <a:p>
            <a:pPr>
              <a:buFont typeface="Wingdings" charset="0"/>
              <a:buNone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669704" name="RMS_03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700" y="2015067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9705" name="RMS_04.wav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700" y="248920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9706" name="reverb1300.wav">
            <a:hlinkClick r:id="" action="ppaction://media"/>
          </p:cNvPr>
          <p:cNvPicPr>
            <a:picLocks noRot="1" noChangeAspect="1" noChangeArrowheads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700" y="3920065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9" name="Rectangle 1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Some of the hard problems in ASR</a:t>
            </a:r>
          </a:p>
        </p:txBody>
      </p:sp>
      <p:pic>
        <p:nvPicPr>
          <p:cNvPr id="2" name="CodingExample2.4.wav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6362700" y="4394200"/>
            <a:ext cx="406400" cy="406400"/>
          </a:xfrm>
          <a:prstGeom prst="rect">
            <a:avLst/>
          </a:prstGeom>
        </p:spPr>
      </p:pic>
      <p:pic>
        <p:nvPicPr>
          <p:cNvPr id="14" name="BD28ABA8.WAV">
            <a:hlinkClick r:id="" action="ppaction://media"/>
          </p:cNvPr>
          <p:cNvPicPr>
            <a:picLocks noChangeAspect="1" noChangeArrowheads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445932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Short_G.mp4">
            <a:hlinkClick r:id="" action="ppaction://media"/>
          </p:cNvPr>
          <p:cNvPicPr>
            <a:picLocks noChangeAspect="1"/>
          </p:cNvPicPr>
          <p:nvPr>
            <a:vide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6357620" y="3000645"/>
            <a:ext cx="411480" cy="411480"/>
          </a:xfrm>
          <a:prstGeom prst="rect">
            <a:avLst/>
          </a:prstGeom>
        </p:spPr>
      </p:pic>
      <p:pic>
        <p:nvPicPr>
          <p:cNvPr id="4" name="Short_D.mp4">
            <a:hlinkClick r:id="" action="ppaction://media"/>
          </p:cNvPr>
          <p:cNvPicPr>
            <a:picLocks noChangeAspect="1"/>
          </p:cNvPicPr>
          <p:nvPr>
            <a:vide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7315200" y="3022600"/>
            <a:ext cx="411480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793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697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72" fill="hold"/>
                                        <p:tgtEl>
                                          <p:spTgt spid="66970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970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970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697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656" fill="hold"/>
                                        <p:tgtEl>
                                          <p:spTgt spid="66970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970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970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697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884" fill="hold"/>
                                        <p:tgtEl>
                                          <p:spTgt spid="66970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970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9706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0423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45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24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2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8C051-A8EB-A44A-80EB-F7F1C89C3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640DF1-E2D5-5A40-9F01-410AEAD972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Today is our last regular class (!)</a:t>
            </a:r>
          </a:p>
          <a:p>
            <a:endParaRPr lang="en-US" dirty="0"/>
          </a:p>
          <a:p>
            <a:r>
              <a:rPr lang="en-US" dirty="0"/>
              <a:t>I will begin with a few general remarks about 18-491/691</a:t>
            </a:r>
          </a:p>
          <a:p>
            <a:endParaRPr lang="en-US" dirty="0"/>
          </a:p>
          <a:p>
            <a:r>
              <a:rPr lang="en-US" dirty="0"/>
              <a:t>Most of the class will involve a discussion of DSP technologies to robust speech recognition</a:t>
            </a:r>
          </a:p>
        </p:txBody>
      </p:sp>
    </p:spTree>
    <p:extLst>
      <p:ext uri="{BB962C8B-B14F-4D97-AF65-F5344CB8AC3E}">
        <p14:creationId xmlns:p14="http://schemas.microsoft.com/office/powerpoint/2010/main" val="621361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Challenges in robust recognition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 charset="0"/>
              <a:ea typeface="ＭＳ Ｐゴシック" charset="0"/>
            </a:endParaRPr>
          </a:p>
          <a:p>
            <a:r>
              <a:rPr lang="en-US" dirty="0">
                <a:latin typeface="Arial" charset="0"/>
                <a:ea typeface="ＭＳ Ｐゴシック" charset="0"/>
              </a:rPr>
              <a:t>Additive noise combined with linear filtering</a:t>
            </a:r>
          </a:p>
          <a:p>
            <a:r>
              <a:rPr lang="en-US" dirty="0">
                <a:latin typeface="Arial" charset="0"/>
                <a:ea typeface="ＭＳ Ｐゴシック" charset="0"/>
              </a:rPr>
              <a:t>Transient degradations</a:t>
            </a:r>
          </a:p>
          <a:p>
            <a:r>
              <a:rPr lang="en-US" dirty="0">
                <a:latin typeface="Arial" charset="0"/>
                <a:ea typeface="ＭＳ Ｐゴシック" charset="0"/>
              </a:rPr>
              <a:t>Highly spontaneous speech</a:t>
            </a:r>
          </a:p>
          <a:p>
            <a:r>
              <a:rPr lang="en-US" dirty="0">
                <a:latin typeface="Arial" charset="0"/>
                <a:ea typeface="ＭＳ Ｐゴシック" charset="0"/>
              </a:rPr>
              <a:t>Reverberated speech</a:t>
            </a:r>
          </a:p>
          <a:p>
            <a:r>
              <a:rPr lang="en-US" dirty="0">
                <a:latin typeface="Arial" charset="0"/>
                <a:ea typeface="ＭＳ Ｐゴシック" charset="0"/>
              </a:rPr>
              <a:t>Speech masked by other speech and/or music</a:t>
            </a:r>
          </a:p>
          <a:p>
            <a:r>
              <a:rPr lang="en-US" dirty="0">
                <a:latin typeface="Arial" charset="0"/>
                <a:ea typeface="ＭＳ Ｐゴシック" charset="0"/>
              </a:rPr>
              <a:t>Speech subjected to nonlinear degradation</a:t>
            </a:r>
          </a:p>
          <a:p>
            <a:endParaRPr lang="en-US" dirty="0">
              <a:latin typeface="Arial" charset="0"/>
              <a:ea typeface="ＭＳ Ｐゴシック" charset="0"/>
            </a:endParaRPr>
          </a:p>
          <a:p>
            <a:r>
              <a:rPr lang="en-US" dirty="0">
                <a:latin typeface="Arial" charset="0"/>
                <a:ea typeface="ＭＳ Ｐゴシック" charset="0"/>
              </a:rPr>
              <a:t>And ….. how does the emergence of deep neural networks change things?</a:t>
            </a:r>
          </a:p>
        </p:txBody>
      </p:sp>
    </p:spTree>
    <p:extLst>
      <p:ext uri="{BB962C8B-B14F-4D97-AF65-F5344CB8AC3E}">
        <p14:creationId xmlns:p14="http://schemas.microsoft.com/office/powerpoint/2010/main" val="4043583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643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Approach of </a:t>
            </a:r>
            <a:r>
              <a:rPr lang="en-US" dirty="0" err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Acero</a:t>
            </a:r>
            <a:r>
              <a:rPr lang="en-US" dirty="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, Liu, Moreno, and Raj, et al. (1990-1997)…</a:t>
            </a:r>
            <a:endParaRPr lang="en-US" dirty="0">
              <a:solidFill>
                <a:schemeClr val="accent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solidFill>
                <a:schemeClr val="accent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solidFill>
                <a:schemeClr val="accent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solidFill>
                <a:schemeClr val="accent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solidFill>
                <a:schemeClr val="accent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solidFill>
                <a:schemeClr val="accent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Compensation achieved by estimating parameters of noise and filter and applying inverse operations</a:t>
            </a:r>
          </a:p>
          <a:p>
            <a:r>
              <a:rPr lang="en-US" dirty="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Interaction is nonlinear:</a:t>
            </a:r>
          </a:p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            </a:t>
            </a:r>
            <a:endParaRPr lang="en-US" dirty="0">
              <a:solidFill>
                <a:schemeClr val="accent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6626" name="Rectangle 3"/>
          <p:cNvSpPr>
            <a:spLocks noChangeArrowheads="1"/>
          </p:cNvSpPr>
          <p:nvPr/>
        </p:nvSpPr>
        <p:spPr bwMode="auto">
          <a:xfrm>
            <a:off x="3101975" y="2173288"/>
            <a:ext cx="1636713" cy="1187450"/>
          </a:xfrm>
          <a:prstGeom prst="rect">
            <a:avLst/>
          </a:prstGeom>
          <a:solidFill>
            <a:srgbClr val="00FF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27" name="Text Box 4"/>
          <p:cNvSpPr txBox="1">
            <a:spLocks noChangeArrowheads="1"/>
          </p:cNvSpPr>
          <p:nvPr/>
        </p:nvSpPr>
        <p:spPr bwMode="auto">
          <a:xfrm>
            <a:off x="690563" y="1981200"/>
            <a:ext cx="19065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ja-JP" altLang="en-US" b="0">
                <a:solidFill>
                  <a:schemeClr val="tx2"/>
                </a:solidFill>
                <a:latin typeface="Arial" charset="0"/>
              </a:rPr>
              <a:t>“</a:t>
            </a:r>
            <a:r>
              <a:rPr lang="en-US" altLang="ja-JP" b="0">
                <a:solidFill>
                  <a:schemeClr val="tx2"/>
                </a:solidFill>
                <a:latin typeface="Arial" charset="0"/>
              </a:rPr>
              <a:t>Clean</a:t>
            </a:r>
            <a:r>
              <a:rPr lang="ja-JP" altLang="en-US" b="0">
                <a:solidFill>
                  <a:schemeClr val="tx2"/>
                </a:solidFill>
                <a:latin typeface="Arial" charset="0"/>
              </a:rPr>
              <a:t>”</a:t>
            </a:r>
            <a:r>
              <a:rPr lang="en-US" altLang="ja-JP" b="0">
                <a:solidFill>
                  <a:schemeClr val="tx2"/>
                </a:solidFill>
                <a:latin typeface="Arial" charset="0"/>
              </a:rPr>
              <a:t> speech</a:t>
            </a:r>
            <a:endParaRPr lang="en-US" sz="2400">
              <a:solidFill>
                <a:schemeClr val="tx2"/>
              </a:solidFill>
              <a:latin typeface="Times New Roman" charset="0"/>
            </a:endParaRPr>
          </a:p>
        </p:txBody>
      </p:sp>
      <p:sp>
        <p:nvSpPr>
          <p:cNvPr id="26628" name="Line 5"/>
          <p:cNvSpPr>
            <a:spLocks noChangeShapeType="1"/>
          </p:cNvSpPr>
          <p:nvPr/>
        </p:nvSpPr>
        <p:spPr bwMode="auto">
          <a:xfrm>
            <a:off x="968375" y="2794000"/>
            <a:ext cx="2133600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29" name="Oval 6"/>
          <p:cNvSpPr>
            <a:spLocks noChangeArrowheads="1"/>
          </p:cNvSpPr>
          <p:nvPr/>
        </p:nvSpPr>
        <p:spPr bwMode="auto">
          <a:xfrm>
            <a:off x="5729288" y="2598738"/>
            <a:ext cx="381000" cy="3810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0" name="Line 7"/>
          <p:cNvSpPr>
            <a:spLocks noChangeShapeType="1"/>
          </p:cNvSpPr>
          <p:nvPr/>
        </p:nvSpPr>
        <p:spPr bwMode="auto">
          <a:xfrm>
            <a:off x="4738688" y="2805113"/>
            <a:ext cx="990600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1" name="Line 8"/>
          <p:cNvSpPr>
            <a:spLocks noChangeShapeType="1"/>
          </p:cNvSpPr>
          <p:nvPr/>
        </p:nvSpPr>
        <p:spPr bwMode="auto">
          <a:xfrm>
            <a:off x="6110288" y="2805113"/>
            <a:ext cx="1066800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2" name="Line 9"/>
          <p:cNvSpPr>
            <a:spLocks noChangeShapeType="1"/>
          </p:cNvSpPr>
          <p:nvPr/>
        </p:nvSpPr>
        <p:spPr bwMode="auto">
          <a:xfrm flipV="1">
            <a:off x="5926138" y="2979738"/>
            <a:ext cx="0" cy="5334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3" name="Text Box 10"/>
          <p:cNvSpPr txBox="1">
            <a:spLocks noChangeArrowheads="1"/>
          </p:cNvSpPr>
          <p:nvPr/>
        </p:nvSpPr>
        <p:spPr bwMode="auto">
          <a:xfrm>
            <a:off x="884238" y="2343150"/>
            <a:ext cx="720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i="1">
                <a:latin typeface="Arial" charset="0"/>
              </a:rPr>
              <a:t>x[m]</a:t>
            </a:r>
            <a:endParaRPr lang="en-US" sz="2400">
              <a:latin typeface="Times New Roman" charset="0"/>
            </a:endParaRPr>
          </a:p>
        </p:txBody>
      </p:sp>
      <p:sp>
        <p:nvSpPr>
          <p:cNvPr id="26634" name="Text Box 11"/>
          <p:cNvSpPr txBox="1">
            <a:spLocks noChangeArrowheads="1"/>
          </p:cNvSpPr>
          <p:nvPr/>
        </p:nvSpPr>
        <p:spPr bwMode="auto">
          <a:xfrm>
            <a:off x="3479800" y="2560638"/>
            <a:ext cx="7350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i="1">
                <a:latin typeface="Arial" charset="0"/>
              </a:rPr>
              <a:t>h[m]</a:t>
            </a:r>
            <a:endParaRPr lang="en-US" sz="2400">
              <a:latin typeface="Times New Roman" charset="0"/>
            </a:endParaRPr>
          </a:p>
        </p:txBody>
      </p:sp>
      <p:sp>
        <p:nvSpPr>
          <p:cNvPr id="26635" name="Text Box 12"/>
          <p:cNvSpPr txBox="1">
            <a:spLocks noChangeArrowheads="1"/>
          </p:cNvSpPr>
          <p:nvPr/>
        </p:nvSpPr>
        <p:spPr bwMode="auto">
          <a:xfrm>
            <a:off x="5545138" y="3600450"/>
            <a:ext cx="7350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i="1">
                <a:latin typeface="Arial" charset="0"/>
              </a:rPr>
              <a:t>n[m]</a:t>
            </a:r>
            <a:endParaRPr lang="en-US" sz="2400">
              <a:latin typeface="Times New Roman" charset="0"/>
            </a:endParaRPr>
          </a:p>
        </p:txBody>
      </p:sp>
      <p:sp>
        <p:nvSpPr>
          <p:cNvPr id="26636" name="Text Box 13"/>
          <p:cNvSpPr txBox="1">
            <a:spLocks noChangeArrowheads="1"/>
          </p:cNvSpPr>
          <p:nvPr/>
        </p:nvSpPr>
        <p:spPr bwMode="auto">
          <a:xfrm>
            <a:off x="7288213" y="2603500"/>
            <a:ext cx="706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i="1">
                <a:latin typeface="Arial" charset="0"/>
              </a:rPr>
              <a:t>z[m]</a:t>
            </a:r>
            <a:endParaRPr lang="en-US" sz="2400">
              <a:latin typeface="Times New Roman" charset="0"/>
            </a:endParaRPr>
          </a:p>
        </p:txBody>
      </p:sp>
      <p:grpSp>
        <p:nvGrpSpPr>
          <p:cNvPr id="26637" name="Group 14"/>
          <p:cNvGrpSpPr>
            <a:grpSpLocks/>
          </p:cNvGrpSpPr>
          <p:nvPr/>
        </p:nvGrpSpPr>
        <p:grpSpPr bwMode="auto">
          <a:xfrm>
            <a:off x="5773738" y="2682875"/>
            <a:ext cx="287337" cy="231775"/>
            <a:chOff x="3909" y="2268"/>
            <a:chExt cx="181" cy="146"/>
          </a:xfrm>
        </p:grpSpPr>
        <p:sp>
          <p:nvSpPr>
            <p:cNvPr id="26642" name="Line 15"/>
            <p:cNvSpPr>
              <a:spLocks noChangeShapeType="1"/>
            </p:cNvSpPr>
            <p:nvPr/>
          </p:nvSpPr>
          <p:spPr bwMode="auto">
            <a:xfrm>
              <a:off x="4000" y="2268"/>
              <a:ext cx="0" cy="146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3" name="Line 16"/>
            <p:cNvSpPr>
              <a:spLocks noChangeShapeType="1"/>
            </p:cNvSpPr>
            <p:nvPr/>
          </p:nvSpPr>
          <p:spPr bwMode="auto">
            <a:xfrm>
              <a:off x="3909" y="2337"/>
              <a:ext cx="181" cy="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638" name="Text Box 17"/>
          <p:cNvSpPr txBox="1">
            <a:spLocks noChangeArrowheads="1"/>
          </p:cNvSpPr>
          <p:nvPr/>
        </p:nvSpPr>
        <p:spPr bwMode="auto">
          <a:xfrm>
            <a:off x="3095625" y="3457575"/>
            <a:ext cx="17795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b="0">
                <a:solidFill>
                  <a:schemeClr val="tx2"/>
                </a:solidFill>
                <a:latin typeface="Arial" charset="0"/>
              </a:rPr>
              <a:t>Linear filtering</a:t>
            </a:r>
            <a:endParaRPr lang="en-US" sz="2400">
              <a:solidFill>
                <a:schemeClr val="tx2"/>
              </a:solidFill>
              <a:latin typeface="Times New Roman" charset="0"/>
            </a:endParaRPr>
          </a:p>
        </p:txBody>
      </p:sp>
      <p:sp>
        <p:nvSpPr>
          <p:cNvPr id="26639" name="Text Box 18"/>
          <p:cNvSpPr txBox="1">
            <a:spLocks noChangeArrowheads="1"/>
          </p:cNvSpPr>
          <p:nvPr/>
        </p:nvSpPr>
        <p:spPr bwMode="auto">
          <a:xfrm>
            <a:off x="6705600" y="1982788"/>
            <a:ext cx="21891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b="0">
                <a:solidFill>
                  <a:schemeClr val="tx2"/>
                </a:solidFill>
                <a:latin typeface="Arial" charset="0"/>
              </a:rPr>
              <a:t>Degraded speech</a:t>
            </a:r>
            <a:endParaRPr lang="en-US" sz="2400">
              <a:solidFill>
                <a:schemeClr val="tx2"/>
              </a:solidFill>
              <a:latin typeface="Times New Roman" charset="0"/>
            </a:endParaRPr>
          </a:p>
        </p:txBody>
      </p:sp>
      <p:sp>
        <p:nvSpPr>
          <p:cNvPr id="26640" name="Text Box 19"/>
          <p:cNvSpPr txBox="1">
            <a:spLocks noChangeArrowheads="1"/>
          </p:cNvSpPr>
          <p:nvPr/>
        </p:nvSpPr>
        <p:spPr bwMode="auto">
          <a:xfrm>
            <a:off x="5113338" y="4006850"/>
            <a:ext cx="1765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b="0">
                <a:solidFill>
                  <a:schemeClr val="tx2"/>
                </a:solidFill>
                <a:latin typeface="Arial" charset="0"/>
              </a:rPr>
              <a:t>Additive noise</a:t>
            </a:r>
            <a:endParaRPr lang="en-US" sz="2400">
              <a:solidFill>
                <a:schemeClr val="tx2"/>
              </a:solidFill>
              <a:latin typeface="Times New Roman" charset="0"/>
            </a:endParaRPr>
          </a:p>
        </p:txBody>
      </p:sp>
      <p:sp>
        <p:nvSpPr>
          <p:cNvPr id="26641" name="Rectangle 20"/>
          <p:cNvSpPr>
            <a:spLocks noGrp="1" noChangeArrowheads="1"/>
          </p:cNvSpPr>
          <p:nvPr>
            <p:ph type="title"/>
          </p:nvPr>
        </p:nvSpPr>
        <p:spPr>
          <a:xfrm>
            <a:off x="396875" y="325438"/>
            <a:ext cx="8747125" cy="7620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Solutions to classical problems: joint statistical compensation for noise and filtering</a:t>
            </a:r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652" y="5557797"/>
            <a:ext cx="56007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5231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396875" y="358775"/>
            <a:ext cx="8747125" cy="762000"/>
          </a:xfrm>
        </p:spPr>
        <p:txBody>
          <a:bodyPr/>
          <a:lstStyle/>
          <a:p>
            <a:r>
              <a:rPr lang="ja-JP" altLang="en-US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>
                <a:latin typeface="Arial" charset="0"/>
                <a:ea typeface="ＭＳ Ｐゴシック" charset="0"/>
                <a:cs typeface="ＭＳ Ｐゴシック" charset="0"/>
              </a:rPr>
              <a:t>Classical</a:t>
            </a:r>
            <a:r>
              <a:rPr lang="ja-JP" altLang="en-US"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>
                <a:latin typeface="Arial" charset="0"/>
                <a:ea typeface="ＭＳ Ｐゴシック" charset="0"/>
                <a:cs typeface="ＭＳ Ｐゴシック" charset="0"/>
              </a:rPr>
              <a:t> combined compensation improves accuracy in stationary environments</a:t>
            </a: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342900" indent="-342900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342900" indent="-342900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342900" indent="-342900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342900" indent="-342900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342900" indent="-342900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342900" indent="-342900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342900" indent="-342900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342900" indent="-342900"/>
            <a:r>
              <a:rPr lang="en-US" dirty="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Threshold shifts by ~7 dB</a:t>
            </a:r>
          </a:p>
          <a:p>
            <a:pPr marL="342900" indent="-342900"/>
            <a:r>
              <a:rPr lang="en-US" dirty="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Accuracy still poor for low SNRs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5423330"/>
              </p:ext>
            </p:extLst>
          </p:nvPr>
        </p:nvGraphicFramePr>
        <p:xfrm>
          <a:off x="1573213" y="1631950"/>
          <a:ext cx="5994400" cy="3594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sp>
        <p:nvSpPr>
          <p:cNvPr id="28676" name="Text Box 5"/>
          <p:cNvSpPr txBox="1">
            <a:spLocks noChangeArrowheads="1"/>
          </p:cNvSpPr>
          <p:nvPr/>
        </p:nvSpPr>
        <p:spPr bwMode="auto">
          <a:xfrm>
            <a:off x="4343400" y="4006850"/>
            <a:ext cx="17299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600" i="1" dirty="0">
                <a:solidFill>
                  <a:srgbClr val="A218C8"/>
                </a:solidFill>
                <a:latin typeface="Arial" charset="0"/>
              </a:rPr>
              <a:t>CMN (baseline)</a:t>
            </a:r>
            <a:endParaRPr lang="en-US" sz="2400" i="1" dirty="0">
              <a:solidFill>
                <a:srgbClr val="A218C8"/>
              </a:solidFill>
              <a:latin typeface="Times New Roman" charset="0"/>
            </a:endParaRPr>
          </a:p>
        </p:txBody>
      </p:sp>
      <p:sp>
        <p:nvSpPr>
          <p:cNvPr id="28677" name="Text Box 6"/>
          <p:cNvSpPr txBox="1">
            <a:spLocks noChangeArrowheads="1"/>
          </p:cNvSpPr>
          <p:nvPr/>
        </p:nvSpPr>
        <p:spPr bwMode="auto">
          <a:xfrm>
            <a:off x="2733675" y="1852613"/>
            <a:ext cx="122713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/>
            <a:r>
              <a:rPr lang="en-US" sz="1600" i="1" dirty="0">
                <a:solidFill>
                  <a:srgbClr val="4D25FF"/>
                </a:solidFill>
                <a:latin typeface="Arial" charset="0"/>
              </a:rPr>
              <a:t>Complete retraining</a:t>
            </a:r>
            <a:endParaRPr lang="en-US" sz="2400" dirty="0">
              <a:solidFill>
                <a:srgbClr val="4D25FF"/>
              </a:solidFill>
              <a:latin typeface="Times New Roman" charset="0"/>
            </a:endParaRPr>
          </a:p>
        </p:txBody>
      </p:sp>
      <p:sp>
        <p:nvSpPr>
          <p:cNvPr id="28678" name="Text Box 7"/>
          <p:cNvSpPr txBox="1">
            <a:spLocks noChangeArrowheads="1"/>
          </p:cNvSpPr>
          <p:nvPr/>
        </p:nvSpPr>
        <p:spPr bwMode="auto">
          <a:xfrm>
            <a:off x="2895600" y="2971800"/>
            <a:ext cx="1492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/>
            <a:r>
              <a:rPr lang="en-US" sz="1800" i="1" dirty="0">
                <a:solidFill>
                  <a:srgbClr val="009C00"/>
                </a:solidFill>
                <a:latin typeface="Arial" charset="0"/>
              </a:rPr>
              <a:t>VTS (1997)</a:t>
            </a:r>
          </a:p>
        </p:txBody>
      </p:sp>
      <p:sp>
        <p:nvSpPr>
          <p:cNvPr id="28679" name="Text Box 8"/>
          <p:cNvSpPr txBox="1">
            <a:spLocks noChangeArrowheads="1"/>
          </p:cNvSpPr>
          <p:nvPr/>
        </p:nvSpPr>
        <p:spPr bwMode="auto">
          <a:xfrm>
            <a:off x="4079875" y="3290888"/>
            <a:ext cx="16351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800" i="1">
                <a:solidFill>
                  <a:srgbClr val="C70505"/>
                </a:solidFill>
                <a:latin typeface="Arial" charset="0"/>
              </a:rPr>
              <a:t>CDCN (1990)</a:t>
            </a:r>
            <a:endParaRPr lang="en-US" sz="1800" i="1">
              <a:solidFill>
                <a:srgbClr val="BB2511"/>
              </a:solidFill>
              <a:latin typeface="Arial" charset="0"/>
            </a:endParaRPr>
          </a:p>
        </p:txBody>
      </p:sp>
      <p:sp>
        <p:nvSpPr>
          <p:cNvPr id="28681" name="Text Box 15"/>
          <p:cNvSpPr txBox="1">
            <a:spLocks noChangeArrowheads="1"/>
          </p:cNvSpPr>
          <p:nvPr/>
        </p:nvSpPr>
        <p:spPr bwMode="auto">
          <a:xfrm>
            <a:off x="6629400" y="2362200"/>
            <a:ext cx="242235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chemeClr val="tx2"/>
                </a:solidFill>
              </a:rPr>
              <a:t>–5 dB  5 dB  15 dB</a:t>
            </a:r>
            <a:endParaRPr lang="en-US" dirty="0"/>
          </a:p>
        </p:txBody>
      </p:sp>
      <p:sp>
        <p:nvSpPr>
          <p:cNvPr id="28682" name="Text Box 16"/>
          <p:cNvSpPr txBox="1">
            <a:spLocks noChangeArrowheads="1"/>
          </p:cNvSpPr>
          <p:nvPr/>
        </p:nvSpPr>
        <p:spPr bwMode="auto">
          <a:xfrm>
            <a:off x="5713413" y="2879725"/>
            <a:ext cx="11445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tx2"/>
                </a:solidFill>
              </a:rPr>
              <a:t>Original</a:t>
            </a:r>
            <a:endParaRPr lang="en-US"/>
          </a:p>
        </p:txBody>
      </p:sp>
      <p:sp>
        <p:nvSpPr>
          <p:cNvPr id="28683" name="Text Box 17"/>
          <p:cNvSpPr txBox="1">
            <a:spLocks noChangeArrowheads="1"/>
          </p:cNvSpPr>
          <p:nvPr/>
        </p:nvSpPr>
        <p:spPr bwMode="auto">
          <a:xfrm>
            <a:off x="5562600" y="3581400"/>
            <a:ext cx="1736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ja-JP" altLang="en-US" dirty="0">
                <a:solidFill>
                  <a:schemeClr val="tx2"/>
                </a:solidFill>
              </a:rPr>
              <a:t>“</a:t>
            </a:r>
            <a:r>
              <a:rPr lang="en-US" altLang="ja-JP" dirty="0">
                <a:solidFill>
                  <a:schemeClr val="tx2"/>
                </a:solidFill>
              </a:rPr>
              <a:t>Recovered</a:t>
            </a:r>
            <a:r>
              <a:rPr lang="ja-JP" altLang="en-US" dirty="0">
                <a:solidFill>
                  <a:schemeClr val="tx2"/>
                </a:solidFill>
              </a:rPr>
              <a:t>”</a:t>
            </a:r>
            <a:endParaRPr lang="en-US" dirty="0"/>
          </a:p>
        </p:txBody>
      </p:sp>
      <p:pic>
        <p:nvPicPr>
          <p:cNvPr id="2" name="st0368_-5d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7132320" y="2819400"/>
            <a:ext cx="411480" cy="411480"/>
          </a:xfrm>
          <a:prstGeom prst="rect">
            <a:avLst/>
          </a:prstGeom>
        </p:spPr>
      </p:pic>
      <p:pic>
        <p:nvPicPr>
          <p:cNvPr id="3" name="st0368_5dB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7772400" y="2819400"/>
            <a:ext cx="411480" cy="411480"/>
          </a:xfrm>
          <a:prstGeom prst="rect">
            <a:avLst/>
          </a:prstGeom>
        </p:spPr>
      </p:pic>
      <p:pic>
        <p:nvPicPr>
          <p:cNvPr id="4" name="st0368_15dB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8382000" y="2819400"/>
            <a:ext cx="411480" cy="411480"/>
          </a:xfrm>
          <a:prstGeom prst="rect">
            <a:avLst/>
          </a:prstGeom>
        </p:spPr>
      </p:pic>
      <p:pic>
        <p:nvPicPr>
          <p:cNvPr id="5" name="st0368_vts_-5dB.wav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7162800" y="3581400"/>
            <a:ext cx="411480" cy="411480"/>
          </a:xfrm>
          <a:prstGeom prst="rect">
            <a:avLst/>
          </a:prstGeom>
        </p:spPr>
      </p:pic>
      <p:pic>
        <p:nvPicPr>
          <p:cNvPr id="7" name="st0368_vts_5dB.wav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7772400" y="3581400"/>
            <a:ext cx="411480" cy="411480"/>
          </a:xfrm>
          <a:prstGeom prst="rect">
            <a:avLst/>
          </a:prstGeom>
        </p:spPr>
      </p:pic>
      <p:pic>
        <p:nvPicPr>
          <p:cNvPr id="8" name="st0368_vts_15dB.wav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8382000" y="3581400"/>
            <a:ext cx="411480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308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3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3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431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31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431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396875" y="358775"/>
            <a:ext cx="8747125" cy="762000"/>
          </a:xfrm>
        </p:spPr>
        <p:txBody>
          <a:bodyPr/>
          <a:lstStyle/>
          <a:p>
            <a:pPr marL="119063">
              <a:tabLst>
                <a:tab pos="7940675" algn="l"/>
              </a:tabLst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But model-based compensation does not improve accuracy (much) in transient noise</a:t>
            </a:r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Possible reasons: </a:t>
            </a:r>
            <a:r>
              <a:rPr lang="en-US" dirty="0" err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nonstationarity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of background music and its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speechlike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nature</a:t>
            </a:r>
          </a:p>
        </p:txBody>
      </p:sp>
      <p:pic>
        <p:nvPicPr>
          <p:cNvPr id="2" name="Picture 1" descr="NoiseMusic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752600"/>
            <a:ext cx="5956300" cy="334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0478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Summary: traditional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effects of additive noise and linear filtering are nonlinear</a:t>
            </a:r>
          </a:p>
          <a:p>
            <a:endParaRPr lang="en-US" dirty="0"/>
          </a:p>
          <a:p>
            <a:r>
              <a:rPr lang="en-US" dirty="0"/>
              <a:t>Methods such as CDCN and VTS can be quite effective, but …</a:t>
            </a:r>
          </a:p>
          <a:p>
            <a:endParaRPr lang="en-US" dirty="0"/>
          </a:p>
          <a:p>
            <a:r>
              <a:rPr lang="en-US" dirty="0"/>
              <a:t>… these methods require that the statistics of the received signal remain stationary over an interval of several hundred </a:t>
            </a:r>
            <a:r>
              <a:rPr lang="en-US" dirty="0" err="1"/>
              <a:t>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004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C01C14"/>
                </a:solidFill>
                <a:latin typeface="Arial" charset="0"/>
                <a:ea typeface="ＭＳ Ｐゴシック" charset="0"/>
                <a:cs typeface="ＭＳ Ｐゴシック" charset="0"/>
              </a:rPr>
              <a:t>Speech is quite intelligible, even  when presented only in fragments</a:t>
            </a:r>
          </a:p>
          <a:p>
            <a:r>
              <a:rPr lang="en-US" dirty="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Procedure: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Determine which time-frequency time-frequency components appear to be unaffected by noise, distortion, etc.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Reconstruct signal based on </a:t>
            </a:r>
            <a:r>
              <a:rPr lang="ja-JP" altLang="en-US" dirty="0">
                <a:latin typeface="Arial" charset="0"/>
                <a:ea typeface="ＭＳ Ｐゴシック" charset="0"/>
              </a:rPr>
              <a:t>“</a:t>
            </a:r>
            <a:r>
              <a:rPr lang="en-US" altLang="ja-JP" dirty="0">
                <a:latin typeface="Arial" charset="0"/>
                <a:ea typeface="ＭＳ Ｐゴシック" charset="0"/>
              </a:rPr>
              <a:t>good</a:t>
            </a:r>
            <a:r>
              <a:rPr lang="ja-JP" altLang="en-US" dirty="0">
                <a:latin typeface="Arial" charset="0"/>
                <a:ea typeface="ＭＳ Ｐゴシック" charset="0"/>
              </a:rPr>
              <a:t>”</a:t>
            </a:r>
            <a:r>
              <a:rPr lang="en-US" altLang="ja-JP" dirty="0">
                <a:latin typeface="Arial" charset="0"/>
                <a:ea typeface="ＭＳ Ｐゴシック" charset="0"/>
              </a:rPr>
              <a:t> components </a:t>
            </a:r>
          </a:p>
          <a:p>
            <a:pPr lvl="1"/>
            <a:endParaRPr lang="en-US" dirty="0">
              <a:latin typeface="Arial" charset="0"/>
              <a:ea typeface="ＭＳ Ｐゴシック" charset="0"/>
            </a:endParaRPr>
          </a:p>
          <a:p>
            <a:r>
              <a:rPr lang="en-US" dirty="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A monaural example using </a:t>
            </a:r>
            <a:r>
              <a:rPr lang="ja-JP" altLang="en-US" dirty="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dirty="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oracle</a:t>
            </a:r>
            <a:r>
              <a:rPr lang="ja-JP" altLang="en-US" dirty="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dirty="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 knowledge: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Mixed signals - 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Separated signals - </a:t>
            </a: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Introduction: Missing-feature recognition</a:t>
            </a:r>
          </a:p>
        </p:txBody>
      </p:sp>
      <p:pic>
        <p:nvPicPr>
          <p:cNvPr id="610308" name="5_spk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690155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0315" name="5th_spk.wav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15366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1st_spk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4191000" y="5153660"/>
            <a:ext cx="406400" cy="406400"/>
          </a:xfrm>
          <a:prstGeom prst="rect">
            <a:avLst/>
          </a:prstGeom>
        </p:spPr>
      </p:pic>
      <p:pic>
        <p:nvPicPr>
          <p:cNvPr id="3" name="2nd_spk.wav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4834890" y="5151120"/>
            <a:ext cx="411480" cy="411480"/>
          </a:xfrm>
          <a:prstGeom prst="rect">
            <a:avLst/>
          </a:prstGeom>
        </p:spPr>
      </p:pic>
      <p:pic>
        <p:nvPicPr>
          <p:cNvPr id="4" name="3rd_spk.wav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483860" y="5151120"/>
            <a:ext cx="411480" cy="411480"/>
          </a:xfrm>
          <a:prstGeom prst="rect">
            <a:avLst/>
          </a:prstGeom>
        </p:spPr>
      </p:pic>
      <p:pic>
        <p:nvPicPr>
          <p:cNvPr id="5" name="4th_spk.wav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6132830" y="5151120"/>
            <a:ext cx="411480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070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103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4000" fill="hold"/>
                                        <p:tgtEl>
                                          <p:spTgt spid="6103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0308"/>
                  </p:tgtEl>
                </p:cond>
              </p:nextCondLst>
            </p:seq>
            <p:audio>
              <p:cMediaNode>
                <p:cTn id="4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0308"/>
                </p:tgtEl>
              </p:cMediaNode>
            </p:audio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103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3991" fill="hold"/>
                                        <p:tgtEl>
                                          <p:spTgt spid="6103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0315"/>
                  </p:tgtEl>
                </p:cond>
              </p:nextCondLst>
            </p:seq>
            <p:audio>
              <p:cMediaNode>
                <p:cTn id="4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0315"/>
                </p:tgtEl>
              </p:cMediaNode>
            </p:audio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39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399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399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399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01377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Missing-feature recognition </a:t>
            </a:r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 dirty="0">
              <a:solidFill>
                <a:schemeClr val="tx2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General approach: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tx2"/>
                </a:solidFill>
                <a:latin typeface="Arial" charset="0"/>
                <a:ea typeface="ＭＳ Ｐゴシック" charset="0"/>
              </a:rPr>
              <a:t>Determine</a:t>
            </a:r>
            <a:r>
              <a:rPr lang="en-US" dirty="0">
                <a:latin typeface="Arial" charset="0"/>
                <a:ea typeface="ＭＳ Ｐゴシック" charset="0"/>
              </a:rPr>
              <a:t> which cells of a spectrogram-like display are unreliable (or </a:t>
            </a:r>
            <a:r>
              <a:rPr lang="ja-JP" altLang="en-US" dirty="0">
                <a:latin typeface="Arial" charset="0"/>
                <a:ea typeface="ＭＳ Ｐゴシック" charset="0"/>
              </a:rPr>
              <a:t>“</a:t>
            </a:r>
            <a:r>
              <a:rPr lang="en-US" altLang="ja-JP" dirty="0">
                <a:latin typeface="Arial" charset="0"/>
                <a:ea typeface="ＭＳ Ｐゴシック" charset="0"/>
              </a:rPr>
              <a:t>missing</a:t>
            </a:r>
            <a:r>
              <a:rPr lang="ja-JP" altLang="en-US" dirty="0">
                <a:latin typeface="Arial" charset="0"/>
                <a:ea typeface="ＭＳ Ｐゴシック" charset="0"/>
              </a:rPr>
              <a:t>”</a:t>
            </a:r>
            <a:r>
              <a:rPr lang="en-US" altLang="ja-JP" dirty="0">
                <a:latin typeface="Arial" charset="0"/>
                <a:ea typeface="ＭＳ Ｐゴシック" charset="0"/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tx2"/>
                </a:solidFill>
                <a:latin typeface="Arial" charset="0"/>
                <a:ea typeface="ＭＳ Ｐゴシック" charset="0"/>
              </a:rPr>
              <a:t>Ignore</a:t>
            </a:r>
            <a:r>
              <a:rPr lang="en-US" dirty="0">
                <a:latin typeface="Arial" charset="0"/>
                <a:ea typeface="ＭＳ Ｐゴシック" charset="0"/>
              </a:rPr>
              <a:t> missing features </a:t>
            </a:r>
            <a:r>
              <a:rPr lang="en-US" dirty="0">
                <a:solidFill>
                  <a:schemeClr val="tx2"/>
                </a:solidFill>
                <a:latin typeface="Arial" charset="0"/>
                <a:ea typeface="ＭＳ Ｐゴシック" charset="0"/>
              </a:rPr>
              <a:t>or make best guess</a:t>
            </a:r>
            <a:r>
              <a:rPr lang="en-US" dirty="0">
                <a:latin typeface="Arial" charset="0"/>
                <a:ea typeface="ＭＳ Ｐゴシック" charset="0"/>
              </a:rPr>
              <a:t> about their values based on data that are present</a:t>
            </a:r>
          </a:p>
          <a:p>
            <a:pPr lvl="1">
              <a:lnSpc>
                <a:spcPct val="90000"/>
              </a:lnSpc>
            </a:pPr>
            <a:endParaRPr lang="en-US" dirty="0">
              <a:latin typeface="Arial" charset="0"/>
              <a:ea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Comment: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latin typeface="Arial" charset="0"/>
                <a:ea typeface="ＭＳ Ｐゴシック" charset="0"/>
              </a:rPr>
              <a:t>Most groups (following the University of Sheffield) modify the </a:t>
            </a:r>
            <a:r>
              <a:rPr lang="en-US" dirty="0">
                <a:solidFill>
                  <a:schemeClr val="tx2"/>
                </a:solidFill>
                <a:latin typeface="Arial" charset="0"/>
                <a:ea typeface="ＭＳ Ｐゴシック" charset="0"/>
              </a:rPr>
              <a:t>internal representations</a:t>
            </a:r>
            <a:r>
              <a:rPr lang="en-US" dirty="0">
                <a:latin typeface="Arial" charset="0"/>
                <a:ea typeface="ＭＳ Ｐゴシック" charset="0"/>
              </a:rPr>
              <a:t> to compensate for missing features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" charset="0"/>
                <a:ea typeface="ＭＳ Ｐゴシック" charset="0"/>
              </a:rPr>
              <a:t>We attempt to infer and replace missing components of </a:t>
            </a:r>
            <a:r>
              <a:rPr lang="en-US" dirty="0">
                <a:solidFill>
                  <a:schemeClr val="tx2"/>
                </a:solidFill>
                <a:latin typeface="Arial" charset="0"/>
                <a:ea typeface="ＭＳ Ｐゴシック" charset="0"/>
              </a:rPr>
              <a:t>input vector</a:t>
            </a:r>
            <a:endParaRPr lang="en-US" dirty="0">
              <a:latin typeface="Arial" charset="0"/>
              <a:ea typeface="ＭＳ Ｐゴシック" charset="0"/>
            </a:endParaRPr>
          </a:p>
          <a:p>
            <a:pPr lvl="1">
              <a:lnSpc>
                <a:spcPct val="90000"/>
              </a:lnSpc>
            </a:pPr>
            <a:endParaRPr lang="en-US" dirty="0">
              <a:latin typeface="Arial" charset="0"/>
              <a:ea typeface="ＭＳ Ｐゴシック" charset="0"/>
            </a:endParaRPr>
          </a:p>
          <a:p>
            <a:pPr>
              <a:lnSpc>
                <a:spcPct val="90000"/>
              </a:lnSpc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869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>
          <a:xfrm>
            <a:off x="368300" y="385763"/>
            <a:ext cx="8228013" cy="609600"/>
          </a:xfrm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Example: an original speech spectrogram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" y="5284788"/>
            <a:ext cx="8231188" cy="681037"/>
          </a:xfrm>
        </p:spPr>
        <p:txBody>
          <a:bodyPr/>
          <a:lstStyle/>
          <a:p>
            <a:endParaRPr lang="es-ES_tradnl" sz="180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4819" name="Picture 4" descr="spegmcl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413" y="1370013"/>
            <a:ext cx="4872037" cy="365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75960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>
          <a:xfrm>
            <a:off x="382588" y="385763"/>
            <a:ext cx="8228012" cy="6096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Spectrogram corrupted by noise at SNR 15 dB</a:t>
            </a:r>
          </a:p>
        </p:txBody>
      </p:sp>
      <p:sp>
        <p:nvSpPr>
          <p:cNvPr id="36866" name="Rectangle 3"/>
          <p:cNvSpPr>
            <a:spLocks noChangeArrowheads="1"/>
          </p:cNvSpPr>
          <p:nvPr/>
        </p:nvSpPr>
        <p:spPr bwMode="auto">
          <a:xfrm>
            <a:off x="439738" y="5229225"/>
            <a:ext cx="8231187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pPr>
              <a:spcBef>
                <a:spcPct val="50000"/>
              </a:spcBef>
              <a:buClr>
                <a:srgbClr val="FAFD00"/>
              </a:buClr>
              <a:buSzPct val="110000"/>
            </a:pPr>
            <a:r>
              <a:rPr lang="en-US" sz="1800" dirty="0">
                <a:solidFill>
                  <a:srgbClr val="FFFFFF"/>
                </a:solidFill>
                <a:latin typeface="Arial" charset="0"/>
              </a:rPr>
              <a:t>Some regions are affected far more than others</a:t>
            </a:r>
          </a:p>
        </p:txBody>
      </p:sp>
      <p:pic>
        <p:nvPicPr>
          <p:cNvPr id="36867" name="Picture 4" descr="spegmnois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413" y="1370013"/>
            <a:ext cx="4872037" cy="365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4506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Ignoring regions in the spectrogram that are corrupted by noise</a:t>
            </a:r>
          </a:p>
        </p:txBody>
      </p:sp>
      <p:sp>
        <p:nvSpPr>
          <p:cNvPr id="38914" name="Rectangle 6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endParaRPr lang="en-US" sz="180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8915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" y="5257800"/>
            <a:ext cx="8231188" cy="91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800">
                <a:latin typeface="Arial" charset="0"/>
                <a:ea typeface="ＭＳ Ｐゴシック" charset="0"/>
                <a:cs typeface="ＭＳ Ｐゴシック" charset="0"/>
              </a:rPr>
              <a:t>All regions with SNR less than 0 dB deemed missing (dark blue)</a:t>
            </a:r>
          </a:p>
          <a:p>
            <a:pPr>
              <a:lnSpc>
                <a:spcPct val="90000"/>
              </a:lnSpc>
            </a:pPr>
            <a:r>
              <a:rPr lang="en-US" sz="1800">
                <a:latin typeface="Arial" charset="0"/>
                <a:ea typeface="ＭＳ Ｐゴシック" charset="0"/>
                <a:cs typeface="ＭＳ Ｐゴシック" charset="0"/>
              </a:rPr>
              <a:t>Recognition performed based on colored regions alone</a:t>
            </a:r>
            <a:endParaRPr lang="en-US" sz="160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  <a:buFont typeface="Wingdings" charset="0"/>
              <a:buNone/>
            </a:pPr>
            <a:endParaRPr lang="en-US" sz="160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8916" name="Picture 4" descr="spegmmi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413" y="1370013"/>
            <a:ext cx="4872037" cy="365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2324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reminders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Take the final exam!</a:t>
            </a:r>
          </a:p>
          <a:p>
            <a:pPr lvl="1"/>
            <a:r>
              <a:rPr lang="en-US"/>
              <a:t>Tuesday </a:t>
            </a:r>
            <a:r>
              <a:rPr lang="en-US" dirty="0"/>
              <a:t>5/3, 1:00 to 4:00 pm, HH B131</a:t>
            </a:r>
          </a:p>
          <a:p>
            <a:pPr lvl="1"/>
            <a:r>
              <a:rPr lang="en-US" dirty="0"/>
              <a:t>Open book (but the book won’t be very useful in limited time; compiling notes is encouraged)</a:t>
            </a:r>
          </a:p>
          <a:p>
            <a:pPr lvl="1"/>
            <a:r>
              <a:rPr lang="en-US" dirty="0"/>
              <a:t>Coverage through Problem Set 10</a:t>
            </a:r>
          </a:p>
          <a:p>
            <a:pPr lvl="1"/>
            <a:r>
              <a:rPr lang="en-US" dirty="0"/>
              <a:t>MATLAB may be used for calculations, but not </a:t>
            </a:r>
            <a:r>
              <a:rPr lang="en-US" dirty="0" err="1">
                <a:latin typeface="Courier" pitchFamily="2" charset="0"/>
              </a:rPr>
              <a:t>filterDesigner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or other design algorithms</a:t>
            </a:r>
          </a:p>
          <a:p>
            <a:r>
              <a:rPr lang="en-US" dirty="0"/>
              <a:t>Regular office hours this week (with some modifications); NO recitation Friday</a:t>
            </a:r>
          </a:p>
          <a:p>
            <a:r>
              <a:rPr lang="en-US" dirty="0"/>
              <a:t>18-691 final project due Sunday evening 5:00 pm </a:t>
            </a:r>
            <a:r>
              <a:rPr lang="en-US" dirty="0" err="1"/>
              <a:t>Gradescope</a:t>
            </a:r>
            <a:endParaRPr lang="en-US" dirty="0"/>
          </a:p>
          <a:p>
            <a:r>
              <a:rPr lang="en-US" dirty="0"/>
              <a:t>Quiz review Sunday evening 7:30 pm (use Recitation Zoom ID)</a:t>
            </a:r>
          </a:p>
          <a:p>
            <a:r>
              <a:rPr lang="en-US" dirty="0"/>
              <a:t>Complete the faculty course evaluations</a:t>
            </a:r>
          </a:p>
          <a:p>
            <a:pPr lvl="1"/>
            <a:r>
              <a:rPr lang="en-US" dirty="0"/>
              <a:t>Do it for other courses, too!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81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1320800" y="1463675"/>
            <a:ext cx="6975475" cy="3541713"/>
          </a:xfrm>
          <a:prstGeom prst="rect">
            <a:avLst/>
          </a:prstGeom>
          <a:solidFill>
            <a:srgbClr val="3366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accent1"/>
              </a:solidFill>
              <a:effectLst/>
              <a:latin typeface="Helvetica" pitchFamily="-109" charset="0"/>
            </a:endParaRPr>
          </a:p>
        </p:txBody>
      </p:sp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Recognition accuracy using compensated cepstra, speech in white noise (Raj, 1998)</a:t>
            </a:r>
          </a:p>
        </p:txBody>
      </p:sp>
      <p:sp>
        <p:nvSpPr>
          <p:cNvPr id="40962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95288" y="5029200"/>
            <a:ext cx="8231187" cy="1219200"/>
          </a:xfrm>
        </p:spPr>
        <p:txBody>
          <a:bodyPr/>
          <a:lstStyle/>
          <a:p>
            <a:r>
              <a:rPr lang="en-US" sz="1800" dirty="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Large improvements</a:t>
            </a:r>
            <a:r>
              <a:rPr lang="en-US" sz="18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in recognition accuracy can be obtained by reconstruction of corrupted regions of noisy speech spectrograms</a:t>
            </a:r>
          </a:p>
          <a:p>
            <a:r>
              <a:rPr lang="en-US" sz="1800" i="1" dirty="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A priori k</a:t>
            </a:r>
            <a:r>
              <a:rPr lang="en-US" sz="1800" dirty="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nowledge</a:t>
            </a:r>
            <a:r>
              <a:rPr lang="en-US" sz="18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of locations of </a:t>
            </a:r>
            <a:r>
              <a:rPr lang="ja-JP" altLang="en-US" sz="18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18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missing</a:t>
            </a:r>
            <a:r>
              <a:rPr lang="ja-JP" altLang="en-US" sz="18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18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features </a:t>
            </a:r>
            <a:r>
              <a:rPr lang="en-US" altLang="ja-JP" sz="1800" dirty="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needed</a:t>
            </a:r>
            <a:endParaRPr lang="en-US" sz="1800" dirty="0">
              <a:solidFill>
                <a:schemeClr val="tx2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0963" name="Picture 4" descr="ce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675" y="1463675"/>
            <a:ext cx="54737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Text Box 5"/>
          <p:cNvSpPr txBox="1">
            <a:spLocks noChangeArrowheads="1"/>
          </p:cNvSpPr>
          <p:nvPr/>
        </p:nvSpPr>
        <p:spPr bwMode="auto">
          <a:xfrm>
            <a:off x="3957638" y="4638675"/>
            <a:ext cx="12214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800" i="1" dirty="0">
                <a:solidFill>
                  <a:srgbClr val="FFFF00"/>
                </a:solidFill>
              </a:rPr>
              <a:t>SNR (dB)</a:t>
            </a:r>
            <a:endParaRPr lang="en-US" sz="2400" b="0" dirty="0">
              <a:solidFill>
                <a:srgbClr val="FFFF00"/>
              </a:solidFill>
              <a:latin typeface="Times New Roman" charset="0"/>
            </a:endParaRPr>
          </a:p>
        </p:txBody>
      </p:sp>
      <p:sp>
        <p:nvSpPr>
          <p:cNvPr id="40965" name="Text Box 6"/>
          <p:cNvSpPr txBox="1">
            <a:spLocks noChangeArrowheads="1"/>
          </p:cNvSpPr>
          <p:nvPr/>
        </p:nvSpPr>
        <p:spPr bwMode="auto">
          <a:xfrm rot="-5400000">
            <a:off x="668995" y="2739509"/>
            <a:ext cx="16703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800" i="1" dirty="0">
                <a:solidFill>
                  <a:srgbClr val="FFFF00"/>
                </a:solidFill>
              </a:rPr>
              <a:t>Accuracy (%)</a:t>
            </a:r>
            <a:endParaRPr lang="en-US" sz="2400" b="0" dirty="0">
              <a:solidFill>
                <a:srgbClr val="FFFF00"/>
              </a:solidFill>
              <a:latin typeface="Times New Roman" charset="0"/>
            </a:endParaRPr>
          </a:p>
        </p:txBody>
      </p:sp>
      <p:sp>
        <p:nvSpPr>
          <p:cNvPr id="40966" name="Text Box 7"/>
          <p:cNvSpPr txBox="1">
            <a:spLocks noChangeArrowheads="1"/>
          </p:cNvSpPr>
          <p:nvPr/>
        </p:nvSpPr>
        <p:spPr bwMode="auto">
          <a:xfrm>
            <a:off x="4559300" y="1463675"/>
            <a:ext cx="205232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400" i="1" dirty="0">
                <a:solidFill>
                  <a:srgbClr val="FFFF00"/>
                </a:solidFill>
              </a:rPr>
              <a:t>Cluster Based Recon.</a:t>
            </a:r>
            <a:endParaRPr lang="en-US" sz="2400" b="0" dirty="0">
              <a:solidFill>
                <a:srgbClr val="FFFF00"/>
              </a:solidFill>
              <a:latin typeface="Times New Roman" charset="0"/>
            </a:endParaRPr>
          </a:p>
        </p:txBody>
      </p:sp>
      <p:sp>
        <p:nvSpPr>
          <p:cNvPr id="40967" name="Text Box 8"/>
          <p:cNvSpPr txBox="1">
            <a:spLocks noChangeArrowheads="1"/>
          </p:cNvSpPr>
          <p:nvPr/>
        </p:nvSpPr>
        <p:spPr bwMode="auto">
          <a:xfrm>
            <a:off x="2374900" y="1876425"/>
            <a:ext cx="20812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400" i="1">
                <a:solidFill>
                  <a:srgbClr val="33CC33"/>
                </a:solidFill>
              </a:rPr>
              <a:t>Temporal Correlations</a:t>
            </a:r>
            <a:endParaRPr lang="en-US" sz="2400" b="0">
              <a:latin typeface="Times New Roman" charset="0"/>
            </a:endParaRPr>
          </a:p>
        </p:txBody>
      </p:sp>
      <p:sp>
        <p:nvSpPr>
          <p:cNvPr id="40968" name="Text Box 9"/>
          <p:cNvSpPr txBox="1">
            <a:spLocks noChangeArrowheads="1"/>
          </p:cNvSpPr>
          <p:nvPr/>
        </p:nvSpPr>
        <p:spPr bwMode="auto">
          <a:xfrm>
            <a:off x="6373813" y="1809750"/>
            <a:ext cx="19224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400" i="1">
                <a:solidFill>
                  <a:srgbClr val="FF66FF"/>
                </a:solidFill>
              </a:rPr>
              <a:t>Spectral</a:t>
            </a:r>
            <a:r>
              <a:rPr lang="en-US" sz="1400" i="1">
                <a:solidFill>
                  <a:schemeClr val="hlink"/>
                </a:solidFill>
              </a:rPr>
              <a:t> </a:t>
            </a:r>
            <a:r>
              <a:rPr lang="en-US" sz="1400" i="1">
                <a:solidFill>
                  <a:srgbClr val="FF66FF"/>
                </a:solidFill>
              </a:rPr>
              <a:t>Subtraction</a:t>
            </a:r>
            <a:endParaRPr lang="en-US" sz="2400" b="0">
              <a:latin typeface="Times New Roman" charset="0"/>
            </a:endParaRPr>
          </a:p>
        </p:txBody>
      </p:sp>
      <p:sp>
        <p:nvSpPr>
          <p:cNvPr id="40969" name="Text Box 10"/>
          <p:cNvSpPr txBox="1">
            <a:spLocks noChangeArrowheads="1"/>
          </p:cNvSpPr>
          <p:nvPr/>
        </p:nvSpPr>
        <p:spPr bwMode="auto">
          <a:xfrm>
            <a:off x="5405438" y="2851150"/>
            <a:ext cx="9159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400" i="1">
                <a:solidFill>
                  <a:srgbClr val="66FFFF"/>
                </a:solidFill>
              </a:rPr>
              <a:t>Baseline</a:t>
            </a:r>
            <a:endParaRPr lang="en-US" sz="2400" b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6572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auto">
          <a:xfrm>
            <a:off x="1320800" y="1463675"/>
            <a:ext cx="6975475" cy="3541713"/>
          </a:xfrm>
          <a:prstGeom prst="rect">
            <a:avLst/>
          </a:prstGeom>
          <a:solidFill>
            <a:srgbClr val="3366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accent1"/>
              </a:solidFill>
              <a:effectLst/>
              <a:latin typeface="Helvetica" pitchFamily="-109" charset="0"/>
            </a:endParaRPr>
          </a:p>
        </p:txBody>
      </p:sp>
      <p:pic>
        <p:nvPicPr>
          <p:cNvPr id="43009" name="Picture 2" descr="musb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675" y="1462088"/>
            <a:ext cx="5484813" cy="329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Recognition accuracy using compensated cepstra, speech corrupted by music</a:t>
            </a:r>
          </a:p>
        </p:txBody>
      </p:sp>
      <p:sp>
        <p:nvSpPr>
          <p:cNvPr id="4301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66713" y="5156200"/>
            <a:ext cx="8231187" cy="7080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800">
                <a:latin typeface="Arial" charset="0"/>
                <a:ea typeface="ＭＳ Ｐゴシック" charset="0"/>
                <a:cs typeface="ＭＳ Ｐゴシック" charset="0"/>
              </a:rPr>
              <a:t>Recognition </a:t>
            </a:r>
            <a:r>
              <a:rPr lang="en-US" sz="1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accuracy increases</a:t>
            </a:r>
            <a:r>
              <a:rPr lang="en-US" sz="1800">
                <a:latin typeface="Arial" charset="0"/>
                <a:ea typeface="ＭＳ Ｐゴシック" charset="0"/>
                <a:cs typeface="ＭＳ Ｐゴシック" charset="0"/>
              </a:rPr>
              <a:t> from 7% to 69% at 0 dB with cluster-based reconstruction</a:t>
            </a:r>
          </a:p>
          <a:p>
            <a:pPr lvl="1">
              <a:lnSpc>
                <a:spcPct val="90000"/>
              </a:lnSpc>
            </a:pPr>
            <a:endParaRPr lang="en-US" sz="1400">
              <a:latin typeface="Arial" charset="0"/>
              <a:ea typeface="ＭＳ Ｐゴシック" charset="0"/>
            </a:endParaRPr>
          </a:p>
          <a:p>
            <a:pPr lvl="1">
              <a:lnSpc>
                <a:spcPct val="90000"/>
              </a:lnSpc>
            </a:pPr>
            <a:endParaRPr lang="en-US" sz="1400">
              <a:latin typeface="Arial" charset="0"/>
              <a:ea typeface="ＭＳ Ｐゴシック" charset="0"/>
            </a:endParaRPr>
          </a:p>
        </p:txBody>
      </p:sp>
      <p:sp>
        <p:nvSpPr>
          <p:cNvPr id="43012" name="Text Box 5"/>
          <p:cNvSpPr txBox="1">
            <a:spLocks noChangeArrowheads="1"/>
          </p:cNvSpPr>
          <p:nvPr/>
        </p:nvSpPr>
        <p:spPr bwMode="auto">
          <a:xfrm>
            <a:off x="3998913" y="4668838"/>
            <a:ext cx="12214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800" i="1" dirty="0">
                <a:solidFill>
                  <a:srgbClr val="FFFF00"/>
                </a:solidFill>
              </a:rPr>
              <a:t>SNR (dB)</a:t>
            </a:r>
            <a:endParaRPr lang="en-US" sz="2400" b="0" dirty="0">
              <a:solidFill>
                <a:srgbClr val="FFFF00"/>
              </a:solidFill>
              <a:latin typeface="Times New Roman" charset="0"/>
            </a:endParaRPr>
          </a:p>
        </p:txBody>
      </p:sp>
      <p:sp>
        <p:nvSpPr>
          <p:cNvPr id="43013" name="Text Box 6"/>
          <p:cNvSpPr txBox="1">
            <a:spLocks noChangeArrowheads="1"/>
          </p:cNvSpPr>
          <p:nvPr/>
        </p:nvSpPr>
        <p:spPr bwMode="auto">
          <a:xfrm rot="-5400000">
            <a:off x="697570" y="2668072"/>
            <a:ext cx="16703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800" i="1" dirty="0">
                <a:solidFill>
                  <a:srgbClr val="FFFF00"/>
                </a:solidFill>
              </a:rPr>
              <a:t>Accuracy (%)</a:t>
            </a:r>
            <a:endParaRPr lang="en-US" sz="2400" b="0" dirty="0">
              <a:solidFill>
                <a:srgbClr val="FFFF00"/>
              </a:solidFill>
              <a:latin typeface="Times New Roman" charset="0"/>
            </a:endParaRPr>
          </a:p>
        </p:txBody>
      </p:sp>
      <p:sp>
        <p:nvSpPr>
          <p:cNvPr id="43014" name="Text Box 7"/>
          <p:cNvSpPr txBox="1">
            <a:spLocks noChangeArrowheads="1"/>
          </p:cNvSpPr>
          <p:nvPr/>
        </p:nvSpPr>
        <p:spPr bwMode="auto">
          <a:xfrm>
            <a:off x="3635375" y="1420813"/>
            <a:ext cx="205232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400" i="1" dirty="0">
                <a:solidFill>
                  <a:srgbClr val="FFFF00"/>
                </a:solidFill>
              </a:rPr>
              <a:t>Cluster Based Recon.</a:t>
            </a:r>
            <a:endParaRPr lang="en-US" sz="2400" b="0" dirty="0">
              <a:solidFill>
                <a:srgbClr val="FFFF00"/>
              </a:solidFill>
              <a:latin typeface="Times New Roman" charset="0"/>
            </a:endParaRPr>
          </a:p>
        </p:txBody>
      </p:sp>
      <p:sp>
        <p:nvSpPr>
          <p:cNvPr id="43015" name="Text Box 8"/>
          <p:cNvSpPr txBox="1">
            <a:spLocks noChangeArrowheads="1"/>
          </p:cNvSpPr>
          <p:nvPr/>
        </p:nvSpPr>
        <p:spPr bwMode="auto">
          <a:xfrm>
            <a:off x="3284538" y="2295525"/>
            <a:ext cx="20812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400" i="1">
                <a:solidFill>
                  <a:srgbClr val="33CC33"/>
                </a:solidFill>
              </a:rPr>
              <a:t>Temporal Correlations</a:t>
            </a:r>
            <a:endParaRPr lang="en-US" sz="2400" b="0">
              <a:latin typeface="Times New Roman" charset="0"/>
            </a:endParaRPr>
          </a:p>
        </p:txBody>
      </p:sp>
      <p:sp>
        <p:nvSpPr>
          <p:cNvPr id="43016" name="Text Box 9"/>
          <p:cNvSpPr txBox="1">
            <a:spLocks noChangeArrowheads="1"/>
          </p:cNvSpPr>
          <p:nvPr/>
        </p:nvSpPr>
        <p:spPr bwMode="auto">
          <a:xfrm>
            <a:off x="6589713" y="1897063"/>
            <a:ext cx="19224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400" i="1">
                <a:solidFill>
                  <a:srgbClr val="FF66FF"/>
                </a:solidFill>
              </a:rPr>
              <a:t>Spectral</a:t>
            </a:r>
            <a:r>
              <a:rPr lang="en-US" sz="1400" i="1">
                <a:solidFill>
                  <a:schemeClr val="hlink"/>
                </a:solidFill>
              </a:rPr>
              <a:t> </a:t>
            </a:r>
            <a:r>
              <a:rPr lang="en-US" sz="1400" i="1">
                <a:solidFill>
                  <a:srgbClr val="FF66FF"/>
                </a:solidFill>
              </a:rPr>
              <a:t>Subtraction</a:t>
            </a:r>
            <a:endParaRPr lang="en-US" sz="2400" b="0">
              <a:latin typeface="Times New Roman" charset="0"/>
            </a:endParaRPr>
          </a:p>
        </p:txBody>
      </p:sp>
      <p:sp>
        <p:nvSpPr>
          <p:cNvPr id="43017" name="Text Box 10"/>
          <p:cNvSpPr txBox="1">
            <a:spLocks noChangeArrowheads="1"/>
          </p:cNvSpPr>
          <p:nvPr/>
        </p:nvSpPr>
        <p:spPr bwMode="auto">
          <a:xfrm>
            <a:off x="4208463" y="2938463"/>
            <a:ext cx="9159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400" i="1">
                <a:solidFill>
                  <a:srgbClr val="66FFFF"/>
                </a:solidFill>
              </a:rPr>
              <a:t>Baseline</a:t>
            </a:r>
            <a:endParaRPr lang="en-US" sz="2400" b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5720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05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0006260"/>
              </p:ext>
            </p:extLst>
          </p:nvPr>
        </p:nvGraphicFramePr>
        <p:xfrm>
          <a:off x="1598613" y="2747963"/>
          <a:ext cx="5748337" cy="3832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4" name="Chart" r:id="rId4" imgW="6032500" imgH="4013200" progId="MSGraph.Chart.8">
                  <p:embed followColorScheme="full"/>
                </p:oleObj>
              </mc:Choice>
              <mc:Fallback>
                <p:oleObj name="Chart" r:id="rId4" imgW="6032500" imgH="40132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8613" y="2747963"/>
                        <a:ext cx="5748337" cy="3832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5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0413955"/>
              </p:ext>
            </p:extLst>
          </p:nvPr>
        </p:nvGraphicFramePr>
        <p:xfrm>
          <a:off x="955675" y="1936750"/>
          <a:ext cx="7350125" cy="438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5" name="Chart" r:id="rId6" imgW="6794500" imgH="4051300" progId="MSGraph.Chart.8">
                  <p:embed followColorScheme="full"/>
                </p:oleObj>
              </mc:Choice>
              <mc:Fallback>
                <p:oleObj name="Chart" r:id="rId6" imgW="6794500" imgH="40513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5675" y="1936750"/>
                        <a:ext cx="7350125" cy="438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5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Practical recognition error: white noise (Seltzer, 2000)</a:t>
            </a:r>
          </a:p>
        </p:txBody>
      </p:sp>
      <p:sp>
        <p:nvSpPr>
          <p:cNvPr id="45060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Speech plus white noise:</a:t>
            </a:r>
          </a:p>
        </p:txBody>
      </p:sp>
    </p:spTree>
    <p:extLst>
      <p:ext uri="{BB962C8B-B14F-4D97-AF65-F5344CB8AC3E}">
        <p14:creationId xmlns:p14="http://schemas.microsoft.com/office/powerpoint/2010/main" val="6445658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10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1334063"/>
              </p:ext>
            </p:extLst>
          </p:nvPr>
        </p:nvGraphicFramePr>
        <p:xfrm>
          <a:off x="912813" y="1809750"/>
          <a:ext cx="7364412" cy="445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0" name="Chart" r:id="rId4" imgW="6096000" imgH="4064000" progId="MSGraph.Chart.8">
                  <p:embed followColorScheme="full"/>
                </p:oleObj>
              </mc:Choice>
              <mc:Fallback>
                <p:oleObj name="Chart" r:id="rId4" imgW="6096000" imgH="40640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2813" y="1809750"/>
                        <a:ext cx="7364412" cy="445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0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Practical recognition error: background music</a:t>
            </a:r>
          </a:p>
        </p:txBody>
      </p:sp>
      <p:sp>
        <p:nvSpPr>
          <p:cNvPr id="47107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Speech plus music: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6637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Summary: Missing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Missing feature approaches can be valuable in dealing with the effects of transient distortion and other disruptions that are localized in the </a:t>
            </a:r>
            <a:r>
              <a:rPr lang="en-US" dirty="0" err="1"/>
              <a:t>spectro</a:t>
            </a:r>
            <a:r>
              <a:rPr lang="en-US" dirty="0"/>
              <a:t>-temporal display</a:t>
            </a:r>
          </a:p>
          <a:p>
            <a:endParaRPr lang="en-US" dirty="0"/>
          </a:p>
          <a:p>
            <a:r>
              <a:rPr lang="en-US" dirty="0"/>
              <a:t>The approach can be effective, but it is limited by the need to determine correctly which cells in the spectrogram are missing, which can be difficult in practice</a:t>
            </a:r>
          </a:p>
        </p:txBody>
      </p:sp>
    </p:spTree>
    <p:extLst>
      <p:ext uri="{BB962C8B-B14F-4D97-AF65-F5344CB8AC3E}">
        <p14:creationId xmlns:p14="http://schemas.microsoft.com/office/powerpoint/2010/main" val="1268120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500">
                <a:latin typeface="Arial" charset="0"/>
                <a:ea typeface="ＭＳ Ｐゴシック" charset="0"/>
                <a:cs typeface="ＭＳ Ｐゴシック" charset="0"/>
              </a:rPr>
              <a:t>Multi-band recognition (Hermanksy, Bourlard </a:t>
            </a:r>
            <a:r>
              <a:rPr lang="en-US" sz="2500" i="1">
                <a:latin typeface="Arial" charset="0"/>
                <a:ea typeface="ＭＳ Ｐゴシック" charset="0"/>
                <a:cs typeface="ＭＳ Ｐゴシック" charset="0"/>
              </a:rPr>
              <a:t>et al</a:t>
            </a:r>
            <a:r>
              <a:rPr lang="en-US" sz="2500">
                <a:latin typeface="Arial" charset="0"/>
                <a:ea typeface="ＭＳ Ｐゴシック" charset="0"/>
                <a:cs typeface="ＭＳ Ｐゴシック" charset="0"/>
              </a:rPr>
              <a:t>.)</a:t>
            </a:r>
          </a:p>
        </p:txBody>
      </p:sp>
      <p:sp>
        <p:nvSpPr>
          <p:cNvPr id="49154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Original approach: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Decompose speech into several adjacent frequency bands 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Train separate recognizers to process each band  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Recombine information</a:t>
            </a:r>
          </a:p>
          <a:p>
            <a:r>
              <a:rPr lang="en-US" dirty="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Comment: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Motivated by observation of Fletcher (and Allen) that the auditory system processes speech in separate frequency bands</a:t>
            </a:r>
          </a:p>
          <a:p>
            <a:r>
              <a:rPr lang="en-US" dirty="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Some implementation decisions: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How many bands?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At what level to split and merge?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How to recombine and weight separate contributions?</a:t>
            </a:r>
          </a:p>
        </p:txBody>
      </p:sp>
    </p:spTree>
    <p:extLst>
      <p:ext uri="{BB962C8B-B14F-4D97-AF65-F5344CB8AC3E}">
        <p14:creationId xmlns:p14="http://schemas.microsoft.com/office/powerpoint/2010/main" val="337085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Missing features versus multi-band recognition: advantages and disadvanages</a:t>
            </a:r>
          </a:p>
        </p:txBody>
      </p:sp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Multi-band approaches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are typically implemented with a relatively small number of channels while ….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…. with </a:t>
            </a:r>
            <a:r>
              <a:rPr lang="en-US" dirty="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missing feature approaches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, every time-frequency point can be considered or ignored </a:t>
            </a:r>
          </a:p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Various techniques developed to choose “best” channels fairly well (as examined in PIRE ‘14 workshop)</a:t>
            </a:r>
            <a:r>
              <a:rPr lang="en-US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:</a:t>
            </a:r>
            <a:endParaRPr lang="en-US" dirty="0">
              <a:solidFill>
                <a:schemeClr val="tx2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dirty="0">
                <a:solidFill>
                  <a:schemeClr val="tx2"/>
                </a:solidFill>
                <a:latin typeface="Arial" charset="0"/>
                <a:ea typeface="ＭＳ Ｐゴシック" charset="0"/>
              </a:rPr>
              <a:t>But</a:t>
            </a:r>
            <a:r>
              <a:rPr lang="en-US" dirty="0">
                <a:latin typeface="Arial" charset="0"/>
                <a:ea typeface="ＭＳ Ｐゴシック" charset="0"/>
              </a:rPr>
              <a:t> </a:t>
            </a:r>
            <a:r>
              <a:rPr lang="ja-JP" altLang="en-US" dirty="0">
                <a:latin typeface="Arial" charset="0"/>
                <a:ea typeface="ＭＳ Ｐゴシック" charset="0"/>
              </a:rPr>
              <a:t>“</a:t>
            </a:r>
            <a:r>
              <a:rPr lang="en-US" altLang="ja-JP" dirty="0">
                <a:latin typeface="Arial" charset="0"/>
                <a:ea typeface="ＭＳ Ｐゴシック" charset="0"/>
              </a:rPr>
              <a:t>quantization</a:t>
            </a:r>
            <a:r>
              <a:rPr lang="ja-JP" altLang="en-US" dirty="0">
                <a:latin typeface="Arial" charset="0"/>
                <a:ea typeface="ＭＳ Ｐゴシック" charset="0"/>
              </a:rPr>
              <a:t>”</a:t>
            </a:r>
            <a:r>
              <a:rPr lang="en-US" altLang="ja-JP" dirty="0">
                <a:latin typeface="Arial" charset="0"/>
                <a:ea typeface="ＭＳ Ｐゴシック" charset="0"/>
              </a:rPr>
              <a:t> of representation due to limited number of channels</a:t>
            </a:r>
          </a:p>
          <a:p>
            <a:r>
              <a:rPr lang="en-US" dirty="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Missing-feature approaches: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Finer partitioning of the observation space than multi-band method</a:t>
            </a:r>
          </a:p>
          <a:p>
            <a:pPr lvl="1"/>
            <a:r>
              <a:rPr lang="en-US" dirty="0">
                <a:solidFill>
                  <a:schemeClr val="tx2"/>
                </a:solidFill>
                <a:latin typeface="Arial" charset="0"/>
                <a:ea typeface="ＭＳ Ｐゴシック" charset="0"/>
              </a:rPr>
              <a:t>But</a:t>
            </a:r>
            <a:r>
              <a:rPr lang="en-US" dirty="0">
                <a:latin typeface="Arial" charset="0"/>
                <a:ea typeface="ＭＳ Ｐゴシック" charset="0"/>
              </a:rPr>
              <a:t> errors made in identifying degraded pixels</a:t>
            </a:r>
          </a:p>
        </p:txBody>
      </p:sp>
    </p:spTree>
    <p:extLst>
      <p:ext uri="{BB962C8B-B14F-4D97-AF65-F5344CB8AC3E}">
        <p14:creationId xmlns:p14="http://schemas.microsoft.com/office/powerpoint/2010/main" val="2530798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Generalizations of multiband analysis:</a:t>
            </a:r>
            <a:br>
              <a:rPr lang="en-US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Information fusion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Partitioning of information does not need to be on a frequency-by-frequency basis</a:t>
            </a:r>
          </a:p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Combination of information can take place at various levels of a speech recognition system</a:t>
            </a:r>
          </a:p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Information fusion is presently a fairly active area of research</a:t>
            </a:r>
          </a:p>
        </p:txBody>
      </p:sp>
    </p:spTree>
    <p:extLst>
      <p:ext uri="{BB962C8B-B14F-4D97-AF65-F5344CB8AC3E}">
        <p14:creationId xmlns:p14="http://schemas.microsoft.com/office/powerpoint/2010/main" val="2981526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fusion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Performance can be improved by combining information extracted from different complementary knowledge sources</a:t>
            </a:r>
          </a:p>
          <a:p>
            <a:endParaRPr lang="en-US" dirty="0"/>
          </a:p>
          <a:p>
            <a:r>
              <a:rPr lang="en-US" dirty="0"/>
              <a:t>Sources of information may be from </a:t>
            </a:r>
          </a:p>
          <a:p>
            <a:pPr lvl="1"/>
            <a:r>
              <a:rPr lang="en-US" dirty="0"/>
              <a:t>Different frequency channels (original implementation)</a:t>
            </a:r>
          </a:p>
          <a:p>
            <a:pPr lvl="1"/>
            <a:r>
              <a:rPr lang="en-US" dirty="0"/>
              <a:t>Different input modalities (such as speech and video)</a:t>
            </a:r>
          </a:p>
          <a:p>
            <a:pPr lvl="1"/>
            <a:r>
              <a:rPr lang="en-US" dirty="0"/>
              <a:t>Different feature sets from a single modality</a:t>
            </a:r>
          </a:p>
        </p:txBody>
      </p:sp>
    </p:spTree>
    <p:extLst>
      <p:ext uri="{BB962C8B-B14F-4D97-AF65-F5344CB8AC3E}">
        <p14:creationId xmlns:p14="http://schemas.microsoft.com/office/powerpoint/2010/main" val="659122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Combination of information streams:</a:t>
            </a:r>
            <a:br>
              <a:rPr lang="en-US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Independent recognition</a:t>
            </a:r>
          </a:p>
        </p:txBody>
      </p:sp>
      <p:sp>
        <p:nvSpPr>
          <p:cNvPr id="552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529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25600"/>
            <a:ext cx="7010400" cy="424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885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of the big themes of 18-491/691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Multiple ways of representing signals and systems</a:t>
            </a:r>
          </a:p>
          <a:p>
            <a:pPr lvl="1"/>
            <a:r>
              <a:rPr lang="en-US" dirty="0"/>
              <a:t>Time domain / sample response</a:t>
            </a:r>
          </a:p>
          <a:p>
            <a:pPr lvl="1"/>
            <a:r>
              <a:rPr lang="en-US" dirty="0"/>
              <a:t>Difference equations (+ initial conditions)</a:t>
            </a:r>
          </a:p>
          <a:p>
            <a:pPr lvl="1"/>
            <a:r>
              <a:rPr lang="en-US" dirty="0"/>
              <a:t>DT Fourier transforms  </a:t>
            </a:r>
          </a:p>
          <a:p>
            <a:pPr lvl="1"/>
            <a:r>
              <a:rPr lang="en-US" i="1" dirty="0"/>
              <a:t>Z</a:t>
            </a:r>
            <a:r>
              <a:rPr lang="en-US" dirty="0"/>
              <a:t>-transforms (+ ROC)</a:t>
            </a:r>
          </a:p>
          <a:p>
            <a:pPr lvl="1"/>
            <a:r>
              <a:rPr lang="en-US" dirty="0"/>
              <a:t>Pole/zero representation  (+ gain)</a:t>
            </a:r>
          </a:p>
          <a:p>
            <a:pPr lvl="1"/>
            <a:endParaRPr lang="en-US" dirty="0"/>
          </a:p>
          <a:p>
            <a:r>
              <a:rPr lang="en-US" dirty="0"/>
              <a:t>Representation of signals in time and frequency</a:t>
            </a:r>
          </a:p>
          <a:p>
            <a:pPr lvl="1"/>
            <a:r>
              <a:rPr lang="en-US" dirty="0"/>
              <a:t>Continuous time / discrete time</a:t>
            </a:r>
          </a:p>
          <a:p>
            <a:pPr lvl="1"/>
            <a:r>
              <a:rPr lang="en-US" dirty="0" err="1"/>
              <a:t>Aperiodic</a:t>
            </a:r>
            <a:r>
              <a:rPr lang="en-US" dirty="0"/>
              <a:t> / periodic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817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Combination of information streams:</a:t>
            </a:r>
            <a:br>
              <a:rPr lang="en-US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Feature combination</a:t>
            </a:r>
          </a:p>
        </p:txBody>
      </p:sp>
      <p:sp>
        <p:nvSpPr>
          <p:cNvPr id="5734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734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25600"/>
            <a:ext cx="7010400" cy="424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07541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Combination of information streams:</a:t>
            </a:r>
            <a:br>
              <a:rPr lang="en-US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State combination</a:t>
            </a:r>
          </a:p>
        </p:txBody>
      </p:sp>
      <p:sp>
        <p:nvSpPr>
          <p:cNvPr id="5939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939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25600"/>
            <a:ext cx="7010400" cy="424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46733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Combination of information streams:</a:t>
            </a:r>
            <a:br>
              <a:rPr lang="en-US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Output combination</a:t>
            </a:r>
          </a:p>
        </p:txBody>
      </p:sp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6144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25600"/>
            <a:ext cx="7010400" cy="424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212955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ChangeArrowheads="1"/>
          </p:cNvSpPr>
          <p:nvPr/>
        </p:nvSpPr>
        <p:spPr bwMode="auto">
          <a:xfrm>
            <a:off x="458788" y="4189413"/>
            <a:ext cx="8364537" cy="183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pPr marL="396875" indent="-396875">
              <a:spcBef>
                <a:spcPct val="50000"/>
              </a:spcBef>
              <a:buClr>
                <a:srgbClr val="FAFD00"/>
              </a:buClr>
              <a:buSzPct val="110000"/>
              <a:buFont typeface="Wingdings" charset="0"/>
              <a:buChar char=""/>
            </a:pPr>
            <a:endParaRPr lang="en-US">
              <a:solidFill>
                <a:schemeClr val="accent2"/>
              </a:solidFill>
              <a:latin typeface="Arial" charset="0"/>
            </a:endParaRPr>
          </a:p>
          <a:p>
            <a:pPr marL="396875" indent="-396875">
              <a:spcBef>
                <a:spcPct val="50000"/>
              </a:spcBef>
              <a:buClr>
                <a:srgbClr val="FAFD00"/>
              </a:buClr>
              <a:buSzPct val="110000"/>
              <a:buFont typeface="Wingdings" charset="0"/>
              <a:buChar char=""/>
            </a:pPr>
            <a:r>
              <a:rPr lang="en-US">
                <a:solidFill>
                  <a:schemeClr val="accent2"/>
                </a:solidFill>
                <a:latin typeface="Arial" charset="0"/>
              </a:rPr>
              <a:t>Combination of parallel hypotheses</a:t>
            </a:r>
            <a:r>
              <a:rPr lang="en-US">
                <a:solidFill>
                  <a:srgbClr val="FFFFFF"/>
                </a:solidFill>
                <a:latin typeface="Arial" charset="0"/>
              </a:rPr>
              <a:t> derived from complementary feature sets or compensation approaches can dramatically lower word error rate</a:t>
            </a:r>
          </a:p>
        </p:txBody>
      </p:sp>
      <p:sp>
        <p:nvSpPr>
          <p:cNvPr id="6349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Application of hypothesis combination to NRL SPINE 2000 evaluation (Singh)</a:t>
            </a:r>
          </a:p>
        </p:txBody>
      </p:sp>
      <p:grpSp>
        <p:nvGrpSpPr>
          <p:cNvPr id="63491" name="Group 56"/>
          <p:cNvGrpSpPr>
            <a:grpSpLocks/>
          </p:cNvGrpSpPr>
          <p:nvPr/>
        </p:nvGrpSpPr>
        <p:grpSpPr bwMode="auto">
          <a:xfrm>
            <a:off x="457200" y="1647825"/>
            <a:ext cx="8478838" cy="2238375"/>
            <a:chOff x="419" y="871"/>
            <a:chExt cx="5341" cy="1410"/>
          </a:xfrm>
        </p:grpSpPr>
        <p:sp>
          <p:nvSpPr>
            <p:cNvPr id="63492" name="Rectangle 5"/>
            <p:cNvSpPr>
              <a:spLocks noChangeArrowheads="1"/>
            </p:cNvSpPr>
            <p:nvPr/>
          </p:nvSpPr>
          <p:spPr bwMode="auto">
            <a:xfrm>
              <a:off x="419" y="1545"/>
              <a:ext cx="304" cy="240"/>
            </a:xfrm>
            <a:prstGeom prst="rect">
              <a:avLst/>
            </a:prstGeom>
            <a:solidFill>
              <a:srgbClr val="E6C0B3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 b="0">
                  <a:solidFill>
                    <a:srgbClr val="CC3300"/>
                  </a:solidFill>
                  <a:latin typeface="Times" charset="0"/>
                </a:rPr>
                <a:t>Data</a:t>
              </a:r>
            </a:p>
          </p:txBody>
        </p:sp>
        <p:sp>
          <p:nvSpPr>
            <p:cNvPr id="63493" name="Rectangle 6"/>
            <p:cNvSpPr>
              <a:spLocks noChangeArrowheads="1"/>
            </p:cNvSpPr>
            <p:nvPr/>
          </p:nvSpPr>
          <p:spPr bwMode="auto">
            <a:xfrm>
              <a:off x="951" y="1041"/>
              <a:ext cx="600" cy="288"/>
            </a:xfrm>
            <a:prstGeom prst="rect">
              <a:avLst/>
            </a:prstGeom>
            <a:solidFill>
              <a:srgbClr val="C29EB9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r>
                <a:rPr lang="en-US" sz="1800" b="0">
                  <a:solidFill>
                    <a:srgbClr val="CC3300"/>
                  </a:solidFill>
                  <a:latin typeface="Times" charset="0"/>
                </a:rPr>
                <a:t>Decode</a:t>
              </a:r>
            </a:p>
            <a:p>
              <a:pPr algn="ctr">
                <a:lnSpc>
                  <a:spcPct val="80000"/>
                </a:lnSpc>
              </a:pPr>
              <a:r>
                <a:rPr lang="en-US" sz="1800" b="0">
                  <a:solidFill>
                    <a:srgbClr val="CC3300"/>
                  </a:solidFill>
                  <a:latin typeface="Times" charset="0"/>
                </a:rPr>
                <a:t>MFC</a:t>
              </a:r>
            </a:p>
          </p:txBody>
        </p:sp>
        <p:sp>
          <p:nvSpPr>
            <p:cNvPr id="63494" name="Rectangle 7"/>
            <p:cNvSpPr>
              <a:spLocks noChangeArrowheads="1"/>
            </p:cNvSpPr>
            <p:nvPr/>
          </p:nvSpPr>
          <p:spPr bwMode="auto">
            <a:xfrm>
              <a:off x="951" y="1521"/>
              <a:ext cx="600" cy="288"/>
            </a:xfrm>
            <a:prstGeom prst="rect">
              <a:avLst/>
            </a:prstGeom>
            <a:solidFill>
              <a:srgbClr val="A1D38D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r>
                <a:rPr lang="en-US" sz="1800" b="0">
                  <a:solidFill>
                    <a:srgbClr val="CC3300"/>
                  </a:solidFill>
                  <a:latin typeface="Times" charset="0"/>
                </a:rPr>
                <a:t>Decode</a:t>
              </a:r>
            </a:p>
            <a:p>
              <a:pPr algn="ctr">
                <a:lnSpc>
                  <a:spcPct val="80000"/>
                </a:lnSpc>
              </a:pPr>
              <a:r>
                <a:rPr lang="en-US" sz="1800" b="0">
                  <a:solidFill>
                    <a:srgbClr val="CC3300"/>
                  </a:solidFill>
                  <a:latin typeface="Times" charset="0"/>
                </a:rPr>
                <a:t>PLP</a:t>
              </a:r>
            </a:p>
          </p:txBody>
        </p:sp>
        <p:sp>
          <p:nvSpPr>
            <p:cNvPr id="63495" name="Rectangle 8"/>
            <p:cNvSpPr>
              <a:spLocks noChangeArrowheads="1"/>
            </p:cNvSpPr>
            <p:nvPr/>
          </p:nvSpPr>
          <p:spPr bwMode="auto">
            <a:xfrm>
              <a:off x="951" y="1993"/>
              <a:ext cx="600" cy="288"/>
            </a:xfrm>
            <a:prstGeom prst="rect">
              <a:avLst/>
            </a:prstGeom>
            <a:solidFill>
              <a:srgbClr val="A3B2F5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r>
                <a:rPr lang="en-US" sz="1800" b="0">
                  <a:solidFill>
                    <a:srgbClr val="CC3300"/>
                  </a:solidFill>
                  <a:latin typeface="Times" charset="0"/>
                </a:rPr>
                <a:t>Decode</a:t>
              </a:r>
            </a:p>
            <a:p>
              <a:pPr algn="ctr">
                <a:lnSpc>
                  <a:spcPct val="80000"/>
                </a:lnSpc>
              </a:pPr>
              <a:r>
                <a:rPr lang="en-US" sz="1800" b="0">
                  <a:solidFill>
                    <a:srgbClr val="CC3300"/>
                  </a:solidFill>
                  <a:latin typeface="Times" charset="0"/>
                </a:rPr>
                <a:t>Bernoulli</a:t>
              </a:r>
            </a:p>
          </p:txBody>
        </p:sp>
        <p:sp>
          <p:nvSpPr>
            <p:cNvPr id="63496" name="Line 9"/>
            <p:cNvSpPr>
              <a:spLocks noChangeShapeType="1"/>
            </p:cNvSpPr>
            <p:nvPr/>
          </p:nvSpPr>
          <p:spPr bwMode="auto">
            <a:xfrm flipV="1">
              <a:off x="723" y="1173"/>
              <a:ext cx="224" cy="3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497" name="Line 10"/>
            <p:cNvSpPr>
              <a:spLocks noChangeShapeType="1"/>
            </p:cNvSpPr>
            <p:nvPr/>
          </p:nvSpPr>
          <p:spPr bwMode="auto">
            <a:xfrm>
              <a:off x="723" y="1661"/>
              <a:ext cx="2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498" name="Line 11"/>
            <p:cNvSpPr>
              <a:spLocks noChangeShapeType="1"/>
            </p:cNvSpPr>
            <p:nvPr/>
          </p:nvSpPr>
          <p:spPr bwMode="auto">
            <a:xfrm>
              <a:off x="727" y="1785"/>
              <a:ext cx="220" cy="3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499" name="Text Box 12"/>
            <p:cNvSpPr txBox="1">
              <a:spLocks noChangeArrowheads="1"/>
            </p:cNvSpPr>
            <p:nvPr/>
          </p:nvSpPr>
          <p:spPr bwMode="auto">
            <a:xfrm>
              <a:off x="1248" y="871"/>
              <a:ext cx="77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400" b="0">
                  <a:latin typeface="Times" charset="0"/>
                </a:rPr>
                <a:t>WER = 35.1%</a:t>
              </a:r>
            </a:p>
          </p:txBody>
        </p:sp>
        <p:sp>
          <p:nvSpPr>
            <p:cNvPr id="63500" name="Text Box 13"/>
            <p:cNvSpPr txBox="1">
              <a:spLocks noChangeArrowheads="1"/>
            </p:cNvSpPr>
            <p:nvPr/>
          </p:nvSpPr>
          <p:spPr bwMode="auto">
            <a:xfrm>
              <a:off x="1247" y="1326"/>
              <a:ext cx="31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400" b="0">
                  <a:latin typeface="Times" charset="0"/>
                </a:rPr>
                <a:t>38.0</a:t>
              </a:r>
            </a:p>
          </p:txBody>
        </p:sp>
        <p:sp>
          <p:nvSpPr>
            <p:cNvPr id="63501" name="Text Box 14"/>
            <p:cNvSpPr txBox="1">
              <a:spLocks noChangeArrowheads="1"/>
            </p:cNvSpPr>
            <p:nvPr/>
          </p:nvSpPr>
          <p:spPr bwMode="auto">
            <a:xfrm>
              <a:off x="1248" y="1803"/>
              <a:ext cx="31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400" b="0">
                  <a:latin typeface="Times" charset="0"/>
                </a:rPr>
                <a:t>47.4</a:t>
              </a:r>
            </a:p>
          </p:txBody>
        </p:sp>
        <p:sp>
          <p:nvSpPr>
            <p:cNvPr id="63502" name="Oval 17"/>
            <p:cNvSpPr>
              <a:spLocks noChangeArrowheads="1"/>
            </p:cNvSpPr>
            <p:nvPr/>
          </p:nvSpPr>
          <p:spPr bwMode="auto">
            <a:xfrm>
              <a:off x="1819" y="1561"/>
              <a:ext cx="224" cy="208"/>
            </a:xfrm>
            <a:prstGeom prst="ellipse">
              <a:avLst/>
            </a:prstGeom>
            <a:solidFill>
              <a:srgbClr val="66CC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solidFill>
                    <a:schemeClr val="bg2"/>
                  </a:solidFill>
                  <a:latin typeface="Times" charset="0"/>
                </a:rPr>
                <a:t>+</a:t>
              </a:r>
            </a:p>
          </p:txBody>
        </p:sp>
        <p:sp>
          <p:nvSpPr>
            <p:cNvPr id="63503" name="Line 18"/>
            <p:cNvSpPr>
              <a:spLocks noChangeShapeType="1"/>
            </p:cNvSpPr>
            <p:nvPr/>
          </p:nvSpPr>
          <p:spPr bwMode="auto">
            <a:xfrm>
              <a:off x="1551" y="1665"/>
              <a:ext cx="26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04" name="Line 19"/>
            <p:cNvSpPr>
              <a:spLocks noChangeShapeType="1"/>
            </p:cNvSpPr>
            <p:nvPr/>
          </p:nvSpPr>
          <p:spPr bwMode="auto">
            <a:xfrm>
              <a:off x="1555" y="1181"/>
              <a:ext cx="308" cy="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05" name="Line 20"/>
            <p:cNvSpPr>
              <a:spLocks noChangeShapeType="1"/>
            </p:cNvSpPr>
            <p:nvPr/>
          </p:nvSpPr>
          <p:spPr bwMode="auto">
            <a:xfrm flipV="1">
              <a:off x="1551" y="1749"/>
              <a:ext cx="312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06" name="Text Box 21"/>
            <p:cNvSpPr txBox="1">
              <a:spLocks noChangeArrowheads="1"/>
            </p:cNvSpPr>
            <p:nvPr/>
          </p:nvSpPr>
          <p:spPr bwMode="auto">
            <a:xfrm>
              <a:off x="1782" y="1223"/>
              <a:ext cx="31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400" b="0">
                  <a:latin typeface="Times" charset="0"/>
                </a:rPr>
                <a:t>32.8</a:t>
              </a:r>
            </a:p>
          </p:txBody>
        </p:sp>
        <p:sp>
          <p:nvSpPr>
            <p:cNvPr id="63507" name="Rectangle 22"/>
            <p:cNvSpPr>
              <a:spLocks noChangeArrowheads="1"/>
            </p:cNvSpPr>
            <p:nvPr/>
          </p:nvSpPr>
          <p:spPr bwMode="auto">
            <a:xfrm>
              <a:off x="3672" y="1041"/>
              <a:ext cx="600" cy="288"/>
            </a:xfrm>
            <a:prstGeom prst="rect">
              <a:avLst/>
            </a:prstGeom>
            <a:solidFill>
              <a:srgbClr val="C29EB9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r>
                <a:rPr lang="en-US" sz="1800" b="0">
                  <a:solidFill>
                    <a:srgbClr val="CC3300"/>
                  </a:solidFill>
                  <a:latin typeface="Times" charset="0"/>
                </a:rPr>
                <a:t>Adapt</a:t>
              </a:r>
            </a:p>
            <a:p>
              <a:pPr algn="ctr">
                <a:lnSpc>
                  <a:spcPct val="80000"/>
                </a:lnSpc>
              </a:pPr>
              <a:r>
                <a:rPr lang="en-US" sz="1800" b="0">
                  <a:solidFill>
                    <a:srgbClr val="CC3300"/>
                  </a:solidFill>
                  <a:latin typeface="Times" charset="0"/>
                </a:rPr>
                <a:t>MFC</a:t>
              </a:r>
            </a:p>
          </p:txBody>
        </p:sp>
        <p:sp>
          <p:nvSpPr>
            <p:cNvPr id="63508" name="Rectangle 23"/>
            <p:cNvSpPr>
              <a:spLocks noChangeArrowheads="1"/>
            </p:cNvSpPr>
            <p:nvPr/>
          </p:nvSpPr>
          <p:spPr bwMode="auto">
            <a:xfrm>
              <a:off x="3672" y="1521"/>
              <a:ext cx="600" cy="288"/>
            </a:xfrm>
            <a:prstGeom prst="rect">
              <a:avLst/>
            </a:prstGeom>
            <a:solidFill>
              <a:srgbClr val="A1D38D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r>
                <a:rPr lang="en-US" sz="1800" b="0">
                  <a:solidFill>
                    <a:srgbClr val="CC3300"/>
                  </a:solidFill>
                  <a:latin typeface="Times" charset="0"/>
                </a:rPr>
                <a:t>Adapt</a:t>
              </a:r>
            </a:p>
            <a:p>
              <a:pPr algn="ctr">
                <a:lnSpc>
                  <a:spcPct val="80000"/>
                </a:lnSpc>
              </a:pPr>
              <a:r>
                <a:rPr lang="en-US" sz="1800" b="0">
                  <a:solidFill>
                    <a:srgbClr val="CC3300"/>
                  </a:solidFill>
                  <a:latin typeface="Times" charset="0"/>
                </a:rPr>
                <a:t>PLP</a:t>
              </a:r>
            </a:p>
          </p:txBody>
        </p:sp>
        <p:sp>
          <p:nvSpPr>
            <p:cNvPr id="63509" name="Rectangle 24"/>
            <p:cNvSpPr>
              <a:spLocks noChangeArrowheads="1"/>
            </p:cNvSpPr>
            <p:nvPr/>
          </p:nvSpPr>
          <p:spPr bwMode="auto">
            <a:xfrm>
              <a:off x="3672" y="1993"/>
              <a:ext cx="600" cy="288"/>
            </a:xfrm>
            <a:prstGeom prst="rect">
              <a:avLst/>
            </a:prstGeom>
            <a:solidFill>
              <a:srgbClr val="A3B2F5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r>
                <a:rPr lang="en-US" sz="1800" b="0">
                  <a:solidFill>
                    <a:srgbClr val="CC3300"/>
                  </a:solidFill>
                  <a:latin typeface="Times" charset="0"/>
                </a:rPr>
                <a:t>Adapt</a:t>
              </a:r>
            </a:p>
            <a:p>
              <a:pPr algn="ctr">
                <a:lnSpc>
                  <a:spcPct val="80000"/>
                </a:lnSpc>
              </a:pPr>
              <a:r>
                <a:rPr lang="en-US" sz="1800" b="0">
                  <a:solidFill>
                    <a:srgbClr val="CC3300"/>
                  </a:solidFill>
                  <a:latin typeface="Times" charset="0"/>
                </a:rPr>
                <a:t>Bernoulli</a:t>
              </a:r>
            </a:p>
          </p:txBody>
        </p:sp>
        <p:sp>
          <p:nvSpPr>
            <p:cNvPr id="63510" name="Line 25"/>
            <p:cNvSpPr>
              <a:spLocks noChangeShapeType="1"/>
            </p:cNvSpPr>
            <p:nvPr/>
          </p:nvSpPr>
          <p:spPr bwMode="auto">
            <a:xfrm>
              <a:off x="3356" y="1753"/>
              <a:ext cx="316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11" name="Line 26"/>
            <p:cNvSpPr>
              <a:spLocks noChangeShapeType="1"/>
            </p:cNvSpPr>
            <p:nvPr/>
          </p:nvSpPr>
          <p:spPr bwMode="auto">
            <a:xfrm flipV="1">
              <a:off x="3356" y="1189"/>
              <a:ext cx="316" cy="3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63512" name="AutoShape 27"/>
            <p:cNvCxnSpPr>
              <a:cxnSpLocks noChangeShapeType="1"/>
              <a:stCxn id="63532" idx="6"/>
              <a:endCxn id="63508" idx="1"/>
            </p:cNvCxnSpPr>
            <p:nvPr/>
          </p:nvCxnSpPr>
          <p:spPr bwMode="auto">
            <a:xfrm>
              <a:off x="3403" y="1665"/>
              <a:ext cx="269" cy="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63513" name="Text Box 28"/>
            <p:cNvSpPr txBox="1">
              <a:spLocks noChangeArrowheads="1"/>
            </p:cNvSpPr>
            <p:nvPr/>
          </p:nvSpPr>
          <p:spPr bwMode="auto">
            <a:xfrm>
              <a:off x="3986" y="871"/>
              <a:ext cx="31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400" b="0">
                  <a:latin typeface="Times" charset="0"/>
                </a:rPr>
                <a:t>32.9</a:t>
              </a:r>
            </a:p>
          </p:txBody>
        </p:sp>
        <p:sp>
          <p:nvSpPr>
            <p:cNvPr id="63514" name="Text Box 29"/>
            <p:cNvSpPr txBox="1">
              <a:spLocks noChangeArrowheads="1"/>
            </p:cNvSpPr>
            <p:nvPr/>
          </p:nvSpPr>
          <p:spPr bwMode="auto">
            <a:xfrm>
              <a:off x="3986" y="1326"/>
              <a:ext cx="31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400" b="0">
                  <a:latin typeface="Times" charset="0"/>
                </a:rPr>
                <a:t>34.7</a:t>
              </a:r>
            </a:p>
          </p:txBody>
        </p:sp>
        <p:sp>
          <p:nvSpPr>
            <p:cNvPr id="63515" name="Text Box 30"/>
            <p:cNvSpPr txBox="1">
              <a:spLocks noChangeArrowheads="1"/>
            </p:cNvSpPr>
            <p:nvPr/>
          </p:nvSpPr>
          <p:spPr bwMode="auto">
            <a:xfrm>
              <a:off x="3986" y="1804"/>
              <a:ext cx="31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400" b="0">
                  <a:latin typeface="Times" charset="0"/>
                </a:rPr>
                <a:t>38.7</a:t>
              </a:r>
            </a:p>
          </p:txBody>
        </p:sp>
        <p:sp>
          <p:nvSpPr>
            <p:cNvPr id="63516" name="Oval 40"/>
            <p:cNvSpPr>
              <a:spLocks noChangeArrowheads="1"/>
            </p:cNvSpPr>
            <p:nvPr/>
          </p:nvSpPr>
          <p:spPr bwMode="auto">
            <a:xfrm>
              <a:off x="4544" y="1561"/>
              <a:ext cx="224" cy="208"/>
            </a:xfrm>
            <a:prstGeom prst="ellipse">
              <a:avLst/>
            </a:prstGeom>
            <a:solidFill>
              <a:srgbClr val="66CC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solidFill>
                    <a:schemeClr val="bg2"/>
                  </a:solidFill>
                  <a:latin typeface="Times" charset="0"/>
                </a:rPr>
                <a:t>+</a:t>
              </a:r>
            </a:p>
          </p:txBody>
        </p:sp>
        <p:sp>
          <p:nvSpPr>
            <p:cNvPr id="63517" name="Line 41"/>
            <p:cNvSpPr>
              <a:spLocks noChangeShapeType="1"/>
            </p:cNvSpPr>
            <p:nvPr/>
          </p:nvSpPr>
          <p:spPr bwMode="auto">
            <a:xfrm>
              <a:off x="4276" y="1665"/>
              <a:ext cx="26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18" name="Line 42"/>
            <p:cNvSpPr>
              <a:spLocks noChangeShapeType="1"/>
            </p:cNvSpPr>
            <p:nvPr/>
          </p:nvSpPr>
          <p:spPr bwMode="auto">
            <a:xfrm>
              <a:off x="4280" y="1181"/>
              <a:ext cx="308" cy="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19" name="Line 43"/>
            <p:cNvSpPr>
              <a:spLocks noChangeShapeType="1"/>
            </p:cNvSpPr>
            <p:nvPr/>
          </p:nvSpPr>
          <p:spPr bwMode="auto">
            <a:xfrm flipV="1">
              <a:off x="4276" y="1749"/>
              <a:ext cx="312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20" name="Text Box 44"/>
            <p:cNvSpPr txBox="1">
              <a:spLocks noChangeArrowheads="1"/>
            </p:cNvSpPr>
            <p:nvPr/>
          </p:nvSpPr>
          <p:spPr bwMode="auto">
            <a:xfrm>
              <a:off x="4537" y="1222"/>
              <a:ext cx="31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400" b="0">
                  <a:latin typeface="Times" charset="0"/>
                </a:rPr>
                <a:t>28.4</a:t>
              </a:r>
            </a:p>
          </p:txBody>
        </p:sp>
        <p:sp>
          <p:nvSpPr>
            <p:cNvPr id="63521" name="Rectangle 45"/>
            <p:cNvSpPr>
              <a:spLocks noChangeArrowheads="1"/>
            </p:cNvSpPr>
            <p:nvPr/>
          </p:nvSpPr>
          <p:spPr bwMode="auto">
            <a:xfrm>
              <a:off x="2312" y="1521"/>
              <a:ext cx="600" cy="288"/>
            </a:xfrm>
            <a:prstGeom prst="rect">
              <a:avLst/>
            </a:prstGeom>
            <a:solidFill>
              <a:srgbClr val="A1D38D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r>
                <a:rPr lang="en-US" sz="1800" b="0">
                  <a:solidFill>
                    <a:srgbClr val="CC3300"/>
                  </a:solidFill>
                  <a:latin typeface="Times" charset="0"/>
                </a:rPr>
                <a:t>Adapt</a:t>
              </a:r>
            </a:p>
            <a:p>
              <a:pPr algn="ctr">
                <a:lnSpc>
                  <a:spcPct val="80000"/>
                </a:lnSpc>
              </a:pPr>
              <a:r>
                <a:rPr lang="en-US" sz="1800" b="0">
                  <a:solidFill>
                    <a:srgbClr val="CC3300"/>
                  </a:solidFill>
                  <a:latin typeface="Times" charset="0"/>
                </a:rPr>
                <a:t>PLP</a:t>
              </a:r>
            </a:p>
          </p:txBody>
        </p:sp>
        <p:sp>
          <p:nvSpPr>
            <p:cNvPr id="63522" name="Rectangle 46"/>
            <p:cNvSpPr>
              <a:spLocks noChangeArrowheads="1"/>
            </p:cNvSpPr>
            <p:nvPr/>
          </p:nvSpPr>
          <p:spPr bwMode="auto">
            <a:xfrm>
              <a:off x="2312" y="1041"/>
              <a:ext cx="600" cy="288"/>
            </a:xfrm>
            <a:prstGeom prst="rect">
              <a:avLst/>
            </a:prstGeom>
            <a:solidFill>
              <a:srgbClr val="C29EB9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r>
                <a:rPr lang="en-US" sz="1800" b="0">
                  <a:solidFill>
                    <a:srgbClr val="CC3300"/>
                  </a:solidFill>
                  <a:latin typeface="Times" charset="0"/>
                </a:rPr>
                <a:t>Adapt</a:t>
              </a:r>
            </a:p>
            <a:p>
              <a:pPr algn="ctr">
                <a:lnSpc>
                  <a:spcPct val="80000"/>
                </a:lnSpc>
              </a:pPr>
              <a:r>
                <a:rPr lang="en-US" sz="1800" b="0">
                  <a:solidFill>
                    <a:srgbClr val="CC3300"/>
                  </a:solidFill>
                  <a:latin typeface="Times" charset="0"/>
                </a:rPr>
                <a:t>MFC</a:t>
              </a:r>
            </a:p>
          </p:txBody>
        </p:sp>
        <p:sp>
          <p:nvSpPr>
            <p:cNvPr id="63523" name="Rectangle 47"/>
            <p:cNvSpPr>
              <a:spLocks noChangeArrowheads="1"/>
            </p:cNvSpPr>
            <p:nvPr/>
          </p:nvSpPr>
          <p:spPr bwMode="auto">
            <a:xfrm>
              <a:off x="2312" y="1993"/>
              <a:ext cx="600" cy="288"/>
            </a:xfrm>
            <a:prstGeom prst="rect">
              <a:avLst/>
            </a:prstGeom>
            <a:solidFill>
              <a:srgbClr val="A3B2F5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r>
                <a:rPr lang="en-US" sz="1800" b="0">
                  <a:solidFill>
                    <a:srgbClr val="CC3300"/>
                  </a:solidFill>
                  <a:latin typeface="Times" charset="0"/>
                </a:rPr>
                <a:t>Adapt</a:t>
              </a:r>
            </a:p>
            <a:p>
              <a:pPr algn="ctr">
                <a:lnSpc>
                  <a:spcPct val="80000"/>
                </a:lnSpc>
              </a:pPr>
              <a:r>
                <a:rPr lang="en-US" sz="1800" b="0">
                  <a:solidFill>
                    <a:srgbClr val="CC3300"/>
                  </a:solidFill>
                  <a:latin typeface="Times" charset="0"/>
                </a:rPr>
                <a:t>Bernoulli</a:t>
              </a:r>
            </a:p>
          </p:txBody>
        </p:sp>
        <p:sp>
          <p:nvSpPr>
            <p:cNvPr id="63524" name="Line 48"/>
            <p:cNvSpPr>
              <a:spLocks noChangeShapeType="1"/>
            </p:cNvSpPr>
            <p:nvPr/>
          </p:nvSpPr>
          <p:spPr bwMode="auto">
            <a:xfrm>
              <a:off x="1996" y="1753"/>
              <a:ext cx="316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25" name="Line 49"/>
            <p:cNvSpPr>
              <a:spLocks noChangeShapeType="1"/>
            </p:cNvSpPr>
            <p:nvPr/>
          </p:nvSpPr>
          <p:spPr bwMode="auto">
            <a:xfrm flipV="1">
              <a:off x="1996" y="1189"/>
              <a:ext cx="316" cy="3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63526" name="AutoShape 50"/>
            <p:cNvCxnSpPr>
              <a:cxnSpLocks noChangeShapeType="1"/>
            </p:cNvCxnSpPr>
            <p:nvPr/>
          </p:nvCxnSpPr>
          <p:spPr bwMode="auto">
            <a:xfrm>
              <a:off x="2043" y="1665"/>
              <a:ext cx="269" cy="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63527" name="Text Box 51"/>
            <p:cNvSpPr txBox="1">
              <a:spLocks noChangeArrowheads="1"/>
            </p:cNvSpPr>
            <p:nvPr/>
          </p:nvSpPr>
          <p:spPr bwMode="auto">
            <a:xfrm>
              <a:off x="2633" y="1804"/>
              <a:ext cx="31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400" b="0">
                  <a:latin typeface="Times" charset="0"/>
                </a:rPr>
                <a:t>40.1</a:t>
              </a:r>
            </a:p>
          </p:txBody>
        </p:sp>
        <p:sp>
          <p:nvSpPr>
            <p:cNvPr id="63528" name="Text Box 52"/>
            <p:cNvSpPr txBox="1">
              <a:spLocks noChangeArrowheads="1"/>
            </p:cNvSpPr>
            <p:nvPr/>
          </p:nvSpPr>
          <p:spPr bwMode="auto">
            <a:xfrm>
              <a:off x="2632" y="871"/>
              <a:ext cx="31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400" b="0">
                  <a:latin typeface="Times" charset="0"/>
                </a:rPr>
                <a:t>33.3</a:t>
              </a:r>
            </a:p>
          </p:txBody>
        </p:sp>
        <p:sp>
          <p:nvSpPr>
            <p:cNvPr id="63529" name="Text Box 53"/>
            <p:cNvSpPr txBox="1">
              <a:spLocks noChangeArrowheads="1"/>
            </p:cNvSpPr>
            <p:nvPr/>
          </p:nvSpPr>
          <p:spPr bwMode="auto">
            <a:xfrm>
              <a:off x="2632" y="1326"/>
              <a:ext cx="31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400" b="0">
                  <a:latin typeface="Times" charset="0"/>
                </a:rPr>
                <a:t>34.8</a:t>
              </a:r>
            </a:p>
          </p:txBody>
        </p:sp>
        <p:sp>
          <p:nvSpPr>
            <p:cNvPr id="63530" name="Line 54"/>
            <p:cNvSpPr>
              <a:spLocks noChangeShapeType="1"/>
            </p:cNvSpPr>
            <p:nvPr/>
          </p:nvSpPr>
          <p:spPr bwMode="auto">
            <a:xfrm>
              <a:off x="4781" y="1670"/>
              <a:ext cx="28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31" name="Text Box 55"/>
            <p:cNvSpPr txBox="1">
              <a:spLocks noChangeArrowheads="1"/>
            </p:cNvSpPr>
            <p:nvPr/>
          </p:nvSpPr>
          <p:spPr bwMode="auto">
            <a:xfrm>
              <a:off x="4996" y="1488"/>
              <a:ext cx="76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solidFill>
                    <a:schemeClr val="tx2"/>
                  </a:solidFill>
                  <a:latin typeface="Times New Roman" charset="0"/>
                </a:rPr>
                <a:t>Combined</a:t>
              </a:r>
            </a:p>
            <a:p>
              <a:pPr algn="ctr"/>
              <a:r>
                <a:rPr lang="en-US" sz="1800" b="0">
                  <a:solidFill>
                    <a:schemeClr val="tx2"/>
                  </a:solidFill>
                  <a:latin typeface="Times New Roman" charset="0"/>
                </a:rPr>
                <a:t>Hypothesis</a:t>
              </a:r>
              <a:endParaRPr lang="en-US" sz="2400">
                <a:solidFill>
                  <a:schemeClr val="tx2"/>
                </a:solidFill>
                <a:latin typeface="Times New Roman" charset="0"/>
              </a:endParaRPr>
            </a:p>
          </p:txBody>
        </p:sp>
        <p:sp>
          <p:nvSpPr>
            <p:cNvPr id="63532" name="Oval 33"/>
            <p:cNvSpPr>
              <a:spLocks noChangeArrowheads="1"/>
            </p:cNvSpPr>
            <p:nvPr/>
          </p:nvSpPr>
          <p:spPr bwMode="auto">
            <a:xfrm>
              <a:off x="3179" y="1561"/>
              <a:ext cx="224" cy="208"/>
            </a:xfrm>
            <a:prstGeom prst="ellipse">
              <a:avLst/>
            </a:prstGeom>
            <a:solidFill>
              <a:srgbClr val="66CC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solidFill>
                    <a:schemeClr val="bg2"/>
                  </a:solidFill>
                  <a:latin typeface="Times" charset="0"/>
                </a:rPr>
                <a:t>+</a:t>
              </a:r>
            </a:p>
          </p:txBody>
        </p:sp>
        <p:sp>
          <p:nvSpPr>
            <p:cNvPr id="63533" name="Line 34"/>
            <p:cNvSpPr>
              <a:spLocks noChangeShapeType="1"/>
            </p:cNvSpPr>
            <p:nvPr/>
          </p:nvSpPr>
          <p:spPr bwMode="auto">
            <a:xfrm>
              <a:off x="2919" y="1665"/>
              <a:ext cx="26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34" name="Line 35"/>
            <p:cNvSpPr>
              <a:spLocks noChangeShapeType="1"/>
            </p:cNvSpPr>
            <p:nvPr/>
          </p:nvSpPr>
          <p:spPr bwMode="auto">
            <a:xfrm>
              <a:off x="2915" y="1181"/>
              <a:ext cx="308" cy="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35" name="Line 36"/>
            <p:cNvSpPr>
              <a:spLocks noChangeShapeType="1"/>
            </p:cNvSpPr>
            <p:nvPr/>
          </p:nvSpPr>
          <p:spPr bwMode="auto">
            <a:xfrm flipV="1">
              <a:off x="2911" y="1749"/>
              <a:ext cx="312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36" name="Text Box 37"/>
            <p:cNvSpPr txBox="1">
              <a:spLocks noChangeArrowheads="1"/>
            </p:cNvSpPr>
            <p:nvPr/>
          </p:nvSpPr>
          <p:spPr bwMode="auto">
            <a:xfrm>
              <a:off x="3137" y="1222"/>
              <a:ext cx="31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400" b="0">
                  <a:latin typeface="Times" charset="0"/>
                </a:rPr>
                <a:t>30.3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4897782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An example of output combination: </a:t>
            </a:r>
            <a:br>
              <a:rPr lang="en-US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hypothesis combination (Singh)</a:t>
            </a:r>
          </a:p>
        </p:txBody>
      </p:sp>
      <p:grpSp>
        <p:nvGrpSpPr>
          <p:cNvPr id="65538" name="Group 3"/>
          <p:cNvGrpSpPr>
            <a:grpSpLocks/>
          </p:cNvGrpSpPr>
          <p:nvPr/>
        </p:nvGrpSpPr>
        <p:grpSpPr bwMode="auto">
          <a:xfrm>
            <a:off x="177800" y="1355725"/>
            <a:ext cx="8804275" cy="1943100"/>
            <a:chOff x="112" y="854"/>
            <a:chExt cx="5546" cy="1224"/>
          </a:xfrm>
        </p:grpSpPr>
        <p:grpSp>
          <p:nvGrpSpPr>
            <p:cNvPr id="65586" name="Group 4"/>
            <p:cNvGrpSpPr>
              <a:grpSpLocks/>
            </p:cNvGrpSpPr>
            <p:nvPr/>
          </p:nvGrpSpPr>
          <p:grpSpPr bwMode="auto">
            <a:xfrm>
              <a:off x="112" y="854"/>
              <a:ext cx="5546" cy="479"/>
              <a:chOff x="112" y="1262"/>
              <a:chExt cx="5546" cy="479"/>
            </a:xfrm>
          </p:grpSpPr>
          <p:sp>
            <p:nvSpPr>
              <p:cNvPr id="65613" name="Rectangle 5"/>
              <p:cNvSpPr>
                <a:spLocks noChangeArrowheads="1"/>
              </p:cNvSpPr>
              <p:nvPr/>
            </p:nvSpPr>
            <p:spPr bwMode="auto">
              <a:xfrm>
                <a:off x="3620" y="1516"/>
                <a:ext cx="936" cy="225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>
                    <a:latin typeface="Times" charset="0"/>
                  </a:rPr>
                  <a:t>Confirmed</a:t>
                </a:r>
              </a:p>
            </p:txBody>
          </p:sp>
          <p:sp>
            <p:nvSpPr>
              <p:cNvPr id="65614" name="Rectangle 6"/>
              <p:cNvSpPr>
                <a:spLocks noChangeArrowheads="1"/>
              </p:cNvSpPr>
              <p:nvPr/>
            </p:nvSpPr>
            <p:spPr bwMode="auto">
              <a:xfrm>
                <a:off x="2288" y="1524"/>
                <a:ext cx="864" cy="20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>
                    <a:solidFill>
                      <a:schemeClr val="bg2"/>
                    </a:solidFill>
                    <a:latin typeface="Times" charset="0"/>
                  </a:rPr>
                  <a:t>Southwest</a:t>
                </a:r>
              </a:p>
            </p:txBody>
          </p:sp>
          <p:sp>
            <p:nvSpPr>
              <p:cNvPr id="65615" name="Rectangle 7"/>
              <p:cNvSpPr>
                <a:spLocks noChangeArrowheads="1"/>
              </p:cNvSpPr>
              <p:nvPr/>
            </p:nvSpPr>
            <p:spPr bwMode="auto">
              <a:xfrm>
                <a:off x="4960" y="1524"/>
                <a:ext cx="440" cy="20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>
                    <a:latin typeface="Times" charset="0"/>
                  </a:rPr>
                  <a:t>&lt;/s&gt;</a:t>
                </a:r>
              </a:p>
            </p:txBody>
          </p:sp>
          <p:sp>
            <p:nvSpPr>
              <p:cNvPr id="65616" name="Rectangle 8"/>
              <p:cNvSpPr>
                <a:spLocks noChangeArrowheads="1"/>
              </p:cNvSpPr>
              <p:nvPr/>
            </p:nvSpPr>
            <p:spPr bwMode="auto">
              <a:xfrm>
                <a:off x="308" y="1524"/>
                <a:ext cx="440" cy="20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>
                    <a:latin typeface="Times" charset="0"/>
                  </a:rPr>
                  <a:t>&lt;s&gt;</a:t>
                </a:r>
              </a:p>
            </p:txBody>
          </p:sp>
          <p:sp>
            <p:nvSpPr>
              <p:cNvPr id="65617" name="Rectangle 9"/>
              <p:cNvSpPr>
                <a:spLocks noChangeArrowheads="1"/>
              </p:cNvSpPr>
              <p:nvPr/>
            </p:nvSpPr>
            <p:spPr bwMode="auto">
              <a:xfrm>
                <a:off x="1204" y="1524"/>
                <a:ext cx="608" cy="20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>
                    <a:latin typeface="Times" charset="0"/>
                  </a:rPr>
                  <a:t>South</a:t>
                </a:r>
              </a:p>
            </p:txBody>
          </p:sp>
          <p:sp>
            <p:nvSpPr>
              <p:cNvPr id="65618" name="Text Box 10"/>
              <p:cNvSpPr txBox="1">
                <a:spLocks noChangeArrowheads="1"/>
              </p:cNvSpPr>
              <p:nvPr/>
            </p:nvSpPr>
            <p:spPr bwMode="auto">
              <a:xfrm>
                <a:off x="112" y="1384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r>
                  <a:rPr lang="en-US" sz="2400" b="0">
                    <a:latin typeface="Times" charset="0"/>
                  </a:rPr>
                  <a:t>0</a:t>
                </a:r>
              </a:p>
            </p:txBody>
          </p:sp>
          <p:sp>
            <p:nvSpPr>
              <p:cNvPr id="65619" name="Text Box 11"/>
              <p:cNvSpPr txBox="1">
                <a:spLocks noChangeArrowheads="1"/>
              </p:cNvSpPr>
              <p:nvPr/>
            </p:nvSpPr>
            <p:spPr bwMode="auto">
              <a:xfrm>
                <a:off x="832" y="1384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r>
                  <a:rPr lang="en-US" sz="2400" b="0">
                    <a:latin typeface="Times" charset="0"/>
                  </a:rPr>
                  <a:t>4</a:t>
                </a:r>
              </a:p>
            </p:txBody>
          </p:sp>
          <p:sp>
            <p:nvSpPr>
              <p:cNvPr id="65620" name="Text Box 12"/>
              <p:cNvSpPr txBox="1">
                <a:spLocks noChangeArrowheads="1"/>
              </p:cNvSpPr>
              <p:nvPr/>
            </p:nvSpPr>
            <p:spPr bwMode="auto">
              <a:xfrm>
                <a:off x="1846" y="1384"/>
                <a:ext cx="30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r>
                  <a:rPr lang="en-US" sz="2400" b="0">
                    <a:latin typeface="Times" charset="0"/>
                  </a:rPr>
                  <a:t>16</a:t>
                </a:r>
              </a:p>
            </p:txBody>
          </p:sp>
          <p:sp>
            <p:nvSpPr>
              <p:cNvPr id="65621" name="Text Box 13"/>
              <p:cNvSpPr txBox="1">
                <a:spLocks noChangeArrowheads="1"/>
              </p:cNvSpPr>
              <p:nvPr/>
            </p:nvSpPr>
            <p:spPr bwMode="auto">
              <a:xfrm>
                <a:off x="3198" y="1384"/>
                <a:ext cx="30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r>
                  <a:rPr lang="en-US" sz="2400" b="0">
                    <a:latin typeface="Times" charset="0"/>
                  </a:rPr>
                  <a:t>46</a:t>
                </a:r>
              </a:p>
            </p:txBody>
          </p:sp>
          <p:sp>
            <p:nvSpPr>
              <p:cNvPr id="65622" name="Text Box 14"/>
              <p:cNvSpPr txBox="1">
                <a:spLocks noChangeArrowheads="1"/>
              </p:cNvSpPr>
              <p:nvPr/>
            </p:nvSpPr>
            <p:spPr bwMode="auto">
              <a:xfrm>
                <a:off x="4550" y="1384"/>
                <a:ext cx="30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r>
                  <a:rPr lang="en-US" sz="2400" b="0">
                    <a:latin typeface="Times" charset="0"/>
                  </a:rPr>
                  <a:t>76</a:t>
                </a:r>
              </a:p>
            </p:txBody>
          </p:sp>
          <p:sp>
            <p:nvSpPr>
              <p:cNvPr id="65623" name="Text Box 15"/>
              <p:cNvSpPr txBox="1">
                <a:spLocks noChangeArrowheads="1"/>
              </p:cNvSpPr>
              <p:nvPr/>
            </p:nvSpPr>
            <p:spPr bwMode="auto">
              <a:xfrm>
                <a:off x="5350" y="1384"/>
                <a:ext cx="30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r>
                  <a:rPr lang="en-US" sz="2400" b="0">
                    <a:latin typeface="Times" charset="0"/>
                  </a:rPr>
                  <a:t>79</a:t>
                </a:r>
              </a:p>
            </p:txBody>
          </p:sp>
          <p:sp>
            <p:nvSpPr>
              <p:cNvPr id="65624" name="Text Box 16"/>
              <p:cNvSpPr txBox="1">
                <a:spLocks noChangeArrowheads="1"/>
              </p:cNvSpPr>
              <p:nvPr/>
            </p:nvSpPr>
            <p:spPr bwMode="auto">
              <a:xfrm>
                <a:off x="422" y="1262"/>
                <a:ext cx="27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r>
                  <a:rPr lang="en-US" sz="2400" b="0">
                    <a:solidFill>
                      <a:srgbClr val="66CCFF"/>
                    </a:solidFill>
                    <a:latin typeface="Times" charset="0"/>
                  </a:rPr>
                  <a:t>-1</a:t>
                </a:r>
              </a:p>
            </p:txBody>
          </p:sp>
          <p:sp>
            <p:nvSpPr>
              <p:cNvPr id="65625" name="Text Box 17"/>
              <p:cNvSpPr txBox="1">
                <a:spLocks noChangeArrowheads="1"/>
              </p:cNvSpPr>
              <p:nvPr/>
            </p:nvSpPr>
            <p:spPr bwMode="auto">
              <a:xfrm>
                <a:off x="1422" y="1262"/>
                <a:ext cx="27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r>
                  <a:rPr lang="en-US" sz="2400" b="0">
                    <a:solidFill>
                      <a:srgbClr val="66CCFF"/>
                    </a:solidFill>
                    <a:latin typeface="Times" charset="0"/>
                  </a:rPr>
                  <a:t>-7</a:t>
                </a:r>
              </a:p>
            </p:txBody>
          </p:sp>
          <p:sp>
            <p:nvSpPr>
              <p:cNvPr id="65626" name="Text Box 18"/>
              <p:cNvSpPr txBox="1">
                <a:spLocks noChangeArrowheads="1"/>
              </p:cNvSpPr>
              <p:nvPr/>
            </p:nvSpPr>
            <p:spPr bwMode="auto">
              <a:xfrm>
                <a:off x="2606" y="1262"/>
                <a:ext cx="27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r>
                  <a:rPr lang="en-US" sz="2400" b="0">
                    <a:solidFill>
                      <a:srgbClr val="66CCFF"/>
                    </a:solidFill>
                    <a:latin typeface="Times" charset="0"/>
                  </a:rPr>
                  <a:t>-9</a:t>
                </a:r>
              </a:p>
            </p:txBody>
          </p:sp>
          <p:sp>
            <p:nvSpPr>
              <p:cNvPr id="65627" name="Text Box 19"/>
              <p:cNvSpPr txBox="1">
                <a:spLocks noChangeArrowheads="1"/>
              </p:cNvSpPr>
              <p:nvPr/>
            </p:nvSpPr>
            <p:spPr bwMode="auto">
              <a:xfrm>
                <a:off x="3966" y="1262"/>
                <a:ext cx="27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r>
                  <a:rPr lang="en-US" sz="2400" b="0">
                    <a:solidFill>
                      <a:srgbClr val="66CCFF"/>
                    </a:solidFill>
                    <a:latin typeface="Times" charset="0"/>
                  </a:rPr>
                  <a:t>-8</a:t>
                </a:r>
              </a:p>
            </p:txBody>
          </p:sp>
          <p:sp>
            <p:nvSpPr>
              <p:cNvPr id="65628" name="Text Box 20"/>
              <p:cNvSpPr txBox="1">
                <a:spLocks noChangeArrowheads="1"/>
              </p:cNvSpPr>
              <p:nvPr/>
            </p:nvSpPr>
            <p:spPr bwMode="auto">
              <a:xfrm>
                <a:off x="5078" y="1262"/>
                <a:ext cx="27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r>
                  <a:rPr lang="en-US" sz="2400" b="0">
                    <a:solidFill>
                      <a:srgbClr val="66CCFF"/>
                    </a:solidFill>
                    <a:latin typeface="Times" charset="0"/>
                  </a:rPr>
                  <a:t>-4</a:t>
                </a:r>
              </a:p>
            </p:txBody>
          </p:sp>
          <p:sp>
            <p:nvSpPr>
              <p:cNvPr id="65629" name="Line 21"/>
              <p:cNvSpPr>
                <a:spLocks noChangeShapeType="1"/>
              </p:cNvSpPr>
              <p:nvPr/>
            </p:nvSpPr>
            <p:spPr bwMode="auto">
              <a:xfrm>
                <a:off x="752" y="1624"/>
                <a:ext cx="44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30" name="Line 22"/>
              <p:cNvSpPr>
                <a:spLocks noChangeShapeType="1"/>
              </p:cNvSpPr>
              <p:nvPr/>
            </p:nvSpPr>
            <p:spPr bwMode="auto">
              <a:xfrm>
                <a:off x="1816" y="1624"/>
                <a:ext cx="46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31" name="Line 23"/>
              <p:cNvSpPr>
                <a:spLocks noChangeShapeType="1"/>
              </p:cNvSpPr>
              <p:nvPr/>
            </p:nvSpPr>
            <p:spPr bwMode="auto">
              <a:xfrm>
                <a:off x="3156" y="1624"/>
                <a:ext cx="46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32" name="Line 24"/>
              <p:cNvSpPr>
                <a:spLocks noChangeShapeType="1"/>
              </p:cNvSpPr>
              <p:nvPr/>
            </p:nvSpPr>
            <p:spPr bwMode="auto">
              <a:xfrm>
                <a:off x="4560" y="1624"/>
                <a:ext cx="39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5587" name="Group 25"/>
            <p:cNvGrpSpPr>
              <a:grpSpLocks/>
            </p:cNvGrpSpPr>
            <p:nvPr/>
          </p:nvGrpSpPr>
          <p:grpSpPr bwMode="auto">
            <a:xfrm>
              <a:off x="112" y="1624"/>
              <a:ext cx="5546" cy="454"/>
              <a:chOff x="112" y="2344"/>
              <a:chExt cx="5546" cy="454"/>
            </a:xfrm>
          </p:grpSpPr>
          <p:sp>
            <p:nvSpPr>
              <p:cNvPr id="65588" name="Rectangle 26"/>
              <p:cNvSpPr>
                <a:spLocks noChangeArrowheads="1"/>
              </p:cNvSpPr>
              <p:nvPr/>
            </p:nvSpPr>
            <p:spPr bwMode="auto">
              <a:xfrm>
                <a:off x="2288" y="2344"/>
                <a:ext cx="864" cy="20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>
                    <a:latin typeface="Times" charset="0"/>
                  </a:rPr>
                  <a:t>Southwest</a:t>
                </a:r>
              </a:p>
            </p:txBody>
          </p:sp>
          <p:sp>
            <p:nvSpPr>
              <p:cNvPr id="65589" name="Rectangle 27"/>
              <p:cNvSpPr>
                <a:spLocks noChangeArrowheads="1"/>
              </p:cNvSpPr>
              <p:nvPr/>
            </p:nvSpPr>
            <p:spPr bwMode="auto">
              <a:xfrm>
                <a:off x="1248" y="2344"/>
                <a:ext cx="520" cy="20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>
                    <a:latin typeface="Times" charset="0"/>
                  </a:rPr>
                  <a:t>Fire</a:t>
                </a:r>
              </a:p>
            </p:txBody>
          </p:sp>
          <p:grpSp>
            <p:nvGrpSpPr>
              <p:cNvPr id="65590" name="Group 28"/>
              <p:cNvGrpSpPr>
                <a:grpSpLocks/>
              </p:cNvGrpSpPr>
              <p:nvPr/>
            </p:nvGrpSpPr>
            <p:grpSpPr bwMode="auto">
              <a:xfrm>
                <a:off x="3576" y="2344"/>
                <a:ext cx="1024" cy="208"/>
                <a:chOff x="3400" y="2064"/>
                <a:chExt cx="1024" cy="208"/>
              </a:xfrm>
            </p:grpSpPr>
            <p:sp>
              <p:nvSpPr>
                <p:cNvPr id="65611" name="Rectangle 29"/>
                <p:cNvSpPr>
                  <a:spLocks noChangeArrowheads="1"/>
                </p:cNvSpPr>
                <p:nvPr/>
              </p:nvSpPr>
              <p:spPr bwMode="auto">
                <a:xfrm>
                  <a:off x="3400" y="2064"/>
                  <a:ext cx="480" cy="208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2400">
                      <a:latin typeface="Times" charset="0"/>
                    </a:rPr>
                    <a:t>and</a:t>
                  </a:r>
                </a:p>
              </p:txBody>
            </p:sp>
            <p:sp>
              <p:nvSpPr>
                <p:cNvPr id="65612" name="Rectangle 30"/>
                <p:cNvSpPr>
                  <a:spLocks noChangeArrowheads="1"/>
                </p:cNvSpPr>
                <p:nvPr/>
              </p:nvSpPr>
              <p:spPr bwMode="auto">
                <a:xfrm>
                  <a:off x="4096" y="2064"/>
                  <a:ext cx="328" cy="208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2400">
                      <a:latin typeface="Times" charset="0"/>
                    </a:rPr>
                    <a:t>go</a:t>
                  </a:r>
                </a:p>
              </p:txBody>
            </p:sp>
          </p:grpSp>
          <p:sp>
            <p:nvSpPr>
              <p:cNvPr id="65591" name="Rectangle 31"/>
              <p:cNvSpPr>
                <a:spLocks noChangeArrowheads="1"/>
              </p:cNvSpPr>
              <p:nvPr/>
            </p:nvSpPr>
            <p:spPr bwMode="auto">
              <a:xfrm>
                <a:off x="308" y="2344"/>
                <a:ext cx="440" cy="20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>
                    <a:latin typeface="Times" charset="0"/>
                  </a:rPr>
                  <a:t>&lt;s&gt;</a:t>
                </a:r>
              </a:p>
            </p:txBody>
          </p:sp>
          <p:sp>
            <p:nvSpPr>
              <p:cNvPr id="65592" name="Rectangle 32"/>
              <p:cNvSpPr>
                <a:spLocks noChangeArrowheads="1"/>
              </p:cNvSpPr>
              <p:nvPr/>
            </p:nvSpPr>
            <p:spPr bwMode="auto">
              <a:xfrm>
                <a:off x="4960" y="2344"/>
                <a:ext cx="440" cy="20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>
                    <a:latin typeface="Times" charset="0"/>
                  </a:rPr>
                  <a:t>&lt;/s&gt;</a:t>
                </a:r>
              </a:p>
            </p:txBody>
          </p:sp>
          <p:sp>
            <p:nvSpPr>
              <p:cNvPr id="65593" name="Text Box 33"/>
              <p:cNvSpPr txBox="1">
                <a:spLocks noChangeArrowheads="1"/>
              </p:cNvSpPr>
              <p:nvPr/>
            </p:nvSpPr>
            <p:spPr bwMode="auto">
              <a:xfrm>
                <a:off x="112" y="2406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r>
                  <a:rPr lang="en-US" sz="2400" b="0">
                    <a:latin typeface="Times" charset="0"/>
                  </a:rPr>
                  <a:t>0</a:t>
                </a:r>
              </a:p>
            </p:txBody>
          </p:sp>
          <p:sp>
            <p:nvSpPr>
              <p:cNvPr id="65594" name="Text Box 34"/>
              <p:cNvSpPr txBox="1">
                <a:spLocks noChangeArrowheads="1"/>
              </p:cNvSpPr>
              <p:nvPr/>
            </p:nvSpPr>
            <p:spPr bwMode="auto">
              <a:xfrm>
                <a:off x="856" y="2390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r>
                  <a:rPr lang="en-US" sz="2400" b="0">
                    <a:latin typeface="Times" charset="0"/>
                  </a:rPr>
                  <a:t>6</a:t>
                </a:r>
              </a:p>
            </p:txBody>
          </p:sp>
          <p:sp>
            <p:nvSpPr>
              <p:cNvPr id="65595" name="Text Box 35"/>
              <p:cNvSpPr txBox="1">
                <a:spLocks noChangeArrowheads="1"/>
              </p:cNvSpPr>
              <p:nvPr/>
            </p:nvSpPr>
            <p:spPr bwMode="auto">
              <a:xfrm>
                <a:off x="1824" y="2390"/>
                <a:ext cx="30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r>
                  <a:rPr lang="en-US" sz="2400" b="0">
                    <a:latin typeface="Times" charset="0"/>
                  </a:rPr>
                  <a:t>16</a:t>
                </a:r>
              </a:p>
            </p:txBody>
          </p:sp>
          <p:sp>
            <p:nvSpPr>
              <p:cNvPr id="65596" name="Text Box 36"/>
              <p:cNvSpPr txBox="1">
                <a:spLocks noChangeArrowheads="1"/>
              </p:cNvSpPr>
              <p:nvPr/>
            </p:nvSpPr>
            <p:spPr bwMode="auto">
              <a:xfrm>
                <a:off x="3200" y="2390"/>
                <a:ext cx="30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r>
                  <a:rPr lang="en-US" sz="2400" b="0">
                    <a:latin typeface="Times" charset="0"/>
                  </a:rPr>
                  <a:t>46</a:t>
                </a:r>
              </a:p>
            </p:txBody>
          </p:sp>
          <p:sp>
            <p:nvSpPr>
              <p:cNvPr id="65597" name="Text Box 37"/>
              <p:cNvSpPr txBox="1">
                <a:spLocks noChangeArrowheads="1"/>
              </p:cNvSpPr>
              <p:nvPr/>
            </p:nvSpPr>
            <p:spPr bwMode="auto">
              <a:xfrm>
                <a:off x="3988" y="2390"/>
                <a:ext cx="30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r>
                  <a:rPr lang="en-US" sz="2400" b="0">
                    <a:latin typeface="Times" charset="0"/>
                  </a:rPr>
                  <a:t>54</a:t>
                </a:r>
              </a:p>
            </p:txBody>
          </p:sp>
          <p:sp>
            <p:nvSpPr>
              <p:cNvPr id="65598" name="Text Box 38"/>
              <p:cNvSpPr txBox="1">
                <a:spLocks noChangeArrowheads="1"/>
              </p:cNvSpPr>
              <p:nvPr/>
            </p:nvSpPr>
            <p:spPr bwMode="auto">
              <a:xfrm>
                <a:off x="4592" y="2390"/>
                <a:ext cx="30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r>
                  <a:rPr lang="en-US" sz="2400" b="0">
                    <a:latin typeface="Times" charset="0"/>
                  </a:rPr>
                  <a:t>76</a:t>
                </a:r>
              </a:p>
            </p:txBody>
          </p:sp>
          <p:sp>
            <p:nvSpPr>
              <p:cNvPr id="65599" name="Text Box 39"/>
              <p:cNvSpPr txBox="1">
                <a:spLocks noChangeArrowheads="1"/>
              </p:cNvSpPr>
              <p:nvPr/>
            </p:nvSpPr>
            <p:spPr bwMode="auto">
              <a:xfrm>
                <a:off x="5350" y="2390"/>
                <a:ext cx="30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r>
                  <a:rPr lang="en-US" sz="2400" b="0">
                    <a:latin typeface="Times" charset="0"/>
                  </a:rPr>
                  <a:t>79</a:t>
                </a:r>
              </a:p>
            </p:txBody>
          </p:sp>
          <p:sp>
            <p:nvSpPr>
              <p:cNvPr id="65600" name="Text Box 40"/>
              <p:cNvSpPr txBox="1">
                <a:spLocks noChangeArrowheads="1"/>
              </p:cNvSpPr>
              <p:nvPr/>
            </p:nvSpPr>
            <p:spPr bwMode="auto">
              <a:xfrm>
                <a:off x="2590" y="2510"/>
                <a:ext cx="27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r>
                  <a:rPr lang="en-US" sz="2400" b="0">
                    <a:solidFill>
                      <a:srgbClr val="66CCFF"/>
                    </a:solidFill>
                    <a:latin typeface="Times" charset="0"/>
                  </a:rPr>
                  <a:t>-8</a:t>
                </a:r>
              </a:p>
            </p:txBody>
          </p:sp>
          <p:sp>
            <p:nvSpPr>
              <p:cNvPr id="65601" name="Text Box 41"/>
              <p:cNvSpPr txBox="1">
                <a:spLocks noChangeArrowheads="1"/>
              </p:cNvSpPr>
              <p:nvPr/>
            </p:nvSpPr>
            <p:spPr bwMode="auto">
              <a:xfrm>
                <a:off x="3694" y="2510"/>
                <a:ext cx="27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r>
                  <a:rPr lang="en-US" sz="2400" b="0">
                    <a:solidFill>
                      <a:srgbClr val="66CCFF"/>
                    </a:solidFill>
                    <a:latin typeface="Times" charset="0"/>
                  </a:rPr>
                  <a:t>-3</a:t>
                </a:r>
              </a:p>
            </p:txBody>
          </p:sp>
          <p:sp>
            <p:nvSpPr>
              <p:cNvPr id="65602" name="Text Box 42"/>
              <p:cNvSpPr txBox="1">
                <a:spLocks noChangeArrowheads="1"/>
              </p:cNvSpPr>
              <p:nvPr/>
            </p:nvSpPr>
            <p:spPr bwMode="auto">
              <a:xfrm>
                <a:off x="4286" y="2510"/>
                <a:ext cx="27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r>
                  <a:rPr lang="en-US" sz="2400" b="0">
                    <a:solidFill>
                      <a:srgbClr val="66CCFF"/>
                    </a:solidFill>
                    <a:latin typeface="Times" charset="0"/>
                  </a:rPr>
                  <a:t>-4</a:t>
                </a:r>
              </a:p>
            </p:txBody>
          </p:sp>
          <p:sp>
            <p:nvSpPr>
              <p:cNvPr id="65603" name="Text Box 43"/>
              <p:cNvSpPr txBox="1">
                <a:spLocks noChangeArrowheads="1"/>
              </p:cNvSpPr>
              <p:nvPr/>
            </p:nvSpPr>
            <p:spPr bwMode="auto">
              <a:xfrm>
                <a:off x="5038" y="2510"/>
                <a:ext cx="3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r>
                  <a:rPr lang="en-US" sz="2400" b="0">
                    <a:solidFill>
                      <a:srgbClr val="66CCFF"/>
                    </a:solidFill>
                    <a:latin typeface="Times" charset="0"/>
                  </a:rPr>
                  <a:t>-5</a:t>
                </a:r>
              </a:p>
            </p:txBody>
          </p:sp>
          <p:sp>
            <p:nvSpPr>
              <p:cNvPr id="65604" name="Text Box 44"/>
              <p:cNvSpPr txBox="1">
                <a:spLocks noChangeArrowheads="1"/>
              </p:cNvSpPr>
              <p:nvPr/>
            </p:nvSpPr>
            <p:spPr bwMode="auto">
              <a:xfrm>
                <a:off x="414" y="2510"/>
                <a:ext cx="3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r>
                  <a:rPr lang="en-US" sz="2400" b="0">
                    <a:solidFill>
                      <a:srgbClr val="66CCFF"/>
                    </a:solidFill>
                    <a:latin typeface="Times" charset="0"/>
                  </a:rPr>
                  <a:t>-2</a:t>
                </a:r>
              </a:p>
            </p:txBody>
          </p:sp>
          <p:sp>
            <p:nvSpPr>
              <p:cNvPr id="65605" name="Text Box 45"/>
              <p:cNvSpPr txBox="1">
                <a:spLocks noChangeArrowheads="1"/>
              </p:cNvSpPr>
              <p:nvPr/>
            </p:nvSpPr>
            <p:spPr bwMode="auto">
              <a:xfrm>
                <a:off x="1390" y="2510"/>
                <a:ext cx="27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r>
                  <a:rPr lang="en-US" sz="2400" b="0">
                    <a:solidFill>
                      <a:srgbClr val="66CCFF"/>
                    </a:solidFill>
                    <a:latin typeface="Times" charset="0"/>
                  </a:rPr>
                  <a:t>-6</a:t>
                </a:r>
              </a:p>
            </p:txBody>
          </p:sp>
          <p:sp>
            <p:nvSpPr>
              <p:cNvPr id="65606" name="Line 46"/>
              <p:cNvSpPr>
                <a:spLocks noChangeShapeType="1"/>
              </p:cNvSpPr>
              <p:nvPr/>
            </p:nvSpPr>
            <p:spPr bwMode="auto">
              <a:xfrm>
                <a:off x="4604" y="2442"/>
                <a:ext cx="34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07" name="Line 47"/>
              <p:cNvSpPr>
                <a:spLocks noChangeShapeType="1"/>
              </p:cNvSpPr>
              <p:nvPr/>
            </p:nvSpPr>
            <p:spPr bwMode="auto">
              <a:xfrm>
                <a:off x="3152" y="2442"/>
                <a:ext cx="42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08" name="Line 48"/>
              <p:cNvSpPr>
                <a:spLocks noChangeShapeType="1"/>
              </p:cNvSpPr>
              <p:nvPr/>
            </p:nvSpPr>
            <p:spPr bwMode="auto">
              <a:xfrm>
                <a:off x="4060" y="2442"/>
                <a:ext cx="20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09" name="Line 49"/>
              <p:cNvSpPr>
                <a:spLocks noChangeShapeType="1"/>
              </p:cNvSpPr>
              <p:nvPr/>
            </p:nvSpPr>
            <p:spPr bwMode="auto">
              <a:xfrm>
                <a:off x="752" y="2442"/>
                <a:ext cx="48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10" name="Line 50"/>
              <p:cNvSpPr>
                <a:spLocks noChangeShapeType="1"/>
              </p:cNvSpPr>
              <p:nvPr/>
            </p:nvSpPr>
            <p:spPr bwMode="auto">
              <a:xfrm>
                <a:off x="1768" y="2442"/>
                <a:ext cx="51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65539" name="Rectangle 51"/>
          <p:cNvSpPr>
            <a:spLocks noChangeArrowheads="1"/>
          </p:cNvSpPr>
          <p:nvPr/>
        </p:nvSpPr>
        <p:spPr bwMode="auto">
          <a:xfrm>
            <a:off x="1395413" y="5702300"/>
            <a:ext cx="7367587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pPr marL="396875" indent="-396875">
              <a:spcBef>
                <a:spcPct val="50000"/>
              </a:spcBef>
              <a:buClr>
                <a:srgbClr val="FAFD00"/>
              </a:buClr>
              <a:buSzPct val="110000"/>
              <a:buFont typeface="Wingdings" charset="0"/>
              <a:buNone/>
            </a:pPr>
            <a:r>
              <a:rPr lang="en-US" sz="1800">
                <a:solidFill>
                  <a:schemeClr val="tx2"/>
                </a:solidFill>
                <a:latin typeface="Arial" charset="0"/>
              </a:rPr>
              <a:t>Likelihoods</a:t>
            </a:r>
          </a:p>
          <a:p>
            <a:pPr marL="396875" indent="-396875">
              <a:spcBef>
                <a:spcPct val="50000"/>
              </a:spcBef>
              <a:buClr>
                <a:srgbClr val="FAFD00"/>
              </a:buClr>
              <a:buSzPct val="110000"/>
              <a:buFont typeface="Wingdings" charset="0"/>
              <a:buNone/>
            </a:pPr>
            <a:r>
              <a:rPr lang="en-US" sz="1800">
                <a:solidFill>
                  <a:schemeClr val="tx2"/>
                </a:solidFill>
                <a:latin typeface="Arial" charset="0"/>
              </a:rPr>
              <a:t>Frame number of transition point</a:t>
            </a:r>
          </a:p>
        </p:txBody>
      </p:sp>
      <p:sp>
        <p:nvSpPr>
          <p:cNvPr id="65540" name="Rectangle 52"/>
          <p:cNvSpPr>
            <a:spLocks noChangeArrowheads="1"/>
          </p:cNvSpPr>
          <p:nvPr/>
        </p:nvSpPr>
        <p:spPr bwMode="auto">
          <a:xfrm>
            <a:off x="1104900" y="5791200"/>
            <a:ext cx="190500" cy="215900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1" name="Rectangle 53"/>
          <p:cNvSpPr>
            <a:spLocks noChangeArrowheads="1"/>
          </p:cNvSpPr>
          <p:nvPr/>
        </p:nvSpPr>
        <p:spPr bwMode="auto">
          <a:xfrm>
            <a:off x="1104900" y="6172200"/>
            <a:ext cx="190500" cy="21590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42" name="Rectangle 54"/>
          <p:cNvSpPr>
            <a:spLocks noChangeArrowheads="1"/>
          </p:cNvSpPr>
          <p:nvPr/>
        </p:nvSpPr>
        <p:spPr bwMode="auto">
          <a:xfrm>
            <a:off x="63500" y="3468688"/>
            <a:ext cx="8991600" cy="1979612"/>
          </a:xfrm>
          <a:prstGeom prst="rect">
            <a:avLst/>
          </a:prstGeom>
          <a:solidFill>
            <a:srgbClr val="322488"/>
          </a:solidFill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solidFill>
                <a:srgbClr val="322488"/>
              </a:solidFill>
              <a:latin typeface="Times" charset="0"/>
            </a:endParaRPr>
          </a:p>
        </p:txBody>
      </p:sp>
      <p:sp>
        <p:nvSpPr>
          <p:cNvPr id="65543" name="Rectangle 55"/>
          <p:cNvSpPr>
            <a:spLocks noChangeArrowheads="1"/>
          </p:cNvSpPr>
          <p:nvPr/>
        </p:nvSpPr>
        <p:spPr bwMode="auto">
          <a:xfrm>
            <a:off x="5734050" y="3933825"/>
            <a:ext cx="1485900" cy="357188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latin typeface="Times" charset="0"/>
              </a:rPr>
              <a:t>Confirmed</a:t>
            </a:r>
          </a:p>
        </p:txBody>
      </p:sp>
      <p:sp>
        <p:nvSpPr>
          <p:cNvPr id="65544" name="Rectangle 56"/>
          <p:cNvSpPr>
            <a:spLocks noChangeArrowheads="1"/>
          </p:cNvSpPr>
          <p:nvPr/>
        </p:nvSpPr>
        <p:spPr bwMode="auto">
          <a:xfrm>
            <a:off x="3619500" y="4346575"/>
            <a:ext cx="1371600" cy="3302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latin typeface="Times" charset="0"/>
              </a:rPr>
              <a:t>Southwest</a:t>
            </a:r>
          </a:p>
        </p:txBody>
      </p:sp>
      <p:sp>
        <p:nvSpPr>
          <p:cNvPr id="65545" name="Rectangle 57"/>
          <p:cNvSpPr>
            <a:spLocks noChangeArrowheads="1"/>
          </p:cNvSpPr>
          <p:nvPr/>
        </p:nvSpPr>
        <p:spPr bwMode="auto">
          <a:xfrm>
            <a:off x="7861300" y="4273550"/>
            <a:ext cx="698500" cy="3302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latin typeface="Times" charset="0"/>
              </a:rPr>
              <a:t>&lt;/s&gt;</a:t>
            </a:r>
          </a:p>
        </p:txBody>
      </p:sp>
      <p:sp>
        <p:nvSpPr>
          <p:cNvPr id="65546" name="Rectangle 58"/>
          <p:cNvSpPr>
            <a:spLocks noChangeArrowheads="1"/>
          </p:cNvSpPr>
          <p:nvPr/>
        </p:nvSpPr>
        <p:spPr bwMode="auto">
          <a:xfrm>
            <a:off x="476250" y="3946525"/>
            <a:ext cx="698500" cy="3302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latin typeface="Times" charset="0"/>
              </a:rPr>
              <a:t>&lt;s&gt;</a:t>
            </a:r>
          </a:p>
        </p:txBody>
      </p:sp>
      <p:sp>
        <p:nvSpPr>
          <p:cNvPr id="65547" name="Rectangle 59"/>
          <p:cNvSpPr>
            <a:spLocks noChangeArrowheads="1"/>
          </p:cNvSpPr>
          <p:nvPr/>
        </p:nvSpPr>
        <p:spPr bwMode="auto">
          <a:xfrm>
            <a:off x="1898650" y="3946525"/>
            <a:ext cx="965200" cy="3302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latin typeface="Times" charset="0"/>
              </a:rPr>
              <a:t>South</a:t>
            </a:r>
          </a:p>
        </p:txBody>
      </p:sp>
      <p:sp>
        <p:nvSpPr>
          <p:cNvPr id="65548" name="Text Box 60"/>
          <p:cNvSpPr txBox="1">
            <a:spLocks noChangeArrowheads="1"/>
          </p:cNvSpPr>
          <p:nvPr/>
        </p:nvSpPr>
        <p:spPr bwMode="auto">
          <a:xfrm>
            <a:off x="25400" y="40259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2400" b="0">
                <a:latin typeface="Times" charset="0"/>
              </a:rPr>
              <a:t>0</a:t>
            </a:r>
          </a:p>
        </p:txBody>
      </p:sp>
      <p:sp>
        <p:nvSpPr>
          <p:cNvPr id="65549" name="Text Box 61"/>
          <p:cNvSpPr txBox="1">
            <a:spLocks noChangeArrowheads="1"/>
          </p:cNvSpPr>
          <p:nvPr/>
        </p:nvSpPr>
        <p:spPr bwMode="auto">
          <a:xfrm>
            <a:off x="1308100" y="37242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2400" b="0">
                <a:latin typeface="Times" charset="0"/>
              </a:rPr>
              <a:t>4</a:t>
            </a:r>
          </a:p>
        </p:txBody>
      </p:sp>
      <p:sp>
        <p:nvSpPr>
          <p:cNvPr id="65550" name="Text Box 62"/>
          <p:cNvSpPr txBox="1">
            <a:spLocks noChangeArrowheads="1"/>
          </p:cNvSpPr>
          <p:nvPr/>
        </p:nvSpPr>
        <p:spPr bwMode="auto">
          <a:xfrm>
            <a:off x="3006725" y="3813175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2400" b="0">
                <a:latin typeface="Times" charset="0"/>
              </a:rPr>
              <a:t>16</a:t>
            </a:r>
          </a:p>
        </p:txBody>
      </p:sp>
      <p:sp>
        <p:nvSpPr>
          <p:cNvPr id="65551" name="Text Box 63"/>
          <p:cNvSpPr txBox="1">
            <a:spLocks noChangeArrowheads="1"/>
          </p:cNvSpPr>
          <p:nvPr/>
        </p:nvSpPr>
        <p:spPr bwMode="auto">
          <a:xfrm>
            <a:off x="5013325" y="3813175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2400" b="0">
                <a:latin typeface="Times" charset="0"/>
              </a:rPr>
              <a:t>46</a:t>
            </a:r>
          </a:p>
        </p:txBody>
      </p:sp>
      <p:sp>
        <p:nvSpPr>
          <p:cNvPr id="65552" name="Text Box 64"/>
          <p:cNvSpPr txBox="1">
            <a:spLocks noChangeArrowheads="1"/>
          </p:cNvSpPr>
          <p:nvPr/>
        </p:nvSpPr>
        <p:spPr bwMode="auto">
          <a:xfrm>
            <a:off x="7400925" y="3724275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2400" b="0">
                <a:latin typeface="Times" charset="0"/>
              </a:rPr>
              <a:t>76</a:t>
            </a:r>
          </a:p>
        </p:txBody>
      </p:sp>
      <p:sp>
        <p:nvSpPr>
          <p:cNvPr id="65553" name="Text Box 65"/>
          <p:cNvSpPr txBox="1">
            <a:spLocks noChangeArrowheads="1"/>
          </p:cNvSpPr>
          <p:nvPr/>
        </p:nvSpPr>
        <p:spPr bwMode="auto">
          <a:xfrm>
            <a:off x="657225" y="3502025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2400" b="0">
                <a:solidFill>
                  <a:srgbClr val="66CCFF"/>
                </a:solidFill>
                <a:latin typeface="Times" charset="0"/>
              </a:rPr>
              <a:t>-1</a:t>
            </a:r>
          </a:p>
        </p:txBody>
      </p:sp>
      <p:sp>
        <p:nvSpPr>
          <p:cNvPr id="65554" name="Text Box 66"/>
          <p:cNvSpPr txBox="1">
            <a:spLocks noChangeArrowheads="1"/>
          </p:cNvSpPr>
          <p:nvPr/>
        </p:nvSpPr>
        <p:spPr bwMode="auto">
          <a:xfrm>
            <a:off x="2244725" y="3502025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2400" b="0">
                <a:solidFill>
                  <a:srgbClr val="66CCFF"/>
                </a:solidFill>
                <a:latin typeface="Times" charset="0"/>
              </a:rPr>
              <a:t>-7</a:t>
            </a:r>
          </a:p>
        </p:txBody>
      </p:sp>
      <p:sp>
        <p:nvSpPr>
          <p:cNvPr id="65555" name="Text Box 67"/>
          <p:cNvSpPr txBox="1">
            <a:spLocks noChangeArrowheads="1"/>
          </p:cNvSpPr>
          <p:nvPr/>
        </p:nvSpPr>
        <p:spPr bwMode="auto">
          <a:xfrm>
            <a:off x="3933825" y="3921125"/>
            <a:ext cx="819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2400" b="0">
                <a:solidFill>
                  <a:srgbClr val="66CCFF"/>
                </a:solidFill>
                <a:latin typeface="Times" charset="0"/>
              </a:rPr>
              <a:t>-7.68</a:t>
            </a:r>
          </a:p>
        </p:txBody>
      </p:sp>
      <p:sp>
        <p:nvSpPr>
          <p:cNvPr id="65556" name="Text Box 68"/>
          <p:cNvSpPr txBox="1">
            <a:spLocks noChangeArrowheads="1"/>
          </p:cNvSpPr>
          <p:nvPr/>
        </p:nvSpPr>
        <p:spPr bwMode="auto">
          <a:xfrm>
            <a:off x="6283325" y="3502025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2400" b="0">
                <a:solidFill>
                  <a:srgbClr val="66CCFF"/>
                </a:solidFill>
                <a:latin typeface="Times" charset="0"/>
              </a:rPr>
              <a:t>-8</a:t>
            </a:r>
          </a:p>
        </p:txBody>
      </p:sp>
      <p:sp>
        <p:nvSpPr>
          <p:cNvPr id="65557" name="Line 69"/>
          <p:cNvSpPr>
            <a:spLocks noChangeShapeType="1"/>
          </p:cNvSpPr>
          <p:nvPr/>
        </p:nvSpPr>
        <p:spPr bwMode="auto">
          <a:xfrm>
            <a:off x="1181100" y="4105275"/>
            <a:ext cx="711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58" name="Rectangle 70"/>
          <p:cNvSpPr>
            <a:spLocks noChangeArrowheads="1"/>
          </p:cNvSpPr>
          <p:nvPr/>
        </p:nvSpPr>
        <p:spPr bwMode="auto">
          <a:xfrm>
            <a:off x="1968500" y="4759325"/>
            <a:ext cx="825500" cy="3302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latin typeface="Times" charset="0"/>
              </a:rPr>
              <a:t>Fire</a:t>
            </a:r>
          </a:p>
        </p:txBody>
      </p:sp>
      <p:grpSp>
        <p:nvGrpSpPr>
          <p:cNvPr id="65559" name="Group 71"/>
          <p:cNvGrpSpPr>
            <a:grpSpLocks/>
          </p:cNvGrpSpPr>
          <p:nvPr/>
        </p:nvGrpSpPr>
        <p:grpSpPr bwMode="auto">
          <a:xfrm>
            <a:off x="5664200" y="4759325"/>
            <a:ext cx="1625600" cy="330200"/>
            <a:chOff x="3400" y="2064"/>
            <a:chExt cx="1024" cy="208"/>
          </a:xfrm>
        </p:grpSpPr>
        <p:sp>
          <p:nvSpPr>
            <p:cNvPr id="65584" name="Rectangle 72"/>
            <p:cNvSpPr>
              <a:spLocks noChangeArrowheads="1"/>
            </p:cNvSpPr>
            <p:nvPr/>
          </p:nvSpPr>
          <p:spPr bwMode="auto">
            <a:xfrm>
              <a:off x="3400" y="2064"/>
              <a:ext cx="480" cy="20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latin typeface="Times" charset="0"/>
                </a:rPr>
                <a:t>and</a:t>
              </a:r>
            </a:p>
          </p:txBody>
        </p:sp>
        <p:sp>
          <p:nvSpPr>
            <p:cNvPr id="65585" name="Rectangle 73"/>
            <p:cNvSpPr>
              <a:spLocks noChangeArrowheads="1"/>
            </p:cNvSpPr>
            <p:nvPr/>
          </p:nvSpPr>
          <p:spPr bwMode="auto">
            <a:xfrm>
              <a:off x="4096" y="2064"/>
              <a:ext cx="328" cy="20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latin typeface="Times" charset="0"/>
                </a:rPr>
                <a:t>go</a:t>
              </a:r>
            </a:p>
          </p:txBody>
        </p:sp>
      </p:grpSp>
      <p:sp>
        <p:nvSpPr>
          <p:cNvPr id="65560" name="Rectangle 74"/>
          <p:cNvSpPr>
            <a:spLocks noChangeArrowheads="1"/>
          </p:cNvSpPr>
          <p:nvPr/>
        </p:nvSpPr>
        <p:spPr bwMode="auto">
          <a:xfrm>
            <a:off x="476250" y="4759325"/>
            <a:ext cx="698500" cy="3302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latin typeface="Times" charset="0"/>
              </a:rPr>
              <a:t>&lt;s&gt;</a:t>
            </a:r>
          </a:p>
        </p:txBody>
      </p:sp>
      <p:sp>
        <p:nvSpPr>
          <p:cNvPr id="65561" name="Text Box 75"/>
          <p:cNvSpPr txBox="1">
            <a:spLocks noChangeArrowheads="1"/>
          </p:cNvSpPr>
          <p:nvPr/>
        </p:nvSpPr>
        <p:spPr bwMode="auto">
          <a:xfrm>
            <a:off x="1346200" y="483235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2400" b="0">
                <a:latin typeface="Times" charset="0"/>
              </a:rPr>
              <a:t>6</a:t>
            </a:r>
          </a:p>
        </p:txBody>
      </p:sp>
      <p:sp>
        <p:nvSpPr>
          <p:cNvPr id="65562" name="Text Box 76"/>
          <p:cNvSpPr txBox="1">
            <a:spLocks noChangeArrowheads="1"/>
          </p:cNvSpPr>
          <p:nvPr/>
        </p:nvSpPr>
        <p:spPr bwMode="auto">
          <a:xfrm>
            <a:off x="3006725" y="4743450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2400" b="0">
                <a:latin typeface="Times" charset="0"/>
              </a:rPr>
              <a:t>16</a:t>
            </a:r>
          </a:p>
        </p:txBody>
      </p:sp>
      <p:sp>
        <p:nvSpPr>
          <p:cNvPr id="65563" name="Text Box 77"/>
          <p:cNvSpPr txBox="1">
            <a:spLocks noChangeArrowheads="1"/>
          </p:cNvSpPr>
          <p:nvPr/>
        </p:nvSpPr>
        <p:spPr bwMode="auto">
          <a:xfrm>
            <a:off x="5013325" y="4743450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2400" b="0">
                <a:latin typeface="Times" charset="0"/>
              </a:rPr>
              <a:t>46</a:t>
            </a:r>
          </a:p>
        </p:txBody>
      </p:sp>
      <p:sp>
        <p:nvSpPr>
          <p:cNvPr id="65564" name="Text Box 78"/>
          <p:cNvSpPr txBox="1">
            <a:spLocks noChangeArrowheads="1"/>
          </p:cNvSpPr>
          <p:nvPr/>
        </p:nvSpPr>
        <p:spPr bwMode="auto">
          <a:xfrm>
            <a:off x="6318250" y="4832350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2400" b="0">
                <a:latin typeface="Times" charset="0"/>
              </a:rPr>
              <a:t>54</a:t>
            </a:r>
          </a:p>
        </p:txBody>
      </p:sp>
      <p:sp>
        <p:nvSpPr>
          <p:cNvPr id="65565" name="Text Box 79"/>
          <p:cNvSpPr txBox="1">
            <a:spLocks noChangeArrowheads="1"/>
          </p:cNvSpPr>
          <p:nvPr/>
        </p:nvSpPr>
        <p:spPr bwMode="auto">
          <a:xfrm>
            <a:off x="7493000" y="4784725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2400" b="0">
                <a:latin typeface="Times" charset="0"/>
              </a:rPr>
              <a:t>76</a:t>
            </a:r>
          </a:p>
        </p:txBody>
      </p:sp>
      <p:sp>
        <p:nvSpPr>
          <p:cNvPr id="65566" name="Text Box 80"/>
          <p:cNvSpPr txBox="1">
            <a:spLocks noChangeArrowheads="1"/>
          </p:cNvSpPr>
          <p:nvPr/>
        </p:nvSpPr>
        <p:spPr bwMode="auto">
          <a:xfrm>
            <a:off x="8480425" y="4048125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2400" b="0">
                <a:latin typeface="Times" charset="0"/>
              </a:rPr>
              <a:t>79</a:t>
            </a:r>
          </a:p>
        </p:txBody>
      </p:sp>
      <p:sp>
        <p:nvSpPr>
          <p:cNvPr id="65567" name="Text Box 81"/>
          <p:cNvSpPr txBox="1">
            <a:spLocks noChangeArrowheads="1"/>
          </p:cNvSpPr>
          <p:nvPr/>
        </p:nvSpPr>
        <p:spPr bwMode="auto">
          <a:xfrm>
            <a:off x="5851525" y="5022850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2400" b="0">
                <a:solidFill>
                  <a:srgbClr val="66CCFF"/>
                </a:solidFill>
                <a:latin typeface="Times" charset="0"/>
              </a:rPr>
              <a:t>-3</a:t>
            </a:r>
          </a:p>
        </p:txBody>
      </p:sp>
      <p:sp>
        <p:nvSpPr>
          <p:cNvPr id="65568" name="Text Box 82"/>
          <p:cNvSpPr txBox="1">
            <a:spLocks noChangeArrowheads="1"/>
          </p:cNvSpPr>
          <p:nvPr/>
        </p:nvSpPr>
        <p:spPr bwMode="auto">
          <a:xfrm>
            <a:off x="6804025" y="5022850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2400" b="0">
                <a:solidFill>
                  <a:srgbClr val="66CCFF"/>
                </a:solidFill>
                <a:latin typeface="Times" charset="0"/>
              </a:rPr>
              <a:t>-4</a:t>
            </a:r>
          </a:p>
        </p:txBody>
      </p:sp>
      <p:sp>
        <p:nvSpPr>
          <p:cNvPr id="65569" name="Text Box 83"/>
          <p:cNvSpPr txBox="1">
            <a:spLocks noChangeArrowheads="1"/>
          </p:cNvSpPr>
          <p:nvPr/>
        </p:nvSpPr>
        <p:spPr bwMode="auto">
          <a:xfrm>
            <a:off x="7832725" y="4581525"/>
            <a:ext cx="831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2400" b="0">
                <a:solidFill>
                  <a:srgbClr val="66CCFF"/>
                </a:solidFill>
                <a:latin typeface="Times" charset="0"/>
              </a:rPr>
              <a:t>-3.68</a:t>
            </a:r>
          </a:p>
        </p:txBody>
      </p:sp>
      <p:sp>
        <p:nvSpPr>
          <p:cNvPr id="65570" name="Text Box 84"/>
          <p:cNvSpPr txBox="1">
            <a:spLocks noChangeArrowheads="1"/>
          </p:cNvSpPr>
          <p:nvPr/>
        </p:nvSpPr>
        <p:spPr bwMode="auto">
          <a:xfrm>
            <a:off x="644525" y="5022850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2400" b="0">
                <a:solidFill>
                  <a:srgbClr val="66CCFF"/>
                </a:solidFill>
                <a:latin typeface="Times" charset="0"/>
              </a:rPr>
              <a:t>-2</a:t>
            </a:r>
          </a:p>
        </p:txBody>
      </p:sp>
      <p:sp>
        <p:nvSpPr>
          <p:cNvPr id="65571" name="Text Box 85"/>
          <p:cNvSpPr txBox="1">
            <a:spLocks noChangeArrowheads="1"/>
          </p:cNvSpPr>
          <p:nvPr/>
        </p:nvSpPr>
        <p:spPr bwMode="auto">
          <a:xfrm>
            <a:off x="2193925" y="5022850"/>
            <a:ext cx="476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2400" b="0">
                <a:solidFill>
                  <a:srgbClr val="66CCFF"/>
                </a:solidFill>
                <a:latin typeface="Times" charset="0"/>
              </a:rPr>
              <a:t>-6</a:t>
            </a:r>
          </a:p>
        </p:txBody>
      </p:sp>
      <p:sp>
        <p:nvSpPr>
          <p:cNvPr id="65572" name="Line 86"/>
          <p:cNvSpPr>
            <a:spLocks noChangeShapeType="1"/>
          </p:cNvSpPr>
          <p:nvPr/>
        </p:nvSpPr>
        <p:spPr bwMode="auto">
          <a:xfrm>
            <a:off x="6432550" y="4914900"/>
            <a:ext cx="3238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73" name="Line 87"/>
          <p:cNvSpPr>
            <a:spLocks noChangeShapeType="1"/>
          </p:cNvSpPr>
          <p:nvPr/>
        </p:nvSpPr>
        <p:spPr bwMode="auto">
          <a:xfrm>
            <a:off x="1181100" y="4914900"/>
            <a:ext cx="774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74" name="Line 88"/>
          <p:cNvSpPr>
            <a:spLocks noChangeShapeType="1"/>
          </p:cNvSpPr>
          <p:nvPr/>
        </p:nvSpPr>
        <p:spPr bwMode="auto">
          <a:xfrm>
            <a:off x="8559800" y="4445000"/>
            <a:ext cx="3429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75" name="Line 89"/>
          <p:cNvSpPr>
            <a:spLocks noChangeShapeType="1"/>
          </p:cNvSpPr>
          <p:nvPr/>
        </p:nvSpPr>
        <p:spPr bwMode="auto">
          <a:xfrm flipV="1">
            <a:off x="261938" y="4124325"/>
            <a:ext cx="204787" cy="3857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5576" name="Line 90"/>
          <p:cNvSpPr>
            <a:spLocks noChangeShapeType="1"/>
          </p:cNvSpPr>
          <p:nvPr/>
        </p:nvSpPr>
        <p:spPr bwMode="auto">
          <a:xfrm>
            <a:off x="266700" y="4510088"/>
            <a:ext cx="204788" cy="4333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5577" name="Line 91"/>
          <p:cNvSpPr>
            <a:spLocks noChangeShapeType="1"/>
          </p:cNvSpPr>
          <p:nvPr/>
        </p:nvSpPr>
        <p:spPr bwMode="auto">
          <a:xfrm flipV="1">
            <a:off x="7291388" y="4610100"/>
            <a:ext cx="571500" cy="3095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5578" name="Line 92"/>
          <p:cNvSpPr>
            <a:spLocks noChangeShapeType="1"/>
          </p:cNvSpPr>
          <p:nvPr/>
        </p:nvSpPr>
        <p:spPr bwMode="auto">
          <a:xfrm>
            <a:off x="7219950" y="4110038"/>
            <a:ext cx="642938" cy="161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aphicFrame>
        <p:nvGraphicFramePr>
          <p:cNvPr id="65579" name="Object 2"/>
          <p:cNvGraphicFramePr>
            <a:graphicFrameLocks noChangeAspect="1"/>
          </p:cNvGraphicFramePr>
          <p:nvPr/>
        </p:nvGraphicFramePr>
        <p:xfrm>
          <a:off x="3059113" y="5484813"/>
          <a:ext cx="3013075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" name="Equation" r:id="rId4" imgW="1384300" imgH="228600" progId="Equation.DGEE2">
                  <p:embed/>
                </p:oleObj>
              </mc:Choice>
              <mc:Fallback>
                <p:oleObj name="Equation" r:id="rId4" imgW="1384300" imgH="228600" progId="Equation.DGEE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113" y="5484813"/>
                        <a:ext cx="3013075" cy="49688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80" name="Line 94"/>
          <p:cNvSpPr>
            <a:spLocks noChangeShapeType="1"/>
          </p:cNvSpPr>
          <p:nvPr/>
        </p:nvSpPr>
        <p:spPr bwMode="auto">
          <a:xfrm>
            <a:off x="2867025" y="4114800"/>
            <a:ext cx="747713" cy="2333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5581" name="Line 95"/>
          <p:cNvSpPr>
            <a:spLocks noChangeShapeType="1"/>
          </p:cNvSpPr>
          <p:nvPr/>
        </p:nvSpPr>
        <p:spPr bwMode="auto">
          <a:xfrm flipV="1">
            <a:off x="2795588" y="4672013"/>
            <a:ext cx="823912" cy="2428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5582" name="Line 96"/>
          <p:cNvSpPr>
            <a:spLocks noChangeShapeType="1"/>
          </p:cNvSpPr>
          <p:nvPr/>
        </p:nvSpPr>
        <p:spPr bwMode="auto">
          <a:xfrm flipV="1">
            <a:off x="4995863" y="4114800"/>
            <a:ext cx="733425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5583" name="Line 97"/>
          <p:cNvSpPr>
            <a:spLocks noChangeShapeType="1"/>
          </p:cNvSpPr>
          <p:nvPr/>
        </p:nvSpPr>
        <p:spPr bwMode="auto">
          <a:xfrm>
            <a:off x="4991100" y="4676775"/>
            <a:ext cx="671513" cy="2476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7977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Combining features improves error rates </a:t>
            </a:r>
          </a:p>
        </p:txBody>
      </p:sp>
      <p:sp>
        <p:nvSpPr>
          <p:cNvPr id="675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Results from NRL SPINE 2000 task (using output combination):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1519541"/>
              </p:ext>
            </p:extLst>
          </p:nvPr>
        </p:nvGraphicFramePr>
        <p:xfrm>
          <a:off x="279400" y="1930400"/>
          <a:ext cx="8129588" cy="447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5584953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>
          <a:xfrm>
            <a:off x="396875" y="325438"/>
            <a:ext cx="8747125" cy="7620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Combining compensation schemes improves accuracy, too</a:t>
            </a:r>
          </a:p>
        </p:txBody>
      </p:sp>
      <p:graphicFrame>
        <p:nvGraphicFramePr>
          <p:cNvPr id="2" name="Object 2"/>
          <p:cNvGraphicFramePr>
            <a:graphicFrameLocks noGrp="1" noChangeAspect="1"/>
          </p:cNvGraphicFramePr>
          <p:nvPr>
            <p:ph type="chart" idx="4294967295"/>
            <p:extLst>
              <p:ext uri="{D42A27DB-BD31-4B8C-83A1-F6EECF244321}">
                <p14:modId xmlns:p14="http://schemas.microsoft.com/office/powerpoint/2010/main" val="3391248357"/>
              </p:ext>
            </p:extLst>
          </p:nvPr>
        </p:nvGraphicFramePr>
        <p:xfrm>
          <a:off x="823913" y="1841500"/>
          <a:ext cx="7742237" cy="3789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9635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Further results from SPINE 2000:</a:t>
            </a:r>
          </a:p>
        </p:txBody>
      </p:sp>
    </p:spTree>
    <p:extLst>
      <p:ext uri="{BB962C8B-B14F-4D97-AF65-F5344CB8AC3E}">
        <p14:creationId xmlns:p14="http://schemas.microsoft.com/office/powerpoint/2010/main" val="104253660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231188" cy="4876800"/>
          </a:xfrm>
        </p:spPr>
        <p:txBody>
          <a:bodyPr/>
          <a:lstStyle/>
          <a:p>
            <a:endParaRPr lang="en-US" dirty="0">
              <a:solidFill>
                <a:schemeClr val="tx2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solidFill>
                <a:schemeClr val="tx2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solidFill>
                <a:schemeClr val="tx2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solidFill>
                <a:schemeClr val="tx2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solidFill>
                <a:schemeClr val="tx2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solidFill>
                <a:schemeClr val="tx2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solidFill>
                <a:schemeClr val="tx2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solidFill>
                <a:schemeClr val="tx2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spcBef>
                <a:spcPct val="75000"/>
              </a:spcBef>
            </a:pPr>
            <a:endParaRPr lang="en-US" dirty="0">
              <a:solidFill>
                <a:schemeClr val="tx2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spcBef>
                <a:spcPct val="75000"/>
              </a:spcBef>
              <a:buFont typeface="Wingdings" charset="0"/>
              <a:buNone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7168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2779459"/>
              </p:ext>
            </p:extLst>
          </p:nvPr>
        </p:nvGraphicFramePr>
        <p:xfrm>
          <a:off x="190500" y="1066800"/>
          <a:ext cx="8763000" cy="5191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87" name="Chart" r:id="rId4" imgW="6858000" imgH="4064000" progId="MSGraph.Chart.8">
                  <p:embed followColorScheme="full"/>
                </p:oleObj>
              </mc:Choice>
              <mc:Fallback>
                <p:oleObj name="Chart" r:id="rId4" imgW="6858000" imgH="40640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" y="1066800"/>
                        <a:ext cx="8763000" cy="5191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Comparing different types of information fusion [RM task] (Li, 2005)</a:t>
            </a:r>
          </a:p>
        </p:txBody>
      </p:sp>
      <p:grpSp>
        <p:nvGrpSpPr>
          <p:cNvPr id="71684" name="Group 12"/>
          <p:cNvGrpSpPr>
            <a:grpSpLocks/>
          </p:cNvGrpSpPr>
          <p:nvPr/>
        </p:nvGrpSpPr>
        <p:grpSpPr bwMode="auto">
          <a:xfrm>
            <a:off x="1600200" y="5562600"/>
            <a:ext cx="1447800" cy="152400"/>
            <a:chOff x="1440" y="3120"/>
            <a:chExt cx="912" cy="96"/>
          </a:xfrm>
        </p:grpSpPr>
        <p:sp>
          <p:nvSpPr>
            <p:cNvPr id="71700" name="Line 6"/>
            <p:cNvSpPr>
              <a:spLocks noChangeShapeType="1"/>
            </p:cNvSpPr>
            <p:nvPr/>
          </p:nvSpPr>
          <p:spPr bwMode="auto">
            <a:xfrm>
              <a:off x="1440" y="3120"/>
              <a:ext cx="0" cy="96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01" name="Line 7"/>
            <p:cNvSpPr>
              <a:spLocks noChangeShapeType="1"/>
            </p:cNvSpPr>
            <p:nvPr/>
          </p:nvSpPr>
          <p:spPr bwMode="auto">
            <a:xfrm>
              <a:off x="2352" y="3120"/>
              <a:ext cx="0" cy="96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02" name="Line 10"/>
            <p:cNvSpPr>
              <a:spLocks noChangeShapeType="1"/>
            </p:cNvSpPr>
            <p:nvPr/>
          </p:nvSpPr>
          <p:spPr bwMode="auto">
            <a:xfrm>
              <a:off x="1440" y="3216"/>
              <a:ext cx="912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1685" name="Group 13"/>
          <p:cNvGrpSpPr>
            <a:grpSpLocks/>
          </p:cNvGrpSpPr>
          <p:nvPr/>
        </p:nvGrpSpPr>
        <p:grpSpPr bwMode="auto">
          <a:xfrm>
            <a:off x="3200400" y="5562600"/>
            <a:ext cx="1447800" cy="152400"/>
            <a:chOff x="1440" y="3120"/>
            <a:chExt cx="912" cy="96"/>
          </a:xfrm>
        </p:grpSpPr>
        <p:sp>
          <p:nvSpPr>
            <p:cNvPr id="71697" name="Line 14"/>
            <p:cNvSpPr>
              <a:spLocks noChangeShapeType="1"/>
            </p:cNvSpPr>
            <p:nvPr/>
          </p:nvSpPr>
          <p:spPr bwMode="auto">
            <a:xfrm>
              <a:off x="1440" y="3120"/>
              <a:ext cx="0" cy="96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698" name="Line 15"/>
            <p:cNvSpPr>
              <a:spLocks noChangeShapeType="1"/>
            </p:cNvSpPr>
            <p:nvPr/>
          </p:nvSpPr>
          <p:spPr bwMode="auto">
            <a:xfrm>
              <a:off x="2352" y="3120"/>
              <a:ext cx="0" cy="96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699" name="Line 16"/>
            <p:cNvSpPr>
              <a:spLocks noChangeShapeType="1"/>
            </p:cNvSpPr>
            <p:nvPr/>
          </p:nvSpPr>
          <p:spPr bwMode="auto">
            <a:xfrm>
              <a:off x="1440" y="3216"/>
              <a:ext cx="912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1686" name="Text Box 17"/>
          <p:cNvSpPr txBox="1">
            <a:spLocks noChangeArrowheads="1"/>
          </p:cNvSpPr>
          <p:nvPr/>
        </p:nvSpPr>
        <p:spPr bwMode="auto">
          <a:xfrm>
            <a:off x="1660525" y="5791200"/>
            <a:ext cx="122298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b="0" i="1" dirty="0">
                <a:solidFill>
                  <a:srgbClr val="0000FF"/>
                </a:solidFill>
              </a:rPr>
              <a:t>Baseline</a:t>
            </a:r>
            <a:endParaRPr lang="en-US" i="1" dirty="0">
              <a:solidFill>
                <a:srgbClr val="0000FF"/>
              </a:solidFill>
            </a:endParaRPr>
          </a:p>
        </p:txBody>
      </p:sp>
      <p:sp>
        <p:nvSpPr>
          <p:cNvPr id="71687" name="Text Box 18"/>
          <p:cNvSpPr txBox="1">
            <a:spLocks noChangeArrowheads="1"/>
          </p:cNvSpPr>
          <p:nvPr/>
        </p:nvSpPr>
        <p:spPr bwMode="auto">
          <a:xfrm>
            <a:off x="4724400" y="5775325"/>
            <a:ext cx="17645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b="0" i="1" dirty="0">
                <a:solidFill>
                  <a:srgbClr val="0000FF"/>
                </a:solidFill>
              </a:rPr>
              <a:t>Output Comb</a:t>
            </a:r>
            <a:endParaRPr lang="en-US" i="1" dirty="0">
              <a:solidFill>
                <a:srgbClr val="0000FF"/>
              </a:solidFill>
            </a:endParaRPr>
          </a:p>
        </p:txBody>
      </p:sp>
      <p:grpSp>
        <p:nvGrpSpPr>
          <p:cNvPr id="71688" name="Group 20"/>
          <p:cNvGrpSpPr>
            <a:grpSpLocks/>
          </p:cNvGrpSpPr>
          <p:nvPr/>
        </p:nvGrpSpPr>
        <p:grpSpPr bwMode="auto">
          <a:xfrm>
            <a:off x="4800600" y="5562600"/>
            <a:ext cx="1447800" cy="152400"/>
            <a:chOff x="1440" y="3120"/>
            <a:chExt cx="912" cy="96"/>
          </a:xfrm>
        </p:grpSpPr>
        <p:sp>
          <p:nvSpPr>
            <p:cNvPr id="71694" name="Line 21"/>
            <p:cNvSpPr>
              <a:spLocks noChangeShapeType="1"/>
            </p:cNvSpPr>
            <p:nvPr/>
          </p:nvSpPr>
          <p:spPr bwMode="auto">
            <a:xfrm>
              <a:off x="1440" y="3120"/>
              <a:ext cx="0" cy="96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695" name="Line 22"/>
            <p:cNvSpPr>
              <a:spLocks noChangeShapeType="1"/>
            </p:cNvSpPr>
            <p:nvPr/>
          </p:nvSpPr>
          <p:spPr bwMode="auto">
            <a:xfrm>
              <a:off x="2352" y="3120"/>
              <a:ext cx="0" cy="96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696" name="Line 23"/>
            <p:cNvSpPr>
              <a:spLocks noChangeShapeType="1"/>
            </p:cNvSpPr>
            <p:nvPr/>
          </p:nvSpPr>
          <p:spPr bwMode="auto">
            <a:xfrm>
              <a:off x="1440" y="3216"/>
              <a:ext cx="912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1689" name="Text Box 24"/>
          <p:cNvSpPr txBox="1">
            <a:spLocks noChangeArrowheads="1"/>
          </p:cNvSpPr>
          <p:nvPr/>
        </p:nvSpPr>
        <p:spPr bwMode="auto">
          <a:xfrm>
            <a:off x="2971800" y="5791200"/>
            <a:ext cx="18784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b="0" i="1" dirty="0">
                <a:solidFill>
                  <a:srgbClr val="0000FF"/>
                </a:solidFill>
              </a:rPr>
              <a:t>Feature Comb</a:t>
            </a:r>
            <a:endParaRPr lang="en-US" i="1" dirty="0">
              <a:solidFill>
                <a:srgbClr val="0000FF"/>
              </a:solidFill>
            </a:endParaRPr>
          </a:p>
        </p:txBody>
      </p:sp>
      <p:sp>
        <p:nvSpPr>
          <p:cNvPr id="71690" name="Rectangle 25"/>
          <p:cNvSpPr>
            <a:spLocks noChangeArrowheads="1"/>
          </p:cNvSpPr>
          <p:nvPr/>
        </p:nvSpPr>
        <p:spPr bwMode="auto">
          <a:xfrm>
            <a:off x="7315200" y="2362200"/>
            <a:ext cx="228600" cy="228600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691" name="Rectangle 26"/>
          <p:cNvSpPr>
            <a:spLocks noChangeArrowheads="1"/>
          </p:cNvSpPr>
          <p:nvPr/>
        </p:nvSpPr>
        <p:spPr bwMode="auto">
          <a:xfrm>
            <a:off x="7315200" y="3048000"/>
            <a:ext cx="228600" cy="2286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692" name="Text Box 27"/>
          <p:cNvSpPr txBox="1">
            <a:spLocks noChangeArrowheads="1"/>
          </p:cNvSpPr>
          <p:nvPr/>
        </p:nvSpPr>
        <p:spPr bwMode="auto">
          <a:xfrm>
            <a:off x="7688263" y="2133600"/>
            <a:ext cx="12430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/>
            <a:r>
              <a:rPr lang="en-US" dirty="0">
                <a:solidFill>
                  <a:srgbClr val="0000FF"/>
                </a:solidFill>
              </a:rPr>
              <a:t>Natural</a:t>
            </a:r>
          </a:p>
          <a:p>
            <a:pPr algn="ctr"/>
            <a:r>
              <a:rPr lang="en-US" dirty="0">
                <a:solidFill>
                  <a:srgbClr val="0000FF"/>
                </a:solidFill>
              </a:rPr>
              <a:t>Features</a:t>
            </a:r>
          </a:p>
        </p:txBody>
      </p:sp>
      <p:sp>
        <p:nvSpPr>
          <p:cNvPr id="71693" name="Text Box 30"/>
          <p:cNvSpPr txBox="1">
            <a:spLocks noChangeArrowheads="1"/>
          </p:cNvSpPr>
          <p:nvPr/>
        </p:nvSpPr>
        <p:spPr bwMode="auto">
          <a:xfrm>
            <a:off x="7620000" y="2779713"/>
            <a:ext cx="14112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/>
            <a:r>
              <a:rPr lang="en-US" dirty="0">
                <a:solidFill>
                  <a:srgbClr val="0000FF"/>
                </a:solidFill>
              </a:rPr>
              <a:t>Optimized</a:t>
            </a:r>
          </a:p>
          <a:p>
            <a:pPr algn="ctr"/>
            <a:r>
              <a:rPr lang="en-US" dirty="0">
                <a:solidFill>
                  <a:srgbClr val="0000FF"/>
                </a:solidFill>
              </a:rPr>
              <a:t>Features</a:t>
            </a:r>
          </a:p>
        </p:txBody>
      </p:sp>
    </p:spTree>
    <p:extLst>
      <p:ext uri="{BB962C8B-B14F-4D97-AF65-F5344CB8AC3E}">
        <p14:creationId xmlns:p14="http://schemas.microsoft.com/office/powerpoint/2010/main" val="343339286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The problem of reverberation</a:t>
            </a:r>
          </a:p>
        </p:txBody>
      </p:sp>
      <p:sp>
        <p:nvSpPr>
          <p:cNvPr id="91138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High levels of reverberation are extremely detrimental to recognition accuracy</a:t>
            </a: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>
                <a:latin typeface="Arial" charset="0"/>
                <a:ea typeface="ＭＳ Ｐゴシック" charset="0"/>
              </a:rPr>
              <a:t>In reverberant environments, the </a:t>
            </a:r>
            <a:r>
              <a:rPr lang="ja-JP" altLang="en-US">
                <a:latin typeface="Arial" charset="0"/>
                <a:ea typeface="ＭＳ Ｐゴシック" charset="0"/>
              </a:rPr>
              <a:t>“</a:t>
            </a:r>
            <a:r>
              <a:rPr lang="en-US" altLang="ja-JP">
                <a:latin typeface="Arial" charset="0"/>
                <a:ea typeface="ＭＳ Ｐゴシック" charset="0"/>
              </a:rPr>
              <a:t>noise</a:t>
            </a:r>
            <a:r>
              <a:rPr lang="ja-JP" altLang="en-US">
                <a:latin typeface="Arial" charset="0"/>
                <a:ea typeface="ＭＳ Ｐゴシック" charset="0"/>
              </a:rPr>
              <a:t>”</a:t>
            </a:r>
            <a:r>
              <a:rPr lang="en-US" altLang="ja-JP">
                <a:latin typeface="Arial" charset="0"/>
                <a:ea typeface="ＭＳ Ｐゴシック" charset="0"/>
              </a:rPr>
              <a:t> is actually reflected copies of the target speech signals</a:t>
            </a:r>
          </a:p>
          <a:p>
            <a:pPr lvl="1"/>
            <a:r>
              <a:rPr lang="en-US">
                <a:latin typeface="Arial" charset="0"/>
                <a:ea typeface="ＭＳ Ｐゴシック" charset="0"/>
              </a:rPr>
              <a:t>Noise-canceling strategies (like the LMS algorithm) based on uncorrelated noise sources fail</a:t>
            </a:r>
          </a:p>
          <a:p>
            <a:pPr lvl="1"/>
            <a:r>
              <a:rPr lang="en-US">
                <a:latin typeface="Arial" charset="0"/>
                <a:ea typeface="ＭＳ Ｐゴシック" charset="0"/>
              </a:rPr>
              <a:t>Frame-based compensation strategies also fail because effects of reverberation can be spread over several frames</a:t>
            </a:r>
          </a:p>
        </p:txBody>
      </p:sp>
    </p:spTree>
    <p:extLst>
      <p:ext uri="{BB962C8B-B14F-4D97-AF65-F5344CB8AC3E}">
        <p14:creationId xmlns:p14="http://schemas.microsoft.com/office/powerpoint/2010/main" val="234608117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The problem of reverberation</a:t>
            </a:r>
          </a:p>
        </p:txBody>
      </p:sp>
      <p:sp>
        <p:nvSpPr>
          <p:cNvPr id="931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Comparison of single channel and delay-and-sum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beamforming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(WSJ data passed through measured impulse responses):</a:t>
            </a:r>
          </a:p>
        </p:txBody>
      </p:sp>
      <p:graphicFrame>
        <p:nvGraphicFramePr>
          <p:cNvPr id="9318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0145883"/>
              </p:ext>
            </p:extLst>
          </p:nvPr>
        </p:nvGraphicFramePr>
        <p:xfrm>
          <a:off x="1522413" y="2413000"/>
          <a:ext cx="6097587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82" name="Chart" r:id="rId16" imgW="6096000" imgH="4064000" progId="MSGraph.Chart.8">
                  <p:embed followColorScheme="full"/>
                </p:oleObj>
              </mc:Choice>
              <mc:Fallback>
                <p:oleObj name="Chart" r:id="rId16" imgW="6096000" imgH="40640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2413" y="2413000"/>
                        <a:ext cx="6097587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188" name="Text Box 5"/>
          <p:cNvSpPr txBox="1">
            <a:spLocks noChangeArrowheads="1"/>
          </p:cNvSpPr>
          <p:nvPr/>
        </p:nvSpPr>
        <p:spPr bwMode="auto">
          <a:xfrm>
            <a:off x="3870325" y="2574925"/>
            <a:ext cx="23566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2400" dirty="0">
                <a:solidFill>
                  <a:srgbClr val="E49A0B"/>
                </a:solidFill>
                <a:latin typeface="Arial"/>
                <a:cs typeface="Arial"/>
              </a:rPr>
              <a:t>Single channel</a:t>
            </a:r>
          </a:p>
        </p:txBody>
      </p:sp>
      <p:sp>
        <p:nvSpPr>
          <p:cNvPr id="93189" name="Text Box 6"/>
          <p:cNvSpPr txBox="1">
            <a:spLocks noChangeArrowheads="1"/>
          </p:cNvSpPr>
          <p:nvPr/>
        </p:nvSpPr>
        <p:spPr bwMode="auto">
          <a:xfrm>
            <a:off x="5302250" y="3413125"/>
            <a:ext cx="23569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2400" dirty="0">
                <a:solidFill>
                  <a:srgbClr val="009C00"/>
                </a:solidFill>
                <a:latin typeface="Arial"/>
                <a:cs typeface="Arial"/>
              </a:rPr>
              <a:t>Delay and sum</a:t>
            </a:r>
          </a:p>
        </p:txBody>
      </p:sp>
      <p:pic>
        <p:nvPicPr>
          <p:cNvPr id="2" name="input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2636520" y="5029200"/>
            <a:ext cx="411480" cy="411480"/>
          </a:xfrm>
          <a:prstGeom prst="rect">
            <a:avLst/>
          </a:prstGeom>
        </p:spPr>
      </p:pic>
      <p:pic>
        <p:nvPicPr>
          <p:cNvPr id="3" name="reverb300.wav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3581400" y="4846320"/>
            <a:ext cx="411480" cy="411480"/>
          </a:xfrm>
          <a:prstGeom prst="rect">
            <a:avLst/>
          </a:prstGeom>
        </p:spPr>
      </p:pic>
      <p:pic>
        <p:nvPicPr>
          <p:cNvPr id="4" name="reverb470.wav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4141716" y="3898540"/>
            <a:ext cx="411480" cy="411480"/>
          </a:xfrm>
          <a:prstGeom prst="rect">
            <a:avLst/>
          </a:prstGeom>
        </p:spPr>
      </p:pic>
      <p:pic>
        <p:nvPicPr>
          <p:cNvPr id="5" name="reverb600.wav">
            <a:hlinkClick r:id="" action="ppaction://media"/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4577080" y="3692800"/>
            <a:ext cx="411480" cy="411480"/>
          </a:xfrm>
          <a:prstGeom prst="rect">
            <a:avLst/>
          </a:prstGeom>
        </p:spPr>
      </p:pic>
      <p:pic>
        <p:nvPicPr>
          <p:cNvPr id="6" name="reverb780.wav">
            <a:hlinkClick r:id="" action="ppaction://media"/>
          </p:cNvPr>
          <p:cNvPicPr>
            <a:picLocks noChangeAspect="1"/>
          </p:cNvPicPr>
          <p:nvPr>
            <a:audioFile r:link="rId11"/>
            <p:extLst>
              <p:ext uri="{DAA4B4D4-6D71-4841-9C94-3DE7FCFB9230}">
                <p14:media xmlns:p14="http://schemas.microsoft.com/office/powerpoint/2010/main" r:embed="rId10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5096510" y="3505200"/>
            <a:ext cx="411480" cy="411480"/>
          </a:xfrm>
          <a:prstGeom prst="rect">
            <a:avLst/>
          </a:prstGeom>
        </p:spPr>
      </p:pic>
      <p:pic>
        <p:nvPicPr>
          <p:cNvPr id="7" name="reverb1300.wav">
            <a:hlinkClick r:id="" action="ppaction://media"/>
          </p:cNvPr>
          <p:cNvPicPr>
            <a:picLocks noChangeAspect="1"/>
          </p:cNvPicPr>
          <p:nvPr>
            <a:audioFile r:link="rId13"/>
            <p:extLst>
              <p:ext uri="{DAA4B4D4-6D71-4841-9C94-3DE7FCFB9230}">
                <p14:media xmlns:p14="http://schemas.microsoft.com/office/powerpoint/2010/main" r:embed="rId12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6781800" y="3022600"/>
            <a:ext cx="411480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187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90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21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452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84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588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big 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Sampling in time </a:t>
            </a:r>
          </a:p>
          <a:p>
            <a:pPr lvl="1"/>
            <a:r>
              <a:rPr lang="en-US" dirty="0"/>
              <a:t>Basic C/D and D/C conversion</a:t>
            </a:r>
          </a:p>
          <a:p>
            <a:pPr lvl="1"/>
            <a:r>
              <a:rPr lang="en-US" dirty="0"/>
              <a:t>Change in sampling rate</a:t>
            </a:r>
          </a:p>
          <a:p>
            <a:r>
              <a:rPr lang="en-US" dirty="0"/>
              <a:t>The discrete Fourier transform (DFT) / sampling in frequency</a:t>
            </a:r>
          </a:p>
          <a:p>
            <a:pPr lvl="1"/>
            <a:r>
              <a:rPr lang="en-US" dirty="0"/>
              <a:t>Circular v linear convolution</a:t>
            </a:r>
          </a:p>
          <a:p>
            <a:pPr lvl="1"/>
            <a:r>
              <a:rPr lang="en-US" dirty="0"/>
              <a:t>Implementation of overlap-add and overlap-save algorithms</a:t>
            </a:r>
          </a:p>
          <a:p>
            <a:r>
              <a:rPr lang="en-US" dirty="0"/>
              <a:t>The Fast Fourier transform (FFT)</a:t>
            </a:r>
          </a:p>
          <a:p>
            <a:pPr lvl="1"/>
            <a:r>
              <a:rPr lang="en-US" dirty="0"/>
              <a:t>FFT structures: decimation in time and frequency, non radix-2 FFTs</a:t>
            </a:r>
          </a:p>
          <a:p>
            <a:r>
              <a:rPr lang="en-US" dirty="0"/>
              <a:t>Implementation of filter structures for IIR, FIR filters</a:t>
            </a:r>
          </a:p>
          <a:p>
            <a:r>
              <a:rPr lang="en-US" dirty="0"/>
              <a:t>Digital filter design for IIR, FIR filters</a:t>
            </a:r>
          </a:p>
        </p:txBody>
      </p:sp>
    </p:spTree>
    <p:extLst>
      <p:ext uri="{BB962C8B-B14F-4D97-AF65-F5344CB8AC3E}">
        <p14:creationId xmlns:p14="http://schemas.microsoft.com/office/powerpoint/2010/main" val="2335414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Use of microphone arrays: motivation</a:t>
            </a:r>
          </a:p>
        </p:txBody>
      </p:sp>
      <p:sp>
        <p:nvSpPr>
          <p:cNvPr id="7373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Microphone arrays can provide </a:t>
            </a:r>
            <a:r>
              <a:rPr lang="en-US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directional response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, accepting speech from some directions but suppressing others </a:t>
            </a:r>
          </a:p>
        </p:txBody>
      </p:sp>
      <p:pic>
        <p:nvPicPr>
          <p:cNvPr id="7373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267200"/>
            <a:ext cx="1816100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2" name="Line 5"/>
          <p:cNvSpPr>
            <a:spLocks noChangeShapeType="1"/>
          </p:cNvSpPr>
          <p:nvPr/>
        </p:nvSpPr>
        <p:spPr bwMode="auto">
          <a:xfrm flipV="1">
            <a:off x="3352800" y="3352800"/>
            <a:ext cx="1143000" cy="1143000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33" name="Line 6"/>
          <p:cNvSpPr>
            <a:spLocks noChangeShapeType="1"/>
          </p:cNvSpPr>
          <p:nvPr/>
        </p:nvSpPr>
        <p:spPr bwMode="auto">
          <a:xfrm>
            <a:off x="3810000" y="4876800"/>
            <a:ext cx="1447800" cy="0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9117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98799"/>
              </p:ext>
            </p:extLst>
          </p:nvPr>
        </p:nvGraphicFramePr>
        <p:xfrm>
          <a:off x="2971800" y="2590800"/>
          <a:ext cx="2286000" cy="459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9" name="Chart" r:id="rId5" imgW="6096000" imgH="4064000" progId="MSGraph.Chart.8">
                  <p:embed followColorScheme="full"/>
                </p:oleObj>
              </mc:Choice>
              <mc:Fallback>
                <p:oleObj name="Chart" r:id="rId5" imgW="6096000" imgH="40640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2590800"/>
                        <a:ext cx="2286000" cy="4591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3735" name="Picture 8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895600"/>
            <a:ext cx="8636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6" name="Picture 9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495800"/>
            <a:ext cx="7239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3652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1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391175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Another reason for microphone arrays …</a:t>
            </a:r>
          </a:p>
        </p:txBody>
      </p:sp>
      <p:sp>
        <p:nvSpPr>
          <p:cNvPr id="757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Microphone arrays can </a:t>
            </a:r>
            <a:r>
              <a:rPr lang="en-US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focus attention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 on the direct field in a reverberant environment</a:t>
            </a:r>
          </a:p>
        </p:txBody>
      </p:sp>
      <p:graphicFrame>
        <p:nvGraphicFramePr>
          <p:cNvPr id="7577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3276966"/>
              </p:ext>
            </p:extLst>
          </p:nvPr>
        </p:nvGraphicFramePr>
        <p:xfrm>
          <a:off x="2971800" y="2590800"/>
          <a:ext cx="2286000" cy="459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90" name="Chart" r:id="rId4" imgW="6096000" imgH="4064000" progId="MSGraph.Chart.8">
                  <p:embed followColorScheme="full"/>
                </p:oleObj>
              </mc:Choice>
              <mc:Fallback>
                <p:oleObj name="Chart" r:id="rId4" imgW="6096000" imgH="40640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2590800"/>
                        <a:ext cx="2286000" cy="4591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780" name="Rectangle 5"/>
          <p:cNvSpPr>
            <a:spLocks noChangeArrowheads="1"/>
          </p:cNvSpPr>
          <p:nvPr/>
        </p:nvSpPr>
        <p:spPr bwMode="auto">
          <a:xfrm>
            <a:off x="762000" y="2362200"/>
            <a:ext cx="7696200" cy="3581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9219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1732824"/>
              </p:ext>
            </p:extLst>
          </p:nvPr>
        </p:nvGraphicFramePr>
        <p:xfrm>
          <a:off x="2819400" y="1981200"/>
          <a:ext cx="2286000" cy="459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91" name="Chart" r:id="rId6" imgW="6096000" imgH="4064000" progId="MSGraph.Chart.8">
                  <p:embed followColorScheme="full"/>
                </p:oleObj>
              </mc:Choice>
              <mc:Fallback>
                <p:oleObj name="Chart" r:id="rId6" imgW="6096000" imgH="40640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1981200"/>
                        <a:ext cx="2286000" cy="4591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5782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733800"/>
            <a:ext cx="1816100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3" name="Line 8"/>
          <p:cNvSpPr>
            <a:spLocks noChangeShapeType="1"/>
          </p:cNvSpPr>
          <p:nvPr/>
        </p:nvSpPr>
        <p:spPr bwMode="auto">
          <a:xfrm flipV="1">
            <a:off x="3124200" y="2438400"/>
            <a:ext cx="1676400" cy="1676400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84" name="Line 9"/>
          <p:cNvSpPr>
            <a:spLocks noChangeShapeType="1"/>
          </p:cNvSpPr>
          <p:nvPr/>
        </p:nvSpPr>
        <p:spPr bwMode="auto">
          <a:xfrm flipV="1">
            <a:off x="3048000" y="4267200"/>
            <a:ext cx="3505200" cy="42863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5785" name="Picture 10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810000"/>
            <a:ext cx="1566863" cy="193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6" name="Line 11"/>
          <p:cNvSpPr>
            <a:spLocks noChangeShapeType="1"/>
          </p:cNvSpPr>
          <p:nvPr/>
        </p:nvSpPr>
        <p:spPr bwMode="auto">
          <a:xfrm flipH="1" flipV="1">
            <a:off x="4800600" y="2438400"/>
            <a:ext cx="1981200" cy="1447800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777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2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392198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Options in the use of multiple microphones…</a:t>
            </a:r>
          </a:p>
        </p:txBody>
      </p:sp>
      <p:sp>
        <p:nvSpPr>
          <p:cNvPr id="77826" name="Rectangle 3"/>
          <p:cNvSpPr>
            <a:spLocks noGrp="1" noChangeArrowheads="1"/>
          </p:cNvSpPr>
          <p:nvPr>
            <p:ph type="body" idx="1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There are many ways we can use multiple microphones to improve recognition accuracy: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dirty="0">
                <a:solidFill>
                  <a:srgbClr val="0000FF"/>
                </a:solidFill>
                <a:latin typeface="Arial" charset="0"/>
                <a:ea typeface="ＭＳ Ｐゴシック" charset="0"/>
              </a:rPr>
              <a:t>Fixed delay-and-sum </a:t>
            </a:r>
            <a:r>
              <a:rPr lang="en-US" dirty="0" err="1">
                <a:solidFill>
                  <a:srgbClr val="0000FF"/>
                </a:solidFill>
                <a:latin typeface="Arial" charset="0"/>
                <a:ea typeface="ＭＳ Ｐゴシック" charset="0"/>
              </a:rPr>
              <a:t>beamforming</a:t>
            </a:r>
            <a:endParaRPr lang="en-US" dirty="0">
              <a:solidFill>
                <a:srgbClr val="0000FF"/>
              </a:solidFill>
              <a:latin typeface="Arial" charset="0"/>
              <a:ea typeface="ＭＳ Ｐゴシック" charset="0"/>
            </a:endParaRP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Microphone selection techniques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Traditional adaptive filtering based on minimizing waveform distortion</a:t>
            </a:r>
          </a:p>
          <a:p>
            <a:pPr lvl="1"/>
            <a:r>
              <a:rPr lang="en-US" dirty="0">
                <a:solidFill>
                  <a:srgbClr val="0000FF"/>
                </a:solidFill>
                <a:latin typeface="Arial" charset="0"/>
                <a:ea typeface="ＭＳ Ｐゴシック" charset="0"/>
              </a:rPr>
              <a:t>Feature-driven adaptive filtering (LIMABEAM)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Statistically-driven separation approaches (ICA/BSS)</a:t>
            </a:r>
          </a:p>
          <a:p>
            <a:pPr lvl="1"/>
            <a:r>
              <a:rPr lang="en-US" dirty="0">
                <a:solidFill>
                  <a:srgbClr val="0000FF"/>
                </a:solidFill>
                <a:latin typeface="Arial" charset="0"/>
                <a:ea typeface="ＭＳ Ｐゴシック" charset="0"/>
              </a:rPr>
              <a:t>Binaural processing based on selective reconstruction (</a:t>
            </a:r>
            <a:r>
              <a:rPr lang="en-US" i="1" dirty="0">
                <a:solidFill>
                  <a:srgbClr val="0000FF"/>
                </a:solidFill>
                <a:latin typeface="Arial" charset="0"/>
                <a:ea typeface="ＭＳ Ｐゴシック" charset="0"/>
              </a:rPr>
              <a:t>e.g. </a:t>
            </a:r>
            <a:r>
              <a:rPr lang="en-US" dirty="0">
                <a:solidFill>
                  <a:srgbClr val="0000FF"/>
                </a:solidFill>
                <a:latin typeface="Arial" charset="0"/>
                <a:ea typeface="ＭＳ Ｐゴシック" charset="0"/>
              </a:rPr>
              <a:t>PDCW)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Binaural processing for correlation-based emphasis (</a:t>
            </a:r>
            <a:r>
              <a:rPr lang="en-US" i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e.g. </a:t>
            </a:r>
            <a:r>
              <a:rPr lang="en-US" dirty="0" err="1">
                <a:solidFill>
                  <a:srgbClr val="000000"/>
                </a:solidFill>
                <a:latin typeface="Arial" charset="0"/>
                <a:ea typeface="ＭＳ Ｐゴシック" charset="0"/>
              </a:rPr>
              <a:t>Polyaural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)</a:t>
            </a:r>
          </a:p>
          <a:p>
            <a:pPr lvl="1"/>
            <a:r>
              <a:rPr lang="en-US" dirty="0">
                <a:solidFill>
                  <a:srgbClr val="0000FF"/>
                </a:solidFill>
                <a:latin typeface="Arial" charset="0"/>
                <a:ea typeface="ＭＳ Ｐゴシック" charset="0"/>
              </a:rPr>
              <a:t>Binaural processing using precedence-based emphasis (peripheral or central, </a:t>
            </a:r>
            <a:r>
              <a:rPr lang="en-US" i="1" dirty="0">
                <a:solidFill>
                  <a:srgbClr val="0000FF"/>
                </a:solidFill>
                <a:latin typeface="Arial" charset="0"/>
                <a:ea typeface="ＭＳ Ｐゴシック" charset="0"/>
              </a:rPr>
              <a:t>e.g. </a:t>
            </a:r>
            <a:r>
              <a:rPr lang="en-US" dirty="0">
                <a:solidFill>
                  <a:srgbClr val="0000FF"/>
                </a:solidFill>
                <a:latin typeface="Arial" charset="0"/>
                <a:ea typeface="ＭＳ Ｐゴシック" charset="0"/>
              </a:rPr>
              <a:t>SSF)</a:t>
            </a:r>
          </a:p>
          <a:p>
            <a:pPr lvl="1"/>
            <a:endParaRPr lang="en-US" dirty="0">
              <a:solidFill>
                <a:srgbClr val="0000FF"/>
              </a:solidFill>
              <a:latin typeface="Arial" charset="0"/>
              <a:ea typeface="ＭＳ Ｐゴシック" charset="0"/>
            </a:endParaRPr>
          </a:p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30655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Delay-and-sum </a:t>
            </a:r>
            <a:r>
              <a:rPr lang="en-US" dirty="0" err="1"/>
              <a:t>beamforming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412" y="1524000"/>
            <a:ext cx="8231188" cy="4572000"/>
          </a:xfrm>
        </p:spPr>
        <p:txBody>
          <a:bodyPr/>
          <a:lstStyle/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Simple processing based on equalizing delays to sensors and summing responses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High directivity can be achieved with many sensors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Baseline algorithm for any multi-microphone experiment</a:t>
            </a:r>
          </a:p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dirty="0"/>
          </a:p>
        </p:txBody>
      </p:sp>
      <p:pic>
        <p:nvPicPr>
          <p:cNvPr id="4" name="Picture 3" descr="DelaySum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412" y="1371600"/>
            <a:ext cx="5600700" cy="290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577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Adaptive array processing</a:t>
            </a:r>
          </a:p>
        </p:txBody>
      </p:sp>
      <p:sp>
        <p:nvSpPr>
          <p:cNvPr id="9830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chemeClr val="tx2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solidFill>
                <a:schemeClr val="tx2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solidFill>
                <a:schemeClr val="tx2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solidFill>
                <a:schemeClr val="tx2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solidFill>
                <a:schemeClr val="tx2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solidFill>
                <a:schemeClr val="tx2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marL="393192">
              <a:spcBef>
                <a:spcPts val="1860"/>
              </a:spcBef>
            </a:pPr>
            <a:r>
              <a:rPr lang="en-US" dirty="0">
                <a:latin typeface="Arial" charset="0"/>
                <a:ea typeface="ＭＳ Ｐゴシック" charset="0"/>
              </a:rPr>
              <a:t>MMSE-based methods </a:t>
            </a:r>
            <a:r>
              <a:rPr lang="en-US" dirty="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(e.g. LMS, RLS ) </a:t>
            </a:r>
            <a:r>
              <a:rPr lang="en-US" dirty="0">
                <a:latin typeface="Arial" charset="0"/>
                <a:ea typeface="ＭＳ Ｐゴシック" charset="0"/>
              </a:rPr>
              <a:t>falsely assume independence of signal and noise; not true in reverberation 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Not as much of an issue with modern methods using objective functions based on kurtosis or negative entropy</a:t>
            </a:r>
          </a:p>
          <a:p>
            <a:r>
              <a:rPr lang="en-US" dirty="0">
                <a:latin typeface="Arial" charset="0"/>
                <a:ea typeface="ＭＳ Ｐゴシック" charset="0"/>
              </a:rPr>
              <a:t>Methods reduce signal distortion, not error rate</a:t>
            </a:r>
          </a:p>
        </p:txBody>
      </p:sp>
      <p:pic>
        <p:nvPicPr>
          <p:cNvPr id="2" name="Picture 1" descr="AdaptiveArray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300" y="990600"/>
            <a:ext cx="5600700" cy="341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2217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7" grpId="0" uiExpand="1" build="p" bldLvl="2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9" name="Rectangle 2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Speech recognition using microphone arrays has been always been performed by combining two independent systems.</a:t>
            </a: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876800" y="3733800"/>
            <a:ext cx="3733800" cy="2438400"/>
            <a:chOff x="3072" y="2208"/>
            <a:chExt cx="2352" cy="1680"/>
          </a:xfrm>
        </p:grpSpPr>
        <p:sp>
          <p:nvSpPr>
            <p:cNvPr id="82965" name="Rectangle 3"/>
            <p:cNvSpPr>
              <a:spLocks noChangeArrowheads="1"/>
            </p:cNvSpPr>
            <p:nvPr/>
          </p:nvSpPr>
          <p:spPr bwMode="auto">
            <a:xfrm>
              <a:off x="4464" y="2760"/>
              <a:ext cx="816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2400" b="0">
                  <a:solidFill>
                    <a:schemeClr val="bg2"/>
                  </a:solidFill>
                  <a:latin typeface="Times New Roman" charset="0"/>
                </a:rPr>
                <a:t>ASR</a:t>
              </a:r>
            </a:p>
          </p:txBody>
        </p:sp>
        <p:sp>
          <p:nvSpPr>
            <p:cNvPr id="82966" name="Rectangle 4"/>
            <p:cNvSpPr>
              <a:spLocks noChangeArrowheads="1"/>
            </p:cNvSpPr>
            <p:nvPr/>
          </p:nvSpPr>
          <p:spPr bwMode="auto">
            <a:xfrm>
              <a:off x="3216" y="2760"/>
              <a:ext cx="912" cy="576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s-MX" sz="1400" b="0">
                  <a:solidFill>
                    <a:schemeClr val="bg2"/>
                  </a:solidFill>
                  <a:latin typeface="Times New Roman" charset="0"/>
                </a:rPr>
                <a:t>Feature</a:t>
              </a:r>
            </a:p>
            <a:p>
              <a:pPr algn="ctr" eaLnBrk="1" hangingPunct="1"/>
              <a:r>
                <a:rPr lang="es-MX" sz="1400" b="0">
                  <a:solidFill>
                    <a:schemeClr val="bg2"/>
                  </a:solidFill>
                  <a:latin typeface="Times New Roman" charset="0"/>
                </a:rPr>
                <a:t>extraction</a:t>
              </a:r>
              <a:endParaRPr lang="en-US" sz="1400" b="0">
                <a:solidFill>
                  <a:schemeClr val="bg2"/>
                </a:solidFill>
                <a:latin typeface="Times New Roman" charset="0"/>
              </a:endParaRPr>
            </a:p>
          </p:txBody>
        </p:sp>
        <p:cxnSp>
          <p:nvCxnSpPr>
            <p:cNvPr id="82967" name="AutoShape 5"/>
            <p:cNvCxnSpPr>
              <a:cxnSpLocks noChangeShapeType="1"/>
              <a:stCxn id="82966" idx="3"/>
              <a:endCxn id="82965" idx="1"/>
            </p:cNvCxnSpPr>
            <p:nvPr/>
          </p:nvCxnSpPr>
          <p:spPr bwMode="auto">
            <a:xfrm>
              <a:off x="4128" y="3048"/>
              <a:ext cx="33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82968" name="AutoShape 6"/>
            <p:cNvSpPr>
              <a:spLocks noChangeArrowheads="1"/>
            </p:cNvSpPr>
            <p:nvPr/>
          </p:nvSpPr>
          <p:spPr bwMode="auto">
            <a:xfrm>
              <a:off x="3072" y="2208"/>
              <a:ext cx="2352" cy="1680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s-ES_tradnl" sz="2400" b="0">
                <a:latin typeface="Times New Roman" charset="0"/>
              </a:endParaRP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762000" y="3733800"/>
            <a:ext cx="4343400" cy="2438400"/>
            <a:chOff x="480" y="2208"/>
            <a:chExt cx="2736" cy="1680"/>
          </a:xfrm>
        </p:grpSpPr>
        <p:cxnSp>
          <p:nvCxnSpPr>
            <p:cNvPr id="82950" name="AutoShape 8"/>
            <p:cNvCxnSpPr>
              <a:cxnSpLocks noChangeShapeType="1"/>
              <a:stCxn id="82951" idx="3"/>
              <a:endCxn id="82966" idx="1"/>
            </p:cNvCxnSpPr>
            <p:nvPr/>
          </p:nvCxnSpPr>
          <p:spPr bwMode="auto">
            <a:xfrm>
              <a:off x="2880" y="3048"/>
              <a:ext cx="33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82951" name="AutoShape 9"/>
            <p:cNvSpPr>
              <a:spLocks noChangeArrowheads="1"/>
            </p:cNvSpPr>
            <p:nvPr/>
          </p:nvSpPr>
          <p:spPr bwMode="auto">
            <a:xfrm>
              <a:off x="2160" y="2784"/>
              <a:ext cx="720" cy="528"/>
            </a:xfrm>
            <a:prstGeom prst="roundRect">
              <a:avLst>
                <a:gd name="adj" fmla="val 16667"/>
              </a:avLst>
            </a:prstGeom>
            <a:solidFill>
              <a:srgbClr val="00CC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s-MX" sz="1400" b="0">
                  <a:solidFill>
                    <a:schemeClr val="bg2"/>
                  </a:solidFill>
                  <a:latin typeface="Times New Roman" charset="0"/>
                </a:rPr>
                <a:t>Array</a:t>
              </a:r>
            </a:p>
            <a:p>
              <a:pPr algn="ctr" eaLnBrk="1" hangingPunct="1"/>
              <a:r>
                <a:rPr lang="es-MX" sz="1400" b="0">
                  <a:solidFill>
                    <a:schemeClr val="bg2"/>
                  </a:solidFill>
                  <a:latin typeface="Times New Roman" charset="0"/>
                </a:rPr>
                <a:t>processing</a:t>
              </a:r>
              <a:endParaRPr lang="en-US" sz="1400" b="0">
                <a:solidFill>
                  <a:schemeClr val="bg2"/>
                </a:solidFill>
                <a:latin typeface="Times New Roman" charset="0"/>
              </a:endParaRPr>
            </a:p>
          </p:txBody>
        </p:sp>
        <p:sp>
          <p:nvSpPr>
            <p:cNvPr id="82952" name="Oval 10"/>
            <p:cNvSpPr>
              <a:spLocks noChangeArrowheads="1"/>
            </p:cNvSpPr>
            <p:nvPr/>
          </p:nvSpPr>
          <p:spPr bwMode="auto">
            <a:xfrm>
              <a:off x="960" y="244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53" name="Oval 11"/>
            <p:cNvSpPr>
              <a:spLocks noChangeArrowheads="1"/>
            </p:cNvSpPr>
            <p:nvPr/>
          </p:nvSpPr>
          <p:spPr bwMode="auto">
            <a:xfrm>
              <a:off x="960" y="283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54" name="Oval 12"/>
            <p:cNvSpPr>
              <a:spLocks noChangeArrowheads="1"/>
            </p:cNvSpPr>
            <p:nvPr/>
          </p:nvSpPr>
          <p:spPr bwMode="auto">
            <a:xfrm>
              <a:off x="960" y="321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55" name="Oval 13"/>
            <p:cNvSpPr>
              <a:spLocks noChangeArrowheads="1"/>
            </p:cNvSpPr>
            <p:nvPr/>
          </p:nvSpPr>
          <p:spPr bwMode="auto">
            <a:xfrm>
              <a:off x="960" y="360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82956" name="AutoShape 14"/>
            <p:cNvCxnSpPr>
              <a:cxnSpLocks noChangeShapeType="1"/>
              <a:stCxn id="82952" idx="6"/>
              <a:endCxn id="82951" idx="1"/>
            </p:cNvCxnSpPr>
            <p:nvPr/>
          </p:nvCxnSpPr>
          <p:spPr bwMode="auto">
            <a:xfrm>
              <a:off x="1056" y="2496"/>
              <a:ext cx="1104" cy="55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82957" name="AutoShape 15"/>
            <p:cNvCxnSpPr>
              <a:cxnSpLocks noChangeShapeType="1"/>
              <a:stCxn id="82953" idx="6"/>
              <a:endCxn id="82951" idx="1"/>
            </p:cNvCxnSpPr>
            <p:nvPr/>
          </p:nvCxnSpPr>
          <p:spPr bwMode="auto">
            <a:xfrm>
              <a:off x="1056" y="2880"/>
              <a:ext cx="1104" cy="16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82958" name="AutoShape 16"/>
            <p:cNvCxnSpPr>
              <a:cxnSpLocks noChangeShapeType="1"/>
              <a:stCxn id="82955" idx="6"/>
              <a:endCxn id="82951" idx="1"/>
            </p:cNvCxnSpPr>
            <p:nvPr/>
          </p:nvCxnSpPr>
          <p:spPr bwMode="auto">
            <a:xfrm flipV="1">
              <a:off x="1056" y="3048"/>
              <a:ext cx="1104" cy="6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82959" name="AutoShape 17"/>
            <p:cNvCxnSpPr>
              <a:cxnSpLocks noChangeShapeType="1"/>
              <a:stCxn id="82954" idx="6"/>
              <a:endCxn id="82951" idx="1"/>
            </p:cNvCxnSpPr>
            <p:nvPr/>
          </p:nvCxnSpPr>
          <p:spPr bwMode="auto">
            <a:xfrm flipV="1">
              <a:off x="1056" y="3048"/>
              <a:ext cx="1104" cy="21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82960" name="Text Box 18"/>
            <p:cNvSpPr txBox="1">
              <a:spLocks noChangeArrowheads="1"/>
            </p:cNvSpPr>
            <p:nvPr/>
          </p:nvSpPr>
          <p:spPr bwMode="auto">
            <a:xfrm>
              <a:off x="576" y="2352"/>
              <a:ext cx="480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i="1">
                  <a:latin typeface="Times New Roman" charset="0"/>
                </a:rPr>
                <a:t>MIC</a:t>
              </a:r>
              <a:r>
                <a:rPr lang="en-US" sz="1600" i="1" baseline="-25000">
                  <a:latin typeface="Times New Roman" charset="0"/>
                </a:rPr>
                <a:t>1</a:t>
              </a:r>
              <a:endParaRPr lang="en-US" sz="1600" i="1">
                <a:latin typeface="Times New Roman" charset="0"/>
              </a:endParaRPr>
            </a:p>
          </p:txBody>
        </p:sp>
        <p:sp>
          <p:nvSpPr>
            <p:cNvPr id="82961" name="Text Box 19"/>
            <p:cNvSpPr txBox="1">
              <a:spLocks noChangeArrowheads="1"/>
            </p:cNvSpPr>
            <p:nvPr/>
          </p:nvSpPr>
          <p:spPr bwMode="auto">
            <a:xfrm>
              <a:off x="576" y="2745"/>
              <a:ext cx="480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i="1">
                  <a:latin typeface="Times New Roman" charset="0"/>
                </a:rPr>
                <a:t>MIC</a:t>
              </a:r>
              <a:r>
                <a:rPr lang="en-US" sz="1600" i="1" baseline="-25000">
                  <a:latin typeface="Times New Roman" charset="0"/>
                </a:rPr>
                <a:t>2</a:t>
              </a:r>
              <a:endParaRPr lang="en-US" sz="1600" i="1">
                <a:latin typeface="Times New Roman" charset="0"/>
              </a:endParaRPr>
            </a:p>
          </p:txBody>
        </p:sp>
        <p:sp>
          <p:nvSpPr>
            <p:cNvPr id="82962" name="Text Box 20"/>
            <p:cNvSpPr txBox="1">
              <a:spLocks noChangeArrowheads="1"/>
            </p:cNvSpPr>
            <p:nvPr/>
          </p:nvSpPr>
          <p:spPr bwMode="auto">
            <a:xfrm>
              <a:off x="576" y="3138"/>
              <a:ext cx="480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i="1">
                  <a:latin typeface="Times New Roman" charset="0"/>
                </a:rPr>
                <a:t>MIC</a:t>
              </a:r>
              <a:r>
                <a:rPr lang="en-US" sz="1600" i="1" baseline="-25000">
                  <a:latin typeface="Times New Roman" charset="0"/>
                </a:rPr>
                <a:t>3</a:t>
              </a:r>
              <a:endParaRPr lang="en-US" sz="1600" i="1">
                <a:latin typeface="Times New Roman" charset="0"/>
              </a:endParaRPr>
            </a:p>
          </p:txBody>
        </p:sp>
        <p:sp>
          <p:nvSpPr>
            <p:cNvPr id="82963" name="Text Box 21"/>
            <p:cNvSpPr txBox="1">
              <a:spLocks noChangeArrowheads="1"/>
            </p:cNvSpPr>
            <p:nvPr/>
          </p:nvSpPr>
          <p:spPr bwMode="auto">
            <a:xfrm>
              <a:off x="576" y="3533"/>
              <a:ext cx="48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i="1">
                  <a:latin typeface="Times New Roman" charset="0"/>
                </a:rPr>
                <a:t>MIC</a:t>
              </a:r>
              <a:r>
                <a:rPr lang="en-US" sz="1600" i="1" baseline="-25000">
                  <a:latin typeface="Times New Roman" charset="0"/>
                </a:rPr>
                <a:t>4</a:t>
              </a:r>
              <a:endParaRPr lang="en-US" sz="1600" i="1">
                <a:latin typeface="Times New Roman" charset="0"/>
              </a:endParaRPr>
            </a:p>
          </p:txBody>
        </p:sp>
        <p:sp>
          <p:nvSpPr>
            <p:cNvPr id="82964" name="AutoShape 22"/>
            <p:cNvSpPr>
              <a:spLocks noChangeArrowheads="1"/>
            </p:cNvSpPr>
            <p:nvPr/>
          </p:nvSpPr>
          <p:spPr bwMode="auto">
            <a:xfrm>
              <a:off x="480" y="2208"/>
              <a:ext cx="2496" cy="1680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s-ES_tradnl" sz="2400" b="0">
                <a:latin typeface="Times New Roman" charset="0"/>
              </a:endParaRPr>
            </a:p>
          </p:txBody>
        </p:sp>
      </p:grpSp>
      <p:sp>
        <p:nvSpPr>
          <p:cNvPr id="283671" name="Rectangle 23"/>
          <p:cNvSpPr>
            <a:spLocks noChangeArrowheads="1"/>
          </p:cNvSpPr>
          <p:nvPr/>
        </p:nvSpPr>
        <p:spPr bwMode="auto">
          <a:xfrm>
            <a:off x="685800" y="2209800"/>
            <a:ext cx="7772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4950" indent="-234950" eaLnBrk="1" hangingPunct="1">
              <a:spcBef>
                <a:spcPct val="20000"/>
              </a:spcBef>
              <a:buSzPct val="200000"/>
              <a:buFont typeface="Wingdings" charset="0"/>
              <a:buNone/>
            </a:pPr>
            <a:r>
              <a:rPr lang="es-MX" b="1" dirty="0">
                <a:solidFill>
                  <a:srgbClr val="4D25FF"/>
                </a:solidFill>
                <a:latin typeface="Arial" charset="0"/>
              </a:rPr>
              <a:t>This is not ideal</a:t>
            </a:r>
            <a:r>
              <a:rPr lang="en-US" b="1" dirty="0">
                <a:solidFill>
                  <a:srgbClr val="4D25FF"/>
                </a:solidFill>
                <a:latin typeface="Arial" charset="0"/>
              </a:rPr>
              <a:t>:</a:t>
            </a:r>
            <a:endParaRPr lang="en-US" sz="2400" b="1" dirty="0">
              <a:solidFill>
                <a:srgbClr val="4D25FF"/>
              </a:solidFill>
              <a:latin typeface="Arial" charset="0"/>
            </a:endParaRP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en-US" b="0" dirty="0">
                <a:solidFill>
                  <a:srgbClr val="000000"/>
                </a:solidFill>
                <a:latin typeface="Arial" charset="0"/>
              </a:rPr>
              <a:t>Systems have different objectives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en-US" b="0" dirty="0">
                <a:solidFill>
                  <a:srgbClr val="000000"/>
                </a:solidFill>
                <a:latin typeface="Arial" charset="0"/>
              </a:rPr>
              <a:t>Each system does not exploit information available to the other</a:t>
            </a:r>
            <a:endParaRPr lang="en-US" sz="2400" b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2948" name="Rectangle 2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>
                <a:latin typeface="Arial" charset="0"/>
                <a:ea typeface="ＭＳ Ｐゴシック" charset="0"/>
                <a:cs typeface="ＭＳ Ｐゴシック" charset="0"/>
              </a:rPr>
              <a:t>Speech recognition using microphone arrays</a:t>
            </a: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339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3671" grpId="0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AutoShape 2"/>
          <p:cNvSpPr>
            <a:spLocks noChangeArrowheads="1"/>
          </p:cNvSpPr>
          <p:nvPr/>
        </p:nvSpPr>
        <p:spPr bwMode="auto">
          <a:xfrm>
            <a:off x="592138" y="3505200"/>
            <a:ext cx="8094662" cy="26670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00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994" name="Rectangle 3"/>
          <p:cNvSpPr>
            <a:spLocks noChangeArrowheads="1"/>
          </p:cNvSpPr>
          <p:nvPr/>
        </p:nvSpPr>
        <p:spPr bwMode="auto">
          <a:xfrm>
            <a:off x="7086600" y="4381500"/>
            <a:ext cx="1295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400" b="0">
                <a:solidFill>
                  <a:schemeClr val="bg2"/>
                </a:solidFill>
                <a:latin typeface="Times New Roman" charset="0"/>
              </a:rPr>
              <a:t>ASR</a:t>
            </a:r>
          </a:p>
        </p:txBody>
      </p:sp>
      <p:cxnSp>
        <p:nvCxnSpPr>
          <p:cNvPr id="84995" name="AutoShape 4"/>
          <p:cNvCxnSpPr>
            <a:cxnSpLocks noChangeShapeType="1"/>
            <a:stCxn id="84998" idx="3"/>
            <a:endCxn id="84996" idx="1"/>
          </p:cNvCxnSpPr>
          <p:nvPr/>
        </p:nvCxnSpPr>
        <p:spPr bwMode="auto">
          <a:xfrm>
            <a:off x="4572000" y="4838700"/>
            <a:ext cx="533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84996" name="Rectangle 5"/>
          <p:cNvSpPr>
            <a:spLocks noChangeArrowheads="1"/>
          </p:cNvSpPr>
          <p:nvPr/>
        </p:nvSpPr>
        <p:spPr bwMode="auto">
          <a:xfrm>
            <a:off x="5105400" y="4381500"/>
            <a:ext cx="1447800" cy="914400"/>
          </a:xfrm>
          <a:prstGeom prst="rect">
            <a:avLst/>
          </a:prstGeom>
          <a:solidFill>
            <a:srgbClr val="66CCFF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s-MX" sz="1600" b="0">
                <a:solidFill>
                  <a:schemeClr val="bg2"/>
                </a:solidFill>
                <a:latin typeface="Times New Roman" charset="0"/>
              </a:rPr>
              <a:t>Feature</a:t>
            </a:r>
          </a:p>
          <a:p>
            <a:pPr algn="ctr" eaLnBrk="1" hangingPunct="1"/>
            <a:r>
              <a:rPr lang="es-MX" sz="1600" b="0">
                <a:solidFill>
                  <a:schemeClr val="bg2"/>
                </a:solidFill>
                <a:latin typeface="Times New Roman" charset="0"/>
              </a:rPr>
              <a:t>extraction</a:t>
            </a:r>
            <a:endParaRPr lang="en-US" sz="1600" b="0">
              <a:solidFill>
                <a:schemeClr val="bg2"/>
              </a:solidFill>
              <a:latin typeface="Times New Roman" charset="0"/>
            </a:endParaRPr>
          </a:p>
        </p:txBody>
      </p:sp>
      <p:cxnSp>
        <p:nvCxnSpPr>
          <p:cNvPr id="84997" name="AutoShape 6"/>
          <p:cNvCxnSpPr>
            <a:cxnSpLocks noChangeShapeType="1"/>
            <a:stCxn id="84996" idx="3"/>
            <a:endCxn id="84994" idx="1"/>
          </p:cNvCxnSpPr>
          <p:nvPr/>
        </p:nvCxnSpPr>
        <p:spPr bwMode="auto">
          <a:xfrm>
            <a:off x="6553200" y="4838700"/>
            <a:ext cx="533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84998" name="AutoShape 7"/>
          <p:cNvSpPr>
            <a:spLocks noChangeArrowheads="1"/>
          </p:cNvSpPr>
          <p:nvPr/>
        </p:nvSpPr>
        <p:spPr bwMode="auto">
          <a:xfrm>
            <a:off x="3429000" y="4419600"/>
            <a:ext cx="1143000" cy="838200"/>
          </a:xfrm>
          <a:prstGeom prst="roundRect">
            <a:avLst>
              <a:gd name="adj" fmla="val 16667"/>
            </a:avLst>
          </a:prstGeom>
          <a:solidFill>
            <a:srgbClr val="00CC00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s-MX" sz="1600" b="0">
                <a:solidFill>
                  <a:schemeClr val="bg2"/>
                </a:solidFill>
                <a:latin typeface="Times New Roman" charset="0"/>
              </a:rPr>
              <a:t>Array</a:t>
            </a:r>
          </a:p>
          <a:p>
            <a:pPr algn="ctr" eaLnBrk="1" hangingPunct="1"/>
            <a:r>
              <a:rPr lang="es-MX" sz="1600" b="0">
                <a:solidFill>
                  <a:schemeClr val="bg2"/>
                </a:solidFill>
                <a:latin typeface="Times New Roman" charset="0"/>
              </a:rPr>
              <a:t>processing</a:t>
            </a:r>
            <a:endParaRPr lang="en-US" sz="1600" b="0">
              <a:solidFill>
                <a:schemeClr val="bg2"/>
              </a:solidFill>
              <a:latin typeface="Times New Roman" charset="0"/>
            </a:endParaRPr>
          </a:p>
        </p:txBody>
      </p:sp>
      <p:sp>
        <p:nvSpPr>
          <p:cNvPr id="84999" name="Oval 8"/>
          <p:cNvSpPr>
            <a:spLocks noChangeArrowheads="1"/>
          </p:cNvSpPr>
          <p:nvPr/>
        </p:nvSpPr>
        <p:spPr bwMode="auto">
          <a:xfrm>
            <a:off x="1524000" y="3886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000" name="Oval 9"/>
          <p:cNvSpPr>
            <a:spLocks noChangeArrowheads="1"/>
          </p:cNvSpPr>
          <p:nvPr/>
        </p:nvSpPr>
        <p:spPr bwMode="auto">
          <a:xfrm>
            <a:off x="1524000" y="4495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001" name="Oval 10"/>
          <p:cNvSpPr>
            <a:spLocks noChangeArrowheads="1"/>
          </p:cNvSpPr>
          <p:nvPr/>
        </p:nvSpPr>
        <p:spPr bwMode="auto">
          <a:xfrm>
            <a:off x="1524000" y="5105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002" name="Oval 11"/>
          <p:cNvSpPr>
            <a:spLocks noChangeArrowheads="1"/>
          </p:cNvSpPr>
          <p:nvPr/>
        </p:nvSpPr>
        <p:spPr bwMode="auto">
          <a:xfrm>
            <a:off x="1524000" y="5715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85003" name="AutoShape 12"/>
          <p:cNvCxnSpPr>
            <a:cxnSpLocks noChangeShapeType="1"/>
            <a:stCxn id="84999" idx="6"/>
            <a:endCxn id="84998" idx="1"/>
          </p:cNvCxnSpPr>
          <p:nvPr/>
        </p:nvCxnSpPr>
        <p:spPr bwMode="auto">
          <a:xfrm>
            <a:off x="1676400" y="3962400"/>
            <a:ext cx="1752600" cy="876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85004" name="AutoShape 13"/>
          <p:cNvCxnSpPr>
            <a:cxnSpLocks noChangeShapeType="1"/>
            <a:stCxn id="85000" idx="6"/>
            <a:endCxn id="84998" idx="1"/>
          </p:cNvCxnSpPr>
          <p:nvPr/>
        </p:nvCxnSpPr>
        <p:spPr bwMode="auto">
          <a:xfrm>
            <a:off x="1676400" y="4572000"/>
            <a:ext cx="1752600" cy="2667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85005" name="AutoShape 14"/>
          <p:cNvCxnSpPr>
            <a:cxnSpLocks noChangeShapeType="1"/>
            <a:stCxn id="85002" idx="6"/>
            <a:endCxn id="84998" idx="1"/>
          </p:cNvCxnSpPr>
          <p:nvPr/>
        </p:nvCxnSpPr>
        <p:spPr bwMode="auto">
          <a:xfrm flipV="1">
            <a:off x="1676400" y="4838700"/>
            <a:ext cx="1752600" cy="9525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85006" name="AutoShape 15"/>
          <p:cNvCxnSpPr>
            <a:cxnSpLocks noChangeShapeType="1"/>
            <a:stCxn id="85001" idx="6"/>
            <a:endCxn id="84998" idx="1"/>
          </p:cNvCxnSpPr>
          <p:nvPr/>
        </p:nvCxnSpPr>
        <p:spPr bwMode="auto">
          <a:xfrm flipV="1">
            <a:off x="1676400" y="4838700"/>
            <a:ext cx="1752600" cy="3429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85007" name="Text Box 16"/>
          <p:cNvSpPr txBox="1">
            <a:spLocks noChangeArrowheads="1"/>
          </p:cNvSpPr>
          <p:nvPr/>
        </p:nvSpPr>
        <p:spPr bwMode="auto">
          <a:xfrm>
            <a:off x="914400" y="373380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1">
                <a:latin typeface="Times New Roman" charset="0"/>
              </a:rPr>
              <a:t>MIC</a:t>
            </a:r>
            <a:r>
              <a:rPr lang="en-US" sz="1600" i="1" baseline="-25000">
                <a:latin typeface="Times New Roman" charset="0"/>
              </a:rPr>
              <a:t>1</a:t>
            </a:r>
            <a:endParaRPr lang="en-US" sz="1600" i="1">
              <a:latin typeface="Times New Roman" charset="0"/>
            </a:endParaRPr>
          </a:p>
        </p:txBody>
      </p:sp>
      <p:sp>
        <p:nvSpPr>
          <p:cNvPr id="85008" name="Text Box 17"/>
          <p:cNvSpPr txBox="1">
            <a:spLocks noChangeArrowheads="1"/>
          </p:cNvSpPr>
          <p:nvPr/>
        </p:nvSpPr>
        <p:spPr bwMode="auto">
          <a:xfrm>
            <a:off x="914400" y="4357688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1">
                <a:latin typeface="Times New Roman" charset="0"/>
              </a:rPr>
              <a:t>MIC</a:t>
            </a:r>
            <a:r>
              <a:rPr lang="en-US" sz="1600" i="1" baseline="-25000">
                <a:latin typeface="Times New Roman" charset="0"/>
              </a:rPr>
              <a:t>2</a:t>
            </a:r>
            <a:endParaRPr lang="en-US" sz="1600" i="1">
              <a:latin typeface="Times New Roman" charset="0"/>
            </a:endParaRPr>
          </a:p>
        </p:txBody>
      </p:sp>
      <p:sp>
        <p:nvSpPr>
          <p:cNvPr id="85009" name="Text Box 18"/>
          <p:cNvSpPr txBox="1">
            <a:spLocks noChangeArrowheads="1"/>
          </p:cNvSpPr>
          <p:nvPr/>
        </p:nvSpPr>
        <p:spPr bwMode="auto">
          <a:xfrm>
            <a:off x="914400" y="4981575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1">
                <a:latin typeface="Times New Roman" charset="0"/>
              </a:rPr>
              <a:t>MIC</a:t>
            </a:r>
            <a:r>
              <a:rPr lang="en-US" sz="1600" i="1" baseline="-25000">
                <a:latin typeface="Times New Roman" charset="0"/>
              </a:rPr>
              <a:t>3</a:t>
            </a:r>
            <a:endParaRPr lang="en-US" sz="1600" i="1">
              <a:latin typeface="Times New Roman" charset="0"/>
            </a:endParaRPr>
          </a:p>
        </p:txBody>
      </p:sp>
      <p:sp>
        <p:nvSpPr>
          <p:cNvPr id="85010" name="Text Box 19"/>
          <p:cNvSpPr txBox="1">
            <a:spLocks noChangeArrowheads="1"/>
          </p:cNvSpPr>
          <p:nvPr/>
        </p:nvSpPr>
        <p:spPr bwMode="auto">
          <a:xfrm>
            <a:off x="914400" y="560705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1">
                <a:latin typeface="Times New Roman" charset="0"/>
              </a:rPr>
              <a:t>MIC</a:t>
            </a:r>
            <a:r>
              <a:rPr lang="en-US" sz="1600" i="1" baseline="-25000">
                <a:latin typeface="Times New Roman" charset="0"/>
              </a:rPr>
              <a:t>4</a:t>
            </a:r>
            <a:endParaRPr lang="en-US" sz="1600" i="1">
              <a:latin typeface="Times New Roman" charset="0"/>
            </a:endParaRPr>
          </a:p>
        </p:txBody>
      </p:sp>
      <p:cxnSp>
        <p:nvCxnSpPr>
          <p:cNvPr id="85011" name="AutoShape 20"/>
          <p:cNvCxnSpPr>
            <a:cxnSpLocks noChangeShapeType="1"/>
          </p:cNvCxnSpPr>
          <p:nvPr/>
        </p:nvCxnSpPr>
        <p:spPr bwMode="auto">
          <a:xfrm rot="16200000" flipV="1">
            <a:off x="5734050" y="3409950"/>
            <a:ext cx="38100" cy="3733800"/>
          </a:xfrm>
          <a:prstGeom prst="bentConnector3">
            <a:avLst>
              <a:gd name="adj1" fmla="val -1316667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85012" name="AutoShape 21"/>
          <p:cNvCxnSpPr>
            <a:cxnSpLocks noChangeShapeType="1"/>
          </p:cNvCxnSpPr>
          <p:nvPr/>
        </p:nvCxnSpPr>
        <p:spPr bwMode="auto">
          <a:xfrm rot="16200000" flipV="1">
            <a:off x="5010150" y="4362450"/>
            <a:ext cx="38100" cy="1828800"/>
          </a:xfrm>
          <a:prstGeom prst="bentConnector3">
            <a:avLst>
              <a:gd name="adj1" fmla="val -691667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85013" name="Rectangle 2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>
                <a:latin typeface="Arial" charset="0"/>
                <a:ea typeface="ＭＳ Ｐゴシック" charset="0"/>
                <a:cs typeface="ＭＳ Ｐゴシック" charset="0"/>
              </a:rPr>
              <a:t>Feature-based optimal filtering (Seltzer 2004)</a:t>
            </a: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5014" name="Rectangle 2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231188" cy="4572000"/>
          </a:xfrm>
        </p:spPr>
        <p:txBody>
          <a:bodyPr/>
          <a:lstStyle/>
          <a:p>
            <a:r>
              <a:rPr lang="es-MX">
                <a:latin typeface="Arial" charset="0"/>
                <a:ea typeface="ＭＳ Ｐゴシック" charset="0"/>
                <a:cs typeface="ＭＳ Ｐゴシック" charset="0"/>
              </a:rPr>
              <a:t>Consider array processing and speech recognition as part of a single system that shares information</a:t>
            </a:r>
          </a:p>
          <a:p>
            <a:r>
              <a:rPr lang="es-MX">
                <a:latin typeface="Arial" charset="0"/>
                <a:ea typeface="ＭＳ Ｐゴシック" charset="0"/>
                <a:cs typeface="ＭＳ Ｐゴシック" charset="0"/>
              </a:rPr>
              <a:t>Develop array processing algorithms specifically designed to improve speech recognition </a:t>
            </a:r>
          </a:p>
          <a:p>
            <a:pPr>
              <a:buFont typeface="Wingdings" charset="0"/>
              <a:buNone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08700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Multi-mic compensation based on optimizing speech features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 rather than signal distortion</a:t>
            </a:r>
          </a:p>
        </p:txBody>
      </p:sp>
      <p:sp>
        <p:nvSpPr>
          <p:cNvPr id="87042" name="Oval 3"/>
          <p:cNvSpPr>
            <a:spLocks noChangeArrowheads="1"/>
          </p:cNvSpPr>
          <p:nvPr/>
        </p:nvSpPr>
        <p:spPr bwMode="auto">
          <a:xfrm>
            <a:off x="838200" y="1905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043" name="Oval 4"/>
          <p:cNvSpPr>
            <a:spLocks noChangeArrowheads="1"/>
          </p:cNvSpPr>
          <p:nvPr/>
        </p:nvSpPr>
        <p:spPr bwMode="auto">
          <a:xfrm>
            <a:off x="838200" y="2514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044" name="Oval 5"/>
          <p:cNvSpPr>
            <a:spLocks noChangeArrowheads="1"/>
          </p:cNvSpPr>
          <p:nvPr/>
        </p:nvSpPr>
        <p:spPr bwMode="auto">
          <a:xfrm>
            <a:off x="838200" y="3124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045" name="Oval 6"/>
          <p:cNvSpPr>
            <a:spLocks noChangeArrowheads="1"/>
          </p:cNvSpPr>
          <p:nvPr/>
        </p:nvSpPr>
        <p:spPr bwMode="auto">
          <a:xfrm>
            <a:off x="838200" y="3733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7046" name="Group 7"/>
          <p:cNvGrpSpPr>
            <a:grpSpLocks/>
          </p:cNvGrpSpPr>
          <p:nvPr/>
        </p:nvGrpSpPr>
        <p:grpSpPr bwMode="auto">
          <a:xfrm>
            <a:off x="592138" y="1524000"/>
            <a:ext cx="7332662" cy="2667000"/>
            <a:chOff x="373" y="2112"/>
            <a:chExt cx="4619" cy="1680"/>
          </a:xfrm>
        </p:grpSpPr>
        <p:sp>
          <p:nvSpPr>
            <p:cNvPr id="87054" name="AutoShape 8"/>
            <p:cNvSpPr>
              <a:spLocks noChangeArrowheads="1"/>
            </p:cNvSpPr>
            <p:nvPr/>
          </p:nvSpPr>
          <p:spPr bwMode="auto">
            <a:xfrm>
              <a:off x="1728" y="2688"/>
              <a:ext cx="720" cy="528"/>
            </a:xfrm>
            <a:prstGeom prst="roundRect">
              <a:avLst>
                <a:gd name="adj" fmla="val 16667"/>
              </a:avLst>
            </a:prstGeom>
            <a:solidFill>
              <a:srgbClr val="00CC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2400" b="0">
                  <a:solidFill>
                    <a:srgbClr val="DD0806"/>
                  </a:solidFill>
                  <a:latin typeface="Times New Roman" charset="0"/>
                </a:rPr>
                <a:t>Array </a:t>
              </a:r>
            </a:p>
            <a:p>
              <a:pPr algn="ctr" eaLnBrk="1" hangingPunct="1"/>
              <a:r>
                <a:rPr lang="en-US" sz="2400" b="0">
                  <a:solidFill>
                    <a:srgbClr val="DD0806"/>
                  </a:solidFill>
                  <a:latin typeface="Times New Roman" charset="0"/>
                </a:rPr>
                <a:t>Proc</a:t>
              </a:r>
              <a:endParaRPr lang="en-US" sz="2400" b="0">
                <a:solidFill>
                  <a:schemeClr val="bg2"/>
                </a:solidFill>
                <a:latin typeface="Times New Roman" charset="0"/>
              </a:endParaRPr>
            </a:p>
          </p:txBody>
        </p:sp>
        <p:sp>
          <p:nvSpPr>
            <p:cNvPr id="87055" name="Rectangle 9"/>
            <p:cNvSpPr>
              <a:spLocks noChangeArrowheads="1"/>
            </p:cNvSpPr>
            <p:nvPr/>
          </p:nvSpPr>
          <p:spPr bwMode="auto">
            <a:xfrm>
              <a:off x="3984" y="2664"/>
              <a:ext cx="816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2400" b="0">
                  <a:solidFill>
                    <a:srgbClr val="DD0806"/>
                  </a:solidFill>
                  <a:latin typeface="Times New Roman" charset="0"/>
                </a:rPr>
                <a:t>ASR</a:t>
              </a:r>
              <a:endParaRPr lang="en-US" sz="2400" b="0">
                <a:solidFill>
                  <a:schemeClr val="bg2"/>
                </a:solidFill>
                <a:latin typeface="Times New Roman" charset="0"/>
              </a:endParaRPr>
            </a:p>
          </p:txBody>
        </p:sp>
        <p:cxnSp>
          <p:nvCxnSpPr>
            <p:cNvPr id="87056" name="AutoShape 10"/>
            <p:cNvCxnSpPr>
              <a:cxnSpLocks noChangeShapeType="1"/>
              <a:stCxn id="87042" idx="6"/>
              <a:endCxn id="87054" idx="1"/>
            </p:cNvCxnSpPr>
            <p:nvPr/>
          </p:nvCxnSpPr>
          <p:spPr bwMode="auto">
            <a:xfrm>
              <a:off x="624" y="2400"/>
              <a:ext cx="1104" cy="55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87057" name="AutoShape 11"/>
            <p:cNvCxnSpPr>
              <a:cxnSpLocks noChangeShapeType="1"/>
              <a:stCxn id="87043" idx="6"/>
              <a:endCxn id="87054" idx="1"/>
            </p:cNvCxnSpPr>
            <p:nvPr/>
          </p:nvCxnSpPr>
          <p:spPr bwMode="auto">
            <a:xfrm>
              <a:off x="624" y="2784"/>
              <a:ext cx="1104" cy="16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87058" name="AutoShape 12"/>
            <p:cNvCxnSpPr>
              <a:cxnSpLocks noChangeShapeType="1"/>
              <a:stCxn id="87045" idx="6"/>
              <a:endCxn id="87054" idx="1"/>
            </p:cNvCxnSpPr>
            <p:nvPr/>
          </p:nvCxnSpPr>
          <p:spPr bwMode="auto">
            <a:xfrm flipV="1">
              <a:off x="624" y="2952"/>
              <a:ext cx="1104" cy="6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87059" name="AutoShape 13"/>
            <p:cNvCxnSpPr>
              <a:cxnSpLocks noChangeShapeType="1"/>
              <a:stCxn id="87044" idx="6"/>
              <a:endCxn id="87054" idx="1"/>
            </p:cNvCxnSpPr>
            <p:nvPr/>
          </p:nvCxnSpPr>
          <p:spPr bwMode="auto">
            <a:xfrm flipV="1">
              <a:off x="624" y="2952"/>
              <a:ext cx="1104" cy="21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87060" name="AutoShape 14"/>
            <p:cNvCxnSpPr>
              <a:cxnSpLocks noChangeShapeType="1"/>
              <a:stCxn id="87054" idx="3"/>
              <a:endCxn id="87061" idx="1"/>
            </p:cNvCxnSpPr>
            <p:nvPr/>
          </p:nvCxnSpPr>
          <p:spPr bwMode="auto">
            <a:xfrm>
              <a:off x="2448" y="2952"/>
              <a:ext cx="48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87061" name="Rectangle 15"/>
            <p:cNvSpPr>
              <a:spLocks noChangeArrowheads="1"/>
            </p:cNvSpPr>
            <p:nvPr/>
          </p:nvSpPr>
          <p:spPr bwMode="auto">
            <a:xfrm>
              <a:off x="2928" y="2664"/>
              <a:ext cx="576" cy="576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2400" b="0">
                  <a:solidFill>
                    <a:srgbClr val="DD0806"/>
                  </a:solidFill>
                  <a:latin typeface="Times New Roman" charset="0"/>
                </a:rPr>
                <a:t>Front </a:t>
              </a:r>
            </a:p>
            <a:p>
              <a:pPr algn="ctr" eaLnBrk="1" hangingPunct="1"/>
              <a:r>
                <a:rPr lang="en-US" sz="2400" b="0">
                  <a:solidFill>
                    <a:srgbClr val="DD0806"/>
                  </a:solidFill>
                  <a:latin typeface="Times New Roman" charset="0"/>
                </a:rPr>
                <a:t>End</a:t>
              </a:r>
              <a:endParaRPr lang="en-US" sz="2400" b="0">
                <a:solidFill>
                  <a:schemeClr val="bg2"/>
                </a:solidFill>
                <a:latin typeface="Times New Roman" charset="0"/>
              </a:endParaRPr>
            </a:p>
          </p:txBody>
        </p:sp>
        <p:cxnSp>
          <p:nvCxnSpPr>
            <p:cNvPr id="87062" name="AutoShape 16"/>
            <p:cNvCxnSpPr>
              <a:cxnSpLocks noChangeShapeType="1"/>
              <a:stCxn id="87061" idx="3"/>
              <a:endCxn id="87055" idx="1"/>
            </p:cNvCxnSpPr>
            <p:nvPr/>
          </p:nvCxnSpPr>
          <p:spPr bwMode="auto">
            <a:xfrm>
              <a:off x="3504" y="2952"/>
              <a:ext cx="48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87063" name="AutoShape 17"/>
            <p:cNvSpPr>
              <a:spLocks noChangeArrowheads="1"/>
            </p:cNvSpPr>
            <p:nvPr/>
          </p:nvSpPr>
          <p:spPr bwMode="auto">
            <a:xfrm>
              <a:off x="373" y="2112"/>
              <a:ext cx="4619" cy="1680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7047" name="Rectangle 18"/>
          <p:cNvSpPr>
            <a:spLocks noGrp="1" noChangeArrowheads="1"/>
          </p:cNvSpPr>
          <p:nvPr>
            <p:ph type="title"/>
          </p:nvPr>
        </p:nvSpPr>
        <p:spPr>
          <a:xfrm>
            <a:off x="396875" y="360363"/>
            <a:ext cx="8747125" cy="7620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Multi-microphone compensation for speech recognition based on cepstral distortion</a:t>
            </a:r>
          </a:p>
        </p:txBody>
      </p:sp>
      <p:sp>
        <p:nvSpPr>
          <p:cNvPr id="87048" name="Text Box 19"/>
          <p:cNvSpPr txBox="1">
            <a:spLocks noChangeArrowheads="1"/>
          </p:cNvSpPr>
          <p:nvPr/>
        </p:nvSpPr>
        <p:spPr bwMode="auto">
          <a:xfrm>
            <a:off x="3582988" y="5230813"/>
            <a:ext cx="12573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/>
            <a:r>
              <a:rPr lang="en-US"/>
              <a:t>Delay</a:t>
            </a:r>
          </a:p>
          <a:p>
            <a:pPr algn="ctr"/>
            <a:r>
              <a:rPr lang="en-US"/>
              <a:t>and Sum</a:t>
            </a:r>
            <a:endParaRPr lang="en-US" i="1"/>
          </a:p>
        </p:txBody>
      </p:sp>
      <p:sp>
        <p:nvSpPr>
          <p:cNvPr id="87049" name="Text Box 20"/>
          <p:cNvSpPr txBox="1">
            <a:spLocks noChangeArrowheads="1"/>
          </p:cNvSpPr>
          <p:nvPr/>
        </p:nvSpPr>
        <p:spPr bwMode="auto">
          <a:xfrm>
            <a:off x="6796088" y="5230813"/>
            <a:ext cx="11303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/>
            <a:r>
              <a:rPr lang="en-US"/>
              <a:t>Optimal</a:t>
            </a:r>
          </a:p>
          <a:p>
            <a:pPr algn="ctr"/>
            <a:r>
              <a:rPr lang="en-US"/>
              <a:t>Comp</a:t>
            </a:r>
            <a:endParaRPr lang="en-US" i="1"/>
          </a:p>
        </p:txBody>
      </p:sp>
      <p:sp>
        <p:nvSpPr>
          <p:cNvPr id="87050" name="Text Box 21"/>
          <p:cNvSpPr txBox="1">
            <a:spLocks noChangeArrowheads="1"/>
          </p:cNvSpPr>
          <p:nvPr/>
        </p:nvSpPr>
        <p:spPr bwMode="auto">
          <a:xfrm>
            <a:off x="479425" y="5230813"/>
            <a:ext cx="1200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/>
            <a:r>
              <a:rPr lang="en-US"/>
              <a:t>Speech</a:t>
            </a:r>
          </a:p>
          <a:p>
            <a:pPr algn="ctr"/>
            <a:r>
              <a:rPr lang="en-US"/>
              <a:t>in Room</a:t>
            </a:r>
            <a:endParaRPr lang="en-US" i="1"/>
          </a:p>
        </p:txBody>
      </p:sp>
      <p:pic>
        <p:nvPicPr>
          <p:cNvPr id="25" name="C951510C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35940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A5DD9F15.WAV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535940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FE5D71B5.WAV">
            <a:hlinkClick r:id="" action="ppaction://media"/>
          </p:cNvPr>
          <p:cNvPicPr>
            <a:picLocks noRot="1" noChangeAspect="1" noChangeArrowheads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800" y="535940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3442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1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51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511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>
                <a:latin typeface="Arial" charset="0"/>
                <a:ea typeface="ＭＳ Ｐゴシック" charset="0"/>
                <a:cs typeface="ＭＳ Ｐゴシック" charset="0"/>
              </a:rPr>
              <a:t>Sample results</a:t>
            </a: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90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97000"/>
            <a:ext cx="8231188" cy="4572000"/>
          </a:xfrm>
        </p:spPr>
        <p:txBody>
          <a:bodyPr/>
          <a:lstStyle/>
          <a:p>
            <a:r>
              <a:rPr lang="en-US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WER vs. SNR for WSJ with added white noise:</a:t>
            </a: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sz="1600">
                <a:latin typeface="Arial" charset="0"/>
                <a:ea typeface="ＭＳ Ｐゴシック" charset="0"/>
              </a:rPr>
              <a:t>Constructed 50-point filters from calibration utterance using transcription only</a:t>
            </a:r>
          </a:p>
          <a:p>
            <a:pPr lvl="1"/>
            <a:r>
              <a:rPr lang="en-US" sz="1600">
                <a:latin typeface="Arial" charset="0"/>
                <a:ea typeface="ＭＳ Ｐゴシック" charset="0"/>
              </a:rPr>
              <a:t>Applied filters to all utterances</a:t>
            </a:r>
          </a:p>
        </p:txBody>
      </p:sp>
      <p:graphicFrame>
        <p:nvGraphicFramePr>
          <p:cNvPr id="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2222736"/>
              </p:ext>
            </p:extLst>
          </p:nvPr>
        </p:nvGraphicFramePr>
        <p:xfrm>
          <a:off x="1041400" y="2528888"/>
          <a:ext cx="7364413" cy="3897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668885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“Nonlinear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beamforming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” –  </a:t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reconstructing sound from fragments</a:t>
            </a:r>
          </a:p>
        </p:txBody>
      </p:sp>
      <p:sp>
        <p:nvSpPr>
          <p:cNvPr id="61030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Procedure: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sz="1800" dirty="0">
                <a:latin typeface="Arial" charset="0"/>
                <a:ea typeface="ＭＳ Ｐゴシック" charset="0"/>
              </a:rPr>
              <a:t>Determine which time-frequency components appear to be dominated by the desired signal</a:t>
            </a:r>
          </a:p>
          <a:p>
            <a:pPr lvl="1"/>
            <a:r>
              <a:rPr lang="en-US" sz="1800" dirty="0">
                <a:latin typeface="Arial" charset="0"/>
                <a:ea typeface="ＭＳ Ｐゴシック" charset="0"/>
              </a:rPr>
              <a:t>Recognize based on subset of features that are </a:t>
            </a:r>
            <a:r>
              <a:rPr lang="ja-JP" altLang="en-US" sz="1800" dirty="0">
                <a:latin typeface="Arial" charset="0"/>
                <a:ea typeface="ＭＳ Ｐゴシック" charset="0"/>
              </a:rPr>
              <a:t>“</a:t>
            </a:r>
            <a:r>
              <a:rPr lang="en-US" altLang="ja-JP" sz="1800" dirty="0">
                <a:latin typeface="Arial" charset="0"/>
                <a:ea typeface="ＭＳ Ｐゴシック" charset="0"/>
              </a:rPr>
              <a:t>good</a:t>
            </a:r>
            <a:r>
              <a:rPr lang="ja-JP" altLang="en-US" sz="1800" dirty="0">
                <a:latin typeface="Arial" charset="0"/>
                <a:ea typeface="ＭＳ Ｐゴシック" charset="0"/>
              </a:rPr>
              <a:t>”</a:t>
            </a:r>
            <a:r>
              <a:rPr lang="en-US" altLang="ja-JP" sz="1800" dirty="0">
                <a:latin typeface="Arial" charset="0"/>
                <a:ea typeface="ＭＳ Ｐゴシック" charset="0"/>
              </a:rPr>
              <a:t> </a:t>
            </a:r>
          </a:p>
          <a:p>
            <a:pPr lvl="1">
              <a:buFontTx/>
              <a:buNone/>
            </a:pPr>
            <a:r>
              <a:rPr lang="en-US" sz="1800" b="1" dirty="0">
                <a:solidFill>
                  <a:srgbClr val="4D25FF"/>
                </a:solidFill>
                <a:latin typeface="Arial" charset="0"/>
                <a:ea typeface="ＭＳ Ｐゴシック" charset="0"/>
              </a:rPr>
              <a:t>OR</a:t>
            </a:r>
          </a:p>
          <a:p>
            <a:pPr lvl="1"/>
            <a:r>
              <a:rPr lang="en-US" sz="1800" dirty="0">
                <a:latin typeface="Arial" charset="0"/>
                <a:ea typeface="ＭＳ Ｐゴシック" charset="0"/>
              </a:rPr>
              <a:t>Reconstruct signal based on </a:t>
            </a:r>
            <a:r>
              <a:rPr lang="ja-JP" altLang="en-US" sz="1800" dirty="0">
                <a:latin typeface="Arial" charset="0"/>
                <a:ea typeface="ＭＳ Ｐゴシック" charset="0"/>
              </a:rPr>
              <a:t>“</a:t>
            </a:r>
            <a:r>
              <a:rPr lang="en-US" altLang="ja-JP" sz="1800" dirty="0">
                <a:latin typeface="Arial" charset="0"/>
                <a:ea typeface="ＭＳ Ｐゴシック" charset="0"/>
              </a:rPr>
              <a:t>good</a:t>
            </a:r>
            <a:r>
              <a:rPr lang="ja-JP" altLang="en-US" sz="1800" dirty="0">
                <a:latin typeface="Arial" charset="0"/>
                <a:ea typeface="ＭＳ Ｐゴシック" charset="0"/>
              </a:rPr>
              <a:t>”</a:t>
            </a:r>
            <a:r>
              <a:rPr lang="en-US" altLang="ja-JP" sz="1800" dirty="0">
                <a:latin typeface="Arial" charset="0"/>
                <a:ea typeface="ＭＳ Ｐゴシック" charset="0"/>
              </a:rPr>
              <a:t> components and recognize using traditional signal processing</a:t>
            </a:r>
          </a:p>
          <a:p>
            <a:pPr lvl="1"/>
            <a:r>
              <a:rPr lang="en-US" sz="1800" dirty="0">
                <a:latin typeface="Arial" charset="0"/>
                <a:ea typeface="ＭＳ Ｐゴシック" charset="0"/>
              </a:rPr>
              <a:t>In binaural processing determination of </a:t>
            </a:r>
            <a:r>
              <a:rPr lang="ja-JP" altLang="en-US" sz="1800" dirty="0">
                <a:latin typeface="Arial" charset="0"/>
                <a:ea typeface="ＭＳ Ｐゴシック" charset="0"/>
              </a:rPr>
              <a:t>“</a:t>
            </a:r>
            <a:r>
              <a:rPr lang="en-US" altLang="ja-JP" sz="1800" dirty="0">
                <a:latin typeface="Arial" charset="0"/>
                <a:ea typeface="ＭＳ Ｐゴシック" charset="0"/>
              </a:rPr>
              <a:t>good</a:t>
            </a:r>
            <a:r>
              <a:rPr lang="ja-JP" altLang="en-US" sz="1800" dirty="0">
                <a:latin typeface="Arial" charset="0"/>
                <a:ea typeface="ＭＳ Ｐゴシック" charset="0"/>
              </a:rPr>
              <a:t>”</a:t>
            </a:r>
            <a:r>
              <a:rPr lang="en-US" altLang="ja-JP" sz="1800" dirty="0">
                <a:latin typeface="Arial" charset="0"/>
                <a:ea typeface="ＭＳ Ｐゴシック" charset="0"/>
              </a:rPr>
              <a:t> components is based on estimated ITD</a:t>
            </a:r>
            <a:endParaRPr lang="en-US" sz="1800" dirty="0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5372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0307" grpId="0" uiExpand="1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processing is very broad!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Some of the things I have worked on in my career:</a:t>
            </a:r>
          </a:p>
          <a:p>
            <a:pPr lvl="1"/>
            <a:r>
              <a:rPr lang="en-US" dirty="0"/>
              <a:t>Musical sound synthesis and timbre perception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Fundamental studies of auditory perception / binaural hearing</a:t>
            </a:r>
          </a:p>
          <a:p>
            <a:pPr lvl="1"/>
            <a:r>
              <a:rPr lang="en-US" dirty="0"/>
              <a:t>Medical instrumentation (</a:t>
            </a:r>
            <a:r>
              <a:rPr lang="en-US" dirty="0" err="1"/>
              <a:t>Eustacian</a:t>
            </a:r>
            <a:r>
              <a:rPr lang="en-US" dirty="0"/>
              <a:t> tube </a:t>
            </a:r>
            <a:r>
              <a:rPr lang="en-US" dirty="0" err="1"/>
              <a:t>sonometry</a:t>
            </a:r>
            <a:r>
              <a:rPr lang="en-US" dirty="0"/>
              <a:t>)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Signal processing for robust speech recognition</a:t>
            </a:r>
          </a:p>
          <a:p>
            <a:pPr lvl="1"/>
            <a:r>
              <a:rPr lang="en-US" dirty="0"/>
              <a:t>Sound manipulation for medical transcription</a:t>
            </a:r>
          </a:p>
          <a:p>
            <a:pPr lvl="1"/>
            <a:r>
              <a:rPr lang="en-US" dirty="0"/>
              <a:t>Detection and classification of brain activity for “silent speech”</a:t>
            </a:r>
            <a:endParaRPr lang="el-GR" dirty="0"/>
          </a:p>
          <a:p>
            <a:pPr lvl="1"/>
            <a:r>
              <a:rPr lang="en-US" dirty="0"/>
              <a:t>Music information retrieval</a:t>
            </a:r>
          </a:p>
          <a:p>
            <a:pPr lvl="1"/>
            <a:r>
              <a:rPr lang="en-US" dirty="0"/>
              <a:t>Applications as a consultant in </a:t>
            </a:r>
          </a:p>
          <a:p>
            <a:pPr lvl="2"/>
            <a:r>
              <a:rPr lang="en-US" dirty="0"/>
              <a:t>Low-</a:t>
            </a:r>
            <a:r>
              <a:rPr lang="en-US" dirty="0" err="1"/>
              <a:t>bitrate</a:t>
            </a:r>
            <a:r>
              <a:rPr lang="en-US" dirty="0"/>
              <a:t> </a:t>
            </a:r>
            <a:r>
              <a:rPr lang="en-US" dirty="0" err="1"/>
              <a:t>vocoding</a:t>
            </a:r>
            <a:r>
              <a:rPr lang="en-US" dirty="0"/>
              <a:t> (via phonetic analysis/synthesis)</a:t>
            </a:r>
          </a:p>
          <a:p>
            <a:pPr lvl="2"/>
            <a:r>
              <a:rPr lang="en-US" dirty="0"/>
              <a:t>Reverberation suppression for stadiums</a:t>
            </a:r>
          </a:p>
          <a:p>
            <a:pPr lvl="2"/>
            <a:r>
              <a:rPr lang="en-US" dirty="0"/>
              <a:t>Handheld translators and humanoid robots</a:t>
            </a:r>
          </a:p>
          <a:p>
            <a:pPr lvl="2"/>
            <a:r>
              <a:rPr lang="en-US" dirty="0"/>
              <a:t>Expert witness testimony (clients range from startups to Apple/Dell/IBM/GM etc.)</a:t>
            </a:r>
          </a:p>
        </p:txBody>
      </p:sp>
    </p:spTree>
    <p:extLst>
      <p:ext uri="{BB962C8B-B14F-4D97-AF65-F5344CB8AC3E}">
        <p14:creationId xmlns:p14="http://schemas.microsoft.com/office/powerpoint/2010/main" val="1762731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Binaural processing for  selective reconstruction (</a:t>
            </a:r>
            <a:r>
              <a:rPr lang="en-US" i="1" dirty="0">
                <a:latin typeface="Arial" charset="0"/>
                <a:ea typeface="ＭＳ Ｐゴシック" charset="0"/>
                <a:cs typeface="ＭＳ Ｐゴシック" charset="0"/>
              </a:rPr>
              <a:t>e.g.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ZCAE, PDCW processing)</a:t>
            </a:r>
          </a:p>
        </p:txBody>
      </p:sp>
      <p:sp>
        <p:nvSpPr>
          <p:cNvPr id="103426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" y="4038600"/>
            <a:ext cx="8231188" cy="2057400"/>
          </a:xfrm>
        </p:spPr>
        <p:txBody>
          <a:bodyPr/>
          <a:lstStyle/>
          <a:p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Assume two sources with known azimuths</a:t>
            </a:r>
          </a:p>
          <a:p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Extract ITDs in TF rep (using zero crossings, cross-correlation, or phase differences in frequency domain)</a:t>
            </a:r>
          </a:p>
          <a:p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Estimate signal amplitudes based on observed ITD (in binary or continuous fashion)</a:t>
            </a:r>
          </a:p>
          <a:p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(Optionally) fill in missing TF segments after binary decisions</a:t>
            </a:r>
          </a:p>
        </p:txBody>
      </p:sp>
      <p:pic>
        <p:nvPicPr>
          <p:cNvPr id="103427" name="Picture 4" descr="ZCAE_Blo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8229600" cy="242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28" name="Rectangle 15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endParaRPr lang="en-US" sz="18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81474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228013" cy="6096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Audio samples using selective reconstruction</a:t>
            </a:r>
          </a:p>
        </p:txBody>
      </p:sp>
      <p:sp>
        <p:nvSpPr>
          <p:cNvPr id="1054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05475" name="Picture 4" descr="ZCAE_Blox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8229600" cy="242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6" name="Rectangle 10"/>
          <p:cNvSpPr>
            <a:spLocks noChangeArrowheads="1"/>
          </p:cNvSpPr>
          <p:nvPr/>
        </p:nvSpPr>
        <p:spPr bwMode="auto">
          <a:xfrm>
            <a:off x="5868988" y="3852208"/>
            <a:ext cx="2493867" cy="1938992"/>
          </a:xfrm>
          <a:prstGeom prst="rect">
            <a:avLst/>
          </a:prstGeom>
          <a:solidFill>
            <a:srgbClr val="A7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spcAft>
                <a:spcPct val="50000"/>
              </a:spcAft>
            </a:pPr>
            <a:r>
              <a:rPr lang="en-US" b="1" dirty="0">
                <a:solidFill>
                  <a:srgbClr val="00CC00"/>
                </a:solidFill>
              </a:rPr>
              <a:t>RT60 (</a:t>
            </a:r>
            <a:r>
              <a:rPr lang="en-US" b="1" dirty="0" err="1">
                <a:solidFill>
                  <a:srgbClr val="00CC00"/>
                </a:solidFill>
              </a:rPr>
              <a:t>ms</a:t>
            </a:r>
            <a:r>
              <a:rPr lang="en-US" b="1" dirty="0">
                <a:solidFill>
                  <a:srgbClr val="00CC00"/>
                </a:solidFill>
              </a:rPr>
              <a:t>)         300</a:t>
            </a:r>
          </a:p>
          <a:p>
            <a:pPr>
              <a:spcBef>
                <a:spcPct val="50000"/>
              </a:spcBef>
            </a:pPr>
            <a:r>
              <a:rPr lang="en-US" dirty="0">
                <a:solidFill>
                  <a:srgbClr val="00CC00"/>
                </a:solidFill>
              </a:rPr>
              <a:t>No </a:t>
            </a:r>
            <a:r>
              <a:rPr lang="en-US" dirty="0" err="1">
                <a:solidFill>
                  <a:srgbClr val="00CC00"/>
                </a:solidFill>
              </a:rPr>
              <a:t>Proc</a:t>
            </a:r>
            <a:endParaRPr lang="en-US" dirty="0">
              <a:solidFill>
                <a:srgbClr val="00CC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dirty="0">
                <a:solidFill>
                  <a:srgbClr val="00CC00"/>
                </a:solidFill>
              </a:rPr>
              <a:t>Delay-sum</a:t>
            </a:r>
          </a:p>
          <a:p>
            <a:pPr>
              <a:spcBef>
                <a:spcPct val="50000"/>
              </a:spcBef>
            </a:pPr>
            <a:r>
              <a:rPr lang="en-US" dirty="0">
                <a:solidFill>
                  <a:srgbClr val="00CC00"/>
                </a:solidFill>
              </a:rPr>
              <a:t>PDCW</a:t>
            </a:r>
          </a:p>
        </p:txBody>
      </p:sp>
      <p:pic>
        <p:nvPicPr>
          <p:cNvPr id="666635" name="Brian-Ba-R3I0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800" y="449580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6636" name="Brian-DS-R3I0.wav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800" y="4938713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ZCAE2_0P3_6dB.wav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5419" y="5410200"/>
            <a:ext cx="4111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9739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666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35" fill="hold"/>
                                        <p:tgtEl>
                                          <p:spTgt spid="6666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663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666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935" fill="hold"/>
                                        <p:tgtEl>
                                          <p:spTgt spid="6666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6636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6635"/>
                </p:tgtEl>
              </p:cMediaNode>
            </p:audio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6636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699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Selective reconstruction from two </a:t>
            </a:r>
            <a:r>
              <a:rPr lang="en-US" dirty="0" err="1"/>
              <a:t>mics</a:t>
            </a:r>
            <a:r>
              <a:rPr lang="en-US" dirty="0"/>
              <a:t> helps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Examples using the PDCW algorithm (Kim et al. 2009):</a:t>
            </a:r>
          </a:p>
          <a:p>
            <a:pPr marL="511175" lvl="1" indent="0">
              <a:buNone/>
            </a:pPr>
            <a:r>
              <a:rPr lang="en-US" dirty="0"/>
              <a:t>   Speech in “natural” noise:                        Reverberated speech:</a:t>
            </a:r>
          </a:p>
          <a:p>
            <a:pPr marL="511175" lvl="1" indent="0">
              <a:buNone/>
            </a:pPr>
            <a:endParaRPr lang="en-US" dirty="0"/>
          </a:p>
          <a:p>
            <a:pPr marL="511175" lvl="1" indent="0">
              <a:buNone/>
            </a:pPr>
            <a:endParaRPr lang="en-US" dirty="0"/>
          </a:p>
          <a:p>
            <a:pPr marL="511175" lvl="1" indent="0">
              <a:buNone/>
            </a:pPr>
            <a:endParaRPr lang="en-US" dirty="0"/>
          </a:p>
          <a:p>
            <a:pPr marL="511175" lvl="1" indent="0">
              <a:buNone/>
            </a:pPr>
            <a:endParaRPr lang="en-US" dirty="0"/>
          </a:p>
          <a:p>
            <a:pPr marL="511175" lvl="1" indent="0">
              <a:buNone/>
            </a:pPr>
            <a:endParaRPr lang="en-US" dirty="0"/>
          </a:p>
          <a:p>
            <a:pPr marL="511175" lvl="1" indent="0">
              <a:buNone/>
            </a:pPr>
            <a:endParaRPr lang="en-US" dirty="0"/>
          </a:p>
          <a:p>
            <a:pPr marL="511175" indent="-342900"/>
            <a:r>
              <a:rPr lang="en-US" dirty="0">
                <a:solidFill>
                  <a:srgbClr val="FF0000"/>
                </a:solidFill>
              </a:rPr>
              <a:t>Comment: </a:t>
            </a:r>
            <a:r>
              <a:rPr lang="en-US" b="0" dirty="0"/>
              <a:t>Use of two </a:t>
            </a:r>
            <a:r>
              <a:rPr lang="en-US" b="0" dirty="0" err="1"/>
              <a:t>mics</a:t>
            </a:r>
            <a:r>
              <a:rPr lang="en-US" b="0" dirty="0"/>
              <a:t> provides substantial improvement that is typically independent of what is obtained using other methods</a:t>
            </a:r>
            <a:endParaRPr lang="en-US" dirty="0"/>
          </a:p>
        </p:txBody>
      </p:sp>
      <p:pic>
        <p:nvPicPr>
          <p:cNvPr id="4" name="Picture 3" descr="PlotWER_Baseline_PDCW_ZCAEBin_Omni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438400"/>
            <a:ext cx="3656263" cy="2286000"/>
          </a:xfrm>
          <a:prstGeom prst="rect">
            <a:avLst/>
          </a:prstGeom>
        </p:spPr>
      </p:pic>
      <p:pic>
        <p:nvPicPr>
          <p:cNvPr id="5" name="Picture 4" descr="PlotWER_Baseline_PDCW_ZCAEBin_ZCAECon_200ms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457450"/>
            <a:ext cx="3656263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34070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Comparing linear and “nonlinear” </a:t>
            </a:r>
            <a:r>
              <a:rPr lang="en-US" dirty="0" err="1"/>
              <a:t>beamforming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68299" y="1524000"/>
            <a:ext cx="8537045" cy="4572000"/>
          </a:xfrm>
        </p:spPr>
        <p:txBody>
          <a:bodyPr/>
          <a:lstStyle/>
          <a:p>
            <a:r>
              <a:rPr lang="en-US" sz="2200" dirty="0"/>
              <a:t>“Nonlinear </a:t>
            </a:r>
            <a:r>
              <a:rPr lang="en-US" sz="2200" dirty="0" err="1"/>
              <a:t>beampatterns</a:t>
            </a:r>
            <a:r>
              <a:rPr lang="en-US" sz="2200" dirty="0"/>
              <a:t>:                       Linear </a:t>
            </a:r>
            <a:r>
              <a:rPr lang="en-US" sz="2200" dirty="0" err="1"/>
              <a:t>beampattern</a:t>
            </a:r>
            <a:r>
              <a:rPr lang="en-US" sz="2200" dirty="0"/>
              <a:t>:</a:t>
            </a:r>
          </a:p>
          <a:p>
            <a:pPr marL="0" indent="0">
              <a:buNone/>
            </a:pPr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pPr marL="0" indent="0">
              <a:buNone/>
            </a:pPr>
            <a:r>
              <a:rPr lang="en-US" sz="2200" dirty="0"/>
              <a:t>   </a:t>
            </a:r>
            <a:r>
              <a:rPr lang="en-US" sz="2200" i="1" dirty="0">
                <a:solidFill>
                  <a:srgbClr val="4D25FF"/>
                </a:solidFill>
              </a:rPr>
              <a:t>SNR = 0 dB                   SNR = 20 dB</a:t>
            </a:r>
          </a:p>
          <a:p>
            <a:r>
              <a:rPr lang="en-US" sz="2200" dirty="0"/>
              <a:t>Comments:</a:t>
            </a:r>
          </a:p>
          <a:p>
            <a:pPr lvl="1"/>
            <a:r>
              <a:rPr lang="en-US" dirty="0"/>
              <a:t>Performance depends on SNR as well as source locations</a:t>
            </a:r>
          </a:p>
          <a:p>
            <a:pPr lvl="1"/>
            <a:r>
              <a:rPr lang="en-US" dirty="0"/>
              <a:t>More consistent over frequency than linear </a:t>
            </a:r>
            <a:r>
              <a:rPr lang="en-US" dirty="0" err="1"/>
              <a:t>beamforming</a:t>
            </a:r>
            <a:endParaRPr lang="en-US" dirty="0"/>
          </a:p>
        </p:txBody>
      </p:sp>
      <p:pic>
        <p:nvPicPr>
          <p:cNvPr id="6" name="Picture 5" descr="noise_freq_00d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2209800"/>
            <a:ext cx="2809345" cy="2286000"/>
          </a:xfrm>
          <a:prstGeom prst="rect">
            <a:avLst/>
          </a:prstGeom>
        </p:spPr>
      </p:pic>
      <p:pic>
        <p:nvPicPr>
          <p:cNvPr id="8" name="Picture 7" descr="mask_freq_20d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546" y="2209800"/>
            <a:ext cx="2809345" cy="2286000"/>
          </a:xfrm>
          <a:prstGeom prst="rect">
            <a:avLst/>
          </a:prstGeom>
        </p:spPr>
      </p:pic>
      <p:pic>
        <p:nvPicPr>
          <p:cNvPr id="9" name="Picture 8" descr="beampatter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209800"/>
            <a:ext cx="2809345" cy="2286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724400" y="5010090"/>
            <a:ext cx="43985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6600"/>
                </a:solidFill>
              </a:rPr>
              <a:t>(</a:t>
            </a:r>
            <a:r>
              <a:rPr lang="en-US" b="1" dirty="0" err="1">
                <a:solidFill>
                  <a:srgbClr val="FF6600"/>
                </a:solidFill>
              </a:rPr>
              <a:t>Moghimi</a:t>
            </a:r>
            <a:r>
              <a:rPr lang="en-US" b="1" dirty="0">
                <a:solidFill>
                  <a:srgbClr val="FF6600"/>
                </a:solidFill>
              </a:rPr>
              <a:t> and Stern, ICASSP 2014)</a:t>
            </a:r>
          </a:p>
        </p:txBody>
      </p:sp>
    </p:spTree>
    <p:extLst>
      <p:ext uri="{BB962C8B-B14F-4D97-AF65-F5344CB8AC3E}">
        <p14:creationId xmlns:p14="http://schemas.microsoft.com/office/powerpoint/2010/main" val="237624125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and nonlinear </a:t>
            </a:r>
            <a:r>
              <a:rPr lang="en-US" dirty="0" err="1"/>
              <a:t>beamforming</a:t>
            </a:r>
            <a:r>
              <a:rPr lang="en-US" dirty="0"/>
              <a:t> as a function of the number of sensors</a:t>
            </a:r>
          </a:p>
        </p:txBody>
      </p:sp>
      <p:pic>
        <p:nvPicPr>
          <p:cNvPr id="5" name="Content Placeholder 4" descr="post_WER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478" r="-8478"/>
          <a:stretch>
            <a:fillRect/>
          </a:stretch>
        </p:blipFill>
        <p:spPr/>
      </p:pic>
      <p:sp>
        <p:nvSpPr>
          <p:cNvPr id="6" name="TextBox 5"/>
          <p:cNvSpPr txBox="1"/>
          <p:nvPr/>
        </p:nvSpPr>
        <p:spPr>
          <a:xfrm>
            <a:off x="4419600" y="1566523"/>
            <a:ext cx="35376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6600"/>
                </a:solidFill>
              </a:rPr>
              <a:t>(</a:t>
            </a:r>
            <a:r>
              <a:rPr lang="en-US" sz="1600" dirty="0" err="1">
                <a:solidFill>
                  <a:srgbClr val="FF6600"/>
                </a:solidFill>
              </a:rPr>
              <a:t>Moghimi</a:t>
            </a:r>
            <a:r>
              <a:rPr lang="en-US" sz="1600" dirty="0">
                <a:solidFill>
                  <a:srgbClr val="FF6600"/>
                </a:solidFill>
              </a:rPr>
              <a:t> &amp; Stern, </a:t>
            </a:r>
            <a:r>
              <a:rPr lang="en-US" sz="1600" dirty="0" err="1">
                <a:solidFill>
                  <a:srgbClr val="FF6600"/>
                </a:solidFill>
              </a:rPr>
              <a:t>Interspeech</a:t>
            </a:r>
            <a:r>
              <a:rPr lang="en-US" sz="1600" dirty="0">
                <a:solidFill>
                  <a:srgbClr val="FF6600"/>
                </a:solidFill>
              </a:rPr>
              <a:t> 2014)</a:t>
            </a:r>
          </a:p>
        </p:txBody>
      </p:sp>
    </p:spTree>
    <p:extLst>
      <p:ext uri="{BB962C8B-B14F-4D97-AF65-F5344CB8AC3E}">
        <p14:creationId xmlns:p14="http://schemas.microsoft.com/office/powerpoint/2010/main" val="412829463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binaural precedence effect</a:t>
            </a:r>
          </a:p>
        </p:txBody>
      </p:sp>
      <p:sp>
        <p:nvSpPr>
          <p:cNvPr id="72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231188" cy="4876800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Basic stimuli of the precedence effect: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Localization </a:t>
            </a:r>
            <a:r>
              <a:rPr lang="en-US" dirty="0">
                <a:solidFill>
                  <a:schemeClr val="tx2"/>
                </a:solidFill>
              </a:rPr>
              <a:t>is typically dominated by the first arriving pair</a:t>
            </a:r>
          </a:p>
          <a:p>
            <a:r>
              <a:rPr lang="en-US" dirty="0">
                <a:solidFill>
                  <a:schemeClr val="tx1"/>
                </a:solidFill>
              </a:rPr>
              <a:t>Precedence effect believed by some (e.g. </a:t>
            </a:r>
            <a:r>
              <a:rPr lang="en-US" dirty="0" err="1">
                <a:solidFill>
                  <a:schemeClr val="tx1"/>
                </a:solidFill>
              </a:rPr>
              <a:t>Blauert</a:t>
            </a:r>
            <a:r>
              <a:rPr lang="en-US" dirty="0">
                <a:solidFill>
                  <a:schemeClr val="tx1"/>
                </a:solidFill>
              </a:rPr>
              <a:t>) to </a:t>
            </a:r>
            <a:r>
              <a:rPr lang="en-US" dirty="0">
                <a:solidFill>
                  <a:schemeClr val="tx2"/>
                </a:solidFill>
              </a:rPr>
              <a:t>improve speech intelligibility</a:t>
            </a:r>
          </a:p>
          <a:p>
            <a:r>
              <a:rPr lang="en-US" dirty="0">
                <a:solidFill>
                  <a:schemeClr val="tx2"/>
                </a:solidFill>
              </a:rPr>
              <a:t>Generalizing, we might say that onset enhancement helps at any level</a:t>
            </a:r>
          </a:p>
        </p:txBody>
      </p:sp>
      <p:pic>
        <p:nvPicPr>
          <p:cNvPr id="724996" name="Picture 4" descr="preceden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450" y="1905000"/>
            <a:ext cx="4229100" cy="237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7127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9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4995" grpId="0" uiExpand="1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Effects of onset enhancement (SSF)</a:t>
            </a:r>
          </a:p>
        </p:txBody>
      </p:sp>
      <p:pic>
        <p:nvPicPr>
          <p:cNvPr id="6" name="Content Placeholder 5" descr="SSF_IS2010_FilterResponsePlot_P_Reverb.pdf"/>
          <p:cNvPicPr>
            <a:picLocks noGrp="1" noChangeAspect="1"/>
          </p:cNvPicPr>
          <p:nvPr>
            <p:ph sz="half"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243" r="-10243"/>
          <a:stretch>
            <a:fillRect/>
          </a:stretch>
        </p:blipFill>
        <p:spPr>
          <a:xfrm>
            <a:off x="-304800" y="1524000"/>
            <a:ext cx="8231188" cy="2209800"/>
          </a:xfr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 descr="SSF_IS2010_FilterResponsePlot_P2_Reverb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86200"/>
            <a:ext cx="6831706" cy="2209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467600" y="1337608"/>
            <a:ext cx="1228521" cy="71096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RT60 =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500 </a:t>
            </a:r>
            <a:r>
              <a:rPr lang="en-US" sz="2400" b="1" dirty="0" err="1">
                <a:solidFill>
                  <a:srgbClr val="FF0000"/>
                </a:solidFill>
              </a:rPr>
              <a:t>ms</a:t>
            </a:r>
            <a:endParaRPr lang="en-US" sz="2400" b="1" dirty="0">
              <a:solidFill>
                <a:srgbClr val="FF0000"/>
              </a:solidFill>
            </a:endParaRPr>
          </a:p>
          <a:p>
            <a:pPr algn="ctr"/>
            <a:r>
              <a:rPr lang="en-US" sz="2400" b="1" dirty="0">
                <a:solidFill>
                  <a:srgbClr val="000000"/>
                </a:solidFill>
              </a:rPr>
              <a:t>Before</a:t>
            </a:r>
          </a:p>
          <a:p>
            <a:pPr algn="ctr"/>
            <a:r>
              <a:rPr lang="en-US" sz="2400" b="1" dirty="0">
                <a:solidFill>
                  <a:srgbClr val="000000"/>
                </a:solidFill>
              </a:rPr>
              <a:t>  SSF</a:t>
            </a:r>
          </a:p>
          <a:p>
            <a:pPr algn="ctr"/>
            <a:endParaRPr lang="en-US" sz="2400" b="1" dirty="0">
              <a:solidFill>
                <a:srgbClr val="000000"/>
              </a:solidFill>
            </a:endParaRPr>
          </a:p>
          <a:p>
            <a:pPr algn="ctr"/>
            <a:endParaRPr lang="en-US" sz="2400" b="1" dirty="0">
              <a:solidFill>
                <a:srgbClr val="000000"/>
              </a:solidFill>
            </a:endParaRPr>
          </a:p>
          <a:p>
            <a:pPr algn="ctr"/>
            <a:endParaRPr lang="en-US" sz="2400" b="1" dirty="0">
              <a:solidFill>
                <a:srgbClr val="000000"/>
              </a:solidFill>
            </a:endParaRPr>
          </a:p>
          <a:p>
            <a:pPr algn="ctr"/>
            <a:endParaRPr lang="en-US" sz="2400" b="1" dirty="0">
              <a:solidFill>
                <a:srgbClr val="000000"/>
              </a:solidFill>
            </a:endParaRPr>
          </a:p>
          <a:p>
            <a:pPr algn="ctr"/>
            <a:r>
              <a:rPr lang="en-US" sz="2400" b="1" dirty="0">
                <a:solidFill>
                  <a:srgbClr val="000000"/>
                </a:solidFill>
              </a:rPr>
              <a:t>After</a:t>
            </a:r>
          </a:p>
          <a:p>
            <a:pPr algn="ctr"/>
            <a:r>
              <a:rPr lang="en-US" sz="2400" b="1" dirty="0">
                <a:solidFill>
                  <a:srgbClr val="000000"/>
                </a:solidFill>
              </a:rPr>
              <a:t> SSF</a:t>
            </a:r>
          </a:p>
          <a:p>
            <a:pPr algn="ctr"/>
            <a:endParaRPr lang="en-US" sz="2400" b="1" dirty="0">
              <a:solidFill>
                <a:srgbClr val="000000"/>
              </a:solidFill>
            </a:endParaRPr>
          </a:p>
          <a:p>
            <a:pPr algn="ctr"/>
            <a:endParaRPr lang="en-US" sz="2400" b="1" dirty="0">
              <a:solidFill>
                <a:srgbClr val="000000"/>
              </a:solidFill>
            </a:endParaRPr>
          </a:p>
          <a:p>
            <a:pPr algn="ctr"/>
            <a:endParaRPr lang="en-US" sz="2400" b="1" dirty="0">
              <a:solidFill>
                <a:srgbClr val="000000"/>
              </a:solidFill>
            </a:endParaRPr>
          </a:p>
          <a:p>
            <a:pPr algn="ctr"/>
            <a:endParaRPr lang="en-US" sz="2400" b="1" dirty="0">
              <a:solidFill>
                <a:srgbClr val="000000"/>
              </a:solidFill>
            </a:endParaRPr>
          </a:p>
          <a:p>
            <a:pPr algn="ctr"/>
            <a:endParaRPr lang="en-US" sz="2400" b="1" dirty="0">
              <a:solidFill>
                <a:srgbClr val="000000"/>
              </a:solidFill>
            </a:endParaRPr>
          </a:p>
          <a:p>
            <a:pPr algn="ctr"/>
            <a:endParaRPr lang="en-US" sz="2400" b="1" dirty="0">
              <a:solidFill>
                <a:srgbClr val="000000"/>
              </a:solidFill>
            </a:endParaRPr>
          </a:p>
          <a:p>
            <a:endParaRPr lang="en-US" sz="2400" b="1" dirty="0">
              <a:solidFill>
                <a:srgbClr val="FF0000"/>
              </a:solidFill>
            </a:endParaRPr>
          </a:p>
          <a:p>
            <a:endParaRPr lang="en-US" sz="2400" b="1" dirty="0">
              <a:solidFill>
                <a:srgbClr val="FF0000"/>
              </a:solidFill>
            </a:endParaRPr>
          </a:p>
          <a:p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9" name="sb01_Reverb0P5sec.in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720648" y="3022600"/>
            <a:ext cx="411480" cy="411480"/>
          </a:xfrm>
          <a:prstGeom prst="rect">
            <a:avLst/>
          </a:prstGeom>
        </p:spPr>
      </p:pic>
      <p:pic>
        <p:nvPicPr>
          <p:cNvPr id="10" name="sb01_Reverb0P5sec.typeII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720648" y="5181600"/>
            <a:ext cx="411480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178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3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of onset enhancement in the SSF algorithm (Kim and Stern, </a:t>
            </a:r>
            <a:r>
              <a:rPr lang="en-US" dirty="0" err="1"/>
              <a:t>Interspeech</a:t>
            </a:r>
            <a:r>
              <a:rPr lang="en-US" dirty="0"/>
              <a:t> 2010)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/>
              <a:t>Background music: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 dirty="0"/>
              <a:t>Reverberation:</a:t>
            </a:r>
          </a:p>
        </p:txBody>
      </p:sp>
      <p:pic>
        <p:nvPicPr>
          <p:cNvPr id="12" name="Picture 11" descr="SSF_IS2010_PlotWER_Comparison_RM_Music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70" y="2133600"/>
            <a:ext cx="4114800" cy="2743200"/>
          </a:xfrm>
          <a:prstGeom prst="rect">
            <a:avLst/>
          </a:prstGeom>
        </p:spPr>
      </p:pic>
      <p:pic>
        <p:nvPicPr>
          <p:cNvPr id="13" name="Picture 12" descr="SSF_IS2010_PlotWER_Comparison_RM_Reverberation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133600"/>
            <a:ext cx="4096011" cy="27432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68300" y="5334000"/>
            <a:ext cx="84521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1C14"/>
                </a:solidFill>
              </a:rPr>
              <a:t>Comment: </a:t>
            </a:r>
            <a:r>
              <a:rPr lang="en-US" dirty="0">
                <a:solidFill>
                  <a:srgbClr val="000000"/>
                </a:solidFill>
              </a:rPr>
              <a:t>Onset </a:t>
            </a:r>
            <a:r>
              <a:rPr lang="en-US" dirty="0" err="1">
                <a:solidFill>
                  <a:srgbClr val="000000"/>
                </a:solidFill>
              </a:rPr>
              <a:t>enhancment</a:t>
            </a:r>
            <a:r>
              <a:rPr lang="en-US" dirty="0">
                <a:solidFill>
                  <a:srgbClr val="000000"/>
                </a:solidFill>
              </a:rPr>
              <a:t> using SSF processing is especially effective in dealing with reverberation </a:t>
            </a:r>
          </a:p>
        </p:txBody>
      </p:sp>
    </p:spTree>
    <p:extLst>
      <p:ext uri="{BB962C8B-B14F-4D97-AF65-F5344CB8AC3E}">
        <p14:creationId xmlns:p14="http://schemas.microsoft.com/office/powerpoint/2010/main" val="302997843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1905000" y="1524000"/>
            <a:ext cx="304800" cy="3583234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accent1"/>
              </a:solidFill>
              <a:effectLst/>
              <a:latin typeface="Helvetica" pitchFamily="-109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209800" y="4419600"/>
            <a:ext cx="4889500" cy="687634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accent1"/>
              </a:solidFill>
              <a:effectLst/>
              <a:latin typeface="Helvetica" pitchFamily="-109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438400" y="4114800"/>
            <a:ext cx="4508500" cy="6858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accent1"/>
              </a:solidFill>
              <a:effectLst/>
              <a:latin typeface="Helvetica" pitchFamily="-10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Combining onset enhancement with two-microphone processing: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Comment: </a:t>
            </a:r>
            <a:r>
              <a:rPr lang="en-US" dirty="0"/>
              <a:t>the use of both SSF onset enhancement and binaural comparison is especially helpful for improving WER for reverberated speech</a:t>
            </a:r>
          </a:p>
        </p:txBody>
      </p:sp>
      <p:pic>
        <p:nvPicPr>
          <p:cNvPr id="4" name="Picture 3" descr="MajorResult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524000"/>
            <a:ext cx="5194300" cy="35832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315200" y="2286000"/>
            <a:ext cx="15249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66FF"/>
                </a:solidFill>
              </a:rPr>
              <a:t>(Park et al.,</a:t>
            </a:r>
          </a:p>
          <a:p>
            <a:r>
              <a:rPr lang="en-US" dirty="0" err="1">
                <a:solidFill>
                  <a:srgbClr val="3366FF"/>
                </a:solidFill>
              </a:rPr>
              <a:t>Interspeech</a:t>
            </a:r>
            <a:endParaRPr lang="en-US" dirty="0">
              <a:solidFill>
                <a:srgbClr val="3366FF"/>
              </a:solidFill>
            </a:endParaRPr>
          </a:p>
          <a:p>
            <a:r>
              <a:rPr lang="en-US" dirty="0">
                <a:solidFill>
                  <a:srgbClr val="3366FF"/>
                </a:solidFill>
              </a:rPr>
              <a:t>2014)</a:t>
            </a:r>
          </a:p>
        </p:txBody>
      </p:sp>
    </p:spTree>
    <p:extLst>
      <p:ext uri="{BB962C8B-B14F-4D97-AF65-F5344CB8AC3E}">
        <p14:creationId xmlns:p14="http://schemas.microsoft.com/office/powerpoint/2010/main" val="294981581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Summary: use of multiple </a:t>
            </a:r>
            <a:r>
              <a:rPr lang="en-US" dirty="0" err="1"/>
              <a:t>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Microphone arrays provide directional response which can help interfering sources and in reverberation</a:t>
            </a:r>
          </a:p>
          <a:p>
            <a:r>
              <a:rPr lang="en-US" dirty="0"/>
              <a:t>Delay-and-sum </a:t>
            </a:r>
            <a:r>
              <a:rPr lang="en-US" dirty="0" err="1"/>
              <a:t>beamforming</a:t>
            </a:r>
            <a:r>
              <a:rPr lang="en-US" dirty="0"/>
              <a:t> is very simple and somewhat effective</a:t>
            </a:r>
          </a:p>
          <a:p>
            <a:r>
              <a:rPr lang="en-US" dirty="0"/>
              <a:t>Adaptive </a:t>
            </a:r>
            <a:r>
              <a:rPr lang="en-US" dirty="0" err="1"/>
              <a:t>beamforming</a:t>
            </a:r>
            <a:r>
              <a:rPr lang="en-US" dirty="0"/>
              <a:t> provides better performance but not in reverberant environments with MMSE-based objective functions</a:t>
            </a:r>
          </a:p>
          <a:p>
            <a:r>
              <a:rPr lang="en-US" dirty="0"/>
              <a:t>Adaptive </a:t>
            </a:r>
            <a:r>
              <a:rPr lang="en-US" dirty="0" err="1"/>
              <a:t>beamforming</a:t>
            </a:r>
            <a:r>
              <a:rPr lang="en-US" dirty="0"/>
              <a:t> based on minimizing feature distortion can be very effective but is computationally costly</a:t>
            </a:r>
          </a:p>
          <a:p>
            <a:r>
              <a:rPr lang="en-US" dirty="0"/>
              <a:t>For only two </a:t>
            </a:r>
            <a:r>
              <a:rPr lang="en-US" dirty="0" err="1"/>
              <a:t>mics</a:t>
            </a:r>
            <a:r>
              <a:rPr lang="en-US" dirty="0"/>
              <a:t>, “nonlinear” </a:t>
            </a:r>
            <a:r>
              <a:rPr lang="en-US" dirty="0" err="1"/>
              <a:t>beamforming</a:t>
            </a:r>
            <a:r>
              <a:rPr lang="en-US" dirty="0"/>
              <a:t> based on selective reconstruction is best</a:t>
            </a:r>
          </a:p>
          <a:p>
            <a:r>
              <a:rPr lang="en-US" dirty="0"/>
              <a:t>Onset enhancement helps a great deal as well in </a:t>
            </a:r>
            <a:r>
              <a:rPr lang="en-US" dirty="0" err="1"/>
              <a:t>reverberance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501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Robust speech recognition</a:t>
            </a:r>
          </a:p>
        </p:txBody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As speech recognition is transferred from the laboratory to the marketplace, robust recognition is becoming increasingly important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</a:p>
          <a:p>
            <a:r>
              <a:rPr lang="ja-JP" altLang="en-US" dirty="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dirty="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Robustness</a:t>
            </a:r>
            <a:r>
              <a:rPr lang="ja-JP" altLang="en-US" dirty="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dirty="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 in 1985:</a:t>
            </a:r>
            <a:endParaRPr lang="en-US" altLang="ja-JP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Recognition in a quiet room using desktop microphones</a:t>
            </a:r>
          </a:p>
          <a:p>
            <a:r>
              <a:rPr lang="en-US" dirty="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Robustness in 2022: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Recognition ….</a:t>
            </a:r>
          </a:p>
          <a:p>
            <a:pPr lvl="2"/>
            <a:r>
              <a:rPr lang="en-US" sz="1800" dirty="0">
                <a:latin typeface="Arial" charset="0"/>
                <a:ea typeface="ＭＳ Ｐゴシック" charset="0"/>
              </a:rPr>
              <a:t>over a cell phone</a:t>
            </a:r>
          </a:p>
          <a:p>
            <a:pPr lvl="2"/>
            <a:r>
              <a:rPr lang="en-US" sz="1800" dirty="0">
                <a:latin typeface="Arial" charset="0"/>
                <a:ea typeface="ＭＳ Ｐゴシック" charset="0"/>
              </a:rPr>
              <a:t>in a car</a:t>
            </a:r>
          </a:p>
          <a:p>
            <a:pPr lvl="2"/>
            <a:r>
              <a:rPr lang="en-US" sz="1800" dirty="0">
                <a:latin typeface="Arial" charset="0"/>
                <a:ea typeface="ＭＳ Ｐゴシック" charset="0"/>
              </a:rPr>
              <a:t>with the windows down</a:t>
            </a:r>
          </a:p>
          <a:p>
            <a:pPr lvl="2"/>
            <a:r>
              <a:rPr lang="en-US" sz="1800" dirty="0">
                <a:latin typeface="Arial" charset="0"/>
                <a:ea typeface="ＭＳ Ｐゴシック" charset="0"/>
              </a:rPr>
              <a:t>and the radio playing</a:t>
            </a:r>
          </a:p>
          <a:p>
            <a:pPr lvl="2"/>
            <a:r>
              <a:rPr lang="en-US" sz="1800" dirty="0">
                <a:latin typeface="Arial" charset="0"/>
                <a:ea typeface="ＭＳ Ｐゴシック" charset="0"/>
              </a:rPr>
              <a:t>at highway speeds</a:t>
            </a:r>
          </a:p>
        </p:txBody>
      </p:sp>
    </p:spTree>
    <p:extLst>
      <p:ext uri="{BB962C8B-B14F-4D97-AF65-F5344CB8AC3E}">
        <p14:creationId xmlns:p14="http://schemas.microsoft.com/office/powerpoint/2010/main" val="27283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595" grpId="0" build="p" bldLvl="3" autoUpdateAnimBg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Auditory-based representations</a:t>
            </a: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t="-25472" b="-25472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 t="-25442" b="-25442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04800" y="1905000"/>
            <a:ext cx="86631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/>
                </a:solidFill>
                <a:latin typeface="Arial"/>
                <a:cs typeface="Arial"/>
              </a:rPr>
              <a:t>An original spectrogram:                Spectrum “recovered” from MFCC: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2362200"/>
            <a:ext cx="4063416" cy="304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3841" y="1447800"/>
            <a:ext cx="43181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What the speech recognizer sees:</a:t>
            </a:r>
          </a:p>
        </p:txBody>
      </p:sp>
    </p:spTree>
    <p:extLst>
      <p:ext uri="{BB962C8B-B14F-4D97-AF65-F5344CB8AC3E}">
        <p14:creationId xmlns:p14="http://schemas.microsoft.com/office/powerpoint/2010/main" val="174165464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Comments on MFCC representation</a:t>
            </a:r>
          </a:p>
        </p:txBody>
      </p:sp>
      <p:sp>
        <p:nvSpPr>
          <p:cNvPr id="489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3366FF"/>
                </a:solidFill>
                <a:latin typeface="Arial" charset="0"/>
                <a:ea typeface="ＭＳ Ｐゴシック" charset="0"/>
                <a:cs typeface="ＭＳ Ｐゴシック" charset="0"/>
              </a:rPr>
              <a:t>It</a:t>
            </a:r>
            <a:r>
              <a:rPr lang="ja-JP" altLang="en-US" dirty="0">
                <a:solidFill>
                  <a:srgbClr val="3366FF"/>
                </a:solidFill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dirty="0">
                <a:solidFill>
                  <a:srgbClr val="3366FF"/>
                </a:solidFill>
                <a:latin typeface="Arial" charset="0"/>
                <a:ea typeface="ＭＳ Ｐゴシック" charset="0"/>
                <a:cs typeface="ＭＳ Ｐゴシック" charset="0"/>
              </a:rPr>
              <a:t>s very </a:t>
            </a:r>
            <a:r>
              <a:rPr lang="ja-JP" altLang="en-US" dirty="0">
                <a:solidFill>
                  <a:srgbClr val="3366FF"/>
                </a:solidFill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dirty="0">
                <a:solidFill>
                  <a:srgbClr val="3366FF"/>
                </a:solidFill>
                <a:latin typeface="Arial" charset="0"/>
                <a:ea typeface="ＭＳ Ｐゴシック" charset="0"/>
                <a:cs typeface="ＭＳ Ｐゴシック" charset="0"/>
              </a:rPr>
              <a:t>blurry</a:t>
            </a:r>
            <a:r>
              <a:rPr lang="ja-JP" altLang="en-US" dirty="0">
                <a:solidFill>
                  <a:srgbClr val="3366FF"/>
                </a:solidFill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dirty="0">
                <a:solidFill>
                  <a:srgbClr val="3366FF"/>
                </a:solidFill>
                <a:latin typeface="Arial" charset="0"/>
                <a:ea typeface="ＭＳ Ｐゴシック" charset="0"/>
                <a:cs typeface="ＭＳ Ｐゴシック" charset="0"/>
              </a:rPr>
              <a:t> compared to a wideband spectrogram!</a:t>
            </a:r>
          </a:p>
          <a:p>
            <a:r>
              <a:rPr lang="en-US" dirty="0">
                <a:solidFill>
                  <a:srgbClr val="3366FF"/>
                </a:solidFill>
                <a:latin typeface="Arial" charset="0"/>
                <a:ea typeface="ＭＳ Ｐゴシック" charset="0"/>
                <a:cs typeface="ＭＳ Ｐゴシック" charset="0"/>
              </a:rPr>
              <a:t>Aspects of auditory processing represented: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 Frequency selectivity and spectral bandwidth (but using a constant analysis window duration!)</a:t>
            </a:r>
          </a:p>
          <a:p>
            <a:pPr lvl="2"/>
            <a:r>
              <a:rPr lang="en-US" dirty="0">
                <a:latin typeface="Arial" charset="0"/>
                <a:ea typeface="ＭＳ Ｐゴシック" charset="0"/>
              </a:rPr>
              <a:t>Wavelet schemes exploit time-frequency resolution better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Nonlinear amplitude response (via log transformation only)</a:t>
            </a:r>
          </a:p>
          <a:p>
            <a:r>
              <a:rPr lang="en-US" dirty="0">
                <a:solidFill>
                  <a:srgbClr val="3366FF"/>
                </a:solidFill>
                <a:latin typeface="Arial" charset="0"/>
                <a:ea typeface="ＭＳ Ｐゴシック" charset="0"/>
                <a:cs typeface="ＭＳ Ｐゴシック" charset="0"/>
              </a:rPr>
              <a:t>Aspects of auditory processing NOT represented: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Detailed timing structure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Lateral suppression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Enhancement of temporal contrast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Other auditory nonlinearities</a:t>
            </a:r>
          </a:p>
        </p:txBody>
      </p:sp>
    </p:spTree>
    <p:extLst>
      <p:ext uri="{BB962C8B-B14F-4D97-AF65-F5344CB8AC3E}">
        <p14:creationId xmlns:p14="http://schemas.microsoft.com/office/powerpoint/2010/main" val="3857558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9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9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9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9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9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9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9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9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94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94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9475" grpId="0" uiExpand="1" build="p" bldLvl="3" autoUpdateAnimBg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auditory anatomy</a:t>
            </a:r>
          </a:p>
        </p:txBody>
      </p:sp>
      <p:sp>
        <p:nvSpPr>
          <p:cNvPr id="524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Structures involved in auditory processing:</a:t>
            </a:r>
          </a:p>
        </p:txBody>
      </p:sp>
      <p:pic>
        <p:nvPicPr>
          <p:cNvPr id="5" name="Picture 4" descr="cochlea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6550" y="2064906"/>
            <a:ext cx="5251450" cy="4273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97526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Excitation along the basilar membrane</a:t>
            </a:r>
            <a:br>
              <a:rPr lang="en-US" dirty="0"/>
            </a:br>
            <a:r>
              <a:rPr lang="en-US" sz="2000" dirty="0"/>
              <a:t>(courtesy James Hudspeth, HHMI)</a:t>
            </a:r>
          </a:p>
        </p:txBody>
      </p:sp>
      <p:pic>
        <p:nvPicPr>
          <p:cNvPr id="6" name="cochlea-lg.mov">
            <a:hlinkClick r:id="" action="ppaction://media"/>
          </p:cNvPr>
          <p:cNvPicPr>
            <a:picLocks noGrp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52563" y="1524000"/>
            <a:ext cx="6088062" cy="4572000"/>
          </a:xfrm>
        </p:spPr>
      </p:pic>
    </p:spTree>
    <p:extLst>
      <p:ext uri="{BB962C8B-B14F-4D97-AF65-F5344CB8AC3E}">
        <p14:creationId xmlns:p14="http://schemas.microsoft.com/office/powerpoint/2010/main" val="2469914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Central auditory pathways</a:t>
            </a:r>
          </a:p>
        </p:txBody>
      </p:sp>
      <p:pic>
        <p:nvPicPr>
          <p:cNvPr id="12" name="Content Placeholder 11" descr="pathways.pdf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46" r="-10446"/>
          <a:stretch>
            <a:fillRect/>
          </a:stretch>
        </p:blipFill>
        <p:spPr/>
      </p:pic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There is a lot going on!</a:t>
            </a:r>
          </a:p>
          <a:p>
            <a:endParaRPr lang="en-US" sz="2000" dirty="0"/>
          </a:p>
          <a:p>
            <a:r>
              <a:rPr lang="en-US" sz="2000" dirty="0"/>
              <a:t>For the most part, we only consider the response of the auditory nerve</a:t>
            </a:r>
          </a:p>
          <a:p>
            <a:pPr lvl="1"/>
            <a:r>
              <a:rPr lang="en-US" sz="1600" dirty="0"/>
              <a:t>It is in series with everything else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743200" y="4680202"/>
            <a:ext cx="2425611" cy="882398"/>
            <a:chOff x="2743200" y="4680202"/>
            <a:chExt cx="2425611" cy="882398"/>
          </a:xfrm>
        </p:grpSpPr>
        <p:sp>
          <p:nvSpPr>
            <p:cNvPr id="2" name="Donut 1"/>
            <p:cNvSpPr/>
            <p:nvPr/>
          </p:nvSpPr>
          <p:spPr bwMode="auto">
            <a:xfrm>
              <a:off x="2743200" y="5181600"/>
              <a:ext cx="457200" cy="381000"/>
            </a:xfrm>
            <a:prstGeom prst="donut">
              <a:avLst>
                <a:gd name="adj" fmla="val 11638"/>
              </a:avLst>
            </a:prstGeom>
            <a:solidFill>
              <a:srgbClr val="FF0000"/>
            </a:solidFill>
            <a:ln w="12700" cap="flat" cmpd="sng" algn="ctr">
              <a:solidFill>
                <a:srgbClr val="C0C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accent1"/>
                </a:solidFill>
                <a:effectLst/>
                <a:latin typeface="Helvetica" pitchFamily="-109" charset="0"/>
              </a:endParaRPr>
            </a:p>
          </p:txBody>
        </p:sp>
        <p:sp>
          <p:nvSpPr>
            <p:cNvPr id="5" name="Left Arrow 4"/>
            <p:cNvSpPr/>
            <p:nvPr/>
          </p:nvSpPr>
          <p:spPr bwMode="auto">
            <a:xfrm rot="19913502">
              <a:off x="3044103" y="4680202"/>
              <a:ext cx="2124708" cy="191866"/>
            </a:xfrm>
            <a:prstGeom prst="leftArrow">
              <a:avLst/>
            </a:prstGeom>
            <a:solidFill>
              <a:srgbClr val="FF0000"/>
            </a:solidFill>
            <a:ln w="12700" cap="flat" cmpd="sng" algn="ctr">
              <a:solidFill>
                <a:srgbClr val="C0C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accent1"/>
                </a:solidFill>
                <a:effectLst/>
                <a:latin typeface="Helvetica" pitchFamily="-10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8823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BD9E925-FB23-1441-B5E2-1813C7C10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aspects of peripheral neural processing	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386411-3E23-D94A-8D27-C20C42BC11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Bandpass filtering</a:t>
            </a:r>
          </a:p>
          <a:p>
            <a:r>
              <a:rPr lang="en-US" dirty="0"/>
              <a:t>Rectification and log compression</a:t>
            </a:r>
          </a:p>
          <a:p>
            <a:r>
              <a:rPr lang="en-US" dirty="0"/>
              <a:t>Enhancement of onsets and offsets in time in each band</a:t>
            </a:r>
          </a:p>
          <a:p>
            <a:r>
              <a:rPr lang="en-US" dirty="0"/>
              <a:t>Lateral suppression of  weaker signals in adjacent bands</a:t>
            </a:r>
          </a:p>
          <a:p>
            <a:r>
              <a:rPr lang="en-US" dirty="0"/>
              <a:t>Binaural interaction for localization and reverberation suppression</a:t>
            </a:r>
          </a:p>
        </p:txBody>
      </p:sp>
    </p:spTree>
    <p:extLst>
      <p:ext uri="{BB962C8B-B14F-4D97-AF65-F5344CB8AC3E}">
        <p14:creationId xmlns:p14="http://schemas.microsoft.com/office/powerpoint/2010/main" val="1525002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7" name="Picture 4" descr="P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388" y="1905000"/>
            <a:ext cx="5484812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745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Speech representation using mean rate</a:t>
            </a:r>
          </a:p>
        </p:txBody>
      </p:sp>
      <p:sp>
        <p:nvSpPr>
          <p:cNvPr id="147459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231188" cy="4876800"/>
          </a:xfrm>
        </p:spPr>
        <p:txBody>
          <a:bodyPr/>
          <a:lstStyle/>
          <a:p>
            <a:r>
              <a:rPr lang="en-US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Representation of vowels by Young and Sachs using mean rate:</a:t>
            </a:r>
          </a:p>
          <a:p>
            <a:endParaRPr lang="en-US">
              <a:solidFill>
                <a:schemeClr val="tx2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>
              <a:solidFill>
                <a:schemeClr val="tx2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>
              <a:solidFill>
                <a:schemeClr val="tx2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>
              <a:solidFill>
                <a:schemeClr val="tx2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>
              <a:solidFill>
                <a:schemeClr val="tx2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>
              <a:solidFill>
                <a:schemeClr val="tx2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>
              <a:solidFill>
                <a:schemeClr val="tx2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Mean rate representation does not preserve spectral information</a:t>
            </a:r>
          </a:p>
        </p:txBody>
      </p:sp>
    </p:spTree>
    <p:extLst>
      <p:ext uri="{BB962C8B-B14F-4D97-AF65-F5344CB8AC3E}">
        <p14:creationId xmlns:p14="http://schemas.microsoft.com/office/powerpoint/2010/main" val="315626857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Speech representation using average localized synchrony measure</a:t>
            </a:r>
          </a:p>
        </p:txBody>
      </p:sp>
      <p:sp>
        <p:nvSpPr>
          <p:cNvPr id="1495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Representation of vowels by Young and Sachs using ALSR:</a:t>
            </a: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49507" name="Picture 4" descr="P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133600"/>
            <a:ext cx="5334000" cy="324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353141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Title 1"/>
          <p:cNvSpPr>
            <a:spLocks noGrp="1"/>
          </p:cNvSpPr>
          <p:nvPr>
            <p:ph type="title"/>
          </p:nvPr>
        </p:nvSpPr>
        <p:spPr>
          <a:xfrm>
            <a:off x="382588" y="342900"/>
            <a:ext cx="8532812" cy="609600"/>
          </a:xfrm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Physiologically-motivated signal processing: </a:t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the Zhang-Carney-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Zilany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model of the periphery</a:t>
            </a:r>
          </a:p>
        </p:txBody>
      </p:sp>
      <p:sp>
        <p:nvSpPr>
          <p:cNvPr id="151554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1555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We used the </a:t>
            </a:r>
            <a:r>
              <a:rPr lang="ja-JP" altLang="en-US" sz="2000" dirty="0">
                <a:solidFill>
                  <a:srgbClr val="3366FF"/>
                </a:solidFill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2000" dirty="0">
                <a:solidFill>
                  <a:srgbClr val="3366FF"/>
                </a:solidFill>
                <a:latin typeface="Arial" charset="0"/>
                <a:ea typeface="ＭＳ Ｐゴシック" charset="0"/>
                <a:cs typeface="ＭＳ Ｐゴシック" charset="0"/>
              </a:rPr>
              <a:t>synapse output</a:t>
            </a:r>
            <a:r>
              <a:rPr lang="ja-JP" altLang="en-US" sz="2000" dirty="0">
                <a:solidFill>
                  <a:srgbClr val="3366FF"/>
                </a:solidFill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2000" dirty="0">
                <a:solidFill>
                  <a:srgbClr val="3366FF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2000" dirty="0">
                <a:latin typeface="Arial" charset="0"/>
                <a:ea typeface="ＭＳ Ｐゴシック" charset="0"/>
                <a:cs typeface="ＭＳ Ｐゴシック" charset="0"/>
              </a:rPr>
              <a:t>as the basis for further processing</a:t>
            </a: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51556" name="Picture 5" descr="CarneyModel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4191000" cy="457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568037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Rectangle 2"/>
          <p:cNvSpPr>
            <a:spLocks noGrp="1" noChangeArrowheads="1"/>
          </p:cNvSpPr>
          <p:nvPr>
            <p:ph type="title"/>
          </p:nvPr>
        </p:nvSpPr>
        <p:spPr>
          <a:xfrm>
            <a:off x="382588" y="342900"/>
            <a:ext cx="8685212" cy="6096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An early evaluation by Kim et al. (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Interspeech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2006)</a:t>
            </a:r>
          </a:p>
        </p:txBody>
      </p:sp>
      <p:sp>
        <p:nvSpPr>
          <p:cNvPr id="153602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en-US" sz="180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1800">
                <a:latin typeface="Arial" charset="0"/>
                <a:ea typeface="ＭＳ Ｐゴシック" charset="0"/>
                <a:cs typeface="ＭＳ Ｐゴシック" charset="0"/>
              </a:rPr>
              <a:t>Synchrony response is smeared across frequency to remove pitch effects</a:t>
            </a:r>
          </a:p>
          <a:p>
            <a:r>
              <a:rPr lang="en-US" sz="1800">
                <a:latin typeface="Arial" charset="0"/>
                <a:ea typeface="ＭＳ Ｐゴシック" charset="0"/>
                <a:cs typeface="ＭＳ Ｐゴシック" charset="0"/>
              </a:rPr>
              <a:t>Higher frequencies represented by mean rate of firing</a:t>
            </a:r>
          </a:p>
          <a:p>
            <a:r>
              <a:rPr lang="en-US" sz="1800">
                <a:latin typeface="Arial" charset="0"/>
                <a:ea typeface="ＭＳ Ｐゴシック" charset="0"/>
                <a:cs typeface="ＭＳ Ｐゴシック" charset="0"/>
              </a:rPr>
              <a:t>Synchrony and mean rate combined additively</a:t>
            </a:r>
          </a:p>
          <a:p>
            <a:r>
              <a:rPr lang="en-US" sz="1800">
                <a:latin typeface="Arial" charset="0"/>
                <a:ea typeface="ＭＳ Ｐゴシック" charset="0"/>
                <a:cs typeface="ＭＳ Ｐゴシック" charset="0"/>
              </a:rPr>
              <a:t>Much more processing than MFCCs, but will simplify if results are useful</a:t>
            </a:r>
          </a:p>
        </p:txBody>
      </p:sp>
      <p:pic>
        <p:nvPicPr>
          <p:cNvPr id="153603" name="Picture 4" descr="ChanwookBlox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3138" y="1524000"/>
            <a:ext cx="2852737" cy="4572000"/>
          </a:xfrm>
        </p:spPr>
      </p:pic>
    </p:spTree>
    <p:extLst>
      <p:ext uri="{BB962C8B-B14F-4D97-AF65-F5344CB8AC3E}">
        <p14:creationId xmlns:p14="http://schemas.microsoft.com/office/powerpoint/2010/main" val="448463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2588" y="304800"/>
            <a:ext cx="8228012" cy="6096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The source-filter model of speech production 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019300"/>
            <a:ext cx="8231188" cy="45720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A useful model for representing the generation of speech sounds:</a:t>
            </a:r>
          </a:p>
        </p:txBody>
      </p:sp>
      <p:sp>
        <p:nvSpPr>
          <p:cNvPr id="34820" name="Rectangle 7"/>
          <p:cNvSpPr>
            <a:spLocks noChangeArrowheads="1"/>
          </p:cNvSpPr>
          <p:nvPr/>
        </p:nvSpPr>
        <p:spPr bwMode="auto">
          <a:xfrm>
            <a:off x="609600" y="1181100"/>
            <a:ext cx="8231188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pPr marL="396875" indent="-396875">
              <a:spcBef>
                <a:spcPct val="50000"/>
              </a:spcBef>
              <a:buClr>
                <a:srgbClr val="FAFD00"/>
              </a:buClr>
              <a:buSzPct val="110000"/>
              <a:buFont typeface="Wingdings" charset="0"/>
              <a:buChar char=""/>
            </a:pPr>
            <a:endParaRPr lang="es-ES_tradnl">
              <a:solidFill>
                <a:srgbClr val="FFFFFF"/>
              </a:solidFill>
              <a:latin typeface="Arial" charset="0"/>
            </a:endParaRPr>
          </a:p>
        </p:txBody>
      </p:sp>
      <p:grpSp>
        <p:nvGrpSpPr>
          <p:cNvPr id="34821" name="Group 35"/>
          <p:cNvGrpSpPr>
            <a:grpSpLocks/>
          </p:cNvGrpSpPr>
          <p:nvPr/>
        </p:nvGrpSpPr>
        <p:grpSpPr bwMode="auto">
          <a:xfrm>
            <a:off x="815975" y="3146425"/>
            <a:ext cx="7261225" cy="2895600"/>
            <a:chOff x="562" y="1546"/>
            <a:chExt cx="4574" cy="1824"/>
          </a:xfrm>
        </p:grpSpPr>
        <p:sp>
          <p:nvSpPr>
            <p:cNvPr id="34824" name="Line 6"/>
            <p:cNvSpPr>
              <a:spLocks noChangeShapeType="1"/>
            </p:cNvSpPr>
            <p:nvPr/>
          </p:nvSpPr>
          <p:spPr bwMode="auto">
            <a:xfrm>
              <a:off x="672" y="1848"/>
              <a:ext cx="432" cy="0"/>
            </a:xfrm>
            <a:prstGeom prst="line">
              <a:avLst/>
            </a:prstGeom>
            <a:noFill/>
            <a:ln w="28575" cmpd="sng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n>
                  <a:solidFill>
                    <a:schemeClr val="tx2"/>
                  </a:solidFill>
                </a:ln>
              </a:endParaRPr>
            </a:p>
          </p:txBody>
        </p:sp>
        <p:sp>
          <p:nvSpPr>
            <p:cNvPr id="34825" name="Rectangle 9"/>
            <p:cNvSpPr>
              <a:spLocks noChangeArrowheads="1"/>
            </p:cNvSpPr>
            <p:nvPr/>
          </p:nvSpPr>
          <p:spPr bwMode="auto">
            <a:xfrm>
              <a:off x="1104" y="1608"/>
              <a:ext cx="768" cy="480"/>
            </a:xfrm>
            <a:prstGeom prst="rect">
              <a:avLst/>
            </a:prstGeom>
            <a:solidFill>
              <a:srgbClr val="FFA362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6600"/>
                </a:solidFill>
              </a:endParaRPr>
            </a:p>
          </p:txBody>
        </p:sp>
        <p:sp>
          <p:nvSpPr>
            <p:cNvPr id="34826" name="Rectangle 10"/>
            <p:cNvSpPr>
              <a:spLocks noChangeArrowheads="1"/>
            </p:cNvSpPr>
            <p:nvPr/>
          </p:nvSpPr>
          <p:spPr bwMode="auto">
            <a:xfrm>
              <a:off x="1104" y="2568"/>
              <a:ext cx="768" cy="480"/>
            </a:xfrm>
            <a:prstGeom prst="rect">
              <a:avLst/>
            </a:prstGeom>
            <a:solidFill>
              <a:srgbClr val="FFA362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6600"/>
                </a:solidFill>
              </a:endParaRPr>
            </a:p>
          </p:txBody>
        </p:sp>
        <p:sp>
          <p:nvSpPr>
            <p:cNvPr id="34827" name="Line 11"/>
            <p:cNvSpPr>
              <a:spLocks noChangeShapeType="1"/>
            </p:cNvSpPr>
            <p:nvPr/>
          </p:nvSpPr>
          <p:spPr bwMode="auto">
            <a:xfrm>
              <a:off x="1872" y="1848"/>
              <a:ext cx="336" cy="0"/>
            </a:xfrm>
            <a:prstGeom prst="line">
              <a:avLst/>
            </a:pr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n>
                  <a:solidFill>
                    <a:schemeClr val="tx2"/>
                  </a:solidFill>
                </a:ln>
              </a:endParaRPr>
            </a:p>
          </p:txBody>
        </p:sp>
        <p:sp>
          <p:nvSpPr>
            <p:cNvPr id="34828" name="Line 12"/>
            <p:cNvSpPr>
              <a:spLocks noChangeShapeType="1"/>
            </p:cNvSpPr>
            <p:nvPr/>
          </p:nvSpPr>
          <p:spPr bwMode="auto">
            <a:xfrm>
              <a:off x="1872" y="2808"/>
              <a:ext cx="336" cy="0"/>
            </a:xfrm>
            <a:prstGeom prst="line">
              <a:avLst/>
            </a:pr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n>
                  <a:solidFill>
                    <a:schemeClr val="tx2"/>
                  </a:solidFill>
                </a:ln>
              </a:endParaRPr>
            </a:p>
          </p:txBody>
        </p:sp>
        <p:sp>
          <p:nvSpPr>
            <p:cNvPr id="34829" name="Line 13"/>
            <p:cNvSpPr>
              <a:spLocks noChangeShapeType="1"/>
            </p:cNvSpPr>
            <p:nvPr/>
          </p:nvSpPr>
          <p:spPr bwMode="auto">
            <a:xfrm>
              <a:off x="2208" y="1848"/>
              <a:ext cx="240" cy="432"/>
            </a:xfrm>
            <a:prstGeom prst="line">
              <a:avLst/>
            </a:pr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n>
                  <a:solidFill>
                    <a:schemeClr val="tx2"/>
                  </a:solidFill>
                </a:ln>
              </a:endParaRPr>
            </a:p>
          </p:txBody>
        </p:sp>
        <p:sp>
          <p:nvSpPr>
            <p:cNvPr id="34830" name="Line 14"/>
            <p:cNvSpPr>
              <a:spLocks noChangeShapeType="1"/>
            </p:cNvSpPr>
            <p:nvPr/>
          </p:nvSpPr>
          <p:spPr bwMode="auto">
            <a:xfrm flipV="1">
              <a:off x="2208" y="2424"/>
              <a:ext cx="222" cy="384"/>
            </a:xfrm>
            <a:prstGeom prst="line">
              <a:avLst/>
            </a:pr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n>
                  <a:solidFill>
                    <a:schemeClr val="tx2"/>
                  </a:solidFill>
                </a:ln>
              </a:endParaRPr>
            </a:p>
          </p:txBody>
        </p:sp>
        <p:sp>
          <p:nvSpPr>
            <p:cNvPr id="34831" name="Oval 16"/>
            <p:cNvSpPr>
              <a:spLocks noChangeArrowheads="1"/>
            </p:cNvSpPr>
            <p:nvPr/>
          </p:nvSpPr>
          <p:spPr bwMode="auto">
            <a:xfrm>
              <a:off x="2400" y="2424"/>
              <a:ext cx="96" cy="9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32" name="Oval 17"/>
            <p:cNvSpPr>
              <a:spLocks noChangeArrowheads="1"/>
            </p:cNvSpPr>
            <p:nvPr/>
          </p:nvSpPr>
          <p:spPr bwMode="auto">
            <a:xfrm>
              <a:off x="2400" y="2232"/>
              <a:ext cx="96" cy="9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33" name="Line 18"/>
            <p:cNvSpPr>
              <a:spLocks noChangeShapeType="1"/>
            </p:cNvSpPr>
            <p:nvPr/>
          </p:nvSpPr>
          <p:spPr bwMode="auto">
            <a:xfrm>
              <a:off x="2544" y="2328"/>
              <a:ext cx="288" cy="77"/>
            </a:xfrm>
            <a:prstGeom prst="line">
              <a:avLst/>
            </a:pr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n>
                  <a:solidFill>
                    <a:schemeClr val="tx2"/>
                  </a:solidFill>
                </a:ln>
              </a:endParaRPr>
            </a:p>
          </p:txBody>
        </p:sp>
        <p:sp>
          <p:nvSpPr>
            <p:cNvPr id="34834" name="Line 19"/>
            <p:cNvSpPr>
              <a:spLocks noChangeShapeType="1"/>
            </p:cNvSpPr>
            <p:nvPr/>
          </p:nvSpPr>
          <p:spPr bwMode="auto">
            <a:xfrm>
              <a:off x="2832" y="2405"/>
              <a:ext cx="384" cy="0"/>
            </a:xfrm>
            <a:prstGeom prst="line">
              <a:avLst/>
            </a:prstGeom>
            <a:noFill/>
            <a:ln w="28575" cmpd="sng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n>
                  <a:solidFill>
                    <a:schemeClr val="tx2"/>
                  </a:solidFill>
                </a:ln>
              </a:endParaRPr>
            </a:p>
          </p:txBody>
        </p:sp>
        <p:sp>
          <p:nvSpPr>
            <p:cNvPr id="34835" name="Rectangle 22"/>
            <p:cNvSpPr>
              <a:spLocks noChangeArrowheads="1"/>
            </p:cNvSpPr>
            <p:nvPr/>
          </p:nvSpPr>
          <p:spPr bwMode="auto">
            <a:xfrm>
              <a:off x="3216" y="2107"/>
              <a:ext cx="1056" cy="634"/>
            </a:xfrm>
            <a:prstGeom prst="rect">
              <a:avLst/>
            </a:prstGeom>
            <a:solidFill>
              <a:srgbClr val="FFA362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6600"/>
                </a:solidFill>
              </a:endParaRPr>
            </a:p>
          </p:txBody>
        </p:sp>
        <p:sp>
          <p:nvSpPr>
            <p:cNvPr id="34836" name="Line 23"/>
            <p:cNvSpPr>
              <a:spLocks noChangeShapeType="1"/>
            </p:cNvSpPr>
            <p:nvPr/>
          </p:nvSpPr>
          <p:spPr bwMode="auto">
            <a:xfrm>
              <a:off x="4272" y="2424"/>
              <a:ext cx="384" cy="0"/>
            </a:xfrm>
            <a:prstGeom prst="line">
              <a:avLst/>
            </a:prstGeom>
            <a:noFill/>
            <a:ln w="28575" cmpd="sng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n>
                  <a:solidFill>
                    <a:schemeClr val="tx2"/>
                  </a:solidFill>
                </a:ln>
              </a:endParaRPr>
            </a:p>
          </p:txBody>
        </p:sp>
        <p:sp>
          <p:nvSpPr>
            <p:cNvPr id="34837" name="Text Box 24"/>
            <p:cNvSpPr txBox="1">
              <a:spLocks noChangeArrowheads="1"/>
            </p:cNvSpPr>
            <p:nvPr/>
          </p:nvSpPr>
          <p:spPr bwMode="auto">
            <a:xfrm>
              <a:off x="562" y="1546"/>
              <a:ext cx="47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/>
                <a:t>Pitch</a:t>
              </a:r>
            </a:p>
          </p:txBody>
        </p:sp>
        <p:sp>
          <p:nvSpPr>
            <p:cNvPr id="34838" name="Text Box 26"/>
            <p:cNvSpPr txBox="1">
              <a:spLocks noChangeArrowheads="1"/>
            </p:cNvSpPr>
            <p:nvPr/>
          </p:nvSpPr>
          <p:spPr bwMode="auto">
            <a:xfrm>
              <a:off x="848" y="2107"/>
              <a:ext cx="155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/>
                <a:t>Pulse train source</a:t>
              </a:r>
            </a:p>
          </p:txBody>
        </p:sp>
        <p:sp>
          <p:nvSpPr>
            <p:cNvPr id="34839" name="Text Box 27"/>
            <p:cNvSpPr txBox="1">
              <a:spLocks noChangeArrowheads="1"/>
            </p:cNvSpPr>
            <p:nvPr/>
          </p:nvSpPr>
          <p:spPr bwMode="auto">
            <a:xfrm>
              <a:off x="1034" y="3120"/>
              <a:ext cx="136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/>
                <a:t>Noise source</a:t>
              </a:r>
            </a:p>
          </p:txBody>
        </p:sp>
        <p:sp>
          <p:nvSpPr>
            <p:cNvPr id="34840" name="Text Box 28"/>
            <p:cNvSpPr txBox="1">
              <a:spLocks noChangeArrowheads="1"/>
            </p:cNvSpPr>
            <p:nvPr/>
          </p:nvSpPr>
          <p:spPr bwMode="auto">
            <a:xfrm>
              <a:off x="3158" y="2871"/>
              <a:ext cx="135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/>
                <a:t>Vocal tract model</a:t>
              </a:r>
            </a:p>
          </p:txBody>
        </p:sp>
        <p:sp>
          <p:nvSpPr>
            <p:cNvPr id="34841" name="Oval 31"/>
            <p:cNvSpPr>
              <a:spLocks noChangeArrowheads="1"/>
            </p:cNvSpPr>
            <p:nvPr/>
          </p:nvSpPr>
          <p:spPr bwMode="auto">
            <a:xfrm>
              <a:off x="4656" y="2280"/>
              <a:ext cx="240" cy="288"/>
            </a:xfrm>
            <a:prstGeom prst="ellipse">
              <a:avLst/>
            </a:prstGeom>
            <a:solidFill>
              <a:srgbClr val="FFA362"/>
            </a:solidFill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6600"/>
                </a:solidFill>
              </a:endParaRPr>
            </a:p>
          </p:txBody>
        </p:sp>
        <p:sp>
          <p:nvSpPr>
            <p:cNvPr id="34842" name="Line 33"/>
            <p:cNvSpPr>
              <a:spLocks noChangeShapeType="1"/>
            </p:cNvSpPr>
            <p:nvPr/>
          </p:nvSpPr>
          <p:spPr bwMode="auto">
            <a:xfrm>
              <a:off x="4769" y="1803"/>
              <a:ext cx="0" cy="480"/>
            </a:xfrm>
            <a:prstGeom prst="line">
              <a:avLst/>
            </a:prstGeom>
            <a:noFill/>
            <a:ln w="28575" cmpd="sng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n>
                  <a:solidFill>
                    <a:schemeClr val="tx2"/>
                  </a:solidFill>
                </a:ln>
              </a:endParaRPr>
            </a:p>
          </p:txBody>
        </p:sp>
        <p:sp>
          <p:nvSpPr>
            <p:cNvPr id="34843" name="Line 34"/>
            <p:cNvSpPr>
              <a:spLocks noChangeShapeType="1"/>
            </p:cNvSpPr>
            <p:nvPr/>
          </p:nvSpPr>
          <p:spPr bwMode="auto">
            <a:xfrm>
              <a:off x="4896" y="2424"/>
              <a:ext cx="240" cy="0"/>
            </a:xfrm>
            <a:prstGeom prst="line">
              <a:avLst/>
            </a:prstGeom>
            <a:noFill/>
            <a:ln w="28575" cmpd="sng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n>
                  <a:solidFill>
                    <a:schemeClr val="tx2"/>
                  </a:solidFill>
                </a:ln>
              </a:endParaRPr>
            </a:p>
          </p:txBody>
        </p:sp>
      </p:grpSp>
      <p:sp>
        <p:nvSpPr>
          <p:cNvPr id="34822" name="Text Box 36"/>
          <p:cNvSpPr txBox="1">
            <a:spLocks noChangeArrowheads="1"/>
          </p:cNvSpPr>
          <p:nvPr/>
        </p:nvSpPr>
        <p:spPr bwMode="auto">
          <a:xfrm>
            <a:off x="6810375" y="3181350"/>
            <a:ext cx="16017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/>
              <a:t>Amplitude</a:t>
            </a:r>
          </a:p>
        </p:txBody>
      </p:sp>
      <p:sp>
        <p:nvSpPr>
          <p:cNvPr id="34823" name="Text Box 37"/>
          <p:cNvSpPr txBox="1">
            <a:spLocks noChangeArrowheads="1"/>
          </p:cNvSpPr>
          <p:nvPr/>
        </p:nvSpPr>
        <p:spPr bwMode="auto">
          <a:xfrm>
            <a:off x="8102600" y="4356100"/>
            <a:ext cx="7667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i="1">
                <a:latin typeface="Times" charset="0"/>
              </a:rPr>
              <a:t>p[n]</a:t>
            </a:r>
          </a:p>
        </p:txBody>
      </p:sp>
    </p:spTree>
    <p:extLst>
      <p:ext uri="{BB962C8B-B14F-4D97-AF65-F5344CB8AC3E}">
        <p14:creationId xmlns:p14="http://schemas.microsoft.com/office/powerpoint/2010/main" val="60105464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Comparing auditory processing with</a:t>
            </a:r>
            <a:br>
              <a:rPr lang="en-US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cepstral analysis: clean speech</a:t>
            </a:r>
          </a:p>
        </p:txBody>
      </p:sp>
      <p:sp>
        <p:nvSpPr>
          <p:cNvPr id="1556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55651" name="Picture 4" descr="Cle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566863"/>
            <a:ext cx="4851400" cy="456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050518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Comparing auditory processing with</a:t>
            </a:r>
            <a:br>
              <a:rPr lang="en-US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cepstral analysis: 20-dB SNR</a:t>
            </a:r>
          </a:p>
        </p:txBody>
      </p:sp>
      <p:sp>
        <p:nvSpPr>
          <p:cNvPr id="1576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57699" name="Picture 4" descr="20d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050" y="1544638"/>
            <a:ext cx="4933950" cy="451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42842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Comparing auditory processing with</a:t>
            </a:r>
            <a:br>
              <a:rPr lang="en-US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cepstral analysis: 10-dB SNR</a:t>
            </a:r>
          </a:p>
        </p:txBody>
      </p:sp>
      <p:sp>
        <p:nvSpPr>
          <p:cNvPr id="15974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59747" name="Picture 4" descr="10d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516063"/>
            <a:ext cx="4953000" cy="460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608692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Comparing auditory processing with</a:t>
            </a:r>
            <a:br>
              <a:rPr lang="en-US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cepstral analysis: 0-dB SNR</a:t>
            </a:r>
          </a:p>
        </p:txBody>
      </p:sp>
      <p:sp>
        <p:nvSpPr>
          <p:cNvPr id="16179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61795" name="Picture 4" descr="0d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524000"/>
            <a:ext cx="4851400" cy="456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235963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 sz="120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endParaRPr lang="en-US" sz="120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endParaRPr lang="en-US" sz="120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endParaRPr lang="en-US" sz="120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endParaRPr lang="en-US" sz="120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endParaRPr lang="en-US" sz="120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endParaRPr lang="en-US" sz="120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endParaRPr lang="en-US" sz="120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endParaRPr lang="en-US" sz="120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endParaRPr lang="en-US" sz="120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endParaRPr lang="en-US" sz="120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endParaRPr lang="en-US" sz="120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sz="1200">
                <a:latin typeface="Arial" charset="0"/>
                <a:ea typeface="ＭＳ Ｐゴシック" charset="0"/>
                <a:cs typeface="ＭＳ Ｐゴシック" charset="0"/>
              </a:rPr>
              <a:t>Curves are shifted by 10-15 dB (greater improvement than obtained with VTS or CDCN)</a:t>
            </a:r>
          </a:p>
          <a:p>
            <a:pPr>
              <a:lnSpc>
                <a:spcPct val="90000"/>
              </a:lnSpc>
            </a:pPr>
            <a:endParaRPr lang="en-US" sz="120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endParaRPr lang="en-US" sz="120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endParaRPr lang="en-US" sz="120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1800">
                <a:solidFill>
                  <a:srgbClr val="FF6600"/>
                </a:solidFill>
                <a:latin typeface="Arial" charset="0"/>
                <a:ea typeface="ＭＳ Ｐゴシック" charset="0"/>
                <a:cs typeface="ＭＳ Ｐゴシック" charset="0"/>
              </a:rPr>
              <a:t>[Results from Kim et al., Interspeech 2006]</a:t>
            </a:r>
          </a:p>
          <a:p>
            <a:pPr>
              <a:lnSpc>
                <a:spcPct val="90000"/>
              </a:lnSpc>
            </a:pPr>
            <a:endParaRPr lang="en-US" sz="120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endParaRPr lang="en-US" sz="120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endParaRPr lang="en-US" sz="120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endParaRPr lang="en-US" sz="120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endParaRPr lang="en-US" sz="120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endParaRPr lang="en-US" sz="120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endParaRPr lang="en-US" sz="120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endParaRPr lang="en-US" sz="120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63842" name="Picture 3" descr="WSJ_mus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62200"/>
            <a:ext cx="3962400" cy="299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4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Auditory processing is more effective than MFCCs at low SNRs, especially in white noise</a:t>
            </a:r>
          </a:p>
        </p:txBody>
      </p:sp>
      <p:sp>
        <p:nvSpPr>
          <p:cNvPr id="163844" name="TextBox 5"/>
          <p:cNvSpPr txBox="1">
            <a:spLocks noChangeArrowheads="1"/>
          </p:cNvSpPr>
          <p:nvPr/>
        </p:nvSpPr>
        <p:spPr bwMode="auto">
          <a:xfrm>
            <a:off x="457200" y="1828800"/>
            <a:ext cx="81708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4D25FF"/>
                </a:solidFill>
                <a:latin typeface="Arial" charset="0"/>
                <a:cs typeface="Arial" charset="0"/>
              </a:rPr>
              <a:t>Accuracy in background noise:    Accuracy in background music:</a:t>
            </a:r>
          </a:p>
        </p:txBody>
      </p:sp>
      <p:pic>
        <p:nvPicPr>
          <p:cNvPr id="163845" name="Picture 5" descr="WSJ_noi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62200"/>
            <a:ext cx="4038600" cy="299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275144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But do auditory models really need to be so complex?</a:t>
            </a:r>
          </a:p>
        </p:txBody>
      </p:sp>
      <p:sp>
        <p:nvSpPr>
          <p:cNvPr id="1658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4D25FF"/>
                </a:solidFill>
                <a:latin typeface="Arial" charset="0"/>
                <a:ea typeface="ＭＳ Ｐゴシック" charset="0"/>
                <a:cs typeface="ＭＳ Ｐゴシック" charset="0"/>
              </a:rPr>
              <a:t>Model of Zhang et al. 2001:             A much simpler model:</a:t>
            </a:r>
          </a:p>
        </p:txBody>
      </p:sp>
      <p:pic>
        <p:nvPicPr>
          <p:cNvPr id="165891" name="Picture 5" descr="CarneyModel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046288"/>
            <a:ext cx="3429000" cy="374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5892" name="Picture 8" descr="SimpleBlox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400" y="2133600"/>
            <a:ext cx="1422400" cy="347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576465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Comparing simple and complex auditory models</a:t>
            </a:r>
          </a:p>
        </p:txBody>
      </p:sp>
      <p:sp>
        <p:nvSpPr>
          <p:cNvPr id="167938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Comparing MFCC processing, a trivial (filter–rectify–compress) auditory model, and the full Carney-Zhang model:</a:t>
            </a:r>
          </a:p>
          <a:p>
            <a:endParaRPr lang="en-US">
              <a:solidFill>
                <a:schemeClr val="tx2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67939" name="Picture 8" descr="Carney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536825"/>
            <a:ext cx="5867400" cy="355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308536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Aspects of auditory processing we have found to be important in improving WER in noise/</a:t>
            </a:r>
            <a:r>
              <a:rPr lang="en-US" dirty="0" err="1"/>
              <a:t>reberb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The shape of the peripheral filters</a:t>
            </a:r>
          </a:p>
          <a:p>
            <a:r>
              <a:rPr lang="en-US" dirty="0"/>
              <a:t>The shape of the auditory nonlinearity</a:t>
            </a:r>
          </a:p>
          <a:p>
            <a:r>
              <a:rPr lang="en-US" dirty="0"/>
              <a:t>The use of “medium-time” analysis for noise and reverberation compensation</a:t>
            </a:r>
          </a:p>
          <a:p>
            <a:r>
              <a:rPr lang="en-US" dirty="0"/>
              <a:t>The use of nonlinear filtering to obtain noise suppression and general separation of </a:t>
            </a:r>
            <a:r>
              <a:rPr lang="en-US" dirty="0" err="1"/>
              <a:t>speechlike</a:t>
            </a:r>
            <a:r>
              <a:rPr lang="en-US" dirty="0"/>
              <a:t> from non-</a:t>
            </a:r>
            <a:r>
              <a:rPr lang="en-US" dirty="0" err="1"/>
              <a:t>speechlike</a:t>
            </a:r>
            <a:r>
              <a:rPr lang="en-US" dirty="0"/>
              <a:t> signals (a form of modulation filtering)</a:t>
            </a:r>
          </a:p>
          <a:p>
            <a:r>
              <a:rPr lang="en-US" dirty="0"/>
              <a:t>The use of nonlinear approaches to effect onset enhancement</a:t>
            </a:r>
          </a:p>
          <a:p>
            <a:r>
              <a:rPr lang="en-US" dirty="0"/>
              <a:t>Binaural processing for further enhancement of target signals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784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PNCC processing (Kim and Stern, 2010,2014)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A pragmatic implementation of a number of the principles described:</a:t>
            </a:r>
          </a:p>
          <a:p>
            <a:pPr lvl="1"/>
            <a:r>
              <a:rPr lang="en-US" dirty="0" err="1"/>
              <a:t>Gammatone</a:t>
            </a:r>
            <a:r>
              <a:rPr lang="en-US" dirty="0"/>
              <a:t> </a:t>
            </a:r>
            <a:r>
              <a:rPr lang="en-US" dirty="0" err="1"/>
              <a:t>filterbanks</a:t>
            </a:r>
            <a:endParaRPr lang="en-US" dirty="0"/>
          </a:p>
          <a:p>
            <a:pPr lvl="1"/>
            <a:r>
              <a:rPr lang="en-US" dirty="0"/>
              <a:t>Nonlinearity shaped to follow auditory processing</a:t>
            </a:r>
          </a:p>
          <a:p>
            <a:pPr lvl="1"/>
            <a:r>
              <a:rPr lang="en-US" dirty="0"/>
              <a:t>“Medium-time” environmental compensation using nonlinear </a:t>
            </a:r>
            <a:r>
              <a:rPr lang="en-US" dirty="0" err="1"/>
              <a:t>cepstral</a:t>
            </a:r>
            <a:r>
              <a:rPr lang="en-US" dirty="0"/>
              <a:t> </a:t>
            </a:r>
            <a:r>
              <a:rPr lang="en-US" dirty="0" err="1"/>
              <a:t>highpass</a:t>
            </a:r>
            <a:r>
              <a:rPr lang="en-US" dirty="0"/>
              <a:t> filtering in each channel</a:t>
            </a:r>
          </a:p>
          <a:p>
            <a:pPr lvl="1"/>
            <a:r>
              <a:rPr lang="en-US" dirty="0"/>
              <a:t>Enhancement of envelope onsets</a:t>
            </a:r>
          </a:p>
          <a:p>
            <a:pPr lvl="1"/>
            <a:r>
              <a:rPr lang="en-US" dirty="0"/>
              <a:t>Computationally-efficient implementation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719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PNCC: an integrated front end based on auditory processing </a:t>
            </a:r>
          </a:p>
        </p:txBody>
      </p:sp>
      <p:pic>
        <p:nvPicPr>
          <p:cNvPr id="7" name="Content Placeholder 6" descr="PNCC_BloxNew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138" r="-40138"/>
          <a:stretch>
            <a:fillRect/>
          </a:stretch>
        </p:blipFill>
        <p:spPr>
          <a:xfrm>
            <a:off x="-1143000" y="1514407"/>
            <a:ext cx="8231188" cy="4572000"/>
          </a:xfrm>
        </p:spPr>
      </p:pic>
      <p:sp>
        <p:nvSpPr>
          <p:cNvPr id="8" name="TextBox 7"/>
          <p:cNvSpPr txBox="1"/>
          <p:nvPr/>
        </p:nvSpPr>
        <p:spPr>
          <a:xfrm>
            <a:off x="609600" y="6096000"/>
            <a:ext cx="3767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MFCC   RASTA-PLP          PNCC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57800" y="2133600"/>
            <a:ext cx="1903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Initial processing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57800" y="3657600"/>
            <a:ext cx="3161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Environmental compensation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97385" y="5029200"/>
            <a:ext cx="1865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Final processing</a:t>
            </a:r>
          </a:p>
        </p:txBody>
      </p:sp>
    </p:spTree>
    <p:extLst>
      <p:ext uri="{BB962C8B-B14F-4D97-AF65-F5344CB8AC3E}">
        <p14:creationId xmlns:p14="http://schemas.microsoft.com/office/powerpoint/2010/main" val="1275964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Original speech:</a:t>
            </a:r>
          </a:p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Speech with 75-Hz excitation:</a:t>
            </a:r>
          </a:p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Speech with 150-Hz excitation:</a:t>
            </a:r>
          </a:p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Speech with noise excitation:</a:t>
            </a:r>
          </a:p>
        </p:txBody>
      </p:sp>
      <p:sp>
        <p:nvSpPr>
          <p:cNvPr id="15362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Signal manipulation: separating excitation from acoustical filtering in speech</a:t>
            </a:r>
          </a:p>
        </p:txBody>
      </p:sp>
      <p:pic>
        <p:nvPicPr>
          <p:cNvPr id="7" name="welcome75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276814" y="2873662"/>
            <a:ext cx="411480" cy="411480"/>
          </a:xfrm>
          <a:prstGeom prst="rect">
            <a:avLst/>
          </a:prstGeom>
        </p:spPr>
      </p:pic>
      <p:pic>
        <p:nvPicPr>
          <p:cNvPr id="8" name="welcome16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276814" y="1964357"/>
            <a:ext cx="411480" cy="411480"/>
          </a:xfrm>
          <a:prstGeom prst="rect">
            <a:avLst/>
          </a:prstGeom>
        </p:spPr>
      </p:pic>
      <p:pic>
        <p:nvPicPr>
          <p:cNvPr id="9" name="welcome150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276814" y="3782967"/>
            <a:ext cx="411480" cy="411480"/>
          </a:xfrm>
          <a:prstGeom prst="rect">
            <a:avLst/>
          </a:prstGeom>
        </p:spPr>
      </p:pic>
      <p:pic>
        <p:nvPicPr>
          <p:cNvPr id="10" name="welcome0.wav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276814" y="4692272"/>
            <a:ext cx="411480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439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28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28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28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Computational complexity of front ends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1524000"/>
          <a:ext cx="8231188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35163715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Speech in noise after PNCC processing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Speech in white noise”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         SNR       Original speech    Processed speech</a:t>
            </a:r>
          </a:p>
          <a:p>
            <a:pPr marL="0" indent="0">
              <a:buNone/>
            </a:pPr>
            <a:r>
              <a:rPr lang="en-US" dirty="0"/>
              <a:t>            ∞</a:t>
            </a:r>
          </a:p>
          <a:p>
            <a:pPr marL="0" indent="0">
              <a:buNone/>
            </a:pPr>
            <a:r>
              <a:rPr lang="en-US" dirty="0"/>
              <a:t>           10</a:t>
            </a:r>
          </a:p>
          <a:p>
            <a:pPr marL="0" indent="0">
              <a:buNone/>
            </a:pPr>
            <a:r>
              <a:rPr lang="en-US" dirty="0"/>
              <a:t>             5</a:t>
            </a:r>
          </a:p>
          <a:p>
            <a:pPr marL="0" indent="0">
              <a:buNone/>
            </a:pPr>
            <a:r>
              <a:rPr lang="en-US" dirty="0"/>
              <a:t>             0</a:t>
            </a:r>
          </a:p>
          <a:p>
            <a:pPr marL="0" indent="0">
              <a:buNone/>
            </a:pPr>
            <a:r>
              <a:rPr lang="en-US" dirty="0"/>
              <a:t>           –5</a:t>
            </a:r>
          </a:p>
          <a:p>
            <a:endParaRPr lang="en-US" dirty="0"/>
          </a:p>
        </p:txBody>
      </p:sp>
      <p:pic>
        <p:nvPicPr>
          <p:cNvPr id="4" name="xPNCCwhite0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4953000" y="4267200"/>
            <a:ext cx="411480" cy="411480"/>
          </a:xfrm>
          <a:prstGeom prst="rect">
            <a:avLst/>
          </a:prstGeom>
        </p:spPr>
      </p:pic>
      <p:pic>
        <p:nvPicPr>
          <p:cNvPr id="5" name="xPNCCwhite5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5378183" y="3855720"/>
            <a:ext cx="411480" cy="411480"/>
          </a:xfrm>
          <a:prstGeom prst="rect">
            <a:avLst/>
          </a:prstGeom>
        </p:spPr>
      </p:pic>
      <p:pic>
        <p:nvPicPr>
          <p:cNvPr id="6" name="xPNCCwhite10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4953000" y="3422419"/>
            <a:ext cx="411480" cy="411480"/>
          </a:xfrm>
          <a:prstGeom prst="rect">
            <a:avLst/>
          </a:prstGeom>
        </p:spPr>
      </p:pic>
      <p:pic>
        <p:nvPicPr>
          <p:cNvPr id="7" name="xPNCCwhite100.wav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5378183" y="3047819"/>
            <a:ext cx="411480" cy="411480"/>
          </a:xfrm>
          <a:prstGeom prst="rect">
            <a:avLst/>
          </a:prstGeom>
        </p:spPr>
      </p:pic>
      <p:pic>
        <p:nvPicPr>
          <p:cNvPr id="8" name="xPNCCwhiteneg5.wav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5378183" y="4724400"/>
            <a:ext cx="411480" cy="411480"/>
          </a:xfrm>
          <a:prstGeom prst="rect">
            <a:avLst/>
          </a:prstGeom>
        </p:spPr>
      </p:pic>
      <p:pic>
        <p:nvPicPr>
          <p:cNvPr id="9" name="xwhite0.wav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2667000" y="4312920"/>
            <a:ext cx="411480" cy="411480"/>
          </a:xfrm>
          <a:prstGeom prst="rect">
            <a:avLst/>
          </a:prstGeom>
        </p:spPr>
      </p:pic>
      <p:pic>
        <p:nvPicPr>
          <p:cNvPr id="10" name="xwhite5.wav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3048000" y="3857419"/>
            <a:ext cx="411480" cy="411480"/>
          </a:xfrm>
          <a:prstGeom prst="rect">
            <a:avLst/>
          </a:prstGeom>
        </p:spPr>
      </p:pic>
      <p:pic>
        <p:nvPicPr>
          <p:cNvPr id="11" name="xwhite10.wav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2636520" y="3460160"/>
            <a:ext cx="411480" cy="411480"/>
          </a:xfrm>
          <a:prstGeom prst="rect">
            <a:avLst/>
          </a:prstGeom>
        </p:spPr>
      </p:pic>
      <p:pic>
        <p:nvPicPr>
          <p:cNvPr id="12" name="xwhite100.wav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3048000" y="3010939"/>
            <a:ext cx="411480" cy="411480"/>
          </a:xfrm>
          <a:prstGeom prst="rect">
            <a:avLst/>
          </a:prstGeom>
        </p:spPr>
      </p:pic>
      <p:pic>
        <p:nvPicPr>
          <p:cNvPr id="13" name="xwhiteneg5.wav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3078480" y="4724400"/>
            <a:ext cx="411480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297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28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28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28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28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28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28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28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28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128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of PNCC in white noise (RM)</a:t>
            </a:r>
          </a:p>
        </p:txBody>
      </p:sp>
      <p:pic>
        <p:nvPicPr>
          <p:cNvPr id="4" name="Content Placeholder 3" descr="PNCC_IEEETran_PlotWER_Comparison_RM_White.pdf"/>
          <p:cNvPicPr>
            <a:picLocks noGrp="1" noChangeAspect="1"/>
          </p:cNvPicPr>
          <p:nvPr>
            <p:ph idx="1"/>
          </p:nvPr>
        </p:nvPicPr>
        <p:blipFill>
          <a:blip r:embed="rId2"/>
          <a:srcRect l="-2137" r="-213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07181579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of PNCC in white noise (WSJ)</a:t>
            </a:r>
          </a:p>
        </p:txBody>
      </p:sp>
      <p:pic>
        <p:nvPicPr>
          <p:cNvPr id="4" name="Content Placeholder 3" descr="PNCC_IEEETran_PlotWER_Comparison_WSJ_White.pdf"/>
          <p:cNvPicPr>
            <a:picLocks noGrp="1" noChangeAspect="1"/>
          </p:cNvPicPr>
          <p:nvPr>
            <p:ph idx="1"/>
          </p:nvPr>
        </p:nvPicPr>
        <p:blipFill>
          <a:blip r:embed="rId2"/>
          <a:srcRect l="-2137" r="-213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28748691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of PNCC in background music</a:t>
            </a:r>
          </a:p>
        </p:txBody>
      </p:sp>
      <p:pic>
        <p:nvPicPr>
          <p:cNvPr id="4" name="Content Placeholder 3" descr="PNCC_IEEETran_PlotWER_Comparison_WSJ_Music.pdf"/>
          <p:cNvPicPr>
            <a:picLocks noGrp="1" noChangeAspect="1"/>
          </p:cNvPicPr>
          <p:nvPr>
            <p:ph idx="1"/>
          </p:nvPr>
        </p:nvPicPr>
        <p:blipFill>
          <a:blip r:embed="rId2"/>
          <a:srcRect l="-2137" r="-213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90561296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of PNCC in reverberation</a:t>
            </a:r>
          </a:p>
        </p:txBody>
      </p:sp>
      <p:pic>
        <p:nvPicPr>
          <p:cNvPr id="4" name="Content Placeholder 3" descr="PNCC_IEEETran_PlotWER_Comparison_WSJ_Reverberation.pdf"/>
          <p:cNvPicPr>
            <a:picLocks noGrp="1" noChangeAspect="1"/>
          </p:cNvPicPr>
          <p:nvPr>
            <p:ph idx="1"/>
          </p:nvPr>
        </p:nvPicPr>
        <p:blipFill>
          <a:blip r:embed="rId2"/>
          <a:srcRect l="-2374" r="-237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94770813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Contributions of PNCC components:</a:t>
            </a:r>
            <a:br>
              <a:rPr lang="en-US" dirty="0"/>
            </a:br>
            <a:r>
              <a:rPr lang="en-US" dirty="0"/>
              <a:t>white noise (WSJ)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3733800" y="18135600"/>
            <a:ext cx="4114800" cy="1676400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300" dirty="0">
                <a:solidFill>
                  <a:schemeClr val="bg2"/>
                </a:solidFill>
                <a:latin typeface="Helvetica" pitchFamily="-109" charset="0"/>
              </a:rPr>
              <a:t>+ Temporal masking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Helvetica" pitchFamily="-109" charset="0"/>
              </a:rPr>
              <a:t>+ </a:t>
            </a:r>
            <a:r>
              <a:rPr lang="en-US" sz="2300" dirty="0">
                <a:solidFill>
                  <a:schemeClr val="bg2"/>
                </a:solidFill>
                <a:latin typeface="Helvetica" pitchFamily="-109" charset="0"/>
              </a:rPr>
              <a:t>Noise protection</a:t>
            </a:r>
            <a:endParaRPr kumimoji="0" lang="en-US" sz="230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Helvetica" pitchFamily="-109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300" dirty="0">
                <a:solidFill>
                  <a:schemeClr val="bg2"/>
                </a:solidFill>
                <a:latin typeface="Helvetica" pitchFamily="-109" charset="0"/>
              </a:rPr>
              <a:t>+ Medium-time time/freq anal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Helvetica" pitchFamily="-109" charset="0"/>
              </a:rPr>
              <a:t>Baseline MFCC with CMN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3733800" y="2209800"/>
            <a:ext cx="4038600" cy="1676400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" pitchFamily="-109" charset="0"/>
              </a:rPr>
              <a:t>+ Temporal masking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200" dirty="0">
                <a:solidFill>
                  <a:srgbClr val="000000"/>
                </a:solidFill>
                <a:latin typeface="Helvetica" pitchFamily="-109" charset="0"/>
              </a:rPr>
              <a:t>+ Noise suppression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" pitchFamily="-109" charset="0"/>
              </a:rPr>
              <a:t>+ Medium-duration processing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200" dirty="0">
                <a:solidFill>
                  <a:srgbClr val="000000"/>
                </a:solidFill>
                <a:latin typeface="Helvetica" pitchFamily="-109" charset="0"/>
              </a:rPr>
              <a:t>Baseline MFCC + CMN</a:t>
            </a:r>
            <a:endParaRPr kumimoji="0" lang="en-US" sz="220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Helvetica" pitchFamily="-109" charset="0"/>
            </a:endParaRPr>
          </a:p>
        </p:txBody>
      </p:sp>
      <p:pic>
        <p:nvPicPr>
          <p:cNvPr id="11" name="Content Placeholder 10" descr="PNCC_IEEETran_PlotWER_ComponentAnal_WSJ_White.pdf"/>
          <p:cNvPicPr>
            <a:picLocks noGrp="1" noChangeAspect="1"/>
          </p:cNvPicPr>
          <p:nvPr>
            <p:ph idx="1"/>
          </p:nvPr>
        </p:nvPicPr>
        <p:blipFill>
          <a:blip r:embed="rId2"/>
          <a:srcRect l="-11414" r="-11414"/>
          <a:stretch>
            <a:fillRect/>
          </a:stretch>
        </p:blipFill>
        <p:spPr/>
      </p:pic>
      <p:pic>
        <p:nvPicPr>
          <p:cNvPr id="12" name="Picture 11" descr="Legend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5185" y="4114800"/>
            <a:ext cx="364001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32982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Contributions of PNCC components:</a:t>
            </a:r>
            <a:br>
              <a:rPr lang="en-US" dirty="0"/>
            </a:br>
            <a:r>
              <a:rPr lang="en-US" dirty="0"/>
              <a:t>background music (WSJ)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3733800" y="18135600"/>
            <a:ext cx="4114800" cy="1676400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300" dirty="0">
                <a:solidFill>
                  <a:schemeClr val="bg2"/>
                </a:solidFill>
                <a:latin typeface="Helvetica" pitchFamily="-109" charset="0"/>
              </a:rPr>
              <a:t>+ Temporal masking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Helvetica" pitchFamily="-109" charset="0"/>
              </a:rPr>
              <a:t>+ </a:t>
            </a:r>
            <a:r>
              <a:rPr lang="en-US" sz="2300" dirty="0">
                <a:solidFill>
                  <a:schemeClr val="bg2"/>
                </a:solidFill>
                <a:latin typeface="Helvetica" pitchFamily="-109" charset="0"/>
              </a:rPr>
              <a:t>Noise protection</a:t>
            </a:r>
            <a:endParaRPr kumimoji="0" lang="en-US" sz="230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Helvetica" pitchFamily="-109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300" dirty="0">
                <a:solidFill>
                  <a:schemeClr val="bg2"/>
                </a:solidFill>
                <a:latin typeface="Helvetica" pitchFamily="-109" charset="0"/>
              </a:rPr>
              <a:t>+ Medium-time time/freq anal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Helvetica" pitchFamily="-109" charset="0"/>
              </a:rPr>
              <a:t>Baseline MFCC with CMN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3733800" y="2209800"/>
            <a:ext cx="4038600" cy="1676400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" pitchFamily="-109" charset="0"/>
              </a:rPr>
              <a:t>+ Temporal masking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200" dirty="0">
                <a:solidFill>
                  <a:srgbClr val="000000"/>
                </a:solidFill>
                <a:latin typeface="Helvetica" pitchFamily="-109" charset="0"/>
              </a:rPr>
              <a:t>+ Noise suppression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" pitchFamily="-109" charset="0"/>
              </a:rPr>
              <a:t>+ Medium-duration processing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200" dirty="0">
                <a:solidFill>
                  <a:srgbClr val="000000"/>
                </a:solidFill>
                <a:latin typeface="Helvetica" pitchFamily="-109" charset="0"/>
              </a:rPr>
              <a:t>Baseline MFCC + CMN</a:t>
            </a:r>
            <a:endParaRPr kumimoji="0" lang="en-US" sz="220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Helvetica" pitchFamily="-109" charset="0"/>
            </a:endParaRPr>
          </a:p>
        </p:txBody>
      </p:sp>
      <p:pic>
        <p:nvPicPr>
          <p:cNvPr id="10" name="Content Placeholder 9" descr="PNCC_IEEETran_PlotWER_ComponentAnal_WSJ_Music.pdf"/>
          <p:cNvPicPr>
            <a:picLocks noGrp="1" noChangeAspect="1"/>
          </p:cNvPicPr>
          <p:nvPr>
            <p:ph idx="1"/>
          </p:nvPr>
        </p:nvPicPr>
        <p:blipFill>
          <a:blip r:embed="rId2"/>
          <a:srcRect l="-2137" r="-2137"/>
          <a:stretch>
            <a:fillRect/>
          </a:stretch>
        </p:blipFill>
        <p:spPr/>
      </p:pic>
      <p:pic>
        <p:nvPicPr>
          <p:cNvPr id="11" name="Picture 10" descr="Legend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3733800"/>
            <a:ext cx="4229100" cy="1593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052886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PNCC_IEEETran_PlotWER_ComponentAnal_WSJ_Reverberation.pdf"/>
          <p:cNvPicPr>
            <a:picLocks noGrp="1" noChangeAspect="1"/>
          </p:cNvPicPr>
          <p:nvPr>
            <p:ph idx="1"/>
          </p:nvPr>
        </p:nvPicPr>
        <p:blipFill>
          <a:blip r:embed="rId2"/>
          <a:srcRect l="-2374" r="-2374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Contributions of PNCC components:</a:t>
            </a:r>
            <a:br>
              <a:rPr lang="en-US" dirty="0"/>
            </a:br>
            <a:r>
              <a:rPr lang="en-US" dirty="0"/>
              <a:t>reverberation (WSJ)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3733800" y="18135600"/>
            <a:ext cx="4114800" cy="1676400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300" dirty="0">
                <a:solidFill>
                  <a:schemeClr val="bg2"/>
                </a:solidFill>
                <a:latin typeface="Helvetica" pitchFamily="-109" charset="0"/>
              </a:rPr>
              <a:t>+ Temporal masking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Helvetica" pitchFamily="-109" charset="0"/>
              </a:rPr>
              <a:t>+ </a:t>
            </a:r>
            <a:r>
              <a:rPr lang="en-US" sz="2300" dirty="0">
                <a:solidFill>
                  <a:schemeClr val="bg2"/>
                </a:solidFill>
                <a:latin typeface="Helvetica" pitchFamily="-109" charset="0"/>
              </a:rPr>
              <a:t>Noise protection</a:t>
            </a:r>
            <a:endParaRPr kumimoji="0" lang="en-US" sz="230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Helvetica" pitchFamily="-109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300" dirty="0">
                <a:solidFill>
                  <a:schemeClr val="bg2"/>
                </a:solidFill>
                <a:latin typeface="Helvetica" pitchFamily="-109" charset="0"/>
              </a:rPr>
              <a:t>+ Medium-time time/freq anal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Helvetica" pitchFamily="-109" charset="0"/>
              </a:rPr>
              <a:t>Baseline MFCC with CMN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3733800" y="2209800"/>
            <a:ext cx="4038600" cy="1676400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" pitchFamily="-109" charset="0"/>
              </a:rPr>
              <a:t>+ Temporal masking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200" dirty="0">
                <a:solidFill>
                  <a:srgbClr val="000000"/>
                </a:solidFill>
                <a:latin typeface="Helvetica" pitchFamily="-109" charset="0"/>
              </a:rPr>
              <a:t>+ Noise suppression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" pitchFamily="-109" charset="0"/>
              </a:rPr>
              <a:t>+ Medium-duration processing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200" dirty="0">
                <a:solidFill>
                  <a:srgbClr val="000000"/>
                </a:solidFill>
                <a:latin typeface="Helvetica" pitchFamily="-109" charset="0"/>
              </a:rPr>
              <a:t>Baseline MFCC + CMN</a:t>
            </a:r>
            <a:endParaRPr kumimoji="0" lang="en-US" sz="220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Helvetica" pitchFamily="-10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533181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binaural precedence effect</a:t>
            </a:r>
          </a:p>
        </p:txBody>
      </p:sp>
      <p:sp>
        <p:nvSpPr>
          <p:cNvPr id="72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231188" cy="4876800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Basic stimuli of the precedence effect: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Localization </a:t>
            </a:r>
            <a:r>
              <a:rPr lang="en-US" dirty="0">
                <a:solidFill>
                  <a:schemeClr val="tx2"/>
                </a:solidFill>
              </a:rPr>
              <a:t>is typically dominated by the first arriving pair</a:t>
            </a:r>
          </a:p>
          <a:p>
            <a:r>
              <a:rPr lang="en-US" dirty="0">
                <a:solidFill>
                  <a:schemeClr val="tx1"/>
                </a:solidFill>
              </a:rPr>
              <a:t>Precedence effect believed by some (e.g. </a:t>
            </a:r>
            <a:r>
              <a:rPr lang="en-US" dirty="0" err="1">
                <a:solidFill>
                  <a:schemeClr val="tx1"/>
                </a:solidFill>
              </a:rPr>
              <a:t>Blauert</a:t>
            </a:r>
            <a:r>
              <a:rPr lang="en-US" dirty="0">
                <a:solidFill>
                  <a:schemeClr val="tx1"/>
                </a:solidFill>
              </a:rPr>
              <a:t>) to </a:t>
            </a:r>
            <a:r>
              <a:rPr lang="en-US" dirty="0">
                <a:solidFill>
                  <a:schemeClr val="tx2"/>
                </a:solidFill>
              </a:rPr>
              <a:t>improve speech intelligibility</a:t>
            </a:r>
          </a:p>
          <a:p>
            <a:r>
              <a:rPr lang="en-US" dirty="0">
                <a:solidFill>
                  <a:schemeClr val="tx2"/>
                </a:solidFill>
              </a:rPr>
              <a:t>Generalizing, we might say that onset enhancement helps at any level</a:t>
            </a:r>
          </a:p>
        </p:txBody>
      </p:sp>
      <p:pic>
        <p:nvPicPr>
          <p:cNvPr id="724996" name="Picture 4" descr="preceden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450" y="1905000"/>
            <a:ext cx="4229100" cy="237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9458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9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4995" grpId="0" uiExpand="1" build="p"/>
    </p:bldLst>
  </p:timing>
</p:sld>
</file>

<file path=ppt/theme/theme1.xml><?xml version="1.0" encoding="utf-8"?>
<a:theme xmlns:a="http://schemas.openxmlformats.org/drawingml/2006/main" name="Bill_nov96">
  <a:themeElements>
    <a:clrScheme name="Bill_nov96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Bill_nov9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accent1"/>
            </a:solidFill>
            <a:effectLst/>
            <a:latin typeface="Helvetica" pitchFamily="-10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accent1"/>
            </a:solidFill>
            <a:effectLst/>
            <a:latin typeface="Helvetica" pitchFamily="-109" charset="0"/>
          </a:defRPr>
        </a:defPPr>
      </a:lstStyle>
    </a:lnDef>
  </a:objectDefaults>
  <a:extraClrSchemeLst>
    <a:extraClrScheme>
      <a:clrScheme name="Bill_nov9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ll_nov96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ll_nov96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ll_nov96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ll_nov96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ll_nov96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ll_nov96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Bill_nov96.pot</Template>
  <TotalTime>15212</TotalTime>
  <Pages>21</Pages>
  <Words>4041</Words>
  <Application>Microsoft Macintosh PowerPoint</Application>
  <PresentationFormat>On-screen Show (4:3)</PresentationFormat>
  <Paragraphs>860</Paragraphs>
  <Slides>108</Slides>
  <Notes>62</Notes>
  <HiddenSlides>28</HiddenSlides>
  <MMClips>51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108</vt:i4>
      </vt:variant>
    </vt:vector>
  </HeadingPairs>
  <TitlesOfParts>
    <vt:vector size="118" baseType="lpstr">
      <vt:lpstr>Arial</vt:lpstr>
      <vt:lpstr>Courier</vt:lpstr>
      <vt:lpstr>Helvetica</vt:lpstr>
      <vt:lpstr>Times</vt:lpstr>
      <vt:lpstr>Times New Roman</vt:lpstr>
      <vt:lpstr>Wingdings</vt:lpstr>
      <vt:lpstr>Bill_nov96</vt:lpstr>
      <vt:lpstr>Equation</vt:lpstr>
      <vt:lpstr>Microsoft ClipArt Gallery</vt:lpstr>
      <vt:lpstr>Chart</vt:lpstr>
      <vt:lpstr>Robust Speech Recognition in the 21st Century</vt:lpstr>
      <vt:lpstr>Introduction</vt:lpstr>
      <vt:lpstr>Some reminders</vt:lpstr>
      <vt:lpstr>Some of the big themes of 18-491/691</vt:lpstr>
      <vt:lpstr>More big topics</vt:lpstr>
      <vt:lpstr>Signal processing is very broad!</vt:lpstr>
      <vt:lpstr>Robust speech recognition</vt:lpstr>
      <vt:lpstr>The source-filter model of speech production </vt:lpstr>
      <vt:lpstr>Signal manipulation: separating excitation from acoustical filtering in speech</vt:lpstr>
      <vt:lpstr>The importance of frequency analysis</vt:lpstr>
      <vt:lpstr>Building square waves from sine waves …</vt:lpstr>
      <vt:lpstr>The anatomy of speech production</vt:lpstr>
      <vt:lpstr>The vocal tract has its own resonant frequencies</vt:lpstr>
      <vt:lpstr>Vowel production in the vocal tract </vt:lpstr>
      <vt:lpstr>Sound propagation through a more realistic non-uniform tube</vt:lpstr>
      <vt:lpstr>Vowels are produced by changing the resonant frequencies of the vocal tract</vt:lpstr>
      <vt:lpstr>Speech recognition as pattern classification</vt:lpstr>
      <vt:lpstr>Robust speech recognition:  what we will discuss</vt:lpstr>
      <vt:lpstr>Some of the hard problems in ASR</vt:lpstr>
      <vt:lpstr>Challenges in robust recognition</vt:lpstr>
      <vt:lpstr>Solutions to classical problems: joint statistical compensation for noise and filtering</vt:lpstr>
      <vt:lpstr>“Classical” combined compensation improves accuracy in stationary environments</vt:lpstr>
      <vt:lpstr>But model-based compensation does not improve accuracy (much) in transient noise</vt:lpstr>
      <vt:lpstr>Summary: traditional methods</vt:lpstr>
      <vt:lpstr>Introduction: Missing-feature recognition</vt:lpstr>
      <vt:lpstr>Missing-feature recognition </vt:lpstr>
      <vt:lpstr> Example: an original speech spectrogram</vt:lpstr>
      <vt:lpstr>Spectrogram corrupted by noise at SNR 15 dB</vt:lpstr>
      <vt:lpstr>Ignoring regions in the spectrogram that are corrupted by noise</vt:lpstr>
      <vt:lpstr>Recognition accuracy using compensated cepstra, speech in white noise (Raj, 1998)</vt:lpstr>
      <vt:lpstr>Recognition accuracy using compensated cepstra, speech corrupted by music</vt:lpstr>
      <vt:lpstr>Practical recognition error: white noise (Seltzer, 2000)</vt:lpstr>
      <vt:lpstr>Practical recognition error: background music</vt:lpstr>
      <vt:lpstr>Summary: Missing features</vt:lpstr>
      <vt:lpstr>Multi-band recognition (Hermanksy, Bourlard et al.)</vt:lpstr>
      <vt:lpstr>Missing features versus multi-band recognition: advantages and disadvanages</vt:lpstr>
      <vt:lpstr>Generalizations of multiband analysis: Information fusion</vt:lpstr>
      <vt:lpstr>Information fusion</vt:lpstr>
      <vt:lpstr>Combination of information streams: Independent recognition</vt:lpstr>
      <vt:lpstr>Combination of information streams: Feature combination</vt:lpstr>
      <vt:lpstr>Combination of information streams: State combination</vt:lpstr>
      <vt:lpstr>Combination of information streams: Output combination</vt:lpstr>
      <vt:lpstr>Application of hypothesis combination to NRL SPINE 2000 evaluation (Singh)</vt:lpstr>
      <vt:lpstr>An example of output combination:  hypothesis combination (Singh)</vt:lpstr>
      <vt:lpstr>Combining features improves error rates </vt:lpstr>
      <vt:lpstr>Combining compensation schemes improves accuracy, too</vt:lpstr>
      <vt:lpstr>Comparing different types of information fusion [RM task] (Li, 2005)</vt:lpstr>
      <vt:lpstr>The problem of reverberation</vt:lpstr>
      <vt:lpstr>The problem of reverberation</vt:lpstr>
      <vt:lpstr>Use of microphone arrays: motivation</vt:lpstr>
      <vt:lpstr>Another reason for microphone arrays …</vt:lpstr>
      <vt:lpstr>Options in the use of multiple microphones…</vt:lpstr>
      <vt:lpstr>Delay-and-sum beamforming</vt:lpstr>
      <vt:lpstr>Adaptive array processing</vt:lpstr>
      <vt:lpstr>Speech recognition using microphone arrays</vt:lpstr>
      <vt:lpstr>Feature-based optimal filtering (Seltzer 2004)</vt:lpstr>
      <vt:lpstr>Multi-microphone compensation for speech recognition based on cepstral distortion</vt:lpstr>
      <vt:lpstr>Sample results</vt:lpstr>
      <vt:lpstr>“Nonlinear beamforming” –   reconstructing sound from fragments</vt:lpstr>
      <vt:lpstr>Binaural processing for  selective reconstruction (e.g. ZCAE, PDCW processing)</vt:lpstr>
      <vt:lpstr>Audio samples using selective reconstruction</vt:lpstr>
      <vt:lpstr>Selective reconstruction from two mics helps</vt:lpstr>
      <vt:lpstr>Comparing linear and “nonlinear” beamforming</vt:lpstr>
      <vt:lpstr>Linear and nonlinear beamforming as a function of the number of sensors</vt:lpstr>
      <vt:lpstr>The binaural precedence effect</vt:lpstr>
      <vt:lpstr>Effects of onset enhancement (SSF)</vt:lpstr>
      <vt:lpstr>Performance of onset enhancement in the SSF algorithm (Kim and Stern, Interspeech 2010)</vt:lpstr>
      <vt:lpstr>Combining onset enhancement with two-microphone processing:</vt:lpstr>
      <vt:lpstr>Summary: use of multiple mics</vt:lpstr>
      <vt:lpstr>Auditory-based representations</vt:lpstr>
      <vt:lpstr>Comments on MFCC representation</vt:lpstr>
      <vt:lpstr>Basic auditory anatomy</vt:lpstr>
      <vt:lpstr>Excitation along the basilar membrane (courtesy James Hudspeth, HHMI)</vt:lpstr>
      <vt:lpstr>Central auditory pathways</vt:lpstr>
      <vt:lpstr>Some aspects of peripheral neural processing </vt:lpstr>
      <vt:lpstr>Speech representation using mean rate</vt:lpstr>
      <vt:lpstr>Speech representation using average localized synchrony measure</vt:lpstr>
      <vt:lpstr>Physiologically-motivated signal processing:  the Zhang-Carney-Zilany model of the periphery</vt:lpstr>
      <vt:lpstr>An early evaluation by Kim et al. (Interspeech 2006)</vt:lpstr>
      <vt:lpstr>Comparing auditory processing with cepstral analysis: clean speech</vt:lpstr>
      <vt:lpstr>Comparing auditory processing with cepstral analysis: 20-dB SNR</vt:lpstr>
      <vt:lpstr>Comparing auditory processing with cepstral analysis: 10-dB SNR</vt:lpstr>
      <vt:lpstr>Comparing auditory processing with cepstral analysis: 0-dB SNR</vt:lpstr>
      <vt:lpstr>Auditory processing is more effective than MFCCs at low SNRs, especially in white noise</vt:lpstr>
      <vt:lpstr>But do auditory models really need to be so complex?</vt:lpstr>
      <vt:lpstr>Comparing simple and complex auditory models</vt:lpstr>
      <vt:lpstr>Aspects of auditory processing we have found to be important in improving WER in noise/reberb</vt:lpstr>
      <vt:lpstr>PNCC processing (Kim and Stern, 2010,2014)</vt:lpstr>
      <vt:lpstr>PNCC: an integrated front end based on auditory processing </vt:lpstr>
      <vt:lpstr>Computational complexity of front ends</vt:lpstr>
      <vt:lpstr>Speech in noise after PNCC processing</vt:lpstr>
      <vt:lpstr>Performance of PNCC in white noise (RM)</vt:lpstr>
      <vt:lpstr>Performance of PNCC in white noise (WSJ)</vt:lpstr>
      <vt:lpstr>Performance of PNCC in background music</vt:lpstr>
      <vt:lpstr>Performance of PNCC in reverberation</vt:lpstr>
      <vt:lpstr>Contributions of PNCC components: white noise (WSJ)</vt:lpstr>
      <vt:lpstr>Contributions of PNCC components: background music (WSJ)</vt:lpstr>
      <vt:lpstr>Contributions of PNCC components: reverberation (WSJ)</vt:lpstr>
      <vt:lpstr>The binaural precedence effect</vt:lpstr>
      <vt:lpstr>Performance of onset enhancement in the SSF algorithm (Kim and Stern, Interspeech 2010)</vt:lpstr>
      <vt:lpstr>The SSF algorithm: suppression after onsets</vt:lpstr>
      <vt:lpstr>Effects of SSF processing</vt:lpstr>
      <vt:lpstr>Effectiveness of PDCW and SSF with an interfering speaker and reverberation</vt:lpstr>
      <vt:lpstr>Effects of onset enhancement/temporal masking (SSF processing, Kim ‘10)</vt:lpstr>
      <vt:lpstr>Performance with deep neural nets: PNCC and SSF @Google</vt:lpstr>
      <vt:lpstr>Summary: auditory processing</vt:lpstr>
      <vt:lpstr>General summary:  Robust recognition in the 21st century</vt:lpstr>
      <vt:lpstr>www.cs.cmu.edu/~robust</vt:lpstr>
    </vt:vector>
  </TitlesOfParts>
  <Company>Carnegie Mellon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SIGNAL PROCESSING FOR SPEECH APPLICATIONS</dc:title>
  <dc:subject/>
  <dc:creator>Richard Stern</dc:creator>
  <cp:keywords/>
  <dc:description/>
  <cp:lastModifiedBy>Richard M Stern Jr.</cp:lastModifiedBy>
  <cp:revision>339</cp:revision>
  <cp:lastPrinted>2002-01-14T06:12:27Z</cp:lastPrinted>
  <dcterms:created xsi:type="dcterms:W3CDTF">2009-05-28T14:46:16Z</dcterms:created>
  <dcterms:modified xsi:type="dcterms:W3CDTF">2022-04-27T18:37:56Z</dcterms:modified>
</cp:coreProperties>
</file>