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22" r:id="rId2"/>
    <p:sldId id="858" r:id="rId3"/>
    <p:sldId id="859" r:id="rId4"/>
    <p:sldId id="860" r:id="rId5"/>
    <p:sldId id="861" r:id="rId6"/>
    <p:sldId id="862" r:id="rId7"/>
    <p:sldId id="863" r:id="rId8"/>
    <p:sldId id="633" r:id="rId9"/>
    <p:sldId id="864" r:id="rId10"/>
    <p:sldId id="865" r:id="rId11"/>
    <p:sldId id="866" r:id="rId12"/>
    <p:sldId id="867" r:id="rId13"/>
    <p:sldId id="869" r:id="rId14"/>
    <p:sldId id="870" r:id="rId15"/>
    <p:sldId id="868" r:id="rId16"/>
    <p:sldId id="871" r:id="rId17"/>
    <p:sldId id="872" r:id="rId18"/>
    <p:sldId id="873" r:id="rId19"/>
    <p:sldId id="874" r:id="rId20"/>
    <p:sldId id="875" r:id="rId21"/>
    <p:sldId id="876" r:id="rId22"/>
    <p:sldId id="877" r:id="rId23"/>
    <p:sldId id="853" r:id="rId2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5FF"/>
    <a:srgbClr val="FFA362"/>
    <a:srgbClr val="E49A0B"/>
    <a:srgbClr val="E4E400"/>
    <a:srgbClr val="34E615"/>
    <a:srgbClr val="C01C14"/>
    <a:srgbClr val="A218C8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10"/>
    <p:restoredTop sz="88435"/>
  </p:normalViewPr>
  <p:slideViewPr>
    <p:cSldViewPr snapToObjects="1">
      <p:cViewPr varScale="1">
        <p:scale>
          <a:sx n="108" d="100"/>
          <a:sy n="108" d="100"/>
        </p:scale>
        <p:origin x="1464" y="19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2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DTFT provides long-term average but says nothing about temporal evolution.</a:t>
            </a:r>
          </a:p>
        </p:txBody>
      </p:sp>
    </p:spTree>
    <p:extLst>
      <p:ext uri="{BB962C8B-B14F-4D97-AF65-F5344CB8AC3E}">
        <p14:creationId xmlns:p14="http://schemas.microsoft.com/office/powerpoint/2010/main" val="20224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how phonemes of the utterance are evident in the STFT</a:t>
            </a:r>
          </a:p>
        </p:txBody>
      </p:sp>
    </p:spTree>
    <p:extLst>
      <p:ext uri="{BB962C8B-B14F-4D97-AF65-F5344CB8AC3E}">
        <p14:creationId xmlns:p14="http://schemas.microsoft.com/office/powerpoint/2010/main" val="7249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 unusual combination of delimiters</a:t>
            </a:r>
          </a:p>
        </p:txBody>
      </p:sp>
    </p:spTree>
    <p:extLst>
      <p:ext uri="{BB962C8B-B14F-4D97-AF65-F5344CB8AC3E}">
        <p14:creationId xmlns:p14="http://schemas.microsoft.com/office/powerpoint/2010/main" val="139361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0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7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BP implementation is more computationally than the LP if only the magnitude of the STFT is needed.</a:t>
            </a:r>
          </a:p>
        </p:txBody>
      </p:sp>
    </p:spTree>
    <p:extLst>
      <p:ext uri="{BB962C8B-B14F-4D97-AF65-F5344CB8AC3E}">
        <p14:creationId xmlns:p14="http://schemas.microsoft.com/office/powerpoint/2010/main" val="191626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0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LTI Robust 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153400" cy="647700"/>
          </a:xfrm>
          <a:noFill/>
        </p:spPr>
        <p:txBody>
          <a:bodyPr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INTRODUCTION TO THE</a:t>
            </a:r>
            <a:br>
              <a:rPr lang="en-US" dirty="0">
                <a:latin typeface="Arial" charset="0"/>
                <a:ea typeface="ＭＳ Ｐゴシック" charset="0"/>
                <a:cs typeface="Times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SHORT-TIME FOURIER TRANSFORM (STFT)</a:t>
            </a:r>
            <a:br>
              <a:rPr lang="en-US" dirty="0">
                <a:latin typeface="Arial" charset="0"/>
                <a:ea typeface="ＭＳ Ｐゴシック" charset="0"/>
                <a:cs typeface="Times" charset="0"/>
              </a:rPr>
            </a:br>
            <a:endParaRPr lang="en-US" b="0" dirty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18-491 lecture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April 22, 2020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28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AA7E-8675-5F4E-BC19-BADAF9EF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discrete STFT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4404-3674-194A-9565-6A84D883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we would like the STFT to be discrete in frequency as well as time </a:t>
            </a:r>
            <a:r>
              <a:rPr lang="en-US" b="0" dirty="0"/>
              <a:t>(for practical reasons)</a:t>
            </a:r>
          </a:p>
          <a:p>
            <a:r>
              <a:rPr lang="en-US" b="0" dirty="0"/>
              <a:t>We use</a:t>
            </a:r>
          </a:p>
          <a:p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b="0" dirty="0"/>
              <a:t>      which is                 evaluated at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3121A-011D-3E4A-811E-2EEBF4492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43200"/>
            <a:ext cx="54229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51945-E0A4-9E47-8638-08A61CA3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733800"/>
            <a:ext cx="965200" cy="31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DEA7E-203D-564D-8CB7-431997B44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894" y="3733800"/>
            <a:ext cx="1651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E966-538A-7E42-BFD0-B1F97D02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the Fourier transform implementation of the STFT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4405A-7472-1C4F-B2A3-8C6418DD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Fourier transform implementation </a:t>
            </a:r>
            <a:r>
              <a:rPr lang="en-US" dirty="0"/>
              <a:t>of the STFT:</a:t>
            </a:r>
          </a:p>
          <a:p>
            <a:pPr lvl="1"/>
            <a:r>
              <a:rPr lang="en-US" dirty="0"/>
              <a:t>Window input function</a:t>
            </a:r>
          </a:p>
          <a:p>
            <a:pPr lvl="1"/>
            <a:r>
              <a:rPr lang="en-US" dirty="0"/>
              <a:t>Take Fourier transform</a:t>
            </a:r>
          </a:p>
          <a:p>
            <a:pPr lvl="1"/>
            <a:r>
              <a:rPr lang="en-US" dirty="0"/>
              <a:t>Repeat, after shifting window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AB52C-5EA1-DE49-802E-9DCDAB35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50432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5F6E-5305-4241-9427-DF050497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other ways of computing the STFT!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E48C9-C489-DE43-BF30-9E6A4927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the STFT equation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Rearranging the terms, we obtain the convolution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can expressed as the </a:t>
            </a:r>
            <a:r>
              <a:rPr lang="en-US" dirty="0">
                <a:solidFill>
                  <a:srgbClr val="FF0000"/>
                </a:solidFill>
              </a:rPr>
              <a:t>lowpass implementation </a:t>
            </a:r>
            <a:r>
              <a:rPr lang="en-US" dirty="0"/>
              <a:t>of the STFT: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D8E99-AE0C-E84D-A851-9F1B042A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4229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20AAC-5A47-5F42-96BC-F9F37194B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55041"/>
            <a:ext cx="56007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EE7BB-EB4A-D347-9DA8-A6C3F177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600" y="4597400"/>
            <a:ext cx="49784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2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B4A3-A743-804E-A947-B25C4F21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lowpass implementation of the STFT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2203-D7E1-4944-975D-C4FF829E3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 frequency response of practical windows </a:t>
            </a:r>
            <a:r>
              <a:rPr lang="en-US" sz="2400" b="0" i="1" dirty="0">
                <a:latin typeface="Times" pitchFamily="2" charset="0"/>
              </a:rPr>
              <a:t>w[n]</a:t>
            </a:r>
            <a:r>
              <a:rPr lang="en-US" dirty="0"/>
              <a:t> is almost invariably that of a </a:t>
            </a:r>
            <a:r>
              <a:rPr lang="en-US" dirty="0">
                <a:solidFill>
                  <a:srgbClr val="FF0000"/>
                </a:solidFill>
              </a:rPr>
              <a:t>lowpass filter</a:t>
            </a:r>
          </a:p>
          <a:p>
            <a:r>
              <a:rPr lang="en-US" dirty="0"/>
              <a:t>The lowpass implementation translates the spectrum of </a:t>
            </a:r>
            <a:r>
              <a:rPr lang="en-US" sz="2400" b="0" i="1" dirty="0">
                <a:latin typeface="Times" pitchFamily="2" charset="0"/>
              </a:rPr>
              <a:t>x[n]</a:t>
            </a:r>
            <a:r>
              <a:rPr lang="en-US" dirty="0"/>
              <a:t> to the left by        radians and passes through a lowpass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941F4-77D5-0043-8A14-B42AFFA1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94" y="1550894"/>
            <a:ext cx="4978400" cy="165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C0045-DC82-214B-96EA-C1A33062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724400"/>
            <a:ext cx="317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8DED-0209-994B-A0FF-6898CEB9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Hamming window as a lowpass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8CDA-E853-DE4B-A43F-14BD594A9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width of the main lobe of a Hamming window is</a:t>
            </a:r>
          </a:p>
          <a:p>
            <a:r>
              <a:rPr lang="en-US" dirty="0"/>
              <a:t>We will think of it as if it were an ideal LPF with the same bandwidth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EFD46-95A2-044F-833D-EFE519C0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5600"/>
            <a:ext cx="6032500" cy="347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1A4B0-ECD0-4F41-847F-F65F00752C08}"/>
              </a:ext>
            </a:extLst>
          </p:cNvPr>
          <p:cNvSpPr txBox="1"/>
          <p:nvPr/>
        </p:nvSpPr>
        <p:spPr>
          <a:xfrm>
            <a:off x="304105" y="3228945"/>
            <a:ext cx="3283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D25FF"/>
                </a:solidFill>
              </a:rPr>
              <a:t>Spectrum of </a:t>
            </a:r>
          </a:p>
          <a:p>
            <a:pPr algn="ctr"/>
            <a:r>
              <a:rPr lang="en-US" b="1" dirty="0">
                <a:solidFill>
                  <a:srgbClr val="4D25FF"/>
                </a:solidFill>
              </a:rPr>
              <a:t>Hamming window, M = 40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6C62AD-DD46-B047-8C65-783FF78526CC}"/>
              </a:ext>
            </a:extLst>
          </p:cNvPr>
          <p:cNvCxnSpPr/>
          <p:nvPr/>
        </p:nvCxnSpPr>
        <p:spPr bwMode="auto">
          <a:xfrm>
            <a:off x="2438400" y="3936831"/>
            <a:ext cx="638911" cy="48276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51A4F8-D5E5-4E4D-BA3D-F4F0029D0F62}"/>
              </a:ext>
            </a:extLst>
          </p:cNvPr>
          <p:cNvSpPr txBox="1"/>
          <p:nvPr/>
        </p:nvSpPr>
        <p:spPr>
          <a:xfrm>
            <a:off x="5500224" y="3261809"/>
            <a:ext cx="2805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Approximated ideal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rectangular spectrum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B771EA-9834-B548-978F-F85AB56BBA2E}"/>
              </a:ext>
            </a:extLst>
          </p:cNvPr>
          <p:cNvCxnSpPr>
            <a:cxnSpLocks/>
          </p:cNvCxnSpPr>
          <p:nvPr/>
        </p:nvCxnSpPr>
        <p:spPr bwMode="auto">
          <a:xfrm flipH="1">
            <a:off x="4864103" y="3429000"/>
            <a:ext cx="69226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3D7BDDD-9667-FC4C-89A0-327E72E5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1587500"/>
            <a:ext cx="787400" cy="317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010AF7-D7CF-DD4F-AC8A-6314A8217115}"/>
              </a:ext>
            </a:extLst>
          </p:cNvPr>
          <p:cNvSpPr txBox="1"/>
          <p:nvPr/>
        </p:nvSpPr>
        <p:spPr>
          <a:xfrm>
            <a:off x="4719217" y="539109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Single-sided BW is 4π/M</a:t>
            </a:r>
          </a:p>
        </p:txBody>
      </p:sp>
    </p:spTree>
    <p:extLst>
      <p:ext uri="{BB962C8B-B14F-4D97-AF65-F5344CB8AC3E}">
        <p14:creationId xmlns:p14="http://schemas.microsoft.com/office/powerpoint/2010/main" val="196653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8687-BB5A-7042-98C5-57909EBA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Also, the bandpass implementation of the STFT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88A23-760A-E84A-8322-FE5AB32F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STFT equation remains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Pre-multiplying and post-multiplying by             produces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can be expressed as the </a:t>
            </a:r>
            <a:r>
              <a:rPr lang="en-US" dirty="0">
                <a:solidFill>
                  <a:srgbClr val="FF0000"/>
                </a:solidFill>
              </a:rPr>
              <a:t>bandpass implementation </a:t>
            </a:r>
            <a:r>
              <a:rPr lang="en-US" dirty="0"/>
              <a:t>of the SFFT: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696D9-BCBE-0E44-B455-D6D3F0F9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971800"/>
            <a:ext cx="762000" cy="24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8F1F6F-B55B-9D4E-8262-668A6B2A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81200"/>
            <a:ext cx="5422900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AA449-E043-D44F-B69C-0A65B0DE9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44" y="3352800"/>
            <a:ext cx="64897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31582-9D3D-434F-B3C1-F4C6034BC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144" y="4604084"/>
            <a:ext cx="5168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7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8E44-9293-334A-89AD-7795B715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bandpass implementation of the STFT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ACD5D-FD42-BB40-8981-EA854E059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bandpass implementation can be thought of as passing the signal through a (single-channel) bandpass filter and then shifting the output down to “baseband”</a:t>
            </a:r>
          </a:p>
          <a:p>
            <a:r>
              <a:rPr lang="en-US" dirty="0"/>
              <a:t>All three implementations are mathematically equivalent representations of the STFT</a:t>
            </a:r>
          </a:p>
          <a:p>
            <a:r>
              <a:rPr lang="en-US" dirty="0"/>
              <a:t>The signal at the output of the BPF has the same magnitude as </a:t>
            </a:r>
            <a:r>
              <a:rPr lang="en-US" sz="2400" b="0" i="1" dirty="0">
                <a:latin typeface="Times" pitchFamily="2" charset="0"/>
              </a:rPr>
              <a:t>X[</a:t>
            </a:r>
            <a:r>
              <a:rPr lang="en-US" sz="2400" b="0" i="1" dirty="0" err="1">
                <a:latin typeface="Times" pitchFamily="2" charset="0"/>
              </a:rPr>
              <a:t>n,k</a:t>
            </a:r>
            <a:r>
              <a:rPr lang="en-US" sz="2400" b="0" i="1" dirty="0">
                <a:latin typeface="Times" pitchFamily="2" charset="0"/>
              </a:rPr>
              <a:t>] </a:t>
            </a:r>
            <a:r>
              <a:rPr lang="en-US" dirty="0"/>
              <a:t>but different phase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EB9AA-F581-E44A-8D6A-160E93E1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689186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6048-7A32-A64A-ABEF-9D8E0706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additional comments on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59B31-C852-9244-A655-B5369C44E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Fourier transform implementation will develop the STFT on a column-by-column (or time frame by time frame) basis</a:t>
            </a:r>
          </a:p>
          <a:p>
            <a:r>
              <a:rPr lang="en-US" dirty="0"/>
              <a:t>In the LP and BP implementations we work on a row-by-row (or frequency-by-frequency) basis</a:t>
            </a:r>
          </a:p>
          <a:p>
            <a:endParaRPr lang="en-US" dirty="0"/>
          </a:p>
          <a:p>
            <a:r>
              <a:rPr lang="en-US" dirty="0"/>
              <a:t>Because the STFT is lowpass in nature, it can be </a:t>
            </a:r>
            <a:r>
              <a:rPr lang="en-US" dirty="0" err="1"/>
              <a:t>downsampled</a:t>
            </a:r>
            <a:r>
              <a:rPr lang="en-US" dirty="0"/>
              <a:t>.  The </a:t>
            </a:r>
            <a:r>
              <a:rPr lang="en-US" dirty="0" err="1"/>
              <a:t>downsampling</a:t>
            </a:r>
            <a:r>
              <a:rPr lang="en-US" dirty="0"/>
              <a:t> ratio depends on the size and shape of the window.</a:t>
            </a:r>
          </a:p>
        </p:txBody>
      </p:sp>
    </p:spTree>
    <p:extLst>
      <p:ext uri="{BB962C8B-B14F-4D97-AF65-F5344CB8AC3E}">
        <p14:creationId xmlns:p14="http://schemas.microsoft.com/office/powerpoint/2010/main" val="139267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2C4F-F066-E846-A850-F02CBC54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the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DC2A-A5B0-F441-8CF2-19A5C3ACE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major methods used:</a:t>
            </a:r>
          </a:p>
          <a:p>
            <a:pPr lvl="1"/>
            <a:r>
              <a:rPr lang="en-US" dirty="0" err="1"/>
              <a:t>Filterbank</a:t>
            </a:r>
            <a:r>
              <a:rPr lang="en-US" dirty="0"/>
              <a:t> summation (FBS), based on LP and BP implementations</a:t>
            </a:r>
          </a:p>
          <a:p>
            <a:pPr lvl="1"/>
            <a:r>
              <a:rPr lang="en-US" dirty="0"/>
              <a:t>Overlap-add (OLA), based on the Fourier transform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5042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C8FE-A410-3C4B-B59C-EA876D26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the time function using FBS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C60C06-0D8E-0445-A246-136368F4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4673374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88496-AEEA-7841-AFDD-B43F1CDA02AF}"/>
              </a:ext>
            </a:extLst>
          </p:cNvPr>
          <p:cNvSpPr txBox="1"/>
          <p:nvPr/>
        </p:nvSpPr>
        <p:spPr>
          <a:xfrm>
            <a:off x="3963059" y="1851630"/>
            <a:ext cx="49840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Filterbank</a:t>
            </a:r>
            <a:r>
              <a:rPr lang="en-US" sz="2400" b="1" dirty="0">
                <a:solidFill>
                  <a:srgbClr val="FF0000"/>
                </a:solidFill>
              </a:rPr>
              <a:t> summation: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Multiply each channel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Add channels together 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 multiply by a constant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This will work if all filters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add to a constant in frequency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FF72C-8213-564A-8EBD-7C08FD32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997" y="2209800"/>
            <a:ext cx="803603" cy="3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D52F-5BAB-6B4A-ACC1-2DD4D31A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short-time Fourier transforms?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B5C1-E377-B84F-B564-FDCFCB78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DTFT sums over all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example: “Welcome to DSP-I”</a:t>
            </a:r>
          </a:p>
          <a:p>
            <a:endParaRPr lang="en-US" dirty="0"/>
          </a:p>
          <a:p>
            <a:r>
              <a:rPr lang="en-US" dirty="0"/>
              <a:t>The DTFT averages frequency components over time </a:t>
            </a:r>
          </a:p>
          <a:p>
            <a:pPr lvl="1"/>
            <a:r>
              <a:rPr lang="en-US" b="0" dirty="0"/>
              <a:t>(from the creation of the universe until ???}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9EFDF-7AE9-2B47-A38E-21651E242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057400"/>
            <a:ext cx="3441700" cy="850900"/>
          </a:xfrm>
          <a:prstGeom prst="rect">
            <a:avLst/>
          </a:prstGeom>
        </p:spPr>
      </p:pic>
      <p:pic>
        <p:nvPicPr>
          <p:cNvPr id="5" name="welcome16.wav">
            <a:hlinkClick r:id="" action="ppaction://media"/>
            <a:extLst>
              <a:ext uri="{FF2B5EF4-FFF2-40B4-BE49-F238E27FC236}">
                <a16:creationId xmlns:a16="http://schemas.microsoft.com/office/drawing/2014/main" id="{31E9048E-9347-5243-8FEB-1F1ED2FC1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0" y="3343025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369C-57CA-744E-AF7C-B5A9B51B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overlap-add (OLA) method of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7DF83-4ADE-BD44-A222-F0836B1A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Compute the IDTFT for each column of the STFT</a:t>
            </a:r>
          </a:p>
          <a:p>
            <a:pPr lvl="1"/>
            <a:r>
              <a:rPr lang="en-US" dirty="0"/>
              <a:t>Add the IDTFTs together in the locations of the original window locations</a:t>
            </a:r>
          </a:p>
          <a:p>
            <a:r>
              <a:rPr lang="en-US" dirty="0"/>
              <a:t>The OLA </a:t>
            </a:r>
            <a:r>
              <a:rPr lang="en-US" dirty="0" err="1"/>
              <a:t>resynthesis</a:t>
            </a:r>
            <a:r>
              <a:rPr lang="en-US" dirty="0"/>
              <a:t> approach will work if all of the windows add up to a constant.  Two (of many) solutions:</a:t>
            </a:r>
          </a:p>
          <a:p>
            <a:pPr lvl="1"/>
            <a:r>
              <a:rPr lang="en-US" dirty="0"/>
              <a:t>Abutting rectangular windows</a:t>
            </a:r>
          </a:p>
          <a:p>
            <a:pPr lvl="1"/>
            <a:r>
              <a:rPr lang="en-US" dirty="0"/>
              <a:t>Hamming windows spaced by 50% of their length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66179-5825-5040-B529-96F28F30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724400"/>
            <a:ext cx="3810000" cy="19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3E09-4C5F-1E4E-9ABB-AE9C357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571500"/>
          </a:xfrm>
        </p:spPr>
        <p:txBody>
          <a:bodyPr/>
          <a:lstStyle/>
          <a:p>
            <a:r>
              <a:rPr lang="en-US" dirty="0"/>
              <a:t>How many numbers do we need to keep?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732D-89F3-9B44-A764-BC79002FE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answer depends on the method used for analysis and synthesis.  </a:t>
            </a:r>
          </a:p>
          <a:p>
            <a:r>
              <a:rPr lang="en-US" dirty="0"/>
              <a:t>For the Fourier transform STFT analysis with OLA </a:t>
            </a:r>
            <a:r>
              <a:rPr lang="en-US" dirty="0" err="1"/>
              <a:t>resynthesis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Need at least </a:t>
            </a:r>
            <a:r>
              <a:rPr lang="en-US" b="1" dirty="0"/>
              <a:t>N</a:t>
            </a:r>
            <a:r>
              <a:rPr lang="en-US" dirty="0"/>
              <a:t> samples in frequency for windows of length </a:t>
            </a:r>
            <a:r>
              <a:rPr lang="en-US" b="1" dirty="0"/>
              <a:t>N </a:t>
            </a:r>
            <a:r>
              <a:rPr lang="en-US" dirty="0"/>
              <a:t>(as is always true for DFTs)</a:t>
            </a:r>
          </a:p>
          <a:p>
            <a:pPr lvl="1"/>
            <a:r>
              <a:rPr lang="en-US" dirty="0"/>
              <a:t>The analysis frames can be separated by N samples for rectangular windows or N/2 samples for Hamming windows</a:t>
            </a:r>
          </a:p>
          <a:p>
            <a:pPr lvl="1"/>
            <a:r>
              <a:rPr lang="en-US" dirty="0"/>
              <a:t>This means that the total number of STFT coefficients per second needed will be NF</a:t>
            </a:r>
            <a:r>
              <a:rPr lang="en-US" baseline="-25000" dirty="0"/>
              <a:t>s</a:t>
            </a:r>
            <a:r>
              <a:rPr lang="en-US" dirty="0"/>
              <a:t>/N = F</a:t>
            </a:r>
            <a:r>
              <a:rPr lang="en-US" baseline="-25000" dirty="0"/>
              <a:t>s</a:t>
            </a:r>
            <a:r>
              <a:rPr lang="en-US" dirty="0"/>
              <a:t> for rectangular windows or NF</a:t>
            </a:r>
            <a:r>
              <a:rPr lang="en-US" baseline="-25000" dirty="0"/>
              <a:t>s</a:t>
            </a:r>
            <a:r>
              <a:rPr lang="en-US" dirty="0"/>
              <a:t>/(N/2) for Hamming windows</a:t>
            </a:r>
          </a:p>
          <a:p>
            <a:r>
              <a:rPr lang="en-US" dirty="0"/>
              <a:t>Hence, the STFT requires the same or double the number of numbers in the original waveform.  (And these numbers are complex!)  We accept this for the benefits that STFTs provide</a:t>
            </a:r>
          </a:p>
        </p:txBody>
      </p:sp>
    </p:spTree>
    <p:extLst>
      <p:ext uri="{BB962C8B-B14F-4D97-AF65-F5344CB8AC3E}">
        <p14:creationId xmlns:p14="http://schemas.microsoft.com/office/powerpoint/2010/main" val="381526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832A-9D6D-1E49-A19A-C8133001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DA71A-962E-DE41-9108-2F35770E9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Short-time Fourier transforms enable us to analyze how frequency components evolve over time.  The most straightforward approach is to window the time function and compute the DFT</a:t>
            </a:r>
          </a:p>
          <a:p>
            <a:r>
              <a:rPr lang="en-US" dirty="0"/>
              <a:t>The duration of the window mediates temporal versus spectral resolution</a:t>
            </a:r>
          </a:p>
          <a:p>
            <a:r>
              <a:rPr lang="en-US" dirty="0"/>
              <a:t>The original waveform can be resynthesized from the STFT representation</a:t>
            </a:r>
          </a:p>
          <a:p>
            <a:r>
              <a:rPr lang="en-US" dirty="0"/>
              <a:t>The number of numbers needed for the representation is somewhat greater, but that is a small price to pay for the ability to analyze and manipulate the input.</a:t>
            </a:r>
          </a:p>
        </p:txBody>
      </p:sp>
    </p:spTree>
    <p:extLst>
      <p:ext uri="{BB962C8B-B14F-4D97-AF65-F5344CB8AC3E}">
        <p14:creationId xmlns:p14="http://schemas.microsoft.com/office/powerpoint/2010/main" val="2649954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6200" y="0"/>
            <a:ext cx="105156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F71E-7333-FD4C-8F74-1B1D1ED9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“Welcome to DSP-I” in time and frequency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972B95-D2DB-864F-999D-169FCEB55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13943" y="1524000"/>
            <a:ext cx="5939902" cy="4572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1B990A-A591-E54C-BF9D-ADABA0267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828800"/>
            <a:ext cx="495300" cy="33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A3068F-D76B-2F49-ACFF-6F86D3EB7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4191000"/>
            <a:ext cx="914400" cy="355600"/>
          </a:xfrm>
          <a:prstGeom prst="rect">
            <a:avLst/>
          </a:prstGeom>
        </p:spPr>
      </p:pic>
      <p:pic>
        <p:nvPicPr>
          <p:cNvPr id="15" name="welcome16.wav">
            <a:hlinkClick r:id="" action="ppaction://media"/>
            <a:extLst>
              <a:ext uri="{FF2B5EF4-FFF2-40B4-BE49-F238E27FC236}">
                <a16:creationId xmlns:a16="http://schemas.microsoft.com/office/drawing/2014/main" id="{8DBA35C6-8F08-A941-AC0F-3D5B16117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195326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6FC5-9515-D540-A41B-2DF35FB3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want the STFT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90C64-5A88-5C49-8905-A858C3C6C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more interested in how the frequency components of real sounds like speech and music vary over time</a:t>
            </a:r>
          </a:p>
          <a:p>
            <a:r>
              <a:rPr lang="en-US" dirty="0"/>
              <a:t>Example: the spectrogram of “Welcome to DSP-I”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3A171-5384-5E43-934D-FF77A675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44" y="2794000"/>
            <a:ext cx="6540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66E2-E279-A543-95C9-E7F735B3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direct (Fourier transform) approach to STFTs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56A2-807F-4D44-B59F-BC98505E2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Multiply the time function and by a sliding window, and take the DTFT of the product: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Note that </a:t>
            </a:r>
            <a:r>
              <a:rPr lang="en-US" sz="2400" i="1" dirty="0">
                <a:latin typeface="Times" pitchFamily="2" charset="0"/>
              </a:rPr>
              <a:t>m</a:t>
            </a:r>
            <a:r>
              <a:rPr lang="en-US" dirty="0"/>
              <a:t> is a </a:t>
            </a:r>
            <a:r>
              <a:rPr lang="en-US" dirty="0">
                <a:solidFill>
                  <a:srgbClr val="FF0000"/>
                </a:solidFill>
              </a:rPr>
              <a:t>dummy variable </a:t>
            </a:r>
            <a:r>
              <a:rPr lang="en-US" dirty="0"/>
              <a:t>and that the window is time-reversed</a:t>
            </a:r>
          </a:p>
          <a:p>
            <a:pPr lvl="2"/>
            <a:r>
              <a:rPr lang="en-US" dirty="0"/>
              <a:t>Notation is consistent with chapter by Nawab and </a:t>
            </a:r>
            <a:r>
              <a:rPr lang="en-US" dirty="0" err="1"/>
              <a:t>Quatieri</a:t>
            </a:r>
            <a:r>
              <a:rPr lang="en-US" dirty="0"/>
              <a:t> in book edited by Lim and Oppenheim; OSPY notation is a little different</a:t>
            </a:r>
          </a:p>
          <a:p>
            <a:pPr lvl="1"/>
            <a:r>
              <a:rPr lang="en-US" dirty="0"/>
              <a:t>Results are plotted as a vector function of </a:t>
            </a:r>
            <a:r>
              <a:rPr lang="en-US" sz="2400" i="1" dirty="0">
                <a:latin typeface="Times" pitchFamily="2" charset="0"/>
              </a:rPr>
              <a:t>n</a:t>
            </a:r>
            <a:r>
              <a:rPr lang="en-US" dirty="0"/>
              <a:t>, which is called the index of the </a:t>
            </a:r>
            <a:r>
              <a:rPr lang="en-US" dirty="0">
                <a:solidFill>
                  <a:srgbClr val="FF0000"/>
                </a:solidFill>
              </a:rPr>
              <a:t>analysis frame</a:t>
            </a:r>
          </a:p>
          <a:p>
            <a:pPr lvl="1"/>
            <a:r>
              <a:rPr lang="en-US" dirty="0"/>
              <a:t>Windows most commonly used are Hamming, rectangular, and exponential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7F184-D0D2-294B-8B09-27603FE5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794" y="2286000"/>
            <a:ext cx="4927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3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75DA-7C45-E444-B0A6-200581CA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with exponential windowing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CC40-262D-9F44-A3F1-9616388F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FF9B0-D31D-324D-86E5-CF049DC6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4927600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E5E70-77F2-E246-A786-A4A3F0FF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62" y="3009900"/>
            <a:ext cx="7370638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4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4A82-ECD6-EF48-B410-5991DDDC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window size and shape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67FD-5F91-B543-A349-639CCE24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DTFT of the window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Letting </a:t>
            </a:r>
            <a:r>
              <a:rPr lang="en-US" sz="2400" b="0" i="1" dirty="0">
                <a:latin typeface="Times" pitchFamily="2" charset="0"/>
              </a:rPr>
              <a:t>l = m–n </a:t>
            </a:r>
            <a:r>
              <a:rPr lang="en-US" dirty="0"/>
              <a:t>and </a:t>
            </a:r>
            <a:r>
              <a:rPr lang="en-US" sz="2400" b="0" i="1" dirty="0">
                <a:latin typeface="Times" pitchFamily="2" charset="0"/>
              </a:rPr>
              <a:t>m = n–l</a:t>
            </a:r>
            <a:r>
              <a:rPr lang="en-US" dirty="0"/>
              <a:t>,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 … </a:t>
            </a:r>
          </a:p>
          <a:p>
            <a:endParaRPr lang="en-US" dirty="0"/>
          </a:p>
          <a:p>
            <a:r>
              <a:rPr lang="en-US" dirty="0"/>
              <a:t>The STFT can be thought of as the circular convolution in frequency of the DTFT of </a:t>
            </a:r>
            <a:r>
              <a:rPr lang="en-US" sz="2400" b="0" i="1" dirty="0">
                <a:latin typeface="Times" pitchFamily="2" charset="0"/>
              </a:rPr>
              <a:t>x[m]</a:t>
            </a:r>
            <a:r>
              <a:rPr lang="en-US" dirty="0"/>
              <a:t> with the DTFT of </a:t>
            </a:r>
            <a:r>
              <a:rPr lang="en-US" sz="2400" b="0" i="1" dirty="0">
                <a:latin typeface="Times" pitchFamily="2" charset="0"/>
              </a:rPr>
              <a:t>w[n–m]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3B6A4-4FA8-204A-ABE8-A25B3E63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894" y="1981200"/>
            <a:ext cx="45974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88931-3CE1-F544-A90F-1E9A6E47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393141"/>
            <a:ext cx="69342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8E775-D5EF-5341-9965-67DD0A5AE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535020"/>
            <a:ext cx="6172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Effect of window duration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window duration mediates the tradeoff between resolution in time and frequency:</a:t>
            </a: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Short-duration window:		Long-Duration window:</a:t>
            </a: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Best choice of window duration depends on the application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67000"/>
            <a:ext cx="3722687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667000"/>
            <a:ext cx="37242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8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1812-5A1E-7C4E-9180-D22CEE45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STFT be inverted?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126F-3076-ED4F-8990-C22111CFD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but ….</a:t>
            </a:r>
          </a:p>
          <a:p>
            <a:r>
              <a:rPr lang="en-US" dirty="0"/>
              <a:t>Consider the STFT as the transform of the windowed time function: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sz="2400" b="0" i="1" dirty="0">
                <a:latin typeface="Times" pitchFamily="2" charset="0"/>
              </a:rPr>
              <a:t>n=m</a:t>
            </a:r>
            <a:r>
              <a:rPr lang="en-US" dirty="0"/>
              <a:t> we can write</a:t>
            </a:r>
          </a:p>
          <a:p>
            <a:endParaRPr lang="en-US" dirty="0"/>
          </a:p>
          <a:p>
            <a:r>
              <a:rPr lang="en-US" dirty="0"/>
              <a:t>Or, of course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 only absolute constraint for inversion is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4B0A6-9759-7F4C-9646-06BB7E70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90800"/>
            <a:ext cx="5181600" cy="71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468E6-1BC3-0043-A344-C5465759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5638800"/>
            <a:ext cx="11049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3B6C6D-BC3E-2A41-B15E-119838467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850" y="4610100"/>
            <a:ext cx="44323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D0CF48-CE87-0A48-990A-61EEB6AFC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50" y="3657600"/>
            <a:ext cx="443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8491"/>
      </p:ext>
    </p:extLst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12769</TotalTime>
  <Pages>21</Pages>
  <Words>1103</Words>
  <Application>Microsoft Macintosh PowerPoint</Application>
  <PresentationFormat>On-screen Show (4:3)</PresentationFormat>
  <Paragraphs>164</Paragraphs>
  <Slides>23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Courier</vt:lpstr>
      <vt:lpstr>Helvetica</vt:lpstr>
      <vt:lpstr>Times</vt:lpstr>
      <vt:lpstr>Times New Roman</vt:lpstr>
      <vt:lpstr>Wingdings</vt:lpstr>
      <vt:lpstr>Bill_nov96</vt:lpstr>
      <vt:lpstr>INTRODUCTION TO THE SHORT-TIME FOURIER TRANSFORM (STFT) </vt:lpstr>
      <vt:lpstr>Why consider short-time Fourier transforms?</vt:lpstr>
      <vt:lpstr>“Welcome to DSP-I” in time and frequency</vt:lpstr>
      <vt:lpstr>Why we want the STFT …</vt:lpstr>
      <vt:lpstr>The direct (Fourier transform) approach to STFTs</vt:lpstr>
      <vt:lpstr>An example with exponential windowing</vt:lpstr>
      <vt:lpstr>Impact of window size and shape </vt:lpstr>
      <vt:lpstr>Effect of window duration</vt:lpstr>
      <vt:lpstr>Can the STFT be inverted?</vt:lpstr>
      <vt:lpstr>The discrete STFT</vt:lpstr>
      <vt:lpstr>Summary: the Fourier transform implementation of the STFT</vt:lpstr>
      <vt:lpstr>There are other ways of computing the STFT!</vt:lpstr>
      <vt:lpstr>The lowpass implementation of the STFT</vt:lpstr>
      <vt:lpstr>The Hamming window as a lowpass filter</vt:lpstr>
      <vt:lpstr>Also, the bandpass implementation of the STFT</vt:lpstr>
      <vt:lpstr>The bandpass implementation of the STFT</vt:lpstr>
      <vt:lpstr>Some additional comments on implementations</vt:lpstr>
      <vt:lpstr>Reconstructing the time function</vt:lpstr>
      <vt:lpstr>Reconstructing the time function using FBS</vt:lpstr>
      <vt:lpstr>The overlap-add (OLA) method of reconstruction</vt:lpstr>
      <vt:lpstr>How many numbers do we need to keep?</vt:lpstr>
      <vt:lpstr>Summary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M Stern Jr.</cp:lastModifiedBy>
  <cp:revision>390</cp:revision>
  <cp:lastPrinted>2020-04-22T16:46:55Z</cp:lastPrinted>
  <dcterms:created xsi:type="dcterms:W3CDTF">2009-05-28T14:46:16Z</dcterms:created>
  <dcterms:modified xsi:type="dcterms:W3CDTF">2020-04-22T17:50:07Z</dcterms:modified>
</cp:coreProperties>
</file>