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857" r:id="rId2"/>
    <p:sldId id="894" r:id="rId3"/>
    <p:sldId id="895" r:id="rId4"/>
    <p:sldId id="896" r:id="rId5"/>
    <p:sldId id="899" r:id="rId6"/>
    <p:sldId id="900" r:id="rId7"/>
    <p:sldId id="901" r:id="rId8"/>
    <p:sldId id="902" r:id="rId9"/>
    <p:sldId id="903" r:id="rId10"/>
    <p:sldId id="904" r:id="rId11"/>
    <p:sldId id="905" r:id="rId12"/>
    <p:sldId id="906" r:id="rId13"/>
    <p:sldId id="907" r:id="rId14"/>
    <p:sldId id="908" r:id="rId15"/>
    <p:sldId id="909" r:id="rId16"/>
    <p:sldId id="910" r:id="rId17"/>
    <p:sldId id="911" r:id="rId18"/>
    <p:sldId id="912" r:id="rId19"/>
    <p:sldId id="913" r:id="rId20"/>
    <p:sldId id="914" r:id="rId21"/>
    <p:sldId id="915" r:id="rId22"/>
    <p:sldId id="916" r:id="rId23"/>
    <p:sldId id="917" r:id="rId24"/>
    <p:sldId id="918" r:id="rId25"/>
    <p:sldId id="919" r:id="rId26"/>
    <p:sldId id="920" r:id="rId27"/>
    <p:sldId id="921" r:id="rId28"/>
    <p:sldId id="922" r:id="rId29"/>
    <p:sldId id="925" r:id="rId30"/>
    <p:sldId id="923" r:id="rId31"/>
    <p:sldId id="924" r:id="rId32"/>
    <p:sldId id="926" r:id="rId33"/>
    <p:sldId id="927" r:id="rId34"/>
    <p:sldId id="928" r:id="rId35"/>
    <p:sldId id="929" r:id="rId36"/>
    <p:sldId id="936" r:id="rId37"/>
    <p:sldId id="932" r:id="rId38"/>
    <p:sldId id="933" r:id="rId39"/>
    <p:sldId id="934" r:id="rId40"/>
    <p:sldId id="935" r:id="rId41"/>
    <p:sldId id="930" r:id="rId42"/>
    <p:sldId id="938" r:id="rId43"/>
    <p:sldId id="939" r:id="rId44"/>
    <p:sldId id="893" r:id="rId45"/>
  </p:sldIdLst>
  <p:sldSz cx="9144000" cy="6858000" type="screen4x3"/>
  <p:notesSz cx="9144000" cy="6858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8C8"/>
    <a:srgbClr val="FFA362"/>
    <a:srgbClr val="E49A0B"/>
    <a:srgbClr val="E4E400"/>
    <a:srgbClr val="34E615"/>
    <a:srgbClr val="C01C14"/>
    <a:srgbClr val="4D25FF"/>
    <a:srgbClr val="009C00"/>
    <a:srgbClr val="FFADAC"/>
    <a:srgbClr val="FFD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8"/>
    <p:restoredTop sz="94694"/>
  </p:normalViewPr>
  <p:slideViewPr>
    <p:cSldViewPr snapToObjects="1">
      <p:cViewPr varScale="1">
        <p:scale>
          <a:sx n="117" d="100"/>
          <a:sy n="117" d="100"/>
        </p:scale>
        <p:origin x="1192" y="168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-22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>
        <p:scale>
          <a:sx n="75" d="100"/>
          <a:sy n="75" d="100"/>
        </p:scale>
        <p:origin x="-456" y="9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695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3850" y="519113"/>
            <a:ext cx="3416300" cy="2562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1" y="3258741"/>
            <a:ext cx="6703484" cy="308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662" tIns="46037" rIns="93662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5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ヒラギノ角ゴ Pro W3" pitchFamily="-109" charset="-128"/>
        <a:cs typeface="ヒラギノ角ゴ Pro W3" pitchFamily="-109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3850" y="519113"/>
            <a:ext cx="3416300" cy="2562225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9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2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3850" y="519113"/>
            <a:ext cx="3416300" cy="2562225"/>
          </a:xfrm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0025" y="342900"/>
            <a:ext cx="2060575" cy="5753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0" y="342900"/>
            <a:ext cx="6029325" cy="5753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342900"/>
            <a:ext cx="8228012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524000"/>
            <a:ext cx="8231188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0" y="3886200"/>
            <a:ext cx="8231188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5240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9300" y="1524000"/>
            <a:ext cx="404018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254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1524000"/>
            <a:ext cx="8231188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342900"/>
            <a:ext cx="8228012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2075" tIns="0" rIns="92075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6200" y="0"/>
            <a:ext cx="8991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" pitchFamily="-109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" y="0"/>
            <a:ext cx="8991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Helvetica" pitchFamily="-109" charset="0"/>
              </a:rPr>
              <a:t> 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406400" y="1295400"/>
            <a:ext cx="8178800" cy="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" pitchFamily="-109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296988" y="6249988"/>
            <a:ext cx="7388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defTabSz="962025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-109" charset="0"/>
              </a:rPr>
              <a:t>		       </a:t>
            </a:r>
            <a:r>
              <a:rPr lang="en-US" sz="1400" b="1" dirty="0">
                <a:solidFill>
                  <a:srgbClr val="FF0000"/>
                </a:solidFill>
                <a:latin typeface="Helvetica" pitchFamily="-109" charset="0"/>
              </a:rPr>
              <a:t>Slide </a:t>
            </a:r>
            <a:fld id="{270E3026-9186-A549-B7CB-ADFF8F32E92B}" type="slidenum">
              <a:rPr lang="en-US" sz="1400" b="1">
                <a:solidFill>
                  <a:srgbClr val="FF0000"/>
                </a:solidFill>
                <a:latin typeface="Helvetica" pitchFamily="-109" charset="0"/>
              </a:rPr>
              <a:pPr defTabSz="962025">
                <a:spcBef>
                  <a:spcPct val="50000"/>
                </a:spcBef>
                <a:defRPr/>
              </a:pPr>
              <a:t>‹#›</a:t>
            </a:fld>
            <a:r>
              <a:rPr lang="en-US" sz="1400" b="1" dirty="0">
                <a:solidFill>
                  <a:srgbClr val="FF0000"/>
                </a:solidFill>
                <a:latin typeface="Helvetica" pitchFamily="-109" charset="0"/>
              </a:rPr>
              <a:t>	                              ECE Department</a:t>
            </a:r>
            <a:endParaRPr lang="en-US" sz="1400" b="1" dirty="0">
              <a:solidFill>
                <a:srgbClr val="CC3300"/>
              </a:solidFill>
              <a:latin typeface="Helvetica" pitchFamily="-109" charset="0"/>
            </a:endParaRPr>
          </a:p>
        </p:txBody>
      </p:sp>
      <p:pic>
        <p:nvPicPr>
          <p:cNvPr id="6" name="Picture 5" descr="CMU-red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9" y="6400800"/>
            <a:ext cx="1430338" cy="2190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tabLst>
          <a:tab pos="8289925" algn="r"/>
        </a:tabLst>
        <a:defRPr sz="2800" b="1">
          <a:solidFill>
            <a:srgbClr val="6600FF"/>
          </a:solidFill>
          <a:latin typeface="Arial" pitchFamily="-109" charset="0"/>
        </a:defRPr>
      </a:lvl9pPr>
    </p:titleStyle>
    <p:bodyStyle>
      <a:lvl1pPr marL="396875" indent="-396875" algn="l" rtl="0" eaLnBrk="0" fontAlgn="base" hangingPunct="0">
        <a:spcBef>
          <a:spcPct val="50000"/>
        </a:spcBef>
        <a:spcAft>
          <a:spcPct val="0"/>
        </a:spcAft>
        <a:buClr>
          <a:srgbClr val="CC3300"/>
        </a:buClr>
        <a:buSzPct val="110000"/>
        <a:buFont typeface="Wingdings" pitchFamily="-65" charset="2"/>
        <a:buChar char="n"/>
        <a:defRPr sz="2000" b="1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39775" indent="-22860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100000"/>
        <a:buChar char="–"/>
        <a:defRPr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100000"/>
        <a:buChar char="»"/>
        <a:defRPr sz="16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3pPr>
      <a:lvl4pPr marL="15430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•"/>
        <a:defRPr sz="14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4pPr>
      <a:lvl5pPr marL="20002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5pPr>
      <a:lvl6pPr marL="24574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6pPr>
      <a:lvl7pPr marL="29146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7pPr>
      <a:lvl8pPr marL="33718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8pPr>
      <a:lvl9pPr marL="3829050" indent="-171450" algn="l" rtl="0" eaLnBrk="0" fontAlgn="base" hangingPunct="0">
        <a:spcBef>
          <a:spcPct val="50000"/>
        </a:spcBef>
        <a:spcAft>
          <a:spcPct val="0"/>
        </a:spcAft>
        <a:buClr>
          <a:srgbClr val="00B7A5"/>
        </a:buClr>
        <a:buSzPct val="100000"/>
        <a:buChar char="–"/>
        <a:defRPr sz="1400">
          <a:solidFill>
            <a:schemeClr val="tx1"/>
          </a:solidFill>
          <a:latin typeface="+mn-lt"/>
          <a:ea typeface="ヒラギノ角ゴ Pro W3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2900"/>
            <a:ext cx="8153400" cy="647700"/>
          </a:xfrm>
          <a:noFill/>
        </p:spPr>
        <p:txBody>
          <a:bodyPr anchor="ctr"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Times" charset="0"/>
              </a:rPr>
              <a:t>AN INTROUCTION TO </a:t>
            </a:r>
            <a:br>
              <a:rPr lang="en-US" dirty="0">
                <a:latin typeface="Arial" charset="0"/>
                <a:ea typeface="ＭＳ Ｐゴシック" charset="0"/>
                <a:cs typeface="Times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Times" charset="0"/>
              </a:rPr>
              <a:t>2-DIMENSIONAL DSP</a:t>
            </a:r>
            <a:endParaRPr lang="en-US" b="0" dirty="0">
              <a:solidFill>
                <a:schemeClr val="tx1"/>
              </a:solidFill>
              <a:latin typeface="Courier" charset="0"/>
              <a:ea typeface="ＭＳ Ｐゴシック" charset="0"/>
              <a:cs typeface="Times" charset="0"/>
            </a:endParaRP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en-US" sz="2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Richard M. Stern</a:t>
            </a:r>
            <a:br>
              <a:rPr lang="en-US" sz="2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spcBef>
                <a:spcPct val="9000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18-491/691 lecture</a:t>
            </a:r>
          </a:p>
          <a:p>
            <a:pPr algn="ctr">
              <a:spcBef>
                <a:spcPct val="9000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April 17, 2024</a:t>
            </a:r>
          </a:p>
          <a:p>
            <a:pPr algn="ctr">
              <a:spcBef>
                <a:spcPct val="9000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Department of Electrical and Computer Engineering</a:t>
            </a:r>
          </a:p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Carnegie Mellon University</a:t>
            </a:r>
          </a:p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Pittsburgh, Pennsylvania 15213</a:t>
            </a:r>
          </a:p>
          <a:p>
            <a:pPr algn="ctr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8195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DD91-F921-D94B-B480-7224DE4E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 LSI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BA9FE-BEAB-A449-B9A2-17119CFF1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linear</a:t>
            </a:r>
            <a:r>
              <a:rPr lang="en-US" dirty="0"/>
              <a:t> if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shift invariant </a:t>
            </a:r>
            <a:r>
              <a:rPr lang="en-US" dirty="0"/>
              <a:t>if for all k, 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a 2-D system is </a:t>
            </a:r>
            <a:r>
              <a:rPr lang="en-US" dirty="0">
                <a:solidFill>
                  <a:srgbClr val="FF0000"/>
                </a:solidFill>
              </a:rPr>
              <a:t>LSI</a:t>
            </a:r>
            <a:r>
              <a:rPr lang="en-US" dirty="0"/>
              <a:t>, then</a:t>
            </a:r>
          </a:p>
          <a:p>
            <a:pPr marL="0" indent="0">
              <a:spcBef>
                <a:spcPts val="1860"/>
              </a:spcBef>
              <a:buNone/>
            </a:pPr>
            <a:r>
              <a:rPr lang="en-US" dirty="0"/>
              <a:t>                                              (this is called the point-spread function)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4FD8A-9BDE-6B4C-9528-5D67B55A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19" y="1524000"/>
            <a:ext cx="4451350" cy="942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C0EED-3B71-0C40-88CB-54E55EEB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38139"/>
            <a:ext cx="6604000" cy="31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B56C1-0F8B-3E47-A38C-3A364BD39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08319"/>
            <a:ext cx="4660900" cy="31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FFCA7A-B971-1C4C-B68C-999FCEE02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32" y="5793950"/>
            <a:ext cx="2641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9811-64B7-8F40-B003-C45B3825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convolution 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0966-FCD7-D247-8D42-C6BDC085E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in 1-D, we can represent an input as a linear combination of shifted and scaled delta functions producing …</a:t>
            </a:r>
          </a:p>
          <a:p>
            <a:r>
              <a:rPr lang="en-US" dirty="0"/>
              <a:t>1-D convolution: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2-D convolution: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0146B-A906-034C-9E26-7E9BA9DA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40" y="2743200"/>
            <a:ext cx="32639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79C5D-C472-194F-9B73-299914D7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40" y="4178300"/>
            <a:ext cx="6819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2DBD-2680-BC49-B405-72290591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Convolving separable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5128-FAB9-2541-8C17-6B99DB626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both x[n</a:t>
            </a:r>
            <a:r>
              <a:rPr lang="en-US" baseline="-25000" dirty="0"/>
              <a:t>1</a:t>
            </a:r>
            <a:r>
              <a:rPr lang="en-US" dirty="0"/>
              <a:t>,n</a:t>
            </a:r>
            <a:r>
              <a:rPr lang="en-US" baseline="-25000" dirty="0"/>
              <a:t>2</a:t>
            </a:r>
            <a:r>
              <a:rPr lang="en-US" dirty="0"/>
              <a:t>] and h[n</a:t>
            </a:r>
            <a:r>
              <a:rPr lang="en-US" baseline="-25000" dirty="0"/>
              <a:t>1</a:t>
            </a:r>
            <a:r>
              <a:rPr lang="en-US" dirty="0"/>
              <a:t>,n</a:t>
            </a:r>
            <a:r>
              <a:rPr lang="en-US" baseline="-25000" dirty="0"/>
              <a:t>2</a:t>
            </a:r>
            <a:r>
              <a:rPr lang="en-US" dirty="0"/>
              <a:t>] are separable, then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0" dirty="0"/>
              <a:t>In other words, if x and h are separable, the 2-D convolution becomes the product of two 1-D convolutions.  For finite sequences of length </a:t>
            </a:r>
            <a:r>
              <a:rPr lang="en-US" b="0" i="1" dirty="0"/>
              <a:t>N</a:t>
            </a:r>
            <a:r>
              <a:rPr lang="en-US" b="0" dirty="0"/>
              <a:t>, this </a:t>
            </a:r>
            <a:r>
              <a:rPr lang="en-US" b="0" dirty="0">
                <a:solidFill>
                  <a:srgbClr val="FF0000"/>
                </a:solidFill>
              </a:rPr>
              <a:t>reduces the number of</a:t>
            </a:r>
            <a:r>
              <a:rPr lang="en-US" b="0" dirty="0"/>
              <a:t> </a:t>
            </a:r>
            <a:r>
              <a:rPr lang="en-US" b="0" dirty="0" err="1">
                <a:solidFill>
                  <a:srgbClr val="FF0000"/>
                </a:solidFill>
              </a:rPr>
              <a:t>multiplys</a:t>
            </a:r>
            <a:r>
              <a:rPr lang="en-US" b="0" dirty="0"/>
              <a:t> </a:t>
            </a:r>
            <a:r>
              <a:rPr lang="en-US" b="0" dirty="0">
                <a:solidFill>
                  <a:srgbClr val="FF0000"/>
                </a:solidFill>
              </a:rPr>
              <a:t>from </a:t>
            </a:r>
            <a:r>
              <a:rPr lang="en-US" b="0" i="1" dirty="0">
                <a:solidFill>
                  <a:srgbClr val="FF0000"/>
                </a:solidFill>
              </a:rPr>
              <a:t>N</a:t>
            </a:r>
            <a:r>
              <a:rPr lang="en-US" b="0" i="1" baseline="30000" dirty="0">
                <a:solidFill>
                  <a:srgbClr val="FF0000"/>
                </a:solidFill>
              </a:rPr>
              <a:t>4</a:t>
            </a:r>
            <a:r>
              <a:rPr lang="en-US" b="0" dirty="0">
                <a:solidFill>
                  <a:srgbClr val="FF0000"/>
                </a:solidFill>
              </a:rPr>
              <a:t> to </a:t>
            </a:r>
            <a:r>
              <a:rPr lang="en-US" b="0" i="1" dirty="0">
                <a:solidFill>
                  <a:srgbClr val="FF0000"/>
                </a:solidFill>
              </a:rPr>
              <a:t>2N</a:t>
            </a:r>
            <a:r>
              <a:rPr lang="en-US" b="0" i="1" baseline="30000" dirty="0">
                <a:solidFill>
                  <a:srgbClr val="FF0000"/>
                </a:solidFill>
              </a:rPr>
              <a:t>2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A984B-7F11-BB43-8A0B-46F879A0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57400"/>
            <a:ext cx="6819900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7877D-5FB7-774B-B086-D55EF4B2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90850"/>
            <a:ext cx="65786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432C3B-165D-E044-B279-8E696CFFC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86" y="4191000"/>
            <a:ext cx="7823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0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CE38C-30BE-2F44-B86D-D5094D8B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system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590AE-6735-9B4D-BAFD-DB36BAA01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causal</a:t>
            </a:r>
            <a:r>
              <a:rPr lang="en-US" dirty="0"/>
              <a:t> if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0" dirty="0"/>
              <a:t>      (This is not usually a big deal in 2-D)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dirty="0"/>
              <a:t>A system is </a:t>
            </a:r>
            <a:r>
              <a:rPr lang="en-US" dirty="0">
                <a:solidFill>
                  <a:srgbClr val="FF0000"/>
                </a:solidFill>
              </a:rPr>
              <a:t>stable</a:t>
            </a:r>
            <a:r>
              <a:rPr lang="en-US" dirty="0"/>
              <a:t> if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4EB41-28BC-E14E-BB37-3F2CF5356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81200"/>
            <a:ext cx="37719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5562A-362E-234C-9ACE-D7687F1D6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886200"/>
            <a:ext cx="3848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5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D4A42-3DF4-1447-979B-20D66A8F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equations for causal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82157-F4FF-1541-9EC4-C8AE495D2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 dimension: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2 dimensions: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93D19-8F1F-DC44-AF38-57B76692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3924300" cy="90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B5A2D-227A-F541-8C7C-26EFF2F7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3810000"/>
            <a:ext cx="87757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9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CC69-F2FD-8E41-918A-33D7027D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discrete-time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6EF46-F82C-904A-A49B-18A1E2DA7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1-D we have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2-D we have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C1D7A-1853-DD4C-AD01-64E7413C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99739"/>
            <a:ext cx="5029200" cy="1014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4D2D2-20BC-AF4D-BA5F-35E26CA51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80" y="3429000"/>
            <a:ext cx="7772400" cy="10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7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46CE7-007C-CC42-990E-7DFDF561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discrete-time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49CF3-8F42-0142-AF2F-DC79B69E7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 the convolution sum definition we can obtain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11F83-CD4A-434F-9C4C-330CFDC0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524000"/>
            <a:ext cx="7785100" cy="1014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59CC8-96A8-F745-8106-8150D256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94" y="3378200"/>
            <a:ext cx="7162800" cy="86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4C372-294D-14E7-B27E-8BB7FCFE5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724400"/>
            <a:ext cx="7772400" cy="7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7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1A02-1FA8-F344-B1B9-AE052498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discrete-time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92FBD-6514-444B-87E1-A8FE9D3A3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Comments:</a:t>
            </a:r>
          </a:p>
          <a:p>
            <a:pPr lvl="1"/>
            <a:r>
              <a:rPr lang="en-US" dirty="0"/>
              <a:t>                               </a:t>
            </a:r>
            <a:r>
              <a:rPr lang="en-US" sz="2000" dirty="0"/>
              <a:t>is periodic with period 2</a:t>
            </a:r>
            <a:r>
              <a:rPr lang="el-GR" sz="2000" dirty="0"/>
              <a:t>π </a:t>
            </a:r>
            <a:r>
              <a:rPr lang="en-US" sz="2000" dirty="0"/>
              <a:t>in</a:t>
            </a:r>
            <a:r>
              <a:rPr lang="el-GR" sz="2000" dirty="0"/>
              <a:t> ω</a:t>
            </a:r>
            <a:r>
              <a:rPr lang="el-GR" sz="2000" baseline="-25000" dirty="0"/>
              <a:t>1 </a:t>
            </a:r>
            <a:r>
              <a:rPr lang="en-US" sz="2000" dirty="0"/>
              <a:t>and </a:t>
            </a:r>
            <a:r>
              <a:rPr lang="el-GR" sz="2000" dirty="0"/>
              <a:t>ω</a:t>
            </a:r>
            <a:r>
              <a:rPr lang="el-GR" sz="2000" baseline="-25000" dirty="0"/>
              <a:t>2</a:t>
            </a:r>
            <a:r>
              <a:rPr lang="en-US" sz="2000" dirty="0"/>
              <a:t> </a:t>
            </a:r>
          </a:p>
          <a:p>
            <a:pPr lvl="1"/>
            <a:endParaRPr lang="el-GR" sz="2000" dirty="0"/>
          </a:p>
          <a:p>
            <a:pPr lvl="1"/>
            <a:r>
              <a:rPr lang="en-US" sz="2000" dirty="0"/>
              <a:t>If                   is separable,                              is as well, and computing the 2-D DTFT becomes just a matter of computing the product of two 1-D DTFTs</a:t>
            </a:r>
          </a:p>
          <a:p>
            <a:pPr lvl="1"/>
            <a:endParaRPr lang="en-US" dirty="0"/>
          </a:p>
          <a:p>
            <a:pPr lvl="1"/>
            <a:r>
              <a:rPr lang="en-US" sz="2000" dirty="0"/>
              <a:t>Convolution in time </a:t>
            </a:r>
            <a:r>
              <a:rPr lang="en-US" sz="2000" dirty="0">
                <a:sym typeface="Wingdings" pitchFamily="2" charset="2"/>
              </a:rPr>
              <a:t> multiplication in frequency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A4622-14B8-134D-AADF-8C185B050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06600"/>
            <a:ext cx="17018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FDC838-2E74-4D46-BEF4-739D9EB9C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2959100"/>
            <a:ext cx="10795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7D294-5CB6-C24E-A7BF-3B0C9680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0" y="2921000"/>
            <a:ext cx="1701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67A5-4539-5242-8DED-F59D4D7D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frequency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44C3-4B08-5C4D-8AB8-5CBAA6B9F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DTFT is </a:t>
            </a:r>
            <a:r>
              <a:rPr lang="en-US" dirty="0">
                <a:solidFill>
                  <a:srgbClr val="FF0000"/>
                </a:solidFill>
              </a:rPr>
              <a:t>separable</a:t>
            </a:r>
            <a:r>
              <a:rPr lang="en-US" dirty="0"/>
              <a:t> 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9A459-4871-9440-9D5A-7C399A79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94" y="1496568"/>
            <a:ext cx="3251200" cy="1865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36450-E80D-E641-8404-A99EE1C7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94" y="3759200"/>
            <a:ext cx="53340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1A361-CFE1-2B46-A367-8F0B4C30A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278" y="5181600"/>
            <a:ext cx="3771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04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6AA9-554C-D04D-A62C-9BC98BB3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second example of a frequency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20F40-1FF7-2949-A369-81DC5C05F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DTFT is </a:t>
            </a:r>
            <a:r>
              <a:rPr lang="en-US" dirty="0">
                <a:solidFill>
                  <a:srgbClr val="FF0000"/>
                </a:solidFill>
              </a:rPr>
              <a:t>not separable</a:t>
            </a:r>
            <a:r>
              <a:rPr lang="en-US" dirty="0"/>
              <a:t>!  It can be shown that</a:t>
            </a:r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Note: While this DTFT is not separable, it IS </a:t>
            </a:r>
            <a:r>
              <a:rPr lang="en-US" dirty="0">
                <a:solidFill>
                  <a:srgbClr val="FF0000"/>
                </a:solidFill>
              </a:rPr>
              <a:t>rotation invariant </a:t>
            </a:r>
            <a:r>
              <a:rPr lang="en-US" dirty="0"/>
              <a:t>in both time and frequency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FAA36-E522-4043-8D61-CDBA8CB9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524000"/>
            <a:ext cx="3175000" cy="1821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B2EF9-8ED2-B04B-A231-9CEBCF4A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3345447"/>
            <a:ext cx="48387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A0D79-BEEC-FD4E-9F6D-BF252B0D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44" y="4587507"/>
            <a:ext cx="5600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9BC15-B2A3-594E-84D6-673BB624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923DD-B2F0-544E-B525-B65BFE83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b="0" dirty="0"/>
              <a:t>Many types of analyses make use of 2- dimensional images .... </a:t>
            </a:r>
          </a:p>
          <a:p>
            <a:pPr lvl="1"/>
            <a:r>
              <a:rPr lang="en-US" dirty="0"/>
              <a:t>Photographs</a:t>
            </a:r>
          </a:p>
          <a:p>
            <a:pPr lvl="1"/>
            <a:r>
              <a:rPr lang="en-US" dirty="0"/>
              <a:t>Satellite images</a:t>
            </a:r>
          </a:p>
          <a:p>
            <a:pPr lvl="1"/>
            <a:r>
              <a:rPr lang="en-US" dirty="0"/>
              <a:t>X-rays and other medical images </a:t>
            </a:r>
          </a:p>
          <a:p>
            <a:pPr lvl="1"/>
            <a:endParaRPr lang="en-US" dirty="0"/>
          </a:p>
          <a:p>
            <a:r>
              <a:rPr lang="en-US" dirty="0"/>
              <a:t>Many concepts from 1-D DSP are directly extensible to two dimensions, but some are not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55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6B46-845D-A841-AACA-F6150C36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</a:t>
            </a:r>
            <a:r>
              <a:rPr lang="en-US" i="1" dirty="0"/>
              <a:t>z</a:t>
            </a:r>
            <a:r>
              <a:rPr lang="en-US" dirty="0"/>
              <a:t>-transforms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DEC1F-7547-194D-A837-FBCE095E3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similar fashion to the 1-D case, we build up z-transforms by modeling functions in space as linear combinations of the function</a:t>
            </a:r>
          </a:p>
          <a:p>
            <a:endParaRPr lang="en-US" dirty="0"/>
          </a:p>
          <a:p>
            <a:r>
              <a:rPr lang="en-US" dirty="0"/>
              <a:t>In particular,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271B8-29E6-A942-95EB-DD72325C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14600"/>
            <a:ext cx="40386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8FF82-1407-B34C-AD6E-90F15C7B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644" y="3378200"/>
            <a:ext cx="5803900" cy="86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DA657-179F-195F-34B3-25128C45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902200"/>
            <a:ext cx="708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67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DB53-A92C-004D-9677-F7AD73B0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2-D </a:t>
            </a:r>
            <a:r>
              <a:rPr lang="en-US" i="1" dirty="0"/>
              <a:t>z</a:t>
            </a:r>
            <a:r>
              <a:rPr lang="en-US" dirty="0"/>
              <a:t>-transform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D7BA0-1FCA-7040-B8DB-5E2600828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simple space function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corresponding </a:t>
            </a:r>
            <a:r>
              <a:rPr lang="en-US" i="1" dirty="0"/>
              <a:t>z</a:t>
            </a:r>
            <a:r>
              <a:rPr lang="en-US" dirty="0"/>
              <a:t>-transform 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which converges for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BDC3A-DFAB-F54B-93F7-BCCE21564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06600"/>
            <a:ext cx="5448300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70666-6DC5-1544-BBCD-F2C37D317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0" y="3429000"/>
            <a:ext cx="77089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CE3E9-0769-9E42-9910-4098D2120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4375404"/>
            <a:ext cx="4978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70BC53-10B8-744A-BFBB-AB3729BF7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639054"/>
            <a:ext cx="19177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8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3F34-9E70-8149-873A-0C7D324C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curse of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05E40-14E7-6543-948C-9F0E2D62E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AC65E-F7BF-3846-AD36-C966CA7A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3403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2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3F34-9E70-8149-873A-0C7D324C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curse of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05E40-14E7-6543-948C-9F0E2D62E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Comments: no poles and zeros (!), so</a:t>
            </a:r>
          </a:p>
          <a:p>
            <a:pPr lvl="1"/>
            <a:r>
              <a:rPr lang="en-US" dirty="0"/>
              <a:t>No easy tests for stability</a:t>
            </a:r>
          </a:p>
          <a:p>
            <a:pPr lvl="1"/>
            <a:r>
              <a:rPr lang="en-US" dirty="0"/>
              <a:t>No parallel or cascade implementations</a:t>
            </a:r>
          </a:p>
          <a:p>
            <a:pPr lvl="1"/>
            <a:r>
              <a:rPr lang="en-US" dirty="0"/>
              <a:t>No Parks-McClellan algorithm</a:t>
            </a:r>
          </a:p>
          <a:p>
            <a:pPr lvl="1"/>
            <a:r>
              <a:rPr lang="en-US" dirty="0"/>
              <a:t>etc. etc.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AC65E-F7BF-3846-AD36-C966CA7A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3403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57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4D1A-190F-4448-96B4-1B92A17C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2-dimensional discrete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0896C-3E68-294B-9505-F8313C7A6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2D-DFT is derived in a fashion similar to how it had been in 1-D.  Specifically: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Comments:</a:t>
            </a:r>
          </a:p>
          <a:p>
            <a:pPr lvl="1"/>
            <a:r>
              <a:rPr lang="en-US" dirty="0"/>
              <a:t>Multiplying coefficients in frequency corresponds to a 2-D circular (“toroidal”) convolution in space</a:t>
            </a:r>
          </a:p>
          <a:p>
            <a:pPr lvl="1"/>
            <a:r>
              <a:rPr lang="en-US" dirty="0"/>
              <a:t>Overlap-add, overlap-save algorithms are still valid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13E9E-59DD-7F4F-8B29-A4B8E4C1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5702300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7C8A2-E6C2-E64F-BEB6-7D3A056AD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4" y="3429000"/>
            <a:ext cx="69723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9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111DA-6049-0642-B556-7126E919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2-D DFT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88D2-DBFD-0445-B179-3C05B4069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Again, the 2D-DF 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can be rewritten 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Let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CF916-803C-BB44-BE4F-5348EC39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1828800"/>
            <a:ext cx="5702300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EA864-BE50-C442-99CC-7FAE3A7E6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44" y="3293872"/>
            <a:ext cx="5753100" cy="92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113A5-FF0C-0446-8E42-6016791C9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330700"/>
            <a:ext cx="4089400" cy="927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9CDA71-0507-8A44-91C6-B8E4D7EC8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0" y="5334000"/>
            <a:ext cx="41275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5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78F4-6914-764E-900F-BE30DC2D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2-D DFT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30BBB-B415-EC4E-943E-5035514F5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compute the 2-D DFT:</a:t>
            </a:r>
          </a:p>
          <a:p>
            <a:pPr lvl="1"/>
            <a:r>
              <a:rPr lang="en-US" dirty="0"/>
              <a:t>Compute the 1-D DFT of each column and replace in the column</a:t>
            </a:r>
          </a:p>
          <a:p>
            <a:pPr lvl="1"/>
            <a:r>
              <a:rPr lang="en-US" dirty="0"/>
              <a:t>Compute the row-wise DFTs of the resulting coefficients</a:t>
            </a:r>
          </a:p>
          <a:p>
            <a:pPr lvl="1"/>
            <a:endParaRPr lang="en-US" dirty="0"/>
          </a:p>
          <a:p>
            <a:r>
              <a:rPr lang="en-US" dirty="0"/>
              <a:t>Comments:</a:t>
            </a:r>
          </a:p>
          <a:p>
            <a:pPr lvl="1"/>
            <a:r>
              <a:rPr lang="en-US" dirty="0"/>
              <a:t>This always works… </a:t>
            </a:r>
            <a:r>
              <a:rPr lang="en-US" i="1" dirty="0"/>
              <a:t>x[n</a:t>
            </a:r>
            <a:r>
              <a:rPr lang="en-US" i="1" baseline="-25000" dirty="0"/>
              <a:t>1</a:t>
            </a:r>
            <a:r>
              <a:rPr lang="en-US" i="1" dirty="0"/>
              <a:t>,n</a:t>
            </a:r>
            <a:r>
              <a:rPr lang="en-US" i="1" baseline="-25000" dirty="0"/>
              <a:t>2</a:t>
            </a:r>
            <a:r>
              <a:rPr lang="en-US" i="1" dirty="0"/>
              <a:t>] </a:t>
            </a:r>
            <a:r>
              <a:rPr lang="en-US" dirty="0"/>
              <a:t>need not be separable or anything else</a:t>
            </a:r>
          </a:p>
          <a:p>
            <a:pPr lvl="1"/>
            <a:r>
              <a:rPr lang="en-US" dirty="0"/>
              <a:t>Huge computational savings</a:t>
            </a:r>
          </a:p>
          <a:p>
            <a:pPr lvl="2"/>
            <a:r>
              <a:rPr lang="en-US" dirty="0"/>
              <a:t>For example: let N</a:t>
            </a:r>
            <a:r>
              <a:rPr lang="en-US" baseline="-25000" dirty="0"/>
              <a:t>1</a:t>
            </a:r>
            <a:r>
              <a:rPr lang="en-US" dirty="0"/>
              <a:t>=N</a:t>
            </a:r>
            <a:r>
              <a:rPr lang="en-US" baseline="-25000" dirty="0"/>
              <a:t>2</a:t>
            </a:r>
            <a:r>
              <a:rPr lang="en-US" dirty="0"/>
              <a:t>=1024≈1000</a:t>
            </a:r>
          </a:p>
          <a:p>
            <a:pPr lvl="2"/>
            <a:r>
              <a:rPr lang="en-US" dirty="0"/>
              <a:t>Direct computation of 2D-DFT ≈ 10</a:t>
            </a:r>
            <a:r>
              <a:rPr lang="en-US" baseline="30000" dirty="0"/>
              <a:t>12</a:t>
            </a:r>
            <a:r>
              <a:rPr lang="en-US" dirty="0"/>
              <a:t> complex </a:t>
            </a:r>
            <a:r>
              <a:rPr lang="en-US" dirty="0" err="1"/>
              <a:t>mults</a:t>
            </a:r>
            <a:r>
              <a:rPr lang="en-US" dirty="0"/>
              <a:t>!</a:t>
            </a:r>
          </a:p>
          <a:p>
            <a:pPr lvl="2"/>
            <a:r>
              <a:rPr lang="en-US" dirty="0"/>
              <a:t>Using the row/column shortcut we have ≈ 2 10</a:t>
            </a:r>
            <a:r>
              <a:rPr lang="en-US" baseline="30000" dirty="0"/>
              <a:t>9</a:t>
            </a:r>
            <a:r>
              <a:rPr lang="en-US" dirty="0"/>
              <a:t> complex </a:t>
            </a:r>
            <a:r>
              <a:rPr lang="en-US" dirty="0" err="1"/>
              <a:t>mults</a:t>
            </a:r>
            <a:endParaRPr lang="en-US" dirty="0"/>
          </a:p>
          <a:p>
            <a:pPr lvl="2"/>
            <a:r>
              <a:rPr lang="en-US" dirty="0"/>
              <a:t>Using the shortcut and FFT algorithms leaves only 10</a:t>
            </a:r>
            <a:r>
              <a:rPr lang="en-US" baseline="30000" dirty="0"/>
              <a:t>7</a:t>
            </a:r>
            <a:r>
              <a:rPr lang="en-US" dirty="0"/>
              <a:t> complex </a:t>
            </a:r>
            <a:r>
              <a:rPr lang="en-US" dirty="0" err="1"/>
              <a:t>mults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61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6B51-8B8B-1348-9756-469A618C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summary observations about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4A66-6BB1-2948-9311-1C59B9202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things are obvious extensions of 1-D DSP</a:t>
            </a:r>
          </a:p>
          <a:p>
            <a:pPr lvl="1"/>
            <a:r>
              <a:rPr lang="en-US" dirty="0"/>
              <a:t>Linearity and shift invariance</a:t>
            </a:r>
          </a:p>
          <a:p>
            <a:pPr lvl="1"/>
            <a:r>
              <a:rPr lang="en-US" dirty="0"/>
              <a:t>Convolution sum, difference equations</a:t>
            </a:r>
          </a:p>
          <a:p>
            <a:pPr lvl="1"/>
            <a:r>
              <a:rPr lang="en-US" dirty="0"/>
              <a:t>2-D DTFTs</a:t>
            </a:r>
          </a:p>
          <a:p>
            <a:pPr lvl="1"/>
            <a:r>
              <a:rPr lang="en-US" dirty="0"/>
              <a:t>2-D DFTs</a:t>
            </a:r>
          </a:p>
          <a:p>
            <a:endParaRPr lang="en-US" dirty="0"/>
          </a:p>
          <a:p>
            <a:r>
              <a:rPr lang="en-US" dirty="0"/>
              <a:t>Some things are fundamentally different:</a:t>
            </a:r>
          </a:p>
          <a:p>
            <a:pPr lvl="1"/>
            <a:r>
              <a:rPr lang="en-US" dirty="0"/>
              <a:t>2-D </a:t>
            </a:r>
            <a:r>
              <a:rPr lang="en-US" i="1" dirty="0"/>
              <a:t>z</a:t>
            </a:r>
            <a:r>
              <a:rPr lang="en-US" dirty="0"/>
              <a:t>-transforms</a:t>
            </a:r>
          </a:p>
          <a:p>
            <a:pPr lvl="2"/>
            <a:r>
              <a:rPr lang="en-US" dirty="0"/>
              <a:t>No poles and zeros as we know them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98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57E5-F7DB-2A47-8E68-D39721B4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summary observations about 2D-DSP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04D62-F040-384C-A12B-0CB00D26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other things to keep in mind:</a:t>
            </a:r>
          </a:p>
          <a:p>
            <a:pPr lvl="1"/>
            <a:r>
              <a:rPr lang="en-US" dirty="0"/>
              <a:t>Tradeoff between separability and rotation invariance </a:t>
            </a:r>
          </a:p>
          <a:p>
            <a:pPr lvl="1"/>
            <a:r>
              <a:rPr lang="en-US" dirty="0"/>
              <a:t>Physical significance of 2-D complex exponentials </a:t>
            </a:r>
          </a:p>
          <a:p>
            <a:pPr lvl="1"/>
            <a:r>
              <a:rPr lang="en-US" dirty="0"/>
              <a:t>Efficiencies provided by separability </a:t>
            </a:r>
          </a:p>
          <a:p>
            <a:pPr lvl="1"/>
            <a:r>
              <a:rPr lang="en-US" dirty="0"/>
              <a:t>Efficient computation of the 2-D DFT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11175" indent="-342900"/>
            <a:r>
              <a:rPr lang="en-US" dirty="0"/>
              <a:t>Next topic of discussion:</a:t>
            </a:r>
          </a:p>
          <a:p>
            <a:pPr marL="854075" lvl="1" indent="-342900"/>
            <a:r>
              <a:rPr lang="en-US" dirty="0"/>
              <a:t>2-D discrete-space filter design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16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6B65-8D47-F145-8C43-867A9226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2-D filter design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7AD2B-44E8-A149-832F-845E17214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game&#10;&#10;Description automatically generated">
            <a:extLst>
              <a:ext uri="{FF2B5EF4-FFF2-40B4-BE49-F238E27FC236}">
                <a16:creationId xmlns:a16="http://schemas.microsoft.com/office/drawing/2014/main" id="{C4C8FCFA-FF3F-4B45-AC0F-757C5AB9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0" y="1701800"/>
            <a:ext cx="59563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5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32E5-7414-5F40-BB77-F6E187A5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B4088-A788-D742-A1C9-D68C1A799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of this lecture: </a:t>
            </a:r>
          </a:p>
          <a:p>
            <a:pPr lvl="1"/>
            <a:r>
              <a:rPr lang="en-US" dirty="0"/>
              <a:t>To summarize basic 2-D relationships </a:t>
            </a:r>
          </a:p>
          <a:p>
            <a:pPr lvl="1"/>
            <a:r>
              <a:rPr lang="en-US" dirty="0"/>
              <a:t>To identify which concepts do or do not extend to 2-D </a:t>
            </a:r>
          </a:p>
          <a:p>
            <a:pPr lvl="1"/>
            <a:r>
              <a:rPr lang="en-US" dirty="0"/>
              <a:t>To discuss briefly 2-D filter design approaches </a:t>
            </a:r>
          </a:p>
          <a:p>
            <a:r>
              <a:rPr lang="en-US" dirty="0"/>
              <a:t>For further reading: </a:t>
            </a:r>
          </a:p>
          <a:p>
            <a:pPr lvl="1"/>
            <a:r>
              <a:rPr lang="en-US" i="1" dirty="0"/>
              <a:t>Two-Dimensional Signal and Image Processing </a:t>
            </a:r>
            <a:r>
              <a:rPr lang="en-US" dirty="0"/>
              <a:t>by Jae Lim </a:t>
            </a:r>
          </a:p>
          <a:p>
            <a:pPr lvl="1"/>
            <a:r>
              <a:rPr lang="en-US" dirty="0"/>
              <a:t>Chapter </a:t>
            </a:r>
            <a:r>
              <a:rPr lang="en-US" i="1" dirty="0"/>
              <a:t>Two-Dimensional Signal Processing </a:t>
            </a:r>
            <a:r>
              <a:rPr lang="en-US" dirty="0"/>
              <a:t>by Lim in the edited book by Lim and Oppenheim on Advanced DSP (pseudo-text for ADSP)</a:t>
            </a:r>
          </a:p>
          <a:p>
            <a:pPr lvl="1"/>
            <a:r>
              <a:rPr lang="en-US" dirty="0"/>
              <a:t>Many many other texts and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95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265F-866D-E44E-90F7-CF26A720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digital filters in two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D01B1-6AFF-854E-8B40-103F6AE1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focus on FIR designs for now because of stability issues with IIR filters (despite computational efficiencies)</a:t>
            </a:r>
          </a:p>
          <a:p>
            <a:endParaRPr lang="en-US" dirty="0"/>
          </a:p>
          <a:p>
            <a:r>
              <a:rPr lang="en-US" dirty="0"/>
              <a:t>Major FIR techniques:</a:t>
            </a:r>
          </a:p>
          <a:p>
            <a:pPr lvl="1"/>
            <a:r>
              <a:rPr lang="en-US" dirty="0"/>
              <a:t>Window designs</a:t>
            </a:r>
          </a:p>
          <a:p>
            <a:pPr lvl="1"/>
            <a:r>
              <a:rPr lang="en-US" dirty="0"/>
              <a:t>Frequency-sampled design</a:t>
            </a:r>
          </a:p>
          <a:p>
            <a:pPr lvl="1"/>
            <a:r>
              <a:rPr lang="en-US" dirty="0"/>
              <a:t>Parks-McClellan algorithm</a:t>
            </a:r>
          </a:p>
          <a:p>
            <a:pPr lvl="1"/>
            <a:endParaRPr lang="en-US" dirty="0"/>
          </a:p>
          <a:p>
            <a:r>
              <a:rPr lang="en-US" dirty="0"/>
              <a:t>For the most part, 2-D FIR filters are designed by using successful 1-D techniques and extending to 2-D</a:t>
            </a:r>
          </a:p>
          <a:p>
            <a:r>
              <a:rPr lang="en-US" dirty="0"/>
              <a:t>Zero-phase filtering is much more important in 2D than 1D</a:t>
            </a:r>
          </a:p>
        </p:txBody>
      </p:sp>
    </p:spTree>
    <p:extLst>
      <p:ext uri="{BB962C8B-B14F-4D97-AF65-F5344CB8AC3E}">
        <p14:creationId xmlns:p14="http://schemas.microsoft.com/office/powerpoint/2010/main" val="3650732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3C9E-73EE-FE4A-BD18-2FFEFF60A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2-dimensional FIR design using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BDFC4-8808-904F-92C0-FF9A1896F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</a:t>
            </a:r>
          </a:p>
          <a:p>
            <a:endParaRPr lang="en-US" dirty="0"/>
          </a:p>
          <a:p>
            <a:r>
              <a:rPr lang="en-US" dirty="0"/>
              <a:t>Separable window approach: </a:t>
            </a:r>
          </a:p>
          <a:p>
            <a:endParaRPr lang="en-US" dirty="0"/>
          </a:p>
          <a:p>
            <a:r>
              <a:rPr lang="en-US" dirty="0"/>
              <a:t>Rotation-invariant window approach: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 </a:t>
            </a:r>
            <a:r>
              <a:rPr lang="en-US" i="1" dirty="0"/>
              <a:t>w[n] </a:t>
            </a:r>
            <a:r>
              <a:rPr lang="en-US" dirty="0"/>
              <a:t>is a successful 1-D window, usually a Kaiser window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1EFEA-DA09-6C49-9960-C52F10F1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00200"/>
            <a:ext cx="3898900" cy="31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E83A0-890E-544B-ACA8-B444E540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2882900"/>
            <a:ext cx="29591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89608-C6BA-A345-9A7A-78450CC2A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803142"/>
            <a:ext cx="3403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9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6516-9934-CB48-8D69-E05826A8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lowpass example using a separable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2510-506C-4B43-8C0D-BE571FBC0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Separable 9x9 Kaiser window, </a:t>
            </a:r>
            <a:r>
              <a:rPr lang="el-GR" dirty="0"/>
              <a:t>ω</a:t>
            </a:r>
            <a:r>
              <a:rPr lang="en-US" baseline="-25000" dirty="0"/>
              <a:t>c</a:t>
            </a:r>
            <a:r>
              <a:rPr lang="en-US" dirty="0"/>
              <a:t> = 0.4π </a:t>
            </a:r>
          </a:p>
        </p:txBody>
      </p:sp>
      <p:pic>
        <p:nvPicPr>
          <p:cNvPr id="5" name="Picture 4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BF8F673D-44B9-B74C-8947-5AEB4A0D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5" y="2133600"/>
            <a:ext cx="4730750" cy="37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2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6516-9934-CB48-8D69-E05826A8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LPF example with a rotation-invariant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2510-506C-4B43-8C0D-BE571FBC0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Rotation-invariant 9x9 Kaiser window, </a:t>
            </a:r>
            <a:r>
              <a:rPr lang="el-GR" dirty="0"/>
              <a:t>ω</a:t>
            </a:r>
            <a:r>
              <a:rPr lang="en-US" baseline="-25000" dirty="0"/>
              <a:t>c</a:t>
            </a:r>
            <a:r>
              <a:rPr lang="en-US" dirty="0"/>
              <a:t> = 0.4π </a:t>
            </a:r>
          </a:p>
        </p:txBody>
      </p:sp>
      <p:pic>
        <p:nvPicPr>
          <p:cNvPr id="6" name="Picture 5" descr="A picture containing outdoor, accessory, umbrella&#10;&#10;Description automatically generated">
            <a:extLst>
              <a:ext uri="{FF2B5EF4-FFF2-40B4-BE49-F238E27FC236}">
                <a16:creationId xmlns:a16="http://schemas.microsoft.com/office/drawing/2014/main" id="{86190E3A-CE57-5349-927B-02BC50AE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43" y="2076450"/>
            <a:ext cx="4721457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34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D817-4733-CC49-82A3-37798F69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frequency-sampling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E914D-B422-9E41-AAAF-5AD40652C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 x 15-point design using frequency sampling</a:t>
            </a:r>
          </a:p>
        </p:txBody>
      </p:sp>
      <p:pic>
        <p:nvPicPr>
          <p:cNvPr id="9" name="Picture 8" descr="A close up of a dogs face&#10;&#10;Description automatically generated">
            <a:extLst>
              <a:ext uri="{FF2B5EF4-FFF2-40B4-BE49-F238E27FC236}">
                <a16:creationId xmlns:a16="http://schemas.microsoft.com/office/drawing/2014/main" id="{A87B860C-1C35-7248-944C-777AFFB9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2068321"/>
            <a:ext cx="4348345" cy="42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09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2A14F-1B87-BE48-B7DE-11DF9ED3E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Optimum 2-D FIR filters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E195A-64CE-E348-A0A5-FE8925CF0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General approach:</a:t>
            </a:r>
          </a:p>
          <a:p>
            <a:pPr lvl="1"/>
            <a:r>
              <a:rPr lang="en-US" dirty="0"/>
              <a:t>Design optimal 1-D filter using Parks-McClellan algorithm</a:t>
            </a:r>
          </a:p>
          <a:p>
            <a:pPr lvl="1"/>
            <a:r>
              <a:rPr lang="en-US" dirty="0"/>
              <a:t>Transform from 1-D to 2-D using method also developed in McClellan thesis (!)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FFFF2-1425-9041-A045-370DB948B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038600"/>
            <a:ext cx="3911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85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32B14-1851-C042-AE76-833F931C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approach</a:t>
            </a:r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647F5F27-7311-3A45-BF33-881B0990F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160" y="1524000"/>
            <a:ext cx="5427467" cy="4572000"/>
          </a:xfrm>
        </p:spPr>
      </p:pic>
    </p:spTree>
    <p:extLst>
      <p:ext uri="{BB962C8B-B14F-4D97-AF65-F5344CB8AC3E}">
        <p14:creationId xmlns:p14="http://schemas.microsoft.com/office/powerpoint/2010/main" val="3124000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B5D1-725F-C149-B6A7-E417D1426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/>
              <a:t>McClellan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5CAB2-C72F-F348-AE27-9EE8D325D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will recall, for a zero-phase Type I FIR filter we have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2-D response is obtained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8FE1C-C99A-4C41-9E9E-BBFC873F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905000"/>
            <a:ext cx="6667500" cy="90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25C81-65C3-CC43-A2AF-26F4ABC2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55" y="4584700"/>
            <a:ext cx="7213600" cy="90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878FD-7330-1CAE-002F-3FE48928F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921000"/>
            <a:ext cx="50292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44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4EFD-6370-564C-AAE5-0D12FC9C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2-D to 2-D transform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1B41E-49C5-AE43-B668-0A6F4DE8C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before,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can be expressed as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25E4298-B3B1-B848-B331-DBD709CC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77094" y="1752600"/>
            <a:ext cx="7213600" cy="90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95A59-A17B-874B-BDE1-099D91C15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94" y="3396343"/>
            <a:ext cx="5676900" cy="68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50E77-9008-EA4C-AAFE-900086BB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203701"/>
            <a:ext cx="5016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62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07A3-A0D9-8B44-8E18-3409ACEC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particularly common special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DF08-6CB7-3348-B259-B5B7E569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often used in practice: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corresponding sequences </a:t>
            </a:r>
            <a:r>
              <a:rPr lang="en-US" i="1" dirty="0"/>
              <a:t>t[n</a:t>
            </a:r>
            <a:r>
              <a:rPr lang="en-US" i="1" baseline="-25000" dirty="0"/>
              <a:t>1</a:t>
            </a:r>
            <a:r>
              <a:rPr lang="en-US" i="1" dirty="0"/>
              <a:t>,n</a:t>
            </a:r>
            <a:r>
              <a:rPr lang="en-US" i="1" baseline="-25000" dirty="0"/>
              <a:t>2</a:t>
            </a:r>
            <a:r>
              <a:rPr lang="en-US" i="1" dirty="0"/>
              <a:t>] </a:t>
            </a:r>
            <a:r>
              <a:rPr lang="en-US" dirty="0"/>
              <a:t>and </a:t>
            </a:r>
            <a:r>
              <a:rPr lang="en-US" i="1" dirty="0"/>
              <a:t>c[n</a:t>
            </a:r>
            <a:r>
              <a:rPr lang="en-US" i="1" baseline="-25000" dirty="0"/>
              <a:t>1</a:t>
            </a:r>
            <a:r>
              <a:rPr lang="en-US" i="1" dirty="0"/>
              <a:t>,n</a:t>
            </a:r>
            <a:r>
              <a:rPr lang="en-US" i="1" baseline="-25000" dirty="0"/>
              <a:t>2</a:t>
            </a:r>
            <a:r>
              <a:rPr lang="en-US" i="1" dirty="0"/>
              <a:t>]</a:t>
            </a:r>
            <a:r>
              <a:rPr lang="en-US" dirty="0"/>
              <a:t>:</a:t>
            </a:r>
            <a:endParaRPr lang="en-US" i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D36A5-30B1-5A46-AF2D-01A5246A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7400"/>
            <a:ext cx="7010400" cy="635000"/>
          </a:xfrm>
          <a:prstGeom prst="rect">
            <a:avLst/>
          </a:prstGeom>
        </p:spPr>
      </p:pic>
      <p:pic>
        <p:nvPicPr>
          <p:cNvPr id="7" name="Picture 6" descr="A picture containing object, clock, refrigerator, white&#10;&#10;Description automatically generated">
            <a:extLst>
              <a:ext uri="{FF2B5EF4-FFF2-40B4-BE49-F238E27FC236}">
                <a16:creationId xmlns:a16="http://schemas.microsoft.com/office/drawing/2014/main" id="{BA1165C2-4D13-984C-9ABF-50D3C5103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505200"/>
            <a:ext cx="5911850" cy="247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70AD-2D9D-894D-A977-11004085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original and processed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FD127-A2F4-4D41-B770-2328D8726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Peppers …</a:t>
            </a:r>
          </a:p>
        </p:txBody>
      </p:sp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AE658D8E-C791-4045-BCB5-3F407647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2133600"/>
            <a:ext cx="5461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4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AD91-ED19-6240-A456-5CF28343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contours in 1-D and 2-D 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A5A814-2DC7-FB4B-BDBE-679C96F8F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791" y="1524000"/>
            <a:ext cx="4322205" cy="4572000"/>
          </a:xfrm>
        </p:spPr>
      </p:pic>
    </p:spTree>
    <p:extLst>
      <p:ext uri="{BB962C8B-B14F-4D97-AF65-F5344CB8AC3E}">
        <p14:creationId xmlns:p14="http://schemas.microsoft.com/office/powerpoint/2010/main" val="2250246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A88-6C44-4742-9261-A8B1F8B6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frequency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4570D-73BB-FB4A-9591-DCEFF5142A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1-D filter: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E876F5-E306-604D-A41F-FFBD28E8D6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2-D filter</a:t>
            </a:r>
          </a:p>
        </p:txBody>
      </p:sp>
      <p:pic>
        <p:nvPicPr>
          <p:cNvPr id="7" name="Picture 6" descr="A picture containing sitting, white, water, bird&#10;&#10;Description automatically generated">
            <a:extLst>
              <a:ext uri="{FF2B5EF4-FFF2-40B4-BE49-F238E27FC236}">
                <a16:creationId xmlns:a16="http://schemas.microsoft.com/office/drawing/2014/main" id="{1619CF41-DA92-4248-BBAD-93EAFEC7B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2590800"/>
            <a:ext cx="3862388" cy="2758849"/>
          </a:xfrm>
          <a:prstGeom prst="rect">
            <a:avLst/>
          </a:prstGeom>
        </p:spPr>
      </p:pic>
      <p:pic>
        <p:nvPicPr>
          <p:cNvPr id="9" name="Picture 8" descr="A picture containing umbrella, bed, drawing&#10;&#10;Description automatically generated">
            <a:extLst>
              <a:ext uri="{FF2B5EF4-FFF2-40B4-BE49-F238E27FC236}">
                <a16:creationId xmlns:a16="http://schemas.microsoft.com/office/drawing/2014/main" id="{0CCF5EC7-D919-3741-9739-F45A4813E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00" y="2476061"/>
            <a:ext cx="3543300" cy="29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9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A885-2285-AD4B-A2C7-B9F98219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based on 1-D to 2-D transforms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B232D-BD92-BC4D-B643-B9840AFB6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transfer function: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Efficient implementation: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Comment: overlap-add, FFTs, etc. can be used here as well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9C07A-2826-EC4C-B386-B3DD5EF4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4292600" cy="901700"/>
          </a:xfrm>
          <a:prstGeom prst="rect">
            <a:avLst/>
          </a:prstGeom>
        </p:spPr>
      </p:pic>
      <p:pic>
        <p:nvPicPr>
          <p:cNvPr id="7" name="Picture 6" descr="A picture containing clock, white, sitting, sign&#10;&#10;Description automatically generated">
            <a:extLst>
              <a:ext uri="{FF2B5EF4-FFF2-40B4-BE49-F238E27FC236}">
                <a16:creationId xmlns:a16="http://schemas.microsoft.com/office/drawing/2014/main" id="{8FF694BD-663A-A44C-AAAE-EB12ED8C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26" y="3409043"/>
            <a:ext cx="8394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32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9BB0-A47C-974A-B14A-8F94FDD5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filter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9C425-4BC9-EB4A-8967-17C9512EB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reviewed FIR filter design using the three methods discussed in 18-491:</a:t>
            </a:r>
          </a:p>
          <a:p>
            <a:pPr lvl="1"/>
            <a:r>
              <a:rPr lang="en-US" dirty="0"/>
              <a:t>Window design with separable or rotation-invariant Kaiser windows</a:t>
            </a:r>
          </a:p>
          <a:p>
            <a:pPr lvl="1"/>
            <a:r>
              <a:rPr lang="en-US" dirty="0"/>
              <a:t>Frequency-sampling design, varying symmetric points together</a:t>
            </a:r>
          </a:p>
          <a:p>
            <a:pPr lvl="1"/>
            <a:r>
              <a:rPr lang="en-US" dirty="0"/>
              <a:t>Parks-McClellan design, using the McClellan 1-D to 2-D transformation</a:t>
            </a:r>
          </a:p>
          <a:p>
            <a:pPr lvl="1"/>
            <a:r>
              <a:rPr lang="en-US" dirty="0"/>
              <a:t>The McClellan transformation implies its own </a:t>
            </a:r>
            <a:r>
              <a:rPr lang="en-US"/>
              <a:t>efficient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18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76200" y="0"/>
            <a:ext cx="10515600" cy="70104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5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01A7E4-9EFA-354A-9750-C7C13A21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lowpass filtering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ACD32D-572E-7840-BF6C-583B04A06C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Original image: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10A6CA-A8E9-5146-8F10-21268F0FB7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After lowpass filter:</a:t>
            </a:r>
          </a:p>
        </p:txBody>
      </p:sp>
      <p:pic>
        <p:nvPicPr>
          <p:cNvPr id="13" name="Picture 12" descr="A close up of food&#10;&#10;Description automatically generated">
            <a:extLst>
              <a:ext uri="{FF2B5EF4-FFF2-40B4-BE49-F238E27FC236}">
                <a16:creationId xmlns:a16="http://schemas.microsoft.com/office/drawing/2014/main" id="{052DD11C-623A-344A-8955-AD3FBB91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" y="2514600"/>
            <a:ext cx="4064000" cy="3048000"/>
          </a:xfrm>
          <a:prstGeom prst="rect">
            <a:avLst/>
          </a:prstGeom>
        </p:spPr>
      </p:pic>
      <p:pic>
        <p:nvPicPr>
          <p:cNvPr id="15" name="Picture 14" descr="A group of fruit and vegetables&#10;&#10;Description automatically generated">
            <a:extLst>
              <a:ext uri="{FF2B5EF4-FFF2-40B4-BE49-F238E27FC236}">
                <a16:creationId xmlns:a16="http://schemas.microsoft.com/office/drawing/2014/main" id="{5061B17C-9DB9-BE4D-86C4-67896A88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2" y="2514601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3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01A7E4-9EFA-354A-9750-C7C13A21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</a:t>
            </a:r>
            <a:r>
              <a:rPr lang="en-US" dirty="0" err="1"/>
              <a:t>highpass</a:t>
            </a:r>
            <a:r>
              <a:rPr lang="en-US" dirty="0"/>
              <a:t> filtering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ACD32D-572E-7840-BF6C-583B04A06C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Original image: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10A6CA-A8E9-5146-8F10-21268F0FB7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After </a:t>
            </a:r>
            <a:r>
              <a:rPr lang="en-US" sz="2000" dirty="0" err="1"/>
              <a:t>highpass</a:t>
            </a:r>
            <a:r>
              <a:rPr lang="en-US" sz="2000" dirty="0"/>
              <a:t> filter:</a:t>
            </a:r>
          </a:p>
        </p:txBody>
      </p:sp>
      <p:pic>
        <p:nvPicPr>
          <p:cNvPr id="13" name="Picture 12" descr="A close up of food&#10;&#10;Description automatically generated">
            <a:extLst>
              <a:ext uri="{FF2B5EF4-FFF2-40B4-BE49-F238E27FC236}">
                <a16:creationId xmlns:a16="http://schemas.microsoft.com/office/drawing/2014/main" id="{052DD11C-623A-344A-8955-AD3FBB91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" y="2514600"/>
            <a:ext cx="4064000" cy="3048000"/>
          </a:xfrm>
          <a:prstGeom prst="rect">
            <a:avLst/>
          </a:prstGeom>
        </p:spPr>
      </p:pic>
      <p:pic>
        <p:nvPicPr>
          <p:cNvPr id="3" name="Picture 2" descr="A picture containing sitting, living, room, monitor&#10;&#10;Description automatically generated">
            <a:extLst>
              <a:ext uri="{FF2B5EF4-FFF2-40B4-BE49-F238E27FC236}">
                <a16:creationId xmlns:a16="http://schemas.microsoft.com/office/drawing/2014/main" id="{D8B7B0F5-C609-3743-B379-3194F622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25146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35A59A-DE7B-3D46-B896-4074EB2C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nonlinear processing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E5B83-A687-EB4A-92B0-D556CE353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Original:                                     Enhancement via homomorphic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                                                     homomorphic filtering: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171CE-86A0-6F49-9EA6-F52476FD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63" y="2514600"/>
            <a:ext cx="3611837" cy="3581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F177F5-BDF4-4243-A0AD-FBFA7B1E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63" y="2553054"/>
            <a:ext cx="3611837" cy="35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7DAF-F66D-8B4F-A9A8-5C74DF30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2-D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409BE-1258-E844-93D7-D1CCB947D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unit sample function: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unit step function: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exponential function: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B5EF53-3346-3E46-800C-DB2A73D29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88" y="2049526"/>
            <a:ext cx="4000500" cy="73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271AA-9133-6443-B810-DB42E81EB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377565"/>
            <a:ext cx="43180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C01E5-BAD1-C243-B0FC-746A595DE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45" y="4787582"/>
            <a:ext cx="2438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6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EC1C-405A-F744-88E7-139FB6A5A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Cosine functions: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Note: </a:t>
            </a:r>
            <a:r>
              <a:rPr lang="en-US" b="0" dirty="0"/>
              <a:t>A sequence is </a:t>
            </a:r>
            <a:r>
              <a:rPr lang="en-US" dirty="0">
                <a:solidFill>
                  <a:srgbClr val="FF0000"/>
                </a:solidFill>
              </a:rPr>
              <a:t>separable</a:t>
            </a:r>
            <a:r>
              <a:rPr lang="en-US" b="0" dirty="0"/>
              <a:t> if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544EA-7195-6344-A810-ECAF5826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2-D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45AA8-55C4-8F45-BE58-81AEBC9C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54864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1AC3A-9F16-C24D-86B4-A622B44F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4025900"/>
            <a:ext cx="3073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53330"/>
      </p:ext>
    </p:extLst>
  </p:cSld>
  <p:clrMapOvr>
    <a:masterClrMapping/>
  </p:clrMapOvr>
</p:sld>
</file>

<file path=ppt/theme/theme1.xml><?xml version="1.0" encoding="utf-8"?>
<a:theme xmlns:a="http://schemas.openxmlformats.org/drawingml/2006/main" name="Bill_nov96">
  <a:themeElements>
    <a:clrScheme name="Bill_nov96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Bill_nov9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Helvetica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Helvetica" pitchFamily="-109" charset="0"/>
          </a:defRPr>
        </a:defPPr>
      </a:lstStyle>
    </a:lnDef>
  </a:objectDefaults>
  <a:extraClrSchemeLst>
    <a:extraClrScheme>
      <a:clrScheme name="Bill_nov9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l_nov96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l_nov9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Bill_nov96.pot</Template>
  <TotalTime>18621</TotalTime>
  <Pages>21</Pages>
  <Words>1160</Words>
  <Application>Microsoft Macintosh PowerPoint</Application>
  <PresentationFormat>On-screen Show (4:3)</PresentationFormat>
  <Paragraphs>283</Paragraphs>
  <Slides>44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Courier</vt:lpstr>
      <vt:lpstr>Helvetica</vt:lpstr>
      <vt:lpstr>Times New Roman</vt:lpstr>
      <vt:lpstr>Wingdings</vt:lpstr>
      <vt:lpstr>Bill_nov96</vt:lpstr>
      <vt:lpstr>AN INTROUCTION TO  2-DIMENSIONAL DSP</vt:lpstr>
      <vt:lpstr>INTRODUCTION</vt:lpstr>
      <vt:lpstr>INTRODUCTION</vt:lpstr>
      <vt:lpstr>Some examples of original and processed images</vt:lpstr>
      <vt:lpstr>Effects of lowpass filtering</vt:lpstr>
      <vt:lpstr>Effects of highpass filtering</vt:lpstr>
      <vt:lpstr>An example of nonlinear processing</vt:lpstr>
      <vt:lpstr>Some examples of 2-D signals</vt:lpstr>
      <vt:lpstr>Some examples of 2-D signals</vt:lpstr>
      <vt:lpstr>2-D LSI systems</vt:lpstr>
      <vt:lpstr>The convolution sum</vt:lpstr>
      <vt:lpstr>Convolving separable functions</vt:lpstr>
      <vt:lpstr>Some system properties</vt:lpstr>
      <vt:lpstr>Difference equations for causal systems</vt:lpstr>
      <vt:lpstr>The 2-D discrete-time Fourier transform</vt:lpstr>
      <vt:lpstr>The 2-D discrete-time Fourier transform</vt:lpstr>
      <vt:lpstr>The 2-D discrete-time Fourier transform</vt:lpstr>
      <vt:lpstr>An example of frequency response</vt:lpstr>
      <vt:lpstr>A second example of a frequency response</vt:lpstr>
      <vt:lpstr>2-dimensional z-transforms</vt:lpstr>
      <vt:lpstr>An example 2-D z-transform</vt:lpstr>
      <vt:lpstr>The fundamental curse of 2D-DSP</vt:lpstr>
      <vt:lpstr>The fundamental curse of 2D-DSP</vt:lpstr>
      <vt:lpstr>The 2-dimensional discrete Fourier transform</vt:lpstr>
      <vt:lpstr>Computing the 2-D DFT</vt:lpstr>
      <vt:lpstr>Computing the 2-D DFT</vt:lpstr>
      <vt:lpstr>Some summary observations about 2D-DSP</vt:lpstr>
      <vt:lpstr>Some summary observations about 2D-DSP</vt:lpstr>
      <vt:lpstr>The general 2-D filter design problem</vt:lpstr>
      <vt:lpstr>Designing digital filters in two dimensions</vt:lpstr>
      <vt:lpstr>2-dimensional FIR design using windows</vt:lpstr>
      <vt:lpstr>A lowpass example using a separable window</vt:lpstr>
      <vt:lpstr>LPF example with a rotation-invariant window</vt:lpstr>
      <vt:lpstr>The frequency-sampling approach</vt:lpstr>
      <vt:lpstr>Optimum 2-D FIR filters </vt:lpstr>
      <vt:lpstr>The general approach</vt:lpstr>
      <vt:lpstr>The McClellan transformation</vt:lpstr>
      <vt:lpstr>The 2-D to 2-D transform</vt:lpstr>
      <vt:lpstr>A particularly common special case</vt:lpstr>
      <vt:lpstr>Equivalent contours in 1-D and 2-D </vt:lpstr>
      <vt:lpstr>An example frequency response</vt:lpstr>
      <vt:lpstr>Implementation based on 1-D to 2-D transforms </vt:lpstr>
      <vt:lpstr>Summary: filter design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 PROCESSING FOR SPEECH APPLICATIONS</dc:title>
  <dc:subject/>
  <dc:creator>Richard Stern</dc:creator>
  <cp:keywords/>
  <dc:description/>
  <cp:lastModifiedBy>Richard M Stern Jr.</cp:lastModifiedBy>
  <cp:revision>464</cp:revision>
  <cp:lastPrinted>2021-04-28T18:47:48Z</cp:lastPrinted>
  <dcterms:created xsi:type="dcterms:W3CDTF">2009-05-28T14:46:16Z</dcterms:created>
  <dcterms:modified xsi:type="dcterms:W3CDTF">2024-04-18T00:03:45Z</dcterms:modified>
</cp:coreProperties>
</file>