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22" r:id="rId2"/>
    <p:sldId id="823" r:id="rId3"/>
    <p:sldId id="857" r:id="rId4"/>
    <p:sldId id="837" r:id="rId5"/>
    <p:sldId id="829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50" r:id="rId17"/>
    <p:sldId id="851" r:id="rId18"/>
    <p:sldId id="854" r:id="rId19"/>
    <p:sldId id="848" r:id="rId20"/>
    <p:sldId id="849" r:id="rId21"/>
    <p:sldId id="852" r:id="rId22"/>
    <p:sldId id="853" r:id="rId2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77966101694901"/>
          <c:y val="7.2202166064981907E-2"/>
          <c:w val="0.80084745762711895"/>
          <c:h val="0.765342960288808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Retrained</c:v>
                </c:pt>
              </c:strCache>
            </c:strRef>
          </c:tx>
          <c:spPr>
            <a:ln w="38084">
              <a:solidFill>
                <a:srgbClr val="FFCC00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53.1</c:v>
                </c:pt>
                <c:pt idx="4">
                  <c:v>81.099999999999994</c:v>
                </c:pt>
                <c:pt idx="6">
                  <c:v>85.8</c:v>
                </c:pt>
                <c:pt idx="8">
                  <c:v>88.2</c:v>
                </c:pt>
                <c:pt idx="9">
                  <c:v>89.5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17-8745-8B6A-F3110708B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VTS</c:v>
                </c:pt>
              </c:strCache>
            </c:strRef>
          </c:tx>
          <c:spPr>
            <a:ln w="38084">
              <a:solidFill>
                <a:srgbClr val="1FB714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12.9</c:v>
                </c:pt>
                <c:pt idx="1">
                  <c:v>26.9</c:v>
                </c:pt>
                <c:pt idx="2">
                  <c:v>47.3</c:v>
                </c:pt>
                <c:pt idx="3">
                  <c:v>66.599999999999994</c:v>
                </c:pt>
                <c:pt idx="4">
                  <c:v>77.400000000000006</c:v>
                </c:pt>
                <c:pt idx="5">
                  <c:v>81.900000000000006</c:v>
                </c:pt>
                <c:pt idx="6">
                  <c:v>85.2</c:v>
                </c:pt>
                <c:pt idx="7">
                  <c:v>88.8</c:v>
                </c:pt>
                <c:pt idx="8">
                  <c:v>89.2</c:v>
                </c:pt>
                <c:pt idx="9">
                  <c:v>89.7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17-8745-8B6A-F3110708B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CDCN</c:v>
                </c:pt>
              </c:strCache>
            </c:strRef>
          </c:tx>
          <c:spPr>
            <a:ln w="38084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6.7</c:v>
                </c:pt>
                <c:pt idx="1">
                  <c:v>0</c:v>
                </c:pt>
                <c:pt idx="2">
                  <c:v>20.2</c:v>
                </c:pt>
                <c:pt idx="4">
                  <c:v>59.3</c:v>
                </c:pt>
                <c:pt idx="6">
                  <c:v>81.5</c:v>
                </c:pt>
                <c:pt idx="7">
                  <c:v>88.2</c:v>
                </c:pt>
                <c:pt idx="8">
                  <c:v>89.1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317-8745-8B6A-F3110708B3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CMN</c:v>
                </c:pt>
              </c:strCache>
            </c:strRef>
          </c:tx>
          <c:spPr>
            <a:ln w="38084">
              <a:solidFill>
                <a:srgbClr val="CCFFCC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1.6</c:v>
                </c:pt>
                <c:pt idx="3">
                  <c:v>6.2</c:v>
                </c:pt>
                <c:pt idx="4">
                  <c:v>22.6</c:v>
                </c:pt>
                <c:pt idx="5">
                  <c:v>47.5</c:v>
                </c:pt>
                <c:pt idx="6">
                  <c:v>68.3</c:v>
                </c:pt>
                <c:pt idx="7">
                  <c:v>83.7</c:v>
                </c:pt>
                <c:pt idx="8">
                  <c:v>88.5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317-8745-8B6A-F3110708B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205240"/>
        <c:axId val="-2124652856"/>
      </c:scatterChart>
      <c:valAx>
        <c:axId val="2076205240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47881355932203401"/>
              <c:y val="0.85198566525338204"/>
            </c:manualLayout>
          </c:layout>
          <c:overlay val="0"/>
          <c:spPr>
            <a:noFill/>
            <a:ln w="253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89">
            <a:solidFill>
              <a:srgbClr val="000090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4652856"/>
        <c:crosses val="autoZero"/>
        <c:crossBetween val="midCat"/>
      </c:valAx>
      <c:valAx>
        <c:axId val="-2124652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Accuracy (%)</a:t>
                </a:r>
              </a:p>
            </c:rich>
          </c:tx>
          <c:layout>
            <c:manualLayout>
              <c:xMode val="edge"/>
              <c:yMode val="edge"/>
              <c:x val="1.90677966101695E-2"/>
              <c:y val="0.25992782152230998"/>
            </c:manualLayout>
          </c:layout>
          <c:overlay val="0"/>
          <c:spPr>
            <a:noFill/>
            <a:ln w="253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89">
            <a:solidFill>
              <a:srgbClr val="FFF58C"/>
            </a:solidFill>
            <a:prstDash val="solid"/>
          </a:ln>
        </c:spPr>
        <c:txPr>
          <a:bodyPr rot="0" vert="horz"/>
          <a:lstStyle/>
          <a:p>
            <a:pPr>
              <a:defRPr sz="15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6205240"/>
        <c:crosses val="autoZero"/>
        <c:crossBetween val="midCat"/>
        <c:majorUnit val="20"/>
      </c:valAx>
      <c:spPr>
        <a:noFill/>
        <a:ln w="25389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5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ヒラギノ角ゴ Pro W3" charset="0"/>
                <a:cs typeface="ヒラギノ角ゴ Pro W3" charset="0"/>
              </a:rPr>
              <a:t>Push-to-talk will make life MUCH easier!!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ANC_base</a:t>
            </a:r>
            <a:endParaRPr lang="en-US" dirty="0"/>
          </a:p>
          <a:p>
            <a:r>
              <a:rPr lang="en-US" dirty="0" err="1"/>
              <a:t>ANC_cancel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Orange headings refer to deterministic topics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Welcome16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75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150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Welcome 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out_pre0_norm     out_new_pre20      out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out_post0_norm   out_new_post20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5_spk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1st_spk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 2nd_spk   3rd_spk  4th_spk   5th_spk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Brian-Ba-R0I0	Brian-Ba-R3I0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Brian-DS-R0I0	Brian-DS-R3I0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Brian-ZB-R0I0	Brian-ZB-R3I0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Brian-ZC-R0I0	Brian-ZC-R3I0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openxmlformats.org/officeDocument/2006/relationships/image" Target="../media/image4.png"/><Relationship Id="rId5" Type="http://schemas.microsoft.com/office/2007/relationships/media" Target="../media/media4.wav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students/fnm/out_pre0_norm.wav" TargetMode="External"/><Relationship Id="rId13" Type="http://schemas.openxmlformats.org/officeDocument/2006/relationships/chart" Target="../charts/chart1.xml"/><Relationship Id="rId3" Type="http://schemas.microsoft.com/office/2007/relationships/media" Target="file://localhost/Users/rms/students/fnm/out_post0_norm.wav" TargetMode="External"/><Relationship Id="rId7" Type="http://schemas.microsoft.com/office/2007/relationships/media" Target="file://localhost/Users/rms/students/fnm/out_pre0_norm.wav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localhost/Users/rms/students/fnm/out.wav" TargetMode="External"/><Relationship Id="rId1" Type="http://schemas.microsoft.com/office/2007/relationships/media" Target="file://localhost/Users/rms/students/fnm/out.wav" TargetMode="External"/><Relationship Id="rId6" Type="http://schemas.openxmlformats.org/officeDocument/2006/relationships/audio" Target="file://localhost/Users/rms/students/fnm/out_new_post_20.wav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localhost/Users/rms/students/fnm/out_new_post_20.wav" TargetMode="External"/><Relationship Id="rId10" Type="http://schemas.openxmlformats.org/officeDocument/2006/relationships/audio" Target="file://localhost/Users/rms/students/fnm/out_new_pre_20.wav" TargetMode="External"/><Relationship Id="rId4" Type="http://schemas.openxmlformats.org/officeDocument/2006/relationships/audio" Target="file://localhost/Users/rms/students/fnm/out_post0_norm.wav" TargetMode="External"/><Relationship Id="rId9" Type="http://schemas.microsoft.com/office/2007/relationships/media" Target="file://localhost/Users/rms/students/fnm/out_new_pre_20.wav" TargetMode="Externa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slideLayout" Target="../slideLayouts/slideLayout2.xml"/><Relationship Id="rId3" Type="http://schemas.microsoft.com/office/2007/relationships/media" Target="file://localhost/Users/rms/talks/COSYNE06/stern_utah/5th_spk.wav" TargetMode="External"/><Relationship Id="rId7" Type="http://schemas.microsoft.com/office/2007/relationships/media" Target="../media/media7.wav"/><Relationship Id="rId12" Type="http://schemas.openxmlformats.org/officeDocument/2006/relationships/audio" Target="../media/media9.wav"/><Relationship Id="rId2" Type="http://schemas.openxmlformats.org/officeDocument/2006/relationships/audio" Target="file://localhost/Users/rms/talks/COSYNE06/stern_utah/5_spk.wav" TargetMode="External"/><Relationship Id="rId1" Type="http://schemas.microsoft.com/office/2007/relationships/media" Target="file://localhost/Users/rms/talks/COSYNE06/stern_utah/5_spk.wav" TargetMode="External"/><Relationship Id="rId6" Type="http://schemas.openxmlformats.org/officeDocument/2006/relationships/audio" Target="../media/media6.wav"/><Relationship Id="rId11" Type="http://schemas.microsoft.com/office/2007/relationships/media" Target="../media/media9.wav"/><Relationship Id="rId5" Type="http://schemas.microsoft.com/office/2007/relationships/media" Target="../media/media6.wav"/><Relationship Id="rId15" Type="http://schemas.openxmlformats.org/officeDocument/2006/relationships/image" Target="../media/image4.png"/><Relationship Id="rId10" Type="http://schemas.openxmlformats.org/officeDocument/2006/relationships/audio" Target="../media/media8.wav"/><Relationship Id="rId4" Type="http://schemas.openxmlformats.org/officeDocument/2006/relationships/audio" Target="file://localhost/Users/rms/talks/COSYNE06/stern_utah/5th_spk.wav" TargetMode="External"/><Relationship Id="rId9" Type="http://schemas.microsoft.com/office/2007/relationships/media" Target="../media/media8.wav"/><Relationship Id="rId1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Users/rms/talks/bash07/bash07/Brian-ZC-R0I0.wav" TargetMode="External"/><Relationship Id="rId13" Type="http://schemas.microsoft.com/office/2007/relationships/media" Target="file://localhost/Users/rms/proposals/STTR07_Ben/Meeting_121807/N07-T039FinalReport/Brian-ZB-R3I0.wav" TargetMode="External"/><Relationship Id="rId18" Type="http://schemas.openxmlformats.org/officeDocument/2006/relationships/notesSlide" Target="../notesSlides/notesSlide9.xml"/><Relationship Id="rId3" Type="http://schemas.microsoft.com/office/2007/relationships/media" Target="file://localhost/Users/rms/proposals/STTR07_Ben/Meeting_121807/N07-T039FinalReport/Brian-DS-R0I0.wav" TargetMode="External"/><Relationship Id="rId7" Type="http://schemas.microsoft.com/office/2007/relationships/media" Target="file://localhost/Users/rms/talks/bash07/bash07/Brian-ZC-R0I0.wav" TargetMode="External"/><Relationship Id="rId12" Type="http://schemas.openxmlformats.org/officeDocument/2006/relationships/audio" Target="file://localhost/Users/rms/proposals/STTR07_Ben/Meeting_121807/N07-T039FinalReport/Brian-DS-R3I0.wav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file://localhost/Users/rms/proposals/STTR07_Ben/Meeting_012108/Brian-Ba-R0I0.wav" TargetMode="External"/><Relationship Id="rId16" Type="http://schemas.openxmlformats.org/officeDocument/2006/relationships/audio" Target="file://localhost/Users/rms/talks/bash07/bash07/Brian-ZC-R3I0.wav" TargetMode="External"/><Relationship Id="rId20" Type="http://schemas.openxmlformats.org/officeDocument/2006/relationships/image" Target="../media/image4.png"/><Relationship Id="rId1" Type="http://schemas.microsoft.com/office/2007/relationships/media" Target="file://localhost/Users/rms/proposals/STTR07_Ben/Meeting_012108/Brian-Ba-R0I0.wav" TargetMode="External"/><Relationship Id="rId6" Type="http://schemas.openxmlformats.org/officeDocument/2006/relationships/audio" Target="file://localhost/Users/rms/proposals/STTR07_Ben/Meeting_121807/N07-T039FinalReport/Brian-ZB-R0I0.wav" TargetMode="External"/><Relationship Id="rId11" Type="http://schemas.microsoft.com/office/2007/relationships/media" Target="file://localhost/Users/rms/proposals/STTR07_Ben/Meeting_121807/N07-T039FinalReport/Brian-DS-R3I0.wav" TargetMode="External"/><Relationship Id="rId5" Type="http://schemas.microsoft.com/office/2007/relationships/media" Target="file://localhost/Users/rms/proposals/STTR07_Ben/Meeting_121807/N07-T039FinalReport/Brian-ZB-R0I0.wav" TargetMode="External"/><Relationship Id="rId15" Type="http://schemas.microsoft.com/office/2007/relationships/media" Target="file://localhost/Users/rms/talks/bash07/bash07/Brian-ZC-R3I0.wav" TargetMode="External"/><Relationship Id="rId10" Type="http://schemas.openxmlformats.org/officeDocument/2006/relationships/audio" Target="file://localhost/Users/rms/proposals/STTR07_Ben/Meeting_121807/N07-T039FinalReport/Brian-Ba-R3I0.wav" TargetMode="External"/><Relationship Id="rId19" Type="http://schemas.openxmlformats.org/officeDocument/2006/relationships/image" Target="../media/image9.png"/><Relationship Id="rId4" Type="http://schemas.openxmlformats.org/officeDocument/2006/relationships/audio" Target="file://localhost/Users/rms/proposals/STTR07_Ben/Meeting_121807/N07-T039FinalReport/Brian-DS-R0I0.wav" TargetMode="External"/><Relationship Id="rId9" Type="http://schemas.microsoft.com/office/2007/relationships/media" Target="file://localhost/Users/rms/proposals/STTR07_Ben/Meeting_121807/N07-T039FinalReport/Brian-Ba-R3I0.wav" TargetMode="External"/><Relationship Id="rId14" Type="http://schemas.openxmlformats.org/officeDocument/2006/relationships/audio" Target="file://localhost/Users/rms/proposals/STTR07_Ben/Meeting_121807/N07-T039FinalReport/Brian-ZB-R3I0.wa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slideLayout" Target="../slideLayouts/slideLayout2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5" Type="http://schemas.openxmlformats.org/officeDocument/2006/relationships/image" Target="../media/image4.png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wav"/><Relationship Id="rId7" Type="http://schemas.openxmlformats.org/officeDocument/2006/relationships/image" Target="../media/image10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localhost/Users/rms/proposals/Samsung08/Reports/ANC_cancel.wav" TargetMode="External"/><Relationship Id="rId7" Type="http://schemas.openxmlformats.org/officeDocument/2006/relationships/image" Target="../media/image11.emf"/><Relationship Id="rId2" Type="http://schemas.openxmlformats.org/officeDocument/2006/relationships/audio" Target="file://localhost/Users/rms/proposals/Samsung08/Reports/ANC_base.wav" TargetMode="External"/><Relationship Id="rId1" Type="http://schemas.microsoft.com/office/2007/relationships/media" Target="file://localhost/Users/rms/proposals/Samsung08/Reports/ANC_base.wav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localhost/Users/rms/proposals/Samsung08/Reports/ANC_cancel.wa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Times" charset="0"/>
              </a:rPr>
              <a:t>INTRODUCTION TO 18-792</a:t>
            </a:r>
            <a:br>
              <a:rPr lang="en-US">
                <a:latin typeface="Arial" charset="0"/>
                <a:ea typeface="ＭＳ Ｐゴシック" charset="0"/>
                <a:cs typeface="Times" charset="0"/>
              </a:rPr>
            </a:br>
            <a:r>
              <a:rPr lang="en-US">
                <a:latin typeface="Arial" charset="0"/>
                <a:ea typeface="ＭＳ Ｐゴシック" charset="0"/>
                <a:cs typeface="Times" charset="0"/>
              </a:rPr>
              <a:t>ADVANCED DIGITAL SIGNAL PROCESSING</a:t>
            </a:r>
            <a:endParaRPr lang="en-US" b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 talk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17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2020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raw spectrum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574800"/>
            <a:ext cx="5435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All-pole modeling: the LPC spectrum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0834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9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source-filter model of speech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231188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A useful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representing the generation of speech sounds: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11811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815975" y="3146425"/>
            <a:ext cx="7261225" cy="2895600"/>
            <a:chOff x="562" y="1546"/>
            <a:chExt cx="4574" cy="1824"/>
          </a:xfrm>
        </p:grpSpPr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672" y="1848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9"/>
            <p:cNvSpPr>
              <a:spLocks noChangeShapeType="1"/>
            </p:cNvSpPr>
            <p:nvPr/>
          </p:nvSpPr>
          <p:spPr bwMode="auto">
            <a:xfrm>
              <a:off x="1872" y="18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0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1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2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2400" y="223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15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562" y="1546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Pitch</a:t>
              </a:r>
            </a:p>
          </p:txBody>
        </p:sp>
        <p:sp>
          <p:nvSpPr>
            <p:cNvPr id="43029" name="Text Box 20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Pulse train source</a:t>
              </a:r>
            </a:p>
          </p:txBody>
        </p:sp>
        <p:sp>
          <p:nvSpPr>
            <p:cNvPr id="43030" name="Text Box 21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Noise source</a:t>
              </a:r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3158" y="2871"/>
              <a:ext cx="1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FF6600"/>
                  </a:solidFill>
                </a:rPr>
                <a:t>Vocal tract model</a:t>
              </a:r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6810375" y="3181350"/>
            <a:ext cx="160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FF6600"/>
                </a:solidFill>
              </a:rPr>
              <a:t>Amplitude</a:t>
            </a:r>
          </a:p>
        </p:txBody>
      </p:sp>
      <p:sp>
        <p:nvSpPr>
          <p:cNvPr id="43014" name="Text Box 27"/>
          <p:cNvSpPr txBox="1">
            <a:spLocks noChangeArrowheads="1"/>
          </p:cNvSpPr>
          <p:nvPr/>
        </p:nvSpPr>
        <p:spPr bwMode="auto">
          <a:xfrm>
            <a:off x="8102600" y="4356100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0" i="1" dirty="0">
                <a:solidFill>
                  <a:srgbClr val="FF6600"/>
                </a:solidFill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312527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examples of homework projects: separating vocal tract excitation and and filter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Original speech: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75-Hz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150 Hz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noise excitation: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a major technique used in speech coding</a:t>
            </a:r>
          </a:p>
        </p:txBody>
      </p:sp>
      <p:pic>
        <p:nvPicPr>
          <p:cNvPr id="8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1557957"/>
            <a:ext cx="411480" cy="411480"/>
          </a:xfrm>
          <a:prstGeom prst="rect">
            <a:avLst/>
          </a:prstGeom>
        </p:spPr>
      </p:pic>
      <p:pic>
        <p:nvPicPr>
          <p:cNvPr id="9" name="welcome7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2450329"/>
            <a:ext cx="411480" cy="411480"/>
          </a:xfrm>
          <a:prstGeom prst="rect">
            <a:avLst/>
          </a:prstGeom>
        </p:spPr>
      </p:pic>
      <p:pic>
        <p:nvPicPr>
          <p:cNvPr id="10" name="welcome1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3342701"/>
            <a:ext cx="411480" cy="411480"/>
          </a:xfrm>
          <a:prstGeom prst="rect">
            <a:avLst/>
          </a:prstGeom>
        </p:spPr>
      </p:pic>
      <p:pic>
        <p:nvPicPr>
          <p:cNvPr id="11" name="welcome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4864" y="423507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5729288" y="2598738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3" name="Group 14"/>
          <p:cNvGrpSpPr>
            <a:grpSpLocks/>
          </p:cNvGrpSpPr>
          <p:nvPr/>
        </p:nvGrpSpPr>
        <p:grpSpPr bwMode="auto">
          <a:xfrm>
            <a:off x="5773738" y="2682875"/>
            <a:ext cx="287337" cy="231775"/>
            <a:chOff x="3909" y="2268"/>
            <a:chExt cx="181" cy="146"/>
          </a:xfrm>
        </p:grpSpPr>
        <p:sp>
          <p:nvSpPr>
            <p:cNvPr id="46098" name="Line 15"/>
            <p:cNvSpPr>
              <a:spLocks noChangeShapeType="1"/>
            </p:cNvSpPr>
            <p:nvPr/>
          </p:nvSpPr>
          <p:spPr bwMode="auto">
            <a:xfrm>
              <a:off x="4000" y="2268"/>
              <a:ext cx="0" cy="146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6"/>
            <p:cNvSpPr>
              <a:spLocks noChangeShapeType="1"/>
            </p:cNvSpPr>
            <p:nvPr/>
          </p:nvSpPr>
          <p:spPr bwMode="auto">
            <a:xfrm>
              <a:off x="3909" y="2337"/>
              <a:ext cx="181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Approach of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Acero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, Liu, Moreno, et al. (1990-1997)…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Compensation achieved by estimating parameters of noise and filter and applying inverse operations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101975" y="2173288"/>
            <a:ext cx="1636713" cy="1187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90563" y="1981200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Clean</a:t>
            </a:r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 speech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968375" y="2794000"/>
            <a:ext cx="2133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738688" y="2805113"/>
            <a:ext cx="9906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6110288" y="2805113"/>
            <a:ext cx="10668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 flipV="1">
            <a:off x="5926138" y="2979738"/>
            <a:ext cx="0" cy="533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84238" y="23431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x[m]</a:t>
            </a:r>
            <a:endParaRPr lang="en-US">
              <a:latin typeface="Times New Roman" charset="0"/>
            </a:endParaRP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479800" y="2560638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h[m]</a:t>
            </a:r>
            <a:endParaRPr lang="en-US">
              <a:latin typeface="Times New Roman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545138" y="3600450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n[m]</a:t>
            </a:r>
            <a:endParaRPr lang="en-US">
              <a:latin typeface="Times New Roman" charset="0"/>
            </a:endParaRP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7288213" y="260350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z[m]</a:t>
            </a:r>
            <a:endParaRPr lang="en-US">
              <a:latin typeface="Times New Roman" charset="0"/>
            </a:endParaRPr>
          </a:p>
        </p:txBody>
      </p: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3095625" y="3457575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Linear filtering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5" name="Text Box 18"/>
          <p:cNvSpPr txBox="1">
            <a:spLocks noChangeArrowheads="1"/>
          </p:cNvSpPr>
          <p:nvPr/>
        </p:nvSpPr>
        <p:spPr bwMode="auto">
          <a:xfrm>
            <a:off x="6502400" y="1982788"/>
            <a:ext cx="218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chemeClr val="tx2"/>
                </a:solidFill>
                <a:latin typeface="Arial" charset="0"/>
              </a:rPr>
              <a:t>Degraded speech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5113338" y="400685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Additive noise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97" name="Rectangle 20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Classical signal enhancement: compensation of speech for noise and filtering</a:t>
            </a:r>
          </a:p>
        </p:txBody>
      </p:sp>
    </p:spTree>
    <p:extLst>
      <p:ext uri="{BB962C8B-B14F-4D97-AF65-F5344CB8AC3E}">
        <p14:creationId xmlns:p14="http://schemas.microsoft.com/office/powerpoint/2010/main" val="255514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Compensating for the combined effects of additive noise and linear filtering in ASR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3" y="1524000"/>
            <a:ext cx="8231188" cy="4572000"/>
          </a:xfrm>
        </p:spPr>
        <p:txBody>
          <a:bodyPr/>
          <a:lstStyle/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shifts by ~7 dB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still poor for low SNRs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114425" y="1447800"/>
          <a:ext cx="59959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919538" y="4006850"/>
            <a:ext cx="172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 dirty="0">
                <a:solidFill>
                  <a:srgbClr val="FF6600"/>
                </a:solidFill>
                <a:latin typeface="Arial" charset="0"/>
              </a:rPr>
              <a:t>CMN (baseline)</a:t>
            </a:r>
            <a:endParaRPr lang="en-US" i="1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309813" y="1852613"/>
            <a:ext cx="1227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solidFill>
                  <a:schemeClr val="accent2"/>
                </a:solidFill>
                <a:latin typeface="Arial" charset="0"/>
              </a:rPr>
              <a:t>Complete retraining</a:t>
            </a:r>
            <a:endParaRPr lang="en-US">
              <a:latin typeface="Times New Roman" charset="0"/>
            </a:endParaRP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2471738" y="2798763"/>
            <a:ext cx="149225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>
                <a:solidFill>
                  <a:srgbClr val="009C00"/>
                </a:solidFill>
                <a:latin typeface="Arial" charset="0"/>
              </a:rPr>
              <a:t>VTS (1997)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3344863" y="3290888"/>
            <a:ext cx="163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C70505"/>
                </a:solidFill>
                <a:latin typeface="Arial" charset="0"/>
              </a:rPr>
              <a:t>CDCN (1990)</a:t>
            </a:r>
            <a:endParaRPr lang="en-US" sz="1800" i="1">
              <a:solidFill>
                <a:srgbClr val="BB2511"/>
              </a:solidFill>
              <a:latin typeface="Arial" charset="0"/>
            </a:endParaRPr>
          </a:p>
        </p:txBody>
      </p:sp>
      <p:pic>
        <p:nvPicPr>
          <p:cNvPr id="440330" name="ou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287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5"/>
          <p:cNvSpPr txBox="1">
            <a:spLocks noChangeArrowheads="1"/>
          </p:cNvSpPr>
          <p:nvPr/>
        </p:nvSpPr>
        <p:spPr bwMode="auto">
          <a:xfrm>
            <a:off x="6067425" y="236220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–7 dB  13 dB  Clean</a:t>
            </a:r>
            <a:r>
              <a:rPr lang="en-US"/>
              <a:t> </a:t>
            </a:r>
          </a:p>
        </p:txBody>
      </p:sp>
      <p:sp>
        <p:nvSpPr>
          <p:cNvPr id="48138" name="Text Box 16"/>
          <p:cNvSpPr txBox="1">
            <a:spLocks noChangeArrowheads="1"/>
          </p:cNvSpPr>
          <p:nvPr/>
        </p:nvSpPr>
        <p:spPr bwMode="auto">
          <a:xfrm>
            <a:off x="5013325" y="2879725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Original</a:t>
            </a:r>
            <a:endParaRPr lang="en-US"/>
          </a:p>
        </p:txBody>
      </p:sp>
      <p:sp>
        <p:nvSpPr>
          <p:cNvPr id="48139" name="Text Box 17"/>
          <p:cNvSpPr txBox="1">
            <a:spLocks noChangeArrowheads="1"/>
          </p:cNvSpPr>
          <p:nvPr/>
        </p:nvSpPr>
        <p:spPr bwMode="auto">
          <a:xfrm>
            <a:off x="4862513" y="35814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tx2"/>
                </a:solidFill>
              </a:rPr>
              <a:t>“</a:t>
            </a:r>
            <a:r>
              <a:rPr lang="en-US" altLang="ja-JP">
                <a:solidFill>
                  <a:schemeClr val="tx2"/>
                </a:solidFill>
              </a:rPr>
              <a:t>Recovered</a:t>
            </a:r>
            <a:r>
              <a:rPr lang="ja-JP" altLang="en-US">
                <a:solidFill>
                  <a:schemeClr val="tx2"/>
                </a:solidFill>
              </a:rPr>
              <a:t>”</a:t>
            </a:r>
            <a:endParaRPr lang="en-US"/>
          </a:p>
        </p:txBody>
      </p:sp>
      <p:pic>
        <p:nvPicPr>
          <p:cNvPr id="440338" name="out_post0_norm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581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9" name="out_new_post_2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81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0" name="out_pre0_norm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87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ut_new_pre_20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" fill="hold"/>
                                        <p:tgtEl>
                                          <p:spTgt spid="440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0" fill="hold"/>
                                        <p:tgtEl>
                                          <p:spTgt spid="440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0" fill="hold"/>
                                        <p:tgtEl>
                                          <p:spTgt spid="440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3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20" fill="hold"/>
                                        <p:tgtEl>
                                          <p:spTgt spid="440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4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separation: speech is quite intelligible, even  when presented only in fragments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Determine which time-frequency time-frequency components appear to be dominated by the desired signal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components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Monaural example: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Mixed signals -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Separated signals - </a:t>
            </a:r>
          </a:p>
        </p:txBody>
      </p:sp>
      <p:pic>
        <p:nvPicPr>
          <p:cNvPr id="161796" name="5_spk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5th_spk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8285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st_sp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65600" y="4380318"/>
            <a:ext cx="411480" cy="411480"/>
          </a:xfrm>
          <a:prstGeom prst="rect">
            <a:avLst/>
          </a:prstGeom>
        </p:spPr>
      </p:pic>
      <p:pic>
        <p:nvPicPr>
          <p:cNvPr id="3" name="2nd_sp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19650" y="4380318"/>
            <a:ext cx="411480" cy="411480"/>
          </a:xfrm>
          <a:prstGeom prst="rect">
            <a:avLst/>
          </a:prstGeom>
        </p:spPr>
      </p:pic>
      <p:pic>
        <p:nvPicPr>
          <p:cNvPr id="4" name="3rd_sp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73700" y="4380318"/>
            <a:ext cx="411480" cy="411480"/>
          </a:xfrm>
          <a:prstGeom prst="rect">
            <a:avLst/>
          </a:prstGeom>
        </p:spPr>
      </p:pic>
      <p:pic>
        <p:nvPicPr>
          <p:cNvPr id="5" name="4th_sp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27750" y="4380318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61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79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1" fill="hold"/>
                                        <p:tgtEl>
                                          <p:spTgt spid="161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0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80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Practical signal separation: Audio samples using selective reconstruction based on ITD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Picture 4" descr="ZCAE_Blox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5105400" y="3386078"/>
            <a:ext cx="3472218" cy="2862322"/>
          </a:xfrm>
          <a:prstGeom prst="rect">
            <a:avLst/>
          </a:prstGeom>
          <a:solidFill>
            <a:srgbClr val="A7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dirty="0">
                <a:solidFill>
                  <a:srgbClr val="00CC00"/>
                </a:solidFill>
              </a:rPr>
              <a:t>RT60 (</a:t>
            </a:r>
            <a:r>
              <a:rPr lang="en-US" dirty="0" err="1">
                <a:solidFill>
                  <a:srgbClr val="00CC00"/>
                </a:solidFill>
              </a:rPr>
              <a:t>ms</a:t>
            </a:r>
            <a:r>
              <a:rPr lang="en-US" dirty="0">
                <a:solidFill>
                  <a:srgbClr val="00CC00"/>
                </a:solidFill>
              </a:rPr>
              <a:t>)      0       300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No </a:t>
            </a:r>
            <a:r>
              <a:rPr lang="en-US" dirty="0" err="1">
                <a:solidFill>
                  <a:srgbClr val="00CC00"/>
                </a:solidFill>
              </a:rPr>
              <a:t>Proc</a:t>
            </a: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Delay-sum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ZCAE-bin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ZCAE-</a:t>
            </a:r>
            <a:r>
              <a:rPr lang="en-US" dirty="0" err="1">
                <a:solidFill>
                  <a:srgbClr val="00CC00"/>
                </a:solidFill>
              </a:rPr>
              <a:t>cont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05600" y="4052888"/>
            <a:ext cx="1198562" cy="1738312"/>
            <a:chOff x="6705600" y="4373563"/>
            <a:chExt cx="1198562" cy="1738312"/>
          </a:xfrm>
        </p:grpSpPr>
        <p:pic>
          <p:nvPicPr>
            <p:cNvPr id="666631" name="Brian-Ba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3846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2" name="Brian-DS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8418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3" name="Brian-ZB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link="rId5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2736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4" name="Brian-ZC-R0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link="rId7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705475"/>
              <a:ext cx="44132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5" name="Brian-Ba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link="rId9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4373563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6" name="Brian-DS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link="rId11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48164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7" name="Brian-ZB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link="rId1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52736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8" name="Brian-ZC-R3I0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link="rId15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2" y="570547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5318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1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3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4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5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changing time scale and pitch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Changing the time scale: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speech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Faster by 4:3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Slower by 1:2</a:t>
            </a: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pitch: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music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After phase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vocoding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up by a major third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Transposing down by a major third</a:t>
            </a:r>
          </a:p>
          <a:p>
            <a:pPr>
              <a:buFont typeface="Wingdings" charset="0"/>
              <a:buNone/>
            </a:pPr>
            <a:r>
              <a:rPr lang="en-US" sz="1950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50" dirty="0">
                <a:latin typeface="Arial" charset="0"/>
                <a:ea typeface="ＭＳ Ｐゴシック" charset="0"/>
                <a:cs typeface="ＭＳ Ｐゴシック" charset="0"/>
              </a:rPr>
              <a:t>this is one of the techniques used to perform </a:t>
            </a:r>
            <a:r>
              <a:rPr lang="en-US" sz="1950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endParaRPr lang="en-US" sz="195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4D25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how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autotuning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done</a:t>
            </a:r>
          </a:p>
        </p:txBody>
      </p:sp>
      <p:pic>
        <p:nvPicPr>
          <p:cNvPr id="2" name="mkellman8_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1981200"/>
            <a:ext cx="411480" cy="411480"/>
          </a:xfrm>
          <a:prstGeom prst="rect">
            <a:avLst/>
          </a:prstGeom>
        </p:spPr>
      </p:pic>
      <p:pic>
        <p:nvPicPr>
          <p:cNvPr id="3" name="mkellman8_2b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2514600"/>
            <a:ext cx="411480" cy="411480"/>
          </a:xfrm>
          <a:prstGeom prst="rect">
            <a:avLst/>
          </a:prstGeom>
        </p:spPr>
      </p:pic>
      <p:pic>
        <p:nvPicPr>
          <p:cNvPr id="4" name="mkellman8_2b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2926080"/>
            <a:ext cx="411480" cy="411480"/>
          </a:xfrm>
          <a:prstGeom prst="rect">
            <a:avLst/>
          </a:prstGeom>
        </p:spPr>
      </p:pic>
      <p:pic>
        <p:nvPicPr>
          <p:cNvPr id="5" name="mkellman8_3a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4038600"/>
            <a:ext cx="411480" cy="411480"/>
          </a:xfrm>
          <a:prstGeom prst="rect">
            <a:avLst/>
          </a:prstGeom>
        </p:spPr>
      </p:pic>
      <p:pic>
        <p:nvPicPr>
          <p:cNvPr id="6" name="mkellman8_3a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4450080"/>
            <a:ext cx="411480" cy="411480"/>
          </a:xfrm>
          <a:prstGeom prst="rect">
            <a:avLst/>
          </a:prstGeom>
        </p:spPr>
      </p:pic>
      <p:pic>
        <p:nvPicPr>
          <p:cNvPr id="7" name="mkellman8_3b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2600" y="4830884"/>
            <a:ext cx="411480" cy="411480"/>
          </a:xfrm>
          <a:prstGeom prst="rect">
            <a:avLst/>
          </a:prstGeom>
        </p:spPr>
      </p:pic>
      <p:pic>
        <p:nvPicPr>
          <p:cNvPr id="12" name="mkellman8_3b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19800" y="5242364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42900"/>
            <a:ext cx="8228013" cy="6096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Another type of signal enhancement: 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adaptive noise cancellation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1800" dirty="0" err="1">
                <a:latin typeface="Arial" charset="0"/>
                <a:ea typeface="ヒラギノ角ゴ Pro W3" charset="0"/>
                <a:cs typeface="ヒラギノ角ゴ Pro W3" charset="0"/>
              </a:rPr>
              <a:t>SupP</a:t>
            </a: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Speech + noise enters primary channel, correlated noise enters reference channel</a:t>
            </a:r>
          </a:p>
          <a:p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Adaptive filter attempts to convert noise in secondary channel to best resemble noise in primary channel and subtracts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Performance </a:t>
            </a: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degrades when speech leaks into reference channel and in reverberation</a:t>
            </a:r>
          </a:p>
        </p:txBody>
      </p:sp>
      <p:pic>
        <p:nvPicPr>
          <p:cNvPr id="50179" name="Picture 5" descr="AdaptiveFilterBl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715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7918" y="2133600"/>
            <a:ext cx="123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25FF"/>
                </a:solidFill>
              </a:rPr>
              <a:t>Original: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5795" y="2667000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25FF"/>
                </a:solidFill>
              </a:rPr>
              <a:t>Processed:</a:t>
            </a:r>
          </a:p>
        </p:txBody>
      </p:sp>
      <p:pic>
        <p:nvPicPr>
          <p:cNvPr id="4" name="Carspeech_pr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133600"/>
            <a:ext cx="411480" cy="411480"/>
          </a:xfrm>
          <a:prstGeom prst="rect">
            <a:avLst/>
          </a:prstGeom>
        </p:spPr>
      </p:pic>
      <p:pic>
        <p:nvPicPr>
          <p:cNvPr id="6" name="fyavuzC11_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68830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18-792 Advanced DSP?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One of several courses that extend and apply the topics discussed in 18-491</a:t>
            </a: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Focus is on one-dimensional signals, primarily speech and music</a:t>
            </a: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Much of the course will discuss optimal solutions based on probabilistic/stochastic signal representations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Noise cancellation for a PDA using two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mics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in 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dirty="0" err="1">
                <a:latin typeface="Arial" charset="0"/>
                <a:ea typeface="ヒラギノ角ゴ Pro W3" charset="0"/>
                <a:cs typeface="ヒラギノ角ゴ Pro W3" charset="0"/>
              </a:rPr>
              <a:t>endfire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dirty="0">
                <a:latin typeface="Arial" charset="0"/>
                <a:ea typeface="ヒラギノ角ゴ Pro W3" charset="0"/>
                <a:cs typeface="ヒラギノ角ゴ Pro W3" charset="0"/>
              </a:rPr>
              <a:t> configuration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in cafeteria noise, no noise cancellation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Speech with noise cancellation</a:t>
            </a:r>
          </a:p>
          <a:p>
            <a:r>
              <a:rPr lang="en-US" dirty="0">
                <a:solidFill>
                  <a:srgbClr val="4D25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But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…. simulation assumed no reverb </a:t>
            </a:r>
          </a:p>
        </p:txBody>
      </p:sp>
      <p:pic>
        <p:nvPicPr>
          <p:cNvPr id="52227" name="Picture 3" descr="STCconfigSing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31950"/>
            <a:ext cx="34925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NC_bas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5413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NC_cancel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89538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Lots of interesting topics that extend core material from DSP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implementation and applications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Greater emphasis on statistically-optimal signal processing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 hope that you have as much fun with this material as I have had!</a:t>
            </a:r>
          </a:p>
        </p:txBody>
      </p:sp>
    </p:spTree>
    <p:extLst>
      <p:ext uri="{BB962C8B-B14F-4D97-AF65-F5344CB8AC3E}">
        <p14:creationId xmlns:p14="http://schemas.microsoft.com/office/powerpoint/2010/main" val="40862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18-792?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ADSP is THE most interesting ECE grad course this fall</a:t>
            </a:r>
          </a:p>
          <a:p>
            <a:endParaRPr lang="en-US" dirty="0"/>
          </a:p>
          <a:p>
            <a:r>
              <a:rPr lang="en-US" dirty="0"/>
              <a:t>ADSP is great fun </a:t>
            </a:r>
          </a:p>
          <a:p>
            <a:pPr lvl="1"/>
            <a:r>
              <a:rPr lang="en-US" dirty="0"/>
              <a:t>(at least most of the time)</a:t>
            </a:r>
          </a:p>
          <a:p>
            <a:pPr lvl="1"/>
            <a:endParaRPr lang="en-US" dirty="0"/>
          </a:p>
          <a:p>
            <a:r>
              <a:rPr lang="en-US" dirty="0"/>
              <a:t>You will be implementing algorithms that are fundamental to signal processing today</a:t>
            </a:r>
          </a:p>
        </p:txBody>
      </p:sp>
    </p:spTree>
    <p:extLst>
      <p:ext uri="{BB962C8B-B14F-4D97-AF65-F5344CB8AC3E}">
        <p14:creationId xmlns:p14="http://schemas.microsoft.com/office/powerpoint/2010/main" val="7941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Advanced digital signal processing: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major application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representation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modeling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2465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18-792: major topic areas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Multi-rate DSP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Short-time Fourier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Overview of important properties of stochastic processes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Traditional and modern spectral analysis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Linear prediction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filtering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Adaptive array processing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 topics and applications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look at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time-domain waveform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six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043113"/>
            <a:ext cx="56149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58875" y="5954713"/>
            <a:ext cx="6896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It</a:t>
            </a:r>
            <a:r>
              <a:rPr lang="ja-JP" altLang="en-US" sz="2000" dirty="0">
                <a:solidFill>
                  <a:srgbClr val="0000FF"/>
                </a:solidFill>
              </a:rPr>
              <a:t>’</a:t>
            </a:r>
            <a:r>
              <a:rPr lang="en-US" altLang="ja-JP" sz="2000" dirty="0">
                <a:solidFill>
                  <a:srgbClr val="0000FF"/>
                </a:solidFill>
              </a:rPr>
              <a:t>s hard to infer much from the time-domain waveform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representation: why perform signal processing?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speech waveform in time: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089150"/>
            <a:ext cx="46577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89100"/>
            <a:ext cx="309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“Welcome to DSP I”</a:t>
            </a:r>
          </a:p>
        </p:txBody>
      </p:sp>
      <p:pic>
        <p:nvPicPr>
          <p:cNvPr id="7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8314" y="2878757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time-frequency representation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welcome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is much more informative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49400"/>
            <a:ext cx="60737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elcome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3714" y="2700957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modeling: let’s consider the “uh” in “welcome:”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535113"/>
            <a:ext cx="53308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8838" y="2834468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11687</TotalTime>
  <Pages>21</Pages>
  <Words>781</Words>
  <Application>Microsoft Macintosh PowerPoint</Application>
  <PresentationFormat>On-screen Show (4:3)</PresentationFormat>
  <Paragraphs>186</Paragraphs>
  <Slides>22</Slides>
  <Notes>14</Notes>
  <HiddenSlides>6</HiddenSlides>
  <MMClips>37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INTRODUCTION TO 18-792 ADVANCED DIGITAL SIGNAL PROCESSING</vt:lpstr>
      <vt:lpstr>What is 18-792 Advanced DSP?</vt:lpstr>
      <vt:lpstr>Why take 18-792?</vt:lpstr>
      <vt:lpstr>Advanced digital signal processing:  major application issues</vt:lpstr>
      <vt:lpstr>18-792: major topic areas</vt:lpstr>
      <vt:lpstr>Signal representation: why perform signal processing?</vt:lpstr>
      <vt:lpstr>Signal representation: why perform signal processing?</vt:lpstr>
      <vt:lpstr>A time-frequency representation  of “welcome” is much more informative</vt:lpstr>
      <vt:lpstr>Signal modeling: let’s consider the “uh” in “welcome:”</vt:lpstr>
      <vt:lpstr>The raw spectrum</vt:lpstr>
      <vt:lpstr>All-pole modeling: the LPC spectrum</vt:lpstr>
      <vt:lpstr>The source-filter model of speech</vt:lpstr>
      <vt:lpstr>Some examples of homework projects: separating vocal tract excitation and and filter</vt:lpstr>
      <vt:lpstr>Classical signal enhancement: compensation of speech for noise and filtering</vt:lpstr>
      <vt:lpstr>Compensating for the combined effects of additive noise and linear filtering in ASR</vt:lpstr>
      <vt:lpstr>Signal separation: speech is quite intelligible, even  when presented only in fragments</vt:lpstr>
      <vt:lpstr>Practical signal separation: Audio samples using selective reconstruction based on ITD</vt:lpstr>
      <vt:lpstr>Phase vocoding: changing time scale and pitch</vt:lpstr>
      <vt:lpstr>Another type of signal enhancement:  adaptive noise cancellation</vt:lpstr>
      <vt:lpstr>Noise cancellation for a PDA using two mics in “endfire” configuration</vt:lpstr>
      <vt:lpstr>Summary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330</cp:revision>
  <cp:lastPrinted>2002-01-14T06:12:27Z</cp:lastPrinted>
  <dcterms:created xsi:type="dcterms:W3CDTF">2009-05-28T14:46:16Z</dcterms:created>
  <dcterms:modified xsi:type="dcterms:W3CDTF">2020-04-17T05:41:02Z</dcterms:modified>
</cp:coreProperties>
</file>