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av" ContentType="audio/x-wav"/>
  <Default Extension="xlsm" ContentType="application/vnd.ms-excel.sheet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822" r:id="rId2"/>
    <p:sldId id="823" r:id="rId3"/>
    <p:sldId id="857" r:id="rId4"/>
    <p:sldId id="837" r:id="rId5"/>
    <p:sldId id="829" r:id="rId6"/>
    <p:sldId id="838" r:id="rId7"/>
    <p:sldId id="839" r:id="rId8"/>
    <p:sldId id="840" r:id="rId9"/>
    <p:sldId id="841" r:id="rId10"/>
    <p:sldId id="842" r:id="rId11"/>
    <p:sldId id="843" r:id="rId12"/>
    <p:sldId id="844" r:id="rId13"/>
    <p:sldId id="845" r:id="rId14"/>
    <p:sldId id="846" r:id="rId15"/>
    <p:sldId id="847" r:id="rId16"/>
    <p:sldId id="850" r:id="rId17"/>
    <p:sldId id="851" r:id="rId18"/>
    <p:sldId id="854" r:id="rId19"/>
    <p:sldId id="848" r:id="rId20"/>
    <p:sldId id="849" r:id="rId21"/>
    <p:sldId id="852" r:id="rId22"/>
    <p:sldId id="858" r:id="rId23"/>
    <p:sldId id="853" r:id="rId24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362"/>
    <a:srgbClr val="E49A0B"/>
    <a:srgbClr val="E4E400"/>
    <a:srgbClr val="34E615"/>
    <a:srgbClr val="C01C14"/>
    <a:srgbClr val="4D25FF"/>
    <a:srgbClr val="A218C8"/>
    <a:srgbClr val="009C00"/>
    <a:srgbClr val="FFADAC"/>
    <a:srgbClr val="FFD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Objects="1">
      <p:cViewPr varScale="1">
        <p:scale>
          <a:sx n="117" d="100"/>
          <a:sy n="117" d="100"/>
        </p:scale>
        <p:origin x="1928" y="168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512"/>
    </p:cViewPr>
  </p:sorterViewPr>
  <p:notesViewPr>
    <p:cSldViewPr snapToObjects="1">
      <p:cViewPr>
        <p:scale>
          <a:sx n="75" d="100"/>
          <a:sy n="75" d="100"/>
        </p:scale>
        <p:origin x="-456" y="9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677966101694901"/>
          <c:y val="7.2202166064981907E-2"/>
          <c:w val="0.80084745762711895"/>
          <c:h val="0.7653429602888089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Retrained</c:v>
                </c:pt>
              </c:strCache>
            </c:strRef>
          </c:tx>
          <c:spPr>
            <a:ln w="38084">
              <a:solidFill>
                <a:srgbClr val="FFCC00"/>
              </a:solidFill>
              <a:prstDash val="solid"/>
            </a:ln>
          </c:spPr>
          <c:marker>
            <c:symbol val="none"/>
          </c:marker>
          <c:xVal>
            <c:numRef>
              <c:f>Sheet1!$A$2:$A$11</c:f>
              <c:numCache>
                <c:formatCode>General</c:formatCode>
                <c:ptCount val="10"/>
                <c:pt idx="0">
                  <c:v>0</c:v>
                </c:pt>
                <c:pt idx="1">
                  <c:v>2.5</c:v>
                </c:pt>
                <c:pt idx="2">
                  <c:v>5</c:v>
                </c:pt>
                <c:pt idx="3">
                  <c:v>7.5</c:v>
                </c:pt>
                <c:pt idx="4">
                  <c:v>10</c:v>
                </c:pt>
                <c:pt idx="5">
                  <c:v>12.5</c:v>
                </c:pt>
                <c:pt idx="6">
                  <c:v>15</c:v>
                </c:pt>
                <c:pt idx="7">
                  <c:v>20</c:v>
                </c:pt>
                <c:pt idx="8">
                  <c:v>25</c:v>
                </c:pt>
                <c:pt idx="9">
                  <c:v>30</c:v>
                </c:pt>
              </c:numCache>
            </c:numRef>
          </c:xVal>
          <c:yVal>
            <c:numRef>
              <c:f>Sheet1!$B$2:$B$11</c:f>
              <c:numCache>
                <c:formatCode>General</c:formatCode>
                <c:ptCount val="10"/>
                <c:pt idx="0">
                  <c:v>53.1</c:v>
                </c:pt>
                <c:pt idx="4">
                  <c:v>81.099999999999994</c:v>
                </c:pt>
                <c:pt idx="6">
                  <c:v>85.8</c:v>
                </c:pt>
                <c:pt idx="8">
                  <c:v>88.2</c:v>
                </c:pt>
                <c:pt idx="9">
                  <c:v>89.5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317-8745-8B6A-F3110708B31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VTS</c:v>
                </c:pt>
              </c:strCache>
            </c:strRef>
          </c:tx>
          <c:spPr>
            <a:ln w="38084">
              <a:solidFill>
                <a:srgbClr val="1FB714"/>
              </a:solidFill>
              <a:prstDash val="solid"/>
            </a:ln>
          </c:spPr>
          <c:marker>
            <c:symbol val="none"/>
          </c:marker>
          <c:xVal>
            <c:numRef>
              <c:f>Sheet1!$A$2:$A$11</c:f>
              <c:numCache>
                <c:formatCode>General</c:formatCode>
                <c:ptCount val="10"/>
                <c:pt idx="0">
                  <c:v>0</c:v>
                </c:pt>
                <c:pt idx="1">
                  <c:v>2.5</c:v>
                </c:pt>
                <c:pt idx="2">
                  <c:v>5</c:v>
                </c:pt>
                <c:pt idx="3">
                  <c:v>7.5</c:v>
                </c:pt>
                <c:pt idx="4">
                  <c:v>10</c:v>
                </c:pt>
                <c:pt idx="5">
                  <c:v>12.5</c:v>
                </c:pt>
                <c:pt idx="6">
                  <c:v>15</c:v>
                </c:pt>
                <c:pt idx="7">
                  <c:v>20</c:v>
                </c:pt>
                <c:pt idx="8">
                  <c:v>25</c:v>
                </c:pt>
                <c:pt idx="9">
                  <c:v>30</c:v>
                </c:pt>
              </c:numCache>
            </c:numRef>
          </c:xVal>
          <c:yVal>
            <c:numRef>
              <c:f>Sheet1!$C$2:$C$11</c:f>
              <c:numCache>
                <c:formatCode>General</c:formatCode>
                <c:ptCount val="10"/>
                <c:pt idx="0">
                  <c:v>12.9</c:v>
                </c:pt>
                <c:pt idx="1">
                  <c:v>26.9</c:v>
                </c:pt>
                <c:pt idx="2">
                  <c:v>47.3</c:v>
                </c:pt>
                <c:pt idx="3">
                  <c:v>66.599999999999994</c:v>
                </c:pt>
                <c:pt idx="4">
                  <c:v>77.400000000000006</c:v>
                </c:pt>
                <c:pt idx="5">
                  <c:v>81.900000000000006</c:v>
                </c:pt>
                <c:pt idx="6">
                  <c:v>85.2</c:v>
                </c:pt>
                <c:pt idx="7">
                  <c:v>88.8</c:v>
                </c:pt>
                <c:pt idx="8">
                  <c:v>89.2</c:v>
                </c:pt>
                <c:pt idx="9">
                  <c:v>89.7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317-8745-8B6A-F3110708B31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CDCN</c:v>
                </c:pt>
              </c:strCache>
            </c:strRef>
          </c:tx>
          <c:spPr>
            <a:ln w="38084">
              <a:solidFill>
                <a:srgbClr val="DD0806"/>
              </a:solidFill>
              <a:prstDash val="solid"/>
            </a:ln>
          </c:spPr>
          <c:marker>
            <c:symbol val="none"/>
          </c:marker>
          <c:xVal>
            <c:numRef>
              <c:f>Sheet1!$A$2:$A$11</c:f>
              <c:numCache>
                <c:formatCode>General</c:formatCode>
                <c:ptCount val="10"/>
                <c:pt idx="0">
                  <c:v>0</c:v>
                </c:pt>
                <c:pt idx="1">
                  <c:v>2.5</c:v>
                </c:pt>
                <c:pt idx="2">
                  <c:v>5</c:v>
                </c:pt>
                <c:pt idx="3">
                  <c:v>7.5</c:v>
                </c:pt>
                <c:pt idx="4">
                  <c:v>10</c:v>
                </c:pt>
                <c:pt idx="5">
                  <c:v>12.5</c:v>
                </c:pt>
                <c:pt idx="6">
                  <c:v>15</c:v>
                </c:pt>
                <c:pt idx="7">
                  <c:v>20</c:v>
                </c:pt>
                <c:pt idx="8">
                  <c:v>25</c:v>
                </c:pt>
                <c:pt idx="9">
                  <c:v>30</c:v>
                </c:pt>
              </c:numCache>
            </c:numRef>
          </c:xVal>
          <c:yVal>
            <c:numRef>
              <c:f>Sheet1!$D$2:$D$11</c:f>
              <c:numCache>
                <c:formatCode>General</c:formatCode>
                <c:ptCount val="10"/>
                <c:pt idx="0">
                  <c:v>6.7</c:v>
                </c:pt>
                <c:pt idx="1">
                  <c:v>0</c:v>
                </c:pt>
                <c:pt idx="2">
                  <c:v>20.2</c:v>
                </c:pt>
                <c:pt idx="4">
                  <c:v>59.3</c:v>
                </c:pt>
                <c:pt idx="6">
                  <c:v>81.5</c:v>
                </c:pt>
                <c:pt idx="7">
                  <c:v>88.2</c:v>
                </c:pt>
                <c:pt idx="8">
                  <c:v>89.1</c:v>
                </c:pt>
                <c:pt idx="9">
                  <c:v>89.6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0317-8745-8B6A-F3110708B31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CMN</c:v>
                </c:pt>
              </c:strCache>
            </c:strRef>
          </c:tx>
          <c:spPr>
            <a:ln w="38084">
              <a:solidFill>
                <a:srgbClr val="CCFFCC"/>
              </a:solidFill>
              <a:prstDash val="solid"/>
            </a:ln>
          </c:spPr>
          <c:marker>
            <c:symbol val="none"/>
          </c:marker>
          <c:xVal>
            <c:numRef>
              <c:f>Sheet1!$A$2:$A$11</c:f>
              <c:numCache>
                <c:formatCode>General</c:formatCode>
                <c:ptCount val="10"/>
                <c:pt idx="0">
                  <c:v>0</c:v>
                </c:pt>
                <c:pt idx="1">
                  <c:v>2.5</c:v>
                </c:pt>
                <c:pt idx="2">
                  <c:v>5</c:v>
                </c:pt>
                <c:pt idx="3">
                  <c:v>7.5</c:v>
                </c:pt>
                <c:pt idx="4">
                  <c:v>10</c:v>
                </c:pt>
                <c:pt idx="5">
                  <c:v>12.5</c:v>
                </c:pt>
                <c:pt idx="6">
                  <c:v>15</c:v>
                </c:pt>
                <c:pt idx="7">
                  <c:v>20</c:v>
                </c:pt>
                <c:pt idx="8">
                  <c:v>25</c:v>
                </c:pt>
                <c:pt idx="9">
                  <c:v>30</c:v>
                </c:pt>
              </c:numCache>
            </c:numRef>
          </c:xVal>
          <c:yVal>
            <c:numRef>
              <c:f>Sheet1!$E$2:$E$11</c:f>
              <c:numCache>
                <c:formatCode>General</c:formatCode>
                <c:ptCount val="10"/>
                <c:pt idx="0">
                  <c:v>0</c:v>
                </c:pt>
                <c:pt idx="1">
                  <c:v>0.2</c:v>
                </c:pt>
                <c:pt idx="2">
                  <c:v>1.6</c:v>
                </c:pt>
                <c:pt idx="3">
                  <c:v>6.2</c:v>
                </c:pt>
                <c:pt idx="4">
                  <c:v>22.6</c:v>
                </c:pt>
                <c:pt idx="5">
                  <c:v>47.5</c:v>
                </c:pt>
                <c:pt idx="6">
                  <c:v>68.3</c:v>
                </c:pt>
                <c:pt idx="7">
                  <c:v>83.7</c:v>
                </c:pt>
                <c:pt idx="8">
                  <c:v>88.5</c:v>
                </c:pt>
                <c:pt idx="9">
                  <c:v>89.6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0317-8745-8B6A-F3110708B3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76205240"/>
        <c:axId val="-2124652856"/>
      </c:scatterChart>
      <c:valAx>
        <c:axId val="2076205240"/>
        <c:scaling>
          <c:orientation val="minMax"/>
          <c:max val="25"/>
        </c:scaling>
        <c:delete val="0"/>
        <c:axPos val="b"/>
        <c:title>
          <c:tx>
            <c:rich>
              <a:bodyPr/>
              <a:lstStyle/>
              <a:p>
                <a:pPr>
                  <a:defRPr sz="159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SNR (dB)</a:t>
                </a:r>
              </a:p>
            </c:rich>
          </c:tx>
          <c:layout>
            <c:manualLayout>
              <c:xMode val="edge"/>
              <c:yMode val="edge"/>
              <c:x val="0.47881355932203401"/>
              <c:y val="0.85198566525338204"/>
            </c:manualLayout>
          </c:layout>
          <c:overlay val="0"/>
          <c:spPr>
            <a:noFill/>
            <a:ln w="25389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5389">
            <a:solidFill>
              <a:srgbClr val="000090"/>
            </a:solidFill>
            <a:prstDash val="solid"/>
          </a:ln>
        </c:spPr>
        <c:txPr>
          <a:bodyPr rot="0" vert="horz"/>
          <a:lstStyle/>
          <a:p>
            <a:pPr>
              <a:defRPr sz="1599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24652856"/>
        <c:crosses val="autoZero"/>
        <c:crossBetween val="midCat"/>
      </c:valAx>
      <c:valAx>
        <c:axId val="-212465285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59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Accuracy (%)</a:t>
                </a:r>
              </a:p>
            </c:rich>
          </c:tx>
          <c:layout>
            <c:manualLayout>
              <c:xMode val="edge"/>
              <c:yMode val="edge"/>
              <c:x val="1.90677966101695E-2"/>
              <c:y val="0.25992782152230998"/>
            </c:manualLayout>
          </c:layout>
          <c:overlay val="0"/>
          <c:spPr>
            <a:noFill/>
            <a:ln w="25389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5389">
            <a:solidFill>
              <a:srgbClr val="FFF58C"/>
            </a:solidFill>
            <a:prstDash val="solid"/>
          </a:ln>
        </c:spPr>
        <c:txPr>
          <a:bodyPr rot="0" vert="horz"/>
          <a:lstStyle/>
          <a:p>
            <a:pPr>
              <a:defRPr sz="1599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76205240"/>
        <c:crosses val="autoZero"/>
        <c:crossBetween val="midCat"/>
        <c:majorUnit val="20"/>
      </c:valAx>
      <c:spPr>
        <a:noFill/>
        <a:ln w="25389">
          <a:noFill/>
        </a:ln>
      </c:spPr>
    </c:plotArea>
    <c:plotVisOnly val="1"/>
    <c:dispBlanksAs val="span"/>
    <c:showDLblsOverMax val="0"/>
  </c:chart>
  <c:spPr>
    <a:noFill/>
    <a:ln>
      <a:noFill/>
    </a:ln>
  </c:spPr>
  <c:txPr>
    <a:bodyPr/>
    <a:lstStyle/>
    <a:p>
      <a:pPr>
        <a:defRPr sz="1599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695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4988"/>
            <a:ext cx="5027613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662" tIns="46037" rIns="93662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9503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ヒラギノ角ゴ Pro W3" pitchFamily="-109" charset="-128"/>
        <a:cs typeface="ヒラギノ角ゴ Pro W3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ヒラギノ角ゴ Pro W3" pitchFamily="-109" charset="-128"/>
        <a:cs typeface="ヒラギノ角ゴ Pro W3" pitchFamily="-109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ヒラギノ角ゴ Pro W3" pitchFamily="-109" charset="-128"/>
        <a:cs typeface="ヒラギノ角ゴ Pro W3" pitchFamily="-109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ヒラギノ角ゴ Pro W3" pitchFamily="-109" charset="-128"/>
        <a:cs typeface="ヒラギノ角ゴ Pro W3" pitchFamily="-109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ヒラギノ角ゴ Pro W3" pitchFamily="-109" charset="-128"/>
        <a:cs typeface="ヒラギノ角ゴ Pro W3" pitchFamily="-109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Welcome16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Welcome 75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Welcome 150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Welcome 0</a:t>
            </a:r>
          </a:p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  <a:ea typeface="ヒラギノ角ゴ Pro W3" charset="0"/>
                <a:cs typeface="ヒラギノ角ゴ Pro W3" charset="0"/>
              </a:rPr>
              <a:t>Push-to-talk will make life MUCH easier!!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ANC_base</a:t>
            </a:r>
            <a:endParaRPr lang="en-US" dirty="0"/>
          </a:p>
          <a:p>
            <a:r>
              <a:rPr lang="en-US" dirty="0" err="1"/>
              <a:t>ANC_cancel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4445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Orange headings refer to deterministic topics</a:t>
            </a:r>
          </a:p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Welcome16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Welcome 75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Welcome 150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Welcome 0</a:t>
            </a:r>
          </a:p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out_pre0_norm     out_new_pre20      out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out_post0_norm   out_new_post20</a:t>
            </a:r>
          </a:p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5_spk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1st_spk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 2nd_spk   3rd_spk  4th_spk   5th_spk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Brian-Ba-R0I0	Brian-Ba-R3I0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Brian-DS-R0I0	Brian-DS-R3I0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Brian-ZB-R0I0	Brian-ZB-R3I0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Brian-ZC-R0I0	Brian-ZC-R3I0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0025" y="342900"/>
            <a:ext cx="2060575" cy="5753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8300" y="342900"/>
            <a:ext cx="6029325" cy="5753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342900"/>
            <a:ext cx="8228012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1524000"/>
            <a:ext cx="8231188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300" y="3886200"/>
            <a:ext cx="8231188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15240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9300" y="1524000"/>
            <a:ext cx="4040188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7254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8300" y="1524000"/>
            <a:ext cx="8231188" cy="457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2588" y="342900"/>
            <a:ext cx="8228012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2075" tIns="0" rIns="92075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76200" y="0"/>
            <a:ext cx="89916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Helvetica" pitchFamily="-109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6200" y="0"/>
            <a:ext cx="89916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400">
                <a:solidFill>
                  <a:schemeClr val="tx2"/>
                </a:solidFill>
                <a:latin typeface="Helvetica" pitchFamily="-109" charset="0"/>
              </a:rPr>
              <a:t> </a:t>
            </a: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406400" y="1295400"/>
            <a:ext cx="8178800" cy="0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Helvetica" pitchFamily="-109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1296988" y="6249988"/>
            <a:ext cx="73882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defTabSz="962025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Times New Roman" pitchFamily="-109" charset="0"/>
              </a:rPr>
              <a:t>		       </a:t>
            </a:r>
            <a:r>
              <a:rPr lang="en-US" sz="1400" b="1" dirty="0">
                <a:solidFill>
                  <a:srgbClr val="FF0000"/>
                </a:solidFill>
                <a:latin typeface="Helvetica" pitchFamily="-109" charset="0"/>
              </a:rPr>
              <a:t>Slide </a:t>
            </a:r>
            <a:fld id="{270E3026-9186-A549-B7CB-ADFF8F32E92B}" type="slidenum">
              <a:rPr lang="en-US" sz="1400" b="1">
                <a:solidFill>
                  <a:srgbClr val="FF0000"/>
                </a:solidFill>
                <a:latin typeface="Helvetica" pitchFamily="-109" charset="0"/>
              </a:rPr>
              <a:pPr defTabSz="962025">
                <a:spcBef>
                  <a:spcPct val="50000"/>
                </a:spcBef>
                <a:defRPr/>
              </a:pPr>
              <a:t>‹#›</a:t>
            </a:fld>
            <a:r>
              <a:rPr lang="en-US" sz="1400" b="1" dirty="0">
                <a:solidFill>
                  <a:srgbClr val="FF0000"/>
                </a:solidFill>
                <a:latin typeface="Helvetica" pitchFamily="-109" charset="0"/>
              </a:rPr>
              <a:t>	ECE and LTI Robust Speech Group</a:t>
            </a:r>
            <a:endParaRPr lang="en-US" sz="1400" b="1" dirty="0">
              <a:solidFill>
                <a:srgbClr val="CC3300"/>
              </a:solidFill>
              <a:latin typeface="Helvetica" pitchFamily="-109" charset="0"/>
            </a:endParaRPr>
          </a:p>
        </p:txBody>
      </p:sp>
      <p:pic>
        <p:nvPicPr>
          <p:cNvPr id="6" name="Picture 5" descr="CMU-red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19" y="6400800"/>
            <a:ext cx="1430338" cy="2190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+mj-lt"/>
          <a:ea typeface="ヒラギノ角ゴ Pro W3" pitchFamily="-109" charset="-128"/>
          <a:cs typeface="ヒラギノ角ゴ Pro W3" pitchFamily="-109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</a:defRPr>
      </a:lvl9pPr>
    </p:titleStyle>
    <p:bodyStyle>
      <a:lvl1pPr marL="396875" indent="-396875" algn="l" rtl="0" eaLnBrk="0" fontAlgn="base" hangingPunct="0">
        <a:spcBef>
          <a:spcPct val="50000"/>
        </a:spcBef>
        <a:spcAft>
          <a:spcPct val="0"/>
        </a:spcAft>
        <a:buClr>
          <a:srgbClr val="CC3300"/>
        </a:buClr>
        <a:buSzPct val="110000"/>
        <a:buFont typeface="Wingdings" pitchFamily="-65" charset="2"/>
        <a:buChar char="n"/>
        <a:defRPr sz="2000" b="1"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1pPr>
      <a:lvl2pPr marL="739775" indent="-2286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00000"/>
        <a:buChar char="–"/>
        <a:defRPr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00000"/>
        <a:buChar char="»"/>
        <a:defRPr sz="1600"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3pPr>
      <a:lvl4pPr marL="1543050" indent="-171450" algn="l" rtl="0" eaLnBrk="0" fontAlgn="base" hangingPunct="0">
        <a:spcBef>
          <a:spcPct val="50000"/>
        </a:spcBef>
        <a:spcAft>
          <a:spcPct val="0"/>
        </a:spcAft>
        <a:buClr>
          <a:srgbClr val="00B7A5"/>
        </a:buClr>
        <a:buSzPct val="100000"/>
        <a:buChar char="•"/>
        <a:defRPr sz="1400"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4pPr>
      <a:lvl5pPr marL="2000250" indent="-171450" algn="l" rtl="0" eaLnBrk="0" fontAlgn="base" hangingPunct="0">
        <a:spcBef>
          <a:spcPct val="50000"/>
        </a:spcBef>
        <a:spcAft>
          <a:spcPct val="0"/>
        </a:spcAft>
        <a:buClr>
          <a:srgbClr val="00B7A5"/>
        </a:buClr>
        <a:buSzPct val="100000"/>
        <a:buChar char="–"/>
        <a:defRPr sz="1400"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5pPr>
      <a:lvl6pPr marL="2457450" indent="-171450" algn="l" rtl="0" eaLnBrk="0" fontAlgn="base" hangingPunct="0">
        <a:spcBef>
          <a:spcPct val="50000"/>
        </a:spcBef>
        <a:spcAft>
          <a:spcPct val="0"/>
        </a:spcAft>
        <a:buClr>
          <a:srgbClr val="00B7A5"/>
        </a:buClr>
        <a:buSzPct val="100000"/>
        <a:buChar char="–"/>
        <a:defRPr sz="1400">
          <a:solidFill>
            <a:schemeClr val="tx1"/>
          </a:solidFill>
          <a:latin typeface="+mn-lt"/>
          <a:ea typeface="ヒラギノ角ゴ Pro W3" pitchFamily="-109" charset="-128"/>
        </a:defRPr>
      </a:lvl6pPr>
      <a:lvl7pPr marL="2914650" indent="-171450" algn="l" rtl="0" eaLnBrk="0" fontAlgn="base" hangingPunct="0">
        <a:spcBef>
          <a:spcPct val="50000"/>
        </a:spcBef>
        <a:spcAft>
          <a:spcPct val="0"/>
        </a:spcAft>
        <a:buClr>
          <a:srgbClr val="00B7A5"/>
        </a:buClr>
        <a:buSzPct val="100000"/>
        <a:buChar char="–"/>
        <a:defRPr sz="1400">
          <a:solidFill>
            <a:schemeClr val="tx1"/>
          </a:solidFill>
          <a:latin typeface="+mn-lt"/>
          <a:ea typeface="ヒラギノ角ゴ Pro W3" pitchFamily="-109" charset="-128"/>
        </a:defRPr>
      </a:lvl7pPr>
      <a:lvl8pPr marL="3371850" indent="-171450" algn="l" rtl="0" eaLnBrk="0" fontAlgn="base" hangingPunct="0">
        <a:spcBef>
          <a:spcPct val="50000"/>
        </a:spcBef>
        <a:spcAft>
          <a:spcPct val="0"/>
        </a:spcAft>
        <a:buClr>
          <a:srgbClr val="00B7A5"/>
        </a:buClr>
        <a:buSzPct val="100000"/>
        <a:buChar char="–"/>
        <a:defRPr sz="1400">
          <a:solidFill>
            <a:schemeClr val="tx1"/>
          </a:solidFill>
          <a:latin typeface="+mn-lt"/>
          <a:ea typeface="ヒラギノ角ゴ Pro W3" pitchFamily="-109" charset="-128"/>
        </a:defRPr>
      </a:lvl8pPr>
      <a:lvl9pPr marL="3829050" indent="-171450" algn="l" rtl="0" eaLnBrk="0" fontAlgn="base" hangingPunct="0">
        <a:spcBef>
          <a:spcPct val="50000"/>
        </a:spcBef>
        <a:spcAft>
          <a:spcPct val="0"/>
        </a:spcAft>
        <a:buClr>
          <a:srgbClr val="00B7A5"/>
        </a:buClr>
        <a:buSzPct val="100000"/>
        <a:buChar char="–"/>
        <a:defRPr sz="1400">
          <a:solidFill>
            <a:schemeClr val="tx1"/>
          </a:solidFill>
          <a:latin typeface="+mn-lt"/>
          <a:ea typeface="ヒラギノ角ゴ Pro W3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3" Type="http://schemas.microsoft.com/office/2007/relationships/media" Target="../media/media3.wav"/><Relationship Id="rId7" Type="http://schemas.microsoft.com/office/2007/relationships/media" Target="../media/media5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4.wav"/><Relationship Id="rId11" Type="http://schemas.openxmlformats.org/officeDocument/2006/relationships/image" Target="../media/image4.png"/><Relationship Id="rId5" Type="http://schemas.microsoft.com/office/2007/relationships/media" Target="../media/media4.wav"/><Relationship Id="rId10" Type="http://schemas.openxmlformats.org/officeDocument/2006/relationships/notesSlide" Target="../notesSlides/notesSlide5.xml"/><Relationship Id="rId4" Type="http://schemas.openxmlformats.org/officeDocument/2006/relationships/audio" Target="../media/media3.wav"/><Relationship Id="rId9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file://localhost/Users/rms/students/fnm/out_pre0_norm.wav" TargetMode="External"/><Relationship Id="rId13" Type="http://schemas.openxmlformats.org/officeDocument/2006/relationships/chart" Target="../charts/chart1.xml"/><Relationship Id="rId3" Type="http://schemas.microsoft.com/office/2007/relationships/media" Target="file://localhost/Users/rms/students/fnm/out_post0_norm.wav" TargetMode="External"/><Relationship Id="rId7" Type="http://schemas.microsoft.com/office/2007/relationships/media" Target="file://localhost/Users/rms/students/fnm/out_pre0_norm.wav" TargetMode="External"/><Relationship Id="rId12" Type="http://schemas.openxmlformats.org/officeDocument/2006/relationships/notesSlide" Target="../notesSlides/notesSlide7.xml"/><Relationship Id="rId2" Type="http://schemas.openxmlformats.org/officeDocument/2006/relationships/audio" Target="file://localhost/Users/rms/students/fnm/out.wav" TargetMode="External"/><Relationship Id="rId1" Type="http://schemas.microsoft.com/office/2007/relationships/media" Target="file://localhost/Users/rms/students/fnm/out.wav" TargetMode="External"/><Relationship Id="rId6" Type="http://schemas.openxmlformats.org/officeDocument/2006/relationships/audio" Target="file://localhost/Users/rms/students/fnm/out_new_post_20.wav" TargetMode="External"/><Relationship Id="rId11" Type="http://schemas.openxmlformats.org/officeDocument/2006/relationships/slideLayout" Target="../slideLayouts/slideLayout2.xml"/><Relationship Id="rId5" Type="http://schemas.microsoft.com/office/2007/relationships/media" Target="file://localhost/Users/rms/students/fnm/out_new_post_20.wav" TargetMode="External"/><Relationship Id="rId10" Type="http://schemas.openxmlformats.org/officeDocument/2006/relationships/audio" Target="file://localhost/Users/rms/students/fnm/out_new_pre_20.wav" TargetMode="External"/><Relationship Id="rId4" Type="http://schemas.openxmlformats.org/officeDocument/2006/relationships/audio" Target="file://localhost/Users/rms/students/fnm/out_post0_norm.wav" TargetMode="External"/><Relationship Id="rId9" Type="http://schemas.microsoft.com/office/2007/relationships/media" Target="file://localhost/Users/rms/students/fnm/out_new_pre_20.wav" TargetMode="External"/><Relationship Id="rId1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wav"/><Relationship Id="rId13" Type="http://schemas.openxmlformats.org/officeDocument/2006/relationships/slideLayout" Target="../slideLayouts/slideLayout2.xml"/><Relationship Id="rId3" Type="http://schemas.microsoft.com/office/2007/relationships/media" Target="file://localhost/Users/rms/talks/COSYNE06/stern_utah/5th_spk.wav" TargetMode="External"/><Relationship Id="rId7" Type="http://schemas.microsoft.com/office/2007/relationships/media" Target="../media/media7.wav"/><Relationship Id="rId12" Type="http://schemas.openxmlformats.org/officeDocument/2006/relationships/audio" Target="../media/media9.wav"/><Relationship Id="rId2" Type="http://schemas.openxmlformats.org/officeDocument/2006/relationships/audio" Target="file://localhost/Users/rms/talks/COSYNE06/stern_utah/5_spk.wav" TargetMode="External"/><Relationship Id="rId1" Type="http://schemas.microsoft.com/office/2007/relationships/media" Target="file://localhost/Users/rms/talks/COSYNE06/stern_utah/5_spk.wav" TargetMode="External"/><Relationship Id="rId6" Type="http://schemas.openxmlformats.org/officeDocument/2006/relationships/audio" Target="../media/media6.wav"/><Relationship Id="rId11" Type="http://schemas.microsoft.com/office/2007/relationships/media" Target="../media/media9.wav"/><Relationship Id="rId5" Type="http://schemas.microsoft.com/office/2007/relationships/media" Target="../media/media6.wav"/><Relationship Id="rId15" Type="http://schemas.openxmlformats.org/officeDocument/2006/relationships/image" Target="../media/image4.png"/><Relationship Id="rId10" Type="http://schemas.openxmlformats.org/officeDocument/2006/relationships/audio" Target="../media/media8.wav"/><Relationship Id="rId4" Type="http://schemas.openxmlformats.org/officeDocument/2006/relationships/audio" Target="file://localhost/Users/rms/talks/COSYNE06/stern_utah/5th_spk.wav" TargetMode="External"/><Relationship Id="rId9" Type="http://schemas.microsoft.com/office/2007/relationships/media" Target="../media/media8.wav"/><Relationship Id="rId14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file://localhost/Users/rms/talks/bash07/bash07/Brian-ZC-R0I0.wav" TargetMode="External"/><Relationship Id="rId13" Type="http://schemas.microsoft.com/office/2007/relationships/media" Target="file://localhost/Users/rms/proposals/STTR07_Ben/Meeting_121807/N07-T039FinalReport/Brian-ZB-R3I0.wav" TargetMode="External"/><Relationship Id="rId18" Type="http://schemas.openxmlformats.org/officeDocument/2006/relationships/notesSlide" Target="../notesSlides/notesSlide9.xml"/><Relationship Id="rId3" Type="http://schemas.microsoft.com/office/2007/relationships/media" Target="file://localhost/Users/rms/proposals/STTR07_Ben/Meeting_121807/N07-T039FinalReport/Brian-DS-R0I0.wav" TargetMode="External"/><Relationship Id="rId7" Type="http://schemas.microsoft.com/office/2007/relationships/media" Target="file://localhost/Users/rms/talks/bash07/bash07/Brian-ZC-R0I0.wav" TargetMode="External"/><Relationship Id="rId12" Type="http://schemas.openxmlformats.org/officeDocument/2006/relationships/audio" Target="file://localhost/Users/rms/proposals/STTR07_Ben/Meeting_121807/N07-T039FinalReport/Brian-DS-R3I0.wav" TargetMode="External"/><Relationship Id="rId17" Type="http://schemas.openxmlformats.org/officeDocument/2006/relationships/slideLayout" Target="../slideLayouts/slideLayout2.xml"/><Relationship Id="rId2" Type="http://schemas.openxmlformats.org/officeDocument/2006/relationships/audio" Target="file://localhost/Users/rms/proposals/STTR07_Ben/Meeting_012108/Brian-Ba-R0I0.wav" TargetMode="External"/><Relationship Id="rId16" Type="http://schemas.openxmlformats.org/officeDocument/2006/relationships/audio" Target="file://localhost/Users/rms/talks/bash07/bash07/Brian-ZC-R3I0.wav" TargetMode="External"/><Relationship Id="rId20" Type="http://schemas.openxmlformats.org/officeDocument/2006/relationships/image" Target="../media/image4.png"/><Relationship Id="rId1" Type="http://schemas.microsoft.com/office/2007/relationships/media" Target="file://localhost/Users/rms/proposals/STTR07_Ben/Meeting_012108/Brian-Ba-R0I0.wav" TargetMode="External"/><Relationship Id="rId6" Type="http://schemas.openxmlformats.org/officeDocument/2006/relationships/audio" Target="file://localhost/Users/rms/proposals/STTR07_Ben/Meeting_121807/N07-T039FinalReport/Brian-ZB-R0I0.wav" TargetMode="External"/><Relationship Id="rId11" Type="http://schemas.microsoft.com/office/2007/relationships/media" Target="file://localhost/Users/rms/proposals/STTR07_Ben/Meeting_121807/N07-T039FinalReport/Brian-DS-R3I0.wav" TargetMode="External"/><Relationship Id="rId5" Type="http://schemas.microsoft.com/office/2007/relationships/media" Target="file://localhost/Users/rms/proposals/STTR07_Ben/Meeting_121807/N07-T039FinalReport/Brian-ZB-R0I0.wav" TargetMode="External"/><Relationship Id="rId15" Type="http://schemas.microsoft.com/office/2007/relationships/media" Target="file://localhost/Users/rms/talks/bash07/bash07/Brian-ZC-R3I0.wav" TargetMode="External"/><Relationship Id="rId10" Type="http://schemas.openxmlformats.org/officeDocument/2006/relationships/audio" Target="file://localhost/Users/rms/proposals/STTR07_Ben/Meeting_121807/N07-T039FinalReport/Brian-Ba-R3I0.wav" TargetMode="External"/><Relationship Id="rId19" Type="http://schemas.openxmlformats.org/officeDocument/2006/relationships/image" Target="../media/image9.png"/><Relationship Id="rId4" Type="http://schemas.openxmlformats.org/officeDocument/2006/relationships/audio" Target="file://localhost/Users/rms/proposals/STTR07_Ben/Meeting_121807/N07-T039FinalReport/Brian-DS-R0I0.wav" TargetMode="External"/><Relationship Id="rId9" Type="http://schemas.microsoft.com/office/2007/relationships/media" Target="file://localhost/Users/rms/proposals/STTR07_Ben/Meeting_121807/N07-T039FinalReport/Brian-Ba-R3I0.wav" TargetMode="External"/><Relationship Id="rId14" Type="http://schemas.openxmlformats.org/officeDocument/2006/relationships/audio" Target="file://localhost/Users/rms/proposals/STTR07_Ben/Meeting_121807/N07-T039FinalReport/Brian-ZB-R3I0.wav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wav"/><Relationship Id="rId13" Type="http://schemas.openxmlformats.org/officeDocument/2006/relationships/slideLayout" Target="../slideLayouts/slideLayout2.xml"/><Relationship Id="rId3" Type="http://schemas.microsoft.com/office/2007/relationships/media" Target="../media/media11.wav"/><Relationship Id="rId7" Type="http://schemas.microsoft.com/office/2007/relationships/media" Target="../media/media13.wav"/><Relationship Id="rId12" Type="http://schemas.openxmlformats.org/officeDocument/2006/relationships/audio" Target="../media/media15.wav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audio" Target="../media/media12.wav"/><Relationship Id="rId11" Type="http://schemas.microsoft.com/office/2007/relationships/media" Target="../media/media15.wav"/><Relationship Id="rId5" Type="http://schemas.microsoft.com/office/2007/relationships/media" Target="../media/media12.wav"/><Relationship Id="rId15" Type="http://schemas.openxmlformats.org/officeDocument/2006/relationships/image" Target="../media/image4.png"/><Relationship Id="rId10" Type="http://schemas.openxmlformats.org/officeDocument/2006/relationships/audio" Target="../media/media14.wav"/><Relationship Id="rId4" Type="http://schemas.openxmlformats.org/officeDocument/2006/relationships/audio" Target="../media/media11.wav"/><Relationship Id="rId9" Type="http://schemas.microsoft.com/office/2007/relationships/media" Target="../media/media14.wav"/><Relationship Id="rId14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17.wav"/><Relationship Id="rId7" Type="http://schemas.openxmlformats.org/officeDocument/2006/relationships/image" Target="../media/image10.png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7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file://localhost/Users/rms/proposals/Samsung08/Reports/ANC_cancel.wav" TargetMode="External"/><Relationship Id="rId7" Type="http://schemas.openxmlformats.org/officeDocument/2006/relationships/image" Target="../media/image11.emf"/><Relationship Id="rId2" Type="http://schemas.openxmlformats.org/officeDocument/2006/relationships/audio" Target="file://localhost/Users/rms/proposals/Samsung08/Reports/ANC_base.wav" TargetMode="External"/><Relationship Id="rId1" Type="http://schemas.microsoft.com/office/2007/relationships/media" Target="file://localhost/Users/rms/proposals/Samsung08/Reports/ANC_base.wav" TargetMode="Externa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audio" Target="file://localhost/Users/rms/proposals/Samsung08/Reports/ANC_cancel.wav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ce.cmu.edu/~ece792/handouts/Notes_ADSP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5.emf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2900"/>
            <a:ext cx="8153400" cy="647700"/>
          </a:xfrm>
          <a:noFill/>
        </p:spPr>
        <p:txBody>
          <a:bodyPr anchor="ctr"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Times" charset="0"/>
              </a:rPr>
              <a:t>INTRODUCTION TO 18-792</a:t>
            </a:r>
            <a:br>
              <a:rPr lang="en-US">
                <a:latin typeface="Arial" charset="0"/>
                <a:ea typeface="ＭＳ Ｐゴシック" charset="0"/>
                <a:cs typeface="Times" charset="0"/>
              </a:rPr>
            </a:br>
            <a:r>
              <a:rPr lang="en-US">
                <a:latin typeface="Arial" charset="0"/>
                <a:ea typeface="ＭＳ Ｐゴシック" charset="0"/>
                <a:cs typeface="Times" charset="0"/>
              </a:rPr>
              <a:t>ADVANCED DIGITAL SIGNAL PROCESSING</a:t>
            </a:r>
            <a:endParaRPr lang="en-US" b="0">
              <a:solidFill>
                <a:schemeClr val="tx1"/>
              </a:solidFill>
              <a:latin typeface="Courier" charset="0"/>
              <a:ea typeface="ＭＳ Ｐゴシック" charset="0"/>
              <a:cs typeface="Times" charset="0"/>
            </a:endParaRPr>
          </a:p>
        </p:txBody>
      </p:sp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 typeface="Wingdings" charset="0"/>
              <a:buNone/>
            </a:pPr>
            <a:r>
              <a:rPr lang="en-US" sz="2800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Richard M. Stern</a:t>
            </a:r>
            <a:br>
              <a:rPr lang="en-US" sz="2800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sz="2800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spcBef>
                <a:spcPct val="90000"/>
              </a:spcBef>
              <a:buFont typeface="Wingding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18-491/691 talk</a:t>
            </a:r>
          </a:p>
          <a:p>
            <a:pPr algn="ctr">
              <a:spcBef>
                <a:spcPct val="90000"/>
              </a:spcBef>
              <a:buFont typeface="Wingding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April 1, 2024</a:t>
            </a:r>
          </a:p>
          <a:p>
            <a:pPr algn="ctr">
              <a:spcBef>
                <a:spcPct val="90000"/>
              </a:spcBef>
              <a:buFont typeface="Wingdings" charset="0"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spcBef>
                <a:spcPct val="90000"/>
              </a:spcBef>
              <a:buFont typeface="Wingding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Department of Electrical and Computer Engineering</a:t>
            </a:r>
          </a:p>
          <a:p>
            <a:pPr algn="ctr">
              <a:spcBef>
                <a:spcPct val="0"/>
              </a:spcBef>
              <a:buFont typeface="Wingding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Carnegie Mellon University</a:t>
            </a:r>
          </a:p>
          <a:p>
            <a:pPr algn="ctr">
              <a:spcBef>
                <a:spcPct val="0"/>
              </a:spcBef>
              <a:buFont typeface="Wingding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Pittsburgh, Pennsylvania 15213</a:t>
            </a:r>
          </a:p>
          <a:p>
            <a:pPr algn="ctr">
              <a:buFont typeface="Wingdings" charset="0"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46287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raw spectrum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09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3" y="1574800"/>
            <a:ext cx="543560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65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All-pole modeling: the LPC spectrum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198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7083425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694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382588" y="304800"/>
            <a:ext cx="8228012" cy="6096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source-filter model of speech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19300"/>
            <a:ext cx="8231188" cy="45720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4D25FF"/>
                </a:solidFill>
                <a:latin typeface="Arial" charset="0"/>
                <a:ea typeface="ＭＳ Ｐゴシック" charset="0"/>
                <a:cs typeface="ＭＳ Ｐゴシック" charset="0"/>
              </a:rPr>
              <a:t>A useful model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for representing the generation of speech sounds:</a:t>
            </a:r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609600" y="1181100"/>
            <a:ext cx="82311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396875" indent="-396875">
              <a:spcBef>
                <a:spcPct val="50000"/>
              </a:spcBef>
              <a:buClr>
                <a:srgbClr val="FAFD00"/>
              </a:buClr>
              <a:buSzPct val="110000"/>
              <a:buFont typeface="Wingdings" charset="0"/>
              <a:buChar char=""/>
            </a:pPr>
            <a:endParaRPr lang="en-US" sz="200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43012" name="Group 5"/>
          <p:cNvGrpSpPr>
            <a:grpSpLocks/>
          </p:cNvGrpSpPr>
          <p:nvPr/>
        </p:nvGrpSpPr>
        <p:grpSpPr bwMode="auto">
          <a:xfrm>
            <a:off x="815975" y="3146425"/>
            <a:ext cx="7261225" cy="2895600"/>
            <a:chOff x="562" y="1546"/>
            <a:chExt cx="4574" cy="1824"/>
          </a:xfrm>
        </p:grpSpPr>
        <p:sp>
          <p:nvSpPr>
            <p:cNvPr id="43015" name="Line 6"/>
            <p:cNvSpPr>
              <a:spLocks noChangeShapeType="1"/>
            </p:cNvSpPr>
            <p:nvPr/>
          </p:nvSpPr>
          <p:spPr bwMode="auto">
            <a:xfrm>
              <a:off x="672" y="1848"/>
              <a:ext cx="4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6" name="Rectangle 7"/>
            <p:cNvSpPr>
              <a:spLocks noChangeArrowheads="1"/>
            </p:cNvSpPr>
            <p:nvPr/>
          </p:nvSpPr>
          <p:spPr bwMode="auto">
            <a:xfrm>
              <a:off x="1104" y="1608"/>
              <a:ext cx="768" cy="48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7" name="Rectangle 8"/>
            <p:cNvSpPr>
              <a:spLocks noChangeArrowheads="1"/>
            </p:cNvSpPr>
            <p:nvPr/>
          </p:nvSpPr>
          <p:spPr bwMode="auto">
            <a:xfrm>
              <a:off x="1104" y="2568"/>
              <a:ext cx="768" cy="48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8" name="Line 9"/>
            <p:cNvSpPr>
              <a:spLocks noChangeShapeType="1"/>
            </p:cNvSpPr>
            <p:nvPr/>
          </p:nvSpPr>
          <p:spPr bwMode="auto">
            <a:xfrm>
              <a:off x="1872" y="1848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9" name="Line 10"/>
            <p:cNvSpPr>
              <a:spLocks noChangeShapeType="1"/>
            </p:cNvSpPr>
            <p:nvPr/>
          </p:nvSpPr>
          <p:spPr bwMode="auto">
            <a:xfrm>
              <a:off x="1872" y="2808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0" name="Line 11"/>
            <p:cNvSpPr>
              <a:spLocks noChangeShapeType="1"/>
            </p:cNvSpPr>
            <p:nvPr/>
          </p:nvSpPr>
          <p:spPr bwMode="auto">
            <a:xfrm>
              <a:off x="2208" y="1848"/>
              <a:ext cx="240" cy="4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1" name="Line 12"/>
            <p:cNvSpPr>
              <a:spLocks noChangeShapeType="1"/>
            </p:cNvSpPr>
            <p:nvPr/>
          </p:nvSpPr>
          <p:spPr bwMode="auto">
            <a:xfrm flipV="1">
              <a:off x="2208" y="2424"/>
              <a:ext cx="222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2" name="Oval 13"/>
            <p:cNvSpPr>
              <a:spLocks noChangeArrowheads="1"/>
            </p:cNvSpPr>
            <p:nvPr/>
          </p:nvSpPr>
          <p:spPr bwMode="auto">
            <a:xfrm>
              <a:off x="2400" y="2424"/>
              <a:ext cx="96" cy="9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3" name="Oval 14"/>
            <p:cNvSpPr>
              <a:spLocks noChangeArrowheads="1"/>
            </p:cNvSpPr>
            <p:nvPr/>
          </p:nvSpPr>
          <p:spPr bwMode="auto">
            <a:xfrm>
              <a:off x="2400" y="2232"/>
              <a:ext cx="96" cy="9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4" name="Line 15"/>
            <p:cNvSpPr>
              <a:spLocks noChangeShapeType="1"/>
            </p:cNvSpPr>
            <p:nvPr/>
          </p:nvSpPr>
          <p:spPr bwMode="auto">
            <a:xfrm>
              <a:off x="2544" y="2328"/>
              <a:ext cx="288" cy="7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5" name="Line 16"/>
            <p:cNvSpPr>
              <a:spLocks noChangeShapeType="1"/>
            </p:cNvSpPr>
            <p:nvPr/>
          </p:nvSpPr>
          <p:spPr bwMode="auto">
            <a:xfrm>
              <a:off x="2832" y="2405"/>
              <a:ext cx="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6" name="Rectangle 17"/>
            <p:cNvSpPr>
              <a:spLocks noChangeArrowheads="1"/>
            </p:cNvSpPr>
            <p:nvPr/>
          </p:nvSpPr>
          <p:spPr bwMode="auto">
            <a:xfrm>
              <a:off x="3216" y="2107"/>
              <a:ext cx="1056" cy="63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7" name="Line 18"/>
            <p:cNvSpPr>
              <a:spLocks noChangeShapeType="1"/>
            </p:cNvSpPr>
            <p:nvPr/>
          </p:nvSpPr>
          <p:spPr bwMode="auto">
            <a:xfrm>
              <a:off x="4272" y="2424"/>
              <a:ext cx="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8" name="Text Box 19"/>
            <p:cNvSpPr txBox="1">
              <a:spLocks noChangeArrowheads="1"/>
            </p:cNvSpPr>
            <p:nvPr/>
          </p:nvSpPr>
          <p:spPr bwMode="auto">
            <a:xfrm>
              <a:off x="562" y="1546"/>
              <a:ext cx="4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2000" b="0" dirty="0">
                  <a:solidFill>
                    <a:srgbClr val="FF6600"/>
                  </a:solidFill>
                </a:rPr>
                <a:t>Pitch</a:t>
              </a:r>
            </a:p>
          </p:txBody>
        </p:sp>
        <p:sp>
          <p:nvSpPr>
            <p:cNvPr id="43029" name="Text Box 20"/>
            <p:cNvSpPr txBox="1">
              <a:spLocks noChangeArrowheads="1"/>
            </p:cNvSpPr>
            <p:nvPr/>
          </p:nvSpPr>
          <p:spPr bwMode="auto">
            <a:xfrm>
              <a:off x="848" y="2107"/>
              <a:ext cx="155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2000" b="0" dirty="0">
                  <a:solidFill>
                    <a:srgbClr val="FF6600"/>
                  </a:solidFill>
                </a:rPr>
                <a:t>Pulse train source</a:t>
              </a:r>
            </a:p>
          </p:txBody>
        </p:sp>
        <p:sp>
          <p:nvSpPr>
            <p:cNvPr id="43030" name="Text Box 21"/>
            <p:cNvSpPr txBox="1">
              <a:spLocks noChangeArrowheads="1"/>
            </p:cNvSpPr>
            <p:nvPr/>
          </p:nvSpPr>
          <p:spPr bwMode="auto">
            <a:xfrm>
              <a:off x="1034" y="3120"/>
              <a:ext cx="136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2000" b="0" dirty="0">
                  <a:solidFill>
                    <a:srgbClr val="FF6600"/>
                  </a:solidFill>
                </a:rPr>
                <a:t>Noise source</a:t>
              </a:r>
            </a:p>
          </p:txBody>
        </p:sp>
        <p:sp>
          <p:nvSpPr>
            <p:cNvPr id="43031" name="Text Box 22"/>
            <p:cNvSpPr txBox="1">
              <a:spLocks noChangeArrowheads="1"/>
            </p:cNvSpPr>
            <p:nvPr/>
          </p:nvSpPr>
          <p:spPr bwMode="auto">
            <a:xfrm>
              <a:off x="3158" y="2871"/>
              <a:ext cx="135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2000" b="0" dirty="0">
                  <a:solidFill>
                    <a:srgbClr val="FF6600"/>
                  </a:solidFill>
                </a:rPr>
                <a:t>Vocal tract model</a:t>
              </a:r>
            </a:p>
          </p:txBody>
        </p:sp>
        <p:sp>
          <p:nvSpPr>
            <p:cNvPr id="43032" name="Oval 23"/>
            <p:cNvSpPr>
              <a:spLocks noChangeArrowheads="1"/>
            </p:cNvSpPr>
            <p:nvPr/>
          </p:nvSpPr>
          <p:spPr bwMode="auto">
            <a:xfrm>
              <a:off x="4656" y="2280"/>
              <a:ext cx="240" cy="28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3" name="Line 24"/>
            <p:cNvSpPr>
              <a:spLocks noChangeShapeType="1"/>
            </p:cNvSpPr>
            <p:nvPr/>
          </p:nvSpPr>
          <p:spPr bwMode="auto">
            <a:xfrm>
              <a:off x="4769" y="1803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4" name="Line 25"/>
            <p:cNvSpPr>
              <a:spLocks noChangeShapeType="1"/>
            </p:cNvSpPr>
            <p:nvPr/>
          </p:nvSpPr>
          <p:spPr bwMode="auto">
            <a:xfrm>
              <a:off x="4896" y="2424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13" name="Text Box 26"/>
          <p:cNvSpPr txBox="1">
            <a:spLocks noChangeArrowheads="1"/>
          </p:cNvSpPr>
          <p:nvPr/>
        </p:nvSpPr>
        <p:spPr bwMode="auto">
          <a:xfrm>
            <a:off x="6810375" y="3181350"/>
            <a:ext cx="1601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2000" b="0" dirty="0">
                <a:solidFill>
                  <a:srgbClr val="FF6600"/>
                </a:solidFill>
              </a:rPr>
              <a:t>Amplitude</a:t>
            </a:r>
          </a:p>
        </p:txBody>
      </p:sp>
      <p:sp>
        <p:nvSpPr>
          <p:cNvPr id="43014" name="Text Box 27"/>
          <p:cNvSpPr txBox="1">
            <a:spLocks noChangeArrowheads="1"/>
          </p:cNvSpPr>
          <p:nvPr/>
        </p:nvSpPr>
        <p:spPr bwMode="auto">
          <a:xfrm>
            <a:off x="8102600" y="4356100"/>
            <a:ext cx="766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2000" b="0" i="1" dirty="0">
                <a:solidFill>
                  <a:srgbClr val="FF6600"/>
                </a:solidFill>
                <a:latin typeface="Times" charset="0"/>
              </a:rPr>
              <a:t>p[n]</a:t>
            </a:r>
          </a:p>
        </p:txBody>
      </p:sp>
    </p:spTree>
    <p:extLst>
      <p:ext uri="{BB962C8B-B14F-4D97-AF65-F5344CB8AC3E}">
        <p14:creationId xmlns:p14="http://schemas.microsoft.com/office/powerpoint/2010/main" val="3125277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Some examples of homework projects: separating vocal tract excitation and and filter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Original speech:</a:t>
            </a:r>
          </a:p>
          <a:p>
            <a:pPr>
              <a:buFont typeface="Wingdings" charset="0"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Speech with 75-Hz excitation:</a:t>
            </a:r>
          </a:p>
          <a:p>
            <a:pPr>
              <a:buFont typeface="Wingdings" charset="0"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Speech with 150 Hz excitation:</a:t>
            </a:r>
          </a:p>
          <a:p>
            <a:pPr>
              <a:buFont typeface="Wingdings" charset="0"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Speech with noise excitation:</a:t>
            </a:r>
          </a:p>
          <a:p>
            <a:pPr>
              <a:buFont typeface="Wingdings" charset="0"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4D25FF"/>
                </a:solidFill>
                <a:latin typeface="Arial" charset="0"/>
                <a:ea typeface="ＭＳ Ｐゴシック" charset="0"/>
                <a:cs typeface="ＭＳ Ｐゴシック" charset="0"/>
              </a:rPr>
              <a:t>Comment:</a:t>
            </a:r>
            <a:r>
              <a:rPr lang="en-US" dirty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this is a major technique used in speech coding</a:t>
            </a:r>
          </a:p>
        </p:txBody>
      </p:sp>
      <p:pic>
        <p:nvPicPr>
          <p:cNvPr id="8" name="welcome1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14864" y="1557957"/>
            <a:ext cx="411480" cy="411480"/>
          </a:xfrm>
          <a:prstGeom prst="rect">
            <a:avLst/>
          </a:prstGeom>
        </p:spPr>
      </p:pic>
      <p:pic>
        <p:nvPicPr>
          <p:cNvPr id="9" name="welcome75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14864" y="2450329"/>
            <a:ext cx="411480" cy="411480"/>
          </a:xfrm>
          <a:prstGeom prst="rect">
            <a:avLst/>
          </a:prstGeom>
        </p:spPr>
      </p:pic>
      <p:pic>
        <p:nvPicPr>
          <p:cNvPr id="10" name="welcome150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14864" y="3342701"/>
            <a:ext cx="411480" cy="411480"/>
          </a:xfrm>
          <a:prstGeom prst="rect">
            <a:avLst/>
          </a:prstGeom>
        </p:spPr>
      </p:pic>
      <p:pic>
        <p:nvPicPr>
          <p:cNvPr id="11" name="welcome0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14864" y="4235072"/>
            <a:ext cx="411480" cy="4114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0D4F720-8972-C844-AD18-0CC953CFAE03}"/>
              </a:ext>
            </a:extLst>
          </p:cNvPr>
          <p:cNvSpPr txBox="1"/>
          <p:nvPr/>
        </p:nvSpPr>
        <p:spPr>
          <a:xfrm>
            <a:off x="6607175" y="3391621"/>
            <a:ext cx="21627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[Implemented</a:t>
            </a:r>
          </a:p>
          <a:p>
            <a:pPr algn="ctr"/>
            <a:r>
              <a:rPr lang="en-US" dirty="0">
                <a:solidFill>
                  <a:srgbClr val="7030A0"/>
                </a:solidFill>
              </a:rPr>
              <a:t>In Problem Set 9]</a:t>
            </a:r>
          </a:p>
        </p:txBody>
      </p:sp>
    </p:spTree>
    <p:extLst>
      <p:ext uri="{BB962C8B-B14F-4D97-AF65-F5344CB8AC3E}">
        <p14:creationId xmlns:p14="http://schemas.microsoft.com/office/powerpoint/2010/main" val="23512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8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8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Oval 6"/>
          <p:cNvSpPr>
            <a:spLocks noChangeArrowheads="1"/>
          </p:cNvSpPr>
          <p:nvPr/>
        </p:nvSpPr>
        <p:spPr bwMode="auto">
          <a:xfrm>
            <a:off x="5729288" y="2598738"/>
            <a:ext cx="381000" cy="3810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6093" name="Group 14"/>
          <p:cNvGrpSpPr>
            <a:grpSpLocks/>
          </p:cNvGrpSpPr>
          <p:nvPr/>
        </p:nvGrpSpPr>
        <p:grpSpPr bwMode="auto">
          <a:xfrm>
            <a:off x="5773738" y="2682875"/>
            <a:ext cx="287337" cy="231775"/>
            <a:chOff x="3909" y="2268"/>
            <a:chExt cx="181" cy="146"/>
          </a:xfrm>
        </p:grpSpPr>
        <p:sp>
          <p:nvSpPr>
            <p:cNvPr id="46098" name="Line 15"/>
            <p:cNvSpPr>
              <a:spLocks noChangeShapeType="1"/>
            </p:cNvSpPr>
            <p:nvPr/>
          </p:nvSpPr>
          <p:spPr bwMode="auto">
            <a:xfrm>
              <a:off x="4000" y="2268"/>
              <a:ext cx="0" cy="146"/>
            </a:xfrm>
            <a:prstGeom prst="line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9" name="Line 16"/>
            <p:cNvSpPr>
              <a:spLocks noChangeShapeType="1"/>
            </p:cNvSpPr>
            <p:nvPr/>
          </p:nvSpPr>
          <p:spPr bwMode="auto">
            <a:xfrm>
              <a:off x="3909" y="2337"/>
              <a:ext cx="181" cy="0"/>
            </a:xfrm>
            <a:prstGeom prst="line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08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Approach of </a:t>
            </a:r>
            <a:r>
              <a:rPr lang="en-US" dirty="0" err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Acero</a:t>
            </a:r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, Liu, Moreno, et al. (1990-1997)…</a:t>
            </a:r>
            <a:endParaRPr lang="en-US" dirty="0">
              <a:solidFill>
                <a:schemeClr val="accent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chemeClr val="accent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chemeClr val="accent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chemeClr val="accent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chemeClr val="accent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chemeClr val="accent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chemeClr val="accent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chemeClr val="accent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Compensation achieved by estimating parameters of noise and filter and applying inverse operations</a:t>
            </a:r>
            <a:endParaRPr lang="en-US" dirty="0">
              <a:solidFill>
                <a:schemeClr val="accent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2" name="Rectangle 3"/>
          <p:cNvSpPr>
            <a:spLocks noChangeArrowheads="1"/>
          </p:cNvSpPr>
          <p:nvPr/>
        </p:nvSpPr>
        <p:spPr bwMode="auto">
          <a:xfrm>
            <a:off x="3101975" y="2173288"/>
            <a:ext cx="1636713" cy="1187450"/>
          </a:xfrm>
          <a:prstGeom prst="rect">
            <a:avLst/>
          </a:prstGeom>
          <a:solidFill>
            <a:srgbClr val="00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690563" y="1981200"/>
            <a:ext cx="19065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ja-JP" altLang="en-US" b="0">
                <a:solidFill>
                  <a:schemeClr val="tx2"/>
                </a:solidFill>
                <a:latin typeface="Arial" charset="0"/>
              </a:rPr>
              <a:t>“</a:t>
            </a:r>
            <a:r>
              <a:rPr lang="en-US" altLang="ja-JP" b="0">
                <a:solidFill>
                  <a:schemeClr val="tx2"/>
                </a:solidFill>
                <a:latin typeface="Arial" charset="0"/>
              </a:rPr>
              <a:t>Clean</a:t>
            </a:r>
            <a:r>
              <a:rPr lang="ja-JP" altLang="en-US" b="0">
                <a:solidFill>
                  <a:schemeClr val="tx2"/>
                </a:solidFill>
                <a:latin typeface="Arial" charset="0"/>
              </a:rPr>
              <a:t>”</a:t>
            </a:r>
            <a:r>
              <a:rPr lang="en-US" altLang="ja-JP" b="0">
                <a:solidFill>
                  <a:schemeClr val="tx2"/>
                </a:solidFill>
                <a:latin typeface="Arial" charset="0"/>
              </a:rPr>
              <a:t> speech</a:t>
            </a:r>
            <a:endParaRPr lang="en-US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46084" name="Line 5"/>
          <p:cNvSpPr>
            <a:spLocks noChangeShapeType="1"/>
          </p:cNvSpPr>
          <p:nvPr/>
        </p:nvSpPr>
        <p:spPr bwMode="auto">
          <a:xfrm>
            <a:off x="968375" y="2794000"/>
            <a:ext cx="2133600" cy="0"/>
          </a:xfrm>
          <a:prstGeom prst="line">
            <a:avLst/>
          </a:prstGeom>
          <a:noFill/>
          <a:ln w="38100">
            <a:solidFill>
              <a:srgbClr val="00009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6" name="Line 7"/>
          <p:cNvSpPr>
            <a:spLocks noChangeShapeType="1"/>
          </p:cNvSpPr>
          <p:nvPr/>
        </p:nvSpPr>
        <p:spPr bwMode="auto">
          <a:xfrm>
            <a:off x="4738688" y="2805113"/>
            <a:ext cx="990600" cy="0"/>
          </a:xfrm>
          <a:prstGeom prst="line">
            <a:avLst/>
          </a:prstGeom>
          <a:noFill/>
          <a:ln w="38100">
            <a:solidFill>
              <a:srgbClr val="00009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7" name="Line 8"/>
          <p:cNvSpPr>
            <a:spLocks noChangeShapeType="1"/>
          </p:cNvSpPr>
          <p:nvPr/>
        </p:nvSpPr>
        <p:spPr bwMode="auto">
          <a:xfrm>
            <a:off x="6110288" y="2805113"/>
            <a:ext cx="1066800" cy="0"/>
          </a:xfrm>
          <a:prstGeom prst="line">
            <a:avLst/>
          </a:prstGeom>
          <a:noFill/>
          <a:ln w="38100">
            <a:solidFill>
              <a:srgbClr val="00009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8" name="Line 9"/>
          <p:cNvSpPr>
            <a:spLocks noChangeShapeType="1"/>
          </p:cNvSpPr>
          <p:nvPr/>
        </p:nvSpPr>
        <p:spPr bwMode="auto">
          <a:xfrm flipV="1">
            <a:off x="5926138" y="2979738"/>
            <a:ext cx="0" cy="533400"/>
          </a:xfrm>
          <a:prstGeom prst="line">
            <a:avLst/>
          </a:prstGeom>
          <a:noFill/>
          <a:ln w="38100">
            <a:solidFill>
              <a:srgbClr val="00009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9" name="Text Box 10"/>
          <p:cNvSpPr txBox="1">
            <a:spLocks noChangeArrowheads="1"/>
          </p:cNvSpPr>
          <p:nvPr/>
        </p:nvSpPr>
        <p:spPr bwMode="auto">
          <a:xfrm>
            <a:off x="884238" y="2343150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i="1">
                <a:latin typeface="Arial" charset="0"/>
              </a:rPr>
              <a:t>x[m]</a:t>
            </a:r>
            <a:endParaRPr lang="en-US">
              <a:latin typeface="Times New Roman" charset="0"/>
            </a:endParaRPr>
          </a:p>
        </p:txBody>
      </p:sp>
      <p:sp>
        <p:nvSpPr>
          <p:cNvPr id="46090" name="Text Box 11"/>
          <p:cNvSpPr txBox="1">
            <a:spLocks noChangeArrowheads="1"/>
          </p:cNvSpPr>
          <p:nvPr/>
        </p:nvSpPr>
        <p:spPr bwMode="auto">
          <a:xfrm>
            <a:off x="3479800" y="2560638"/>
            <a:ext cx="735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i="1">
                <a:latin typeface="Arial" charset="0"/>
              </a:rPr>
              <a:t>h[m]</a:t>
            </a:r>
            <a:endParaRPr lang="en-US">
              <a:latin typeface="Times New Roman" charset="0"/>
            </a:endParaRPr>
          </a:p>
        </p:txBody>
      </p:sp>
      <p:sp>
        <p:nvSpPr>
          <p:cNvPr id="46091" name="Text Box 12"/>
          <p:cNvSpPr txBox="1">
            <a:spLocks noChangeArrowheads="1"/>
          </p:cNvSpPr>
          <p:nvPr/>
        </p:nvSpPr>
        <p:spPr bwMode="auto">
          <a:xfrm>
            <a:off x="5545138" y="3600450"/>
            <a:ext cx="735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i="1">
                <a:latin typeface="Arial" charset="0"/>
              </a:rPr>
              <a:t>n[m]</a:t>
            </a:r>
            <a:endParaRPr lang="en-US">
              <a:latin typeface="Times New Roman" charset="0"/>
            </a:endParaRPr>
          </a:p>
        </p:txBody>
      </p:sp>
      <p:sp>
        <p:nvSpPr>
          <p:cNvPr id="46092" name="Text Box 13"/>
          <p:cNvSpPr txBox="1">
            <a:spLocks noChangeArrowheads="1"/>
          </p:cNvSpPr>
          <p:nvPr/>
        </p:nvSpPr>
        <p:spPr bwMode="auto">
          <a:xfrm>
            <a:off x="7288213" y="2603500"/>
            <a:ext cx="706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i="1">
                <a:latin typeface="Arial" charset="0"/>
              </a:rPr>
              <a:t>z[m]</a:t>
            </a:r>
            <a:endParaRPr lang="en-US">
              <a:latin typeface="Times New Roman" charset="0"/>
            </a:endParaRPr>
          </a:p>
        </p:txBody>
      </p:sp>
      <p:sp>
        <p:nvSpPr>
          <p:cNvPr id="46094" name="Text Box 17"/>
          <p:cNvSpPr txBox="1">
            <a:spLocks noChangeArrowheads="1"/>
          </p:cNvSpPr>
          <p:nvPr/>
        </p:nvSpPr>
        <p:spPr bwMode="auto">
          <a:xfrm>
            <a:off x="3095625" y="3457575"/>
            <a:ext cx="177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b="0">
                <a:solidFill>
                  <a:schemeClr val="tx2"/>
                </a:solidFill>
                <a:latin typeface="Arial" charset="0"/>
              </a:rPr>
              <a:t>Linear filtering</a:t>
            </a:r>
            <a:endParaRPr lang="en-US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46095" name="Text Box 18"/>
          <p:cNvSpPr txBox="1">
            <a:spLocks noChangeArrowheads="1"/>
          </p:cNvSpPr>
          <p:nvPr/>
        </p:nvSpPr>
        <p:spPr bwMode="auto">
          <a:xfrm>
            <a:off x="6502400" y="1982788"/>
            <a:ext cx="2189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b="0" dirty="0">
                <a:solidFill>
                  <a:schemeClr val="tx2"/>
                </a:solidFill>
                <a:latin typeface="Arial" charset="0"/>
              </a:rPr>
              <a:t>Degraded speech</a:t>
            </a:r>
            <a:endParaRPr lang="en-US" dirty="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46096" name="Text Box 19"/>
          <p:cNvSpPr txBox="1">
            <a:spLocks noChangeArrowheads="1"/>
          </p:cNvSpPr>
          <p:nvPr/>
        </p:nvSpPr>
        <p:spPr bwMode="auto">
          <a:xfrm>
            <a:off x="5113338" y="4006850"/>
            <a:ext cx="1765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b="0">
                <a:solidFill>
                  <a:schemeClr val="tx2"/>
                </a:solidFill>
                <a:latin typeface="Arial" charset="0"/>
              </a:rPr>
              <a:t>Additive noise</a:t>
            </a:r>
            <a:endParaRPr lang="en-US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46097" name="Rectangle 20"/>
          <p:cNvSpPr>
            <a:spLocks noGrp="1" noChangeArrowheads="1"/>
          </p:cNvSpPr>
          <p:nvPr>
            <p:ph type="title"/>
          </p:nvPr>
        </p:nvSpPr>
        <p:spPr>
          <a:xfrm>
            <a:off x="396875" y="325438"/>
            <a:ext cx="8747125" cy="762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Classical signal enhancement: compensation of speech for noise and filtering</a:t>
            </a:r>
          </a:p>
        </p:txBody>
      </p:sp>
    </p:spTree>
    <p:extLst>
      <p:ext uri="{BB962C8B-B14F-4D97-AF65-F5344CB8AC3E}">
        <p14:creationId xmlns:p14="http://schemas.microsoft.com/office/powerpoint/2010/main" val="2555140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396875" y="358775"/>
            <a:ext cx="8747125" cy="762000"/>
          </a:xfrm>
        </p:spPr>
        <p:txBody>
          <a:bodyPr/>
          <a:lstStyle/>
          <a:p>
            <a:r>
              <a:rPr lang="en-US" altLang="ja-JP" dirty="0">
                <a:latin typeface="Arial" charset="0"/>
                <a:ea typeface="ＭＳ Ｐゴシック" charset="0"/>
                <a:cs typeface="ＭＳ Ｐゴシック" charset="0"/>
              </a:rPr>
              <a:t>Compensating for the combined effects of additive noise and linear filtering in ASR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42863" y="1524000"/>
            <a:ext cx="8231188" cy="4572000"/>
          </a:xfrm>
        </p:spPr>
        <p:txBody>
          <a:bodyPr/>
          <a:lstStyle/>
          <a:p>
            <a:pPr marL="342900" indent="-342900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/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Threshold shifts by ~7 dB</a:t>
            </a:r>
          </a:p>
          <a:p>
            <a:pPr marL="342900" indent="-342900"/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Accuracy still poor for low SNRs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1114425" y="1447800"/>
          <a:ext cx="5995988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48132" name="Text Box 5"/>
          <p:cNvSpPr txBox="1">
            <a:spLocks noChangeArrowheads="1"/>
          </p:cNvSpPr>
          <p:nvPr/>
        </p:nvSpPr>
        <p:spPr bwMode="auto">
          <a:xfrm>
            <a:off x="3919538" y="4006850"/>
            <a:ext cx="17299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 i="1" dirty="0">
                <a:solidFill>
                  <a:srgbClr val="FF6600"/>
                </a:solidFill>
                <a:latin typeface="Arial" charset="0"/>
              </a:rPr>
              <a:t>CMN (baseline)</a:t>
            </a:r>
            <a:endParaRPr lang="en-US" i="1" dirty="0">
              <a:solidFill>
                <a:srgbClr val="FF6600"/>
              </a:solidFill>
              <a:latin typeface="Times New Roman" charset="0"/>
            </a:endParaRPr>
          </a:p>
        </p:txBody>
      </p:sp>
      <p:sp>
        <p:nvSpPr>
          <p:cNvPr id="48133" name="Text Box 6"/>
          <p:cNvSpPr txBox="1">
            <a:spLocks noChangeArrowheads="1"/>
          </p:cNvSpPr>
          <p:nvPr/>
        </p:nvSpPr>
        <p:spPr bwMode="auto">
          <a:xfrm>
            <a:off x="2309813" y="1852613"/>
            <a:ext cx="12271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600" i="1">
                <a:solidFill>
                  <a:schemeClr val="accent2"/>
                </a:solidFill>
                <a:latin typeface="Arial" charset="0"/>
              </a:rPr>
              <a:t>Complete retraining</a:t>
            </a:r>
            <a:endParaRPr lang="en-US">
              <a:latin typeface="Times New Roman" charset="0"/>
            </a:endParaRPr>
          </a:p>
        </p:txBody>
      </p:sp>
      <p:sp>
        <p:nvSpPr>
          <p:cNvPr id="48134" name="Text Box 7"/>
          <p:cNvSpPr txBox="1">
            <a:spLocks noChangeArrowheads="1"/>
          </p:cNvSpPr>
          <p:nvPr/>
        </p:nvSpPr>
        <p:spPr bwMode="auto">
          <a:xfrm>
            <a:off x="2471738" y="2798763"/>
            <a:ext cx="1492250" cy="3667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800" i="1" dirty="0">
                <a:solidFill>
                  <a:srgbClr val="009C00"/>
                </a:solidFill>
                <a:latin typeface="Arial" charset="0"/>
              </a:rPr>
              <a:t>VTS (1997)</a:t>
            </a:r>
          </a:p>
        </p:txBody>
      </p:sp>
      <p:sp>
        <p:nvSpPr>
          <p:cNvPr id="48135" name="Text Box 8"/>
          <p:cNvSpPr txBox="1">
            <a:spLocks noChangeArrowheads="1"/>
          </p:cNvSpPr>
          <p:nvPr/>
        </p:nvSpPr>
        <p:spPr bwMode="auto">
          <a:xfrm>
            <a:off x="3344863" y="3290888"/>
            <a:ext cx="1635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800" i="1">
                <a:solidFill>
                  <a:srgbClr val="C70505"/>
                </a:solidFill>
                <a:latin typeface="Arial" charset="0"/>
              </a:rPr>
              <a:t>CDCN (1990)</a:t>
            </a:r>
            <a:endParaRPr lang="en-US" sz="1800" i="1">
              <a:solidFill>
                <a:srgbClr val="BB2511"/>
              </a:solidFill>
              <a:latin typeface="Arial" charset="0"/>
            </a:endParaRPr>
          </a:p>
        </p:txBody>
      </p:sp>
      <p:pic>
        <p:nvPicPr>
          <p:cNvPr id="440330" name="out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938" y="28702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7" name="Text Box 15"/>
          <p:cNvSpPr txBox="1">
            <a:spLocks noChangeArrowheads="1"/>
          </p:cNvSpPr>
          <p:nvPr/>
        </p:nvSpPr>
        <p:spPr bwMode="auto">
          <a:xfrm>
            <a:off x="6067425" y="2362200"/>
            <a:ext cx="2611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tx2"/>
                </a:solidFill>
              </a:rPr>
              <a:t>–7 dB  13 dB  Clean</a:t>
            </a:r>
            <a:r>
              <a:rPr lang="en-US"/>
              <a:t> </a:t>
            </a:r>
          </a:p>
        </p:txBody>
      </p:sp>
      <p:sp>
        <p:nvSpPr>
          <p:cNvPr id="48138" name="Text Box 16"/>
          <p:cNvSpPr txBox="1">
            <a:spLocks noChangeArrowheads="1"/>
          </p:cNvSpPr>
          <p:nvPr/>
        </p:nvSpPr>
        <p:spPr bwMode="auto">
          <a:xfrm>
            <a:off x="5013325" y="2879725"/>
            <a:ext cx="1144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tx2"/>
                </a:solidFill>
              </a:rPr>
              <a:t>Original</a:t>
            </a:r>
            <a:endParaRPr lang="en-US"/>
          </a:p>
        </p:txBody>
      </p:sp>
      <p:sp>
        <p:nvSpPr>
          <p:cNvPr id="48139" name="Text Box 17"/>
          <p:cNvSpPr txBox="1">
            <a:spLocks noChangeArrowheads="1"/>
          </p:cNvSpPr>
          <p:nvPr/>
        </p:nvSpPr>
        <p:spPr bwMode="auto">
          <a:xfrm>
            <a:off x="4862513" y="3581400"/>
            <a:ext cx="173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ja-JP" altLang="en-US">
                <a:solidFill>
                  <a:schemeClr val="tx2"/>
                </a:solidFill>
              </a:rPr>
              <a:t>“</a:t>
            </a:r>
            <a:r>
              <a:rPr lang="en-US" altLang="ja-JP">
                <a:solidFill>
                  <a:schemeClr val="tx2"/>
                </a:solidFill>
              </a:rPr>
              <a:t>Recovered</a:t>
            </a:r>
            <a:r>
              <a:rPr lang="ja-JP" altLang="en-US">
                <a:solidFill>
                  <a:schemeClr val="tx2"/>
                </a:solidFill>
              </a:rPr>
              <a:t>”</a:t>
            </a:r>
            <a:endParaRPr lang="en-US"/>
          </a:p>
        </p:txBody>
      </p:sp>
      <p:pic>
        <p:nvPicPr>
          <p:cNvPr id="440338" name="out_post0_norm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38" y="35814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39" name="out_new_post_20.wav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8" y="35814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40" name="out_pre0_norm.wav">
            <a:hlinkClick r:id="" action="ppaction://media"/>
          </p:cNvPr>
          <p:cNvPicPr>
            <a:picLocks noRot="1" noChangeAspect="1" noChangeArrowheads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38" y="28702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out_new_pre_20.wav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8" y="2895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11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03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0" fill="hold"/>
                                        <p:tgtEl>
                                          <p:spTgt spid="4403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3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33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40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220" fill="hold"/>
                                        <p:tgtEl>
                                          <p:spTgt spid="4403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3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33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40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220" fill="hold"/>
                                        <p:tgtEl>
                                          <p:spTgt spid="4403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39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33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40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220" fill="hold"/>
                                        <p:tgtEl>
                                          <p:spTgt spid="4403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40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340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22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Signal separation: speech is quite intelligible, even  when presented only in fragments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Procedure: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Determine which time-frequency time-frequency components appear to be dominated by the desired signal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Reconstruct signal based on </a:t>
            </a:r>
            <a:r>
              <a:rPr lang="ja-JP" altLang="en-US" dirty="0">
                <a:latin typeface="Arial" charset="0"/>
                <a:ea typeface="ＭＳ Ｐゴシック" charset="0"/>
              </a:rPr>
              <a:t>“</a:t>
            </a:r>
            <a:r>
              <a:rPr lang="en-US" altLang="ja-JP" dirty="0">
                <a:latin typeface="Arial" charset="0"/>
                <a:ea typeface="ＭＳ Ｐゴシック" charset="0"/>
              </a:rPr>
              <a:t>good</a:t>
            </a:r>
            <a:r>
              <a:rPr lang="ja-JP" altLang="en-US" dirty="0">
                <a:latin typeface="Arial" charset="0"/>
                <a:ea typeface="ＭＳ Ｐゴシック" charset="0"/>
              </a:rPr>
              <a:t>”</a:t>
            </a:r>
            <a:r>
              <a:rPr lang="en-US" altLang="ja-JP" dirty="0">
                <a:latin typeface="Arial" charset="0"/>
                <a:ea typeface="ＭＳ Ｐゴシック" charset="0"/>
              </a:rPr>
              <a:t> components 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A Monaural example: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Mixed signals -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Separated signals - </a:t>
            </a:r>
          </a:p>
        </p:txBody>
      </p:sp>
      <p:pic>
        <p:nvPicPr>
          <p:cNvPr id="161796" name="5_spk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862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801" name="5th_spk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382858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st_spk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165600" y="4380318"/>
            <a:ext cx="411480" cy="411480"/>
          </a:xfrm>
          <a:prstGeom prst="rect">
            <a:avLst/>
          </a:prstGeom>
        </p:spPr>
      </p:pic>
      <p:pic>
        <p:nvPicPr>
          <p:cNvPr id="3" name="2nd_spk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819650" y="4380318"/>
            <a:ext cx="411480" cy="411480"/>
          </a:xfrm>
          <a:prstGeom prst="rect">
            <a:avLst/>
          </a:prstGeom>
        </p:spPr>
      </p:pic>
      <p:pic>
        <p:nvPicPr>
          <p:cNvPr id="4" name="3rd_spk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473700" y="4380318"/>
            <a:ext cx="411480" cy="411480"/>
          </a:xfrm>
          <a:prstGeom prst="rect">
            <a:avLst/>
          </a:prstGeom>
        </p:spPr>
      </p:pic>
      <p:pic>
        <p:nvPicPr>
          <p:cNvPr id="5" name="4th_spk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127750" y="4380318"/>
            <a:ext cx="411480" cy="4114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A50560C-267B-EC4B-8675-36172F75B382}"/>
              </a:ext>
            </a:extLst>
          </p:cNvPr>
          <p:cNvSpPr txBox="1"/>
          <p:nvPr/>
        </p:nvSpPr>
        <p:spPr>
          <a:xfrm>
            <a:off x="6607175" y="3391621"/>
            <a:ext cx="21627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[Implemented</a:t>
            </a:r>
          </a:p>
          <a:p>
            <a:pPr algn="ctr"/>
            <a:r>
              <a:rPr lang="en-US" dirty="0">
                <a:solidFill>
                  <a:srgbClr val="7030A0"/>
                </a:solidFill>
              </a:rPr>
              <a:t>In Problem Set 4]</a:t>
            </a:r>
          </a:p>
        </p:txBody>
      </p:sp>
    </p:spTree>
    <p:extLst>
      <p:ext uri="{BB962C8B-B14F-4D97-AF65-F5344CB8AC3E}">
        <p14:creationId xmlns:p14="http://schemas.microsoft.com/office/powerpoint/2010/main" val="175793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17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1617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79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179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18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91" fill="hold"/>
                                        <p:tgtEl>
                                          <p:spTgt spid="1618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80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180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9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9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9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9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8013" cy="6096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Practical signal separation: Audio samples using selective reconstruction based on ITD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5299" name="Picture 4" descr="ZCAE_Blox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229600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Rectangle 10"/>
          <p:cNvSpPr>
            <a:spLocks noChangeArrowheads="1"/>
          </p:cNvSpPr>
          <p:nvPr/>
        </p:nvSpPr>
        <p:spPr bwMode="auto">
          <a:xfrm>
            <a:off x="5105400" y="3386078"/>
            <a:ext cx="3472218" cy="2862322"/>
          </a:xfrm>
          <a:prstGeom prst="rect">
            <a:avLst/>
          </a:prstGeom>
          <a:solidFill>
            <a:srgbClr val="A7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en-US" dirty="0">
                <a:solidFill>
                  <a:srgbClr val="00CC00"/>
                </a:solidFill>
              </a:rPr>
              <a:t>RT60 (</a:t>
            </a:r>
            <a:r>
              <a:rPr lang="en-US" dirty="0" err="1">
                <a:solidFill>
                  <a:srgbClr val="00CC00"/>
                </a:solidFill>
              </a:rPr>
              <a:t>ms</a:t>
            </a:r>
            <a:r>
              <a:rPr lang="en-US" dirty="0">
                <a:solidFill>
                  <a:srgbClr val="00CC00"/>
                </a:solidFill>
              </a:rPr>
              <a:t>)      0       300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00CC00"/>
                </a:solidFill>
              </a:rPr>
              <a:t>No </a:t>
            </a:r>
            <a:r>
              <a:rPr lang="en-US" dirty="0" err="1">
                <a:solidFill>
                  <a:srgbClr val="00CC00"/>
                </a:solidFill>
              </a:rPr>
              <a:t>Proc</a:t>
            </a:r>
            <a:endParaRPr lang="en-US" dirty="0">
              <a:solidFill>
                <a:srgbClr val="00CC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00CC00"/>
                </a:solidFill>
              </a:rPr>
              <a:t>Delay-sum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00CC00"/>
                </a:solidFill>
              </a:rPr>
              <a:t>ZCAE-bin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00CC00"/>
                </a:solidFill>
              </a:rPr>
              <a:t>ZCAE-</a:t>
            </a:r>
            <a:r>
              <a:rPr lang="en-US" dirty="0" err="1">
                <a:solidFill>
                  <a:srgbClr val="00CC00"/>
                </a:solidFill>
              </a:rPr>
              <a:t>cont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705600" y="4052888"/>
            <a:ext cx="1198562" cy="1738312"/>
            <a:chOff x="6705600" y="4373563"/>
            <a:chExt cx="1198562" cy="1738312"/>
          </a:xfrm>
        </p:grpSpPr>
        <p:pic>
          <p:nvPicPr>
            <p:cNvPr id="666631" name="Brian-Ba-R0I0.wav">
              <a:hlinkClick r:id="" action="ppaction://media"/>
            </p:cNvPr>
            <p:cNvPicPr>
              <a:picLocks noRot="1" noChangeAspect="1" noChangeArrowheads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link="rId1"/>
                </p:ext>
              </p:ext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4384675"/>
              <a:ext cx="441325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632" name="Brian-DS-R0I0.wav">
              <a:hlinkClick r:id="" action="ppaction://media"/>
            </p:cNvPr>
            <p:cNvPicPr>
              <a:picLocks noRot="1" noChangeAspect="1" noChangeArrowheads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link="rId3"/>
                </p:ext>
              </p:ext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4841875"/>
              <a:ext cx="441325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633" name="Brian-ZB-R0I0.wav">
              <a:hlinkClick r:id="" action="ppaction://media"/>
            </p:cNvPr>
            <p:cNvPicPr>
              <a:picLocks noRot="1" noChangeAspect="1" noChangeArrowheads="1"/>
            </p:cNvPicPr>
            <p:nvPr>
              <a:audioFile r:link="rId6"/>
              <p:extLst>
                <p:ext uri="{DAA4B4D4-6D71-4841-9C94-3DE7FCFB9230}">
                  <p14:media xmlns:p14="http://schemas.microsoft.com/office/powerpoint/2010/main" r:link="rId5"/>
                </p:ext>
              </p:ext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5273675"/>
              <a:ext cx="441325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634" name="Brian-ZC-R0I0.wav">
              <a:hlinkClick r:id="" action="ppaction://media"/>
            </p:cNvPr>
            <p:cNvPicPr>
              <a:picLocks noRot="1" noChangeAspect="1" noChangeArrowheads="1"/>
            </p:cNvPicPr>
            <p:nvPr>
              <a:audioFile r:link="rId8"/>
              <p:extLst>
                <p:ext uri="{DAA4B4D4-6D71-4841-9C94-3DE7FCFB9230}">
                  <p14:media xmlns:p14="http://schemas.microsoft.com/office/powerpoint/2010/main" r:link="rId7"/>
                </p:ext>
              </p:ext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5705475"/>
              <a:ext cx="441325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635" name="Brian-Ba-R3I0.wav">
              <a:hlinkClick r:id="" action="ppaction://media"/>
            </p:cNvPr>
            <p:cNvPicPr>
              <a:picLocks noRot="1" noChangeAspect="1" noChangeArrowheads="1"/>
            </p:cNvPicPr>
            <p:nvPr>
              <a:audioFile r:link="rId10"/>
              <p:extLst>
                <p:ext uri="{DAA4B4D4-6D71-4841-9C94-3DE7FCFB9230}">
                  <p14:media xmlns:p14="http://schemas.microsoft.com/office/powerpoint/2010/main" r:link="rId9"/>
                </p:ext>
              </p:ext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7762" y="4373563"/>
              <a:ext cx="406400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636" name="Brian-DS-R3I0.wav">
              <a:hlinkClick r:id="" action="ppaction://media"/>
            </p:cNvPr>
            <p:cNvPicPr>
              <a:picLocks noRot="1" noChangeAspect="1" noChangeArrowheads="1"/>
            </p:cNvPicPr>
            <p:nvPr>
              <a:audioFile r:link="rId12"/>
              <p:extLst>
                <p:ext uri="{DAA4B4D4-6D71-4841-9C94-3DE7FCFB9230}">
                  <p14:media xmlns:p14="http://schemas.microsoft.com/office/powerpoint/2010/main" r:link="rId11"/>
                </p:ext>
              </p:ext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7762" y="4816475"/>
              <a:ext cx="406400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637" name="Brian-ZB-R3I0.wav">
              <a:hlinkClick r:id="" action="ppaction://media"/>
            </p:cNvPr>
            <p:cNvPicPr>
              <a:picLocks noRot="1" noChangeAspect="1" noChangeArrowheads="1"/>
            </p:cNvPicPr>
            <p:nvPr>
              <a:audioFile r:link="rId14"/>
              <p:extLst>
                <p:ext uri="{DAA4B4D4-6D71-4841-9C94-3DE7FCFB9230}">
                  <p14:media xmlns:p14="http://schemas.microsoft.com/office/powerpoint/2010/main" r:link="rId13"/>
                </p:ext>
              </p:ext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7762" y="5273675"/>
              <a:ext cx="406400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638" name="Brian-ZC-R3I0.wav">
              <a:hlinkClick r:id="" action="ppaction://media"/>
            </p:cNvPr>
            <p:cNvPicPr>
              <a:picLocks noRot="1" noChangeAspect="1" noChangeArrowheads="1"/>
            </p:cNvPicPr>
            <p:nvPr>
              <a:audioFile r:link="rId16"/>
              <p:extLst>
                <p:ext uri="{DAA4B4D4-6D71-4841-9C94-3DE7FCFB9230}">
                  <p14:media xmlns:p14="http://schemas.microsoft.com/office/powerpoint/2010/main" r:link="rId15"/>
                </p:ext>
              </p:ext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7762" y="5705475"/>
              <a:ext cx="406400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B7ACC89-FAB6-AC48-85F9-FC465AF270C4}"/>
              </a:ext>
            </a:extLst>
          </p:cNvPr>
          <p:cNvSpPr txBox="1"/>
          <p:nvPr/>
        </p:nvSpPr>
        <p:spPr>
          <a:xfrm>
            <a:off x="2713275" y="4676914"/>
            <a:ext cx="21627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[Implemented</a:t>
            </a:r>
          </a:p>
          <a:p>
            <a:pPr algn="ctr"/>
            <a:r>
              <a:rPr lang="en-US" dirty="0">
                <a:solidFill>
                  <a:srgbClr val="7030A0"/>
                </a:solidFill>
              </a:rPr>
              <a:t>In Problem Set 5]</a:t>
            </a:r>
          </a:p>
        </p:txBody>
      </p:sp>
    </p:spTree>
    <p:extLst>
      <p:ext uri="{BB962C8B-B14F-4D97-AF65-F5344CB8AC3E}">
        <p14:creationId xmlns:p14="http://schemas.microsoft.com/office/powerpoint/2010/main" val="84953185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6631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6632"/>
                </p:tgtEl>
              </p:cMediaNode>
            </p:audio>
            <p:audio>
              <p:cMediaNode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6633"/>
                </p:tgtEl>
              </p:cMediaNode>
            </p:audio>
            <p:audio>
              <p:cMediaNode>
                <p:cTn id="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6634"/>
                </p:tgtEl>
              </p:cMediaNode>
            </p:audio>
            <p:audio>
              <p:cMediaNode>
                <p:cTn id="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6635"/>
                </p:tgtEl>
              </p:cMediaNode>
            </p:audio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6636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6637"/>
                </p:tgtEl>
              </p:cMediaNode>
            </p:audio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663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Phase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vocoding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: changing time scale and pitch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4D25FF"/>
                </a:solidFill>
                <a:latin typeface="Arial" charset="0"/>
                <a:ea typeface="ＭＳ Ｐゴシック" charset="0"/>
                <a:cs typeface="ＭＳ Ｐゴシック" charset="0"/>
              </a:rPr>
              <a:t>Changing the time scale: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Original speech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Faster by 4:3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Slower by 1:2</a:t>
            </a:r>
          </a:p>
          <a:p>
            <a:pPr lvl="1"/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4D25FF"/>
                </a:solidFill>
                <a:latin typeface="Arial" charset="0"/>
                <a:ea typeface="ＭＳ Ｐゴシック" charset="0"/>
                <a:cs typeface="ＭＳ Ｐゴシック" charset="0"/>
              </a:rPr>
              <a:t>Transposing pitch: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Original music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After phase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vocoding</a:t>
            </a: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Transposing up by a major third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Transposing down by a major third</a:t>
            </a:r>
          </a:p>
          <a:p>
            <a:pPr>
              <a:buFont typeface="Wingdings" charset="0"/>
              <a:buNone/>
            </a:pPr>
            <a:r>
              <a:rPr lang="en-US" sz="1950" dirty="0">
                <a:solidFill>
                  <a:srgbClr val="4D25FF"/>
                </a:solidFill>
                <a:latin typeface="Arial" charset="0"/>
                <a:ea typeface="ＭＳ Ｐゴシック" charset="0"/>
                <a:cs typeface="ＭＳ Ｐゴシック" charset="0"/>
              </a:rPr>
              <a:t>Comment:</a:t>
            </a:r>
            <a:r>
              <a:rPr lang="en-US" dirty="0">
                <a:solidFill>
                  <a:srgbClr val="4D25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950" dirty="0">
                <a:latin typeface="Arial" charset="0"/>
                <a:ea typeface="ＭＳ Ｐゴシック" charset="0"/>
                <a:cs typeface="ＭＳ Ｐゴシック" charset="0"/>
              </a:rPr>
              <a:t>this is one of the techniques used to perform </a:t>
            </a:r>
            <a:r>
              <a:rPr lang="en-US" sz="1950" dirty="0" err="1">
                <a:latin typeface="Arial" charset="0"/>
                <a:ea typeface="ＭＳ Ｐゴシック" charset="0"/>
                <a:cs typeface="ＭＳ Ｐゴシック" charset="0"/>
              </a:rPr>
              <a:t>autotuning</a:t>
            </a:r>
            <a:endParaRPr lang="en-US" sz="195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solidFill>
                <a:srgbClr val="4D25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solidFill>
                <a:srgbClr val="4D25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solidFill>
                <a:srgbClr val="4D25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solidFill>
                <a:srgbClr val="4D25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solidFill>
                <a:srgbClr val="4D25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4D25FF"/>
                </a:solidFill>
                <a:latin typeface="Arial" charset="0"/>
                <a:ea typeface="ＭＳ Ｐゴシック" charset="0"/>
                <a:cs typeface="ＭＳ Ｐゴシック" charset="0"/>
              </a:rPr>
              <a:t>Comment: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this is how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autotuning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is done</a:t>
            </a:r>
          </a:p>
        </p:txBody>
      </p:sp>
      <p:pic>
        <p:nvPicPr>
          <p:cNvPr id="2" name="mkellman8_2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562600" y="1981200"/>
            <a:ext cx="411480" cy="411480"/>
          </a:xfrm>
          <a:prstGeom prst="rect">
            <a:avLst/>
          </a:prstGeom>
        </p:spPr>
      </p:pic>
      <p:pic>
        <p:nvPicPr>
          <p:cNvPr id="3" name="mkellman8_2b1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019800" y="2514600"/>
            <a:ext cx="411480" cy="411480"/>
          </a:xfrm>
          <a:prstGeom prst="rect">
            <a:avLst/>
          </a:prstGeom>
        </p:spPr>
      </p:pic>
      <p:pic>
        <p:nvPicPr>
          <p:cNvPr id="4" name="mkellman8_2b2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562600" y="2926080"/>
            <a:ext cx="411480" cy="411480"/>
          </a:xfrm>
          <a:prstGeom prst="rect">
            <a:avLst/>
          </a:prstGeom>
        </p:spPr>
      </p:pic>
      <p:pic>
        <p:nvPicPr>
          <p:cNvPr id="5" name="mkellman8_3a1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562600" y="4038600"/>
            <a:ext cx="411480" cy="411480"/>
          </a:xfrm>
          <a:prstGeom prst="rect">
            <a:avLst/>
          </a:prstGeom>
        </p:spPr>
      </p:pic>
      <p:pic>
        <p:nvPicPr>
          <p:cNvPr id="6" name="mkellman8_3a2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019800" y="4450080"/>
            <a:ext cx="411480" cy="411480"/>
          </a:xfrm>
          <a:prstGeom prst="rect">
            <a:avLst/>
          </a:prstGeom>
        </p:spPr>
      </p:pic>
      <p:pic>
        <p:nvPicPr>
          <p:cNvPr id="7" name="mkellman8_3b1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562600" y="4830884"/>
            <a:ext cx="411480" cy="411480"/>
          </a:xfrm>
          <a:prstGeom prst="rect">
            <a:avLst/>
          </a:prstGeom>
        </p:spPr>
      </p:pic>
      <p:pic>
        <p:nvPicPr>
          <p:cNvPr id="12" name="mkellman8_3b2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019800" y="5242364"/>
            <a:ext cx="411480" cy="4114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3D2C69-FE01-EC4C-AEA5-8C2E32EF6ADC}"/>
              </a:ext>
            </a:extLst>
          </p:cNvPr>
          <p:cNvSpPr txBox="1"/>
          <p:nvPr/>
        </p:nvSpPr>
        <p:spPr>
          <a:xfrm>
            <a:off x="6607175" y="3391621"/>
            <a:ext cx="21627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[Implemented</a:t>
            </a:r>
          </a:p>
          <a:p>
            <a:pPr algn="ctr"/>
            <a:r>
              <a:rPr lang="en-US" dirty="0">
                <a:solidFill>
                  <a:srgbClr val="7030A0"/>
                </a:solidFill>
              </a:rPr>
              <a:t>In Problem Set 6]</a:t>
            </a:r>
          </a:p>
        </p:txBody>
      </p:sp>
    </p:spTree>
    <p:extLst>
      <p:ext uri="{BB962C8B-B14F-4D97-AF65-F5344CB8AC3E}">
        <p14:creationId xmlns:p14="http://schemas.microsoft.com/office/powerpoint/2010/main" val="155824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88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88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88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884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371475" y="342900"/>
            <a:ext cx="8228013" cy="609600"/>
          </a:xfrm>
        </p:spPr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Another type of signal enhancement: </a:t>
            </a:r>
            <a:br>
              <a:rPr lang="en-US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adaptive noise cancellation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endParaRPr lang="en-US" sz="18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endParaRPr lang="en-US" sz="18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lang="en-US" sz="1800" dirty="0" err="1">
                <a:latin typeface="Arial" charset="0"/>
                <a:ea typeface="ヒラギノ角ゴ Pro W3" charset="0"/>
                <a:cs typeface="ヒラギノ角ゴ Pro W3" charset="0"/>
              </a:rPr>
              <a:t>SupP</a:t>
            </a:r>
            <a:endParaRPr lang="en-US" sz="18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endParaRPr lang="en-US" sz="18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endParaRPr lang="en-US" sz="18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lang="en-US" sz="1800" dirty="0">
                <a:latin typeface="Arial" charset="0"/>
                <a:ea typeface="ヒラギノ角ゴ Pro W3" charset="0"/>
                <a:cs typeface="ヒラギノ角ゴ Pro W3" charset="0"/>
              </a:rPr>
              <a:t>Speech + noise enters primary channel, correlated noise enters reference channel</a:t>
            </a:r>
          </a:p>
          <a:p>
            <a:r>
              <a:rPr lang="en-US" sz="1800" dirty="0">
                <a:latin typeface="Arial" charset="0"/>
                <a:ea typeface="ヒラギノ角ゴ Pro W3" charset="0"/>
                <a:cs typeface="ヒラギノ角ゴ Pro W3" charset="0"/>
              </a:rPr>
              <a:t>Adaptive filter attempts to convert noise in secondary channel to best resemble noise in primary channel and subtracts</a:t>
            </a:r>
          </a:p>
          <a:p>
            <a:r>
              <a:rPr lang="en-US" sz="1800" dirty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Performance </a:t>
            </a:r>
            <a:r>
              <a:rPr lang="en-US" sz="1800" dirty="0">
                <a:latin typeface="Arial" charset="0"/>
                <a:ea typeface="ヒラギノ角ゴ Pro W3" charset="0"/>
                <a:cs typeface="ヒラギノ角ゴ Pro W3" charset="0"/>
              </a:rPr>
              <a:t>degrades when speech leaks into reference channel and in reverberation</a:t>
            </a:r>
          </a:p>
        </p:txBody>
      </p:sp>
      <p:pic>
        <p:nvPicPr>
          <p:cNvPr id="50179" name="Picture 5" descr="AdaptiveFilterBlo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5715000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77918" y="2133600"/>
            <a:ext cx="1239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D25FF"/>
                </a:solidFill>
              </a:rPr>
              <a:t>Original: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55795" y="2667000"/>
            <a:ext cx="1567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D25FF"/>
                </a:solidFill>
              </a:rPr>
              <a:t>Processed:</a:t>
            </a:r>
          </a:p>
        </p:txBody>
      </p:sp>
      <p:pic>
        <p:nvPicPr>
          <p:cNvPr id="4" name="Carspeech_pri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24800" y="2133600"/>
            <a:ext cx="411480" cy="411480"/>
          </a:xfrm>
          <a:prstGeom prst="rect">
            <a:avLst/>
          </a:prstGeom>
        </p:spPr>
      </p:pic>
      <p:pic>
        <p:nvPicPr>
          <p:cNvPr id="6" name="fyavuzC11_1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24800" y="2688303"/>
            <a:ext cx="411480" cy="4114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066719-32C9-B347-9DB0-1EC26C54B720}"/>
              </a:ext>
            </a:extLst>
          </p:cNvPr>
          <p:cNvSpPr txBox="1"/>
          <p:nvPr/>
        </p:nvSpPr>
        <p:spPr>
          <a:xfrm>
            <a:off x="6535842" y="3391621"/>
            <a:ext cx="23054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[Implemented</a:t>
            </a:r>
          </a:p>
          <a:p>
            <a:pPr algn="ctr"/>
            <a:r>
              <a:rPr lang="en-US" dirty="0">
                <a:solidFill>
                  <a:srgbClr val="7030A0"/>
                </a:solidFill>
              </a:rPr>
              <a:t>In Problem Set 10]</a:t>
            </a:r>
          </a:p>
        </p:txBody>
      </p:sp>
    </p:spTree>
    <p:extLst>
      <p:ext uri="{BB962C8B-B14F-4D97-AF65-F5344CB8AC3E}">
        <p14:creationId xmlns:p14="http://schemas.microsoft.com/office/powerpoint/2010/main" val="211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7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What is 18-792 Advanced DSP?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One of several courses that extend and apply the topics discussed in 18-491/691</a:t>
            </a:r>
          </a:p>
          <a:p>
            <a:endParaRPr lang="en-US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Focus is on one-dimensional signals, primarily speech and music</a:t>
            </a:r>
          </a:p>
          <a:p>
            <a:endParaRPr lang="en-US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Much of the course will discuss optimal solutions based on probabilistic/stochastic signal representations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36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Noise cancellation for a PDA using two </a:t>
            </a:r>
            <a:r>
              <a:rPr lang="en-US" dirty="0" err="1">
                <a:latin typeface="Arial" charset="0"/>
                <a:ea typeface="ヒラギノ角ゴ Pro W3" charset="0"/>
                <a:cs typeface="ヒラギノ角ゴ Pro W3" charset="0"/>
              </a:rPr>
              <a:t>mics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 in </a:t>
            </a:r>
            <a:r>
              <a:rPr lang="ja-JP" altLang="en-US" dirty="0">
                <a:latin typeface="Arial" charset="0"/>
                <a:ea typeface="ヒラギノ角ゴ Pro W3" charset="0"/>
                <a:cs typeface="ヒラギノ角ゴ Pro W3" charset="0"/>
              </a:rPr>
              <a:t>“</a:t>
            </a:r>
            <a:r>
              <a:rPr lang="en-US" altLang="ja-JP" dirty="0" err="1">
                <a:latin typeface="Arial" charset="0"/>
                <a:ea typeface="ヒラギノ角ゴ Pro W3" charset="0"/>
                <a:cs typeface="ヒラギノ角ゴ Pro W3" charset="0"/>
              </a:rPr>
              <a:t>endfire</a:t>
            </a:r>
            <a:r>
              <a:rPr lang="ja-JP" altLang="en-US" dirty="0">
                <a:latin typeface="Arial" charset="0"/>
                <a:ea typeface="ヒラギノ角ゴ Pro W3" charset="0"/>
                <a:cs typeface="ヒラギノ角ゴ Pro W3" charset="0"/>
              </a:rPr>
              <a:t>”</a:t>
            </a:r>
            <a:r>
              <a:rPr lang="en-US" altLang="ja-JP" dirty="0">
                <a:latin typeface="Arial" charset="0"/>
                <a:ea typeface="ヒラギノ角ゴ Pro W3" charset="0"/>
                <a:cs typeface="ヒラギノ角ゴ Pro W3" charset="0"/>
              </a:rPr>
              <a:t> configuration</a:t>
            </a:r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Speech in cafeteria noise, no noise cancellation</a:t>
            </a:r>
          </a:p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Speech with noise cancellation</a:t>
            </a:r>
          </a:p>
          <a:p>
            <a:r>
              <a:rPr lang="en-US" dirty="0">
                <a:solidFill>
                  <a:srgbClr val="4D25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But</a:t>
            </a:r>
            <a:r>
              <a:rPr lang="en-US" dirty="0">
                <a:solidFill>
                  <a:srgbClr val="FFFF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…. simulation assumed no reverb </a:t>
            </a:r>
          </a:p>
        </p:txBody>
      </p:sp>
      <p:pic>
        <p:nvPicPr>
          <p:cNvPr id="52227" name="Picture 3" descr="STCconfigSingle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31950"/>
            <a:ext cx="3492500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NC_base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648200"/>
            <a:ext cx="541338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NC_cancel.wav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738" y="5189538"/>
            <a:ext cx="5111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F7E6E3-2820-C245-8E7E-E27B9B109199}"/>
              </a:ext>
            </a:extLst>
          </p:cNvPr>
          <p:cNvSpPr txBox="1"/>
          <p:nvPr/>
        </p:nvSpPr>
        <p:spPr>
          <a:xfrm>
            <a:off x="6535842" y="3391621"/>
            <a:ext cx="23054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[Implemented</a:t>
            </a:r>
          </a:p>
          <a:p>
            <a:pPr algn="ctr"/>
            <a:r>
              <a:rPr lang="en-US" dirty="0">
                <a:solidFill>
                  <a:srgbClr val="7030A0"/>
                </a:solidFill>
              </a:rPr>
              <a:t>In Problem Set 10]</a:t>
            </a:r>
          </a:p>
        </p:txBody>
      </p:sp>
    </p:spTree>
    <p:extLst>
      <p:ext uri="{BB962C8B-B14F-4D97-AF65-F5344CB8AC3E}">
        <p14:creationId xmlns:p14="http://schemas.microsoft.com/office/powerpoint/2010/main" val="109229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0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Summary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Lots of interesting topics that extend core material from DSP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Greater emphasis on implementation and applications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Greater emphasis on statistically-optimal signal processing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 hope that you have as much fun with this material as I have had!</a:t>
            </a:r>
          </a:p>
        </p:txBody>
      </p:sp>
    </p:spTree>
    <p:extLst>
      <p:ext uri="{BB962C8B-B14F-4D97-AF65-F5344CB8AC3E}">
        <p14:creationId xmlns:p14="http://schemas.microsoft.com/office/powerpoint/2010/main" val="408622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D87F8-EF0F-63AB-6457-40A0D88FE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for more info </a:t>
            </a:r>
            <a:r>
              <a:rPr lang="en-US"/>
              <a:t>about coverage </a:t>
            </a:r>
            <a:r>
              <a:rPr lang="en-US" dirty="0"/>
              <a:t>…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4C345-5E2A-6AA5-DC6B-59A6355A8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Check out the ADSP class notes …</a:t>
            </a:r>
          </a:p>
          <a:p>
            <a:endParaRPr lang="en-US" dirty="0"/>
          </a:p>
          <a:p>
            <a:pPr lvl="1"/>
            <a:r>
              <a:rPr lang="en-US" dirty="0">
                <a:hlinkClick r:id="rId2"/>
              </a:rPr>
              <a:t>http://www.ece.cmu.edu/~ece792/handouts/Notes_ADSP.pdf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129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-76200" y="0"/>
            <a:ext cx="10515600" cy="70104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Helvetica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909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take 18-792?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ADSP is THE most interesting ECE grad course this fall</a:t>
            </a:r>
          </a:p>
          <a:p>
            <a:endParaRPr lang="en-US" dirty="0"/>
          </a:p>
          <a:p>
            <a:r>
              <a:rPr lang="en-US" dirty="0"/>
              <a:t>ADSP is great fun </a:t>
            </a:r>
          </a:p>
          <a:p>
            <a:pPr lvl="1"/>
            <a:r>
              <a:rPr lang="en-US" dirty="0"/>
              <a:t>(at least most of the time)</a:t>
            </a:r>
          </a:p>
          <a:p>
            <a:pPr lvl="1"/>
            <a:endParaRPr lang="en-US" dirty="0"/>
          </a:p>
          <a:p>
            <a:r>
              <a:rPr lang="en-US" dirty="0"/>
              <a:t>You will be implementing algorithms that are fundamental to signal processing today</a:t>
            </a:r>
          </a:p>
        </p:txBody>
      </p:sp>
    </p:spTree>
    <p:extLst>
      <p:ext uri="{BB962C8B-B14F-4D97-AF65-F5344CB8AC3E}">
        <p14:creationId xmlns:p14="http://schemas.microsoft.com/office/powerpoint/2010/main" val="79411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Advanced digital signal processing: 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major application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Signal representation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Signal modeling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Signal enhancement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Signal separation</a:t>
            </a:r>
          </a:p>
        </p:txBody>
      </p:sp>
    </p:spTree>
    <p:extLst>
      <p:ext uri="{BB962C8B-B14F-4D97-AF65-F5344CB8AC3E}">
        <p14:creationId xmlns:p14="http://schemas.microsoft.com/office/powerpoint/2010/main" val="24659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18-792: major topic areas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Multi-rate DSP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Short-time Fourier analysis</a:t>
            </a:r>
          </a:p>
          <a:p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Overview of important properties of stochastic processes</a:t>
            </a:r>
          </a:p>
          <a:p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Traditional and modern spectral analysis</a:t>
            </a:r>
          </a:p>
          <a:p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Linear prediction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Adaptive filtering</a:t>
            </a:r>
          </a:p>
          <a:p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Adaptive array processing</a:t>
            </a:r>
          </a:p>
          <a:p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Additional topics and applications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5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Signal representation: why perform signal processing?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 look at the </a:t>
            </a:r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time-domain waveform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of </a:t>
            </a:r>
            <a:r>
              <a:rPr lang="ja-JP" altLang="en-US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latin typeface="Arial" charset="0"/>
                <a:ea typeface="ＭＳ Ｐゴシック" charset="0"/>
                <a:cs typeface="ＭＳ Ｐゴシック" charset="0"/>
              </a:rPr>
              <a:t>six</a:t>
            </a:r>
            <a:r>
              <a:rPr lang="ja-JP" altLang="en-US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>
                <a:latin typeface="Arial" charset="0"/>
                <a:ea typeface="ＭＳ Ｐゴシック" charset="0"/>
                <a:cs typeface="ＭＳ Ｐゴシック" charset="0"/>
              </a:rPr>
              <a:t>: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3" y="2043113"/>
            <a:ext cx="5614987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1158875" y="5954713"/>
            <a:ext cx="68967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0000FF"/>
                </a:solidFill>
              </a:rPr>
              <a:t>It</a:t>
            </a:r>
            <a:r>
              <a:rPr lang="ja-JP" altLang="en-US" sz="2000" dirty="0">
                <a:solidFill>
                  <a:srgbClr val="0000FF"/>
                </a:solidFill>
              </a:rPr>
              <a:t>’</a:t>
            </a:r>
            <a:r>
              <a:rPr lang="en-US" altLang="ja-JP" sz="2000" dirty="0">
                <a:solidFill>
                  <a:srgbClr val="0000FF"/>
                </a:solidFill>
              </a:rPr>
              <a:t>s hard to infer much from the time-domain waveform</a:t>
            </a:r>
            <a:endParaRPr lang="en-US" b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348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Signal representation: why perform signal processing?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A speech waveform in time:</a:t>
            </a:r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2089150"/>
            <a:ext cx="465772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86400" y="1689100"/>
            <a:ext cx="3090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“Welcome to DSP I”</a:t>
            </a:r>
          </a:p>
        </p:txBody>
      </p:sp>
      <p:pic>
        <p:nvPicPr>
          <p:cNvPr id="7" name="welcome1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18314" y="2895600"/>
            <a:ext cx="41148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6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 time-frequency representation 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of </a:t>
            </a:r>
            <a:r>
              <a:rPr lang="ja-JP" altLang="en-US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latin typeface="Arial" charset="0"/>
                <a:ea typeface="ＭＳ Ｐゴシック" charset="0"/>
                <a:cs typeface="ＭＳ Ｐゴシック" charset="0"/>
              </a:rPr>
              <a:t>welcome</a:t>
            </a:r>
            <a:r>
              <a:rPr lang="ja-JP" altLang="en-US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>
                <a:latin typeface="Arial" charset="0"/>
                <a:ea typeface="ＭＳ Ｐゴシック" charset="0"/>
                <a:cs typeface="ＭＳ Ｐゴシック" charset="0"/>
              </a:rPr>
              <a:t> is much more informative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endParaRPr lang="es-ES_tradnl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549400"/>
            <a:ext cx="6073775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welcome1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43714" y="2700957"/>
            <a:ext cx="411480" cy="4114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5CA696-1CD8-9947-A0C7-391B144DBC2A}"/>
              </a:ext>
            </a:extLst>
          </p:cNvPr>
          <p:cNvSpPr txBox="1"/>
          <p:nvPr/>
        </p:nvSpPr>
        <p:spPr>
          <a:xfrm>
            <a:off x="6607175" y="3391621"/>
            <a:ext cx="21627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[Implemented</a:t>
            </a:r>
          </a:p>
          <a:p>
            <a:pPr algn="ctr"/>
            <a:r>
              <a:rPr lang="en-US" dirty="0">
                <a:solidFill>
                  <a:srgbClr val="7030A0"/>
                </a:solidFill>
              </a:rPr>
              <a:t>In Problem Set 4]</a:t>
            </a:r>
          </a:p>
        </p:txBody>
      </p:sp>
    </p:spTree>
    <p:extLst>
      <p:ext uri="{BB962C8B-B14F-4D97-AF65-F5344CB8AC3E}">
        <p14:creationId xmlns:p14="http://schemas.microsoft.com/office/powerpoint/2010/main" val="301120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Signal modeling: let’s consider the “uh” in “welcome:”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1535113"/>
            <a:ext cx="5330825" cy="454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h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28838" y="2834468"/>
            <a:ext cx="41148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71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ill_nov96">
  <a:themeElements>
    <a:clrScheme name="Bill_nov96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Bill_nov9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Helvetica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Helvetica" pitchFamily="-109" charset="0"/>
          </a:defRPr>
        </a:defPPr>
      </a:lstStyle>
    </a:lnDef>
  </a:objectDefaults>
  <a:extraClrSchemeLst>
    <a:extraClrScheme>
      <a:clrScheme name="Bill_nov9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_nov9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ll_nov96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_nov96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_nov9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_nov9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_nov9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Bill_nov96.pot</Template>
  <TotalTime>11778</TotalTime>
  <Pages>21</Pages>
  <Words>864</Words>
  <Application>Microsoft Macintosh PowerPoint</Application>
  <PresentationFormat>On-screen Show (4:3)</PresentationFormat>
  <Paragraphs>205</Paragraphs>
  <Slides>23</Slides>
  <Notes>14</Notes>
  <HiddenSlides>6</HiddenSlides>
  <MMClips>37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Courier</vt:lpstr>
      <vt:lpstr>Helvetica</vt:lpstr>
      <vt:lpstr>Times</vt:lpstr>
      <vt:lpstr>Times New Roman</vt:lpstr>
      <vt:lpstr>Wingdings</vt:lpstr>
      <vt:lpstr>Bill_nov96</vt:lpstr>
      <vt:lpstr>INTRODUCTION TO 18-792 ADVANCED DIGITAL SIGNAL PROCESSING</vt:lpstr>
      <vt:lpstr>What is 18-792 Advanced DSP?</vt:lpstr>
      <vt:lpstr>Why take 18-792?</vt:lpstr>
      <vt:lpstr>Advanced digital signal processing:  major application issues</vt:lpstr>
      <vt:lpstr>18-792: major topic areas</vt:lpstr>
      <vt:lpstr>Signal representation: why perform signal processing?</vt:lpstr>
      <vt:lpstr>Signal representation: why perform signal processing?</vt:lpstr>
      <vt:lpstr>A time-frequency representation  of “welcome” is much more informative</vt:lpstr>
      <vt:lpstr>Signal modeling: let’s consider the “uh” in “welcome:”</vt:lpstr>
      <vt:lpstr>The raw spectrum</vt:lpstr>
      <vt:lpstr>All-pole modeling: the LPC spectrum</vt:lpstr>
      <vt:lpstr>The source-filter model of speech</vt:lpstr>
      <vt:lpstr>Some examples of homework projects: separating vocal tract excitation and and filter</vt:lpstr>
      <vt:lpstr>Classical signal enhancement: compensation of speech for noise and filtering</vt:lpstr>
      <vt:lpstr>Compensating for the combined effects of additive noise and linear filtering in ASR</vt:lpstr>
      <vt:lpstr>Signal separation: speech is quite intelligible, even  when presented only in fragments</vt:lpstr>
      <vt:lpstr>Practical signal separation: Audio samples using selective reconstruction based on ITD</vt:lpstr>
      <vt:lpstr>Phase vocoding: changing time scale and pitch</vt:lpstr>
      <vt:lpstr>Another type of signal enhancement:  adaptive noise cancellation</vt:lpstr>
      <vt:lpstr>Noise cancellation for a PDA using two mics in “endfire” configuration</vt:lpstr>
      <vt:lpstr>Summary</vt:lpstr>
      <vt:lpstr>And for more info about coverage … </vt:lpstr>
      <vt:lpstr>PowerPoint Presentation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 PROCESSING FOR SPEECH APPLICATIONS</dc:title>
  <dc:subject/>
  <dc:creator>Richard Stern</dc:creator>
  <cp:keywords/>
  <dc:description/>
  <cp:lastModifiedBy>Richard M Stern Jr.</cp:lastModifiedBy>
  <cp:revision>340</cp:revision>
  <cp:lastPrinted>2002-01-14T06:12:27Z</cp:lastPrinted>
  <dcterms:created xsi:type="dcterms:W3CDTF">2009-05-28T14:46:16Z</dcterms:created>
  <dcterms:modified xsi:type="dcterms:W3CDTF">2024-04-01T06:26:05Z</dcterms:modified>
</cp:coreProperties>
</file>