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304" r:id="rId3"/>
    <p:sldId id="353" r:id="rId4"/>
    <p:sldId id="354" r:id="rId5"/>
    <p:sldId id="355" r:id="rId6"/>
    <p:sldId id="356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4" r:id="rId22"/>
    <p:sldId id="375" r:id="rId23"/>
    <p:sldId id="37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694"/>
  </p:normalViewPr>
  <p:slideViewPr>
    <p:cSldViewPr snapToGrid="0">
      <p:cViewPr varScale="1">
        <p:scale>
          <a:sx n="117" d="100"/>
          <a:sy n="117" d="100"/>
        </p:scale>
        <p:origin x="2104" y="168"/>
      </p:cViewPr>
      <p:guideLst>
        <p:guide orient="horz" pos="2160"/>
        <p:guide pos="283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88" y="-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AB9DA3E-4D9B-724A-81CF-A84FD81790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BC450B7-751C-AB44-B581-EEAB09CEF9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1719728-9518-1043-8884-FD2E02783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6923D71-3EC7-5F47-9A74-0E8269478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53A517F-CE89-A642-AF45-E4F74B062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39BDD851-BC1B-5D4B-B31F-06BD3BD6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9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04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342900"/>
            <a:ext cx="20574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1388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66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98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84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72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8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94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2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69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69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>
            <a:extLst>
              <a:ext uri="{FF2B5EF4-FFF2-40B4-BE49-F238E27FC236}">
                <a16:creationId xmlns:a16="http://schemas.microsoft.com/office/drawing/2014/main" id="{06DD2345-D95C-7542-A4DE-53285372A4D7}"/>
              </a:ext>
            </a:extLst>
          </p:cNvPr>
          <p:cNvGrpSpPr>
            <a:grpSpLocks/>
          </p:cNvGrpSpPr>
          <p:nvPr/>
        </p:nvGrpSpPr>
        <p:grpSpPr bwMode="auto">
          <a:xfrm>
            <a:off x="212725" y="6169025"/>
            <a:ext cx="1035050" cy="458788"/>
            <a:chOff x="134" y="3886"/>
            <a:chExt cx="652" cy="289"/>
          </a:xfrm>
        </p:grpSpPr>
        <p:sp>
          <p:nvSpPr>
            <p:cNvPr id="1033" name="Rectangle 7">
              <a:extLst>
                <a:ext uri="{FF2B5EF4-FFF2-40B4-BE49-F238E27FC236}">
                  <a16:creationId xmlns:a16="http://schemas.microsoft.com/office/drawing/2014/main" id="{57F0679F-164A-824A-B1C6-C34299A617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0000">
              <a:off x="134" y="3897"/>
              <a:ext cx="293" cy="2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Rectangle 8">
              <a:extLst>
                <a:ext uri="{FF2B5EF4-FFF2-40B4-BE49-F238E27FC236}">
                  <a16:creationId xmlns:a16="http://schemas.microsoft.com/office/drawing/2014/main" id="{4B70B542-3D2A-A043-AF2A-A89D79E1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3886"/>
              <a:ext cx="612" cy="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7" tIns="44450" rIns="90487" bIns="44450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600" b="1" i="0">
                  <a:solidFill>
                    <a:schemeClr val="tx2"/>
                  </a:solidFill>
                  <a:latin typeface="Times New Roman" panose="02020603050405020304" pitchFamily="18" charset="0"/>
                </a:rPr>
                <a:t>Carnegie</a:t>
              </a:r>
            </a:p>
          </p:txBody>
        </p:sp>
        <p:sp>
          <p:nvSpPr>
            <p:cNvPr id="1035" name="Rectangle 9">
              <a:extLst>
                <a:ext uri="{FF2B5EF4-FFF2-40B4-BE49-F238E27FC236}">
                  <a16:creationId xmlns:a16="http://schemas.microsoft.com/office/drawing/2014/main" id="{7CB39C63-63EB-3145-8FB6-A3932D46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986"/>
              <a:ext cx="365" cy="1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0012" tIns="19050" rIns="100012" bIns="19050"/>
            <a:lstStyle>
              <a:lvl1pPr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600" b="1" i="0">
                  <a:solidFill>
                    <a:schemeClr val="tx2"/>
                  </a:solidFill>
                  <a:latin typeface="Times New Roman" panose="02020603050405020304" pitchFamily="18" charset="0"/>
                </a:rPr>
                <a:t>Mellon</a:t>
              </a:r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52D1CEA7-AE73-AB46-9E9E-018D4DA8F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D84566F-1814-614A-B001-713345039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4642A20-0597-3A4A-AD8C-4666E1C84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75E9A3D1-EB24-A24A-9F95-0315BEF4D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lIns="90487" tIns="44450" rIns="90487" bIns="44450" anchor="ctr"/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i="0">
                <a:solidFill>
                  <a:schemeClr val="tx2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45A1509F-1630-E749-8220-AA58AE3BA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1">
            <a:extLst>
              <a:ext uri="{FF2B5EF4-FFF2-40B4-BE49-F238E27FC236}">
                <a16:creationId xmlns:a16="http://schemas.microsoft.com/office/drawing/2014/main" id="{C623330E-C37B-174C-B7B1-9FCAAE56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49988"/>
            <a:ext cx="7388225" cy="454025"/>
          </a:xfrm>
          <a:prstGeom prst="rect">
            <a:avLst/>
          </a:prstGeom>
          <a:noFill/>
          <a:ln>
            <a:noFill/>
          </a:ln>
        </p:spPr>
        <p:txBody>
          <a:bodyPr lIns="90487" tIns="44450" rIns="90487" bIns="4445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i="0">
                <a:latin typeface="Times New Roman" panose="02020603050405020304" pitchFamily="18" charset="0"/>
              </a:rPr>
              <a:t>		       </a:t>
            </a:r>
            <a:r>
              <a:rPr lang="en-US" altLang="en-US" sz="1400" b="1" i="0">
                <a:solidFill>
                  <a:schemeClr val="tx2"/>
                </a:solidFill>
                <a:latin typeface="Helvetica" pitchFamily="2" charset="0"/>
              </a:rPr>
              <a:t>Slide </a:t>
            </a:r>
            <a:fld id="{5114D0C4-092A-1B41-A429-96BFCB5A58AA}" type="slidenum">
              <a:rPr lang="en-US" altLang="en-US" sz="1400" b="1" i="0" smtClean="0">
                <a:solidFill>
                  <a:schemeClr val="tx2"/>
                </a:solidFill>
                <a:latin typeface="Helvetica" pitchFamily="2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lang="en-US" altLang="en-US" sz="1400" b="1" i="0">
                <a:solidFill>
                  <a:schemeClr val="tx2"/>
                </a:solidFill>
                <a:latin typeface="Helvetica" pitchFamily="2" charset="0"/>
              </a:rPr>
              <a:t>		    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e.cmu.edu/~rm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A865703D-0012-9E4D-8D79-FC1C0923E4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18-491/691 Lecture #16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INTRODUCTION TO THE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FAST FOURIER TRANSFORM ALGORITHM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D21A68D0-8898-6A42-8883-6906C93865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3429000"/>
          </a:xfrm>
        </p:spPr>
        <p:txBody>
          <a:bodyPr/>
          <a:lstStyle/>
          <a:p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Department of Electrical and Computer Engineering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Carnegie Mellon University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Pittsburgh, Pennsylvania 15213</a:t>
            </a:r>
          </a:p>
          <a:p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Phone: +1 (412) 268-2535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FAX: +1 (412) 268-3890</a:t>
            </a:r>
          </a:p>
          <a:p>
            <a:pPr>
              <a:spcBef>
                <a:spcPct val="0"/>
              </a:spcBef>
            </a:pPr>
            <a:r>
              <a:rPr lang="en-US" altLang="en-US" b="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rms@cs.cmu.edu</a:t>
            </a:r>
            <a:endParaRPr lang="en-US" altLang="en-US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ea typeface="ＭＳ Ｐゴシック" panose="020B0600070205080204" pitchFamily="34" charset="-128"/>
                <a:hlinkClick r:id="rId2"/>
              </a:rPr>
              <a:t>http://www.ece.cmu.edu/~rms</a:t>
            </a:r>
            <a:endParaRPr lang="en-US" altLang="en-US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en-US" altLang="en-US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March 16, 2023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[OSYP 9.2]</a:t>
            </a:r>
            <a:endParaRPr lang="en-US" altLang="en-US" b="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137F7F89-1451-6447-A8B0-D98057B9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 i="0">
                <a:solidFill>
                  <a:schemeClr val="tx2"/>
                </a:solidFill>
                <a:latin typeface="Arial" panose="020B0604020202020204" pitchFamily="34" charset="0"/>
              </a:rPr>
              <a:t>Richard M. Stern</a:t>
            </a:r>
            <a:endParaRPr lang="en-US" altLang="en-US" b="1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3130C08B-D0F2-B743-9E62-7F76E94DB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Signal flowgraph notation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2B8E7482-D432-4F4D-9B6A-8713A6286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generalizing this formulation, it is most convenient to adopt a graphic approach …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Signal flowgraph notation describes the three basic DSP operations: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Addition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Multiplication by a constant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Delay </a:t>
            </a:r>
          </a:p>
        </p:txBody>
      </p:sp>
      <p:grpSp>
        <p:nvGrpSpPr>
          <p:cNvPr id="13315" name="Group 43">
            <a:extLst>
              <a:ext uri="{FF2B5EF4-FFF2-40B4-BE49-F238E27FC236}">
                <a16:creationId xmlns:a16="http://schemas.microsoft.com/office/drawing/2014/main" id="{11D7ADAF-C1F6-2B43-A10B-302927441BD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065463"/>
            <a:ext cx="2057400" cy="533400"/>
            <a:chOff x="2112" y="1931"/>
            <a:chExt cx="1296" cy="336"/>
          </a:xfrm>
        </p:grpSpPr>
        <p:sp>
          <p:nvSpPr>
            <p:cNvPr id="13334" name="Line 10">
              <a:extLst>
                <a:ext uri="{FF2B5EF4-FFF2-40B4-BE49-F238E27FC236}">
                  <a16:creationId xmlns:a16="http://schemas.microsoft.com/office/drawing/2014/main" id="{DB42F1B7-97DC-D24E-8108-ABCFEECB7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3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11">
              <a:extLst>
                <a:ext uri="{FF2B5EF4-FFF2-40B4-BE49-F238E27FC236}">
                  <a16:creationId xmlns:a16="http://schemas.microsoft.com/office/drawing/2014/main" id="{3A91D827-7C18-F34B-9B50-62067200E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26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12">
              <a:extLst>
                <a:ext uri="{FF2B5EF4-FFF2-40B4-BE49-F238E27FC236}">
                  <a16:creationId xmlns:a16="http://schemas.microsoft.com/office/drawing/2014/main" id="{710D07FF-D2F0-E649-B9CC-21F1A8DA4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31"/>
              <a:ext cx="28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13">
              <a:extLst>
                <a:ext uri="{FF2B5EF4-FFF2-40B4-BE49-F238E27FC236}">
                  <a16:creationId xmlns:a16="http://schemas.microsoft.com/office/drawing/2014/main" id="{505C4194-27B0-B64D-A3FC-CBA4808F6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098"/>
              <a:ext cx="28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14">
              <a:extLst>
                <a:ext uri="{FF2B5EF4-FFF2-40B4-BE49-F238E27FC236}">
                  <a16:creationId xmlns:a16="http://schemas.microsoft.com/office/drawing/2014/main" id="{0C73632F-C0BC-774C-AE55-257D56C38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09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6" name="Text Box 17">
            <a:extLst>
              <a:ext uri="{FF2B5EF4-FFF2-40B4-BE49-F238E27FC236}">
                <a16:creationId xmlns:a16="http://schemas.microsoft.com/office/drawing/2014/main" id="{071B26F0-AF4C-7042-95B3-60ED8149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28003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</a:t>
            </a:r>
          </a:p>
        </p:txBody>
      </p:sp>
      <p:sp>
        <p:nvSpPr>
          <p:cNvPr id="13317" name="Text Box 18">
            <a:extLst>
              <a:ext uri="{FF2B5EF4-FFF2-40B4-BE49-F238E27FC236}">
                <a16:creationId xmlns:a16="http://schemas.microsoft.com/office/drawing/2014/main" id="{29B05766-FE93-F64F-87B7-D3D9CA1C1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3330575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y[n]</a:t>
            </a:r>
          </a:p>
        </p:txBody>
      </p:sp>
      <p:sp>
        <p:nvSpPr>
          <p:cNvPr id="13318" name="Text Box 19">
            <a:extLst>
              <a:ext uri="{FF2B5EF4-FFF2-40B4-BE49-F238E27FC236}">
                <a16:creationId xmlns:a16="http://schemas.microsoft.com/office/drawing/2014/main" id="{0D620737-95CC-0745-9F5D-24098933F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654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x[n]+y[n]</a:t>
            </a:r>
          </a:p>
        </p:txBody>
      </p:sp>
      <p:grpSp>
        <p:nvGrpSpPr>
          <p:cNvPr id="13319" name="Group 23">
            <a:extLst>
              <a:ext uri="{FF2B5EF4-FFF2-40B4-BE49-F238E27FC236}">
                <a16:creationId xmlns:a16="http://schemas.microsoft.com/office/drawing/2014/main" id="{1EADE2A8-EBA4-944B-B4D0-15C82D90472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419600"/>
            <a:ext cx="2209800" cy="0"/>
            <a:chOff x="2832" y="2784"/>
            <a:chExt cx="1392" cy="0"/>
          </a:xfrm>
        </p:grpSpPr>
        <p:sp>
          <p:nvSpPr>
            <p:cNvPr id="13332" name="Line 21">
              <a:extLst>
                <a:ext uri="{FF2B5EF4-FFF2-40B4-BE49-F238E27FC236}">
                  <a16:creationId xmlns:a16="http://schemas.microsoft.com/office/drawing/2014/main" id="{A1E4BA52-4C67-684F-B260-82E302D7E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22">
              <a:extLst>
                <a:ext uri="{FF2B5EF4-FFF2-40B4-BE49-F238E27FC236}">
                  <a16:creationId xmlns:a16="http://schemas.microsoft.com/office/drawing/2014/main" id="{AF19BE1A-BCE7-3A4B-94DB-4B5D0B60B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0" name="Text Box 24">
            <a:extLst>
              <a:ext uri="{FF2B5EF4-FFF2-40B4-BE49-F238E27FC236}">
                <a16:creationId xmlns:a16="http://schemas.microsoft.com/office/drawing/2014/main" id="{789E7709-5AD6-D04A-9D75-2B5577E7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419100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</a:t>
            </a:r>
          </a:p>
        </p:txBody>
      </p:sp>
      <p:sp>
        <p:nvSpPr>
          <p:cNvPr id="13321" name="Text Box 25">
            <a:extLst>
              <a:ext uri="{FF2B5EF4-FFF2-40B4-BE49-F238E27FC236}">
                <a16:creationId xmlns:a16="http://schemas.microsoft.com/office/drawing/2014/main" id="{A02244B2-E4AB-F34D-ABF1-61DBFEB8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86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3322" name="Text Box 26">
            <a:extLst>
              <a:ext uri="{FF2B5EF4-FFF2-40B4-BE49-F238E27FC236}">
                <a16:creationId xmlns:a16="http://schemas.microsoft.com/office/drawing/2014/main" id="{2855CE7E-10BC-8D4C-8742-D14CB241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1910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ax[n]</a:t>
            </a:r>
          </a:p>
        </p:txBody>
      </p:sp>
      <p:grpSp>
        <p:nvGrpSpPr>
          <p:cNvPr id="13323" name="Group 27">
            <a:extLst>
              <a:ext uri="{FF2B5EF4-FFF2-40B4-BE49-F238E27FC236}">
                <a16:creationId xmlns:a16="http://schemas.microsoft.com/office/drawing/2014/main" id="{296B304C-BFB1-8544-AAFC-04A4A6471A1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181600"/>
            <a:ext cx="2209800" cy="0"/>
            <a:chOff x="2832" y="2784"/>
            <a:chExt cx="1392" cy="0"/>
          </a:xfrm>
        </p:grpSpPr>
        <p:sp>
          <p:nvSpPr>
            <p:cNvPr id="13330" name="Line 28">
              <a:extLst>
                <a:ext uri="{FF2B5EF4-FFF2-40B4-BE49-F238E27FC236}">
                  <a16:creationId xmlns:a16="http://schemas.microsoft.com/office/drawing/2014/main" id="{88CEC3E6-7B28-A845-B535-3EFDA321C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29">
              <a:extLst>
                <a:ext uri="{FF2B5EF4-FFF2-40B4-BE49-F238E27FC236}">
                  <a16:creationId xmlns:a16="http://schemas.microsoft.com/office/drawing/2014/main" id="{4FBA5B75-547A-B046-91DB-F1F68F971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" name="Text Box 36">
            <a:extLst>
              <a:ext uri="{FF2B5EF4-FFF2-40B4-BE49-F238E27FC236}">
                <a16:creationId xmlns:a16="http://schemas.microsoft.com/office/drawing/2014/main" id="{595FBF80-6D50-9B42-A502-480945E5B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530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x[n]</a:t>
            </a:r>
          </a:p>
        </p:txBody>
      </p:sp>
      <p:sp>
        <p:nvSpPr>
          <p:cNvPr id="13325" name="Text Box 37">
            <a:extLst>
              <a:ext uri="{FF2B5EF4-FFF2-40B4-BE49-F238E27FC236}">
                <a16:creationId xmlns:a16="http://schemas.microsoft.com/office/drawing/2014/main" id="{296C45E4-47A1-694F-9BA6-4E6E803C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4953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x[n-1]</a:t>
            </a:r>
          </a:p>
        </p:txBody>
      </p:sp>
      <p:sp>
        <p:nvSpPr>
          <p:cNvPr id="13326" name="Text Box 38">
            <a:extLst>
              <a:ext uri="{FF2B5EF4-FFF2-40B4-BE49-F238E27FC236}">
                <a16:creationId xmlns:a16="http://schemas.microsoft.com/office/drawing/2014/main" id="{33B5C551-3068-7546-BFF8-108566C4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472440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z</a:t>
            </a:r>
            <a:r>
              <a:rPr lang="en-US" altLang="en-US" baseline="30000"/>
              <a:t>-1</a:t>
            </a:r>
            <a:endParaRPr lang="en-US" altLang="en-US"/>
          </a:p>
        </p:txBody>
      </p:sp>
      <p:sp>
        <p:nvSpPr>
          <p:cNvPr id="13327" name="Line 40">
            <a:extLst>
              <a:ext uri="{FF2B5EF4-FFF2-40B4-BE49-F238E27FC236}">
                <a16:creationId xmlns:a16="http://schemas.microsoft.com/office/drawing/2014/main" id="{85AE4EBD-EBE1-C140-8D2D-865D2EEAA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3938" y="3327400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41">
            <a:extLst>
              <a:ext uri="{FF2B5EF4-FFF2-40B4-BE49-F238E27FC236}">
                <a16:creationId xmlns:a16="http://schemas.microsoft.com/office/drawing/2014/main" id="{99A5F0DD-8938-674E-9E44-5A3D45824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3065463"/>
            <a:ext cx="119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42">
            <a:extLst>
              <a:ext uri="{FF2B5EF4-FFF2-40B4-BE49-F238E27FC236}">
                <a16:creationId xmlns:a16="http://schemas.microsoft.com/office/drawing/2014/main" id="{C77CB8D9-07D5-114B-87E7-B4350F85E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9325" y="3598863"/>
            <a:ext cx="16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F8A8035-F24E-D147-A73F-884DF0B42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Signal flowgraph representation of 8-point DFT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37C58F87-D3EC-B546-9CAD-8696F9FFE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 that the DFT is now of the form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DFT in (partial) flowgraph notation: </a:t>
            </a:r>
          </a:p>
        </p:txBody>
      </p:sp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452087EC-8906-8B40-9444-240270B1EA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524000"/>
          <a:ext cx="232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406400" progId="Equation.3">
                  <p:embed/>
                </p:oleObj>
              </mc:Choice>
              <mc:Fallback>
                <p:oleObj name="Equation" r:id="rId2" imgW="23241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24000"/>
                        <a:ext cx="2324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6" descr="OSB9.3.tiff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E4C1CB87-0FE4-084B-884F-50B58628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699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7CF2E8D-2E89-8645-8FDB-5749323D8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Continuing with the decomposition …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D997401-A77E-DE48-9488-55EF06F38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why not break up into additional DFTs?  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take the upper 4-point DFT and break it up into two 2-point DFTs: 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363" name="Picture 4" descr="9.4.tif   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94B39B77-7D89-264B-B281-4280BDA0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638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76591B-41DD-534D-9751-4B5BDD171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complete decomposition into 2-point DFTs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49927A7-C220-1849-B49E-984EFA08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87" name="Picture 4" descr="&#9;OSB9.5tif 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2F3827EC-11C4-7B47-A568-C9B6073C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4950"/>
            <a:ext cx="6400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F561146-95E2-0342-8C64-94C56F29D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Now let’</a:t>
            </a:r>
            <a:r>
              <a:rPr lang="en-US" altLang="ja-JP">
                <a:ea typeface="ＭＳ Ｐゴシック" panose="020B0600070205080204" pitchFamily="34" charset="-128"/>
              </a:rPr>
              <a:t>s take a closer look at the 2-point DFT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5979503F-6C1F-A04E-B3FC-AB71CA61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expression for the 2-point DFT is: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Evaluating for              we obtain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which in signal flowgraph notation looks like ...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F3389178-09B7-3D47-9CFD-410F14AF86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981200"/>
          <a:ext cx="4406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900" imgH="787400" progId="Equation.3">
                  <p:embed/>
                </p:oleObj>
              </mc:Choice>
              <mc:Fallback>
                <p:oleObj name="Equation" r:id="rId2" imgW="44069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4406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3">
            <a:extLst>
              <a:ext uri="{FF2B5EF4-FFF2-40B4-BE49-F238E27FC236}">
                <a16:creationId xmlns:a16="http://schemas.microsoft.com/office/drawing/2014/main" id="{0670BDD3-D371-EA42-9DC4-3458A497BA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971800"/>
          <a:ext cx="711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241300" progId="Equation.3">
                  <p:embed/>
                </p:oleObj>
              </mc:Choice>
              <mc:Fallback>
                <p:oleObj name="Equation" r:id="rId4" imgW="7112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71800"/>
                        <a:ext cx="711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4">
            <a:extLst>
              <a:ext uri="{FF2B5EF4-FFF2-40B4-BE49-F238E27FC236}">
                <a16:creationId xmlns:a16="http://schemas.microsoft.com/office/drawing/2014/main" id="{EA9C51F0-20AC-724F-89F1-6A7FA5097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429000"/>
          <a:ext cx="4013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13200" imgH="723900" progId="Equation.3">
                  <p:embed/>
                </p:oleObj>
              </mc:Choice>
              <mc:Fallback>
                <p:oleObj name="Equation" r:id="rId6" imgW="4013200" imgH="723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4013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7">
            <a:extLst>
              <a:ext uri="{FF2B5EF4-FFF2-40B4-BE49-F238E27FC236}">
                <a16:creationId xmlns:a16="http://schemas.microsoft.com/office/drawing/2014/main" id="{3A77AD4A-F78E-BF44-84C8-56820931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4703763"/>
            <a:ext cx="22685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>
            <a:extLst>
              <a:ext uri="{FF2B5EF4-FFF2-40B4-BE49-F238E27FC236}">
                <a16:creationId xmlns:a16="http://schemas.microsoft.com/office/drawing/2014/main" id="{10A91627-1924-F643-892A-A01759F2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887913"/>
            <a:ext cx="427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0">
                <a:solidFill>
                  <a:schemeClr val="accent2"/>
                </a:solidFill>
                <a:latin typeface="Arial" panose="020B0604020202020204" pitchFamily="34" charset="0"/>
              </a:rPr>
              <a:t>This topology is referred to as the</a:t>
            </a:r>
          </a:p>
          <a:p>
            <a:pPr algn="ctr"/>
            <a:r>
              <a:rPr lang="en-US" altLang="en-US" sz="2000" b="1" i="0">
                <a:solidFill>
                  <a:schemeClr val="accent2"/>
                </a:solidFill>
                <a:latin typeface="Arial" panose="020B0604020202020204" pitchFamily="34" charset="0"/>
              </a:rPr>
              <a:t>basic butterfly</a:t>
            </a:r>
            <a:endParaRPr lang="en-US" altLang="en-US" sz="20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9B5A2ED-BBD0-774A-89C5-2343532E5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complete 8-point decimation-in-time FFT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38DC3BD-AC29-524D-AD32-230265AEB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5" name="Picture 4" descr="&#10;OSB9.7.tif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108EABE1-2761-A44A-84D2-67B2CBE3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5750"/>
            <a:ext cx="57912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B3DA50F-9EB6-F04A-A00E-FD53E4925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Number of multiplys for N-point FFTs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116EA54D-0622-C340-801B-D92E62BB2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Let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(log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 columns)(</a:t>
            </a:r>
            <a:r>
              <a:rPr lang="en-US" altLang="en-US" i="1">
                <a:ea typeface="ＭＳ Ｐゴシック" panose="020B0600070205080204" pitchFamily="34" charset="-128"/>
              </a:rPr>
              <a:t>N/2</a:t>
            </a:r>
            <a:r>
              <a:rPr lang="en-US" altLang="en-US">
                <a:ea typeface="ＭＳ Ｐゴシック" panose="020B0600070205080204" pitchFamily="34" charset="-128"/>
              </a:rPr>
              <a:t> butterflys/column)(2 mults/butterfly)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or  ~                   multiplys</a:t>
            </a:r>
          </a:p>
        </p:txBody>
      </p:sp>
      <p:graphicFrame>
        <p:nvGraphicFramePr>
          <p:cNvPr id="19459" name="Object 2">
            <a:extLst>
              <a:ext uri="{FF2B5EF4-FFF2-40B4-BE49-F238E27FC236}">
                <a16:creationId xmlns:a16="http://schemas.microsoft.com/office/drawing/2014/main" id="{8634E480-25E8-964D-94E5-EB062DA516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37100"/>
          <a:ext cx="287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70200" imgH="368300" progId="Equation.3">
                  <p:embed/>
                </p:oleObj>
              </mc:Choice>
              <mc:Fallback>
                <p:oleObj name="Equation" r:id="rId2" imgW="28702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37100"/>
                        <a:ext cx="287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5" descr="&#10;OSB9.7.tif                                                     000213D7Macintosh HD                   ABA78158:">
            <a:extLst>
              <a:ext uri="{FF2B5EF4-FFF2-40B4-BE49-F238E27FC236}">
                <a16:creationId xmlns:a16="http://schemas.microsoft.com/office/drawing/2014/main" id="{362DF370-2F54-4646-A2C7-74C2A652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371600"/>
            <a:ext cx="42037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1" name="Object 3">
            <a:extLst>
              <a:ext uri="{FF2B5EF4-FFF2-40B4-BE49-F238E27FC236}">
                <a16:creationId xmlns:a16="http://schemas.microsoft.com/office/drawing/2014/main" id="{33A64E0E-F2E3-C242-8281-1BFA490ED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9400" y="5753100"/>
          <a:ext cx="111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600" imgH="266700" progId="Equation.3">
                  <p:embed/>
                </p:oleObj>
              </mc:Choice>
              <mc:Fallback>
                <p:oleObj name="Equation" r:id="rId5" imgW="1117600" imgH="266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753100"/>
                        <a:ext cx="1117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>
            <a:extLst>
              <a:ext uri="{FF2B5EF4-FFF2-40B4-BE49-F238E27FC236}">
                <a16:creationId xmlns:a16="http://schemas.microsoft.com/office/drawing/2014/main" id="{8885F16C-CA82-384D-8B0B-30AC36CA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03538"/>
            <a:ext cx="4038600" cy="32067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7AE0857-D234-7D4A-9838-96041493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713" y="1511300"/>
            <a:ext cx="8231187" cy="4572000"/>
          </a:xfrm>
        </p:spPr>
        <p:txBody>
          <a:bodyPr/>
          <a:lstStyle/>
          <a:p>
            <a:pPr defTabSz="1023938"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Slow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DFT requires 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 i="1" baseline="30000">
                <a:ea typeface="ＭＳ Ｐゴシック" panose="020B0600070205080204" pitchFamily="34" charset="-128"/>
              </a:rPr>
              <a:t>2</a:t>
            </a:r>
            <a:r>
              <a:rPr lang="en-US" altLang="ja-JP">
                <a:ea typeface="ＭＳ Ｐゴシック" panose="020B0600070205080204" pitchFamily="34" charset="-128"/>
              </a:rPr>
              <a:t> mults; FFT requires 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>
                <a:ea typeface="ＭＳ Ｐゴシック" panose="020B0600070205080204" pitchFamily="34" charset="-128"/>
              </a:rPr>
              <a:t> log</a:t>
            </a:r>
            <a:r>
              <a:rPr lang="en-US" altLang="ja-JP" baseline="-25000">
                <a:ea typeface="ＭＳ Ｐゴシック" panose="020B0600070205080204" pitchFamily="34" charset="-128"/>
              </a:rPr>
              <a:t>2</a:t>
            </a:r>
            <a:r>
              <a:rPr lang="en-US" altLang="ja-JP">
                <a:ea typeface="ＭＳ Ｐゴシック" panose="020B0600070205080204" pitchFamily="34" charset="-128"/>
              </a:rPr>
              <a:t>(</a:t>
            </a:r>
            <a:r>
              <a:rPr lang="en-US" altLang="ja-JP" i="1">
                <a:ea typeface="ＭＳ Ｐゴシック" panose="020B0600070205080204" pitchFamily="34" charset="-128"/>
              </a:rPr>
              <a:t>N</a:t>
            </a:r>
            <a:r>
              <a:rPr lang="en-US" altLang="ja-JP">
                <a:ea typeface="ＭＳ Ｐゴシック" panose="020B0600070205080204" pitchFamily="34" charset="-128"/>
              </a:rPr>
              <a:t>) mults</a:t>
            </a:r>
          </a:p>
          <a:p>
            <a:pPr defTabSz="1023938"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Filtering using FFTs requires 3(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log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))+</a:t>
            </a:r>
            <a:r>
              <a:rPr lang="en-US" altLang="en-US" i="1">
                <a:ea typeface="ＭＳ Ｐゴシック" panose="020B0600070205080204" pitchFamily="34" charset="-128"/>
              </a:rPr>
              <a:t>N </a:t>
            </a:r>
            <a:r>
              <a:rPr lang="en-US" altLang="en-US">
                <a:ea typeface="ＭＳ Ｐゴシック" panose="020B0600070205080204" pitchFamily="34" charset="-128"/>
              </a:rPr>
              <a:t>mults</a:t>
            </a:r>
          </a:p>
          <a:p>
            <a:pPr defTabSz="1023938"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Let</a:t>
            </a: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		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N	</a:t>
            </a:r>
            <a:r>
              <a:rPr lang="en-US" altLang="en-US">
                <a:solidFill>
                  <a:schemeClr val="accent2"/>
                </a:solidFill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</a:rPr>
              <a:t>1	</a:t>
            </a:r>
            <a:r>
              <a:rPr lang="en-US" altLang="en-US">
                <a:solidFill>
                  <a:schemeClr val="accent2"/>
                </a:solidFill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</a:rPr>
              <a:t>2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16</a:t>
            </a:r>
            <a:r>
              <a:rPr lang="en-US" altLang="en-US">
                <a:ea typeface="ＭＳ Ｐゴシック" panose="020B0600070205080204" pitchFamily="34" charset="-128"/>
              </a:rPr>
              <a:t>	.25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>
                <a:ea typeface="ＭＳ Ｐゴシック" panose="020B0600070205080204" pitchFamily="34" charset="-128"/>
              </a:rPr>
              <a:t>.8124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		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32</a:t>
            </a:r>
            <a:r>
              <a:rPr lang="en-US" altLang="en-US">
                <a:ea typeface="ＭＳ Ｐゴシック" panose="020B0600070205080204" pitchFamily="34" charset="-128"/>
              </a:rPr>
              <a:t>	.156	.50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64</a:t>
            </a:r>
            <a:r>
              <a:rPr lang="en-US" altLang="en-US">
                <a:ea typeface="ＭＳ Ｐゴシック" panose="020B0600070205080204" pitchFamily="34" charset="-128"/>
              </a:rPr>
              <a:t>	.0935	.297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128</a:t>
            </a:r>
            <a:r>
              <a:rPr lang="en-US" altLang="en-US">
                <a:ea typeface="ＭＳ Ｐゴシック" panose="020B0600070205080204" pitchFamily="34" charset="-128"/>
              </a:rPr>
              <a:t>	.055	.171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256</a:t>
            </a:r>
            <a:r>
              <a:rPr lang="en-US" altLang="en-US">
                <a:ea typeface="ＭＳ Ｐゴシック" panose="020B0600070205080204" pitchFamily="34" charset="-128"/>
              </a:rPr>
              <a:t>	.031	.097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defTabSz="1023938">
              <a:buFont typeface="Wingdings" pitchFamily="2" charset="2"/>
              <a:buNone/>
              <a:tabLst>
                <a:tab pos="920750" algn="ctr"/>
                <a:tab pos="2281238" algn="ctr"/>
                <a:tab pos="3654425" algn="ctr"/>
                <a:tab pos="5080000" algn="ctr"/>
              </a:tabLst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		1024</a:t>
            </a:r>
            <a:r>
              <a:rPr lang="en-US" altLang="en-US">
                <a:ea typeface="ＭＳ Ｐゴシック" panose="020B0600070205080204" pitchFamily="34" charset="-128"/>
              </a:rPr>
              <a:t>	.0097	.0302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864F717-4976-EB49-A707-7720774F7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Comparing processing with and without FFTs</a:t>
            </a: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E7E0FE1A-868F-7841-B35F-BA609FD9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3270250"/>
            <a:ext cx="3643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solidFill>
                  <a:srgbClr val="FF0000"/>
                </a:solidFill>
                <a:latin typeface="Arial" panose="020B0604020202020204" pitchFamily="34" charset="0"/>
              </a:rPr>
              <a:t>Note:</a:t>
            </a:r>
            <a:r>
              <a:rPr lang="en-US" altLang="en-US" sz="2000" b="1" i="0">
                <a:latin typeface="Arial" panose="020B0604020202020204" pitchFamily="34" charset="0"/>
              </a:rPr>
              <a:t> 1024-point FFTs 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accomplish speedups of 100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for DFTs, 30 for filtering!</a:t>
            </a:r>
          </a:p>
        </p:txBody>
      </p:sp>
      <p:graphicFrame>
        <p:nvGraphicFramePr>
          <p:cNvPr id="20485" name="Object 2">
            <a:extLst>
              <a:ext uri="{FF2B5EF4-FFF2-40B4-BE49-F238E27FC236}">
                <a16:creationId xmlns:a16="http://schemas.microsoft.com/office/drawing/2014/main" id="{AF63272C-48E3-1141-83F6-71BD62610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8900" y="2414588"/>
          <a:ext cx="5411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0200" imgH="368300" progId="Equation.3">
                  <p:embed/>
                </p:oleObj>
              </mc:Choice>
              <mc:Fallback>
                <p:oleObj name="Equation" r:id="rId2" imgW="54102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414588"/>
                        <a:ext cx="54117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96E1FB9-1212-004B-81D0-1EBADEE42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timesavers: reducing multiplications in the basic butterfly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E0FF786-64BC-864E-9568-E402A2C38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 we derived it, the basic butterfly is of the form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Since                       we can reduce computation by 2 by premultiplying by </a:t>
            </a:r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43B0B6BE-B5C8-254F-BD0A-5D5E7C6AB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9413" y="3810000"/>
          <a:ext cx="1231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406400" progId="Equation.3">
                  <p:embed/>
                </p:oleObj>
              </mc:Choice>
              <mc:Fallback>
                <p:oleObj name="Equation" r:id="rId2" imgW="12319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3810000"/>
                        <a:ext cx="1231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3">
            <a:extLst>
              <a:ext uri="{FF2B5EF4-FFF2-40B4-BE49-F238E27FC236}">
                <a16:creationId xmlns:a16="http://schemas.microsoft.com/office/drawing/2014/main" id="{A6084BF0-3B7D-C848-B4E9-2FD488C75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2763" y="4114800"/>
          <a:ext cx="39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700" imgH="381000" progId="Equation.3">
                  <p:embed/>
                </p:oleObj>
              </mc:Choice>
              <mc:Fallback>
                <p:oleObj name="Equation" r:id="rId4" imgW="393700" imgH="38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114800"/>
                        <a:ext cx="393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9" name="Group 21">
            <a:extLst>
              <a:ext uri="{FF2B5EF4-FFF2-40B4-BE49-F238E27FC236}">
                <a16:creationId xmlns:a16="http://schemas.microsoft.com/office/drawing/2014/main" id="{973D6337-8D03-F84D-9E74-E850BAE2221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981200"/>
            <a:ext cx="2514600" cy="1854200"/>
            <a:chOff x="2928" y="1392"/>
            <a:chExt cx="1584" cy="1168"/>
          </a:xfrm>
        </p:grpSpPr>
        <p:grpSp>
          <p:nvGrpSpPr>
            <p:cNvPr id="21526" name="Group 18">
              <a:extLst>
                <a:ext uri="{FF2B5EF4-FFF2-40B4-BE49-F238E27FC236}">
                  <a16:creationId xmlns:a16="http://schemas.microsoft.com/office/drawing/2014/main" id="{9DAA6494-3231-C241-9805-099098A0E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392"/>
              <a:ext cx="1584" cy="816"/>
              <a:chOff x="2928" y="1392"/>
              <a:chExt cx="1584" cy="816"/>
            </a:xfrm>
          </p:grpSpPr>
          <p:sp>
            <p:nvSpPr>
              <p:cNvPr id="21529" name="Line 9">
                <a:extLst>
                  <a:ext uri="{FF2B5EF4-FFF2-40B4-BE49-F238E27FC236}">
                    <a16:creationId xmlns:a16="http://schemas.microsoft.com/office/drawing/2014/main" id="{6CFD1829-2DD4-6843-8430-6D425A647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392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0" name="Line 10">
                <a:extLst>
                  <a:ext uri="{FF2B5EF4-FFF2-40B4-BE49-F238E27FC236}">
                    <a16:creationId xmlns:a16="http://schemas.microsoft.com/office/drawing/2014/main" id="{14F37971-A17F-6141-AE9C-8C0A97323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208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1" name="Line 11">
                <a:extLst>
                  <a:ext uri="{FF2B5EF4-FFF2-40B4-BE49-F238E27FC236}">
                    <a16:creationId xmlns:a16="http://schemas.microsoft.com/office/drawing/2014/main" id="{4BDFCF9D-B295-D34F-87AB-82100C37F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392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Line 12">
                <a:extLst>
                  <a:ext uri="{FF2B5EF4-FFF2-40B4-BE49-F238E27FC236}">
                    <a16:creationId xmlns:a16="http://schemas.microsoft.com/office/drawing/2014/main" id="{F41F3FDC-7790-9F47-9AFA-4D2350E7F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1392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Line 13">
                <a:extLst>
                  <a:ext uri="{FF2B5EF4-FFF2-40B4-BE49-F238E27FC236}">
                    <a16:creationId xmlns:a16="http://schemas.microsoft.com/office/drawing/2014/main" id="{31387A1C-CC8E-3B4B-A2D4-85B08FB82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1536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Line 14">
                <a:extLst>
                  <a:ext uri="{FF2B5EF4-FFF2-40B4-BE49-F238E27FC236}">
                    <a16:creationId xmlns:a16="http://schemas.microsoft.com/office/drawing/2014/main" id="{4EE570D0-1E0D-9044-B4F4-6A8BECB4F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39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Line 15">
                <a:extLst>
                  <a:ext uri="{FF2B5EF4-FFF2-40B4-BE49-F238E27FC236}">
                    <a16:creationId xmlns:a16="http://schemas.microsoft.com/office/drawing/2014/main" id="{0A1589CA-E21C-ED4F-AA92-8DBDF9396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Line 17">
                <a:extLst>
                  <a:ext uri="{FF2B5EF4-FFF2-40B4-BE49-F238E27FC236}">
                    <a16:creationId xmlns:a16="http://schemas.microsoft.com/office/drawing/2014/main" id="{6EDB7142-4172-AA4E-9A48-E093D9433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016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527" name="Object 7">
              <a:extLst>
                <a:ext uri="{FF2B5EF4-FFF2-40B4-BE49-F238E27FC236}">
                  <a16:creationId xmlns:a16="http://schemas.microsoft.com/office/drawing/2014/main" id="{495E9E93-717D-754D-A197-0CA4206B2B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76" y="1536"/>
            <a:ext cx="24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93700" imgH="381000" progId="Equation.3">
                    <p:embed/>
                  </p:oleObj>
                </mc:Choice>
                <mc:Fallback>
                  <p:oleObj name="Equation" r:id="rId6" imgW="393700" imgH="381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36"/>
                          <a:ext cx="24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8" name="Object 8">
              <a:extLst>
                <a:ext uri="{FF2B5EF4-FFF2-40B4-BE49-F238E27FC236}">
                  <a16:creationId xmlns:a16="http://schemas.microsoft.com/office/drawing/2014/main" id="{D9BD0047-9DF5-4A49-8E03-B2C7A6538D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2304"/>
            <a:ext cx="59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39800" imgH="406400" progId="Equation.3">
                    <p:embed/>
                  </p:oleObj>
                </mc:Choice>
                <mc:Fallback>
                  <p:oleObj name="Equation" r:id="rId8" imgW="939800" imgH="4064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304"/>
                          <a:ext cx="592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0" name="Group 41">
            <a:extLst>
              <a:ext uri="{FF2B5EF4-FFF2-40B4-BE49-F238E27FC236}">
                <a16:creationId xmlns:a16="http://schemas.microsoft.com/office/drawing/2014/main" id="{DD42F913-225A-4440-A152-4A900CC28976}"/>
              </a:ext>
            </a:extLst>
          </p:cNvPr>
          <p:cNvGrpSpPr>
            <a:grpSpLocks/>
          </p:cNvGrpSpPr>
          <p:nvPr/>
        </p:nvGrpSpPr>
        <p:grpSpPr bwMode="auto">
          <a:xfrm>
            <a:off x="2335213" y="4545013"/>
            <a:ext cx="3151187" cy="1711325"/>
            <a:chOff x="1471" y="2863"/>
            <a:chExt cx="1985" cy="1078"/>
          </a:xfrm>
        </p:grpSpPr>
        <p:graphicFrame>
          <p:nvGraphicFramePr>
            <p:cNvPr id="21511" name="Object 4">
              <a:extLst>
                <a:ext uri="{FF2B5EF4-FFF2-40B4-BE49-F238E27FC236}">
                  <a16:creationId xmlns:a16="http://schemas.microsoft.com/office/drawing/2014/main" id="{9C4483F7-2BCC-BA44-B2DC-8E6A44B8BC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1" y="3701"/>
            <a:ext cx="24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93700" imgH="381000" progId="Equation.3">
                    <p:embed/>
                  </p:oleObj>
                </mc:Choice>
                <mc:Fallback>
                  <p:oleObj name="Equation" r:id="rId10" imgW="393700" imgH="381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1" y="3701"/>
                          <a:ext cx="24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12" name="Group 36">
              <a:extLst>
                <a:ext uri="{FF2B5EF4-FFF2-40B4-BE49-F238E27FC236}">
                  <a16:creationId xmlns:a16="http://schemas.microsoft.com/office/drawing/2014/main" id="{829A0EE1-DF5E-8448-894C-55C3A6697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863"/>
              <a:ext cx="1872" cy="817"/>
              <a:chOff x="1584" y="2863"/>
              <a:chExt cx="1872" cy="817"/>
            </a:xfrm>
          </p:grpSpPr>
          <p:sp>
            <p:nvSpPr>
              <p:cNvPr id="21516" name="Line 24">
                <a:extLst>
                  <a:ext uri="{FF2B5EF4-FFF2-40B4-BE49-F238E27FC236}">
                    <a16:creationId xmlns:a16="http://schemas.microsoft.com/office/drawing/2014/main" id="{91FB18AA-DBF5-4D4F-B9E2-BA68CB81B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64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Line 25">
                <a:extLst>
                  <a:ext uri="{FF2B5EF4-FFF2-40B4-BE49-F238E27FC236}">
                    <a16:creationId xmlns:a16="http://schemas.microsoft.com/office/drawing/2014/main" id="{8834E71A-2FE3-DA41-A485-C0E7484A0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680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Line 26">
                <a:extLst>
                  <a:ext uri="{FF2B5EF4-FFF2-40B4-BE49-F238E27FC236}">
                    <a16:creationId xmlns:a16="http://schemas.microsoft.com/office/drawing/2014/main" id="{838BA6B1-8348-5D4C-8D13-44F9C73B6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64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9" name="Line 27">
                <a:extLst>
                  <a:ext uri="{FF2B5EF4-FFF2-40B4-BE49-F238E27FC236}">
                    <a16:creationId xmlns:a16="http://schemas.microsoft.com/office/drawing/2014/main" id="{15C3657B-0926-CC48-B1DD-47A1A7CD6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2864"/>
                <a:ext cx="1584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Line 28">
                <a:extLst>
                  <a:ext uri="{FF2B5EF4-FFF2-40B4-BE49-F238E27FC236}">
                    <a16:creationId xmlns:a16="http://schemas.microsoft.com/office/drawing/2014/main" id="{2597AA38-ABAB-1344-B0C7-E96DF520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300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Line 29">
                <a:extLst>
                  <a:ext uri="{FF2B5EF4-FFF2-40B4-BE49-F238E27FC236}">
                    <a16:creationId xmlns:a16="http://schemas.microsoft.com/office/drawing/2014/main" id="{B8F1F698-E350-0444-9B34-90EF59C87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Line 30">
                <a:extLst>
                  <a:ext uri="{FF2B5EF4-FFF2-40B4-BE49-F238E27FC236}">
                    <a16:creationId xmlns:a16="http://schemas.microsoft.com/office/drawing/2014/main" id="{5F57FDFA-8A10-BD46-ACC3-C3EF5FD81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368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Line 31">
                <a:extLst>
                  <a:ext uri="{FF2B5EF4-FFF2-40B4-BE49-F238E27FC236}">
                    <a16:creationId xmlns:a16="http://schemas.microsoft.com/office/drawing/2014/main" id="{C17683A5-C51C-A344-B6EA-6A60467AE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488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Line 34">
                <a:extLst>
                  <a:ext uri="{FF2B5EF4-FFF2-40B4-BE49-F238E27FC236}">
                    <a16:creationId xmlns:a16="http://schemas.microsoft.com/office/drawing/2014/main" id="{3F29A997-E638-A441-A3AC-5280968C6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67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Line 35">
                <a:extLst>
                  <a:ext uri="{FF2B5EF4-FFF2-40B4-BE49-F238E27FC236}">
                    <a16:creationId xmlns:a16="http://schemas.microsoft.com/office/drawing/2014/main" id="{5CE0E238-F5C8-8D4E-BCFF-8EB5EC660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5" y="2863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Line 38">
              <a:extLst>
                <a:ext uri="{FF2B5EF4-FFF2-40B4-BE49-F238E27FC236}">
                  <a16:creationId xmlns:a16="http://schemas.microsoft.com/office/drawing/2014/main" id="{2D5B8B62-5061-1C44-9067-C602E9DCA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3675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4" name="Object 5">
              <a:extLst>
                <a:ext uri="{FF2B5EF4-FFF2-40B4-BE49-F238E27FC236}">
                  <a16:creationId xmlns:a16="http://schemas.microsoft.com/office/drawing/2014/main" id="{500E5F7A-24A0-344F-96A3-6A2A962361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3" y="3056"/>
            <a:ext cx="7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300" imgH="203200" progId="Equation.3">
                    <p:embed/>
                  </p:oleObj>
                </mc:Choice>
                <mc:Fallback>
                  <p:oleObj name="Equation" r:id="rId12" imgW="114300" imgH="203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3" y="3056"/>
                          <a:ext cx="72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Object 6">
              <a:extLst>
                <a:ext uri="{FF2B5EF4-FFF2-40B4-BE49-F238E27FC236}">
                  <a16:creationId xmlns:a16="http://schemas.microsoft.com/office/drawing/2014/main" id="{A5C89D02-15CD-B84F-BB99-A9FCF7B0A8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47" y="3738"/>
            <a:ext cx="176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79400" imgH="203200" progId="Equation.3">
                    <p:embed/>
                  </p:oleObj>
                </mc:Choice>
                <mc:Fallback>
                  <p:oleObj name="Equation" r:id="rId14" imgW="279400" imgH="203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" y="3738"/>
                          <a:ext cx="176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7">
            <a:extLst>
              <a:ext uri="{FF2B5EF4-FFF2-40B4-BE49-F238E27FC236}">
                <a16:creationId xmlns:a16="http://schemas.microsoft.com/office/drawing/2014/main" id="{C37481DE-39F1-444F-B8A0-D648D242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1895475"/>
            <a:ext cx="516572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latin typeface="Arial" panose="020B0604020202020204" pitchFamily="34" charset="0"/>
              </a:rPr>
              <a:t>Consider the binary representation of the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indices of the input:</a:t>
            </a:r>
          </a:p>
          <a:p>
            <a:endParaRPr lang="en-US" altLang="en-US" sz="2000" b="1" i="0">
              <a:latin typeface="Arial" panose="020B0604020202020204" pitchFamily="34" charset="0"/>
            </a:endParaRPr>
          </a:p>
          <a:p>
            <a:r>
              <a:rPr lang="en-US" altLang="en-US" b="1" i="0">
                <a:latin typeface="Courier" pitchFamily="2" charset="0"/>
              </a:rPr>
              <a:t>0 000</a:t>
            </a:r>
          </a:p>
          <a:p>
            <a:r>
              <a:rPr lang="en-US" altLang="en-US" b="1" i="0">
                <a:latin typeface="Courier" pitchFamily="2" charset="0"/>
              </a:rPr>
              <a:t>4 100</a:t>
            </a:r>
          </a:p>
          <a:p>
            <a:r>
              <a:rPr lang="en-US" altLang="en-US" b="1" i="0">
                <a:latin typeface="Courier" pitchFamily="2" charset="0"/>
              </a:rPr>
              <a:t>2 010</a:t>
            </a:r>
          </a:p>
          <a:p>
            <a:r>
              <a:rPr lang="en-US" altLang="en-US" b="1" i="0">
                <a:latin typeface="Courier" pitchFamily="2" charset="0"/>
              </a:rPr>
              <a:t>6 110</a:t>
            </a:r>
          </a:p>
          <a:p>
            <a:r>
              <a:rPr lang="en-US" altLang="en-US" b="1" i="0">
                <a:latin typeface="Courier" pitchFamily="2" charset="0"/>
              </a:rPr>
              <a:t>1 001</a:t>
            </a:r>
          </a:p>
          <a:p>
            <a:r>
              <a:rPr lang="en-US" altLang="en-US" b="1" i="0">
                <a:latin typeface="Courier" pitchFamily="2" charset="0"/>
              </a:rPr>
              <a:t>5 101</a:t>
            </a:r>
          </a:p>
          <a:p>
            <a:r>
              <a:rPr lang="en-US" altLang="en-US" b="1" i="0">
                <a:latin typeface="Courier" pitchFamily="2" charset="0"/>
              </a:rPr>
              <a:t>3 011</a:t>
            </a:r>
          </a:p>
          <a:p>
            <a:r>
              <a:rPr lang="en-US" altLang="en-US" b="1" i="0">
                <a:latin typeface="Courier" pitchFamily="2" charset="0"/>
              </a:rPr>
              <a:t>7 111</a:t>
            </a:r>
            <a:endParaRPr lang="en-US" altLang="en-US" sz="2000" b="1" i="0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0E160A2-394E-FC42-AE3F-B0EA1185F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Bit reversal of the input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E51F220-12E3-2E4E-9A2F-20A228800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 the first stages of the 8-point FFT: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8C20BEB8-7C17-CD41-B3EB-835B7838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892300"/>
            <a:ext cx="249396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>
            <a:extLst>
              <a:ext uri="{FF2B5EF4-FFF2-40B4-BE49-F238E27FC236}">
                <a16:creationId xmlns:a16="http://schemas.microsoft.com/office/drawing/2014/main" id="{6C0CBCEE-19A9-5D46-9EAF-C2818B58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906713"/>
            <a:ext cx="37973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latin typeface="Arial" panose="020B0604020202020204" pitchFamily="34" charset="0"/>
              </a:rPr>
              <a:t>If these binary indices are 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time reversed, we get the 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binary sequence representing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          0,1,2,3,4,5,6,7</a:t>
            </a:r>
          </a:p>
          <a:p>
            <a:endParaRPr lang="en-US" altLang="en-US" sz="2000" b="1" i="0">
              <a:latin typeface="Arial" panose="020B0604020202020204" pitchFamily="34" charset="0"/>
            </a:endParaRPr>
          </a:p>
          <a:p>
            <a:r>
              <a:rPr lang="en-US" altLang="en-US" sz="2000" b="1" i="0">
                <a:latin typeface="Arial" panose="020B0604020202020204" pitchFamily="34" charset="0"/>
              </a:rPr>
              <a:t>Hence the indices of the FFT</a:t>
            </a:r>
          </a:p>
          <a:p>
            <a:r>
              <a:rPr lang="en-US" altLang="en-US" sz="2000" b="1" i="0">
                <a:latin typeface="Arial" panose="020B0604020202020204" pitchFamily="34" charset="0"/>
              </a:rPr>
              <a:t>inputs are said to be in </a:t>
            </a:r>
          </a:p>
          <a:p>
            <a:r>
              <a:rPr lang="en-US" altLang="en-US" sz="2000" b="1" i="0">
                <a:solidFill>
                  <a:srgbClr val="FF0000"/>
                </a:solidFill>
                <a:latin typeface="Arial" panose="020B0604020202020204" pitchFamily="34" charset="0"/>
              </a:rPr>
              <a:t>bit-reversed order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>
            <a:extLst>
              <a:ext uri="{FF2B5EF4-FFF2-40B4-BE49-F238E27FC236}">
                <a16:creationId xmlns:a16="http://schemas.microsoft.com/office/drawing/2014/main" id="{5183B783-C19C-6C44-AC2E-43493E2B3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5122" name="Rectangle 5">
            <a:extLst>
              <a:ext uri="{FF2B5EF4-FFF2-40B4-BE49-F238E27FC236}">
                <a16:creationId xmlns:a16="http://schemas.microsoft.com/office/drawing/2014/main" id="{9E3399F5-CD0D-6241-8540-77396DC1F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Today we will begin our discussion of the family of algorithms known as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Fast Fourier Transforms,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which have revolutionized digital signal processing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FFT?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 collection of </a:t>
            </a:r>
            <a:r>
              <a:rPr lang="ja-JP" altLang="en-US" sz="1800"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>
                <a:ea typeface="ＭＳ Ｐゴシック" panose="020B0600070205080204" pitchFamily="34" charset="-128"/>
              </a:rPr>
              <a:t>tricks</a:t>
            </a:r>
            <a:r>
              <a:rPr lang="ja-JP" altLang="en-US" sz="1800">
                <a:ea typeface="ＭＳ Ｐゴシック" panose="020B0600070205080204" pitchFamily="34" charset="-128"/>
              </a:rPr>
              <a:t>”</a:t>
            </a:r>
            <a:r>
              <a:rPr lang="en-US" altLang="ja-JP" sz="1800" dirty="0">
                <a:ea typeface="ＭＳ Ｐゴシック" panose="020B0600070205080204" pitchFamily="34" charset="-128"/>
              </a:rPr>
              <a:t> that exploit the symmetry of the DFT calculation to make its execution much faster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Speedup increases with DFT size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Today - will outline the basic workings of the simplest formulation, the radix-2 decimation-in-time algorithm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Monday - will discuss some of the variations and extensions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Alternate structures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Non-radix 2 formulations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A56667A-3ABC-AA4F-9026-AC9D393C1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comments on bit reversal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D3FEB0DA-C5F7-A64C-B3AC-F4B8E7BD8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the implementation of the FFT that we discussed, the input is bit reversed and the output is developed in natural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Some other implementations of the FFT have the input in natural order and the output bit reversed (to be </a:t>
            </a:r>
            <a:r>
              <a:rPr lang="en-US" altLang="en-US">
                <a:ea typeface="ＭＳ Ｐゴシック" panose="020B0600070205080204" pitchFamily="34" charset="-128"/>
              </a:rPr>
              <a:t>described Monday)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some situations it is convenient to implement filtering applications by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Use FFTs with input in natural order, output in bit-reversed order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Multiply frequency coefficients together (in bit-reversed order)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Use inverse FFTs with input in bit-reversed order, output in natural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Computing in this fashion means we never have to compute bit reversal explicitly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DE1D9B5-A2CC-FC4C-AF22-6B9B5D430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FFTs for inverse DFTs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DF1ABBF6-6DFC-3140-BFB0-8DE712AED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ve always been talking about forward DFTs in our discussion about FFTs …. what about the inverse FFT?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One way to modify FFT algorithm for the inverse DFT computation is: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Replace           by           wherever it appears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Multiply final output by 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method has the disadvantage that it requires modifying the internal code in the FFT subroutine</a:t>
            </a:r>
          </a:p>
        </p:txBody>
      </p:sp>
      <p:grpSp>
        <p:nvGrpSpPr>
          <p:cNvPr id="24579" name="Group 4">
            <a:extLst>
              <a:ext uri="{FF2B5EF4-FFF2-40B4-BE49-F238E27FC236}">
                <a16:creationId xmlns:a16="http://schemas.microsoft.com/office/drawing/2014/main" id="{D86CCB89-3686-9947-B216-A8ACAD9FEF6C}"/>
              </a:ext>
            </a:extLst>
          </p:cNvPr>
          <p:cNvGrpSpPr>
            <a:grpSpLocks/>
          </p:cNvGrpSpPr>
          <p:nvPr/>
        </p:nvGrpSpPr>
        <p:grpSpPr bwMode="auto">
          <a:xfrm>
            <a:off x="2146300" y="3933825"/>
            <a:ext cx="1870075" cy="749300"/>
            <a:chOff x="1352" y="2190"/>
            <a:chExt cx="1178" cy="472"/>
          </a:xfrm>
        </p:grpSpPr>
        <p:graphicFrame>
          <p:nvGraphicFramePr>
            <p:cNvPr id="24581" name="Object 3">
              <a:extLst>
                <a:ext uri="{FF2B5EF4-FFF2-40B4-BE49-F238E27FC236}">
                  <a16:creationId xmlns:a16="http://schemas.microsoft.com/office/drawing/2014/main" id="{8F00043D-2BAA-8144-90ED-95722B7F0A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52" y="2190"/>
            <a:ext cx="24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3700" imgH="406400" progId="Equation.3">
                    <p:embed/>
                  </p:oleObj>
                </mc:Choice>
                <mc:Fallback>
                  <p:oleObj name="Equation" r:id="rId3" imgW="393700" imgH="4064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" y="2190"/>
                          <a:ext cx="24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2" name="Object 4">
              <a:extLst>
                <a:ext uri="{FF2B5EF4-FFF2-40B4-BE49-F238E27FC236}">
                  <a16:creationId xmlns:a16="http://schemas.microsoft.com/office/drawing/2014/main" id="{D8FE38D6-A219-014C-AFD1-43153A8A10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5" y="2191"/>
            <a:ext cx="32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700" imgH="406400" progId="Equation.3">
                    <p:embed/>
                  </p:oleObj>
                </mc:Choice>
                <mc:Fallback>
                  <p:oleObj name="Equation" r:id="rId5" imgW="520700" imgH="406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5" y="2191"/>
                          <a:ext cx="32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3" name="Object 5">
              <a:extLst>
                <a:ext uri="{FF2B5EF4-FFF2-40B4-BE49-F238E27FC236}">
                  <a16:creationId xmlns:a16="http://schemas.microsoft.com/office/drawing/2014/main" id="{031E88F5-D1AB-7D4B-A507-E1E3E9AE52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4" y="2510"/>
            <a:ext cx="296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69900" imgH="241300" progId="Equation.3">
                    <p:embed/>
                  </p:oleObj>
                </mc:Choice>
                <mc:Fallback>
                  <p:oleObj name="Equation" r:id="rId7" imgW="469900" imgH="241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4" y="2510"/>
                          <a:ext cx="296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7F525A30-95A0-F645-8A01-16DF72E1B9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5625" y="2286000"/>
          <a:ext cx="53371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05100" imgH="431800" progId="Equation.3">
                  <p:embed/>
                </p:oleObj>
              </mc:Choice>
              <mc:Fallback>
                <p:oleObj name="Equation" r:id="rId9" imgW="27051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286000"/>
                        <a:ext cx="53371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9F79E73-6CD3-0F4B-A193-E204CC2BC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better way to modify FFT code for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inverse DFTs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63C7787-39B2-DE4E-917D-7F95B6E41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Taking the complex conjugate of both sides of the IDFT equation and multiplying by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This suggests that we can modify the FFT algorithm for the inverse DFT computation by the following: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Complex conjugate the input DFT coefficients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Compute the </a:t>
            </a:r>
            <a:r>
              <a:rPr lang="en-US" altLang="en-US" sz="1800" i="1">
                <a:ea typeface="ＭＳ Ｐゴシック" panose="020B0600070205080204" pitchFamily="34" charset="-128"/>
              </a:rPr>
              <a:t>forward</a:t>
            </a:r>
            <a:r>
              <a:rPr lang="en-US" altLang="en-US" sz="1800">
                <a:ea typeface="ＭＳ Ｐゴシック" panose="020B0600070205080204" pitchFamily="34" charset="-128"/>
              </a:rPr>
              <a:t> FFT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Complex conjugate the output of the FFT and multiply by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method has the advantage that the internal FFT code is undisturbed; it is widely used.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ADDFB423-8CE3-CF40-B843-1FC8F1A1CA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7225" y="4849813"/>
          <a:ext cx="46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900" imgH="241300" progId="Equation.3">
                  <p:embed/>
                </p:oleObj>
              </mc:Choice>
              <mc:Fallback>
                <p:oleObj name="Equation" r:id="rId3" imgW="4699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4849813"/>
                        <a:ext cx="46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2">
            <a:extLst>
              <a:ext uri="{FF2B5EF4-FFF2-40B4-BE49-F238E27FC236}">
                <a16:creationId xmlns:a16="http://schemas.microsoft.com/office/drawing/2014/main" id="{AF2ECE17-67C7-4A4C-815F-D39D9B25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316163"/>
            <a:ext cx="6146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F9049EC-9770-8942-A708-2A85EAE9A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7912544-6D84-4842-AC3D-E329800DF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developed the structure of the basic decimation-in-time FFT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 of the FFT algorithm reduces the number of </a:t>
            </a:r>
            <a:r>
              <a:rPr lang="en-US" altLang="en-US" dirty="0" err="1">
                <a:ea typeface="ＭＳ Ｐゴシック" panose="020B0600070205080204" pitchFamily="34" charset="-128"/>
              </a:rPr>
              <a:t>multiplys</a:t>
            </a:r>
            <a:r>
              <a:rPr lang="en-US" altLang="en-US" dirty="0">
                <a:ea typeface="ＭＳ Ｐゴシック" panose="020B0600070205080204" pitchFamily="34" charset="-128"/>
              </a:rPr>
              <a:t> required to perform the DFT by a factor of more than 100 for 1024-point DFTs, with the advantage increasing with increasing DFT size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can use the same structure to compute inverse FFTs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 Monday we will consider alternate forms of the FFT, and FFTs for values of DFT sizes that are not an integer power of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F4846FD7-D469-1542-9558-6075E5E03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Introduction, continued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FD2C8F9-0924-FC4F-8175-046682655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Some dates: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~1880 - algorithm first described by Gauss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1965 - algorithm rediscovered (not for the first time) by Cooley and Tukey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In 1967 (spring of my freshman year), calculation of a 8192-point DFT on the top-of-the line IBM 7094 took ….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~30 minutes using conventional techniques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~5 seconds using FFTs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A95CA088-ED93-BA4D-8047-8ACAA81D7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Measures of computational efficiency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1C0F0B1A-9E06-F941-9FFD-9FC171480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Could consider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Number of additions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Number of multiplications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Amount of memory required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Scalability and regularity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For the present discussion we’</a:t>
            </a:r>
            <a:r>
              <a:rPr lang="en-US" altLang="ja-JP">
                <a:ea typeface="ＭＳ Ｐゴシック" panose="020B0600070205080204" pitchFamily="34" charset="-128"/>
              </a:rPr>
              <a:t>ll focus most on number of multiplications as a measure of computational complexity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More costly than additions for fixed-point processors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Same cost as additions for floating-point processors, but number of operations is comparable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A199C4F5-4931-C149-80E2-A1F87543A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Computational Cost of Discrete-Time Filtering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6B21498F-8780-4C4F-90B7-E750C259E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Convolution of an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-point input with an </a:t>
            </a:r>
            <a:r>
              <a:rPr lang="en-US" altLang="en-US" i="1">
                <a:ea typeface="ＭＳ Ｐゴシック" panose="020B0600070205080204" pitchFamily="34" charset="-128"/>
              </a:rPr>
              <a:t>M</a:t>
            </a:r>
            <a:r>
              <a:rPr lang="en-US" altLang="en-US">
                <a:ea typeface="ＭＳ Ｐゴシック" panose="020B0600070205080204" pitchFamily="34" charset="-128"/>
              </a:rPr>
              <a:t>-point unit sample response ….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Direct convolution: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Number of multiplys ≈ </a:t>
            </a:r>
            <a:r>
              <a:rPr lang="en-US" altLang="en-US" sz="1800" i="1">
                <a:ea typeface="ＭＳ Ｐゴシック" panose="020B0600070205080204" pitchFamily="34" charset="-128"/>
              </a:rPr>
              <a:t>MN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For</a:t>
            </a:r>
            <a:r>
              <a:rPr lang="en-US" altLang="en-US" sz="1800" i="1">
                <a:ea typeface="ＭＳ Ｐゴシック" panose="020B0600070205080204" pitchFamily="34" charset="-128"/>
              </a:rPr>
              <a:t> M </a:t>
            </a:r>
            <a:r>
              <a:rPr lang="en-US" altLang="en-US" sz="1800">
                <a:ea typeface="ＭＳ Ｐゴシック" panose="020B0600070205080204" pitchFamily="34" charset="-128"/>
              </a:rPr>
              <a:t>≈ </a:t>
            </a:r>
            <a:r>
              <a:rPr lang="en-US" altLang="en-US" sz="1800" i="1">
                <a:ea typeface="ＭＳ Ｐゴシック" panose="020B0600070205080204" pitchFamily="34" charset="-128"/>
              </a:rPr>
              <a:t>N, </a:t>
            </a:r>
            <a:r>
              <a:rPr lang="en-US" altLang="en-US" sz="1800">
                <a:ea typeface="ＭＳ Ｐゴシック" panose="020B0600070205080204" pitchFamily="34" charset="-128"/>
              </a:rPr>
              <a:t>the number of multiplys is </a:t>
            </a:r>
            <a:r>
              <a:rPr lang="en-US" altLang="en-US" sz="1800" i="1">
                <a:ea typeface="ＭＳ Ｐゴシック" panose="020B0600070205080204" pitchFamily="34" charset="-128"/>
              </a:rPr>
              <a:t> 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graphicFrame>
        <p:nvGraphicFramePr>
          <p:cNvPr id="8195" name="Object 2">
            <a:extLst>
              <a:ext uri="{FF2B5EF4-FFF2-40B4-BE49-F238E27FC236}">
                <a16:creationId xmlns:a16="http://schemas.microsoft.com/office/drawing/2014/main" id="{7E266D21-F60E-5742-9508-77ACD0C99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9950" y="3035300"/>
          <a:ext cx="2324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787400" progId="Equation.3">
                  <p:embed/>
                </p:oleObj>
              </mc:Choice>
              <mc:Fallback>
                <p:oleObj name="Equation" r:id="rId2" imgW="23241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035300"/>
                        <a:ext cx="2324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>
            <a:extLst>
              <a:ext uri="{FF2B5EF4-FFF2-40B4-BE49-F238E27FC236}">
                <a16:creationId xmlns:a16="http://schemas.microsoft.com/office/drawing/2014/main" id="{D6EFDC0A-9892-404D-88EF-DB63F6E40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1113" y="4491038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355600" progId="Equation.3">
                  <p:embed/>
                </p:oleObj>
              </mc:Choice>
              <mc:Fallback>
                <p:oleObj name="Equation" r:id="rId4" imgW="736600" imgH="355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491038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8D2B3FB-3517-5949-8BC1-DDFB582EB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Computational Cost of Discrete-Time Filtering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02A7CD8-45D7-A04B-B137-A0A374A20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Convolution of an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-point input with an </a:t>
            </a:r>
            <a:r>
              <a:rPr lang="en-US" altLang="en-US" i="1">
                <a:ea typeface="ＭＳ Ｐゴシック" panose="020B0600070205080204" pitchFamily="34" charset="-128"/>
              </a:rPr>
              <a:t>M</a:t>
            </a:r>
            <a:r>
              <a:rPr lang="en-US" altLang="en-US">
                <a:ea typeface="ＭＳ Ｐゴシック" panose="020B0600070205080204" pitchFamily="34" charset="-128"/>
              </a:rPr>
              <a:t>-point unit sample response ….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Using transforms directly: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Computation of </a:t>
            </a:r>
            <a:r>
              <a:rPr lang="en-US" altLang="en-US" sz="1800" i="1">
                <a:ea typeface="ＭＳ Ｐゴシック" panose="020B0600070205080204" pitchFamily="34" charset="-128"/>
              </a:rPr>
              <a:t>N</a:t>
            </a:r>
            <a:r>
              <a:rPr lang="en-US" altLang="en-US" sz="1800">
                <a:ea typeface="ＭＳ Ｐゴシック" panose="020B0600070205080204" pitchFamily="34" charset="-128"/>
              </a:rPr>
              <a:t>-point DFTs requires         multiplys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Each convolution requires three DFTs of length </a:t>
            </a:r>
            <a:r>
              <a:rPr lang="en-US" altLang="en-US" sz="1800" i="1">
                <a:ea typeface="ＭＳ Ｐゴシック" panose="020B0600070205080204" pitchFamily="34" charset="-128"/>
              </a:rPr>
              <a:t>N+M-1</a:t>
            </a:r>
            <a:r>
              <a:rPr lang="en-US" altLang="en-US" sz="1800">
                <a:ea typeface="ＭＳ Ｐゴシック" panose="020B0600070205080204" pitchFamily="34" charset="-128"/>
              </a:rPr>
              <a:t> plus an additional </a:t>
            </a:r>
            <a:r>
              <a:rPr lang="en-US" altLang="en-US" sz="1800" i="1">
                <a:ea typeface="ＭＳ Ｐゴシック" panose="020B0600070205080204" pitchFamily="34" charset="-128"/>
              </a:rPr>
              <a:t>N+M-1</a:t>
            </a:r>
            <a:r>
              <a:rPr lang="en-US" altLang="en-US" sz="1800">
                <a:ea typeface="ＭＳ Ｐゴシック" panose="020B0600070205080204" pitchFamily="34" charset="-128"/>
              </a:rPr>
              <a:t> complex multiplys or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For                , for example,  the computation is </a:t>
            </a:r>
          </a:p>
          <a:p>
            <a:pPr lvl="1"/>
            <a:endParaRPr lang="en-US" altLang="en-US" sz="18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B50382F6-79D0-6F49-918B-7B0DFF391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6388" y="2789238"/>
          <a:ext cx="2705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787400" progId="Equation.3">
                  <p:embed/>
                </p:oleObj>
              </mc:Choice>
              <mc:Fallback>
                <p:oleObj name="Equation" r:id="rId2" imgW="27051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789238"/>
                        <a:ext cx="2705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2A800080-7639-0C4E-870E-56D9F73D6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6675" y="3617913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" imgH="317500" progId="Equation.3">
                  <p:embed/>
                </p:oleObj>
              </mc:Choice>
              <mc:Fallback>
                <p:oleObj name="Equation" r:id="rId4" imgW="355600" imgH="317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3617913"/>
                        <a:ext cx="35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EFEADF4D-3E97-FF4F-908E-E40CE67BF2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1963" y="4767263"/>
          <a:ext cx="285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57500" imgH="355600" progId="Equation.3">
                  <p:embed/>
                </p:oleObj>
              </mc:Choice>
              <mc:Fallback>
                <p:oleObj name="Equation" r:id="rId6" imgW="28575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4767263"/>
                        <a:ext cx="285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9089DEFF-0F9B-8F49-80A7-56F8B11EB8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627688"/>
          <a:ext cx="863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600" imgH="215900" progId="Equation.3">
                  <p:embed/>
                </p:oleObj>
              </mc:Choice>
              <mc:Fallback>
                <p:oleObj name="Equation" r:id="rId8" imgW="8636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627688"/>
                        <a:ext cx="863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DC6BD42E-825F-8743-AF99-749009115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2025" y="5540375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600" imgH="355600" progId="Equation.3">
                  <p:embed/>
                </p:oleObj>
              </mc:Choice>
              <mc:Fallback>
                <p:oleObj name="Equation" r:id="rId10" imgW="736600" imgH="355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540375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467CE01-08A5-3E4A-9997-0437654B3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Cooley-Tukey decimation-in-time algorithm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CAEB7DA5-9D4F-964E-A9EC-8C1F1F484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the DFT algorithm for an integer power of 2,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Create separate sums for even and odd values of </a:t>
            </a:r>
            <a:r>
              <a:rPr lang="en-US" altLang="en-US" i="1">
                <a:ea typeface="ＭＳ Ｐゴシック" panose="020B0600070205080204" pitchFamily="34" charset="-128"/>
              </a:rPr>
              <a:t>n:</a:t>
            </a:r>
          </a:p>
          <a:p>
            <a:endParaRPr lang="en-US" altLang="en-US" i="1">
              <a:ea typeface="ＭＳ Ｐゴシック" panose="020B0600070205080204" pitchFamily="34" charset="-128"/>
            </a:endParaRPr>
          </a:p>
          <a:p>
            <a:endParaRPr lang="en-US" altLang="en-US" i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Letting</a:t>
            </a:r>
            <a:r>
              <a:rPr lang="en-US" altLang="en-US" i="1">
                <a:ea typeface="ＭＳ Ｐゴシック" panose="020B0600070205080204" pitchFamily="34" charset="-128"/>
              </a:rPr>
              <a:t>              </a:t>
            </a:r>
            <a:r>
              <a:rPr lang="en-US" altLang="en-US">
                <a:ea typeface="ＭＳ Ｐゴシック" panose="020B0600070205080204" pitchFamily="34" charset="-128"/>
              </a:rPr>
              <a:t>for</a:t>
            </a:r>
            <a:r>
              <a:rPr lang="en-US" altLang="en-US" i="1">
                <a:ea typeface="ＭＳ Ｐゴシック" panose="020B0600070205080204" pitchFamily="34" charset="-128"/>
              </a:rPr>
              <a:t> n</a:t>
            </a:r>
            <a:r>
              <a:rPr lang="en-US" altLang="en-US">
                <a:ea typeface="ＭＳ Ｐゴシック" panose="020B0600070205080204" pitchFamily="34" charset="-128"/>
              </a:rPr>
              <a:t> even and                  for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odd, we obtain                           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82E7D2F5-D99C-6048-9CF7-34B8FE688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6638" y="1509713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317500" progId="Equation.3">
                  <p:embed/>
                </p:oleObj>
              </mc:Choice>
              <mc:Fallback>
                <p:oleObj name="Equation" r:id="rId2" imgW="749300" imgH="31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1509713"/>
                        <a:ext cx="749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>
            <a:extLst>
              <a:ext uri="{FF2B5EF4-FFF2-40B4-BE49-F238E27FC236}">
                <a16:creationId xmlns:a16="http://schemas.microsoft.com/office/drawing/2014/main" id="{E0CE2064-7310-9E4F-81FD-253D2A3F0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1909763"/>
          <a:ext cx="75326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31100" imgH="965200" progId="Equation.3">
                  <p:embed/>
                </p:oleObj>
              </mc:Choice>
              <mc:Fallback>
                <p:oleObj name="Equation" r:id="rId4" imgW="7531100" imgH="965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909763"/>
                        <a:ext cx="753268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FBE6ED72-18EB-A24D-AA60-9C4CA35E0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3332163"/>
          <a:ext cx="4800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00600" imgH="762000" progId="Equation.3">
                  <p:embed/>
                </p:oleObj>
              </mc:Choice>
              <mc:Fallback>
                <p:oleObj name="Equation" r:id="rId6" imgW="4800600" imgH="7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332163"/>
                        <a:ext cx="4800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5">
            <a:extLst>
              <a:ext uri="{FF2B5EF4-FFF2-40B4-BE49-F238E27FC236}">
                <a16:creationId xmlns:a16="http://schemas.microsoft.com/office/drawing/2014/main" id="{25AB2489-53FD-B343-A5EA-A77061249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7063" y="4357688"/>
          <a:ext cx="660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400" imgH="215900" progId="Equation.3">
                  <p:embed/>
                </p:oleObj>
              </mc:Choice>
              <mc:Fallback>
                <p:oleObj name="Equation" r:id="rId8" imgW="660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4357688"/>
                        <a:ext cx="660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>
            <a:extLst>
              <a:ext uri="{FF2B5EF4-FFF2-40B4-BE49-F238E27FC236}">
                <a16:creationId xmlns:a16="http://schemas.microsoft.com/office/drawing/2014/main" id="{7EA9C9CA-27F4-CB40-893D-C666FD124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6763" y="4344988"/>
          <a:ext cx="977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900" imgH="215900" progId="Equation.3">
                  <p:embed/>
                </p:oleObj>
              </mc:Choice>
              <mc:Fallback>
                <p:oleObj name="Equation" r:id="rId10" imgW="9779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4344988"/>
                        <a:ext cx="977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>
            <a:extLst>
              <a:ext uri="{FF2B5EF4-FFF2-40B4-BE49-F238E27FC236}">
                <a16:creationId xmlns:a16="http://schemas.microsoft.com/office/drawing/2014/main" id="{BB7C688D-FF7D-7A4A-8FA6-D514DF0F14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4925" y="4708525"/>
          <a:ext cx="58943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92800" imgH="812800" progId="Equation.3">
                  <p:embed/>
                </p:oleObj>
              </mc:Choice>
              <mc:Fallback>
                <p:oleObj name="Equation" r:id="rId12" imgW="5892800" imgH="812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708525"/>
                        <a:ext cx="58943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A54373EC-5F99-544C-8BD5-029394410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Cooley-Tukey decimation in time algorithm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59FA89E2-061E-F443-AF47-673626E55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Splitting indices in time, we have obtained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But                                                                 and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 …</a:t>
            </a: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           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N/2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-point DFT of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x[2r]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    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N/2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-point DFT of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x[2r+1]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1267" name="Object 2">
            <a:extLst>
              <a:ext uri="{FF2B5EF4-FFF2-40B4-BE49-F238E27FC236}">
                <a16:creationId xmlns:a16="http://schemas.microsoft.com/office/drawing/2014/main" id="{72A7D5D0-7633-4541-B864-FAC628FA67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363" y="1939925"/>
          <a:ext cx="58943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92800" imgH="812800" progId="Equation.3">
                  <p:embed/>
                </p:oleObj>
              </mc:Choice>
              <mc:Fallback>
                <p:oleObj name="Equation" r:id="rId2" imgW="5892800" imgH="812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939925"/>
                        <a:ext cx="58943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>
            <a:extLst>
              <a:ext uri="{FF2B5EF4-FFF2-40B4-BE49-F238E27FC236}">
                <a16:creationId xmlns:a16="http://schemas.microsoft.com/office/drawing/2014/main" id="{D9B03FD7-89D8-5146-8E62-9C5D1F477A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50" y="3349625"/>
          <a:ext cx="426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200" imgH="393700" progId="Equation.3">
                  <p:embed/>
                </p:oleObj>
              </mc:Choice>
              <mc:Fallback>
                <p:oleObj name="Equation" r:id="rId4" imgW="42672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349625"/>
                        <a:ext cx="4267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1234F89A-A88E-E24B-B43E-4B8B6F1A5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2550" y="3343275"/>
          <a:ext cx="224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900" imgH="431800" progId="Equation.3">
                  <p:embed/>
                </p:oleObj>
              </mc:Choice>
              <mc:Fallback>
                <p:oleObj name="Equation" r:id="rId6" imgW="2247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3343275"/>
                        <a:ext cx="2247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>
            <a:extLst>
              <a:ext uri="{FF2B5EF4-FFF2-40B4-BE49-F238E27FC236}">
                <a16:creationId xmlns:a16="http://schemas.microsoft.com/office/drawing/2014/main" id="{FD569E27-C240-CE44-9ED1-83C29E740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813" y="4000500"/>
          <a:ext cx="5551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49900" imgH="800100" progId="Equation.3">
                  <p:embed/>
                </p:oleObj>
              </mc:Choice>
              <mc:Fallback>
                <p:oleObj name="Equation" r:id="rId8" imgW="55499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4000500"/>
                        <a:ext cx="55514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Group 20">
            <a:extLst>
              <a:ext uri="{FF2B5EF4-FFF2-40B4-BE49-F238E27FC236}">
                <a16:creationId xmlns:a16="http://schemas.microsoft.com/office/drawing/2014/main" id="{950370B6-7630-9847-8E39-00B785FCB86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876800"/>
            <a:ext cx="1981200" cy="152400"/>
            <a:chOff x="1248" y="3072"/>
            <a:chExt cx="1248" cy="96"/>
          </a:xfrm>
        </p:grpSpPr>
        <p:sp>
          <p:nvSpPr>
            <p:cNvPr id="11278" name="Line 15">
              <a:extLst>
                <a:ext uri="{FF2B5EF4-FFF2-40B4-BE49-F238E27FC236}">
                  <a16:creationId xmlns:a16="http://schemas.microsoft.com/office/drawing/2014/main" id="{AF4E03D4-8FB6-C441-9E00-6FF47BE58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8">
              <a:extLst>
                <a:ext uri="{FF2B5EF4-FFF2-40B4-BE49-F238E27FC236}">
                  <a16:creationId xmlns:a16="http://schemas.microsoft.com/office/drawing/2014/main" id="{57DE152E-5A54-F449-92B6-D2751778B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19">
              <a:extLst>
                <a:ext uri="{FF2B5EF4-FFF2-40B4-BE49-F238E27FC236}">
                  <a16:creationId xmlns:a16="http://schemas.microsoft.com/office/drawing/2014/main" id="{5FF45AA5-24E6-4945-9FD6-F7ABA03C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68"/>
              <a:ext cx="1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" name="Group 21">
            <a:extLst>
              <a:ext uri="{FF2B5EF4-FFF2-40B4-BE49-F238E27FC236}">
                <a16:creationId xmlns:a16="http://schemas.microsoft.com/office/drawing/2014/main" id="{965FAF0B-6F8C-314C-8593-534E6F7B465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876800"/>
            <a:ext cx="1981200" cy="152400"/>
            <a:chOff x="1248" y="3072"/>
            <a:chExt cx="1248" cy="96"/>
          </a:xfrm>
        </p:grpSpPr>
        <p:sp>
          <p:nvSpPr>
            <p:cNvPr id="11275" name="Line 22">
              <a:extLst>
                <a:ext uri="{FF2B5EF4-FFF2-40B4-BE49-F238E27FC236}">
                  <a16:creationId xmlns:a16="http://schemas.microsoft.com/office/drawing/2014/main" id="{56898A39-3B5F-3740-90C6-B8D849825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23">
              <a:extLst>
                <a:ext uri="{FF2B5EF4-FFF2-40B4-BE49-F238E27FC236}">
                  <a16:creationId xmlns:a16="http://schemas.microsoft.com/office/drawing/2014/main" id="{F7F2CDDE-70FF-3544-8239-278B123FF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072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24">
              <a:extLst>
                <a:ext uri="{FF2B5EF4-FFF2-40B4-BE49-F238E27FC236}">
                  <a16:creationId xmlns:a16="http://schemas.microsoft.com/office/drawing/2014/main" id="{D3F2DF05-CFCC-3445-9E7F-5AB37AE47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68"/>
              <a:ext cx="1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" name="TextBox 1">
            <a:extLst>
              <a:ext uri="{FF2B5EF4-FFF2-40B4-BE49-F238E27FC236}">
                <a16:creationId xmlns:a16="http://schemas.microsoft.com/office/drawing/2014/main" id="{26335ED8-B8E1-0241-A7E9-BAE665F4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5133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G[k]</a:t>
            </a:r>
          </a:p>
        </p:txBody>
      </p:sp>
      <p:sp>
        <p:nvSpPr>
          <p:cNvPr id="11274" name="TextBox 16">
            <a:extLst>
              <a:ext uri="{FF2B5EF4-FFF2-40B4-BE49-F238E27FC236}">
                <a16:creationId xmlns:a16="http://schemas.microsoft.com/office/drawing/2014/main" id="{4F1FE5D9-A33B-164C-AB25-CC485ACD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55133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</a:rPr>
              <a:t>H[k]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BA65FC86-00EB-1740-86CA-A05ED09B4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Savings so far …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72401861-38FE-6F4C-9CCB-456AA5B25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have split the DFT computation into two halves: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Have we gained anything?  Consider the nominal number of multiplications for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Original form produces                 multiplications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New form produces                            multiplications 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So we</a:t>
            </a:r>
            <a:r>
              <a:rPr lang="ja-JP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re already ahead ….. Let</a:t>
            </a:r>
            <a:r>
              <a:rPr lang="ja-JP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s keep going!!      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           </a:t>
            </a:r>
          </a:p>
        </p:txBody>
      </p:sp>
      <p:graphicFrame>
        <p:nvGraphicFramePr>
          <p:cNvPr id="12291" name="Object 2">
            <a:extLst>
              <a:ext uri="{FF2B5EF4-FFF2-40B4-BE49-F238E27FC236}">
                <a16:creationId xmlns:a16="http://schemas.microsoft.com/office/drawing/2014/main" id="{826B2E94-60E8-C949-8789-BEE629AABA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8600" y="2057400"/>
          <a:ext cx="550068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99100" imgH="1701800" progId="Equation.3">
                  <p:embed/>
                </p:oleObj>
              </mc:Choice>
              <mc:Fallback>
                <p:oleObj name="Equation" r:id="rId2" imgW="5499100" imgH="170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057400"/>
                        <a:ext cx="5500688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>
            <a:extLst>
              <a:ext uri="{FF2B5EF4-FFF2-40B4-BE49-F238E27FC236}">
                <a16:creationId xmlns:a16="http://schemas.microsoft.com/office/drawing/2014/main" id="{AD4A928B-A699-E048-A3AF-55826B73C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660900"/>
          <a:ext cx="596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00" imgH="215900" progId="Equation.3">
                  <p:embed/>
                </p:oleObj>
              </mc:Choice>
              <mc:Fallback>
                <p:oleObj name="Equation" r:id="rId4" imgW="5969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60900"/>
                        <a:ext cx="596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4">
            <a:extLst>
              <a:ext uri="{FF2B5EF4-FFF2-40B4-BE49-F238E27FC236}">
                <a16:creationId xmlns:a16="http://schemas.microsoft.com/office/drawing/2014/main" id="{245A09D3-5BB9-A741-81C8-4D4D51B69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4538" y="5395913"/>
          <a:ext cx="1485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355600" progId="Equation.3">
                  <p:embed/>
                </p:oleObj>
              </mc:Choice>
              <mc:Fallback>
                <p:oleObj name="Equation" r:id="rId6" imgW="14859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395913"/>
                        <a:ext cx="1485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5">
            <a:extLst>
              <a:ext uri="{FF2B5EF4-FFF2-40B4-BE49-F238E27FC236}">
                <a16:creationId xmlns:a16="http://schemas.microsoft.com/office/drawing/2014/main" id="{8E80FB8B-47D2-3944-8289-110A66CC8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968875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317500" progId="Equation.3">
                  <p:embed/>
                </p:oleObj>
              </mc:Choice>
              <mc:Fallback>
                <p:oleObj name="Equation" r:id="rId8" imgW="812800" imgH="317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968875"/>
                        <a:ext cx="812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">
      <a:dk1>
        <a:srgbClr val="000000"/>
      </a:dk1>
      <a:lt1>
        <a:srgbClr val="FFCC99"/>
      </a:lt1>
      <a:dk2>
        <a:srgbClr val="0000FF"/>
      </a:dk2>
      <a:lt2>
        <a:srgbClr val="5F5F5F"/>
      </a:lt2>
      <a:accent1>
        <a:srgbClr val="009900"/>
      </a:accent1>
      <a:accent2>
        <a:srgbClr val="FF0000"/>
      </a:accent2>
      <a:accent3>
        <a:srgbClr val="FFE2CA"/>
      </a:accent3>
      <a:accent4>
        <a:srgbClr val="000000"/>
      </a:accent4>
      <a:accent5>
        <a:srgbClr val="AACAAA"/>
      </a:accent5>
      <a:accent6>
        <a:srgbClr val="E70000"/>
      </a:accent6>
      <a:hlink>
        <a:srgbClr val="9900FF"/>
      </a:hlink>
      <a:folHlink>
        <a:srgbClr val="FFFF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12337</TotalTime>
  <Pages>21</Pages>
  <Words>1251</Words>
  <Application>Microsoft Macintosh PowerPoint</Application>
  <PresentationFormat>On-screen Show (4:3)</PresentationFormat>
  <Paragraphs>213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Courier</vt:lpstr>
      <vt:lpstr>Helvetica</vt:lpstr>
      <vt:lpstr>Symbol</vt:lpstr>
      <vt:lpstr>Times</vt:lpstr>
      <vt:lpstr>Times New Roman</vt:lpstr>
      <vt:lpstr>Wingdings</vt:lpstr>
      <vt:lpstr>Bill_nov96</vt:lpstr>
      <vt:lpstr>Equation</vt:lpstr>
      <vt:lpstr>18-491/691 Lecture #16 INTRODUCTION TO THE  FAST FOURIER TRANSFORM ALGORITHM</vt:lpstr>
      <vt:lpstr>Introduction</vt:lpstr>
      <vt:lpstr>Introduction, continued</vt:lpstr>
      <vt:lpstr>Measures of computational efficiency</vt:lpstr>
      <vt:lpstr>Computational Cost of Discrete-Time Filtering</vt:lpstr>
      <vt:lpstr>Computational Cost of Discrete-Time Filtering</vt:lpstr>
      <vt:lpstr>The Cooley-Tukey decimation-in-time algorithm</vt:lpstr>
      <vt:lpstr>The Cooley-Tukey decimation in time algorithm</vt:lpstr>
      <vt:lpstr>Savings so far …</vt:lpstr>
      <vt:lpstr>Signal flowgraph notation</vt:lpstr>
      <vt:lpstr>Signal flowgraph representation of 8-point DFT</vt:lpstr>
      <vt:lpstr>Continuing with the decomposition …</vt:lpstr>
      <vt:lpstr>The complete decomposition into 2-point DFTs</vt:lpstr>
      <vt:lpstr>Now let’s take a closer look at the 2-point DFT</vt:lpstr>
      <vt:lpstr>The complete 8-point decimation-in-time FFT</vt:lpstr>
      <vt:lpstr>Number of multiplys for N-point FFTs</vt:lpstr>
      <vt:lpstr>Comparing processing with and without FFTs</vt:lpstr>
      <vt:lpstr>Additional timesavers: reducing multiplications in the basic butterfly</vt:lpstr>
      <vt:lpstr>Bit reversal of the input</vt:lpstr>
      <vt:lpstr>Some comments on bit reversal</vt:lpstr>
      <vt:lpstr>Using FFTs for inverse DFTs</vt:lpstr>
      <vt:lpstr>A better way to modify FFT code for  inverse DFTs</vt:lpstr>
      <vt:lpstr>Summary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18-791 Lecture #7 FREQUENCY RESPONSE OF LSI SYSTEMS</dc:title>
  <dc:subject/>
  <dc:creator>Richard Stern</dc:creator>
  <cp:keywords/>
  <dc:description/>
  <cp:lastModifiedBy>Richard M Stern Jr.</cp:lastModifiedBy>
  <cp:revision>132</cp:revision>
  <cp:lastPrinted>2022-03-14T15:22:58Z</cp:lastPrinted>
  <dcterms:created xsi:type="dcterms:W3CDTF">2000-09-19T05:50:24Z</dcterms:created>
  <dcterms:modified xsi:type="dcterms:W3CDTF">2023-03-20T14:47:56Z</dcterms:modified>
</cp:coreProperties>
</file>