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78" r:id="rId2"/>
    <p:sldId id="304" r:id="rId3"/>
    <p:sldId id="353" r:id="rId4"/>
    <p:sldId id="354" r:id="rId5"/>
    <p:sldId id="355" r:id="rId6"/>
    <p:sldId id="356" r:id="rId7"/>
    <p:sldId id="358" r:id="rId8"/>
    <p:sldId id="359" r:id="rId9"/>
    <p:sldId id="360" r:id="rId10"/>
    <p:sldId id="361" r:id="rId11"/>
    <p:sldId id="362" r:id="rId12"/>
    <p:sldId id="363" r:id="rId13"/>
    <p:sldId id="364" r:id="rId14"/>
    <p:sldId id="365" r:id="rId15"/>
    <p:sldId id="366" r:id="rId16"/>
    <p:sldId id="367" r:id="rId17"/>
    <p:sldId id="368" r:id="rId18"/>
    <p:sldId id="369" r:id="rId19"/>
    <p:sldId id="370" r:id="rId20"/>
    <p:sldId id="371" r:id="rId21"/>
    <p:sldId id="374" r:id="rId22"/>
    <p:sldId id="375" r:id="rId23"/>
    <p:sldId id="372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3"/>
    <p:restoredTop sz="94694"/>
  </p:normalViewPr>
  <p:slideViewPr>
    <p:cSldViewPr snapToGrid="0">
      <p:cViewPr varScale="1">
        <p:scale>
          <a:sx n="117" d="100"/>
          <a:sy n="117" d="100"/>
        </p:scale>
        <p:origin x="2104" y="168"/>
      </p:cViewPr>
      <p:guideLst>
        <p:guide orient="horz" pos="2160"/>
        <p:guide pos="2839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1488" y="-1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AB9DA3E-4D9B-724A-81CF-A84FD81790A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BBC450B7-751C-AB44-B581-EEAB09CEF95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4988"/>
            <a:ext cx="5027613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662" tIns="46037" rIns="93662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11719728-9518-1043-8884-FD2E027833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06923D71-3EC7-5F47-9A74-0E8269478F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C53A517F-CE89-A642-AF45-E4F74B062B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39BDD851-BC1B-5D4B-B31F-06BD3BD63C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60098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1048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4788" y="342900"/>
            <a:ext cx="2057400" cy="5753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42900"/>
            <a:ext cx="6021388" cy="5753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7667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7985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6844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4040188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3721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388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7947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3125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2699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8695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2">
            <a:extLst>
              <a:ext uri="{FF2B5EF4-FFF2-40B4-BE49-F238E27FC236}">
                <a16:creationId xmlns:a16="http://schemas.microsoft.com/office/drawing/2014/main" id="{06DD2345-D95C-7542-A4DE-53285372A4D7}"/>
              </a:ext>
            </a:extLst>
          </p:cNvPr>
          <p:cNvGrpSpPr>
            <a:grpSpLocks/>
          </p:cNvGrpSpPr>
          <p:nvPr/>
        </p:nvGrpSpPr>
        <p:grpSpPr bwMode="auto">
          <a:xfrm>
            <a:off x="212725" y="6169025"/>
            <a:ext cx="1035050" cy="458788"/>
            <a:chOff x="134" y="3886"/>
            <a:chExt cx="652" cy="289"/>
          </a:xfrm>
        </p:grpSpPr>
        <p:sp>
          <p:nvSpPr>
            <p:cNvPr id="1033" name="Rectangle 7">
              <a:extLst>
                <a:ext uri="{FF2B5EF4-FFF2-40B4-BE49-F238E27FC236}">
                  <a16:creationId xmlns:a16="http://schemas.microsoft.com/office/drawing/2014/main" id="{57F0679F-164A-824A-B1C6-C34299A617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80000">
              <a:off x="134" y="3897"/>
              <a:ext cx="293" cy="27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4" name="Rectangle 8">
              <a:extLst>
                <a:ext uri="{FF2B5EF4-FFF2-40B4-BE49-F238E27FC236}">
                  <a16:creationId xmlns:a16="http://schemas.microsoft.com/office/drawing/2014/main" id="{4B70B542-3D2A-A043-AF2A-A89D79E1FC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" y="3886"/>
              <a:ext cx="612" cy="2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487" tIns="44450" rIns="90487" bIns="44450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1600" b="1" i="0">
                  <a:solidFill>
                    <a:schemeClr val="tx2"/>
                  </a:solidFill>
                  <a:latin typeface="Times New Roman" panose="02020603050405020304" pitchFamily="18" charset="0"/>
                </a:rPr>
                <a:t>Carnegie</a:t>
              </a:r>
            </a:p>
          </p:txBody>
        </p:sp>
        <p:sp>
          <p:nvSpPr>
            <p:cNvPr id="1035" name="Rectangle 9">
              <a:extLst>
                <a:ext uri="{FF2B5EF4-FFF2-40B4-BE49-F238E27FC236}">
                  <a16:creationId xmlns:a16="http://schemas.microsoft.com/office/drawing/2014/main" id="{7CB39C63-63EB-3145-8FB6-A3932D465F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3986"/>
              <a:ext cx="365" cy="13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100012" tIns="19050" rIns="100012" bIns="19050"/>
            <a:lstStyle>
              <a:lvl1pPr>
                <a:defRPr sz="2400" i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1600" b="1" i="0">
                  <a:solidFill>
                    <a:schemeClr val="tx2"/>
                  </a:solidFill>
                  <a:latin typeface="Times New Roman" panose="02020603050405020304" pitchFamily="18" charset="0"/>
                </a:rPr>
                <a:t>Mellon</a:t>
              </a:r>
            </a:p>
          </p:txBody>
        </p:sp>
      </p:grpSp>
      <p:sp>
        <p:nvSpPr>
          <p:cNvPr id="1027" name="Rectangle 2">
            <a:extLst>
              <a:ext uri="{FF2B5EF4-FFF2-40B4-BE49-F238E27FC236}">
                <a16:creationId xmlns:a16="http://schemas.microsoft.com/office/drawing/2014/main" id="{52D1CEA7-AE73-AB46-9E9E-018D4DA8FE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24000"/>
            <a:ext cx="82311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Body Text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AD84566F-1814-614A-B001-7133450392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2588" y="342900"/>
            <a:ext cx="82280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0" rIns="92075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4">
            <a:extLst>
              <a:ext uri="{FF2B5EF4-FFF2-40B4-BE49-F238E27FC236}">
                <a16:creationId xmlns:a16="http://schemas.microsoft.com/office/drawing/2014/main" id="{E4642A20-0597-3A4A-AD8C-4666E1C84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0"/>
            <a:ext cx="8991600" cy="5334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5">
            <a:extLst>
              <a:ext uri="{FF2B5EF4-FFF2-40B4-BE49-F238E27FC236}">
                <a16:creationId xmlns:a16="http://schemas.microsoft.com/office/drawing/2014/main" id="{75E9A3D1-EB24-A24A-9F95-0315BEF4D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0"/>
            <a:ext cx="8991600" cy="533400"/>
          </a:xfrm>
          <a:prstGeom prst="rect">
            <a:avLst/>
          </a:prstGeom>
          <a:noFill/>
          <a:ln>
            <a:noFill/>
          </a:ln>
        </p:spPr>
        <p:txBody>
          <a:bodyPr lIns="90487" tIns="44450" rIns="90487" bIns="44450" anchor="ctr"/>
          <a:lstStyle>
            <a:lvl1pPr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i="0">
                <a:solidFill>
                  <a:schemeClr val="tx2"/>
                </a:solidFill>
                <a:latin typeface="Helvetica" pitchFamily="2" charset="0"/>
              </a:rPr>
              <a:t> </a:t>
            </a:r>
          </a:p>
        </p:txBody>
      </p:sp>
      <p:sp>
        <p:nvSpPr>
          <p:cNvPr id="1031" name="Line 6">
            <a:extLst>
              <a:ext uri="{FF2B5EF4-FFF2-40B4-BE49-F238E27FC236}">
                <a16:creationId xmlns:a16="http://schemas.microsoft.com/office/drawing/2014/main" id="{45A1509F-1630-E749-8220-AA58AE3BAB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400" y="1295400"/>
            <a:ext cx="81788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11">
            <a:extLst>
              <a:ext uri="{FF2B5EF4-FFF2-40B4-BE49-F238E27FC236}">
                <a16:creationId xmlns:a16="http://schemas.microsoft.com/office/drawing/2014/main" id="{C623330E-C37B-174C-B7B1-9FCAAE565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988" y="6249988"/>
            <a:ext cx="7388225" cy="454025"/>
          </a:xfrm>
          <a:prstGeom prst="rect">
            <a:avLst/>
          </a:prstGeom>
          <a:noFill/>
          <a:ln>
            <a:noFill/>
          </a:ln>
        </p:spPr>
        <p:txBody>
          <a:bodyPr lIns="90487" tIns="44450" rIns="90487" bIns="44450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i="0">
                <a:latin typeface="Times New Roman" panose="02020603050405020304" pitchFamily="18" charset="0"/>
              </a:rPr>
              <a:t>		       </a:t>
            </a:r>
            <a:r>
              <a:rPr lang="en-US" altLang="en-US" sz="1400" b="1" i="0">
                <a:solidFill>
                  <a:schemeClr val="tx2"/>
                </a:solidFill>
                <a:latin typeface="Helvetica" pitchFamily="2" charset="0"/>
              </a:rPr>
              <a:t>Slide </a:t>
            </a:r>
            <a:fld id="{5114D0C4-092A-1B41-A429-96BFCB5A58AA}" type="slidenum">
              <a:rPr lang="en-US" altLang="en-US" sz="1400" b="1" i="0" smtClean="0">
                <a:solidFill>
                  <a:schemeClr val="tx2"/>
                </a:solidFill>
                <a:latin typeface="Helvetica" pitchFamily="2" charset="0"/>
              </a:rPr>
              <a:pPr>
                <a:spcBef>
                  <a:spcPct val="50000"/>
                </a:spcBef>
                <a:defRPr/>
              </a:pPr>
              <a:t>‹#›</a:t>
            </a:fld>
            <a:r>
              <a:rPr lang="en-US" altLang="en-US" sz="1400" b="1" i="0">
                <a:solidFill>
                  <a:schemeClr val="tx2"/>
                </a:solidFill>
                <a:latin typeface="Helvetica" pitchFamily="2" charset="0"/>
              </a:rPr>
              <a:t>		    ECE Department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chemeClr val="tx2"/>
          </a:solidFill>
          <a:latin typeface="Arial" pitchFamily="-65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chemeClr val="tx2"/>
          </a:solidFill>
          <a:latin typeface="Arial" pitchFamily="-65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chemeClr val="tx2"/>
          </a:solidFill>
          <a:latin typeface="Arial" pitchFamily="-65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chemeClr val="tx2"/>
          </a:solidFill>
          <a:latin typeface="Arial" pitchFamily="-65" charset="0"/>
        </a:defRPr>
      </a:lvl9pPr>
    </p:titleStyle>
    <p:bodyStyle>
      <a:lvl1pPr marL="396875" indent="-396875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10000"/>
        <a:buFont typeface="Wingdings" pitchFamily="2" charset="2"/>
        <a:buChar char="n"/>
        <a:defRPr sz="2000" b="1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39775" indent="-2286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00000"/>
        <a:buChar char="»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543050" indent="-17145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0000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4pPr>
      <a:lvl5pPr marL="2000250" indent="-17145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00000"/>
        <a:buChar char="–"/>
        <a:defRPr sz="1400">
          <a:solidFill>
            <a:schemeClr val="tx1"/>
          </a:solidFill>
          <a:latin typeface="+mn-lt"/>
          <a:ea typeface="ＭＳ Ｐゴシック" pitchFamily="-65" charset="-128"/>
        </a:defRPr>
      </a:lvl5pPr>
      <a:lvl6pPr marL="2457450" indent="-17145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00000"/>
        <a:buChar char="–"/>
        <a:defRPr sz="1400">
          <a:solidFill>
            <a:schemeClr val="tx1"/>
          </a:solidFill>
          <a:latin typeface="+mn-lt"/>
          <a:ea typeface="ＭＳ Ｐゴシック" pitchFamily="-65" charset="-128"/>
        </a:defRPr>
      </a:lvl6pPr>
      <a:lvl7pPr marL="2914650" indent="-17145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00000"/>
        <a:buChar char="–"/>
        <a:defRPr sz="1400">
          <a:solidFill>
            <a:schemeClr val="tx1"/>
          </a:solidFill>
          <a:latin typeface="+mn-lt"/>
          <a:ea typeface="ＭＳ Ｐゴシック" pitchFamily="-65" charset="-128"/>
        </a:defRPr>
      </a:lvl7pPr>
      <a:lvl8pPr marL="3371850" indent="-17145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00000"/>
        <a:buChar char="–"/>
        <a:defRPr sz="1400">
          <a:solidFill>
            <a:schemeClr val="tx1"/>
          </a:solidFill>
          <a:latin typeface="+mn-lt"/>
          <a:ea typeface="ＭＳ Ｐゴシック" pitchFamily="-65" charset="-128"/>
        </a:defRPr>
      </a:lvl8pPr>
      <a:lvl9pPr marL="3829050" indent="-17145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00000"/>
        <a:buChar char="–"/>
        <a:defRPr sz="14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ce.cmu.edu/~rm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emf"/><Relationship Id="rId7" Type="http://schemas.openxmlformats.org/officeDocument/2006/relationships/image" Target="../media/image27.e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26.emf"/><Relationship Id="rId4" Type="http://schemas.openxmlformats.org/officeDocument/2006/relationships/oleObject" Target="../embeddings/oleObject24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38.emf"/><Relationship Id="rId3" Type="http://schemas.openxmlformats.org/officeDocument/2006/relationships/image" Target="../media/image33.emf"/><Relationship Id="rId7" Type="http://schemas.openxmlformats.org/officeDocument/2006/relationships/image" Target="../media/image35.emf"/><Relationship Id="rId12" Type="http://schemas.openxmlformats.org/officeDocument/2006/relationships/oleObject" Target="../embeddings/oleObject34.bin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37.emf"/><Relationship Id="rId5" Type="http://schemas.openxmlformats.org/officeDocument/2006/relationships/image" Target="../media/image34.emf"/><Relationship Id="rId15" Type="http://schemas.openxmlformats.org/officeDocument/2006/relationships/image" Target="../media/image39.e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36.emf"/><Relationship Id="rId14" Type="http://schemas.openxmlformats.org/officeDocument/2006/relationships/oleObject" Target="../embeddings/oleObject35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44.emf"/><Relationship Id="rId4" Type="http://schemas.openxmlformats.org/officeDocument/2006/relationships/image" Target="../media/image41.emf"/><Relationship Id="rId9" Type="http://schemas.openxmlformats.org/officeDocument/2006/relationships/oleObject" Target="../embeddings/oleObject3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2.emf"/><Relationship Id="rId5" Type="http://schemas.openxmlformats.org/officeDocument/2006/relationships/image" Target="../media/image4.e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9.emf"/><Relationship Id="rId12" Type="http://schemas.openxmlformats.org/officeDocument/2006/relationships/oleObject" Target="../embeddings/oleObject13.bin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1.emf"/><Relationship Id="rId5" Type="http://schemas.openxmlformats.org/officeDocument/2006/relationships/image" Target="../media/image8.e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13.emf"/><Relationship Id="rId7" Type="http://schemas.openxmlformats.org/officeDocument/2006/relationships/image" Target="../media/image15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17.emf"/><Relationship Id="rId7" Type="http://schemas.openxmlformats.org/officeDocument/2006/relationships/image" Target="../media/image19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>
            <a:extLst>
              <a:ext uri="{FF2B5EF4-FFF2-40B4-BE49-F238E27FC236}">
                <a16:creationId xmlns:a16="http://schemas.microsoft.com/office/drawing/2014/main" id="{A865703D-0012-9E4D-8D79-FC1C0923E4C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pPr algn="ctr"/>
            <a:r>
              <a:rPr lang="en-US" altLang="en-US" dirty="0">
                <a:ea typeface="ＭＳ Ｐゴシック" panose="020B0600070205080204" pitchFamily="34" charset="-128"/>
              </a:rPr>
              <a:t>18-491/691 Lecture </a:t>
            </a:r>
            <a:r>
              <a:rPr lang="en-US" altLang="en-US">
                <a:ea typeface="ＭＳ Ｐゴシック" panose="020B0600070205080204" pitchFamily="34" charset="-128"/>
              </a:rPr>
              <a:t>#15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INTRODUCTION TO THE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FAST FOURIER TRANSFORM ALGORITHM</a:t>
            </a:r>
            <a:endParaRPr lang="en-US" altLang="en-US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098" name="Rectangle 3">
            <a:extLst>
              <a:ext uri="{FF2B5EF4-FFF2-40B4-BE49-F238E27FC236}">
                <a16:creationId xmlns:a16="http://schemas.microsoft.com/office/drawing/2014/main" id="{D21A68D0-8898-6A42-8883-6906C938651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0400"/>
            <a:ext cx="6400800" cy="3429000"/>
          </a:xfrm>
        </p:spPr>
        <p:txBody>
          <a:bodyPr/>
          <a:lstStyle/>
          <a:p>
            <a:r>
              <a:rPr lang="en-US" altLang="en-US" b="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Department of Electrical and Computer Engineering</a:t>
            </a:r>
          </a:p>
          <a:p>
            <a:pPr>
              <a:spcBef>
                <a:spcPct val="0"/>
              </a:spcBef>
            </a:pPr>
            <a:r>
              <a:rPr lang="en-US" altLang="en-US" b="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Carnegie Mellon University</a:t>
            </a:r>
          </a:p>
          <a:p>
            <a:pPr>
              <a:spcBef>
                <a:spcPct val="0"/>
              </a:spcBef>
            </a:pPr>
            <a:r>
              <a:rPr lang="en-US" altLang="en-US" b="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Pittsburgh, Pennsylvania 15213</a:t>
            </a:r>
          </a:p>
          <a:p>
            <a:r>
              <a:rPr lang="en-US" altLang="en-US" b="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Phone: +1 (412) 268-2535</a:t>
            </a:r>
          </a:p>
          <a:p>
            <a:pPr>
              <a:spcBef>
                <a:spcPct val="0"/>
              </a:spcBef>
            </a:pPr>
            <a:r>
              <a:rPr lang="en-US" altLang="en-US" b="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FAX: +1 (412) 268-3890</a:t>
            </a:r>
          </a:p>
          <a:p>
            <a:pPr>
              <a:spcBef>
                <a:spcPct val="0"/>
              </a:spcBef>
            </a:pPr>
            <a:r>
              <a:rPr lang="en-US" altLang="en-US" b="0" dirty="0" err="1">
                <a:solidFill>
                  <a:srgbClr val="000000"/>
                </a:solidFill>
                <a:ea typeface="ＭＳ Ｐゴシック" panose="020B0600070205080204" pitchFamily="34" charset="-128"/>
              </a:rPr>
              <a:t>rms@cs.cmu.edu</a:t>
            </a:r>
            <a:endParaRPr lang="en-US" altLang="en-US" b="0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 b="0" dirty="0">
                <a:solidFill>
                  <a:srgbClr val="000000"/>
                </a:solidFill>
                <a:ea typeface="ＭＳ Ｐゴシック" panose="020B0600070205080204" pitchFamily="34" charset="-128"/>
                <a:hlinkClick r:id="rId2"/>
              </a:rPr>
              <a:t>http://www.ece.cmu.edu/~rms</a:t>
            </a:r>
            <a:endParaRPr lang="en-US" altLang="en-US" b="0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endParaRPr lang="en-US" altLang="en-US" b="0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tx2"/>
                </a:solidFill>
                <a:ea typeface="ＭＳ Ｐゴシック" panose="020B0600070205080204" pitchFamily="34" charset="-128"/>
              </a:rPr>
              <a:t>March 11, 2024</a:t>
            </a:r>
          </a:p>
          <a:p>
            <a:pPr>
              <a:spcBef>
                <a:spcPct val="0"/>
              </a:spcBef>
            </a:pPr>
            <a:r>
              <a:rPr lang="en-US" altLang="en-US" b="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[OSYP 9.2]</a:t>
            </a:r>
            <a:endParaRPr lang="en-US" altLang="en-US" b="0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099" name="Text Box 4">
            <a:extLst>
              <a:ext uri="{FF2B5EF4-FFF2-40B4-BE49-F238E27FC236}">
                <a16:creationId xmlns:a16="http://schemas.microsoft.com/office/drawing/2014/main" id="{137F7F89-1451-6447-A8B0-D98057B9C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286000"/>
            <a:ext cx="541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800" b="1" i="0">
                <a:solidFill>
                  <a:schemeClr val="tx2"/>
                </a:solidFill>
                <a:latin typeface="Arial" panose="020B0604020202020204" pitchFamily="34" charset="0"/>
              </a:rPr>
              <a:t>Richard M. Stern</a:t>
            </a:r>
            <a:endParaRPr lang="en-US" altLang="en-US" b="1" i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3130C08B-D0F2-B743-9E62-7F76E94DB3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Signal flowgraph notation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2B8E7482-D432-4F4D-9B6A-8713A6286B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 generalizing this formulation, it is most convenient to adopt a graphic approach …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Signal flowgraph notation describes the three basic DSP operations: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Addition</a:t>
            </a:r>
          </a:p>
          <a:p>
            <a:pPr lvl="1"/>
            <a:endParaRPr lang="en-US" altLang="en-US" sz="1800">
              <a:ea typeface="ＭＳ Ｐゴシック" panose="020B0600070205080204" pitchFamily="34" charset="-128"/>
            </a:endParaRPr>
          </a:p>
          <a:p>
            <a:pPr lvl="1"/>
            <a:endParaRPr lang="en-US" altLang="en-US" sz="180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Multiplication by a constant</a:t>
            </a:r>
          </a:p>
          <a:p>
            <a:pPr lvl="1"/>
            <a:endParaRPr lang="en-US" altLang="en-US" sz="180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Delay </a:t>
            </a:r>
          </a:p>
        </p:txBody>
      </p:sp>
      <p:grpSp>
        <p:nvGrpSpPr>
          <p:cNvPr id="13315" name="Group 43">
            <a:extLst>
              <a:ext uri="{FF2B5EF4-FFF2-40B4-BE49-F238E27FC236}">
                <a16:creationId xmlns:a16="http://schemas.microsoft.com/office/drawing/2014/main" id="{11D7ADAF-C1F6-2B43-A10B-302927441BDC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3065463"/>
            <a:ext cx="2057400" cy="533400"/>
            <a:chOff x="2112" y="1931"/>
            <a:chExt cx="1296" cy="336"/>
          </a:xfrm>
        </p:grpSpPr>
        <p:sp>
          <p:nvSpPr>
            <p:cNvPr id="13334" name="Line 10">
              <a:extLst>
                <a:ext uri="{FF2B5EF4-FFF2-40B4-BE49-F238E27FC236}">
                  <a16:creationId xmlns:a16="http://schemas.microsoft.com/office/drawing/2014/main" id="{DB42F1B7-97DC-D24E-8108-ABCFEECB74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931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5" name="Line 11">
              <a:extLst>
                <a:ext uri="{FF2B5EF4-FFF2-40B4-BE49-F238E27FC236}">
                  <a16:creationId xmlns:a16="http://schemas.microsoft.com/office/drawing/2014/main" id="{3A91D827-7C18-F34B-9B50-62067200E4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2267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6" name="Line 12">
              <a:extLst>
                <a:ext uri="{FF2B5EF4-FFF2-40B4-BE49-F238E27FC236}">
                  <a16:creationId xmlns:a16="http://schemas.microsoft.com/office/drawing/2014/main" id="{710D07FF-D2F0-E649-B9CC-21F1A8DA48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1931"/>
              <a:ext cx="288" cy="1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7" name="Line 13">
              <a:extLst>
                <a:ext uri="{FF2B5EF4-FFF2-40B4-BE49-F238E27FC236}">
                  <a16:creationId xmlns:a16="http://schemas.microsoft.com/office/drawing/2014/main" id="{505C4194-27B0-B64D-A3FC-CBA4808F6F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44" y="2098"/>
              <a:ext cx="288" cy="1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8" name="Line 14">
              <a:extLst>
                <a:ext uri="{FF2B5EF4-FFF2-40B4-BE49-F238E27FC236}">
                  <a16:creationId xmlns:a16="http://schemas.microsoft.com/office/drawing/2014/main" id="{0C73632F-C0BC-774C-AE55-257D56C389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09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16" name="Text Box 17">
            <a:extLst>
              <a:ext uri="{FF2B5EF4-FFF2-40B4-BE49-F238E27FC236}">
                <a16:creationId xmlns:a16="http://schemas.microsoft.com/office/drawing/2014/main" id="{071B26F0-AF4C-7042-95B3-60ED81491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925" y="2800350"/>
            <a:ext cx="709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x[n]</a:t>
            </a:r>
          </a:p>
        </p:txBody>
      </p:sp>
      <p:sp>
        <p:nvSpPr>
          <p:cNvPr id="13317" name="Text Box 18">
            <a:extLst>
              <a:ext uri="{FF2B5EF4-FFF2-40B4-BE49-F238E27FC236}">
                <a16:creationId xmlns:a16="http://schemas.microsoft.com/office/drawing/2014/main" id="{29B05766-FE93-F64F-87B7-D3D9CA1C1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2850" y="3330575"/>
            <a:ext cx="709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y[n]</a:t>
            </a:r>
          </a:p>
        </p:txBody>
      </p:sp>
      <p:sp>
        <p:nvSpPr>
          <p:cNvPr id="13318" name="Text Box 19">
            <a:extLst>
              <a:ext uri="{FF2B5EF4-FFF2-40B4-BE49-F238E27FC236}">
                <a16:creationId xmlns:a16="http://schemas.microsoft.com/office/drawing/2014/main" id="{0D620737-95CC-0745-9F5D-24098933F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065463"/>
            <a:ext cx="1439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x[n]+y[n]</a:t>
            </a:r>
          </a:p>
        </p:txBody>
      </p:sp>
      <p:grpSp>
        <p:nvGrpSpPr>
          <p:cNvPr id="13319" name="Group 23">
            <a:extLst>
              <a:ext uri="{FF2B5EF4-FFF2-40B4-BE49-F238E27FC236}">
                <a16:creationId xmlns:a16="http://schemas.microsoft.com/office/drawing/2014/main" id="{1EADE2A8-EBA4-944B-B4D0-15C82D904727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4419600"/>
            <a:ext cx="2209800" cy="0"/>
            <a:chOff x="2832" y="2784"/>
            <a:chExt cx="1392" cy="0"/>
          </a:xfrm>
        </p:grpSpPr>
        <p:sp>
          <p:nvSpPr>
            <p:cNvPr id="13332" name="Line 21">
              <a:extLst>
                <a:ext uri="{FF2B5EF4-FFF2-40B4-BE49-F238E27FC236}">
                  <a16:creationId xmlns:a16="http://schemas.microsoft.com/office/drawing/2014/main" id="{A1E4BA52-4C67-684F-B260-82E302D7E3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784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3" name="Line 22">
              <a:extLst>
                <a:ext uri="{FF2B5EF4-FFF2-40B4-BE49-F238E27FC236}">
                  <a16:creationId xmlns:a16="http://schemas.microsoft.com/office/drawing/2014/main" id="{AF19BE1A-BCE7-3A4B-94DB-4B5D0B60B6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2784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20" name="Text Box 24">
            <a:extLst>
              <a:ext uri="{FF2B5EF4-FFF2-40B4-BE49-F238E27FC236}">
                <a16:creationId xmlns:a16="http://schemas.microsoft.com/office/drawing/2014/main" id="{789E7709-5AD6-D04A-9D75-2B5577E78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9588" y="4191000"/>
            <a:ext cx="709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x[n]</a:t>
            </a:r>
          </a:p>
        </p:txBody>
      </p:sp>
      <p:sp>
        <p:nvSpPr>
          <p:cNvPr id="13321" name="Text Box 25">
            <a:extLst>
              <a:ext uri="{FF2B5EF4-FFF2-40B4-BE49-F238E27FC236}">
                <a16:creationId xmlns:a16="http://schemas.microsoft.com/office/drawing/2014/main" id="{A02244B2-E4AB-F34D-ABF1-61DBFEB84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886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a</a:t>
            </a:r>
          </a:p>
        </p:txBody>
      </p:sp>
      <p:sp>
        <p:nvSpPr>
          <p:cNvPr id="13322" name="Text Box 26">
            <a:extLst>
              <a:ext uri="{FF2B5EF4-FFF2-40B4-BE49-F238E27FC236}">
                <a16:creationId xmlns:a16="http://schemas.microsoft.com/office/drawing/2014/main" id="{2855CE7E-10BC-8D4C-8742-D14CB241B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925" y="4191000"/>
            <a:ext cx="862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ax[n]</a:t>
            </a:r>
          </a:p>
        </p:txBody>
      </p:sp>
      <p:grpSp>
        <p:nvGrpSpPr>
          <p:cNvPr id="13323" name="Group 27">
            <a:extLst>
              <a:ext uri="{FF2B5EF4-FFF2-40B4-BE49-F238E27FC236}">
                <a16:creationId xmlns:a16="http://schemas.microsoft.com/office/drawing/2014/main" id="{296B304C-BFB1-8544-AAFC-04A4A6471A1E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5181600"/>
            <a:ext cx="2209800" cy="0"/>
            <a:chOff x="2832" y="2784"/>
            <a:chExt cx="1392" cy="0"/>
          </a:xfrm>
        </p:grpSpPr>
        <p:sp>
          <p:nvSpPr>
            <p:cNvPr id="13330" name="Line 28">
              <a:extLst>
                <a:ext uri="{FF2B5EF4-FFF2-40B4-BE49-F238E27FC236}">
                  <a16:creationId xmlns:a16="http://schemas.microsoft.com/office/drawing/2014/main" id="{88CEC3E6-7B28-A845-B535-3EFDA321C1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784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1" name="Line 29">
              <a:extLst>
                <a:ext uri="{FF2B5EF4-FFF2-40B4-BE49-F238E27FC236}">
                  <a16:creationId xmlns:a16="http://schemas.microsoft.com/office/drawing/2014/main" id="{4FBA5B75-547A-B046-91DB-F1F68F9713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2784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24" name="Text Box 36">
            <a:extLst>
              <a:ext uri="{FF2B5EF4-FFF2-40B4-BE49-F238E27FC236}">
                <a16:creationId xmlns:a16="http://schemas.microsoft.com/office/drawing/2014/main" id="{595FBF80-6D50-9B42-A502-480945E5B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953000"/>
            <a:ext cx="709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x[n]</a:t>
            </a:r>
          </a:p>
        </p:txBody>
      </p:sp>
      <p:sp>
        <p:nvSpPr>
          <p:cNvPr id="13325" name="Text Box 37">
            <a:extLst>
              <a:ext uri="{FF2B5EF4-FFF2-40B4-BE49-F238E27FC236}">
                <a16:creationId xmlns:a16="http://schemas.microsoft.com/office/drawing/2014/main" id="{296C45E4-47A1-694F-9BA6-4E6E803CB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5850" y="4953000"/>
            <a:ext cx="963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x[n-1]</a:t>
            </a:r>
          </a:p>
        </p:txBody>
      </p:sp>
      <p:sp>
        <p:nvSpPr>
          <p:cNvPr id="13326" name="Text Box 38">
            <a:extLst>
              <a:ext uri="{FF2B5EF4-FFF2-40B4-BE49-F238E27FC236}">
                <a16:creationId xmlns:a16="http://schemas.microsoft.com/office/drawing/2014/main" id="{33B5C551-3068-7546-BFF8-108566C4D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3925" y="4724400"/>
            <a:ext cx="471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z</a:t>
            </a:r>
            <a:r>
              <a:rPr lang="en-US" altLang="en-US" baseline="30000"/>
              <a:t>-1</a:t>
            </a:r>
            <a:endParaRPr lang="en-US" altLang="en-US"/>
          </a:p>
        </p:txBody>
      </p:sp>
      <p:sp>
        <p:nvSpPr>
          <p:cNvPr id="13327" name="Line 40">
            <a:extLst>
              <a:ext uri="{FF2B5EF4-FFF2-40B4-BE49-F238E27FC236}">
                <a16:creationId xmlns:a16="http://schemas.microsoft.com/office/drawing/2014/main" id="{85AE4EBD-EBE1-C140-8D2D-865D2EEAAE9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33938" y="3327400"/>
            <a:ext cx="212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Line 41">
            <a:extLst>
              <a:ext uri="{FF2B5EF4-FFF2-40B4-BE49-F238E27FC236}">
                <a16:creationId xmlns:a16="http://schemas.microsoft.com/office/drawing/2014/main" id="{99A5F0DD-8938-674E-9E44-5A3D4582408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30600" y="3065463"/>
            <a:ext cx="1190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9" name="Line 42">
            <a:extLst>
              <a:ext uri="{FF2B5EF4-FFF2-40B4-BE49-F238E27FC236}">
                <a16:creationId xmlns:a16="http://schemas.microsoft.com/office/drawing/2014/main" id="{C77CB8D9-07D5-114B-87E7-B4350F85E52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89325" y="3598863"/>
            <a:ext cx="1603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9F8A8035-F24E-D147-A73F-884DF0B426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Signal flowgraph representation of 8-point DFT</a:t>
            </a: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37C58F87-D3EC-B546-9CAD-8696F9FFEA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Recall that the DFT is now of the form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The DFT in (partial) flowgraph notation: </a:t>
            </a:r>
          </a:p>
        </p:txBody>
      </p:sp>
      <p:graphicFrame>
        <p:nvGraphicFramePr>
          <p:cNvPr id="14339" name="Object 2">
            <a:extLst>
              <a:ext uri="{FF2B5EF4-FFF2-40B4-BE49-F238E27FC236}">
                <a16:creationId xmlns:a16="http://schemas.microsoft.com/office/drawing/2014/main" id="{452087EC-8906-8B40-9444-240270B1EA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62600" y="1524000"/>
          <a:ext cx="23241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24100" imgH="406400" progId="Equation.3">
                  <p:embed/>
                </p:oleObj>
              </mc:Choice>
              <mc:Fallback>
                <p:oleObj name="Equation" r:id="rId2" imgW="2324100" imgH="406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524000"/>
                        <a:ext cx="23241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0" name="Picture 6" descr="OSB9.3.tiff                                                    000213D7Macintosh HD                   ABA78158:">
            <a:extLst>
              <a:ext uri="{FF2B5EF4-FFF2-40B4-BE49-F238E27FC236}">
                <a16:creationId xmlns:a16="http://schemas.microsoft.com/office/drawing/2014/main" id="{E4C1CB87-0FE4-084B-884F-50B58628A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438400"/>
            <a:ext cx="4699000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77CF2E8D-2E89-8645-8FDB-5749323D83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Continuing with the decomposition …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AD997401-A77E-DE48-9488-55EF06F38C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 why not break up into additional DFTs?  Let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s take the upper 4-point DFT and break it up into two 2-point DFTs:  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5363" name="Picture 4" descr="9.4.tif                                                        000213D7Macintosh HD                   ABA78158:">
            <a:extLst>
              <a:ext uri="{FF2B5EF4-FFF2-40B4-BE49-F238E27FC236}">
                <a16:creationId xmlns:a16="http://schemas.microsoft.com/office/drawing/2014/main" id="{94B39B77-7D89-264B-B281-4280BDA0E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62200"/>
            <a:ext cx="5638800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CB76591B-41DD-534D-9751-4B5BDD1716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complete decomposition into 2-point DFTs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C49927A7-C220-1849-B49E-984EFA0802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6387" name="Picture 4" descr="&#9;OSB9.5tif                                                      000213D7Macintosh HD                   ABA78158:">
            <a:extLst>
              <a:ext uri="{FF2B5EF4-FFF2-40B4-BE49-F238E27FC236}">
                <a16:creationId xmlns:a16="http://schemas.microsoft.com/office/drawing/2014/main" id="{2F3827EC-11C4-7B47-A568-C9B6073CA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04950"/>
            <a:ext cx="640080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CF561146-95E2-0342-8C64-94C56F29D6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Now let’</a:t>
            </a:r>
            <a:r>
              <a:rPr lang="en-US" altLang="ja-JP">
                <a:ea typeface="ＭＳ Ｐゴシック" panose="020B0600070205080204" pitchFamily="34" charset="-128"/>
              </a:rPr>
              <a:t>s take a closer look at the 2-point DFT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5979503F-6C1F-A04E-B3FC-AB71CA61FC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expression for the 2-point DFT is: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Evaluating for              we obtain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which in signal flowgraph notation looks like ...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graphicFrame>
        <p:nvGraphicFramePr>
          <p:cNvPr id="17411" name="Object 2">
            <a:extLst>
              <a:ext uri="{FF2B5EF4-FFF2-40B4-BE49-F238E27FC236}">
                <a16:creationId xmlns:a16="http://schemas.microsoft.com/office/drawing/2014/main" id="{F3389178-09B7-3D47-9CFD-410F14AF86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1981200"/>
          <a:ext cx="44069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406900" imgH="787400" progId="Equation.3">
                  <p:embed/>
                </p:oleObj>
              </mc:Choice>
              <mc:Fallback>
                <p:oleObj name="Equation" r:id="rId2" imgW="4406900" imgH="787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981200"/>
                        <a:ext cx="44069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3">
            <a:extLst>
              <a:ext uri="{FF2B5EF4-FFF2-40B4-BE49-F238E27FC236}">
                <a16:creationId xmlns:a16="http://schemas.microsoft.com/office/drawing/2014/main" id="{0670BDD3-D371-EA42-9DC4-3458A497BA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2971800"/>
          <a:ext cx="711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11200" imgH="241300" progId="Equation.3">
                  <p:embed/>
                </p:oleObj>
              </mc:Choice>
              <mc:Fallback>
                <p:oleObj name="Equation" r:id="rId4" imgW="711200" imgH="241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971800"/>
                        <a:ext cx="7112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4">
            <a:extLst>
              <a:ext uri="{FF2B5EF4-FFF2-40B4-BE49-F238E27FC236}">
                <a16:creationId xmlns:a16="http://schemas.microsoft.com/office/drawing/2014/main" id="{EA9C51F0-20AC-724F-89F1-6A7FA50971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3429000"/>
          <a:ext cx="4013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013200" imgH="723900" progId="Equation.3">
                  <p:embed/>
                </p:oleObj>
              </mc:Choice>
              <mc:Fallback>
                <p:oleObj name="Equation" r:id="rId6" imgW="4013200" imgH="723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429000"/>
                        <a:ext cx="40132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4" name="Picture 7">
            <a:extLst>
              <a:ext uri="{FF2B5EF4-FFF2-40B4-BE49-F238E27FC236}">
                <a16:creationId xmlns:a16="http://schemas.microsoft.com/office/drawing/2014/main" id="{3A77AD4A-F78E-BF44-84C8-568209319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4703763"/>
            <a:ext cx="2268537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8">
            <a:extLst>
              <a:ext uri="{FF2B5EF4-FFF2-40B4-BE49-F238E27FC236}">
                <a16:creationId xmlns:a16="http://schemas.microsoft.com/office/drawing/2014/main" id="{10A91627-1924-F643-892A-A01759F22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38" y="4887913"/>
            <a:ext cx="4276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b="1" i="0">
                <a:solidFill>
                  <a:schemeClr val="accent2"/>
                </a:solidFill>
                <a:latin typeface="Arial" panose="020B0604020202020204" pitchFamily="34" charset="0"/>
              </a:rPr>
              <a:t>This topology is referred to as the</a:t>
            </a:r>
          </a:p>
          <a:p>
            <a:pPr algn="ctr"/>
            <a:r>
              <a:rPr lang="en-US" altLang="en-US" sz="2000" b="1" i="0">
                <a:solidFill>
                  <a:schemeClr val="accent2"/>
                </a:solidFill>
                <a:latin typeface="Arial" panose="020B0604020202020204" pitchFamily="34" charset="0"/>
              </a:rPr>
              <a:t>basic butterfly</a:t>
            </a:r>
            <a:endParaRPr lang="en-US" altLang="en-US" sz="2000" b="1" i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29B5A2ED-BBD0-774A-89C5-2343532E53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complete 8-point decimation-in-time FFT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F38DC3BD-AC29-524D-AD32-230265AEB5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8435" name="Picture 4" descr="&#10;OSB9.7.tif                                                     000213D7Macintosh HD                   ABA78158:">
            <a:extLst>
              <a:ext uri="{FF2B5EF4-FFF2-40B4-BE49-F238E27FC236}">
                <a16:creationId xmlns:a16="http://schemas.microsoft.com/office/drawing/2014/main" id="{108EABE1-2761-A44A-84D2-67B2CBE30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55750"/>
            <a:ext cx="5791200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CB3DA50F-9EB6-F04A-A00E-FD53E49251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Number of multiplys for N-point FFTs</a:t>
            </a: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116EA54D-0622-C340-801B-D92E62BB2C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Let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(log</a:t>
            </a:r>
            <a:r>
              <a:rPr lang="en-US" altLang="en-US" baseline="-25000">
                <a:ea typeface="ＭＳ Ｐゴシック" panose="020B0600070205080204" pitchFamily="34" charset="-128"/>
              </a:rPr>
              <a:t>2</a:t>
            </a:r>
            <a:r>
              <a:rPr lang="en-US" altLang="en-US">
                <a:ea typeface="ＭＳ Ｐゴシック" panose="020B0600070205080204" pitchFamily="34" charset="-128"/>
              </a:rPr>
              <a:t>(</a:t>
            </a:r>
            <a:r>
              <a:rPr lang="en-US" altLang="en-US" i="1">
                <a:ea typeface="ＭＳ Ｐゴシック" panose="020B0600070205080204" pitchFamily="34" charset="-128"/>
              </a:rPr>
              <a:t>N</a:t>
            </a:r>
            <a:r>
              <a:rPr lang="en-US" altLang="en-US">
                <a:ea typeface="ＭＳ Ｐゴシック" panose="020B0600070205080204" pitchFamily="34" charset="-128"/>
              </a:rPr>
              <a:t>) columns)(</a:t>
            </a:r>
            <a:r>
              <a:rPr lang="en-US" altLang="en-US" i="1">
                <a:ea typeface="ＭＳ Ｐゴシック" panose="020B0600070205080204" pitchFamily="34" charset="-128"/>
              </a:rPr>
              <a:t>N/2</a:t>
            </a:r>
            <a:r>
              <a:rPr lang="en-US" altLang="en-US">
                <a:ea typeface="ＭＳ Ｐゴシック" panose="020B0600070205080204" pitchFamily="34" charset="-128"/>
              </a:rPr>
              <a:t> butterflys/column)(2 mults/butterfly)</a:t>
            </a:r>
          </a:p>
          <a:p>
            <a:pPr>
              <a:buFont typeface="Wingdings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      or  ~                   multiplys</a:t>
            </a:r>
          </a:p>
        </p:txBody>
      </p:sp>
      <p:graphicFrame>
        <p:nvGraphicFramePr>
          <p:cNvPr id="19459" name="Object 2">
            <a:extLst>
              <a:ext uri="{FF2B5EF4-FFF2-40B4-BE49-F238E27FC236}">
                <a16:creationId xmlns:a16="http://schemas.microsoft.com/office/drawing/2014/main" id="{8634E480-25E8-964D-94E5-EB062DA516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4737100"/>
          <a:ext cx="2870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70200" imgH="368300" progId="Equation.3">
                  <p:embed/>
                </p:oleObj>
              </mc:Choice>
              <mc:Fallback>
                <p:oleObj name="Equation" r:id="rId2" imgW="2870200" imgH="368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737100"/>
                        <a:ext cx="2870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0" name="Picture 5" descr="&#10;OSB9.7.tif                                                     000213D7Macintosh HD                   ABA78158:">
            <a:extLst>
              <a:ext uri="{FF2B5EF4-FFF2-40B4-BE49-F238E27FC236}">
                <a16:creationId xmlns:a16="http://schemas.microsoft.com/office/drawing/2014/main" id="{362DF370-2F54-4646-A2C7-74C2A652E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1371600"/>
            <a:ext cx="4203700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461" name="Object 3">
            <a:extLst>
              <a:ext uri="{FF2B5EF4-FFF2-40B4-BE49-F238E27FC236}">
                <a16:creationId xmlns:a16="http://schemas.microsoft.com/office/drawing/2014/main" id="{33A64E0E-F2E3-C242-8281-1BFA490ED0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49400" y="5753100"/>
          <a:ext cx="11176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17600" imgH="266700" progId="Equation.3">
                  <p:embed/>
                </p:oleObj>
              </mc:Choice>
              <mc:Fallback>
                <p:oleObj name="Equation" r:id="rId5" imgW="1117600" imgH="266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5753100"/>
                        <a:ext cx="11176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6">
            <a:extLst>
              <a:ext uri="{FF2B5EF4-FFF2-40B4-BE49-F238E27FC236}">
                <a16:creationId xmlns:a16="http://schemas.microsoft.com/office/drawing/2014/main" id="{8885F16C-CA82-384D-8B0B-30AC36CAD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903538"/>
            <a:ext cx="4038600" cy="320675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87AE0857-D234-7D4A-9838-96041493F6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6713" y="1511300"/>
            <a:ext cx="8231187" cy="4572000"/>
          </a:xfrm>
        </p:spPr>
        <p:txBody>
          <a:bodyPr/>
          <a:lstStyle/>
          <a:p>
            <a:pPr defTabSz="1023938">
              <a:tabLst>
                <a:tab pos="920750" algn="ctr"/>
                <a:tab pos="2281238" algn="ctr"/>
                <a:tab pos="3654425" algn="ctr"/>
                <a:tab pos="5080000" algn="ctr"/>
              </a:tabLst>
            </a:pP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ea typeface="ＭＳ Ｐゴシック" panose="020B0600070205080204" pitchFamily="34" charset="-128"/>
              </a:rPr>
              <a:t>Slow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r>
              <a:rPr lang="en-US" altLang="ja-JP">
                <a:ea typeface="ＭＳ Ｐゴシック" panose="020B0600070205080204" pitchFamily="34" charset="-128"/>
              </a:rPr>
              <a:t> DFT requires </a:t>
            </a:r>
            <a:r>
              <a:rPr lang="en-US" altLang="ja-JP" i="1">
                <a:ea typeface="ＭＳ Ｐゴシック" panose="020B0600070205080204" pitchFamily="34" charset="-128"/>
              </a:rPr>
              <a:t>N</a:t>
            </a:r>
            <a:r>
              <a:rPr lang="en-US" altLang="ja-JP" i="1" baseline="30000">
                <a:ea typeface="ＭＳ Ｐゴシック" panose="020B0600070205080204" pitchFamily="34" charset="-128"/>
              </a:rPr>
              <a:t>2</a:t>
            </a:r>
            <a:r>
              <a:rPr lang="en-US" altLang="ja-JP">
                <a:ea typeface="ＭＳ Ｐゴシック" panose="020B0600070205080204" pitchFamily="34" charset="-128"/>
              </a:rPr>
              <a:t> mults; FFT requires </a:t>
            </a:r>
            <a:r>
              <a:rPr lang="en-US" altLang="ja-JP" i="1">
                <a:ea typeface="ＭＳ Ｐゴシック" panose="020B0600070205080204" pitchFamily="34" charset="-128"/>
              </a:rPr>
              <a:t>N</a:t>
            </a:r>
            <a:r>
              <a:rPr lang="en-US" altLang="ja-JP">
                <a:ea typeface="ＭＳ Ｐゴシック" panose="020B0600070205080204" pitchFamily="34" charset="-128"/>
              </a:rPr>
              <a:t> log</a:t>
            </a:r>
            <a:r>
              <a:rPr lang="en-US" altLang="ja-JP" baseline="-25000">
                <a:ea typeface="ＭＳ Ｐゴシック" panose="020B0600070205080204" pitchFamily="34" charset="-128"/>
              </a:rPr>
              <a:t>2</a:t>
            </a:r>
            <a:r>
              <a:rPr lang="en-US" altLang="ja-JP">
                <a:ea typeface="ＭＳ Ｐゴシック" panose="020B0600070205080204" pitchFamily="34" charset="-128"/>
              </a:rPr>
              <a:t>(</a:t>
            </a:r>
            <a:r>
              <a:rPr lang="en-US" altLang="ja-JP" i="1">
                <a:ea typeface="ＭＳ Ｐゴシック" panose="020B0600070205080204" pitchFamily="34" charset="-128"/>
              </a:rPr>
              <a:t>N</a:t>
            </a:r>
            <a:r>
              <a:rPr lang="en-US" altLang="ja-JP">
                <a:ea typeface="ＭＳ Ｐゴシック" panose="020B0600070205080204" pitchFamily="34" charset="-128"/>
              </a:rPr>
              <a:t>) mults</a:t>
            </a:r>
          </a:p>
          <a:p>
            <a:pPr defTabSz="1023938">
              <a:tabLst>
                <a:tab pos="920750" algn="ctr"/>
                <a:tab pos="2281238" algn="ctr"/>
                <a:tab pos="3654425" algn="ctr"/>
                <a:tab pos="5080000" algn="ctr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Filtering using FFTs requires 3(</a:t>
            </a:r>
            <a:r>
              <a:rPr lang="en-US" altLang="en-US" i="1">
                <a:ea typeface="ＭＳ Ｐゴシック" panose="020B0600070205080204" pitchFamily="34" charset="-128"/>
              </a:rPr>
              <a:t>N</a:t>
            </a:r>
            <a:r>
              <a:rPr lang="en-US" altLang="en-US">
                <a:ea typeface="ＭＳ Ｐゴシック" panose="020B0600070205080204" pitchFamily="34" charset="-128"/>
              </a:rPr>
              <a:t> log</a:t>
            </a:r>
            <a:r>
              <a:rPr lang="en-US" altLang="en-US" baseline="-25000">
                <a:ea typeface="ＭＳ Ｐゴシック" panose="020B0600070205080204" pitchFamily="34" charset="-128"/>
              </a:rPr>
              <a:t>2</a:t>
            </a:r>
            <a:r>
              <a:rPr lang="en-US" altLang="en-US">
                <a:ea typeface="ＭＳ Ｐゴシック" panose="020B0600070205080204" pitchFamily="34" charset="-128"/>
              </a:rPr>
              <a:t>(</a:t>
            </a:r>
            <a:r>
              <a:rPr lang="en-US" altLang="en-US" i="1">
                <a:ea typeface="ＭＳ Ｐゴシック" panose="020B0600070205080204" pitchFamily="34" charset="-128"/>
              </a:rPr>
              <a:t>N</a:t>
            </a:r>
            <a:r>
              <a:rPr lang="en-US" altLang="en-US">
                <a:ea typeface="ＭＳ Ｐゴシック" panose="020B0600070205080204" pitchFamily="34" charset="-128"/>
              </a:rPr>
              <a:t>))+</a:t>
            </a:r>
            <a:r>
              <a:rPr lang="en-US" altLang="en-US" i="1">
                <a:ea typeface="ＭＳ Ｐゴシック" panose="020B0600070205080204" pitchFamily="34" charset="-128"/>
              </a:rPr>
              <a:t>N </a:t>
            </a:r>
            <a:r>
              <a:rPr lang="en-US" altLang="en-US">
                <a:ea typeface="ＭＳ Ｐゴシック" panose="020B0600070205080204" pitchFamily="34" charset="-128"/>
              </a:rPr>
              <a:t>mults</a:t>
            </a:r>
          </a:p>
          <a:p>
            <a:pPr defTabSz="1023938">
              <a:tabLst>
                <a:tab pos="920750" algn="ctr"/>
                <a:tab pos="2281238" algn="ctr"/>
                <a:tab pos="3654425" algn="ctr"/>
                <a:tab pos="5080000" algn="ctr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Let</a:t>
            </a:r>
          </a:p>
          <a:p>
            <a:pPr defTabSz="1023938">
              <a:buFont typeface="Wingdings" pitchFamily="2" charset="2"/>
              <a:buNone/>
              <a:tabLst>
                <a:tab pos="920750" algn="ctr"/>
                <a:tab pos="2281238" algn="ctr"/>
                <a:tab pos="3654425" algn="ctr"/>
                <a:tab pos="5080000" algn="ctr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		</a:t>
            </a:r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N	</a:t>
            </a:r>
            <a:r>
              <a:rPr lang="en-US" altLang="en-US">
                <a:solidFill>
                  <a:schemeClr val="accent2"/>
                </a:solidFill>
                <a:latin typeface="Symbol" pitchFamily="2" charset="2"/>
                <a:ea typeface="ＭＳ Ｐゴシック" panose="020B0600070205080204" pitchFamily="34" charset="-128"/>
              </a:rPr>
              <a:t>a</a:t>
            </a:r>
            <a:r>
              <a:rPr lang="en-US" altLang="en-US" baseline="-25000">
                <a:solidFill>
                  <a:schemeClr val="accent2"/>
                </a:solidFill>
                <a:ea typeface="ＭＳ Ｐゴシック" panose="020B0600070205080204" pitchFamily="34" charset="-128"/>
              </a:rPr>
              <a:t>1	</a:t>
            </a:r>
            <a:r>
              <a:rPr lang="en-US" altLang="en-US">
                <a:solidFill>
                  <a:schemeClr val="accent2"/>
                </a:solidFill>
                <a:latin typeface="Symbol" pitchFamily="2" charset="2"/>
                <a:ea typeface="ＭＳ Ｐゴシック" panose="020B0600070205080204" pitchFamily="34" charset="-128"/>
              </a:rPr>
              <a:t>a</a:t>
            </a:r>
            <a:r>
              <a:rPr lang="en-US" altLang="en-US" baseline="-25000">
                <a:solidFill>
                  <a:schemeClr val="accent2"/>
                </a:solidFill>
                <a:ea typeface="ＭＳ Ｐゴシック" panose="020B0600070205080204" pitchFamily="34" charset="-128"/>
              </a:rPr>
              <a:t>2</a:t>
            </a: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defTabSz="1023938">
              <a:buFont typeface="Wingdings" pitchFamily="2" charset="2"/>
              <a:buNone/>
              <a:tabLst>
                <a:tab pos="920750" algn="ctr"/>
                <a:tab pos="2281238" algn="ctr"/>
                <a:tab pos="3654425" algn="ctr"/>
                <a:tab pos="5080000" algn="ctr"/>
              </a:tabLst>
            </a:pPr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		16</a:t>
            </a:r>
            <a:r>
              <a:rPr lang="en-US" altLang="en-US">
                <a:ea typeface="ＭＳ Ｐゴシック" panose="020B0600070205080204" pitchFamily="34" charset="-128"/>
              </a:rPr>
              <a:t>	.25</a:t>
            </a:r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	</a:t>
            </a:r>
            <a:r>
              <a:rPr lang="en-US" altLang="en-US">
                <a:ea typeface="ＭＳ Ｐゴシック" panose="020B0600070205080204" pitchFamily="34" charset="-128"/>
              </a:rPr>
              <a:t>.8124</a:t>
            </a: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defTabSz="1023938">
              <a:buFont typeface="Wingdings" pitchFamily="2" charset="2"/>
              <a:buNone/>
              <a:tabLst>
                <a:tab pos="920750" algn="ctr"/>
                <a:tab pos="2281238" algn="ctr"/>
                <a:tab pos="3654425" algn="ctr"/>
                <a:tab pos="5080000" algn="ctr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		</a:t>
            </a:r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32</a:t>
            </a:r>
            <a:r>
              <a:rPr lang="en-US" altLang="en-US">
                <a:ea typeface="ＭＳ Ｐゴシック" panose="020B0600070205080204" pitchFamily="34" charset="-128"/>
              </a:rPr>
              <a:t>	.156	.50</a:t>
            </a: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defTabSz="1023938">
              <a:buFont typeface="Wingdings" pitchFamily="2" charset="2"/>
              <a:buNone/>
              <a:tabLst>
                <a:tab pos="920750" algn="ctr"/>
                <a:tab pos="2281238" algn="ctr"/>
                <a:tab pos="3654425" algn="ctr"/>
                <a:tab pos="5080000" algn="ctr"/>
              </a:tabLst>
            </a:pPr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		64</a:t>
            </a:r>
            <a:r>
              <a:rPr lang="en-US" altLang="en-US">
                <a:ea typeface="ＭＳ Ｐゴシック" panose="020B0600070205080204" pitchFamily="34" charset="-128"/>
              </a:rPr>
              <a:t>	.0935	.297</a:t>
            </a: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defTabSz="1023938">
              <a:buFont typeface="Wingdings" pitchFamily="2" charset="2"/>
              <a:buNone/>
              <a:tabLst>
                <a:tab pos="920750" algn="ctr"/>
                <a:tab pos="2281238" algn="ctr"/>
                <a:tab pos="3654425" algn="ctr"/>
                <a:tab pos="5080000" algn="ctr"/>
              </a:tabLst>
            </a:pPr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		128</a:t>
            </a:r>
            <a:r>
              <a:rPr lang="en-US" altLang="en-US">
                <a:ea typeface="ＭＳ Ｐゴシック" panose="020B0600070205080204" pitchFamily="34" charset="-128"/>
              </a:rPr>
              <a:t>	.055	.171</a:t>
            </a: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defTabSz="1023938">
              <a:buFont typeface="Wingdings" pitchFamily="2" charset="2"/>
              <a:buNone/>
              <a:tabLst>
                <a:tab pos="920750" algn="ctr"/>
                <a:tab pos="2281238" algn="ctr"/>
                <a:tab pos="3654425" algn="ctr"/>
                <a:tab pos="5080000" algn="ctr"/>
              </a:tabLst>
            </a:pPr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		256</a:t>
            </a:r>
            <a:r>
              <a:rPr lang="en-US" altLang="en-US">
                <a:ea typeface="ＭＳ Ｐゴシック" panose="020B0600070205080204" pitchFamily="34" charset="-128"/>
              </a:rPr>
              <a:t>	.031	.097</a:t>
            </a: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defTabSz="1023938">
              <a:buFont typeface="Wingdings" pitchFamily="2" charset="2"/>
              <a:buNone/>
              <a:tabLst>
                <a:tab pos="920750" algn="ctr"/>
                <a:tab pos="2281238" algn="ctr"/>
                <a:tab pos="3654425" algn="ctr"/>
                <a:tab pos="5080000" algn="ctr"/>
              </a:tabLst>
            </a:pPr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		1024</a:t>
            </a:r>
            <a:r>
              <a:rPr lang="en-US" altLang="en-US">
                <a:ea typeface="ＭＳ Ｐゴシック" panose="020B0600070205080204" pitchFamily="34" charset="-128"/>
              </a:rPr>
              <a:t>	.0097	.0302</a:t>
            </a: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7864F717-4976-EB49-A707-7720774F75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Comparing processing with and without FFTs</a:t>
            </a:r>
          </a:p>
        </p:txBody>
      </p:sp>
      <p:sp>
        <p:nvSpPr>
          <p:cNvPr id="20484" name="Text Box 7">
            <a:extLst>
              <a:ext uri="{FF2B5EF4-FFF2-40B4-BE49-F238E27FC236}">
                <a16:creationId xmlns:a16="http://schemas.microsoft.com/office/drawing/2014/main" id="{E7E0FE1A-868F-7841-B35F-BA609FD9B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5225" y="3270250"/>
            <a:ext cx="36433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 i="0">
                <a:solidFill>
                  <a:srgbClr val="FF0000"/>
                </a:solidFill>
                <a:latin typeface="Arial" panose="020B0604020202020204" pitchFamily="34" charset="0"/>
              </a:rPr>
              <a:t>Note:</a:t>
            </a:r>
            <a:r>
              <a:rPr lang="en-US" altLang="en-US" sz="2000" b="1" i="0">
                <a:latin typeface="Arial" panose="020B0604020202020204" pitchFamily="34" charset="0"/>
              </a:rPr>
              <a:t> 1024-point FFTs </a:t>
            </a:r>
          </a:p>
          <a:p>
            <a:r>
              <a:rPr lang="en-US" altLang="en-US" sz="2000" b="1" i="0">
                <a:latin typeface="Arial" panose="020B0604020202020204" pitchFamily="34" charset="0"/>
              </a:rPr>
              <a:t>accomplish speedups of 100</a:t>
            </a:r>
          </a:p>
          <a:p>
            <a:r>
              <a:rPr lang="en-US" altLang="en-US" sz="2000" b="1" i="0">
                <a:latin typeface="Arial" panose="020B0604020202020204" pitchFamily="34" charset="0"/>
              </a:rPr>
              <a:t>for DFTs, 30 for filtering!</a:t>
            </a:r>
          </a:p>
        </p:txBody>
      </p:sp>
      <p:graphicFrame>
        <p:nvGraphicFramePr>
          <p:cNvPr id="20485" name="Object 2">
            <a:extLst>
              <a:ext uri="{FF2B5EF4-FFF2-40B4-BE49-F238E27FC236}">
                <a16:creationId xmlns:a16="http://schemas.microsoft.com/office/drawing/2014/main" id="{AF63272C-48E3-1141-83F6-71BD62610B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58900" y="2414588"/>
          <a:ext cx="541178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410200" imgH="368300" progId="Equation.3">
                  <p:embed/>
                </p:oleObj>
              </mc:Choice>
              <mc:Fallback>
                <p:oleObj name="Equation" r:id="rId2" imgW="5410200" imgH="368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8900" y="2414588"/>
                        <a:ext cx="5411788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396E1FB9-1212-004B-81D0-1EBADEE42A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Additional timesavers: reducing multiplications in the basic butterfly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8E0FF786-64BC-864E-9568-E402A2C387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As we derived it, the basic butterfly is of the form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Since                       we can reduce computation by 2 by premultiplying by </a:t>
            </a:r>
          </a:p>
        </p:txBody>
      </p:sp>
      <p:graphicFrame>
        <p:nvGraphicFramePr>
          <p:cNvPr id="21507" name="Object 2">
            <a:extLst>
              <a:ext uri="{FF2B5EF4-FFF2-40B4-BE49-F238E27FC236}">
                <a16:creationId xmlns:a16="http://schemas.microsoft.com/office/drawing/2014/main" id="{43B0B6BE-B5C8-254F-BD0A-5D5E7C6ABF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49413" y="3810000"/>
          <a:ext cx="1231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31900" imgH="406400" progId="Equation.3">
                  <p:embed/>
                </p:oleObj>
              </mc:Choice>
              <mc:Fallback>
                <p:oleObj name="Equation" r:id="rId2" imgW="1231900" imgH="406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9413" y="3810000"/>
                        <a:ext cx="12319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3">
            <a:extLst>
              <a:ext uri="{FF2B5EF4-FFF2-40B4-BE49-F238E27FC236}">
                <a16:creationId xmlns:a16="http://schemas.microsoft.com/office/drawing/2014/main" id="{A6084BF0-3B7D-C848-B4E9-2FD488C751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52763" y="4114800"/>
          <a:ext cx="393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93700" imgH="381000" progId="Equation.3">
                  <p:embed/>
                </p:oleObj>
              </mc:Choice>
              <mc:Fallback>
                <p:oleObj name="Equation" r:id="rId4" imgW="393700" imgH="381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2763" y="4114800"/>
                        <a:ext cx="3937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509" name="Group 21">
            <a:extLst>
              <a:ext uri="{FF2B5EF4-FFF2-40B4-BE49-F238E27FC236}">
                <a16:creationId xmlns:a16="http://schemas.microsoft.com/office/drawing/2014/main" id="{973D6337-8D03-F84D-9E74-E850BAE2221B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1981200"/>
            <a:ext cx="2514600" cy="1854200"/>
            <a:chOff x="2928" y="1392"/>
            <a:chExt cx="1584" cy="1168"/>
          </a:xfrm>
        </p:grpSpPr>
        <p:grpSp>
          <p:nvGrpSpPr>
            <p:cNvPr id="21526" name="Group 18">
              <a:extLst>
                <a:ext uri="{FF2B5EF4-FFF2-40B4-BE49-F238E27FC236}">
                  <a16:creationId xmlns:a16="http://schemas.microsoft.com/office/drawing/2014/main" id="{9DAA6494-3231-C241-9805-099098A0ED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1392"/>
              <a:ext cx="1584" cy="816"/>
              <a:chOff x="2928" y="1392"/>
              <a:chExt cx="1584" cy="816"/>
            </a:xfrm>
          </p:grpSpPr>
          <p:sp>
            <p:nvSpPr>
              <p:cNvPr id="21529" name="Line 9">
                <a:extLst>
                  <a:ext uri="{FF2B5EF4-FFF2-40B4-BE49-F238E27FC236}">
                    <a16:creationId xmlns:a16="http://schemas.microsoft.com/office/drawing/2014/main" id="{6CFD1829-2DD4-6843-8430-6D425A647E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" y="1392"/>
                <a:ext cx="15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30" name="Line 10">
                <a:extLst>
                  <a:ext uri="{FF2B5EF4-FFF2-40B4-BE49-F238E27FC236}">
                    <a16:creationId xmlns:a16="http://schemas.microsoft.com/office/drawing/2014/main" id="{14F37971-A17F-6141-AE9C-8C0A973235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" y="2208"/>
                <a:ext cx="15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31" name="Line 11">
                <a:extLst>
                  <a:ext uri="{FF2B5EF4-FFF2-40B4-BE49-F238E27FC236}">
                    <a16:creationId xmlns:a16="http://schemas.microsoft.com/office/drawing/2014/main" id="{4BDFCF9D-B295-D34F-87AB-82100C37F8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" y="1392"/>
                <a:ext cx="1584" cy="8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32" name="Line 12">
                <a:extLst>
                  <a:ext uri="{FF2B5EF4-FFF2-40B4-BE49-F238E27FC236}">
                    <a16:creationId xmlns:a16="http://schemas.microsoft.com/office/drawing/2014/main" id="{F41F3FDC-7790-9F47-9AFA-4D2350E7F7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28" y="1392"/>
                <a:ext cx="1584" cy="8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33" name="Line 13">
                <a:extLst>
                  <a:ext uri="{FF2B5EF4-FFF2-40B4-BE49-F238E27FC236}">
                    <a16:creationId xmlns:a16="http://schemas.microsoft.com/office/drawing/2014/main" id="{31387A1C-CC8E-3B4B-A2D4-85B08FB829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32" y="1536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34" name="Line 14">
                <a:extLst>
                  <a:ext uri="{FF2B5EF4-FFF2-40B4-BE49-F238E27FC236}">
                    <a16:creationId xmlns:a16="http://schemas.microsoft.com/office/drawing/2014/main" id="{4EE570D0-1E0D-9044-B4F4-6A8BECB4F5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0" y="1392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35" name="Line 15">
                <a:extLst>
                  <a:ext uri="{FF2B5EF4-FFF2-40B4-BE49-F238E27FC236}">
                    <a16:creationId xmlns:a16="http://schemas.microsoft.com/office/drawing/2014/main" id="{0A1589CA-E21C-ED4F-AA92-8DBDF93969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4" y="2208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36" name="Line 17">
                <a:extLst>
                  <a:ext uri="{FF2B5EF4-FFF2-40B4-BE49-F238E27FC236}">
                    <a16:creationId xmlns:a16="http://schemas.microsoft.com/office/drawing/2014/main" id="{6EDB7142-4172-AA4E-9A48-E093D94337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8" y="2016"/>
                <a:ext cx="96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21527" name="Object 7">
              <a:extLst>
                <a:ext uri="{FF2B5EF4-FFF2-40B4-BE49-F238E27FC236}">
                  <a16:creationId xmlns:a16="http://schemas.microsoft.com/office/drawing/2014/main" id="{495E9E93-717D-754D-A197-0CA4206B2B6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176" y="1536"/>
            <a:ext cx="248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393700" imgH="381000" progId="Equation.3">
                    <p:embed/>
                  </p:oleObj>
                </mc:Choice>
                <mc:Fallback>
                  <p:oleObj name="Equation" r:id="rId6" imgW="393700" imgH="38100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6" y="1536"/>
                          <a:ext cx="248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28" name="Object 8">
              <a:extLst>
                <a:ext uri="{FF2B5EF4-FFF2-40B4-BE49-F238E27FC236}">
                  <a16:creationId xmlns:a16="http://schemas.microsoft.com/office/drawing/2014/main" id="{D9BD0047-9DF5-4A49-8E03-B2C7A6538D1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744" y="2304"/>
            <a:ext cx="592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939800" imgH="406400" progId="Equation.3">
                    <p:embed/>
                  </p:oleObj>
                </mc:Choice>
                <mc:Fallback>
                  <p:oleObj name="Equation" r:id="rId8" imgW="939800" imgH="40640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4" y="2304"/>
                          <a:ext cx="592" cy="2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510" name="Group 41">
            <a:extLst>
              <a:ext uri="{FF2B5EF4-FFF2-40B4-BE49-F238E27FC236}">
                <a16:creationId xmlns:a16="http://schemas.microsoft.com/office/drawing/2014/main" id="{DD42F913-225A-4440-A152-4A900CC28976}"/>
              </a:ext>
            </a:extLst>
          </p:cNvPr>
          <p:cNvGrpSpPr>
            <a:grpSpLocks/>
          </p:cNvGrpSpPr>
          <p:nvPr/>
        </p:nvGrpSpPr>
        <p:grpSpPr bwMode="auto">
          <a:xfrm>
            <a:off x="2335213" y="4545013"/>
            <a:ext cx="3151187" cy="1711325"/>
            <a:chOff x="1471" y="2863"/>
            <a:chExt cx="1985" cy="1078"/>
          </a:xfrm>
        </p:grpSpPr>
        <p:graphicFrame>
          <p:nvGraphicFramePr>
            <p:cNvPr id="21511" name="Object 4">
              <a:extLst>
                <a:ext uri="{FF2B5EF4-FFF2-40B4-BE49-F238E27FC236}">
                  <a16:creationId xmlns:a16="http://schemas.microsoft.com/office/drawing/2014/main" id="{9C4483F7-2BCC-BA44-B2DC-8E6A44B8BC5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71" y="3701"/>
            <a:ext cx="248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393700" imgH="381000" progId="Equation.3">
                    <p:embed/>
                  </p:oleObj>
                </mc:Choice>
                <mc:Fallback>
                  <p:oleObj name="Equation" r:id="rId10" imgW="393700" imgH="3810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1" y="3701"/>
                          <a:ext cx="248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1512" name="Group 36">
              <a:extLst>
                <a:ext uri="{FF2B5EF4-FFF2-40B4-BE49-F238E27FC236}">
                  <a16:creationId xmlns:a16="http://schemas.microsoft.com/office/drawing/2014/main" id="{829A0EE1-DF5E-8448-894C-55C3A6697E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4" y="2863"/>
              <a:ext cx="1872" cy="817"/>
              <a:chOff x="1584" y="2863"/>
              <a:chExt cx="1872" cy="817"/>
            </a:xfrm>
          </p:grpSpPr>
          <p:sp>
            <p:nvSpPr>
              <p:cNvPr id="21516" name="Line 24">
                <a:extLst>
                  <a:ext uri="{FF2B5EF4-FFF2-40B4-BE49-F238E27FC236}">
                    <a16:creationId xmlns:a16="http://schemas.microsoft.com/office/drawing/2014/main" id="{91FB18AA-DBF5-4D4F-B9E2-BA68CB81B2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2" y="2864"/>
                <a:ext cx="15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17" name="Line 25">
                <a:extLst>
                  <a:ext uri="{FF2B5EF4-FFF2-40B4-BE49-F238E27FC236}">
                    <a16:creationId xmlns:a16="http://schemas.microsoft.com/office/drawing/2014/main" id="{8834E71A-2FE3-DA41-A485-C0E7484A03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2" y="3680"/>
                <a:ext cx="15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18" name="Line 26">
                <a:extLst>
                  <a:ext uri="{FF2B5EF4-FFF2-40B4-BE49-F238E27FC236}">
                    <a16:creationId xmlns:a16="http://schemas.microsoft.com/office/drawing/2014/main" id="{838BA6B1-8348-5D4C-8D13-44F9C73B6A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2" y="2864"/>
                <a:ext cx="1584" cy="8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19" name="Line 27">
                <a:extLst>
                  <a:ext uri="{FF2B5EF4-FFF2-40B4-BE49-F238E27FC236}">
                    <a16:creationId xmlns:a16="http://schemas.microsoft.com/office/drawing/2014/main" id="{15C3657B-0926-CC48-B1DD-47A1A7CD65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72" y="2864"/>
                <a:ext cx="1584" cy="8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0" name="Line 28">
                <a:extLst>
                  <a:ext uri="{FF2B5EF4-FFF2-40B4-BE49-F238E27FC236}">
                    <a16:creationId xmlns:a16="http://schemas.microsoft.com/office/drawing/2014/main" id="{2597AA38-ABAB-1344-B0C7-E96DF52036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76" y="3008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1" name="Line 29">
                <a:extLst>
                  <a:ext uri="{FF2B5EF4-FFF2-40B4-BE49-F238E27FC236}">
                    <a16:creationId xmlns:a16="http://schemas.microsoft.com/office/drawing/2014/main" id="{B8F1F698-E350-0444-9B34-90EF59C877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4" y="286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2" name="Line 30">
                <a:extLst>
                  <a:ext uri="{FF2B5EF4-FFF2-40B4-BE49-F238E27FC236}">
                    <a16:creationId xmlns:a16="http://schemas.microsoft.com/office/drawing/2014/main" id="{5F57FDFA-8A10-BD46-ACC3-C3EF5FD817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" y="3680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3" name="Line 31">
                <a:extLst>
                  <a:ext uri="{FF2B5EF4-FFF2-40B4-BE49-F238E27FC236}">
                    <a16:creationId xmlns:a16="http://schemas.microsoft.com/office/drawing/2014/main" id="{C17683A5-C51C-A344-B6EA-6A60467AE0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2" y="3488"/>
                <a:ext cx="96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4" name="Line 34">
                <a:extLst>
                  <a:ext uri="{FF2B5EF4-FFF2-40B4-BE49-F238E27FC236}">
                    <a16:creationId xmlns:a16="http://schemas.microsoft.com/office/drawing/2014/main" id="{3F29A997-E638-A441-A3AC-5280968C66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3678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5" name="Line 35">
                <a:extLst>
                  <a:ext uri="{FF2B5EF4-FFF2-40B4-BE49-F238E27FC236}">
                    <a16:creationId xmlns:a16="http://schemas.microsoft.com/office/drawing/2014/main" id="{5CE0E238-F5C8-8D4E-BCFF-8EB5EC6601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5" y="2863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513" name="Line 38">
              <a:extLst>
                <a:ext uri="{FF2B5EF4-FFF2-40B4-BE49-F238E27FC236}">
                  <a16:creationId xmlns:a16="http://schemas.microsoft.com/office/drawing/2014/main" id="{2D5B8B62-5061-1C44-9067-C602E9DCAE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8" y="3675"/>
              <a:ext cx="1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1514" name="Object 5">
              <a:extLst>
                <a:ext uri="{FF2B5EF4-FFF2-40B4-BE49-F238E27FC236}">
                  <a16:creationId xmlns:a16="http://schemas.microsoft.com/office/drawing/2014/main" id="{500E5F7A-24A0-344F-96A3-6A2A9623618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53" y="3056"/>
            <a:ext cx="72" cy="1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14300" imgH="203200" progId="Equation.3">
                    <p:embed/>
                  </p:oleObj>
                </mc:Choice>
                <mc:Fallback>
                  <p:oleObj name="Equation" r:id="rId12" imgW="114300" imgH="2032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3" y="3056"/>
                          <a:ext cx="72" cy="1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15" name="Object 6">
              <a:extLst>
                <a:ext uri="{FF2B5EF4-FFF2-40B4-BE49-F238E27FC236}">
                  <a16:creationId xmlns:a16="http://schemas.microsoft.com/office/drawing/2014/main" id="{A5C89D02-15CD-B84F-BB99-A9FCF7B0A80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47" y="3738"/>
            <a:ext cx="176" cy="1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279400" imgH="203200" progId="Equation.3">
                    <p:embed/>
                  </p:oleObj>
                </mc:Choice>
                <mc:Fallback>
                  <p:oleObj name="Equation" r:id="rId14" imgW="279400" imgH="20320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7" y="3738"/>
                          <a:ext cx="176" cy="1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7">
            <a:extLst>
              <a:ext uri="{FF2B5EF4-FFF2-40B4-BE49-F238E27FC236}">
                <a16:creationId xmlns:a16="http://schemas.microsoft.com/office/drawing/2014/main" id="{C37481DE-39F1-444F-B8A0-D648D2420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7263" y="1895475"/>
            <a:ext cx="5165725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 i="0">
                <a:latin typeface="Arial" panose="020B0604020202020204" pitchFamily="34" charset="0"/>
              </a:rPr>
              <a:t>Consider the binary representation of the</a:t>
            </a:r>
          </a:p>
          <a:p>
            <a:r>
              <a:rPr lang="en-US" altLang="en-US" sz="2000" b="1" i="0">
                <a:latin typeface="Arial" panose="020B0604020202020204" pitchFamily="34" charset="0"/>
              </a:rPr>
              <a:t>indices of the input:</a:t>
            </a:r>
          </a:p>
          <a:p>
            <a:endParaRPr lang="en-US" altLang="en-US" sz="2000" b="1" i="0">
              <a:latin typeface="Arial" panose="020B0604020202020204" pitchFamily="34" charset="0"/>
            </a:endParaRPr>
          </a:p>
          <a:p>
            <a:r>
              <a:rPr lang="en-US" altLang="en-US" b="1" i="0">
                <a:latin typeface="Courier" pitchFamily="2" charset="0"/>
              </a:rPr>
              <a:t>0 000</a:t>
            </a:r>
          </a:p>
          <a:p>
            <a:r>
              <a:rPr lang="en-US" altLang="en-US" b="1" i="0">
                <a:latin typeface="Courier" pitchFamily="2" charset="0"/>
              </a:rPr>
              <a:t>4 100</a:t>
            </a:r>
          </a:p>
          <a:p>
            <a:r>
              <a:rPr lang="en-US" altLang="en-US" b="1" i="0">
                <a:latin typeface="Courier" pitchFamily="2" charset="0"/>
              </a:rPr>
              <a:t>2 010</a:t>
            </a:r>
          </a:p>
          <a:p>
            <a:r>
              <a:rPr lang="en-US" altLang="en-US" b="1" i="0">
                <a:latin typeface="Courier" pitchFamily="2" charset="0"/>
              </a:rPr>
              <a:t>6 110</a:t>
            </a:r>
          </a:p>
          <a:p>
            <a:r>
              <a:rPr lang="en-US" altLang="en-US" b="1" i="0">
                <a:latin typeface="Courier" pitchFamily="2" charset="0"/>
              </a:rPr>
              <a:t>1 001</a:t>
            </a:r>
          </a:p>
          <a:p>
            <a:r>
              <a:rPr lang="en-US" altLang="en-US" b="1" i="0">
                <a:latin typeface="Courier" pitchFamily="2" charset="0"/>
              </a:rPr>
              <a:t>5 101</a:t>
            </a:r>
          </a:p>
          <a:p>
            <a:r>
              <a:rPr lang="en-US" altLang="en-US" b="1" i="0">
                <a:latin typeface="Courier" pitchFamily="2" charset="0"/>
              </a:rPr>
              <a:t>3 011</a:t>
            </a:r>
          </a:p>
          <a:p>
            <a:r>
              <a:rPr lang="en-US" altLang="en-US" b="1" i="0">
                <a:latin typeface="Courier" pitchFamily="2" charset="0"/>
              </a:rPr>
              <a:t>7 111</a:t>
            </a:r>
            <a:endParaRPr lang="en-US" altLang="en-US" sz="2000" b="1" i="0">
              <a:latin typeface="Arial" panose="020B0604020202020204" pitchFamily="34" charset="0"/>
            </a:endParaRP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70E160A2-394E-FC42-AE3F-B0EA1185F0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Bit reversal of the input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BE51F220-12E3-2E4E-9A2F-20A228800C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Recall the first stages of the 8-point FFT:</a:t>
            </a:r>
          </a:p>
        </p:txBody>
      </p:sp>
      <p:pic>
        <p:nvPicPr>
          <p:cNvPr id="22532" name="Picture 4">
            <a:extLst>
              <a:ext uri="{FF2B5EF4-FFF2-40B4-BE49-F238E27FC236}">
                <a16:creationId xmlns:a16="http://schemas.microsoft.com/office/drawing/2014/main" id="{8C20BEB8-7C17-CD41-B3EB-835B7838A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892300"/>
            <a:ext cx="2493962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8">
            <a:extLst>
              <a:ext uri="{FF2B5EF4-FFF2-40B4-BE49-F238E27FC236}">
                <a16:creationId xmlns:a16="http://schemas.microsoft.com/office/drawing/2014/main" id="{6C0CBCEE-19A9-5D46-9EAF-C2818B586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25" y="2906713"/>
            <a:ext cx="37973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 i="0">
                <a:latin typeface="Arial" panose="020B0604020202020204" pitchFamily="34" charset="0"/>
              </a:rPr>
              <a:t>If these binary indices are </a:t>
            </a:r>
          </a:p>
          <a:p>
            <a:r>
              <a:rPr lang="en-US" altLang="en-US" sz="2000" b="1" i="0">
                <a:latin typeface="Arial" panose="020B0604020202020204" pitchFamily="34" charset="0"/>
              </a:rPr>
              <a:t>time reversed, we get the </a:t>
            </a:r>
          </a:p>
          <a:p>
            <a:r>
              <a:rPr lang="en-US" altLang="en-US" sz="2000" b="1" i="0">
                <a:latin typeface="Arial" panose="020B0604020202020204" pitchFamily="34" charset="0"/>
              </a:rPr>
              <a:t>binary sequence representing</a:t>
            </a:r>
          </a:p>
          <a:p>
            <a:r>
              <a:rPr lang="en-US" altLang="en-US" sz="2000" b="1" i="0">
                <a:latin typeface="Arial" panose="020B0604020202020204" pitchFamily="34" charset="0"/>
              </a:rPr>
              <a:t>          0,1,2,3,4,5,6,7</a:t>
            </a:r>
          </a:p>
          <a:p>
            <a:endParaRPr lang="en-US" altLang="en-US" sz="2000" b="1" i="0">
              <a:latin typeface="Arial" panose="020B0604020202020204" pitchFamily="34" charset="0"/>
            </a:endParaRPr>
          </a:p>
          <a:p>
            <a:r>
              <a:rPr lang="en-US" altLang="en-US" sz="2000" b="1" i="0">
                <a:latin typeface="Arial" panose="020B0604020202020204" pitchFamily="34" charset="0"/>
              </a:rPr>
              <a:t>Hence the indices of the FFT</a:t>
            </a:r>
          </a:p>
          <a:p>
            <a:r>
              <a:rPr lang="en-US" altLang="en-US" sz="2000" b="1" i="0">
                <a:latin typeface="Arial" panose="020B0604020202020204" pitchFamily="34" charset="0"/>
              </a:rPr>
              <a:t>inputs are said to be in </a:t>
            </a:r>
          </a:p>
          <a:p>
            <a:r>
              <a:rPr lang="en-US" altLang="en-US" sz="2000" b="1" i="0">
                <a:solidFill>
                  <a:srgbClr val="FF0000"/>
                </a:solidFill>
                <a:latin typeface="Arial" panose="020B0604020202020204" pitchFamily="34" charset="0"/>
              </a:rPr>
              <a:t>bit-reversed order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4">
            <a:extLst>
              <a:ext uri="{FF2B5EF4-FFF2-40B4-BE49-F238E27FC236}">
                <a16:creationId xmlns:a16="http://schemas.microsoft.com/office/drawing/2014/main" id="{5183B783-C19C-6C44-AC2E-43493E2B39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Introduction</a:t>
            </a:r>
          </a:p>
        </p:txBody>
      </p:sp>
      <p:sp>
        <p:nvSpPr>
          <p:cNvPr id="5122" name="Rectangle 5">
            <a:extLst>
              <a:ext uri="{FF2B5EF4-FFF2-40B4-BE49-F238E27FC236}">
                <a16:creationId xmlns:a16="http://schemas.microsoft.com/office/drawing/2014/main" id="{9E3399F5-CD0D-6241-8540-77396DC1F8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Today we will begin our discussion of the family of algorithms known as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ea typeface="ＭＳ Ｐゴシック" panose="020B0600070205080204" pitchFamily="34" charset="-128"/>
              </a:rPr>
              <a:t>Fast Fourier Transforms,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r>
              <a:rPr lang="en-US" altLang="ja-JP" dirty="0">
                <a:ea typeface="ＭＳ Ｐゴシック" panose="020B0600070205080204" pitchFamily="34" charset="-128"/>
              </a:rPr>
              <a:t> which have revolutionized digital signal processing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What is the FFT?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A collection of </a:t>
            </a:r>
            <a:r>
              <a:rPr lang="ja-JP" altLang="en-US" sz="1800">
                <a:ea typeface="ＭＳ Ｐゴシック" panose="020B0600070205080204" pitchFamily="34" charset="-128"/>
              </a:rPr>
              <a:t>“</a:t>
            </a:r>
            <a:r>
              <a:rPr lang="en-US" altLang="ja-JP" sz="1800" dirty="0">
                <a:ea typeface="ＭＳ Ｐゴシック" panose="020B0600070205080204" pitchFamily="34" charset="-128"/>
              </a:rPr>
              <a:t>tricks</a:t>
            </a:r>
            <a:r>
              <a:rPr lang="ja-JP" altLang="en-US" sz="1800">
                <a:ea typeface="ＭＳ Ｐゴシック" panose="020B0600070205080204" pitchFamily="34" charset="-128"/>
              </a:rPr>
              <a:t>”</a:t>
            </a:r>
            <a:r>
              <a:rPr lang="en-US" altLang="ja-JP" sz="1800" dirty="0">
                <a:ea typeface="ＭＳ Ｐゴシック" panose="020B0600070205080204" pitchFamily="34" charset="-128"/>
              </a:rPr>
              <a:t> that exploit the symmetry of the DFT calculation to make its execution much faster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Speedup increases with DFT size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Today - will outline the basic workings of the simplest formulation, the radix-2 decimation-in-time algorithm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Monday - will discuss some of the variations and extensions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Alternate structures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Non-radix 2 formulations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6A56667A-3ABC-AA4F-9026-AC9D393C17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Some comments on bit reversal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D3FEB0DA-C5F7-A64C-B3AC-F4B8E7BD83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In the implementation of the FFT that we discussed, the input is bit reversed and the output is developed in natural order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Some other implementations of the FFT have the input in natural order and the output bit reversed (to be </a:t>
            </a:r>
            <a:r>
              <a:rPr lang="en-US" altLang="en-US">
                <a:ea typeface="ＭＳ Ｐゴシック" panose="020B0600070205080204" pitchFamily="34" charset="-128"/>
              </a:rPr>
              <a:t>described Monday)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In some situations it is convenient to implement filtering applications by 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Use FFTs with input in natural order, output in bit-reversed order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Multiply frequency coefficients together (in bit-reversed order)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Use inverse FFTs with input in bit-reversed order, output in natural order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Computing in this fashion means we never have to compute bit reversal explicitly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DDE1D9B5-A2CC-FC4C-AF22-6B9B5D430F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Using FFTs for inverse DFTs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DF1ABBF6-6DFC-3140-BFB0-8DE712AEDA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We’</a:t>
            </a:r>
            <a:r>
              <a:rPr lang="en-US" altLang="ja-JP">
                <a:ea typeface="ＭＳ Ｐゴシック" panose="020B0600070205080204" pitchFamily="34" charset="-128"/>
              </a:rPr>
              <a:t>ve always been talking about forward DFTs in our discussion about FFTs …. what about the inverse FFT?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One way to modify FFT algorithm for the inverse DFT computation is: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Replace           by           wherever it appears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Multiply final output by  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This method has the disadvantage that it requires modifying the internal code in the FFT subroutine</a:t>
            </a:r>
          </a:p>
        </p:txBody>
      </p:sp>
      <p:grpSp>
        <p:nvGrpSpPr>
          <p:cNvPr id="24579" name="Group 4">
            <a:extLst>
              <a:ext uri="{FF2B5EF4-FFF2-40B4-BE49-F238E27FC236}">
                <a16:creationId xmlns:a16="http://schemas.microsoft.com/office/drawing/2014/main" id="{D86CCB89-3686-9947-B216-A8ACAD9FEF6C}"/>
              </a:ext>
            </a:extLst>
          </p:cNvPr>
          <p:cNvGrpSpPr>
            <a:grpSpLocks/>
          </p:cNvGrpSpPr>
          <p:nvPr/>
        </p:nvGrpSpPr>
        <p:grpSpPr bwMode="auto">
          <a:xfrm>
            <a:off x="2146300" y="3933825"/>
            <a:ext cx="1870075" cy="749300"/>
            <a:chOff x="1352" y="2190"/>
            <a:chExt cx="1178" cy="472"/>
          </a:xfrm>
        </p:grpSpPr>
        <p:graphicFrame>
          <p:nvGraphicFramePr>
            <p:cNvPr id="24581" name="Object 3">
              <a:extLst>
                <a:ext uri="{FF2B5EF4-FFF2-40B4-BE49-F238E27FC236}">
                  <a16:creationId xmlns:a16="http://schemas.microsoft.com/office/drawing/2014/main" id="{8F00043D-2BAA-8144-90ED-95722B7F0A0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52" y="2190"/>
            <a:ext cx="248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393700" imgH="406400" progId="Equation.3">
                    <p:embed/>
                  </p:oleObj>
                </mc:Choice>
                <mc:Fallback>
                  <p:oleObj name="Equation" r:id="rId3" imgW="393700" imgH="4064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2" y="2190"/>
                          <a:ext cx="248" cy="2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582" name="Object 4">
              <a:extLst>
                <a:ext uri="{FF2B5EF4-FFF2-40B4-BE49-F238E27FC236}">
                  <a16:creationId xmlns:a16="http://schemas.microsoft.com/office/drawing/2014/main" id="{D8FE38D6-A219-014C-AFD1-43153A8A100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65" y="2191"/>
            <a:ext cx="328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520700" imgH="406400" progId="Equation.3">
                    <p:embed/>
                  </p:oleObj>
                </mc:Choice>
                <mc:Fallback>
                  <p:oleObj name="Equation" r:id="rId5" imgW="520700" imgH="4064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5" y="2191"/>
                          <a:ext cx="328" cy="2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583" name="Object 5">
              <a:extLst>
                <a:ext uri="{FF2B5EF4-FFF2-40B4-BE49-F238E27FC236}">
                  <a16:creationId xmlns:a16="http://schemas.microsoft.com/office/drawing/2014/main" id="{031E88F5-D1AB-7D4B-A507-E1E3E9AE52D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34" y="2510"/>
            <a:ext cx="296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469900" imgH="241300" progId="Equation.3">
                    <p:embed/>
                  </p:oleObj>
                </mc:Choice>
                <mc:Fallback>
                  <p:oleObj name="Equation" r:id="rId7" imgW="469900" imgH="2413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34" y="2510"/>
                          <a:ext cx="296" cy="1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580" name="Object 2">
            <a:extLst>
              <a:ext uri="{FF2B5EF4-FFF2-40B4-BE49-F238E27FC236}">
                <a16:creationId xmlns:a16="http://schemas.microsoft.com/office/drawing/2014/main" id="{7F525A30-95A0-F645-8A01-16DF72E1B9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5625" y="2286000"/>
          <a:ext cx="533717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705100" imgH="431800" progId="Equation.3">
                  <p:embed/>
                </p:oleObj>
              </mc:Choice>
              <mc:Fallback>
                <p:oleObj name="Equation" r:id="rId9" imgW="2705100" imgH="431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25" y="2286000"/>
                        <a:ext cx="5337175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29F79E73-6CD3-0F4B-A193-E204CC2BC2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 better way to modify FFT code for 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inverse DFTs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863C7787-39B2-DE4E-917D-7F95B6E416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Taking the complex conjugate of both sides of the IDFT equation and multiplying by </a:t>
            </a:r>
            <a:r>
              <a:rPr lang="en-US" altLang="en-US" i="1">
                <a:ea typeface="ＭＳ Ｐゴシック" panose="020B0600070205080204" pitchFamily="34" charset="-128"/>
              </a:rPr>
              <a:t>N</a:t>
            </a:r>
            <a:r>
              <a:rPr lang="en-US" altLang="en-US">
                <a:ea typeface="ＭＳ Ｐゴシック" panose="020B0600070205080204" pitchFamily="34" charset="-128"/>
              </a:rPr>
              <a:t>: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This suggests that we can modify the FFT algorithm for the inverse DFT computation by the following: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Complex conjugate the input DFT coefficients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Compute the </a:t>
            </a:r>
            <a:r>
              <a:rPr lang="en-US" altLang="en-US" sz="1800" i="1">
                <a:ea typeface="ＭＳ Ｐゴシック" panose="020B0600070205080204" pitchFamily="34" charset="-128"/>
              </a:rPr>
              <a:t>forward</a:t>
            </a:r>
            <a:r>
              <a:rPr lang="en-US" altLang="en-US" sz="1800">
                <a:ea typeface="ＭＳ Ｐゴシック" panose="020B0600070205080204" pitchFamily="34" charset="-128"/>
              </a:rPr>
              <a:t> FFT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Complex conjugate the output of the FFT and multiply by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This method has the advantage that the internal FFT code is undisturbed; it is widely used.</a:t>
            </a:r>
          </a:p>
        </p:txBody>
      </p:sp>
      <p:graphicFrame>
        <p:nvGraphicFramePr>
          <p:cNvPr id="26627" name="Object 3">
            <a:extLst>
              <a:ext uri="{FF2B5EF4-FFF2-40B4-BE49-F238E27FC236}">
                <a16:creationId xmlns:a16="http://schemas.microsoft.com/office/drawing/2014/main" id="{ADDFB423-8CE3-CF40-B843-1FC8F1A1CA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07225" y="4849813"/>
          <a:ext cx="469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69900" imgH="241300" progId="Equation.3">
                  <p:embed/>
                </p:oleObj>
              </mc:Choice>
              <mc:Fallback>
                <p:oleObj name="Equation" r:id="rId3" imgW="469900" imgH="241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7225" y="4849813"/>
                        <a:ext cx="469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28" name="Picture 2">
            <a:extLst>
              <a:ext uri="{FF2B5EF4-FFF2-40B4-BE49-F238E27FC236}">
                <a16:creationId xmlns:a16="http://schemas.microsoft.com/office/drawing/2014/main" id="{AF2ECE17-67C7-4A4C-815F-D39D9B25B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38" y="2316163"/>
            <a:ext cx="61468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FF9049EC-9770-8942-A708-2A85EAE9AD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Summary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97912544-6D84-4842-AC3D-E329800DF9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We developed the structure of the basic decimation-in-time FFT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Use of the FFT algorithm reduces the number of </a:t>
            </a:r>
            <a:r>
              <a:rPr lang="en-US" altLang="en-US" dirty="0" err="1">
                <a:ea typeface="ＭＳ Ｐゴシック" panose="020B0600070205080204" pitchFamily="34" charset="-128"/>
              </a:rPr>
              <a:t>multiplys</a:t>
            </a:r>
            <a:r>
              <a:rPr lang="en-US" altLang="en-US" dirty="0">
                <a:ea typeface="ＭＳ Ｐゴシック" panose="020B0600070205080204" pitchFamily="34" charset="-128"/>
              </a:rPr>
              <a:t> required to perform the DFT by a factor of more than 100 for 1024-point DFTs, with the advantage increasing with increasing DFT size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We can use the same structure to compute inverse FFTs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On Monday we will consider alternate forms of the FFT, and FFTs for values of DFT sizes that are not an integer power of 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>
            <a:extLst>
              <a:ext uri="{FF2B5EF4-FFF2-40B4-BE49-F238E27FC236}">
                <a16:creationId xmlns:a16="http://schemas.microsoft.com/office/drawing/2014/main" id="{F4846FD7-D469-1542-9558-6075E5E032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Introduction, continued</a:t>
            </a:r>
          </a:p>
        </p:txBody>
      </p:sp>
      <p:sp>
        <p:nvSpPr>
          <p:cNvPr id="6146" name="Rectangle 3">
            <a:extLst>
              <a:ext uri="{FF2B5EF4-FFF2-40B4-BE49-F238E27FC236}">
                <a16:creationId xmlns:a16="http://schemas.microsoft.com/office/drawing/2014/main" id="{DFD2C8F9-0924-FC4F-8175-046682655E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altLang="en-US" sz="1800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Some dates: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~1880 - algorithm first described by Gauss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1965 - algorithm rediscovered (not for the first time) by Cooley and Tukey 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In 1967 (spring of my freshman year), calculation of a 8192-point DFT on the top-of-the line IBM 7094 took ….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~30 minutes using conventional techniques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~5 seconds using FFTs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A95CA088-ED93-BA4D-8047-8ACAA81D75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Measures of computational efficiency</a:t>
            </a:r>
          </a:p>
        </p:txBody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id="{1C0F0B1A-9E06-F941-9FFD-9FC171480A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Could consider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Number of additions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Number of multiplications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Amount of memory required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Scalability and regularity</a:t>
            </a:r>
          </a:p>
          <a:p>
            <a:pPr lvl="1"/>
            <a:endParaRPr lang="en-US" altLang="en-US" sz="1800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For the present discussion we’</a:t>
            </a:r>
            <a:r>
              <a:rPr lang="en-US" altLang="ja-JP">
                <a:ea typeface="ＭＳ Ｐゴシック" panose="020B0600070205080204" pitchFamily="34" charset="-128"/>
              </a:rPr>
              <a:t>ll focus most on number of multiplications as a measure of computational complexity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More costly than additions for fixed-point processors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Same cost as additions for floating-point processors, but number of operations is comparable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>
            <a:extLst>
              <a:ext uri="{FF2B5EF4-FFF2-40B4-BE49-F238E27FC236}">
                <a16:creationId xmlns:a16="http://schemas.microsoft.com/office/drawing/2014/main" id="{A199C4F5-4931-C149-80E2-A1F87543AD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Computational Cost of Discrete-Time Filtering</a:t>
            </a:r>
          </a:p>
        </p:txBody>
      </p:sp>
      <p:sp>
        <p:nvSpPr>
          <p:cNvPr id="8194" name="Rectangle 3">
            <a:extLst>
              <a:ext uri="{FF2B5EF4-FFF2-40B4-BE49-F238E27FC236}">
                <a16:creationId xmlns:a16="http://schemas.microsoft.com/office/drawing/2014/main" id="{6B21498F-8780-4C4F-90B7-E750C259EE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Convolution of an </a:t>
            </a:r>
            <a:r>
              <a:rPr lang="en-US" altLang="en-US" i="1">
                <a:ea typeface="ＭＳ Ｐゴシック" panose="020B0600070205080204" pitchFamily="34" charset="-128"/>
              </a:rPr>
              <a:t>N</a:t>
            </a:r>
            <a:r>
              <a:rPr lang="en-US" altLang="en-US">
                <a:ea typeface="ＭＳ Ｐゴシック" panose="020B0600070205080204" pitchFamily="34" charset="-128"/>
              </a:rPr>
              <a:t>-point input with an </a:t>
            </a:r>
            <a:r>
              <a:rPr lang="en-US" altLang="en-US" i="1">
                <a:ea typeface="ＭＳ Ｐゴシック" panose="020B0600070205080204" pitchFamily="34" charset="-128"/>
              </a:rPr>
              <a:t>M</a:t>
            </a:r>
            <a:r>
              <a:rPr lang="en-US" altLang="en-US">
                <a:ea typeface="ＭＳ Ｐゴシック" panose="020B0600070205080204" pitchFamily="34" charset="-128"/>
              </a:rPr>
              <a:t>-point unit sample response ….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Direct convolution: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Number of multiplys ≈ </a:t>
            </a:r>
            <a:r>
              <a:rPr lang="en-US" altLang="en-US" sz="1800" i="1">
                <a:ea typeface="ＭＳ Ｐゴシック" panose="020B0600070205080204" pitchFamily="34" charset="-128"/>
              </a:rPr>
              <a:t>MN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For</a:t>
            </a:r>
            <a:r>
              <a:rPr lang="en-US" altLang="en-US" sz="1800" i="1">
                <a:ea typeface="ＭＳ Ｐゴシック" panose="020B0600070205080204" pitchFamily="34" charset="-128"/>
              </a:rPr>
              <a:t> M </a:t>
            </a:r>
            <a:r>
              <a:rPr lang="en-US" altLang="en-US" sz="1800">
                <a:ea typeface="ＭＳ Ｐゴシック" panose="020B0600070205080204" pitchFamily="34" charset="-128"/>
              </a:rPr>
              <a:t>≈ </a:t>
            </a:r>
            <a:r>
              <a:rPr lang="en-US" altLang="en-US" sz="1800" i="1">
                <a:ea typeface="ＭＳ Ｐゴシック" panose="020B0600070205080204" pitchFamily="34" charset="-128"/>
              </a:rPr>
              <a:t>N, </a:t>
            </a:r>
            <a:r>
              <a:rPr lang="en-US" altLang="en-US" sz="1800">
                <a:ea typeface="ＭＳ Ｐゴシック" panose="020B0600070205080204" pitchFamily="34" charset="-128"/>
              </a:rPr>
              <a:t>the number of multiplys is </a:t>
            </a:r>
            <a:r>
              <a:rPr lang="en-US" altLang="en-US" sz="1800" i="1">
                <a:ea typeface="ＭＳ Ｐゴシック" panose="020B0600070205080204" pitchFamily="34" charset="-128"/>
              </a:rPr>
              <a:t> </a:t>
            </a:r>
            <a:endParaRPr lang="en-US" altLang="en-US" sz="1800">
              <a:ea typeface="ＭＳ Ｐゴシック" panose="020B0600070205080204" pitchFamily="34" charset="-128"/>
            </a:endParaRPr>
          </a:p>
        </p:txBody>
      </p:sp>
      <p:graphicFrame>
        <p:nvGraphicFramePr>
          <p:cNvPr id="8195" name="Object 2">
            <a:extLst>
              <a:ext uri="{FF2B5EF4-FFF2-40B4-BE49-F238E27FC236}">
                <a16:creationId xmlns:a16="http://schemas.microsoft.com/office/drawing/2014/main" id="{7E266D21-F60E-5742-9508-77ACD0C99D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09950" y="3035300"/>
          <a:ext cx="23241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24100" imgH="787400" progId="Equation.3">
                  <p:embed/>
                </p:oleObj>
              </mc:Choice>
              <mc:Fallback>
                <p:oleObj name="Equation" r:id="rId2" imgW="2324100" imgH="787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9950" y="3035300"/>
                        <a:ext cx="23241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7">
            <a:extLst>
              <a:ext uri="{FF2B5EF4-FFF2-40B4-BE49-F238E27FC236}">
                <a16:creationId xmlns:a16="http://schemas.microsoft.com/office/drawing/2014/main" id="{D6EFDC0A-9892-404D-88EF-DB63F6E407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91113" y="4491038"/>
          <a:ext cx="736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36600" imgH="355600" progId="Equation.3">
                  <p:embed/>
                </p:oleObj>
              </mc:Choice>
              <mc:Fallback>
                <p:oleObj name="Equation" r:id="rId4" imgW="736600" imgH="355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1113" y="4491038"/>
                        <a:ext cx="7366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F8D2B3FB-3517-5949-8BC1-DDFB582EBC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Computational Cost of Discrete-Time Filtering</a:t>
            </a:r>
          </a:p>
        </p:txBody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E02A7CD8-45D7-A04B-B137-A0A374A205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Convolution of an </a:t>
            </a:r>
            <a:r>
              <a:rPr lang="en-US" altLang="en-US" i="1">
                <a:ea typeface="ＭＳ Ｐゴシック" panose="020B0600070205080204" pitchFamily="34" charset="-128"/>
              </a:rPr>
              <a:t>N</a:t>
            </a:r>
            <a:r>
              <a:rPr lang="en-US" altLang="en-US">
                <a:ea typeface="ＭＳ Ｐゴシック" panose="020B0600070205080204" pitchFamily="34" charset="-128"/>
              </a:rPr>
              <a:t>-point input with an </a:t>
            </a:r>
            <a:r>
              <a:rPr lang="en-US" altLang="en-US" i="1">
                <a:ea typeface="ＭＳ Ｐゴシック" panose="020B0600070205080204" pitchFamily="34" charset="-128"/>
              </a:rPr>
              <a:t>M</a:t>
            </a:r>
            <a:r>
              <a:rPr lang="en-US" altLang="en-US">
                <a:ea typeface="ＭＳ Ｐゴシック" panose="020B0600070205080204" pitchFamily="34" charset="-128"/>
              </a:rPr>
              <a:t>-point unit sample response ….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Using transforms directly:</a:t>
            </a:r>
          </a:p>
          <a:p>
            <a:pPr>
              <a:buFont typeface="Wingdings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Computation of </a:t>
            </a:r>
            <a:r>
              <a:rPr lang="en-US" altLang="en-US" sz="1800" i="1">
                <a:ea typeface="ＭＳ Ｐゴシック" panose="020B0600070205080204" pitchFamily="34" charset="-128"/>
              </a:rPr>
              <a:t>N</a:t>
            </a:r>
            <a:r>
              <a:rPr lang="en-US" altLang="en-US" sz="1800">
                <a:ea typeface="ＭＳ Ｐゴシック" panose="020B0600070205080204" pitchFamily="34" charset="-128"/>
              </a:rPr>
              <a:t>-point DFTs requires         multiplys 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Each convolution requires three DFTs of length </a:t>
            </a:r>
            <a:r>
              <a:rPr lang="en-US" altLang="en-US" sz="1800" i="1">
                <a:ea typeface="ＭＳ Ｐゴシック" panose="020B0600070205080204" pitchFamily="34" charset="-128"/>
              </a:rPr>
              <a:t>N+M-1</a:t>
            </a:r>
            <a:r>
              <a:rPr lang="en-US" altLang="en-US" sz="1800">
                <a:ea typeface="ＭＳ Ｐゴシック" panose="020B0600070205080204" pitchFamily="34" charset="-128"/>
              </a:rPr>
              <a:t> plus an additional </a:t>
            </a:r>
            <a:r>
              <a:rPr lang="en-US" altLang="en-US" sz="1800" i="1">
                <a:ea typeface="ＭＳ Ｐゴシック" panose="020B0600070205080204" pitchFamily="34" charset="-128"/>
              </a:rPr>
              <a:t>N+M-1</a:t>
            </a:r>
            <a:r>
              <a:rPr lang="en-US" altLang="en-US" sz="1800">
                <a:ea typeface="ＭＳ Ｐゴシック" panose="020B0600070205080204" pitchFamily="34" charset="-128"/>
              </a:rPr>
              <a:t> complex multiplys or</a:t>
            </a:r>
          </a:p>
          <a:p>
            <a:pPr lvl="1"/>
            <a:endParaRPr lang="en-US" altLang="en-US" sz="1800">
              <a:ea typeface="ＭＳ Ｐゴシック" panose="020B0600070205080204" pitchFamily="34" charset="-128"/>
            </a:endParaRPr>
          </a:p>
          <a:p>
            <a:pPr lvl="1"/>
            <a:endParaRPr lang="en-US" altLang="en-US" sz="180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For                , for example,  the computation is </a:t>
            </a:r>
          </a:p>
          <a:p>
            <a:pPr lvl="1"/>
            <a:endParaRPr lang="en-US" altLang="en-US" sz="1800" i="1">
              <a:ea typeface="ＭＳ Ｐゴシック" panose="020B0600070205080204" pitchFamily="34" charset="-128"/>
            </a:endParaRPr>
          </a:p>
        </p:txBody>
      </p:sp>
      <p:graphicFrame>
        <p:nvGraphicFramePr>
          <p:cNvPr id="9219" name="Object 3">
            <a:extLst>
              <a:ext uri="{FF2B5EF4-FFF2-40B4-BE49-F238E27FC236}">
                <a16:creationId xmlns:a16="http://schemas.microsoft.com/office/drawing/2014/main" id="{B50382F6-79D0-6F49-918B-7B0DFF3917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46388" y="2789238"/>
          <a:ext cx="27051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05100" imgH="787400" progId="Equation.3">
                  <p:embed/>
                </p:oleObj>
              </mc:Choice>
              <mc:Fallback>
                <p:oleObj name="Equation" r:id="rId2" imgW="2705100" imgH="787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6388" y="2789238"/>
                        <a:ext cx="27051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>
            <a:extLst>
              <a:ext uri="{FF2B5EF4-FFF2-40B4-BE49-F238E27FC236}">
                <a16:creationId xmlns:a16="http://schemas.microsoft.com/office/drawing/2014/main" id="{2A800080-7639-0C4E-870E-56D9F73D6E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46675" y="3617913"/>
          <a:ext cx="355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5600" imgH="317500" progId="Equation.3">
                  <p:embed/>
                </p:oleObj>
              </mc:Choice>
              <mc:Fallback>
                <p:oleObj name="Equation" r:id="rId4" imgW="355600" imgH="3175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6675" y="3617913"/>
                        <a:ext cx="3556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>
            <a:extLst>
              <a:ext uri="{FF2B5EF4-FFF2-40B4-BE49-F238E27FC236}">
                <a16:creationId xmlns:a16="http://schemas.microsoft.com/office/drawing/2014/main" id="{EFEADF4D-3E97-FF4F-908E-E40CE67BF2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01963" y="4767263"/>
          <a:ext cx="2857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857500" imgH="355600" progId="Equation.3">
                  <p:embed/>
                </p:oleObj>
              </mc:Choice>
              <mc:Fallback>
                <p:oleObj name="Equation" r:id="rId6" imgW="2857500" imgH="355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1963" y="4767263"/>
                        <a:ext cx="28575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>
            <a:extLst>
              <a:ext uri="{FF2B5EF4-FFF2-40B4-BE49-F238E27FC236}">
                <a16:creationId xmlns:a16="http://schemas.microsoft.com/office/drawing/2014/main" id="{9089DEFF-0F9B-8F49-80A7-56F8B11EB8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90688" y="5627688"/>
          <a:ext cx="8636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63600" imgH="215900" progId="Equation.3">
                  <p:embed/>
                </p:oleObj>
              </mc:Choice>
              <mc:Fallback>
                <p:oleObj name="Equation" r:id="rId8" imgW="863600" imgH="2159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688" y="5627688"/>
                        <a:ext cx="8636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>
            <a:extLst>
              <a:ext uri="{FF2B5EF4-FFF2-40B4-BE49-F238E27FC236}">
                <a16:creationId xmlns:a16="http://schemas.microsoft.com/office/drawing/2014/main" id="{DC6BD42E-825F-8743-AF99-7490091151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42025" y="5540375"/>
          <a:ext cx="736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36600" imgH="355600" progId="Equation.3">
                  <p:embed/>
                </p:oleObj>
              </mc:Choice>
              <mc:Fallback>
                <p:oleObj name="Equation" r:id="rId10" imgW="736600" imgH="355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2025" y="5540375"/>
                        <a:ext cx="7366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>
            <a:extLst>
              <a:ext uri="{FF2B5EF4-FFF2-40B4-BE49-F238E27FC236}">
                <a16:creationId xmlns:a16="http://schemas.microsoft.com/office/drawing/2014/main" id="{6467CE01-08A5-3E4A-9997-0437654B33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Cooley-Tukey decimation-in-time algorithm</a:t>
            </a:r>
          </a:p>
        </p:txBody>
      </p:sp>
      <p:sp>
        <p:nvSpPr>
          <p:cNvPr id="10242" name="Rectangle 3">
            <a:extLst>
              <a:ext uri="{FF2B5EF4-FFF2-40B4-BE49-F238E27FC236}">
                <a16:creationId xmlns:a16="http://schemas.microsoft.com/office/drawing/2014/main" id="{CAEB7DA5-9D4F-964E-A9EC-8C1F1F4844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Consider the DFT algorithm for an integer power of 2,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Create separate sums for even and odd values of </a:t>
            </a:r>
            <a:r>
              <a:rPr lang="en-US" altLang="en-US" i="1">
                <a:ea typeface="ＭＳ Ｐゴシック" panose="020B0600070205080204" pitchFamily="34" charset="-128"/>
              </a:rPr>
              <a:t>n:</a:t>
            </a:r>
          </a:p>
          <a:p>
            <a:endParaRPr lang="en-US" altLang="en-US" i="1">
              <a:ea typeface="ＭＳ Ｐゴシック" panose="020B0600070205080204" pitchFamily="34" charset="-128"/>
            </a:endParaRPr>
          </a:p>
          <a:p>
            <a:endParaRPr lang="en-US" altLang="en-US" i="1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Letting</a:t>
            </a:r>
            <a:r>
              <a:rPr lang="en-US" altLang="en-US" i="1">
                <a:ea typeface="ＭＳ Ｐゴシック" panose="020B0600070205080204" pitchFamily="34" charset="-128"/>
              </a:rPr>
              <a:t>              </a:t>
            </a:r>
            <a:r>
              <a:rPr lang="en-US" altLang="en-US">
                <a:ea typeface="ＭＳ Ｐゴシック" panose="020B0600070205080204" pitchFamily="34" charset="-128"/>
              </a:rPr>
              <a:t>for</a:t>
            </a:r>
            <a:r>
              <a:rPr lang="en-US" altLang="en-US" i="1">
                <a:ea typeface="ＭＳ Ｐゴシック" panose="020B0600070205080204" pitchFamily="34" charset="-128"/>
              </a:rPr>
              <a:t> n</a:t>
            </a:r>
            <a:r>
              <a:rPr lang="en-US" altLang="en-US">
                <a:ea typeface="ＭＳ Ｐゴシック" panose="020B0600070205080204" pitchFamily="34" charset="-128"/>
              </a:rPr>
              <a:t> even and                  for </a:t>
            </a:r>
            <a:r>
              <a:rPr lang="en-US" altLang="en-US" i="1">
                <a:ea typeface="ＭＳ Ｐゴシック" panose="020B0600070205080204" pitchFamily="34" charset="-128"/>
              </a:rPr>
              <a:t>n</a:t>
            </a:r>
            <a:r>
              <a:rPr lang="en-US" altLang="en-US">
                <a:ea typeface="ＭＳ Ｐゴシック" panose="020B0600070205080204" pitchFamily="34" charset="-128"/>
              </a:rPr>
              <a:t> odd, we obtain                           </a:t>
            </a:r>
            <a:endParaRPr lang="en-US" altLang="en-US" i="1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</p:txBody>
      </p:sp>
      <p:graphicFrame>
        <p:nvGraphicFramePr>
          <p:cNvPr id="10243" name="Object 2">
            <a:extLst>
              <a:ext uri="{FF2B5EF4-FFF2-40B4-BE49-F238E27FC236}">
                <a16:creationId xmlns:a16="http://schemas.microsoft.com/office/drawing/2014/main" id="{82E7D2F5-D99C-6048-9CF7-34B8FE6883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86638" y="1509713"/>
          <a:ext cx="749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49300" imgH="317500" progId="Equation.3">
                  <p:embed/>
                </p:oleObj>
              </mc:Choice>
              <mc:Fallback>
                <p:oleObj name="Equation" r:id="rId2" imgW="749300" imgH="3175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6638" y="1509713"/>
                        <a:ext cx="7493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3">
            <a:extLst>
              <a:ext uri="{FF2B5EF4-FFF2-40B4-BE49-F238E27FC236}">
                <a16:creationId xmlns:a16="http://schemas.microsoft.com/office/drawing/2014/main" id="{E0CE2064-7310-9E4F-81FD-253D2A3F0C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9775" y="1909763"/>
          <a:ext cx="7532688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531100" imgH="965200" progId="Equation.3">
                  <p:embed/>
                </p:oleObj>
              </mc:Choice>
              <mc:Fallback>
                <p:oleObj name="Equation" r:id="rId4" imgW="7531100" imgH="965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75" y="1909763"/>
                        <a:ext cx="7532688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4">
            <a:extLst>
              <a:ext uri="{FF2B5EF4-FFF2-40B4-BE49-F238E27FC236}">
                <a16:creationId xmlns:a16="http://schemas.microsoft.com/office/drawing/2014/main" id="{FBE6ED72-18EB-A24D-AA60-9C4CA35E0E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8688" y="3332163"/>
          <a:ext cx="4800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800600" imgH="762000" progId="Equation.3">
                  <p:embed/>
                </p:oleObj>
              </mc:Choice>
              <mc:Fallback>
                <p:oleObj name="Equation" r:id="rId6" imgW="4800600" imgH="762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3332163"/>
                        <a:ext cx="48006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5">
            <a:extLst>
              <a:ext uri="{FF2B5EF4-FFF2-40B4-BE49-F238E27FC236}">
                <a16:creationId xmlns:a16="http://schemas.microsoft.com/office/drawing/2014/main" id="{25AB2489-53FD-B343-A5EA-A77061249C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97063" y="4357688"/>
          <a:ext cx="660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60400" imgH="215900" progId="Equation.3">
                  <p:embed/>
                </p:oleObj>
              </mc:Choice>
              <mc:Fallback>
                <p:oleObj name="Equation" r:id="rId8" imgW="660400" imgH="2159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7063" y="4357688"/>
                        <a:ext cx="660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6">
            <a:extLst>
              <a:ext uri="{FF2B5EF4-FFF2-40B4-BE49-F238E27FC236}">
                <a16:creationId xmlns:a16="http://schemas.microsoft.com/office/drawing/2014/main" id="{7EA9C9CA-27F4-CB40-893D-C666FD1246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6763" y="4344988"/>
          <a:ext cx="977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77900" imgH="215900" progId="Equation.3">
                  <p:embed/>
                </p:oleObj>
              </mc:Choice>
              <mc:Fallback>
                <p:oleObj name="Equation" r:id="rId10" imgW="977900" imgH="2159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6763" y="4344988"/>
                        <a:ext cx="9779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Object 7">
            <a:extLst>
              <a:ext uri="{FF2B5EF4-FFF2-40B4-BE49-F238E27FC236}">
                <a16:creationId xmlns:a16="http://schemas.microsoft.com/office/drawing/2014/main" id="{BB7C688D-FF7D-7A4A-8FA6-D514DF0F14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04925" y="4708525"/>
          <a:ext cx="5894388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892800" imgH="812800" progId="Equation.3">
                  <p:embed/>
                </p:oleObj>
              </mc:Choice>
              <mc:Fallback>
                <p:oleObj name="Equation" r:id="rId12" imgW="5892800" imgH="812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4925" y="4708525"/>
                        <a:ext cx="5894388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>
            <a:extLst>
              <a:ext uri="{FF2B5EF4-FFF2-40B4-BE49-F238E27FC236}">
                <a16:creationId xmlns:a16="http://schemas.microsoft.com/office/drawing/2014/main" id="{A54373EC-5F99-544C-8BD5-029394410D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Cooley-Tukey decimation in time algorithm</a:t>
            </a:r>
          </a:p>
        </p:txBody>
      </p:sp>
      <p:sp>
        <p:nvSpPr>
          <p:cNvPr id="11266" name="Rectangle 3">
            <a:extLst>
              <a:ext uri="{FF2B5EF4-FFF2-40B4-BE49-F238E27FC236}">
                <a16:creationId xmlns:a16="http://schemas.microsoft.com/office/drawing/2014/main" id="{59FA89E2-061E-F443-AF47-673626E55C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Splitting indices in time, we have obtained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But                                                                 and</a:t>
            </a:r>
          </a:p>
          <a:p>
            <a:pPr>
              <a:buFont typeface="Wingdings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So …</a:t>
            </a:r>
          </a:p>
          <a:p>
            <a:pPr>
              <a:buFont typeface="Wingdings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                  </a:t>
            </a:r>
            <a:r>
              <a:rPr lang="en-US" altLang="en-US" i="1">
                <a:solidFill>
                  <a:srgbClr val="FF0000"/>
                </a:solidFill>
                <a:ea typeface="ＭＳ Ｐゴシック" panose="020B0600070205080204" pitchFamily="34" charset="-128"/>
              </a:rPr>
              <a:t>N/2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-point DFT of </a:t>
            </a:r>
            <a:r>
              <a:rPr lang="en-US" altLang="en-US" i="1">
                <a:solidFill>
                  <a:srgbClr val="FF0000"/>
                </a:solidFill>
                <a:ea typeface="ＭＳ Ｐゴシック" panose="020B0600070205080204" pitchFamily="34" charset="-128"/>
              </a:rPr>
              <a:t>x[2r]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      </a:t>
            </a:r>
            <a:r>
              <a:rPr lang="en-US" altLang="en-US" i="1">
                <a:solidFill>
                  <a:srgbClr val="FF0000"/>
                </a:solidFill>
                <a:ea typeface="ＭＳ Ｐゴシック" panose="020B0600070205080204" pitchFamily="34" charset="-128"/>
              </a:rPr>
              <a:t>N/2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-point DFT of </a:t>
            </a:r>
            <a:r>
              <a:rPr lang="en-US" altLang="en-US" i="1">
                <a:solidFill>
                  <a:srgbClr val="FF0000"/>
                </a:solidFill>
                <a:ea typeface="ＭＳ Ｐゴシック" panose="020B0600070205080204" pitchFamily="34" charset="-128"/>
              </a:rPr>
              <a:t>x[2r+1]</a:t>
            </a:r>
            <a:endParaRPr lang="en-US" altLang="en-US"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graphicFrame>
        <p:nvGraphicFramePr>
          <p:cNvPr id="11267" name="Object 2">
            <a:extLst>
              <a:ext uri="{FF2B5EF4-FFF2-40B4-BE49-F238E27FC236}">
                <a16:creationId xmlns:a16="http://schemas.microsoft.com/office/drawing/2014/main" id="{72A7D5D0-7633-4541-B864-FAC628FA67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49363" y="1939925"/>
          <a:ext cx="5894387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892800" imgH="812800" progId="Equation.3">
                  <p:embed/>
                </p:oleObj>
              </mc:Choice>
              <mc:Fallback>
                <p:oleObj name="Equation" r:id="rId2" imgW="5892800" imgH="812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9363" y="1939925"/>
                        <a:ext cx="5894387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3">
            <a:extLst>
              <a:ext uri="{FF2B5EF4-FFF2-40B4-BE49-F238E27FC236}">
                <a16:creationId xmlns:a16="http://schemas.microsoft.com/office/drawing/2014/main" id="{D9B03FD7-89D8-5146-8E62-9C5D1F477A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16050" y="3349625"/>
          <a:ext cx="4267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267200" imgH="393700" progId="Equation.3">
                  <p:embed/>
                </p:oleObj>
              </mc:Choice>
              <mc:Fallback>
                <p:oleObj name="Equation" r:id="rId4" imgW="4267200" imgH="393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6050" y="3349625"/>
                        <a:ext cx="42672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4">
            <a:extLst>
              <a:ext uri="{FF2B5EF4-FFF2-40B4-BE49-F238E27FC236}">
                <a16:creationId xmlns:a16="http://schemas.microsoft.com/office/drawing/2014/main" id="{1234F89A-A88E-E24B-B43E-4B8B6F1A55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32550" y="3343275"/>
          <a:ext cx="2247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47900" imgH="431800" progId="Equation.3">
                  <p:embed/>
                </p:oleObj>
              </mc:Choice>
              <mc:Fallback>
                <p:oleObj name="Equation" r:id="rId6" imgW="2247900" imgH="43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2550" y="3343275"/>
                        <a:ext cx="22479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5">
            <a:extLst>
              <a:ext uri="{FF2B5EF4-FFF2-40B4-BE49-F238E27FC236}">
                <a16:creationId xmlns:a16="http://schemas.microsoft.com/office/drawing/2014/main" id="{FD569E27-C240-CE44-9ED1-83C29E740C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20813" y="4000500"/>
          <a:ext cx="5551487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549900" imgH="800100" progId="Equation.3">
                  <p:embed/>
                </p:oleObj>
              </mc:Choice>
              <mc:Fallback>
                <p:oleObj name="Equation" r:id="rId8" imgW="5549900" imgH="800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0813" y="4000500"/>
                        <a:ext cx="5551487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271" name="Group 20">
            <a:extLst>
              <a:ext uri="{FF2B5EF4-FFF2-40B4-BE49-F238E27FC236}">
                <a16:creationId xmlns:a16="http://schemas.microsoft.com/office/drawing/2014/main" id="{950370B6-7630-9847-8E39-00B785FCB864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4876800"/>
            <a:ext cx="1981200" cy="152400"/>
            <a:chOff x="1248" y="3072"/>
            <a:chExt cx="1248" cy="96"/>
          </a:xfrm>
        </p:grpSpPr>
        <p:sp>
          <p:nvSpPr>
            <p:cNvPr id="11278" name="Line 15">
              <a:extLst>
                <a:ext uri="{FF2B5EF4-FFF2-40B4-BE49-F238E27FC236}">
                  <a16:creationId xmlns:a16="http://schemas.microsoft.com/office/drawing/2014/main" id="{AF4E03D4-8FB6-C441-9E00-6FF47BE581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3072"/>
              <a:ext cx="0" cy="9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9" name="Line 18">
              <a:extLst>
                <a:ext uri="{FF2B5EF4-FFF2-40B4-BE49-F238E27FC236}">
                  <a16:creationId xmlns:a16="http://schemas.microsoft.com/office/drawing/2014/main" id="{57DE152E-5A54-F449-92B6-D2751778B6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3072"/>
              <a:ext cx="0" cy="9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0" name="Line 19">
              <a:extLst>
                <a:ext uri="{FF2B5EF4-FFF2-40B4-BE49-F238E27FC236}">
                  <a16:creationId xmlns:a16="http://schemas.microsoft.com/office/drawing/2014/main" id="{5FF45AA5-24E6-4945-9FD6-F7ABA03C4B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3168"/>
              <a:ext cx="124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72" name="Group 21">
            <a:extLst>
              <a:ext uri="{FF2B5EF4-FFF2-40B4-BE49-F238E27FC236}">
                <a16:creationId xmlns:a16="http://schemas.microsoft.com/office/drawing/2014/main" id="{965FAF0B-6F8C-314C-8593-534E6F7B465F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4876800"/>
            <a:ext cx="1981200" cy="152400"/>
            <a:chOff x="1248" y="3072"/>
            <a:chExt cx="1248" cy="96"/>
          </a:xfrm>
        </p:grpSpPr>
        <p:sp>
          <p:nvSpPr>
            <p:cNvPr id="11275" name="Line 22">
              <a:extLst>
                <a:ext uri="{FF2B5EF4-FFF2-40B4-BE49-F238E27FC236}">
                  <a16:creationId xmlns:a16="http://schemas.microsoft.com/office/drawing/2014/main" id="{56898A39-3B5F-3740-90C6-B8D8498253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3072"/>
              <a:ext cx="0" cy="9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6" name="Line 23">
              <a:extLst>
                <a:ext uri="{FF2B5EF4-FFF2-40B4-BE49-F238E27FC236}">
                  <a16:creationId xmlns:a16="http://schemas.microsoft.com/office/drawing/2014/main" id="{F7F2CDDE-70FF-3544-8239-278B123FF2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3072"/>
              <a:ext cx="0" cy="9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7" name="Line 24">
              <a:extLst>
                <a:ext uri="{FF2B5EF4-FFF2-40B4-BE49-F238E27FC236}">
                  <a16:creationId xmlns:a16="http://schemas.microsoft.com/office/drawing/2014/main" id="{D3F2DF05-CFCC-3445-9E7F-5AB37AE47F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3168"/>
              <a:ext cx="124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73" name="TextBox 1">
            <a:extLst>
              <a:ext uri="{FF2B5EF4-FFF2-40B4-BE49-F238E27FC236}">
                <a16:creationId xmlns:a16="http://schemas.microsoft.com/office/drawing/2014/main" id="{26335ED8-B8E1-0241-A7E9-BAE665F48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5513388"/>
            <a:ext cx="887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</a:rPr>
              <a:t>G[k]</a:t>
            </a:r>
          </a:p>
        </p:txBody>
      </p:sp>
      <p:sp>
        <p:nvSpPr>
          <p:cNvPr id="11274" name="TextBox 16">
            <a:extLst>
              <a:ext uri="{FF2B5EF4-FFF2-40B4-BE49-F238E27FC236}">
                <a16:creationId xmlns:a16="http://schemas.microsoft.com/office/drawing/2014/main" id="{4F1FE5D9-A33B-164C-AB25-CC485ACD6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750" y="5513388"/>
            <a:ext cx="887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</a:rPr>
              <a:t>H[k]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>
            <a:extLst>
              <a:ext uri="{FF2B5EF4-FFF2-40B4-BE49-F238E27FC236}">
                <a16:creationId xmlns:a16="http://schemas.microsoft.com/office/drawing/2014/main" id="{BA65FC86-00EB-1740-86CA-A05ED09B43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Savings so far …</a:t>
            </a:r>
          </a:p>
        </p:txBody>
      </p:sp>
      <p:sp>
        <p:nvSpPr>
          <p:cNvPr id="12290" name="Rectangle 3">
            <a:extLst>
              <a:ext uri="{FF2B5EF4-FFF2-40B4-BE49-F238E27FC236}">
                <a16:creationId xmlns:a16="http://schemas.microsoft.com/office/drawing/2014/main" id="{72401861-38FE-6F4C-9CCB-456AA5B25D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We have split the DFT computation into two halves: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Have we gained anything?  Consider the nominal number of multiplications for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Original form produces                 multiplications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New form produces                            multiplications  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So we</a:t>
            </a:r>
            <a:r>
              <a:rPr lang="ja-JP" altLang="en-US" sz="1800">
                <a:ea typeface="ＭＳ Ｐゴシック" panose="020B0600070205080204" pitchFamily="34" charset="-128"/>
              </a:rPr>
              <a:t>’</a:t>
            </a:r>
            <a:r>
              <a:rPr lang="en-US" altLang="ja-JP" sz="1800">
                <a:ea typeface="ＭＳ Ｐゴシック" panose="020B0600070205080204" pitchFamily="34" charset="-128"/>
              </a:rPr>
              <a:t>re already ahead ….. Let</a:t>
            </a:r>
            <a:r>
              <a:rPr lang="ja-JP" altLang="en-US" sz="1800">
                <a:ea typeface="ＭＳ Ｐゴシック" panose="020B0600070205080204" pitchFamily="34" charset="-128"/>
              </a:rPr>
              <a:t>’</a:t>
            </a:r>
            <a:r>
              <a:rPr lang="en-US" altLang="ja-JP" sz="1800">
                <a:ea typeface="ＭＳ Ｐゴシック" panose="020B0600070205080204" pitchFamily="34" charset="-128"/>
              </a:rPr>
              <a:t>s keep going!!       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                 </a:t>
            </a:r>
          </a:p>
        </p:txBody>
      </p:sp>
      <p:graphicFrame>
        <p:nvGraphicFramePr>
          <p:cNvPr id="12291" name="Object 2">
            <a:extLst>
              <a:ext uri="{FF2B5EF4-FFF2-40B4-BE49-F238E27FC236}">
                <a16:creationId xmlns:a16="http://schemas.microsoft.com/office/drawing/2014/main" id="{826B2E94-60E8-C949-8789-BEE629AABA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98600" y="2057400"/>
          <a:ext cx="5500688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499100" imgH="1701800" progId="Equation.3">
                  <p:embed/>
                </p:oleObj>
              </mc:Choice>
              <mc:Fallback>
                <p:oleObj name="Equation" r:id="rId2" imgW="5499100" imgH="1701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8600" y="2057400"/>
                        <a:ext cx="5500688" cy="170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3">
            <a:extLst>
              <a:ext uri="{FF2B5EF4-FFF2-40B4-BE49-F238E27FC236}">
                <a16:creationId xmlns:a16="http://schemas.microsoft.com/office/drawing/2014/main" id="{AD4A928B-A699-E048-A3AF-55826B73C3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4200" y="4660900"/>
          <a:ext cx="596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96900" imgH="215900" progId="Equation.3">
                  <p:embed/>
                </p:oleObj>
              </mc:Choice>
              <mc:Fallback>
                <p:oleObj name="Equation" r:id="rId4" imgW="596900" imgH="215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660900"/>
                        <a:ext cx="5969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4">
            <a:extLst>
              <a:ext uri="{FF2B5EF4-FFF2-40B4-BE49-F238E27FC236}">
                <a16:creationId xmlns:a16="http://schemas.microsoft.com/office/drawing/2014/main" id="{245A09D3-5BB9-A741-81C8-4D4D51B697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84538" y="5395913"/>
          <a:ext cx="14859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85900" imgH="355600" progId="Equation.3">
                  <p:embed/>
                </p:oleObj>
              </mc:Choice>
              <mc:Fallback>
                <p:oleObj name="Equation" r:id="rId6" imgW="1485900" imgH="355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4538" y="5395913"/>
                        <a:ext cx="14859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5">
            <a:extLst>
              <a:ext uri="{FF2B5EF4-FFF2-40B4-BE49-F238E27FC236}">
                <a16:creationId xmlns:a16="http://schemas.microsoft.com/office/drawing/2014/main" id="{8E80FB8B-47D2-3944-8289-110A66CC82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35375" y="4968875"/>
          <a:ext cx="812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12800" imgH="317500" progId="Equation.3">
                  <p:embed/>
                </p:oleObj>
              </mc:Choice>
              <mc:Fallback>
                <p:oleObj name="Equation" r:id="rId8" imgW="812800" imgH="3175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4968875"/>
                        <a:ext cx="8128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Bill_nov96">
  <a:themeElements>
    <a:clrScheme name="">
      <a:dk1>
        <a:srgbClr val="000000"/>
      </a:dk1>
      <a:lt1>
        <a:srgbClr val="FFCC99"/>
      </a:lt1>
      <a:dk2>
        <a:srgbClr val="0000FF"/>
      </a:dk2>
      <a:lt2>
        <a:srgbClr val="5F5F5F"/>
      </a:lt2>
      <a:accent1>
        <a:srgbClr val="009900"/>
      </a:accent1>
      <a:accent2>
        <a:srgbClr val="FF0000"/>
      </a:accent2>
      <a:accent3>
        <a:srgbClr val="FFE2CA"/>
      </a:accent3>
      <a:accent4>
        <a:srgbClr val="000000"/>
      </a:accent4>
      <a:accent5>
        <a:srgbClr val="AACAAA"/>
      </a:accent5>
      <a:accent6>
        <a:srgbClr val="E70000"/>
      </a:accent6>
      <a:hlink>
        <a:srgbClr val="9900FF"/>
      </a:hlink>
      <a:folHlink>
        <a:srgbClr val="FFFF00"/>
      </a:folHlink>
    </a:clrScheme>
    <a:fontScheme name="Bill_nov9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Bill_nov9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_nov9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ll_nov96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_nov96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_nov9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_nov9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_nov9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Bill_nov96.pot</Template>
  <TotalTime>12383</TotalTime>
  <Pages>21</Pages>
  <Words>1251</Words>
  <Application>Microsoft Macintosh PowerPoint</Application>
  <PresentationFormat>On-screen Show (4:3)</PresentationFormat>
  <Paragraphs>213</Paragraphs>
  <Slides>23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ＭＳ Ｐゴシック</vt:lpstr>
      <vt:lpstr>Arial</vt:lpstr>
      <vt:lpstr>Courier</vt:lpstr>
      <vt:lpstr>Helvetica</vt:lpstr>
      <vt:lpstr>Symbol</vt:lpstr>
      <vt:lpstr>Times</vt:lpstr>
      <vt:lpstr>Times New Roman</vt:lpstr>
      <vt:lpstr>Wingdings</vt:lpstr>
      <vt:lpstr>Bill_nov96</vt:lpstr>
      <vt:lpstr>Equation</vt:lpstr>
      <vt:lpstr>18-491/691 Lecture #15 INTRODUCTION TO THE  FAST FOURIER TRANSFORM ALGORITHM</vt:lpstr>
      <vt:lpstr>Introduction</vt:lpstr>
      <vt:lpstr>Introduction, continued</vt:lpstr>
      <vt:lpstr>Measures of computational efficiency</vt:lpstr>
      <vt:lpstr>Computational Cost of Discrete-Time Filtering</vt:lpstr>
      <vt:lpstr>Computational Cost of Discrete-Time Filtering</vt:lpstr>
      <vt:lpstr>The Cooley-Tukey decimation-in-time algorithm</vt:lpstr>
      <vt:lpstr>The Cooley-Tukey decimation in time algorithm</vt:lpstr>
      <vt:lpstr>Savings so far …</vt:lpstr>
      <vt:lpstr>Signal flowgraph notation</vt:lpstr>
      <vt:lpstr>Signal flowgraph representation of 8-point DFT</vt:lpstr>
      <vt:lpstr>Continuing with the decomposition …</vt:lpstr>
      <vt:lpstr>The complete decomposition into 2-point DFTs</vt:lpstr>
      <vt:lpstr>Now let’s take a closer look at the 2-point DFT</vt:lpstr>
      <vt:lpstr>The complete 8-point decimation-in-time FFT</vt:lpstr>
      <vt:lpstr>Number of multiplys for N-point FFTs</vt:lpstr>
      <vt:lpstr>Comparing processing with and without FFTs</vt:lpstr>
      <vt:lpstr>Additional timesavers: reducing multiplications in the basic butterfly</vt:lpstr>
      <vt:lpstr>Bit reversal of the input</vt:lpstr>
      <vt:lpstr>Some comments on bit reversal</vt:lpstr>
      <vt:lpstr>Using FFTs for inverse DFTs</vt:lpstr>
      <vt:lpstr>A better way to modify FFT code for  inverse DFTs</vt:lpstr>
      <vt:lpstr>Summary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18-791 Lecture #7 FREQUENCY RESPONSE OF LSI SYSTEMS</dc:title>
  <dc:subject/>
  <dc:creator>Richard Stern</dc:creator>
  <cp:keywords/>
  <dc:description/>
  <cp:lastModifiedBy>Richard M Stern Jr.</cp:lastModifiedBy>
  <cp:revision>134</cp:revision>
  <cp:lastPrinted>2022-03-14T15:22:58Z</cp:lastPrinted>
  <dcterms:created xsi:type="dcterms:W3CDTF">2000-09-19T05:50:24Z</dcterms:created>
  <dcterms:modified xsi:type="dcterms:W3CDTF">2024-03-13T01:56:19Z</dcterms:modified>
</cp:coreProperties>
</file>