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8" r:id="rId2"/>
    <p:sldId id="304" r:id="rId3"/>
    <p:sldId id="306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3" r:id="rId29"/>
    <p:sldId id="354" r:id="rId30"/>
    <p:sldId id="351" r:id="rId31"/>
    <p:sldId id="352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i="1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i="1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i="1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i="1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FF0000"/>
    <a:srgbClr val="CC00FF"/>
    <a:srgbClr val="00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822"/>
  </p:normalViewPr>
  <p:slideViewPr>
    <p:cSldViewPr snapToGrid="0">
      <p:cViewPr varScale="1">
        <p:scale>
          <a:sx n="110" d="100"/>
          <a:sy n="110" d="100"/>
        </p:scale>
        <p:origin x="1120" y="184"/>
      </p:cViewPr>
      <p:guideLst>
        <p:guide orient="horz" pos="2160"/>
        <p:guide pos="2839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52"/>
    </p:cViewPr>
  </p:sorterViewPr>
  <p:notesViewPr>
    <p:cSldViewPr snapToGrid="0">
      <p:cViewPr>
        <p:scale>
          <a:sx n="75" d="100"/>
          <a:sy n="75" d="100"/>
        </p:scale>
        <p:origin x="-1488" y="-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1489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4988"/>
            <a:ext cx="50276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3662" tIns="46037" rIns="93662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250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18752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407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4788" y="342900"/>
            <a:ext cx="2057400" cy="5753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42900"/>
            <a:ext cx="6021388" cy="5753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39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15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58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0386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4040188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71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1614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665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6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7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27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212725" y="6169025"/>
            <a:ext cx="1035050" cy="458788"/>
            <a:chOff x="134" y="3886"/>
            <a:chExt cx="652" cy="289"/>
          </a:xfrm>
        </p:grpSpPr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 rot="20820000">
              <a:off x="134" y="3897"/>
              <a:ext cx="293" cy="27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74" y="3886"/>
              <a:ext cx="612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1600" b="1" i="0">
                  <a:solidFill>
                    <a:schemeClr val="tx2"/>
                  </a:solidFill>
                  <a:latin typeface="Times New Roman" charset="0"/>
                </a:rPr>
                <a:t>Carnegie</a:t>
              </a: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192" y="3986"/>
              <a:ext cx="365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0012" tIns="19050" rIns="100012" bIns="19050"/>
            <a:lstStyle/>
            <a:p>
              <a:r>
                <a:rPr lang="en-US" sz="1600" b="1" i="0">
                  <a:solidFill>
                    <a:schemeClr val="tx2"/>
                  </a:solidFill>
                  <a:latin typeface="Times New Roman" charset="0"/>
                </a:rPr>
                <a:t>Mellon</a:t>
              </a:r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24000"/>
            <a:ext cx="823118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2588" y="342900"/>
            <a:ext cx="822801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0" rIns="92075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6200" y="0"/>
            <a:ext cx="8991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r>
              <a:rPr lang="en-US" i="0">
                <a:solidFill>
                  <a:schemeClr val="tx2"/>
                </a:solidFill>
                <a:latin typeface="Helvetica" charset="0"/>
              </a:rPr>
              <a:t> 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406400" y="1295400"/>
            <a:ext cx="81788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1296988" y="6249988"/>
            <a:ext cx="7388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i="0">
                <a:latin typeface="Times New Roman" charset="0"/>
              </a:rPr>
              <a:t>		       </a:t>
            </a:r>
            <a:r>
              <a:rPr lang="en-US" sz="1400" b="1" i="0">
                <a:solidFill>
                  <a:schemeClr val="tx2"/>
                </a:solidFill>
                <a:latin typeface="Helvetica" charset="0"/>
              </a:rPr>
              <a:t>Slide </a:t>
            </a:r>
            <a:fld id="{04AB356C-A6A3-7E4A-AC58-267654EA4C6A}" type="slidenum">
              <a:rPr lang="en-US" sz="1400" b="1" i="0">
                <a:solidFill>
                  <a:schemeClr val="tx2"/>
                </a:solidFill>
                <a:latin typeface="Helvetica" charset="0"/>
              </a:rPr>
              <a:pPr>
                <a:spcBef>
                  <a:spcPct val="50000"/>
                </a:spcBef>
              </a:pPr>
              <a:t>‹#›</a:t>
            </a:fld>
            <a:r>
              <a:rPr lang="en-US" sz="1400" b="1" i="0">
                <a:solidFill>
                  <a:schemeClr val="tx2"/>
                </a:solidFill>
                <a:latin typeface="Helvetica" charset="0"/>
              </a:rPr>
              <a:t>		    ECE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tabLst>
          <a:tab pos="8289925" algn="r"/>
        </a:tabLst>
        <a:defRPr sz="2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96875" indent="-396875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10000"/>
        <a:buFont typeface="Wingdings" charset="0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»"/>
        <a:defRPr>
          <a:solidFill>
            <a:schemeClr val="tx1"/>
          </a:solidFill>
          <a:latin typeface="+mn-lt"/>
          <a:ea typeface="+mn-ea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•"/>
        <a:defRPr sz="1400">
          <a:solidFill>
            <a:schemeClr val="tx1"/>
          </a:solidFill>
          <a:latin typeface="+mn-lt"/>
          <a:ea typeface="+mn-ea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+mn-ea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+mn-ea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+mn-ea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+mn-ea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00000"/>
        <a:buChar char="–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22.bin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24.bin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5.bin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4.e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2.emf"/><Relationship Id="rId7" Type="http://schemas.openxmlformats.org/officeDocument/2006/relationships/image" Target="../media/image42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2.emf"/><Relationship Id="rId7" Type="http://schemas.openxmlformats.org/officeDocument/2006/relationships/image" Target="../media/image45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4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8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8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pPr algn="ctr"/>
            <a:r>
              <a:rPr lang="en-US" dirty="0">
                <a:cs typeface="Times" charset="0"/>
              </a:rPr>
              <a:t>18-491/691 Lecture #9 (First half)</a:t>
            </a:r>
            <a:br>
              <a:rPr lang="en-US" dirty="0">
                <a:cs typeface="Times" charset="0"/>
              </a:rPr>
            </a:br>
            <a:r>
              <a:rPr lang="en-US" dirty="0">
                <a:cs typeface="Times" charset="0"/>
              </a:rPr>
              <a:t>FREQUENCY RESPONSE OF LSI SYSTEMS</a:t>
            </a:r>
            <a:endParaRPr lang="en-US" dirty="0">
              <a:solidFill>
                <a:schemeClr val="accent2"/>
              </a:solidFill>
              <a:cs typeface="Times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3429000"/>
          </a:xfrm>
        </p:spPr>
        <p:txBody>
          <a:bodyPr/>
          <a:lstStyle/>
          <a:p>
            <a:r>
              <a:rPr lang="en-US" b="0" dirty="0">
                <a:solidFill>
                  <a:srgbClr val="000000"/>
                </a:solidFill>
              </a:rPr>
              <a:t>Department of Electrical and Computer Engineering</a:t>
            </a:r>
          </a:p>
          <a:p>
            <a:pPr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</a:rPr>
              <a:t>Carnegie Mellon University</a:t>
            </a:r>
          </a:p>
          <a:p>
            <a:pPr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</a:rPr>
              <a:t>Pittsburgh, Pennsylvania 15213</a:t>
            </a:r>
          </a:p>
          <a:p>
            <a:r>
              <a:rPr lang="en-US" b="0" dirty="0">
                <a:solidFill>
                  <a:srgbClr val="000000"/>
                </a:solidFill>
              </a:rPr>
              <a:t>Phone: +1 (412) 268-2535</a:t>
            </a:r>
          </a:p>
          <a:p>
            <a:pPr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</a:rPr>
              <a:t>FAX: +1 (412) 268-3890</a:t>
            </a:r>
          </a:p>
          <a:p>
            <a:pPr>
              <a:spcBef>
                <a:spcPct val="0"/>
              </a:spcBef>
            </a:pPr>
            <a:r>
              <a:rPr lang="en-US" b="0" dirty="0" err="1">
                <a:solidFill>
                  <a:srgbClr val="000000"/>
                </a:solidFill>
              </a:rPr>
              <a:t>rms@cs.cmu.edu</a:t>
            </a:r>
            <a:endParaRPr lang="en-US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b="0" dirty="0">
                <a:solidFill>
                  <a:srgbClr val="000000"/>
                </a:solidFill>
              </a:rPr>
              <a:t>http://</a:t>
            </a:r>
            <a:r>
              <a:rPr lang="en-US" b="0" dirty="0" err="1">
                <a:solidFill>
                  <a:srgbClr val="000000"/>
                </a:solidFill>
              </a:rPr>
              <a:t>www.ece.cmu.edu</a:t>
            </a:r>
            <a:r>
              <a:rPr lang="en-US" b="0" dirty="0">
                <a:solidFill>
                  <a:srgbClr val="000000"/>
                </a:solidFill>
              </a:rPr>
              <a:t>/~</a:t>
            </a:r>
            <a:r>
              <a:rPr lang="en-US" b="0" dirty="0" err="1">
                <a:solidFill>
                  <a:srgbClr val="000000"/>
                </a:solidFill>
              </a:rPr>
              <a:t>rms</a:t>
            </a:r>
            <a:endParaRPr lang="en-US" b="0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b="0">
                <a:solidFill>
                  <a:schemeClr val="tx2"/>
                </a:solidFill>
              </a:rPr>
              <a:t>February 5, 2025</a:t>
            </a:r>
            <a:endParaRPr lang="en-US" dirty="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905000" y="2286000"/>
            <a:ext cx="541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0">
                <a:solidFill>
                  <a:schemeClr val="tx2"/>
                </a:solidFill>
                <a:latin typeface="Arial" charset="0"/>
              </a:rPr>
              <a:t>Richard M. Stern</a:t>
            </a:r>
            <a:endParaRPr lang="en-US" b="1" i="0">
              <a:latin typeface="Times New Roman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1: Unit time delay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Pole-zero pattern:		      Frequency response:</a:t>
            </a:r>
          </a:p>
        </p:txBody>
      </p:sp>
      <p:graphicFrame>
        <p:nvGraphicFramePr>
          <p:cNvPr id="146436" name="Object 4"/>
          <p:cNvGraphicFramePr>
            <a:graphicFrameLocks noChangeAspect="1"/>
          </p:cNvGraphicFramePr>
          <p:nvPr/>
        </p:nvGraphicFramePr>
        <p:xfrm>
          <a:off x="831850" y="1552575"/>
          <a:ext cx="1130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30300" imgH="355600" progId="Equation.3">
                  <p:embed/>
                </p:oleObj>
              </mc:Choice>
              <mc:Fallback>
                <p:oleObj name="Equation" r:id="rId3" imgW="1130300" imgH="355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552575"/>
                        <a:ext cx="11303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437" name="Object 5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00" imgH="266700" progId="Equation.3">
                  <p:embed/>
                </p:oleObj>
              </mc:Choice>
              <mc:Fallback>
                <p:oleObj name="Equation" r:id="rId5" imgW="1270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6438" name="Picture 6" descr="ex1a        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2951163"/>
            <a:ext cx="3602038" cy="2701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4" name="Picture 12" descr=" ex1b.pict   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930525"/>
            <a:ext cx="3594100" cy="2695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2: Decaying exponential sample response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Pole-zero pattern:		      Frequency response:</a:t>
            </a:r>
          </a:p>
        </p:txBody>
      </p:sp>
      <p:graphicFrame>
        <p:nvGraphicFramePr>
          <p:cNvPr id="149508" name="Object 4"/>
          <p:cNvGraphicFramePr>
            <a:graphicFrameLocks noChangeAspect="1"/>
          </p:cNvGraphicFramePr>
          <p:nvPr/>
        </p:nvGraphicFramePr>
        <p:xfrm>
          <a:off x="577850" y="1425575"/>
          <a:ext cx="16383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38300" imgH="609600" progId="Equation.3">
                  <p:embed/>
                </p:oleObj>
              </mc:Choice>
              <mc:Fallback>
                <p:oleObj name="Equation" r:id="rId3" imgW="1638300" imgH="60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850" y="1425575"/>
                        <a:ext cx="16383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9" name="Object 5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00" imgH="266700" progId="Equation.3">
                  <p:embed/>
                </p:oleObj>
              </mc:Choice>
              <mc:Fallback>
                <p:oleObj name="Equation" r:id="rId5" imgW="1270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9512" name="Picture 8" descr=" ex2b.pict   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927350"/>
            <a:ext cx="3652837" cy="2740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13" name="Picture 9" descr=" ex2a.pict   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13063"/>
            <a:ext cx="3654425" cy="2741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Notch filter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Pole-zero pattern:		      Frequency response:</a:t>
            </a:r>
          </a:p>
        </p:txBody>
      </p:sp>
      <p:graphicFrame>
        <p:nvGraphicFramePr>
          <p:cNvPr id="151556" name="Object 4"/>
          <p:cNvGraphicFramePr>
            <a:graphicFrameLocks noChangeAspect="1"/>
          </p:cNvGraphicFramePr>
          <p:nvPr/>
        </p:nvGraphicFramePr>
        <p:xfrm>
          <a:off x="361950" y="1450975"/>
          <a:ext cx="3886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86200" imgH="736600" progId="Equation.3">
                  <p:embed/>
                </p:oleObj>
              </mc:Choice>
              <mc:Fallback>
                <p:oleObj name="Equation" r:id="rId3" imgW="3886200" imgH="736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450975"/>
                        <a:ext cx="38862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7" name="Object 5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00" imgH="266700" progId="Equation.3">
                  <p:embed/>
                </p:oleObj>
              </mc:Choice>
              <mc:Fallback>
                <p:oleObj name="Equation" r:id="rId5" imgW="1270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1560" name="Picture 8" descr=" ex3a.pict   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2914650"/>
            <a:ext cx="3756025" cy="2817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61" name="Picture 9" descr=" ex3b.pict   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2906713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(first half)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DTFT is obtained by evaluating the </a:t>
            </a:r>
            <a:r>
              <a:rPr lang="en-US" i="1"/>
              <a:t>z</a:t>
            </a:r>
            <a:r>
              <a:rPr lang="en-US"/>
              <a:t>-transform along the unit circle</a:t>
            </a:r>
          </a:p>
          <a:p>
            <a:r>
              <a:rPr lang="en-US"/>
              <a:t>As we walk along the unit circle, </a:t>
            </a:r>
          </a:p>
          <a:p>
            <a:pPr lvl="1"/>
            <a:r>
              <a:rPr lang="en-US"/>
              <a:t>The magnitude of the DTFT is proportional of the product of the distances from the zeros divided by the product of the distances from the poles</a:t>
            </a:r>
          </a:p>
          <a:p>
            <a:pPr lvl="1"/>
            <a:r>
              <a:rPr lang="en-US"/>
              <a:t>The phase of the DTFT is (within additive constants) the sum of the angles from the zeros minus the sum of the angles from the poles</a:t>
            </a:r>
          </a:p>
          <a:p>
            <a:r>
              <a:rPr lang="en-US"/>
              <a:t>After the break:</a:t>
            </a:r>
          </a:p>
          <a:p>
            <a:pPr lvl="1"/>
            <a:r>
              <a:rPr lang="en-US"/>
              <a:t>Allpass systems</a:t>
            </a:r>
          </a:p>
          <a:p>
            <a:pPr lvl="1"/>
            <a:r>
              <a:rPr lang="en-US"/>
              <a:t>Minimum-phase and maximum-phase systems</a:t>
            </a:r>
          </a:p>
          <a:p>
            <a:pPr lvl="1"/>
            <a:r>
              <a:rPr lang="en-US"/>
              <a:t>Linear-phase systems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types of LSI systems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We can get additional insight about the frequency-response behavior of LSI systems by considering three special cases:</a:t>
            </a:r>
          </a:p>
          <a:p>
            <a:pPr lvl="1"/>
            <a:r>
              <a:rPr lang="en-US"/>
              <a:t>Allpass systems</a:t>
            </a:r>
          </a:p>
          <a:p>
            <a:pPr lvl="1"/>
            <a:r>
              <a:rPr lang="en-US"/>
              <a:t>Systems with minimum or maximum phase</a:t>
            </a:r>
          </a:p>
          <a:p>
            <a:pPr lvl="1"/>
            <a:r>
              <a:rPr lang="en-US"/>
              <a:t>Linear-phase systems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61" name="Picture 13" descr="mirror.pict 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2112963"/>
            <a:ext cx="4583112" cy="3436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All-pass systems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Consider an LSI system with system function</a:t>
            </a:r>
          </a:p>
          <a:p>
            <a:pPr>
              <a:buFont typeface="Wingdings" charset="0"/>
              <a:buNone/>
            </a:pPr>
            <a:r>
              <a:rPr lang="en-US"/>
              <a:t>with </a:t>
            </a:r>
            <a:r>
              <a:rPr lang="en-US">
                <a:latin typeface="Symbol" charset="0"/>
              </a:rPr>
              <a:t>a</a:t>
            </a:r>
            <a:r>
              <a:rPr lang="en-US"/>
              <a:t> complex …..</a:t>
            </a:r>
          </a:p>
          <a:p>
            <a:r>
              <a:rPr lang="en-US"/>
              <a:t>Let </a:t>
            </a:r>
          </a:p>
          <a:p>
            <a:endParaRPr lang="en-US"/>
          </a:p>
          <a:p>
            <a:pPr lvl="1">
              <a:spcBef>
                <a:spcPct val="25000"/>
              </a:spcBef>
            </a:pPr>
            <a:r>
              <a:rPr lang="en-US"/>
              <a:t>Then there is a pole at </a:t>
            </a:r>
          </a:p>
          <a:p>
            <a:pPr lvl="1"/>
            <a:r>
              <a:rPr lang="en-US"/>
              <a:t>And a zero at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Comment: We refer to this configuration as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mirror image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poles and zeros</a:t>
            </a:r>
          </a:p>
        </p:txBody>
      </p:sp>
      <p:graphicFrame>
        <p:nvGraphicFramePr>
          <p:cNvPr id="155653" name="Object 5"/>
          <p:cNvGraphicFramePr>
            <a:graphicFrameLocks noChangeAspect="1"/>
          </p:cNvGraphicFramePr>
          <p:nvPr/>
        </p:nvGraphicFramePr>
        <p:xfrm>
          <a:off x="6454775" y="1382713"/>
          <a:ext cx="1727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27200" imgH="698500" progId="Equation.3">
                  <p:embed/>
                </p:oleObj>
              </mc:Choice>
              <mc:Fallback>
                <p:oleObj name="Equation" r:id="rId3" imgW="1727200" imgH="698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775" y="1382713"/>
                        <a:ext cx="1727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4" name="Object 6"/>
          <p:cNvGraphicFramePr>
            <a:graphicFrameLocks noChangeAspect="1"/>
          </p:cNvGraphicFramePr>
          <p:nvPr/>
        </p:nvGraphicFramePr>
        <p:xfrm>
          <a:off x="1381125" y="2439988"/>
          <a:ext cx="914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317500" progId="Equation.3">
                  <p:embed/>
                </p:oleObj>
              </mc:Choice>
              <mc:Fallback>
                <p:oleObj name="Equation" r:id="rId5" imgW="914400" imgH="317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2439988"/>
                        <a:ext cx="914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5" name="Object 7"/>
          <p:cNvGraphicFramePr>
            <a:graphicFrameLocks noChangeAspect="1"/>
          </p:cNvGraphicFramePr>
          <p:nvPr/>
        </p:nvGraphicFramePr>
        <p:xfrm>
          <a:off x="3656013" y="3270250"/>
          <a:ext cx="850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900" imgH="317500" progId="Equation.3">
                  <p:embed/>
                </p:oleObj>
              </mc:Choice>
              <mc:Fallback>
                <p:oleObj name="Equation" r:id="rId7" imgW="850900" imgH="3175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3270250"/>
                        <a:ext cx="8509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656" name="Object 8"/>
          <p:cNvGraphicFramePr>
            <a:graphicFrameLocks noChangeAspect="1"/>
          </p:cNvGraphicFramePr>
          <p:nvPr/>
        </p:nvGraphicFramePr>
        <p:xfrm>
          <a:off x="2703513" y="3659188"/>
          <a:ext cx="914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14400" imgH="571500" progId="Equation.3">
                  <p:embed/>
                </p:oleObj>
              </mc:Choice>
              <mc:Fallback>
                <p:oleObj name="Equation" r:id="rId9" imgW="914400" imgH="5715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3659188"/>
                        <a:ext cx="9144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58" name="Line 10"/>
          <p:cNvSpPr>
            <a:spLocks noChangeShapeType="1"/>
          </p:cNvSpPr>
          <p:nvPr/>
        </p:nvSpPr>
        <p:spPr bwMode="auto">
          <a:xfrm flipV="1">
            <a:off x="6570663" y="2643188"/>
            <a:ext cx="1114425" cy="1114425"/>
          </a:xfrm>
          <a:prstGeom prst="line">
            <a:avLst/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response of all-pass systems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Obtaining magnitude of frequency response directly:</a:t>
            </a:r>
          </a:p>
        </p:txBody>
      </p:sp>
      <p:graphicFrame>
        <p:nvGraphicFramePr>
          <p:cNvPr id="156676" name="Object 4"/>
          <p:cNvGraphicFramePr>
            <a:graphicFrameLocks noChangeAspect="1"/>
          </p:cNvGraphicFramePr>
          <p:nvPr/>
        </p:nvGraphicFramePr>
        <p:xfrm>
          <a:off x="684213" y="1601788"/>
          <a:ext cx="3822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22700" imgH="698500" progId="Equation.3">
                  <p:embed/>
                </p:oleObj>
              </mc:Choice>
              <mc:Fallback>
                <p:oleObj name="Equation" r:id="rId2" imgW="3822700" imgH="698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01788"/>
                        <a:ext cx="38227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7000" imgH="266700" progId="Equation.3">
                  <p:embed/>
                </p:oleObj>
              </mc:Choice>
              <mc:Fallback>
                <p:oleObj name="Equation" r:id="rId4" imgW="1270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6678" name="Object 6"/>
          <p:cNvGraphicFramePr>
            <a:graphicFrameLocks noChangeAspect="1"/>
          </p:cNvGraphicFramePr>
          <p:nvPr/>
        </p:nvGraphicFramePr>
        <p:xfrm>
          <a:off x="906463" y="3584575"/>
          <a:ext cx="6503987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502400" imgH="1612900" progId="Equation.3">
                  <p:embed/>
                </p:oleObj>
              </mc:Choice>
              <mc:Fallback>
                <p:oleObj name="Equation" r:id="rId6" imgW="6502400" imgH="1612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463" y="3584575"/>
                        <a:ext cx="6503987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Frequency response of all-pass systems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All-pass systems have mirror-image </a:t>
            </a:r>
          </a:p>
          <a:p>
            <a:pPr>
              <a:buFont typeface="Wingdings" charset="0"/>
              <a:buNone/>
            </a:pPr>
            <a:r>
              <a:rPr lang="en-US"/>
              <a:t>sets of poles and zeros</a:t>
            </a:r>
          </a:p>
          <a:p>
            <a:pPr>
              <a:buFont typeface="Wingdings" charset="0"/>
              <a:buNone/>
            </a:pPr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All-pass systems have a frequency</a:t>
            </a:r>
          </a:p>
          <a:p>
            <a:pPr>
              <a:buFont typeface="Wingdings" charset="0"/>
              <a:buNone/>
            </a:pPr>
            <a:r>
              <a:rPr lang="en-US"/>
              <a:t>response with constant magnitude</a:t>
            </a:r>
          </a:p>
        </p:txBody>
      </p:sp>
      <p:pic>
        <p:nvPicPr>
          <p:cNvPr id="157700" name="Picture 4" descr="mirror.pict 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88" y="1558925"/>
            <a:ext cx="2816225" cy="2112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1" name="Picture 5" descr="allpass.pict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3962400"/>
            <a:ext cx="2808287" cy="2106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functions with the same magnitude can have more than one phase function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1240B29-F687-4f45-9708-019B960494DF}">
              <a14:hiddenLine xmlns="" xmlns:a14="http://schemas.microsoft.com/office/drawing/2010/main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Consider two systems: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chemeClr val="tx2"/>
                </a:solidFill>
              </a:rPr>
              <a:t>System 1:</a:t>
            </a:r>
            <a:r>
              <a:rPr lang="en-US"/>
              <a:t> pole at .75, zero at .5    </a:t>
            </a:r>
            <a:r>
              <a:rPr lang="en-US">
                <a:solidFill>
                  <a:schemeClr val="tx2"/>
                </a:solidFill>
              </a:rPr>
              <a:t>System 2:</a:t>
            </a:r>
            <a:r>
              <a:rPr lang="en-US"/>
              <a:t> pole at .75, zero at 2</a:t>
            </a:r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r>
              <a:rPr lang="en-US">
                <a:solidFill>
                  <a:schemeClr val="tx2"/>
                </a:solidFill>
              </a:rPr>
              <a:t>Comment</a:t>
            </a:r>
            <a:r>
              <a:rPr lang="en-US"/>
              <a:t>: System 2 can be obtained by cascading System 1 with an all-pass system with a pole at .5 and a zero at 2.  Hence the two systems have the </a:t>
            </a:r>
            <a:r>
              <a:rPr lang="en-US">
                <a:solidFill>
                  <a:schemeClr val="tx2"/>
                </a:solidFill>
              </a:rPr>
              <a:t>same magnitude</a:t>
            </a:r>
            <a:r>
              <a:rPr lang="en-US"/>
              <a:t>.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  <p:pic>
        <p:nvPicPr>
          <p:cNvPr id="159748" name="Picture 4" descr="&#10;pz18a.pict  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471738"/>
            <a:ext cx="2979737" cy="223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9" name="Picture 5" descr="&#10;pz18b.pict  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492375"/>
            <a:ext cx="2963862" cy="222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 what about the two phase responses?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Response of System 1:                 Response of System 2:</a:t>
            </a:r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r>
              <a:rPr lang="en-US">
                <a:solidFill>
                  <a:schemeClr val="tx2"/>
                </a:solidFill>
              </a:rPr>
              <a:t>Comment</a:t>
            </a:r>
            <a:r>
              <a:rPr lang="en-US"/>
              <a:t>: Systems have same magnitude, but System 2 has much greater phase shift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  <p:pic>
        <p:nvPicPr>
          <p:cNvPr id="160776" name="Picture 8" descr="resp19a.pict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962150"/>
            <a:ext cx="3908425" cy="2932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7" name="Picture 9" descr="resp19b.pict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913" y="1957388"/>
            <a:ext cx="3922712" cy="2941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Last week we discussed the </a:t>
            </a:r>
            <a:r>
              <a:rPr lang="en-US" i="1"/>
              <a:t>Z-</a:t>
            </a:r>
            <a:r>
              <a:rPr lang="en-US"/>
              <a:t>transform at length, including the unit sample response, ROC, inverse </a:t>
            </a:r>
            <a:r>
              <a:rPr lang="en-US" i="1"/>
              <a:t>Z-</a:t>
            </a:r>
            <a:r>
              <a:rPr lang="en-US"/>
              <a:t>transforms  and comparison to the DTFT and difference equations</a:t>
            </a:r>
          </a:p>
          <a:p>
            <a:r>
              <a:rPr lang="en-US"/>
              <a:t>Today we will discuss the frequency response of LSI systems and how it relates to the system function in </a:t>
            </a:r>
            <a:r>
              <a:rPr lang="en-US" i="1"/>
              <a:t>Z-</a:t>
            </a:r>
            <a:r>
              <a:rPr lang="en-US"/>
              <a:t>transform form </a:t>
            </a:r>
          </a:p>
          <a:p>
            <a:r>
              <a:rPr lang="en-US"/>
              <a:t>Specifically we will … </a:t>
            </a:r>
          </a:p>
          <a:p>
            <a:pPr lvl="1"/>
            <a:r>
              <a:rPr lang="en-US"/>
              <a:t>Relate magnitude and phase of DTFT to locations of poles and zeros in </a:t>
            </a:r>
            <a:r>
              <a:rPr lang="en-US" i="1"/>
              <a:t>z-</a:t>
            </a:r>
            <a:r>
              <a:rPr lang="en-US"/>
              <a:t>plane</a:t>
            </a:r>
          </a:p>
          <a:p>
            <a:pPr lvl="1"/>
            <a:r>
              <a:rPr lang="en-US"/>
              <a:t>Discuss several important special cases:</a:t>
            </a:r>
          </a:p>
          <a:p>
            <a:pPr lvl="2"/>
            <a:r>
              <a:rPr lang="en-US"/>
              <a:t>All-pass systems</a:t>
            </a:r>
          </a:p>
          <a:p>
            <a:pPr lvl="2"/>
            <a:r>
              <a:rPr lang="en-US"/>
              <a:t>Minimum/maximum-phase systems</a:t>
            </a:r>
          </a:p>
          <a:p>
            <a:pPr lvl="2"/>
            <a:r>
              <a:rPr lang="en-US"/>
              <a:t>Linear phase systems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comments on phase responses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System 1 has much less phase shift than System 2; this is generally considered to be good</a:t>
            </a:r>
          </a:p>
          <a:p>
            <a:r>
              <a:rPr lang="en-US"/>
              <a:t>System 1 has its zero inside unit circle; System 2 has zero its zero outside the unit circle</a:t>
            </a:r>
          </a:p>
          <a:p>
            <a:r>
              <a:rPr lang="en-US"/>
              <a:t>A system is considered to be of </a:t>
            </a:r>
            <a:r>
              <a:rPr lang="ja-JP" altLang="en-US">
                <a:solidFill>
                  <a:schemeClr val="tx2"/>
                </a:solidFill>
                <a:latin typeface="Arial"/>
              </a:rPr>
              <a:t>“</a:t>
            </a:r>
            <a:r>
              <a:rPr lang="en-US">
                <a:solidFill>
                  <a:schemeClr val="tx2"/>
                </a:solidFill>
              </a:rPr>
              <a:t>minimum phase</a:t>
            </a:r>
            <a:r>
              <a:rPr lang="ja-JP" altLang="en-US">
                <a:solidFill>
                  <a:schemeClr val="tx2"/>
                </a:solidFill>
                <a:latin typeface="Arial"/>
              </a:rPr>
              <a:t>”</a:t>
            </a:r>
            <a:r>
              <a:rPr lang="en-US"/>
              <a:t> if all of its zeros and all poles lie </a:t>
            </a:r>
            <a:r>
              <a:rPr lang="en-US">
                <a:solidFill>
                  <a:schemeClr val="tx2"/>
                </a:solidFill>
              </a:rPr>
              <a:t>inside</a:t>
            </a:r>
            <a:r>
              <a:rPr lang="en-US"/>
              <a:t> the unit circle</a:t>
            </a:r>
          </a:p>
          <a:p>
            <a:r>
              <a:rPr lang="en-US"/>
              <a:t>A system is considered to be of </a:t>
            </a:r>
            <a:r>
              <a:rPr lang="ja-JP" altLang="en-US">
                <a:solidFill>
                  <a:schemeClr val="tx2"/>
                </a:solidFill>
                <a:latin typeface="Arial"/>
              </a:rPr>
              <a:t>“</a:t>
            </a:r>
            <a:r>
              <a:rPr lang="en-US">
                <a:solidFill>
                  <a:schemeClr val="tx2"/>
                </a:solidFill>
              </a:rPr>
              <a:t>maximum phase</a:t>
            </a:r>
            <a:r>
              <a:rPr lang="ja-JP" altLang="en-US">
                <a:solidFill>
                  <a:schemeClr val="tx2"/>
                </a:solidFill>
                <a:latin typeface="Arial"/>
              </a:rPr>
              <a:t>”</a:t>
            </a:r>
            <a:r>
              <a:rPr lang="en-US"/>
              <a:t> if all of its zeros and all poles lie </a:t>
            </a:r>
            <a:r>
              <a:rPr lang="en-US">
                <a:solidFill>
                  <a:schemeClr val="tx2"/>
                </a:solidFill>
              </a:rPr>
              <a:t>outside</a:t>
            </a:r>
            <a:r>
              <a:rPr lang="en-US"/>
              <a:t> the unit circle </a:t>
            </a:r>
          </a:p>
          <a:p>
            <a:r>
              <a:rPr lang="en-US">
                <a:solidFill>
                  <a:srgbClr val="000000"/>
                </a:solidFill>
              </a:rPr>
              <a:t>Systems with more than one zero might have neither minimum nor maximum phase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digression: Symmetry properties of DTFTs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Recall from DTFT properties:</a:t>
            </a:r>
          </a:p>
          <a:p>
            <a:endParaRPr lang="en-US"/>
          </a:p>
          <a:p>
            <a:r>
              <a:rPr lang="en-US"/>
              <a:t>If </a:t>
            </a:r>
          </a:p>
          <a:p>
            <a:pPr>
              <a:buFont typeface="Wingdings" charset="0"/>
              <a:buNone/>
            </a:pPr>
            <a:r>
              <a:rPr lang="en-US"/>
              <a:t>then</a:t>
            </a:r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r>
              <a:rPr lang="en-US"/>
              <a:t>and ...   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" imgH="266700" progId="Equation.3">
                  <p:embed/>
                </p:oleObj>
              </mc:Choice>
              <mc:Fallback>
                <p:oleObj name="Equation" r:id="rId2" imgW="1270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1" name="Object 5"/>
          <p:cNvGraphicFramePr>
            <a:graphicFrameLocks noChangeAspect="1"/>
          </p:cNvGraphicFramePr>
          <p:nvPr/>
        </p:nvGraphicFramePr>
        <p:xfrm>
          <a:off x="1587500" y="2420938"/>
          <a:ext cx="1612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900" imgH="355600" progId="Equation.3">
                  <p:embed/>
                </p:oleObj>
              </mc:Choice>
              <mc:Fallback>
                <p:oleObj name="Equation" r:id="rId4" imgW="16129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500" y="2420938"/>
                        <a:ext cx="1612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2" name="Object 6"/>
          <p:cNvGraphicFramePr>
            <a:graphicFrameLocks noChangeAspect="1"/>
          </p:cNvGraphicFramePr>
          <p:nvPr/>
        </p:nvGraphicFramePr>
        <p:xfrm>
          <a:off x="1565275" y="2841625"/>
          <a:ext cx="2019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9300" imgH="838200" progId="Equation.3">
                  <p:embed/>
                </p:oleObj>
              </mc:Choice>
              <mc:Fallback>
                <p:oleObj name="Equation" r:id="rId6" imgW="2019300" imgH="838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5275" y="2841625"/>
                        <a:ext cx="2019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3" name="Object 7"/>
          <p:cNvGraphicFramePr>
            <a:graphicFrameLocks noChangeAspect="1"/>
          </p:cNvGraphicFramePr>
          <p:nvPr/>
        </p:nvGraphicFramePr>
        <p:xfrm>
          <a:off x="1430338" y="3841750"/>
          <a:ext cx="4572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0" imgH="2463800" progId="Equation.3">
                  <p:embed/>
                </p:oleObj>
              </mc:Choice>
              <mc:Fallback>
                <p:oleObj name="Equation" r:id="rId8" imgW="4572000" imgH="246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3841750"/>
                        <a:ext cx="45720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of Hermitian symmetry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</a:t>
            </a:r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r>
              <a:rPr lang="en-US"/>
              <a:t>Then</a:t>
            </a:r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r>
              <a:rPr lang="en-US"/>
              <a:t>And  </a:t>
            </a: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" imgH="266700" progId="Equation.3">
                  <p:embed/>
                </p:oleObj>
              </mc:Choice>
              <mc:Fallback>
                <p:oleObj name="Equation" r:id="rId2" imgW="1270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5" name="Object 5"/>
          <p:cNvGraphicFramePr>
            <a:graphicFrameLocks noChangeAspect="1"/>
          </p:cNvGraphicFramePr>
          <p:nvPr/>
        </p:nvGraphicFramePr>
        <p:xfrm>
          <a:off x="1146175" y="1541463"/>
          <a:ext cx="2133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600" imgH="355600" progId="Equation.3">
                  <p:embed/>
                </p:oleObj>
              </mc:Choice>
              <mc:Fallback>
                <p:oleObj name="Equation" r:id="rId4" imgW="2133600" imgH="355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175" y="1541463"/>
                        <a:ext cx="2133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6" name="Object 6"/>
          <p:cNvGraphicFramePr>
            <a:graphicFrameLocks noChangeAspect="1"/>
          </p:cNvGraphicFramePr>
          <p:nvPr/>
        </p:nvGraphicFramePr>
        <p:xfrm>
          <a:off x="2001838" y="2482850"/>
          <a:ext cx="2057400" cy="189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57400" imgH="1892300" progId="Equation.3">
                  <p:embed/>
                </p:oleObj>
              </mc:Choice>
              <mc:Fallback>
                <p:oleObj name="Equation" r:id="rId6" imgW="2057400" imgH="1892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482850"/>
                        <a:ext cx="2057400" cy="189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47" name="Object 7"/>
          <p:cNvGraphicFramePr>
            <a:graphicFrameLocks noChangeAspect="1"/>
          </p:cNvGraphicFramePr>
          <p:nvPr/>
        </p:nvGraphicFramePr>
        <p:xfrm>
          <a:off x="1355725" y="4732338"/>
          <a:ext cx="63007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299200" imgH="838200" progId="Equation.3">
                  <p:embed/>
                </p:oleObj>
              </mc:Choice>
              <mc:Fallback>
                <p:oleObj name="Equation" r:id="rId8" imgW="6299200" imgH="838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4732338"/>
                        <a:ext cx="63007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 phase systems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an LSI system with an even unit sample response: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ct val="100000"/>
              </a:spcBef>
            </a:pPr>
            <a:r>
              <a:rPr lang="en-US" dirty="0"/>
              <a:t>DTFT is</a:t>
            </a:r>
          </a:p>
          <a:p>
            <a:endParaRPr lang="en-US" dirty="0"/>
          </a:p>
          <a:p>
            <a:r>
              <a:rPr lang="en-US" dirty="0"/>
              <a:t>Comments: </a:t>
            </a:r>
          </a:p>
          <a:p>
            <a:pPr lvl="1">
              <a:spcBef>
                <a:spcPct val="0"/>
              </a:spcBef>
            </a:pPr>
            <a:r>
              <a:rPr lang="en-US" dirty="0"/>
              <a:t>Frequency response is real, so system has </a:t>
            </a:r>
            <a:r>
              <a:rPr lang="ja-JP" altLang="en-US">
                <a:latin typeface="Arial"/>
              </a:rPr>
              <a:t>“</a:t>
            </a:r>
            <a:r>
              <a:rPr lang="en-US" dirty="0"/>
              <a:t>zero</a:t>
            </a:r>
            <a:r>
              <a:rPr lang="ja-JP" altLang="en-US">
                <a:latin typeface="Arial"/>
              </a:rPr>
              <a:t>”</a:t>
            </a:r>
            <a:r>
              <a:rPr lang="en-US" dirty="0"/>
              <a:t> phase shift</a:t>
            </a:r>
          </a:p>
          <a:p>
            <a:pPr lvl="1"/>
            <a:r>
              <a:rPr lang="en-US" dirty="0"/>
              <a:t>This is to be expected since unit sample response is real and even</a:t>
            </a:r>
          </a:p>
        </p:txBody>
      </p:sp>
      <p:pic>
        <p:nvPicPr>
          <p:cNvPr id="164870" name="Picture 6" descr="plot23a.pict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27225"/>
            <a:ext cx="5011738" cy="204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4871" name="Object 7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7000" imgH="266700" progId="Equation.3">
                  <p:embed/>
                </p:oleObj>
              </mc:Choice>
              <mc:Fallback>
                <p:oleObj name="Equation" r:id="rId3" imgW="127000" imgH="266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D769EFB-8AF2-C2E2-EECB-371E75DFD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6938" y="4068742"/>
            <a:ext cx="5130800" cy="736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phase systems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delay the system</a:t>
            </a:r>
            <a:r>
              <a:rPr lang="ja-JP" altLang="en-US">
                <a:latin typeface="Arial"/>
              </a:rPr>
              <a:t>’</a:t>
            </a:r>
            <a:r>
              <a:rPr lang="en-US" dirty="0"/>
              <a:t>s sample response to make it causal: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ct val="100000"/>
              </a:spcBef>
            </a:pPr>
            <a:r>
              <a:rPr lang="en-US" dirty="0"/>
              <a:t>DTFT is now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Comment: </a:t>
            </a:r>
          </a:p>
          <a:p>
            <a:pPr lvl="1">
              <a:spcBef>
                <a:spcPct val="0"/>
              </a:spcBef>
            </a:pPr>
            <a:r>
              <a:rPr lang="en-US" dirty="0"/>
              <a:t>Frequency response now exhibits </a:t>
            </a:r>
            <a:r>
              <a:rPr lang="en-US" b="1" dirty="0">
                <a:solidFill>
                  <a:schemeClr val="tx2"/>
                </a:solidFill>
              </a:rPr>
              <a:t>linear phase shift</a:t>
            </a:r>
            <a:endParaRPr lang="en-US" dirty="0"/>
          </a:p>
        </p:txBody>
      </p:sp>
      <p:graphicFrame>
        <p:nvGraphicFramePr>
          <p:cNvPr id="165893" name="Object 5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" imgH="266700" progId="Equation.3">
                  <p:embed/>
                </p:oleObj>
              </mc:Choice>
              <mc:Fallback>
                <p:oleObj name="Equation" r:id="rId2" imgW="1270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895" name="Picture 7" descr="plot24a.pict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900238"/>
            <a:ext cx="5140325" cy="2025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F96FD9-D18C-A643-6983-428EF72B78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0" y="4387850"/>
            <a:ext cx="6096000" cy="7747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additional comment or two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The system on the previous page exhibits linear phase shift</a:t>
            </a:r>
          </a:p>
          <a:p>
            <a:r>
              <a:rPr lang="en-US"/>
              <a:t>This is also reasonable, since the corresponding sample response can be thought of as a </a:t>
            </a:r>
            <a:r>
              <a:rPr lang="en-US">
                <a:solidFill>
                  <a:schemeClr val="tx2"/>
                </a:solidFill>
              </a:rPr>
              <a:t>zero-phase sample response that undergoes a time shift</a:t>
            </a:r>
            <a:r>
              <a:rPr lang="en-US"/>
              <a:t> by two samples (producing a linear phase shift in the frequency domain)</a:t>
            </a:r>
          </a:p>
          <a:p>
            <a:r>
              <a:rPr lang="en-US"/>
              <a:t>Another way to think about this is as a sample response that is </a:t>
            </a:r>
            <a:r>
              <a:rPr lang="en-US">
                <a:solidFill>
                  <a:schemeClr val="tx2"/>
                </a:solidFill>
              </a:rPr>
              <a:t>even symmetric about the sample </a:t>
            </a:r>
            <a:r>
              <a:rPr lang="en-US" i="1">
                <a:solidFill>
                  <a:schemeClr val="tx2"/>
                </a:solidFill>
                <a:latin typeface="Times" charset="0"/>
              </a:rPr>
              <a:t>n=2</a:t>
            </a:r>
          </a:p>
          <a:p>
            <a:r>
              <a:rPr lang="en-US"/>
              <a:t>Linear phase is generally considered to be more desirable than non-linear phase shift</a:t>
            </a:r>
          </a:p>
          <a:p>
            <a:r>
              <a:rPr lang="en-US"/>
              <a:t>If a linear-phase system is causal, it must be finite in duration.  (The current example has only 5 nonzero samples.)</a:t>
            </a:r>
            <a:endParaRPr lang="en-US" i="1">
              <a:solidFill>
                <a:schemeClr val="tx2"/>
              </a:solidFill>
              <a:latin typeface="Times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of a linear phase systems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let</a:t>
            </a:r>
            <a:r>
              <a:rPr lang="ja-JP" altLang="en-US">
                <a:latin typeface="Arial"/>
              </a:rPr>
              <a:t>’</a:t>
            </a:r>
            <a:r>
              <a:rPr lang="en-US" dirty="0"/>
              <a:t>s consider a similar system but with an even number of sample points: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DTFT is</a:t>
            </a:r>
          </a:p>
        </p:txBody>
      </p:sp>
      <p:graphicFrame>
        <p:nvGraphicFramePr>
          <p:cNvPr id="167940" name="Object 4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" imgH="266700" progId="Equation.3">
                  <p:embed/>
                </p:oleObj>
              </mc:Choice>
              <mc:Fallback>
                <p:oleObj name="Equation" r:id="rId2" imgW="1270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7944" name="Picture 8" descr="plot26a.pict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271" y="2304891"/>
            <a:ext cx="4886325" cy="2009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945" name="Line 9"/>
          <p:cNvSpPr>
            <a:spLocks noChangeShapeType="1"/>
          </p:cNvSpPr>
          <p:nvPr/>
        </p:nvSpPr>
        <p:spPr bwMode="auto">
          <a:xfrm flipV="1">
            <a:off x="5298069" y="2318456"/>
            <a:ext cx="0" cy="1684337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8E271-B3B6-1127-475E-D6969F5E6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743725"/>
            <a:ext cx="7772400" cy="101020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 on the last system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The system on the previous page also exhibits linear phase shift</a:t>
            </a:r>
          </a:p>
          <a:p>
            <a:r>
              <a:rPr lang="en-US"/>
              <a:t>In this case the corresponding sample response can be thought of as a </a:t>
            </a:r>
            <a:r>
              <a:rPr lang="en-US">
                <a:solidFill>
                  <a:schemeClr val="tx2"/>
                </a:solidFill>
              </a:rPr>
              <a:t>zero-phase sample response that undergoes a time shift</a:t>
            </a:r>
            <a:r>
              <a:rPr lang="en-US"/>
              <a:t> by 2.5 samples </a:t>
            </a:r>
          </a:p>
          <a:p>
            <a:r>
              <a:rPr lang="en-US"/>
              <a:t>In this case the unit sample response is symmetric about 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point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</a:t>
            </a:r>
            <a:r>
              <a:rPr lang="en-US" i="1">
                <a:latin typeface="Times" charset="0"/>
              </a:rPr>
              <a:t>n=2.5</a:t>
            </a:r>
            <a:endParaRPr lang="en-US" i="1">
              <a:solidFill>
                <a:schemeClr val="tx2"/>
              </a:solidFill>
              <a:latin typeface="Times" charset="0"/>
            </a:endParaRPr>
          </a:p>
          <a:p>
            <a:r>
              <a:rPr lang="en-US"/>
              <a:t>This type of system exhibits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generalized linear phase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, because the unit sample response is symmetric about a location that is between two integers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Zeros of linear phase systems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 us now consider again the z-transform of the system of Slide 24: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Zeros are obtained easily by solving:</a:t>
            </a:r>
          </a:p>
          <a:p>
            <a:endParaRPr lang="en-US" dirty="0"/>
          </a:p>
          <a:p>
            <a:r>
              <a:rPr lang="en-US" dirty="0"/>
              <a:t>Multiplying both sides by </a:t>
            </a:r>
            <a:r>
              <a:rPr lang="en-US" i="1" dirty="0"/>
              <a:t>z</a:t>
            </a:r>
            <a:r>
              <a:rPr lang="en-US" i="1" baseline="30000" dirty="0"/>
              <a:t>-4</a:t>
            </a:r>
            <a:r>
              <a:rPr lang="en-US" dirty="0"/>
              <a:t> produces</a:t>
            </a:r>
          </a:p>
          <a:p>
            <a:endParaRPr lang="en-US" dirty="0"/>
          </a:p>
          <a:p>
            <a:r>
              <a:rPr lang="en-US" dirty="0"/>
              <a:t>Note that if z</a:t>
            </a:r>
            <a:r>
              <a:rPr lang="en-US" baseline="-25000" dirty="0"/>
              <a:t>0</a:t>
            </a:r>
            <a:r>
              <a:rPr lang="en-US" dirty="0"/>
              <a:t> is a zero of H(z), z</a:t>
            </a:r>
            <a:r>
              <a:rPr lang="en-US" baseline="-25000" dirty="0"/>
              <a:t>0</a:t>
            </a:r>
            <a:r>
              <a:rPr lang="en-US" baseline="30000" dirty="0"/>
              <a:t>-1</a:t>
            </a:r>
            <a:r>
              <a:rPr lang="en-US" dirty="0"/>
              <a:t> is as well.  These are </a:t>
            </a:r>
            <a:r>
              <a:rPr lang="en-US" dirty="0">
                <a:solidFill>
                  <a:srgbClr val="FF0000"/>
                </a:solidFill>
              </a:rPr>
              <a:t>conjugate reciprocal locations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7D7ADD-09C2-2BD0-E0F6-2D469578A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4572000"/>
            <a:ext cx="4165600" cy="292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B5E54D-A1F0-9FE4-4482-A6DE6EC03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44" y="2038350"/>
            <a:ext cx="4635500" cy="1079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0098A11-CDF4-D1B1-303C-DC5FB9EDE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0" y="3632200"/>
            <a:ext cx="3606800" cy="292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C05FE6-EEFE-572B-AECA-DA66441D3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6100" y="5753100"/>
            <a:ext cx="4762500" cy="3429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BA997-BD15-20D7-FDEB-0EFD6869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Possible zero locations for linear-phase systems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04E6B9-D709-BBC0-E6AE-9C229335BE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4690" y="1524000"/>
            <a:ext cx="6043808" cy="4572000"/>
          </a:xfrm>
        </p:spPr>
      </p:pic>
    </p:spTree>
    <p:extLst>
      <p:ext uri="{BB962C8B-B14F-4D97-AF65-F5344CB8AC3E}">
        <p14:creationId xmlns:p14="http://schemas.microsoft.com/office/powerpoint/2010/main" val="772187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- Difference equations and </a:t>
            </a:r>
            <a:r>
              <a:rPr lang="en-US" i="1"/>
              <a:t>Z-</a:t>
            </a:r>
            <a:r>
              <a:rPr lang="en-US"/>
              <a:t>transforms characterizing LSI systems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Many LSI systems are characterized by difference equations of the form </a:t>
            </a:r>
          </a:p>
          <a:p>
            <a:endParaRPr lang="en-US"/>
          </a:p>
          <a:p>
            <a:r>
              <a:rPr lang="en-US"/>
              <a:t>They produce system functions of the form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chemeClr val="tx2"/>
                </a:solidFill>
              </a:rPr>
              <a:t>Comment</a:t>
            </a:r>
            <a:r>
              <a:rPr lang="en-US"/>
              <a:t>: This notation is a little different from last week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(but consistent with the text in Chap, 5)</a:t>
            </a:r>
          </a:p>
        </p:txBody>
      </p:sp>
      <p:graphicFrame>
        <p:nvGraphicFramePr>
          <p:cNvPr id="114698" name="Object 10"/>
          <p:cNvGraphicFramePr>
            <a:graphicFrameLocks noChangeAspect="1"/>
          </p:cNvGraphicFramePr>
          <p:nvPr/>
        </p:nvGraphicFramePr>
        <p:xfrm>
          <a:off x="3135313" y="1425575"/>
          <a:ext cx="2743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743200" imgH="1828800" progId="Word.Picture.8">
                  <p:embed/>
                </p:oleObj>
              </mc:Choice>
              <mc:Fallback>
                <p:oleObj name="Picture" r:id="rId2" imgW="2743200" imgH="1828800" progId="Word.Pictur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5313" y="1425575"/>
                        <a:ext cx="27432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3563938" y="1639888"/>
            <a:ext cx="3889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0" name="Rectangle 12"/>
          <p:cNvSpPr>
            <a:spLocks noChangeArrowheads="1"/>
          </p:cNvSpPr>
          <p:nvPr/>
        </p:nvSpPr>
        <p:spPr bwMode="auto">
          <a:xfrm>
            <a:off x="3925888" y="1411288"/>
            <a:ext cx="946150" cy="4667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h[n]</a:t>
            </a:r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>
            <a:off x="4857750" y="1639888"/>
            <a:ext cx="3889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02" name="Text Box 14"/>
          <p:cNvSpPr txBox="1">
            <a:spLocks noChangeArrowheads="1"/>
          </p:cNvSpPr>
          <p:nvPr/>
        </p:nvSpPr>
        <p:spPr bwMode="auto">
          <a:xfrm>
            <a:off x="2693988" y="1416050"/>
            <a:ext cx="709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x[n]</a:t>
            </a:r>
          </a:p>
        </p:txBody>
      </p:sp>
      <p:sp>
        <p:nvSpPr>
          <p:cNvPr id="114703" name="Text Box 15"/>
          <p:cNvSpPr txBox="1">
            <a:spLocks noChangeArrowheads="1"/>
          </p:cNvSpPr>
          <p:nvPr/>
        </p:nvSpPr>
        <p:spPr bwMode="auto">
          <a:xfrm>
            <a:off x="5362575" y="1414463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y[n]</a:t>
            </a:r>
          </a:p>
        </p:txBody>
      </p:sp>
      <p:graphicFrame>
        <p:nvGraphicFramePr>
          <p:cNvPr id="114705" name="Object 17"/>
          <p:cNvGraphicFramePr>
            <a:graphicFrameLocks noChangeAspect="1"/>
          </p:cNvGraphicFramePr>
          <p:nvPr/>
        </p:nvGraphicFramePr>
        <p:xfrm>
          <a:off x="4508500" y="2595563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7000" imgH="266700" progId="Equation.3">
                  <p:embed/>
                </p:oleObj>
              </mc:Choice>
              <mc:Fallback>
                <p:oleObj name="Equation" r:id="rId4" imgW="127000" imgH="2667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595563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6" name="Object 18"/>
          <p:cNvGraphicFramePr>
            <a:graphicFrameLocks noChangeAspect="1"/>
          </p:cNvGraphicFramePr>
          <p:nvPr/>
        </p:nvGraphicFramePr>
        <p:xfrm>
          <a:off x="2757488" y="2378075"/>
          <a:ext cx="31369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36900" imgH="863600" progId="Equation.3">
                  <p:embed/>
                </p:oleObj>
              </mc:Choice>
              <mc:Fallback>
                <p:oleObj name="Equation" r:id="rId6" imgW="3136900" imgH="863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2378075"/>
                        <a:ext cx="31369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707" name="Object 19"/>
          <p:cNvGraphicFramePr>
            <a:graphicFrameLocks noChangeAspect="1"/>
          </p:cNvGraphicFramePr>
          <p:nvPr/>
        </p:nvGraphicFramePr>
        <p:xfrm>
          <a:off x="3041650" y="3638550"/>
          <a:ext cx="256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65400" imgH="1600200" progId="Equation.3">
                  <p:embed/>
                </p:oleObj>
              </mc:Choice>
              <mc:Fallback>
                <p:oleObj name="Equation" r:id="rId8" imgW="2565400" imgH="16002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3638550"/>
                        <a:ext cx="256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Four types of linear-phase systems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Oppenheim and Schafer refer to four types systems with generalized linear phase.  All have sample points that are symmetric about its midpoint.</a:t>
            </a:r>
          </a:p>
          <a:p>
            <a:pPr lvl="1"/>
            <a:r>
              <a:rPr lang="en-US"/>
              <a:t>Type I: Odd number of samples, even symmetry</a:t>
            </a:r>
          </a:p>
          <a:p>
            <a:pPr lvl="1"/>
            <a:r>
              <a:rPr lang="en-US"/>
              <a:t>Type II: Even number of samples, even symmetry</a:t>
            </a:r>
          </a:p>
          <a:p>
            <a:pPr lvl="1"/>
            <a:r>
              <a:rPr lang="en-US"/>
              <a:t>Type III: Odd number of samples, odd symmetry</a:t>
            </a:r>
          </a:p>
          <a:p>
            <a:pPr lvl="1"/>
            <a:r>
              <a:rPr lang="en-US"/>
              <a:t>Type IV: Even number of samples, odd symmetry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second half of lecture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All-pass systems have poles and zeros in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mirror-image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pairs</a:t>
            </a:r>
          </a:p>
          <a:p>
            <a:r>
              <a:rPr lang="en-US"/>
              <a:t>Minimum phase causal and stable systems have all zeros (as well as all poles) inside the unit circle</a:t>
            </a:r>
          </a:p>
          <a:p>
            <a:r>
              <a:rPr lang="en-US"/>
              <a:t>Maximum phase causal and stable systems have all zeros and all poles outside the unit circle</a:t>
            </a:r>
          </a:p>
          <a:p>
            <a:r>
              <a:rPr lang="en-US"/>
              <a:t>Linear phase systems have unit sample responses that are symmetric about their midpoint (which may  lie between two sample points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Difference equations and </a:t>
            </a:r>
            <a:r>
              <a:rPr lang="en-US" i="1"/>
              <a:t>Z-</a:t>
            </a:r>
            <a:r>
              <a:rPr lang="en-US"/>
              <a:t>transforms characterizing LSI systems (cont.)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chemeClr val="tx2"/>
                </a:solidFill>
              </a:rPr>
              <a:t>Comments:</a:t>
            </a:r>
          </a:p>
          <a:p>
            <a:pPr lvl="1"/>
            <a:r>
              <a:rPr lang="en-US"/>
              <a:t>LSI systems characterized by difference equations produce </a:t>
            </a:r>
            <a:r>
              <a:rPr lang="en-US" i="1"/>
              <a:t>z-</a:t>
            </a:r>
            <a:r>
              <a:rPr lang="en-US"/>
              <a:t>transforms that are ratios of polynomials in </a:t>
            </a:r>
            <a:r>
              <a:rPr lang="en-US" i="1">
                <a:latin typeface="Times" charset="0"/>
              </a:rPr>
              <a:t>z</a:t>
            </a:r>
            <a:r>
              <a:rPr lang="en-US"/>
              <a:t> or </a:t>
            </a:r>
            <a:r>
              <a:rPr lang="en-US" i="1">
                <a:latin typeface="Times" charset="0"/>
              </a:rPr>
              <a:t>z</a:t>
            </a:r>
            <a:r>
              <a:rPr lang="en-US" i="1" baseline="30000">
                <a:latin typeface="Times" charset="0"/>
              </a:rPr>
              <a:t>-1</a:t>
            </a:r>
            <a:endParaRPr lang="en-US"/>
          </a:p>
          <a:p>
            <a:pPr lvl="1"/>
            <a:r>
              <a:rPr lang="en-US"/>
              <a:t>The </a:t>
            </a:r>
            <a:r>
              <a:rPr lang="en-US" b="1">
                <a:solidFill>
                  <a:schemeClr val="tx2"/>
                </a:solidFill>
              </a:rPr>
              <a:t>zeros</a:t>
            </a:r>
            <a:r>
              <a:rPr lang="en-US"/>
              <a:t> are the values of </a:t>
            </a:r>
            <a:r>
              <a:rPr lang="en-US" i="1">
                <a:latin typeface="Times" charset="0"/>
              </a:rPr>
              <a:t>z</a:t>
            </a:r>
            <a:r>
              <a:rPr lang="en-US" i="1"/>
              <a:t> </a:t>
            </a:r>
            <a:r>
              <a:rPr lang="en-US"/>
              <a:t>that cause the numerator to equal zero, and the </a:t>
            </a:r>
            <a:r>
              <a:rPr lang="en-US" b="1">
                <a:solidFill>
                  <a:schemeClr val="tx2"/>
                </a:solidFill>
              </a:rPr>
              <a:t>poles</a:t>
            </a:r>
            <a:r>
              <a:rPr lang="en-US"/>
              <a:t> are the values of </a:t>
            </a:r>
            <a:r>
              <a:rPr lang="en-US" i="1">
                <a:latin typeface="Times" charset="0"/>
              </a:rPr>
              <a:t>z</a:t>
            </a:r>
            <a:r>
              <a:rPr lang="en-US"/>
              <a:t> that cause the denominator polynomial to equal zero</a:t>
            </a:r>
          </a:p>
        </p:txBody>
      </p:sp>
      <p:graphicFrame>
        <p:nvGraphicFramePr>
          <p:cNvPr id="140295" name="Rectangle 7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0" imgH="0" progId="Equation.3">
                  <p:embed/>
                </p:oleObj>
              </mc:Choice>
              <mc:Fallback>
                <p:oleObj name="Equation" r:id="rId2" imgW="0" imgH="0" progId="Equation.3">
                  <p:embed/>
                  <p:pic>
                    <p:nvPicPr>
                      <p:cNvPr id="0" name="Rectangle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6" name="Object 8"/>
          <p:cNvGraphicFramePr>
            <a:graphicFrameLocks noChangeAspect="1"/>
          </p:cNvGraphicFramePr>
          <p:nvPr/>
        </p:nvGraphicFramePr>
        <p:xfrm>
          <a:off x="3224213" y="1554163"/>
          <a:ext cx="256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65400" imgH="1600200" progId="Equation.3">
                  <p:embed/>
                </p:oleObj>
              </mc:Choice>
              <mc:Fallback>
                <p:oleObj name="Equation" r:id="rId3" imgW="2565400" imgH="1600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1554163"/>
                        <a:ext cx="256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8" name="Rectangle 10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0" name="Rectangle 1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299" name="Object 11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000" imgH="266700" progId="Equation.3">
                  <p:embed/>
                </p:oleObj>
              </mc:Choice>
              <mc:Fallback>
                <p:oleObj name="Equation" r:id="rId6" imgW="127000" imgH="266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Discrete-time Fourier transforms and the </a:t>
            </a:r>
            <a:br>
              <a:rPr lang="en-US"/>
            </a:br>
            <a:r>
              <a:rPr lang="en-US" i="1"/>
              <a:t>Z</a:t>
            </a:r>
            <a:r>
              <a:rPr lang="en-US"/>
              <a:t>-transform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Recall that the DTFT is obtained by evaluating the </a:t>
            </a:r>
            <a:r>
              <a:rPr lang="en-US" i="1"/>
              <a:t>z-</a:t>
            </a:r>
            <a:r>
              <a:rPr lang="en-US"/>
              <a:t>transform along the contour </a:t>
            </a:r>
          </a:p>
          <a:p>
            <a:endParaRPr lang="en-US"/>
          </a:p>
          <a:p>
            <a:r>
              <a:rPr lang="en-US"/>
              <a:t>The DTFT is generally complex and typically characterized by its magnitude and phase:</a:t>
            </a:r>
          </a:p>
        </p:txBody>
      </p:sp>
      <p:graphicFrame>
        <p:nvGraphicFramePr>
          <p:cNvPr id="141316" name="Rectangle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0" imgH="0" progId="Equation.3">
                  <p:embed/>
                </p:oleObj>
              </mc:Choice>
              <mc:Fallback>
                <p:oleObj name="Equation" r:id="rId2" imgW="0" imgH="0" progId="Equation.3">
                  <p:embed/>
                  <p:pic>
                    <p:nvPicPr>
                      <p:cNvPr id="0" name="Rectangle 4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7" name="Object 5"/>
          <p:cNvGraphicFramePr>
            <a:graphicFrameLocks noChangeAspect="1"/>
          </p:cNvGraphicFramePr>
          <p:nvPr/>
        </p:nvGraphicFramePr>
        <p:xfrm>
          <a:off x="3128963" y="1831975"/>
          <a:ext cx="7874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400" imgH="317500" progId="Equation.3">
                  <p:embed/>
                </p:oleObj>
              </mc:Choice>
              <mc:Fallback>
                <p:oleObj name="Equation" r:id="rId3" imgW="787400" imgH="317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963" y="1831975"/>
                        <a:ext cx="7874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8" name="Object 6"/>
          <p:cNvGraphicFramePr>
            <a:graphicFrameLocks noChangeAspect="1"/>
          </p:cNvGraphicFramePr>
          <p:nvPr/>
        </p:nvGraphicFramePr>
        <p:xfrm>
          <a:off x="3389313" y="2266950"/>
          <a:ext cx="223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35200" imgH="406400" progId="Equation.3">
                  <p:embed/>
                </p:oleObj>
              </mc:Choice>
              <mc:Fallback>
                <p:oleObj name="Equation" r:id="rId5" imgW="22352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2266950"/>
                        <a:ext cx="2235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19" name="Object 7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7000" imgH="266700" progId="Equation.3">
                  <p:embed/>
                </p:oleObj>
              </mc:Choice>
              <mc:Fallback>
                <p:oleObj name="Equation" r:id="rId7" imgW="127000" imgH="2667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320" name="Object 8"/>
          <p:cNvGraphicFramePr>
            <a:graphicFrameLocks noChangeAspect="1"/>
          </p:cNvGraphicFramePr>
          <p:nvPr/>
        </p:nvGraphicFramePr>
        <p:xfrm>
          <a:off x="2527300" y="3597275"/>
          <a:ext cx="46863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86300" imgH="1600200" progId="Equation.3">
                  <p:embed/>
                </p:oleObj>
              </mc:Choice>
              <mc:Fallback>
                <p:oleObj name="Equation" r:id="rId9" imgW="4686300" imgH="1600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300" y="3597275"/>
                        <a:ext cx="46863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Obtaining the magnitude and phase of the DTFT by factoring the </a:t>
            </a:r>
            <a:r>
              <a:rPr lang="en-US" i="1"/>
              <a:t>z</a:t>
            </a:r>
            <a:r>
              <a:rPr lang="en-US"/>
              <a:t>-transform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Factoring the </a:t>
            </a:r>
            <a:r>
              <a:rPr lang="en-US" i="1"/>
              <a:t>z</a:t>
            </a:r>
            <a:r>
              <a:rPr lang="en-US"/>
              <a:t>-transform: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chemeClr val="tx2"/>
                </a:solidFill>
              </a:rPr>
              <a:t>Comment</a:t>
            </a:r>
            <a:r>
              <a:rPr lang="en-US"/>
              <a:t>: The constants      and       are the </a:t>
            </a:r>
            <a:r>
              <a:rPr lang="en-US">
                <a:solidFill>
                  <a:schemeClr val="tx2"/>
                </a:solidFill>
              </a:rPr>
              <a:t>zeros</a:t>
            </a:r>
            <a:r>
              <a:rPr lang="en-US"/>
              <a:t> and </a:t>
            </a:r>
            <a:r>
              <a:rPr lang="en-US">
                <a:solidFill>
                  <a:schemeClr val="tx2"/>
                </a:solidFill>
              </a:rPr>
              <a:t>poles</a:t>
            </a:r>
            <a:r>
              <a:rPr lang="en-US"/>
              <a:t> of the system respectively  </a:t>
            </a:r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" imgH="266700" progId="Equation.3">
                  <p:embed/>
                </p:oleObj>
              </mc:Choice>
              <mc:Fallback>
                <p:oleObj name="Equation" r:id="rId2" imgW="1270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2443163" y="2111375"/>
          <a:ext cx="41275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27500" imgH="1600200" progId="Equation.3">
                  <p:embed/>
                </p:oleObj>
              </mc:Choice>
              <mc:Fallback>
                <p:oleObj name="Equation" r:id="rId4" imgW="4127500" imgH="1600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2111375"/>
                        <a:ext cx="41275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3" name="Object 7"/>
          <p:cNvGraphicFramePr>
            <a:graphicFrameLocks noChangeAspect="1"/>
          </p:cNvGraphicFramePr>
          <p:nvPr/>
        </p:nvGraphicFramePr>
        <p:xfrm>
          <a:off x="3990975" y="4338638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4000" imgH="279400" progId="Equation.3">
                  <p:embed/>
                </p:oleObj>
              </mc:Choice>
              <mc:Fallback>
                <p:oleObj name="Equation" r:id="rId6" imgW="254000" imgH="279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4338638"/>
                        <a:ext cx="254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344" name="Object 8"/>
          <p:cNvGraphicFramePr>
            <a:graphicFrameLocks noChangeAspect="1"/>
          </p:cNvGraphicFramePr>
          <p:nvPr/>
        </p:nvGraphicFramePr>
        <p:xfrm>
          <a:off x="4884738" y="4338638"/>
          <a:ext cx="27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400" imgH="279400" progId="Equation.3">
                  <p:embed/>
                </p:oleObj>
              </mc:Choice>
              <mc:Fallback>
                <p:oleObj name="Equation" r:id="rId8" imgW="279400" imgH="279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4338638"/>
                        <a:ext cx="27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 what do those terms mean, anyway?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Convert into a polynomial in </a:t>
            </a:r>
            <a:r>
              <a:rPr lang="en-US" i="1">
                <a:latin typeface="Times" charset="0"/>
              </a:rPr>
              <a:t>z</a:t>
            </a:r>
            <a:r>
              <a:rPr lang="en-US"/>
              <a:t> by multiplying numerator and denominator by largest power of </a:t>
            </a:r>
            <a:r>
              <a:rPr lang="en-US" i="1">
                <a:latin typeface="Times" charset="0"/>
              </a:rPr>
              <a:t>z</a:t>
            </a:r>
            <a:r>
              <a:rPr lang="en-US"/>
              <a:t>: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Now consider one of the numerator terms, </a:t>
            </a:r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" imgH="266700" progId="Equation.3">
                  <p:embed/>
                </p:oleObj>
              </mc:Choice>
              <mc:Fallback>
                <p:oleObj name="Equation" r:id="rId2" imgW="127000" imgH="2667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6" name="Object 6"/>
          <p:cNvGraphicFramePr>
            <a:graphicFrameLocks noChangeAspect="1"/>
          </p:cNvGraphicFramePr>
          <p:nvPr/>
        </p:nvGraphicFramePr>
        <p:xfrm>
          <a:off x="1749425" y="2155825"/>
          <a:ext cx="5513388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11800" imgH="1587500" progId="Equation.3">
                  <p:embed/>
                </p:oleObj>
              </mc:Choice>
              <mc:Fallback>
                <p:oleObj name="Equation" r:id="rId4" imgW="5511800" imgH="15875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425" y="2155825"/>
                        <a:ext cx="5513388" cy="158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67" name="Object 7"/>
          <p:cNvGraphicFramePr>
            <a:graphicFrameLocks noChangeAspect="1"/>
          </p:cNvGraphicFramePr>
          <p:nvPr/>
        </p:nvGraphicFramePr>
        <p:xfrm>
          <a:off x="6056313" y="3743325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400" imgH="279400" progId="Equation.3">
                  <p:embed/>
                </p:oleObj>
              </mc:Choice>
              <mc:Fallback>
                <p:oleObj name="Equation" r:id="rId6" imgW="787400" imgH="279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3743325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71" name="Picture 11" descr="Vectors.tiff                                                   0001DD82Macintosh HD                   ABA78158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3994150"/>
            <a:ext cx="3305175" cy="2205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4506913" y="4303713"/>
            <a:ext cx="38560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000" b="1" i="0">
                <a:latin typeface="Arial" charset="0"/>
              </a:rPr>
              <a:t>Note that the vector</a:t>
            </a:r>
            <a:r>
              <a:rPr lang="en-US"/>
              <a:t> (z-c</a:t>
            </a:r>
            <a:r>
              <a:rPr lang="en-US" baseline="-25000"/>
              <a:t>k</a:t>
            </a:r>
            <a:r>
              <a:rPr lang="en-US"/>
              <a:t>) </a:t>
            </a:r>
            <a:r>
              <a:rPr lang="en-US" sz="2000" b="1" i="0">
                <a:latin typeface="Arial" charset="0"/>
              </a:rPr>
              <a:t>is the length of line from the zero to the current value of</a:t>
            </a:r>
            <a:r>
              <a:rPr lang="en-US"/>
              <a:t> z </a:t>
            </a:r>
            <a:r>
              <a:rPr lang="en-US" sz="2000" b="1" i="0">
                <a:latin typeface="Arial" charset="0"/>
              </a:rPr>
              <a:t>or the distance from the zero to the unit circle.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magnitude of the DTFT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chemeClr val="tx2"/>
                </a:solidFill>
              </a:rPr>
              <a:t>Magnitude</a:t>
            </a:r>
            <a:r>
              <a:rPr lang="en-US"/>
              <a:t>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chemeClr val="tx2"/>
                </a:solidFill>
              </a:rPr>
              <a:t>Comment</a:t>
            </a:r>
            <a:r>
              <a:rPr lang="en-US"/>
              <a:t>: </a:t>
            </a:r>
            <a:r>
              <a:rPr lang="en-US" b="0"/>
              <a:t>The magnitude is the product of magnitudes from zeros divided by product of magnitudes from poles</a:t>
            </a:r>
            <a:endParaRPr lang="en-US"/>
          </a:p>
        </p:txBody>
      </p:sp>
      <p:graphicFrame>
        <p:nvGraphicFramePr>
          <p:cNvPr id="144388" name="Object 4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" imgH="266700" progId="Equation.3">
                  <p:embed/>
                </p:oleObj>
              </mc:Choice>
              <mc:Fallback>
                <p:oleObj name="Equation" r:id="rId2" imgW="1270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1711325" y="1566863"/>
          <a:ext cx="5589588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0" imgH="1651000" progId="Equation.3">
                  <p:embed/>
                </p:oleObj>
              </mc:Choice>
              <mc:Fallback>
                <p:oleObj name="Equation" r:id="rId4" imgW="5588000" imgH="165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1566863"/>
                        <a:ext cx="5589588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390" name="Object 6"/>
          <p:cNvGraphicFramePr>
            <a:graphicFrameLocks noChangeAspect="1"/>
          </p:cNvGraphicFramePr>
          <p:nvPr/>
        </p:nvGraphicFramePr>
        <p:xfrm>
          <a:off x="709613" y="3429000"/>
          <a:ext cx="809148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089900" imgH="1676400" progId="Equation.3">
                  <p:embed/>
                </p:oleObj>
              </mc:Choice>
              <mc:Fallback>
                <p:oleObj name="Equation" r:id="rId6" imgW="8089900" imgH="167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3429000"/>
                        <a:ext cx="8091487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phase of the DTFT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chemeClr val="tx2"/>
                </a:solidFill>
              </a:rPr>
              <a:t>Phase</a:t>
            </a:r>
            <a:r>
              <a:rPr lang="en-US"/>
              <a:t>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>
                <a:solidFill>
                  <a:schemeClr val="tx2"/>
                </a:solidFill>
              </a:rPr>
              <a:t>Comment</a:t>
            </a:r>
            <a:r>
              <a:rPr lang="en-US"/>
              <a:t>: </a:t>
            </a:r>
            <a:r>
              <a:rPr lang="en-US" b="0"/>
              <a:t>The magnitude is the sum of the angles from the zeros minus the sums of the angles from the poles</a:t>
            </a:r>
            <a:endParaRPr lang="en-US"/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4508500" y="3295650"/>
          <a:ext cx="127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7000" imgH="266700" progId="Equation.3">
                  <p:embed/>
                </p:oleObj>
              </mc:Choice>
              <mc:Fallback>
                <p:oleObj name="Equation" r:id="rId2" imgW="127000" imgH="266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95650"/>
                        <a:ext cx="1270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1711325" y="1566863"/>
          <a:ext cx="5589588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8000" imgH="1651000" progId="Equation.3">
                  <p:embed/>
                </p:oleObj>
              </mc:Choice>
              <mc:Fallback>
                <p:oleObj name="Equation" r:id="rId4" imgW="5588000" imgH="165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1566863"/>
                        <a:ext cx="5589588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414" name="Object 6"/>
          <p:cNvGraphicFramePr>
            <a:graphicFrameLocks noChangeAspect="1"/>
          </p:cNvGraphicFramePr>
          <p:nvPr/>
        </p:nvGraphicFramePr>
        <p:xfrm>
          <a:off x="950913" y="3835400"/>
          <a:ext cx="76088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607300" imgH="863600" progId="Equation.3">
                  <p:embed/>
                </p:oleObj>
              </mc:Choice>
              <mc:Fallback>
                <p:oleObj name="Equation" r:id="rId6" imgW="7607300" imgH="863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835400"/>
                        <a:ext cx="7608887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ill_nov96">
  <a:themeElements>
    <a:clrScheme name="">
      <a:dk1>
        <a:srgbClr val="000000"/>
      </a:dk1>
      <a:lt1>
        <a:srgbClr val="FFCC99"/>
      </a:lt1>
      <a:dk2>
        <a:srgbClr val="0000FF"/>
      </a:dk2>
      <a:lt2>
        <a:srgbClr val="5F5F5F"/>
      </a:lt2>
      <a:accent1>
        <a:srgbClr val="009900"/>
      </a:accent1>
      <a:accent2>
        <a:srgbClr val="FF0000"/>
      </a:accent2>
      <a:accent3>
        <a:srgbClr val="FFE2CA"/>
      </a:accent3>
      <a:accent4>
        <a:srgbClr val="000000"/>
      </a:accent4>
      <a:accent5>
        <a:srgbClr val="AACAAA"/>
      </a:accent5>
      <a:accent6>
        <a:srgbClr val="E70000"/>
      </a:accent6>
      <a:hlink>
        <a:srgbClr val="9900FF"/>
      </a:hlink>
      <a:folHlink>
        <a:srgbClr val="FFFF00"/>
      </a:folHlink>
    </a:clrScheme>
    <a:fontScheme name="Bill_nov96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ill_nov9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l_nov96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l_nov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Bill_nov96.pot</Template>
  <TotalTime>1301</TotalTime>
  <Pages>21</Pages>
  <Words>1435</Words>
  <Application>Microsoft Macintosh PowerPoint</Application>
  <PresentationFormat>On-screen Show (4:3)</PresentationFormat>
  <Paragraphs>236</Paragraphs>
  <Slides>31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Helvetica</vt:lpstr>
      <vt:lpstr>Symbol</vt:lpstr>
      <vt:lpstr>Times</vt:lpstr>
      <vt:lpstr>Times New Roman</vt:lpstr>
      <vt:lpstr>Wingdings</vt:lpstr>
      <vt:lpstr>Bill_nov96</vt:lpstr>
      <vt:lpstr>Picture</vt:lpstr>
      <vt:lpstr>Equation</vt:lpstr>
      <vt:lpstr>18-491/691 Lecture #9 (First half) FREQUENCY RESPONSE OF LSI SYSTEMS</vt:lpstr>
      <vt:lpstr>Introduction</vt:lpstr>
      <vt:lpstr>Review - Difference equations and Z-transforms characterizing LSI systems</vt:lpstr>
      <vt:lpstr>Difference equations and Z-transforms characterizing LSI systems (cont.)</vt:lpstr>
      <vt:lpstr>Discrete-time Fourier transforms and the  Z-transform</vt:lpstr>
      <vt:lpstr>Obtaining the magnitude and phase of the DTFT by factoring the z-transform</vt:lpstr>
      <vt:lpstr>So what do those terms mean, anyway?</vt:lpstr>
      <vt:lpstr>Finding the magnitude of the DTFT</vt:lpstr>
      <vt:lpstr>Finding the phase of the DTFT</vt:lpstr>
      <vt:lpstr>Example 1: Unit time delay</vt:lpstr>
      <vt:lpstr>Example 2: Decaying exponential sample response</vt:lpstr>
      <vt:lpstr>Example 3: Notch filter</vt:lpstr>
      <vt:lpstr>Summary (first half)</vt:lpstr>
      <vt:lpstr>Special types of LSI systems</vt:lpstr>
      <vt:lpstr>All-pass systems</vt:lpstr>
      <vt:lpstr>Frequency response of all-pass systems</vt:lpstr>
      <vt:lpstr>Frequency response of all-pass systems</vt:lpstr>
      <vt:lpstr>System functions with the same magnitude can have more than one phase function</vt:lpstr>
      <vt:lpstr>But what about the two phase responses?</vt:lpstr>
      <vt:lpstr>General comments on phase responses</vt:lpstr>
      <vt:lpstr>A digression: Symmetry properties of DTFTs</vt:lpstr>
      <vt:lpstr>Consequences of Hermitian symmetry</vt:lpstr>
      <vt:lpstr>Zero phase systems</vt:lpstr>
      <vt:lpstr>Linear phase systems</vt:lpstr>
      <vt:lpstr>An additional comment or two</vt:lpstr>
      <vt:lpstr>Another example of a linear phase systems</vt:lpstr>
      <vt:lpstr>Comments on the last system</vt:lpstr>
      <vt:lpstr>Zeros of linear phase systems</vt:lpstr>
      <vt:lpstr>Possible zero locations for linear-phase systems</vt:lpstr>
      <vt:lpstr>Four types of linear-phase systems</vt:lpstr>
      <vt:lpstr>Summary of second half of lecture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18-791 Lecture #7 FREQUENCY RESPONSE OF LSI SYSTEMS</dc:title>
  <dc:subject/>
  <dc:creator>Richard Stern</dc:creator>
  <cp:keywords/>
  <dc:description/>
  <cp:lastModifiedBy>Richard Stern</cp:lastModifiedBy>
  <cp:revision>54</cp:revision>
  <cp:lastPrinted>2019-02-06T17:51:47Z</cp:lastPrinted>
  <dcterms:created xsi:type="dcterms:W3CDTF">2000-09-19T05:50:24Z</dcterms:created>
  <dcterms:modified xsi:type="dcterms:W3CDTF">2025-02-07T05:24:54Z</dcterms:modified>
</cp:coreProperties>
</file>