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64" r:id="rId2"/>
    <p:sldMasterId id="2147484822" r:id="rId3"/>
    <p:sldMasterId id="2147484917" r:id="rId4"/>
    <p:sldMasterId id="2147485082" r:id="rId5"/>
    <p:sldMasterId id="2147485106" r:id="rId6"/>
    <p:sldMasterId id="2147485118" r:id="rId7"/>
    <p:sldMasterId id="2147485130" r:id="rId8"/>
    <p:sldMasterId id="2147485143" r:id="rId9"/>
    <p:sldMasterId id="2147485157" r:id="rId10"/>
    <p:sldMasterId id="2147485172" r:id="rId11"/>
    <p:sldMasterId id="2147485210" r:id="rId12"/>
    <p:sldMasterId id="2147485222" r:id="rId13"/>
    <p:sldMasterId id="2147485235" r:id="rId14"/>
  </p:sldMasterIdLst>
  <p:notesMasterIdLst>
    <p:notesMasterId r:id="rId103"/>
  </p:notesMasterIdLst>
  <p:sldIdLst>
    <p:sldId id="284" r:id="rId15"/>
    <p:sldId id="1445" r:id="rId16"/>
    <p:sldId id="1447" r:id="rId17"/>
    <p:sldId id="1448" r:id="rId18"/>
    <p:sldId id="1449" r:id="rId19"/>
    <p:sldId id="1450" r:id="rId20"/>
    <p:sldId id="1451" r:id="rId21"/>
    <p:sldId id="1452" r:id="rId22"/>
    <p:sldId id="1453" r:id="rId23"/>
    <p:sldId id="1454" r:id="rId24"/>
    <p:sldId id="1455" r:id="rId25"/>
    <p:sldId id="1456" r:id="rId26"/>
    <p:sldId id="1457" r:id="rId27"/>
    <p:sldId id="1458" r:id="rId28"/>
    <p:sldId id="1459" r:id="rId29"/>
    <p:sldId id="1460" r:id="rId30"/>
    <p:sldId id="1461" r:id="rId31"/>
    <p:sldId id="1462" r:id="rId32"/>
    <p:sldId id="1463" r:id="rId33"/>
    <p:sldId id="1464" r:id="rId34"/>
    <p:sldId id="1465" r:id="rId35"/>
    <p:sldId id="1466" r:id="rId36"/>
    <p:sldId id="1467" r:id="rId37"/>
    <p:sldId id="1468" r:id="rId38"/>
    <p:sldId id="1469" r:id="rId39"/>
    <p:sldId id="1470" r:id="rId40"/>
    <p:sldId id="1471" r:id="rId41"/>
    <p:sldId id="1472" r:id="rId42"/>
    <p:sldId id="1473" r:id="rId43"/>
    <p:sldId id="1484" r:id="rId44"/>
    <p:sldId id="1474" r:id="rId45"/>
    <p:sldId id="1475" r:id="rId46"/>
    <p:sldId id="1533" r:id="rId47"/>
    <p:sldId id="1534" r:id="rId48"/>
    <p:sldId id="1476" r:id="rId49"/>
    <p:sldId id="1477" r:id="rId50"/>
    <p:sldId id="1478" r:id="rId51"/>
    <p:sldId id="1512" r:id="rId52"/>
    <p:sldId id="1513" r:id="rId53"/>
    <p:sldId id="1514" r:id="rId54"/>
    <p:sldId id="1479" r:id="rId55"/>
    <p:sldId id="1509" r:id="rId56"/>
    <p:sldId id="1510" r:id="rId57"/>
    <p:sldId id="1511" r:id="rId58"/>
    <p:sldId id="1480" r:id="rId59"/>
    <p:sldId id="1481" r:id="rId60"/>
    <p:sldId id="1482" r:id="rId61"/>
    <p:sldId id="1485" r:id="rId62"/>
    <p:sldId id="1486" r:id="rId63"/>
    <p:sldId id="1487" r:id="rId64"/>
    <p:sldId id="1488" r:id="rId65"/>
    <p:sldId id="1489" r:id="rId66"/>
    <p:sldId id="1490" r:id="rId67"/>
    <p:sldId id="1483" r:id="rId68"/>
    <p:sldId id="1543" r:id="rId69"/>
    <p:sldId id="1544" r:id="rId70"/>
    <p:sldId id="1545" r:id="rId71"/>
    <p:sldId id="1546" r:id="rId72"/>
    <p:sldId id="1547" r:id="rId73"/>
    <p:sldId id="1548" r:id="rId74"/>
    <p:sldId id="1549" r:id="rId75"/>
    <p:sldId id="1550" r:id="rId76"/>
    <p:sldId id="1551" r:id="rId77"/>
    <p:sldId id="1552" r:id="rId78"/>
    <p:sldId id="1553" r:id="rId79"/>
    <p:sldId id="1554" r:id="rId80"/>
    <p:sldId id="1555" r:id="rId81"/>
    <p:sldId id="1556" r:id="rId82"/>
    <p:sldId id="1557" r:id="rId83"/>
    <p:sldId id="1558" r:id="rId84"/>
    <p:sldId id="1559" r:id="rId85"/>
    <p:sldId id="1536" r:id="rId86"/>
    <p:sldId id="1492" r:id="rId87"/>
    <p:sldId id="1503" r:id="rId88"/>
    <p:sldId id="1505" r:id="rId89"/>
    <p:sldId id="1493" r:id="rId90"/>
    <p:sldId id="1494" r:id="rId91"/>
    <p:sldId id="1499" r:id="rId92"/>
    <p:sldId id="1500" r:id="rId93"/>
    <p:sldId id="1501" r:id="rId94"/>
    <p:sldId id="1498" r:id="rId95"/>
    <p:sldId id="1491" r:id="rId96"/>
    <p:sldId id="1537" r:id="rId97"/>
    <p:sldId id="1538" r:id="rId98"/>
    <p:sldId id="1539" r:id="rId99"/>
    <p:sldId id="1540" r:id="rId100"/>
    <p:sldId id="1541" r:id="rId101"/>
    <p:sldId id="1542" r:id="rId10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87.xml"/><Relationship Id="rId102" Type="http://schemas.openxmlformats.org/officeDocument/2006/relationships/slide" Target="slides/slide88.xml"/><Relationship Id="rId103" Type="http://schemas.openxmlformats.org/officeDocument/2006/relationships/notesMaster" Target="notesMasters/notes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90" Type="http://schemas.openxmlformats.org/officeDocument/2006/relationships/slide" Target="slides/slide76.xml"/><Relationship Id="rId91" Type="http://schemas.openxmlformats.org/officeDocument/2006/relationships/slide" Target="slides/slide77.xml"/><Relationship Id="rId92" Type="http://schemas.openxmlformats.org/officeDocument/2006/relationships/slide" Target="slides/slide78.xml"/><Relationship Id="rId93" Type="http://schemas.openxmlformats.org/officeDocument/2006/relationships/slide" Target="slides/slide79.xml"/><Relationship Id="rId94" Type="http://schemas.openxmlformats.org/officeDocument/2006/relationships/slide" Target="slides/slide80.xml"/><Relationship Id="rId95" Type="http://schemas.openxmlformats.org/officeDocument/2006/relationships/slide" Target="slides/slide81.xml"/><Relationship Id="rId96" Type="http://schemas.openxmlformats.org/officeDocument/2006/relationships/slide" Target="slides/slide82.xml"/><Relationship Id="rId97" Type="http://schemas.openxmlformats.org/officeDocument/2006/relationships/slide" Target="slides/slide83.xml"/><Relationship Id="rId98" Type="http://schemas.openxmlformats.org/officeDocument/2006/relationships/slide" Target="slides/slide84.xml"/><Relationship Id="rId99" Type="http://schemas.openxmlformats.org/officeDocument/2006/relationships/slide" Target="slides/slide8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100" Type="http://schemas.openxmlformats.org/officeDocument/2006/relationships/slide" Target="slides/slide86.xml"/><Relationship Id="rId80" Type="http://schemas.openxmlformats.org/officeDocument/2006/relationships/slide" Target="slides/slide66.xml"/><Relationship Id="rId81" Type="http://schemas.openxmlformats.org/officeDocument/2006/relationships/slide" Target="slides/slide67.xml"/><Relationship Id="rId82" Type="http://schemas.openxmlformats.org/officeDocument/2006/relationships/slide" Target="slides/slide68.xml"/><Relationship Id="rId83" Type="http://schemas.openxmlformats.org/officeDocument/2006/relationships/slide" Target="slides/slide69.xml"/><Relationship Id="rId84" Type="http://schemas.openxmlformats.org/officeDocument/2006/relationships/slide" Target="slides/slide70.xml"/><Relationship Id="rId85" Type="http://schemas.openxmlformats.org/officeDocument/2006/relationships/slide" Target="slides/slide71.xml"/><Relationship Id="rId86" Type="http://schemas.openxmlformats.org/officeDocument/2006/relationships/slide" Target="slides/slide72.xml"/><Relationship Id="rId87" Type="http://schemas.openxmlformats.org/officeDocument/2006/relationships/slide" Target="slides/slide73.xml"/><Relationship Id="rId88" Type="http://schemas.openxmlformats.org/officeDocument/2006/relationships/slide" Target="slides/slide74.xml"/><Relationship Id="rId89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DDCC927-F450-1349-92A0-EBBF8354DDCC}" type="datetime1">
              <a:rPr lang="en-US"/>
              <a:pPr>
                <a:defRPr/>
              </a:pPr>
              <a:t>4/4/14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7B0ECB6-A097-C644-A0C8-DDD17D99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F42663-535A-F64D-A1F8-2A71D41961B3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7501C-76AC-344A-995F-F5E7DA69D604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17% of all executed instructions are on the wrong path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6C4CF-3ABA-C149-9C97-D52B981B4285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event would not have happened if the branch was correctly predicted.</a:t>
            </a:r>
          </a:p>
          <a:p>
            <a:endParaRPr lang="en-US"/>
          </a:p>
          <a:p>
            <a:r>
              <a:rPr lang="en-US"/>
              <a:t>Happens because pointer is dereferenced before the mispredicted branch is executed. Mispredicted branch is dependent on a long-latency operation.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72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73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D6D216-8964-E047-BC9D-B07E395D73BE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11505E-7206-0042-9306-02C5F66B721F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11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1125BC-231E-DD40-8581-D1C6C78F5AAA}" type="slidenum">
              <a:rPr lang="en-US" sz="1200">
                <a:latin typeface="Calibri" charset="0"/>
                <a:cs typeface="Arial" charset="0"/>
              </a:rPr>
              <a:pPr eaLnBrk="1" hangingPunct="1"/>
              <a:t>24</a:t>
            </a:fld>
            <a:endParaRPr lang="en-US" sz="1200">
              <a:latin typeface="Calibri" charset="0"/>
              <a:cs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Exceptions ignored. I/O operations that modify the state of the I/O devices are not performed. Uncacheable blocks are not fetched.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683BC-6CFD-554F-A5B5-AC1259CF9679}" type="slidenum">
              <a:rPr lang="en-US" sz="1200">
                <a:cs typeface="Arial" charset="0"/>
              </a:rPr>
              <a:pPr eaLnBrk="1" hangingPunct="1"/>
              <a:t>33</a:t>
            </a:fld>
            <a:endParaRPr lang="en-US" sz="120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E972B1-32AC-1740-9428-4EA0DFF4DCB4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Mem latency 500</a:t>
            </a:r>
          </a:p>
          <a:p>
            <a:r>
              <a:rPr lang="en-US">
                <a:latin typeface="Calibri" charset="0"/>
              </a:rPr>
              <a:t>L2 cache 1 MB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E1C96F-B276-1C40-BE94-31ADDD83B0D8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As I showed before, traditional runahead execution cannot parallelize dependent cache misses due to load 1 and load 2, because load 2 cannot compute its address in runahead mode. However, if the value of Load 1 is predicted, Load 2 would be able to compute its address and it would generate its miss in runahead mode.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BD4EAB-2696-6F4B-9157-127F8AF27D55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Say that predictor does not need to be large!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26B75-194B-1642-B702-704CCD222D1E}" type="slidenum">
              <a:rPr lang="en-US" sz="1200">
                <a:latin typeface="Calibri" charset="0"/>
                <a:cs typeface="Arial" charset="0"/>
              </a:rPr>
              <a:pPr eaLnBrk="1" hangingPunct="1"/>
              <a:t>53</a:t>
            </a:fld>
            <a:endParaRPr lang="en-US" sz="1200">
              <a:latin typeface="Calibri" charset="0"/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16-entry predictor, baseline: runahead processor</a:t>
            </a:r>
          </a:p>
          <a:p>
            <a:r>
              <a:rPr lang="en-US">
                <a:latin typeface="Calibri" charset="0"/>
              </a:rPr>
              <a:t>In contrast, a 16-entry stride value predictor reduces exec time by only 2.7% and exec inst by 3.5%</a:t>
            </a:r>
          </a:p>
          <a:p>
            <a:r>
              <a:rPr lang="en-US">
                <a:latin typeface="Calibri" charset="0"/>
              </a:rPr>
              <a:t>A 4K-entry stride VP reduces exec time by 4.7% and exec inst by 6.1%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E4E4221-C0DA-E243-8812-0FAE0EC50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118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C970-6EBB-6141-BF74-72C34F78D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2039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E579-503D-4548-8EC3-F8E29AFD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871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E1E3-30C5-9440-8E29-80550022A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3273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5600-FC42-6D44-B667-2F4DDCC3E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731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C80A0-B4F9-D444-B4CC-5AF14D604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0148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9917EF67-A6FB-CB43-868C-1677B08B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5607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81840C8-74D7-164B-89BA-8F954C36C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085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522BDCB-ECA5-8341-BE8B-955B688C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4503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752B0BA-1D05-C64B-A696-8D15F6D91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911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3B9F68F-AE52-1743-BFC5-8EE58FE2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15696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1A05383-BA51-184F-81FD-7487A7BBE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171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E9F32-A7C9-E748-AB88-0679EEF17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187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D19F952-55B8-D44A-ACBD-DF973980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36752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382F809-F622-674F-B04E-FE73A1AE2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237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30117AD-8E59-4A42-A11E-1FE742B9C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5695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32AE070-9A13-4E40-8113-2A8E0F82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47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D5C8EC2-34B1-0440-A001-0EFABCFAF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0488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2C47B4A-F080-C34F-A4EF-32250D538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8044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9FE7-E583-0D40-8D02-0349BA609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3654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5" charset="0"/>
                <a:ea typeface="Arial" pitchFamily="35" charset="0"/>
                <a:cs typeface="Arial" pitchFamily="35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1584-7D60-1446-9774-178FFC44E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5963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21920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2766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36220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6BEB75B4-AFCC-9748-9E45-A086CB46D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44056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941A8022-33DC-0F42-867E-D098B6426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9689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89FB-5A55-E547-A1C4-95CF7EC5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4762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8453119-3B89-8240-B91B-EAF8C8468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6862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B42EB51-9394-D34D-88A6-0892A16D0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7047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E1C374F-47B1-BF48-BFDF-8D96A7C97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12927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4E280AAD-8251-8348-B8B0-7A3F3A653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5106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EEC001E-5ADA-4A49-8921-46C8BAD0C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12149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E2E7E32-DD33-6D4F-B6FA-1AB91DABB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74420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09B0F65-52E1-5F48-AA80-8C1515FC4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2759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AE4FEAAD-CFDF-704E-A987-C7CA4AF7C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2666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30B503-9A0D-CD47-AF06-DEB3D8DA6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0862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E3237D6-AAB0-7840-A4E0-5E0C23130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597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4DF0545-50A1-8441-AFD6-99C54043F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08463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62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54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66797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4219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04683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6154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42008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9930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0263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374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88F4B2-2405-4943-A112-BE5237DB8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23181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600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F574C-FCE1-FB4F-8162-D867A9A4E5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481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35170-38BA-5544-BAA1-DF46E9CD6C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178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D7E74-17FE-784E-95AA-DB3F37A855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992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2ADE2-EB0B-824B-B042-4D98455AA7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560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021E5-FDF7-2C44-8606-2B5B5F8434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074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9C4EC-E1E7-7C48-B183-A1ED0D5380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12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AC0E6-824A-0B43-BC3A-BFFE9F3126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757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2BA87-1876-1540-819A-612271ECD2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532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D4DE8-011A-1342-8909-49B9BE5D5B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2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434AF-54C0-6445-A248-F7AD18FBC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67382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A4DBC-086D-964E-9E47-4CEC836FAF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313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4A247-5803-1548-A398-60A60C1DA7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713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B133D4-57AA-F348-9A8F-DBAE072F94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973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BAC2F-B439-E447-8DA2-356891760CDC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9981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C58A-BEE0-3244-961F-1A0E560D1D29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39429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2FFD9-2372-7C4A-877E-E12721FF77DD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85199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9E2D0-5514-D143-ACD7-C4A647786163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14146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872EA-F26A-4145-A795-77DAECC48FBA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10984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FDF91-92A9-C949-8A07-3E2F76AEF267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30016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023A-AB31-994E-BC3F-382B9A6E7059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3783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44F645-1A7A-6A4C-B37E-5B3589D26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683862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A7831-4E7B-244D-A134-1E2BC08332DB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83862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46AEC-AD1B-E34A-8090-53DF3414A2A4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06983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35BDC-EE16-B744-AC3D-34767D206860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27515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01A8-539A-5A45-A57B-657B1479DE8D}" type="slidenum">
              <a:rPr lang="en-US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878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02181C8-D26D-BE40-82D5-C6E063BB1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8099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06B03-0BF7-6349-AC81-C6D1AD513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1490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DB57BA-AFA8-B448-BF89-3699F441F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18956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3AAA-380F-D646-B0E9-4FA618B9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5185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5795AF-7F14-8146-8C3A-56DDA65C2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0233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11700B-2767-3E41-8040-7D4DEAD3A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7829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DDC1FE-8646-074F-8E57-BFEAC7A7A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41421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F32AE3-6290-C941-9CA9-14CEE4D3B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57522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3234603-C16C-8841-94D6-3C6D69351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95463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8BE352-03E0-A74A-A860-49BE83304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45456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993428-A8D7-AF44-BE0E-8A18BB167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80055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1F6044-2A86-3341-B01C-DA94E283A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89409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4A633E7-E9CD-5849-BC29-7027E0617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30298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F4E50F-4786-F14B-9CA4-BF3C7067A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95265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9E380-E974-8B4F-805E-A15AF7E9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778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2E5ECB-7AF5-5346-B09D-EC478CB43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0618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522BA7-217D-504A-8D0B-0F62AC6C5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57933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EF1BDB-A554-0240-BF99-423937CC7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931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7FEEA5-842E-3045-AD4F-5F11C9C7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0731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A44712-E1BE-DC40-A5D2-875314FEE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0675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1CFFE9-F1C0-1D49-8EE8-72D7F3A5F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0397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92ED0B-814D-604A-829D-D47F8B326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1502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9122AB-6478-E348-A556-1222D66B9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33912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7EEFFD-4BB8-4549-A415-B63E53FC1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54569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4A6E3B-FD50-564C-AD45-CC45322E2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5628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F49B-7919-6146-8499-6D435D6C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67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12B169-6369-C844-B00B-5DAB8B5F5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65557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A4AF0F-87BB-A94C-9636-79DCBA7B1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27670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AF1EFA-746B-2649-8056-3316E8CA8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90985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2437B3-0C5F-A047-AF44-D5BEB1530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9810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6B3258-F894-A645-910A-EC150E02F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7342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2215A2-58AC-7344-8530-131AAFA91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5925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5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7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6343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6926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DB2E-9F16-DB44-8633-6A9FBE806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139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096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4712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4599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0340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747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1178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0159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27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55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424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DAD3-786D-924A-99AF-3C6D6A377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784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05536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88968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9918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7621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0699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75596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95864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17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8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0710-FAD3-AD44-9133-57182B71E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5286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19036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78027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50195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92304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910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7861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10494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4710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4642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33CCAAB-61A4-1B4A-8D16-E29879DEA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4998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EF89-1B4B-894C-96C1-5C8D5FC48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8729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E4495-16AC-364A-B512-BFDDDF86A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56053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0481A-F62E-CD45-B571-FFFDD483E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74338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5ADFF-3774-6849-9492-3B9B76F82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3365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465E-F4F1-9240-A4E1-A19B3AA35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9827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DD9C-1A2F-8B43-90E5-42DA50E3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0139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430CC-2640-E542-81DF-C94643E24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44428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63FC-7865-0C4E-9631-590720622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7769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E5EA-CF25-894F-8CEB-D37F6464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336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4BB3-529E-C641-B824-8DA27CC39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61948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5B8B-1681-6C4A-91DD-016BAC5DA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22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A7D2-34E8-A24E-AEDE-30627F14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82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010B0-C0A7-364E-B544-6101C9898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8802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8CB7B66-9D13-714E-A721-844F2C01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0370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03101-DD33-BE44-8CC7-807323074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6588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096DC-C027-0849-A0A0-2E2C45B0A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4423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038C8-45F1-E045-ABAA-F81713EF1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8257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DAE41-B2A2-2A44-BC91-834153484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0459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CCF7-3A11-D24A-97B0-6ED95D83D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019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E3BD-9DB1-AC4A-85CF-F3E991CD5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18261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C433-3A49-A641-A3AB-917EBB410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7066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BA00-004D-AD4D-A0A6-F628F906A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1433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17.xml"/><Relationship Id="rId15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3.xml"/><Relationship Id="rId14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324C0521-3F92-9741-98E0-72A1DE58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  <p:sldLayoutId id="214748502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01D4BC95-3C13-D343-8F48-FD539B62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7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  <p:sldLayoutId id="2147485169" r:id="rId12"/>
    <p:sldLayoutId id="2147485170" r:id="rId13"/>
    <p:sldLayoutId id="2147485171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/>
                <a:cs typeface="+mn-cs"/>
              </a:defRPr>
            </a:lvl1pPr>
          </a:lstStyle>
          <a:p>
            <a:pPr>
              <a:defRPr/>
            </a:pPr>
            <a:fld id="{BEA52BD2-8A34-454D-896F-AC103EC4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9705" name="Picture 1034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400800"/>
            <a:ext cx="13430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75" r:id="rId3"/>
    <p:sldLayoutId id="2147485176" r:id="rId4"/>
    <p:sldLayoutId id="2147485177" r:id="rId5"/>
    <p:sldLayoutId id="2147485178" r:id="rId6"/>
    <p:sldLayoutId id="2147485179" r:id="rId7"/>
    <p:sldLayoutId id="2147485180" r:id="rId8"/>
    <p:sldLayoutId id="2147485181" r:id="rId9"/>
    <p:sldLayoutId id="2147485182" r:id="rId10"/>
    <p:sldLayoutId id="2147485183" r:id="rId11"/>
    <p:sldLayoutId id="2147485184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3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EC79535-A03A-5E48-8A54-20AC87E9F87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9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  <p:sldLayoutId id="214748523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8035649-745F-9D49-9786-56D0735B026C}" type="slidenum">
              <a:rPr lang="en-US" smtClean="0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196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3D418D-997E-AA4A-ADF4-9AED8B010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44BDFB3-0FFA-E44C-AF3C-52C96CEF3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  <p:sldLayoutId id="2147485040" r:id="rId5"/>
    <p:sldLayoutId id="2147485041" r:id="rId6"/>
    <p:sldLayoutId id="2147485042" r:id="rId7"/>
    <p:sldLayoutId id="2147485043" r:id="rId8"/>
    <p:sldLayoutId id="2147485044" r:id="rId9"/>
    <p:sldLayoutId id="2147485045" r:id="rId10"/>
    <p:sldLayoutId id="214748504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EBFEF4-3165-224B-BF6E-8F4B7895E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5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CADF1497-3B85-AE42-95F8-08214C872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  <p:sldLayoutId id="214748514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B7803681-48E6-2D4F-AD34-29D1B9BB5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  <p:sldLayoutId id="2147485155" r:id="rId12"/>
    <p:sldLayoutId id="2147485156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80.xml"/><Relationship Id="rId3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0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0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0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92.xml"/><Relationship Id="rId3" Type="http://schemas.openxmlformats.org/officeDocument/2006/relationships/image" Target="../media/image1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92.xml"/><Relationship Id="rId3" Type="http://schemas.openxmlformats.org/officeDocument/2006/relationships/image" Target="../media/image12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9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92.xml"/><Relationship Id="rId3" Type="http://schemas.openxmlformats.org/officeDocument/2006/relationships/notesSlide" Target="../notesSlides/notesSlide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05.xml"/><Relationship Id="rId3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0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notesSlide" Target="../notesSlides/notesSlide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notesSlide" Target="../notesSlides/notesSlide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8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0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0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image" Target="../media/image15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19.xml"/><Relationship Id="rId3" Type="http://schemas.openxmlformats.org/officeDocument/2006/relationships/image" Target="../media/image16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428038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</a:t>
            </a:r>
            <a:r>
              <a:rPr lang="en-US" sz="4000" dirty="0" smtClean="0">
                <a:latin typeface="Garamond" charset="0"/>
              </a:rPr>
              <a:t>447</a:t>
            </a:r>
            <a:r>
              <a:rPr lang="en-US" sz="4000" dirty="0">
                <a:latin typeface="Garamond" charset="0"/>
              </a:rPr>
              <a:t/>
            </a:r>
            <a:br>
              <a:rPr lang="en-US" sz="4000" dirty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Computer </a:t>
            </a:r>
            <a:r>
              <a:rPr lang="en-US" sz="4000" dirty="0">
                <a:latin typeface="Garamond" charset="0"/>
              </a:rPr>
              <a:t>Architecture</a:t>
            </a:r>
            <a:br>
              <a:rPr lang="en-US" sz="4000" dirty="0">
                <a:latin typeface="Garamond" charset="0"/>
              </a:rPr>
            </a:br>
            <a:r>
              <a:rPr lang="en-US" sz="3800" dirty="0">
                <a:latin typeface="Garamond" charset="0"/>
              </a:rPr>
              <a:t>Lecture </a:t>
            </a:r>
            <a:r>
              <a:rPr lang="en-US" sz="3800" dirty="0" smtClean="0">
                <a:latin typeface="Garamond" charset="0"/>
              </a:rPr>
              <a:t>26: </a:t>
            </a:r>
            <a:r>
              <a:rPr lang="en-US" sz="3800" dirty="0" smtClean="0">
                <a:latin typeface="Garamond" charset="0"/>
              </a:rPr>
              <a:t>Runahead Execution</a:t>
            </a:r>
            <a:endParaRPr lang="en-US" sz="3800" dirty="0">
              <a:latin typeface="Garamond" charset="0"/>
            </a:endParaRPr>
          </a:p>
        </p:txBody>
      </p:sp>
      <p:sp>
        <p:nvSpPr>
          <p:cNvPr id="655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Spring </a:t>
            </a:r>
            <a:r>
              <a:rPr lang="en-US" dirty="0" smtClean="0">
                <a:latin typeface="Tahoma" charset="0"/>
              </a:rPr>
              <a:t>2014, </a:t>
            </a:r>
            <a:r>
              <a:rPr lang="en-US" dirty="0">
                <a:latin typeface="Tahoma" charset="0"/>
              </a:rPr>
              <a:t>4</a:t>
            </a:r>
            <a:r>
              <a:rPr lang="en-US" dirty="0" smtClean="0">
                <a:latin typeface="Tahoma" charset="0"/>
              </a:rPr>
              <a:t>/7/2014</a:t>
            </a: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FFFEA9-B721-E94B-930E-D4425F5988B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Memory Latency Tolerance Techniques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  <a:latin typeface="Tahoma" charset="0"/>
              </a:rPr>
              <a:t>Caching</a:t>
            </a:r>
            <a:r>
              <a:rPr lang="en-US" sz="1800">
                <a:latin typeface="Tahoma" charset="0"/>
              </a:rPr>
              <a:t> [initially by Wilkes, 1965]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Widely used, simple, effective, but inefficient, passive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Not all applications/phases exhibit temporal or spatial locality</a:t>
            </a:r>
          </a:p>
          <a:p>
            <a:pPr lvl="1">
              <a:lnSpc>
                <a:spcPct val="80000"/>
              </a:lnSpc>
            </a:pPr>
            <a:endParaRPr lang="en-US" sz="1800">
              <a:latin typeface="Tahoma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  <a:latin typeface="Tahoma" charset="0"/>
              </a:rPr>
              <a:t>Prefetching</a:t>
            </a:r>
            <a:r>
              <a:rPr lang="en-US" sz="1800">
                <a:latin typeface="Tahoma" charset="0"/>
              </a:rPr>
              <a:t> [initially in IBM 360/91, 1967]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Works well for regular memory access patterns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Prefetching irregular access patterns is difficult, inaccurate, and hardware-intensive</a:t>
            </a:r>
          </a:p>
          <a:p>
            <a:pPr>
              <a:lnSpc>
                <a:spcPct val="80000"/>
              </a:lnSpc>
            </a:pPr>
            <a:endParaRPr lang="en-US" sz="1800">
              <a:latin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  <a:latin typeface="Tahoma" charset="0"/>
              </a:rPr>
              <a:t>Multithreading</a:t>
            </a:r>
            <a:r>
              <a:rPr lang="en-US" sz="1800">
                <a:latin typeface="Tahoma" charset="0"/>
              </a:rPr>
              <a:t> [initially in CDC 6600, 1964]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Works well if there are multiple threads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Improving single thread performance using multithreading hardware is an ongoing research effort</a:t>
            </a:r>
          </a:p>
          <a:p>
            <a:pPr lvl="1">
              <a:lnSpc>
                <a:spcPct val="80000"/>
              </a:lnSpc>
            </a:pPr>
            <a:endParaRPr lang="en-US" sz="1800">
              <a:latin typeface="Tahoma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  <a:latin typeface="Tahoma" charset="0"/>
              </a:rPr>
              <a:t>Out-of-order execution </a:t>
            </a:r>
            <a:r>
              <a:rPr lang="en-US" sz="1800">
                <a:latin typeface="Tahoma" charset="0"/>
              </a:rPr>
              <a:t>[initially by Tomasulo, 1967]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Tolerates irregular cache misses that cannot be prefetched</a:t>
            </a:r>
          </a:p>
          <a:p>
            <a:pPr lvl="1">
              <a:lnSpc>
                <a:spcPct val="80000"/>
              </a:lnSpc>
            </a:pPr>
            <a:r>
              <a:rPr lang="en-US" sz="1800">
                <a:latin typeface="Tahoma" charset="0"/>
                <a:ea typeface="ＭＳ Ｐゴシック" charset="0"/>
              </a:rPr>
              <a:t>Requires extensive hardware resources for tolerating long latencies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0000FF"/>
                </a:solidFill>
                <a:latin typeface="Tahoma" charset="0"/>
                <a:ea typeface="ＭＳ Ｐゴシック" charset="0"/>
              </a:rPr>
              <a:t>Runahead execution </a:t>
            </a:r>
            <a:r>
              <a:rPr lang="en-US" sz="1800">
                <a:latin typeface="Tahoma" charset="0"/>
                <a:ea typeface="ＭＳ Ｐゴシック" charset="0"/>
              </a:rPr>
              <a:t>alleviates this problem (as we will see in a later lecture)</a:t>
            </a: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44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Runahead Execution</a:t>
            </a: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91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E9F757-C44C-8949-B203-82476A4417F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4994" name="Text Box 30"/>
          <p:cNvSpPr txBox="1">
            <a:spLocks noChangeArrowheads="1"/>
          </p:cNvSpPr>
          <p:nvPr/>
        </p:nvSpPr>
        <p:spPr bwMode="auto">
          <a:xfrm>
            <a:off x="1371600" y="39433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5" name="Text Box 31"/>
          <p:cNvSpPr txBox="1">
            <a:spLocks noChangeArrowheads="1"/>
          </p:cNvSpPr>
          <p:nvPr/>
        </p:nvSpPr>
        <p:spPr bwMode="auto">
          <a:xfrm>
            <a:off x="1371600" y="36004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6" name="Text Box 29"/>
          <p:cNvSpPr txBox="1">
            <a:spLocks noChangeArrowheads="1"/>
          </p:cNvSpPr>
          <p:nvPr/>
        </p:nvSpPr>
        <p:spPr bwMode="auto">
          <a:xfrm>
            <a:off x="1371600" y="3260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7" name="Text Box 27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8" name="Text Box 28"/>
          <p:cNvSpPr txBox="1">
            <a:spLocks noChangeArrowheads="1"/>
          </p:cNvSpPr>
          <p:nvPr/>
        </p:nvSpPr>
        <p:spPr bwMode="auto">
          <a:xfrm>
            <a:off x="1371600" y="25622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4999" name="Text Box 26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6" name="Text Box 38"/>
          <p:cNvSpPr txBox="1">
            <a:spLocks noChangeArrowheads="1"/>
          </p:cNvSpPr>
          <p:nvPr/>
        </p:nvSpPr>
        <p:spPr bwMode="auto">
          <a:xfrm>
            <a:off x="1371600" y="39401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ADD R2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R2, 64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5" name="Text Box 37"/>
          <p:cNvSpPr txBox="1">
            <a:spLocks noChangeArrowheads="1"/>
          </p:cNvSpPr>
          <p:nvPr/>
        </p:nvSpPr>
        <p:spPr bwMode="auto">
          <a:xfrm>
            <a:off x="1371600" y="35972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STOR mem[R2]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R4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4" name="Text Box 36"/>
          <p:cNvSpPr txBox="1">
            <a:spLocks noChangeArrowheads="1"/>
          </p:cNvSpPr>
          <p:nvPr/>
        </p:nvSpPr>
        <p:spPr bwMode="auto">
          <a:xfrm>
            <a:off x="1371600" y="32543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ADD R4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R4, R5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83" name="Text Box 35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MUL R4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R4, R3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6" name="Text Box 18"/>
          <p:cNvSpPr txBox="1">
            <a:spLocks noChangeArrowheads="1"/>
          </p:cNvSpPr>
          <p:nvPr/>
        </p:nvSpPr>
        <p:spPr bwMode="auto">
          <a:xfrm>
            <a:off x="1371600" y="255905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LOAD R3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mem[R2]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ADD R2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</a:t>
            </a:r>
            <a:r>
              <a:rPr lang="en-US" sz="1600">
                <a:solidFill>
                  <a:schemeClr val="bg1"/>
                </a:solidFill>
                <a:cs typeface="Arial" charset="0"/>
              </a:rPr>
              <a:t>R2, 8</a:t>
            </a:r>
          </a:p>
        </p:txBody>
      </p:sp>
      <p:sp>
        <p:nvSpPr>
          <p:cNvPr id="85006" name="Text Box 25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BEQ R1, R0, target</a:t>
            </a:r>
          </a:p>
        </p:txBody>
      </p:sp>
      <p:sp>
        <p:nvSpPr>
          <p:cNvPr id="85008" name="Text Box 24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LOAD R1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mem[R5]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Small Windows: Full-window Stalls</a:t>
            </a:r>
          </a:p>
        </p:txBody>
      </p:sp>
      <p:sp>
        <p:nvSpPr>
          <p:cNvPr id="85011" name="Text Box 32"/>
          <p:cNvSpPr txBox="1">
            <a:spLocks noChangeArrowheads="1"/>
          </p:cNvSpPr>
          <p:nvPr/>
        </p:nvSpPr>
        <p:spPr bwMode="auto">
          <a:xfrm>
            <a:off x="136525" y="1492250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cs typeface="Arial" charset="0"/>
              </a:rPr>
              <a:t>Oldest</a:t>
            </a:r>
          </a:p>
        </p:txBody>
      </p:sp>
      <p:sp>
        <p:nvSpPr>
          <p:cNvPr id="85012" name="Line 33"/>
          <p:cNvSpPr>
            <a:spLocks noChangeShapeType="1"/>
          </p:cNvSpPr>
          <p:nvPr/>
        </p:nvSpPr>
        <p:spPr bwMode="auto">
          <a:xfrm>
            <a:off x="914400" y="167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82" name="Text Box 34"/>
          <p:cNvSpPr txBox="1">
            <a:spLocks noChangeArrowheads="1"/>
          </p:cNvSpPr>
          <p:nvPr/>
        </p:nvSpPr>
        <p:spPr bwMode="auto">
          <a:xfrm>
            <a:off x="3676650" y="1524000"/>
            <a:ext cx="295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cs typeface="Arial" charset="0"/>
              </a:rPr>
              <a:t>L2 Miss! Takes 100s of cycles.</a:t>
            </a:r>
          </a:p>
        </p:txBody>
      </p:sp>
      <p:sp>
        <p:nvSpPr>
          <p:cNvPr id="85014" name="Text Box 39"/>
          <p:cNvSpPr txBox="1">
            <a:spLocks noChangeArrowheads="1"/>
          </p:cNvSpPr>
          <p:nvPr/>
        </p:nvSpPr>
        <p:spPr bwMode="auto">
          <a:xfrm>
            <a:off x="990600" y="1027113"/>
            <a:ext cx="288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3399"/>
                </a:solidFill>
                <a:cs typeface="Arial" charset="0"/>
              </a:rPr>
              <a:t>8-entry instruction window:</a:t>
            </a:r>
          </a:p>
        </p:txBody>
      </p:sp>
      <p:sp>
        <p:nvSpPr>
          <p:cNvPr id="411689" name="Line 41"/>
          <p:cNvSpPr>
            <a:spLocks noChangeShapeType="1"/>
          </p:cNvSpPr>
          <p:nvPr/>
        </p:nvSpPr>
        <p:spPr bwMode="auto">
          <a:xfrm>
            <a:off x="3657600" y="22098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90" name="Line 42"/>
          <p:cNvSpPr>
            <a:spLocks noChangeShapeType="1"/>
          </p:cNvSpPr>
          <p:nvPr/>
        </p:nvSpPr>
        <p:spPr bwMode="auto">
          <a:xfrm flipV="1">
            <a:off x="3657600" y="30480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91" name="Text Box 43"/>
          <p:cNvSpPr txBox="1">
            <a:spLocks noChangeArrowheads="1"/>
          </p:cNvSpPr>
          <p:nvPr/>
        </p:nvSpPr>
        <p:spPr bwMode="auto">
          <a:xfrm>
            <a:off x="5029200" y="2743200"/>
            <a:ext cx="3679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  <a:cs typeface="Arial" charset="0"/>
              </a:rPr>
              <a:t>Independent of the L2 miss,</a:t>
            </a:r>
          </a:p>
          <a:p>
            <a:pPr eaLnBrk="1" hangingPunct="1"/>
            <a:r>
              <a:rPr lang="en-US" sz="1600">
                <a:solidFill>
                  <a:schemeClr val="tx2"/>
                </a:solidFill>
                <a:cs typeface="Arial" charset="0"/>
              </a:rPr>
              <a:t>executed out of program order, </a:t>
            </a:r>
          </a:p>
          <a:p>
            <a:pPr eaLnBrk="1" hangingPunct="1"/>
            <a:r>
              <a:rPr lang="en-US" sz="1600">
                <a:solidFill>
                  <a:schemeClr val="tx2"/>
                </a:solidFill>
                <a:cs typeface="Arial" charset="0"/>
              </a:rPr>
              <a:t>but cannot be retired.</a:t>
            </a:r>
          </a:p>
        </p:txBody>
      </p:sp>
      <p:sp>
        <p:nvSpPr>
          <p:cNvPr id="411692" name="Text Box 44"/>
          <p:cNvSpPr txBox="1">
            <a:spLocks noChangeArrowheads="1"/>
          </p:cNvSpPr>
          <p:nvPr/>
        </p:nvSpPr>
        <p:spPr bwMode="auto">
          <a:xfrm>
            <a:off x="3729038" y="4267200"/>
            <a:ext cx="5110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99"/>
                </a:solidFill>
                <a:cs typeface="Arial" charset="0"/>
              </a:rPr>
              <a:t>Younger instructions cannot be executed</a:t>
            </a:r>
          </a:p>
          <a:p>
            <a:pPr eaLnBrk="1" hangingPunct="1"/>
            <a:r>
              <a:rPr lang="en-US" sz="1600">
                <a:solidFill>
                  <a:srgbClr val="003399"/>
                </a:solidFill>
                <a:cs typeface="Arial" charset="0"/>
              </a:rPr>
              <a:t>    because there is no space in the instruction window.</a:t>
            </a:r>
          </a:p>
        </p:txBody>
      </p:sp>
      <p:sp>
        <p:nvSpPr>
          <p:cNvPr id="411693" name="Text Box 45"/>
          <p:cNvSpPr txBox="1">
            <a:spLocks noChangeArrowheads="1"/>
          </p:cNvSpPr>
          <p:nvPr/>
        </p:nvSpPr>
        <p:spPr bwMode="auto">
          <a:xfrm>
            <a:off x="3705225" y="4953000"/>
            <a:ext cx="460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3399"/>
                </a:solidFill>
                <a:cs typeface="Arial" charset="0"/>
              </a:rPr>
              <a:t>The processor stalls until the L2 Miss is serviced.</a:t>
            </a:r>
          </a:p>
        </p:txBody>
      </p:sp>
      <p:sp>
        <p:nvSpPr>
          <p:cNvPr id="411695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28600" y="5562600"/>
            <a:ext cx="8610600" cy="6858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L2 cache misses are responsible for most full-window stalls.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411698" name="Text Box 50"/>
          <p:cNvSpPr txBox="1">
            <a:spLocks noChangeArrowheads="1"/>
          </p:cNvSpPr>
          <p:nvPr/>
        </p:nvSpPr>
        <p:spPr bwMode="auto">
          <a:xfrm>
            <a:off x="1371600" y="4572000"/>
            <a:ext cx="2286000" cy="34607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LOAD R3 </a:t>
            </a:r>
            <a:r>
              <a:rPr lang="en-US" sz="1600">
                <a:solidFill>
                  <a:schemeClr val="bg1"/>
                </a:solidFill>
                <a:cs typeface="Arial" charset="0"/>
                <a:sym typeface="Wingdings" charset="0"/>
              </a:rPr>
              <a:t> mem[R2]</a:t>
            </a:r>
            <a:endParaRPr lang="en-US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1700" name="Line 52"/>
          <p:cNvSpPr>
            <a:spLocks noChangeShapeType="1"/>
          </p:cNvSpPr>
          <p:nvPr/>
        </p:nvSpPr>
        <p:spPr bwMode="auto">
          <a:xfrm flipV="1"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01" name="Line 53"/>
          <p:cNvSpPr>
            <a:spLocks noChangeShapeType="1"/>
          </p:cNvSpPr>
          <p:nvPr/>
        </p:nvSpPr>
        <p:spPr bwMode="auto">
          <a:xfrm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12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86" grpId="0" animBg="1"/>
      <p:bldP spid="411685" grpId="0" animBg="1"/>
      <p:bldP spid="411684" grpId="0" animBg="1"/>
      <p:bldP spid="411683" grpId="0" animBg="1"/>
      <p:bldP spid="411666" grpId="0" animBg="1"/>
      <p:bldP spid="411665" grpId="0" animBg="1"/>
      <p:bldP spid="411664" grpId="0" animBg="1"/>
      <p:bldP spid="411663" grpId="0" animBg="1"/>
      <p:bldP spid="411682" grpId="0"/>
      <p:bldP spid="411689" grpId="0" animBg="1"/>
      <p:bldP spid="411690" grpId="0" animBg="1"/>
      <p:bldP spid="411691" grpId="0"/>
      <p:bldP spid="411692" grpId="0"/>
      <p:bldP spid="411693" grpId="0"/>
      <p:bldP spid="411698" grpId="0" animBg="1"/>
      <p:bldP spid="411700" grpId="0" animBg="1"/>
      <p:bldP spid="4117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E50364-5C7A-604F-AB99-A5FF33E58F5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Impact of L2 Cache Misses</a:t>
            </a:r>
          </a:p>
        </p:txBody>
      </p:sp>
      <p:graphicFrame>
        <p:nvGraphicFramePr>
          <p:cNvPr id="8601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36825"/>
              </p:ext>
            </p:extLst>
          </p:nvPr>
        </p:nvGraphicFramePr>
        <p:xfrm>
          <a:off x="166688" y="928688"/>
          <a:ext cx="88074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44" name="Chart" r:id="rId3" imgW="8343900" imgH="4648200" progId="MSGraph.Chart.8">
                  <p:embed followColorScheme="full"/>
                </p:oleObj>
              </mc:Choice>
              <mc:Fallback>
                <p:oleObj name="Chart" r:id="rId3" imgW="8343900" imgH="4648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928688"/>
                        <a:ext cx="880745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325" y="5730875"/>
            <a:ext cx="742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512KB L2 cache, 500-cycle DRAM latency, aggressive stream-based prefetcher</a:t>
            </a:r>
          </a:p>
          <a:p>
            <a:pPr eaLnBrk="1" hangingPunct="1"/>
            <a:r>
              <a:rPr lang="en-US" sz="1400">
                <a:cs typeface="Arial" charset="0"/>
              </a:rPr>
              <a:t>Data averaged over 147 memory-intensive benchmarks on a high-end x86 processor model </a:t>
            </a:r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2393950" y="3016250"/>
            <a:ext cx="1492250" cy="2165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2563813" y="39338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cs typeface="Arial" charset="0"/>
              </a:rPr>
              <a:t>L2 Misses</a:t>
            </a:r>
          </a:p>
        </p:txBody>
      </p:sp>
      <p:sp>
        <p:nvSpPr>
          <p:cNvPr id="524295" name="Line 7"/>
          <p:cNvSpPr>
            <a:spLocks noChangeShapeType="1"/>
          </p:cNvSpPr>
          <p:nvPr/>
        </p:nvSpPr>
        <p:spPr bwMode="auto">
          <a:xfrm flipV="1">
            <a:off x="3124200" y="3005138"/>
            <a:ext cx="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296" name="Line 8"/>
          <p:cNvSpPr>
            <a:spLocks noChangeShapeType="1"/>
          </p:cNvSpPr>
          <p:nvPr/>
        </p:nvSpPr>
        <p:spPr bwMode="auto">
          <a:xfrm>
            <a:off x="3124200" y="4267200"/>
            <a:ext cx="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/>
      <p:bldP spid="524295" grpId="0" animBg="1"/>
      <p:bldP spid="5242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DDCEF2-1AB1-B047-A87E-7447F4EDA97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Impact of L2 Cache Misses</a:t>
            </a:r>
          </a:p>
        </p:txBody>
      </p:sp>
      <p:graphicFrame>
        <p:nvGraphicFramePr>
          <p:cNvPr id="87043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330592"/>
              </p:ext>
            </p:extLst>
          </p:nvPr>
        </p:nvGraphicFramePr>
        <p:xfrm>
          <a:off x="166688" y="927100"/>
          <a:ext cx="88074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8" name="Chart" r:id="rId3" imgW="8343900" imgH="4648200" progId="MSGraph.Chart.8">
                  <p:embed followColorScheme="full"/>
                </p:oleObj>
              </mc:Choice>
              <mc:Fallback>
                <p:oleObj name="Chart" r:id="rId3" imgW="8343900" imgH="4648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927100"/>
                        <a:ext cx="880745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41325" y="5730875"/>
            <a:ext cx="742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cs typeface="Arial" charset="0"/>
              </a:rPr>
              <a:t>500-cycle DRAM latency, aggressive stream-based prefetcher</a:t>
            </a:r>
          </a:p>
          <a:p>
            <a:pPr eaLnBrk="1" hangingPunct="1"/>
            <a:r>
              <a:rPr lang="en-US" sz="1400">
                <a:cs typeface="Arial" charset="0"/>
              </a:rPr>
              <a:t>Data averaged over 147 memory-intensive benchmarks on a high-end x86 processor model 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2393950" y="3016250"/>
            <a:ext cx="1492250" cy="2165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6127750" y="4522788"/>
            <a:ext cx="1492250" cy="658812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563813" y="39338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  <a:cs typeface="Arial" charset="0"/>
              </a:rPr>
              <a:t>L2 Misses</a:t>
            </a:r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V="1">
            <a:off x="3124200" y="3005138"/>
            <a:ext cx="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>
            <a:off x="3124200" y="4267200"/>
            <a:ext cx="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2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682074-112F-324E-A632-DD92EF79F0E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Problem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Out-of-order execution requires large instruction windows to tolerate today’</a:t>
            </a:r>
            <a:r>
              <a:rPr lang="en-US" altLang="ja-JP" dirty="0">
                <a:latin typeface="Tahoma" charset="0"/>
              </a:rPr>
              <a:t>s main memory latencies.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As main memory latency increases, instruction window size should also increase to fully tolerate the memory latency.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Building a large instruction window is a challenging task       if we would like to achieve 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Low power/energy consumption (tag matching logic, </a:t>
            </a:r>
            <a:r>
              <a:rPr lang="en-US" dirty="0" err="1">
                <a:solidFill>
                  <a:srgbClr val="CC0000"/>
                </a:solidFill>
                <a:latin typeface="Tahoma" charset="0"/>
                <a:ea typeface="ＭＳ Ｐゴシック" charset="0"/>
              </a:rPr>
              <a:t>ld</a:t>
            </a:r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/</a:t>
            </a:r>
            <a:r>
              <a:rPr lang="en-US" dirty="0" err="1">
                <a:solidFill>
                  <a:srgbClr val="CC0000"/>
                </a:solidFill>
                <a:latin typeface="Tahoma" charset="0"/>
                <a:ea typeface="ＭＳ Ｐゴシック" charset="0"/>
              </a:rPr>
              <a:t>st</a:t>
            </a:r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 buffers)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Short cycle time (access, wakeup/select latencies)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Tahoma" charset="0"/>
                <a:ea typeface="ＭＳ Ｐゴシック" charset="0"/>
              </a:rPr>
              <a:t>Low design and verification complexity</a:t>
            </a: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54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Efficient Scaling of Instruction Window Size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One of the major research issues in out of order execution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ahoma" charset="0"/>
              </a:rPr>
              <a:t>How to achieve the benefits of a large window with a small one (or in a simpler way)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?</a:t>
            </a:r>
          </a:p>
          <a:p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How do we efficiently tolerate memory latency with the machinery of out-of-order execution (and a small instruction window)?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A5665E-0C4A-3C4F-A2D8-5D13687EDC6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856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Memory Level Parallelism (MLP)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Idea: Find and service multiple cache misses in parallel so that the processor stalls only once for all misses</a:t>
            </a:r>
            <a:endParaRPr lang="en-US">
              <a:solidFill>
                <a:srgbClr val="FF0000"/>
              </a:solidFill>
              <a:latin typeface="Tahoma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Enables latency tolerance: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overlaps latency of different misses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How to generate multiple misses?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Out-of-order execution, multithreading, runahead, prefetching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CD85A5-DBBA-A544-9994-F92666B8A48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555625" y="2514600"/>
            <a:ext cx="7543800" cy="1676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1698625" y="3200400"/>
            <a:ext cx="22098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4670425" y="3048000"/>
            <a:ext cx="22098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4441825" y="3429000"/>
            <a:ext cx="2209800" cy="228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Line 8"/>
          <p:cNvSpPr>
            <a:spLocks noChangeShapeType="1"/>
          </p:cNvSpPr>
          <p:nvPr/>
        </p:nvSpPr>
        <p:spPr bwMode="auto">
          <a:xfrm>
            <a:off x="1663700" y="3962400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7054850" y="36893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time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1393825" y="3124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cs typeface="Arial" charset="0"/>
              </a:rPr>
              <a:t>A</a:t>
            </a: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4368800" y="29591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cs typeface="Arial" charset="0"/>
              </a:rPr>
              <a:t>B</a:t>
            </a: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4124325" y="33496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>
                <a:cs typeface="Arial" charset="0"/>
              </a:rPr>
              <a:t>C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>
            <a:off x="2155825" y="2971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Text Box 14"/>
          <p:cNvSpPr txBox="1">
            <a:spLocks noChangeArrowheads="1"/>
          </p:cNvSpPr>
          <p:nvPr/>
        </p:nvSpPr>
        <p:spPr bwMode="auto">
          <a:xfrm>
            <a:off x="1241425" y="258762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isolated miss</a:t>
            </a:r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6010275" y="251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parallel miss</a:t>
            </a:r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 flipH="1">
            <a:off x="5737225" y="2819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7"/>
          <p:cNvSpPr>
            <a:spLocks noChangeShapeType="1"/>
          </p:cNvSpPr>
          <p:nvPr/>
        </p:nvSpPr>
        <p:spPr bwMode="auto">
          <a:xfrm flipH="1">
            <a:off x="5889625" y="28194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3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/>
      <p:bldP spid="39947" grpId="0"/>
      <p:bldP spid="39948" grpId="0"/>
      <p:bldP spid="39949" grpId="0"/>
      <p:bldP spid="39950" grpId="0" animBg="1"/>
      <p:bldP spid="39951" grpId="0"/>
      <p:bldP spid="39952" grpId="0"/>
      <p:bldP spid="39953" grpId="0" animBg="1"/>
      <p:bldP spid="399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(I)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A technique to obtain the memory-level parallelism benefits of a large instruction window</a:t>
            </a:r>
          </a:p>
          <a:p>
            <a:pPr>
              <a:buFont typeface="Wingdings" charset="0"/>
              <a:buNone/>
            </a:pPr>
            <a:endParaRPr lang="en-US" sz="1800">
              <a:latin typeface="Tahoma" charset="0"/>
            </a:endParaRPr>
          </a:p>
          <a:p>
            <a:r>
              <a:rPr lang="en-US">
                <a:latin typeface="Tahoma" charset="0"/>
              </a:rPr>
              <a:t>When the oldest instruction is a long-latency cache miss: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Checkpoint architectural state and enter runahead mode</a:t>
            </a:r>
          </a:p>
          <a:p>
            <a:r>
              <a:rPr lang="en-US">
                <a:latin typeface="Tahoma" charset="0"/>
              </a:rPr>
              <a:t>In runahead mode: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Speculatively pre-execute instructions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The purpose of pre-execution is to generate prefetches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L2-miss dependent instructions are marked INV and dropped</a:t>
            </a:r>
          </a:p>
          <a:p>
            <a:r>
              <a:rPr lang="en-US">
                <a:latin typeface="Tahoma" charset="0"/>
              </a:rPr>
              <a:t>Runahead mode ends when the original miss returns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Checkpoint is restored and normal execution resumes</a:t>
            </a:r>
          </a:p>
          <a:p>
            <a:pPr lvl="1"/>
            <a:endParaRPr lang="en-US" sz="1800">
              <a:latin typeface="Tahoma" charset="0"/>
              <a:ea typeface="ＭＳ Ｐゴシック" charset="0"/>
            </a:endParaRPr>
          </a:p>
          <a:p>
            <a:r>
              <a:rPr lang="en-US" sz="2000">
                <a:latin typeface="Tahoma" charset="0"/>
              </a:rPr>
              <a:t>Mutlu et al.,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Tahoma" charset="0"/>
              </a:rPr>
              <a:t>Runahead Execution: An Alternative to Very Large Instruction Windows for Out-of-order Processors</a:t>
            </a:r>
            <a:r>
              <a:rPr lang="en-US" altLang="ja-JP" sz="2000">
                <a:latin typeface="Tahoma" charset="0"/>
              </a:rPr>
              <a:t>,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altLang="ja-JP" sz="2000">
                <a:latin typeface="Tahoma" charset="0"/>
              </a:rPr>
              <a:t> HPCA 2003.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BB9739-FC62-434A-AAAC-2FBB35D738D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19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152400" y="53340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133350" y="530542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152400" y="321945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133350" y="318135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152400" y="13716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142875" y="132397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1447800" y="3219450"/>
            <a:ext cx="2590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49" name="Rectangle 9" descr="Large checker board"/>
          <p:cNvSpPr>
            <a:spLocks noChangeArrowheads="1"/>
          </p:cNvSpPr>
          <p:nvPr/>
        </p:nvSpPr>
        <p:spPr bwMode="auto">
          <a:xfrm>
            <a:off x="1447800" y="3676650"/>
            <a:ext cx="2590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0" name="Line 10"/>
          <p:cNvSpPr>
            <a:spLocks noChangeShapeType="1"/>
          </p:cNvSpPr>
          <p:nvPr/>
        </p:nvSpPr>
        <p:spPr bwMode="auto">
          <a:xfrm>
            <a:off x="1219200" y="28384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1" name="Text Box 11"/>
          <p:cNvSpPr txBox="1">
            <a:spLocks noChangeArrowheads="1"/>
          </p:cNvSpPr>
          <p:nvPr/>
        </p:nvSpPr>
        <p:spPr bwMode="auto">
          <a:xfrm>
            <a:off x="552450" y="253365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1 Miss</a:t>
            </a:r>
          </a:p>
        </p:txBody>
      </p:sp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609600" y="360045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1</a:t>
            </a: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1219200" y="3219450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4" name="Text Box 14"/>
          <p:cNvSpPr txBox="1">
            <a:spLocks noChangeArrowheads="1"/>
          </p:cNvSpPr>
          <p:nvPr/>
        </p:nvSpPr>
        <p:spPr bwMode="auto">
          <a:xfrm>
            <a:off x="2286000" y="3200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Stall</a:t>
            </a:r>
          </a:p>
        </p:txBody>
      </p:sp>
      <p:sp>
        <p:nvSpPr>
          <p:cNvPr id="291855" name="Rectangle 15" descr="Large checker board"/>
          <p:cNvSpPr>
            <a:spLocks noChangeArrowheads="1"/>
          </p:cNvSpPr>
          <p:nvPr/>
        </p:nvSpPr>
        <p:spPr bwMode="auto">
          <a:xfrm>
            <a:off x="1219200" y="3676650"/>
            <a:ext cx="228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6" name="Rectangle 16"/>
          <p:cNvSpPr>
            <a:spLocks noChangeArrowheads="1"/>
          </p:cNvSpPr>
          <p:nvPr/>
        </p:nvSpPr>
        <p:spPr bwMode="auto">
          <a:xfrm>
            <a:off x="4038600" y="321945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7" name="Text Box 17"/>
          <p:cNvSpPr txBox="1">
            <a:spLocks noChangeArrowheads="1"/>
          </p:cNvSpPr>
          <p:nvPr/>
        </p:nvSpPr>
        <p:spPr bwMode="auto">
          <a:xfrm>
            <a:off x="4133850" y="319087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5410200" y="28384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59" name="Text Box 19"/>
          <p:cNvSpPr txBox="1">
            <a:spLocks noChangeArrowheads="1"/>
          </p:cNvSpPr>
          <p:nvPr/>
        </p:nvSpPr>
        <p:spPr bwMode="auto">
          <a:xfrm>
            <a:off x="4724400" y="25146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2 Miss</a:t>
            </a:r>
          </a:p>
        </p:txBody>
      </p:sp>
      <p:sp>
        <p:nvSpPr>
          <p:cNvPr id="291860" name="Rectangle 20"/>
          <p:cNvSpPr>
            <a:spLocks noChangeArrowheads="1"/>
          </p:cNvSpPr>
          <p:nvPr/>
        </p:nvSpPr>
        <p:spPr bwMode="auto">
          <a:xfrm>
            <a:off x="5410200" y="3219450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4800600" y="360045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2</a:t>
            </a:r>
          </a:p>
        </p:txBody>
      </p:sp>
      <p:sp>
        <p:nvSpPr>
          <p:cNvPr id="291862" name="Rectangle 22" descr="Large checker board"/>
          <p:cNvSpPr>
            <a:spLocks noChangeArrowheads="1"/>
          </p:cNvSpPr>
          <p:nvPr/>
        </p:nvSpPr>
        <p:spPr bwMode="auto">
          <a:xfrm>
            <a:off x="5410200" y="3676650"/>
            <a:ext cx="228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3" name="Rectangle 23"/>
          <p:cNvSpPr>
            <a:spLocks noChangeArrowheads="1"/>
          </p:cNvSpPr>
          <p:nvPr/>
        </p:nvSpPr>
        <p:spPr bwMode="auto">
          <a:xfrm>
            <a:off x="5638800" y="3219450"/>
            <a:ext cx="2590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4" name="Text Box 24"/>
          <p:cNvSpPr txBox="1">
            <a:spLocks noChangeArrowheads="1"/>
          </p:cNvSpPr>
          <p:nvPr/>
        </p:nvSpPr>
        <p:spPr bwMode="auto">
          <a:xfrm>
            <a:off x="6686550" y="3200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Stall</a:t>
            </a:r>
          </a:p>
        </p:txBody>
      </p:sp>
      <p:sp>
        <p:nvSpPr>
          <p:cNvPr id="291865" name="Line 25"/>
          <p:cNvSpPr>
            <a:spLocks noChangeShapeType="1"/>
          </p:cNvSpPr>
          <p:nvPr/>
        </p:nvSpPr>
        <p:spPr bwMode="auto">
          <a:xfrm>
            <a:off x="1219200" y="9906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6" name="Text Box 26"/>
          <p:cNvSpPr txBox="1">
            <a:spLocks noChangeArrowheads="1"/>
          </p:cNvSpPr>
          <p:nvPr/>
        </p:nvSpPr>
        <p:spPr bwMode="auto">
          <a:xfrm>
            <a:off x="542925" y="6762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1 Hit</a:t>
            </a:r>
          </a:p>
        </p:txBody>
      </p:sp>
      <p:sp>
        <p:nvSpPr>
          <p:cNvPr id="291867" name="Rectangle 27"/>
          <p:cNvSpPr>
            <a:spLocks noChangeArrowheads="1"/>
          </p:cNvSpPr>
          <p:nvPr/>
        </p:nvSpPr>
        <p:spPr bwMode="auto">
          <a:xfrm>
            <a:off x="1219200" y="1371600"/>
            <a:ext cx="1600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8" name="Line 28"/>
          <p:cNvSpPr>
            <a:spLocks noChangeShapeType="1"/>
          </p:cNvSpPr>
          <p:nvPr/>
        </p:nvSpPr>
        <p:spPr bwMode="auto">
          <a:xfrm>
            <a:off x="2819400" y="9906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69" name="Text Box 29"/>
          <p:cNvSpPr txBox="1">
            <a:spLocks noChangeArrowheads="1"/>
          </p:cNvSpPr>
          <p:nvPr/>
        </p:nvSpPr>
        <p:spPr bwMode="auto">
          <a:xfrm>
            <a:off x="2190750" y="65722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2 Hit</a:t>
            </a:r>
          </a:p>
        </p:txBody>
      </p:sp>
      <p:sp>
        <p:nvSpPr>
          <p:cNvPr id="291870" name="Rectangle 30"/>
          <p:cNvSpPr>
            <a:spLocks noChangeArrowheads="1"/>
          </p:cNvSpPr>
          <p:nvPr/>
        </p:nvSpPr>
        <p:spPr bwMode="auto">
          <a:xfrm>
            <a:off x="2819400" y="1371600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1" name="Text Box 31"/>
          <p:cNvSpPr txBox="1">
            <a:spLocks noChangeArrowheads="1"/>
          </p:cNvSpPr>
          <p:nvPr/>
        </p:nvSpPr>
        <p:spPr bwMode="auto">
          <a:xfrm>
            <a:off x="1504950" y="132397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72" name="Line 32"/>
          <p:cNvSpPr>
            <a:spLocks noChangeShapeType="1"/>
          </p:cNvSpPr>
          <p:nvPr/>
        </p:nvSpPr>
        <p:spPr bwMode="auto">
          <a:xfrm>
            <a:off x="1219200" y="49530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3" name="Text Box 33"/>
          <p:cNvSpPr txBox="1">
            <a:spLocks noChangeArrowheads="1"/>
          </p:cNvSpPr>
          <p:nvPr/>
        </p:nvSpPr>
        <p:spPr bwMode="auto">
          <a:xfrm>
            <a:off x="542925" y="4638675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1 Miss</a:t>
            </a:r>
          </a:p>
        </p:txBody>
      </p:sp>
      <p:sp>
        <p:nvSpPr>
          <p:cNvPr id="291874" name="Rectangle 34"/>
          <p:cNvSpPr>
            <a:spLocks noChangeArrowheads="1"/>
          </p:cNvSpPr>
          <p:nvPr/>
        </p:nvSpPr>
        <p:spPr bwMode="auto">
          <a:xfrm>
            <a:off x="1371600" y="5334000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5" name="Text Box 35"/>
          <p:cNvSpPr txBox="1">
            <a:spLocks noChangeArrowheads="1"/>
          </p:cNvSpPr>
          <p:nvPr/>
        </p:nvSpPr>
        <p:spPr bwMode="auto">
          <a:xfrm>
            <a:off x="1428750" y="5286375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Runahead</a:t>
            </a:r>
          </a:p>
        </p:txBody>
      </p:sp>
      <p:sp>
        <p:nvSpPr>
          <p:cNvPr id="291876" name="Line 36"/>
          <p:cNvSpPr>
            <a:spLocks noChangeShapeType="1"/>
          </p:cNvSpPr>
          <p:nvPr/>
        </p:nvSpPr>
        <p:spPr bwMode="auto">
          <a:xfrm>
            <a:off x="2819400" y="49530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7" name="Text Box 37"/>
          <p:cNvSpPr txBox="1">
            <a:spLocks noChangeArrowheads="1"/>
          </p:cNvSpPr>
          <p:nvPr/>
        </p:nvSpPr>
        <p:spPr bwMode="auto">
          <a:xfrm>
            <a:off x="2143125" y="4638675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latin typeface="Arial" pitchFamily="35" charset="0"/>
                <a:ea typeface="+mn-ea"/>
                <a:cs typeface="+mn-cs"/>
              </a:rPr>
              <a:t>Load 2 Miss</a:t>
            </a:r>
          </a:p>
        </p:txBody>
      </p:sp>
      <p:sp>
        <p:nvSpPr>
          <p:cNvPr id="291878" name="Rectangle 38"/>
          <p:cNvSpPr>
            <a:spLocks noChangeArrowheads="1"/>
          </p:cNvSpPr>
          <p:nvPr/>
        </p:nvSpPr>
        <p:spPr bwMode="auto">
          <a:xfrm>
            <a:off x="4038600" y="53340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79" name="Rectangle 39"/>
          <p:cNvSpPr>
            <a:spLocks noChangeArrowheads="1"/>
          </p:cNvSpPr>
          <p:nvPr/>
        </p:nvSpPr>
        <p:spPr bwMode="auto">
          <a:xfrm>
            <a:off x="4267200" y="533400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0" name="Line 40"/>
          <p:cNvSpPr>
            <a:spLocks noChangeShapeType="1"/>
          </p:cNvSpPr>
          <p:nvPr/>
        </p:nvSpPr>
        <p:spPr bwMode="auto">
          <a:xfrm>
            <a:off x="5867400" y="49530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1" name="Text Box 41"/>
          <p:cNvSpPr txBox="1">
            <a:spLocks noChangeArrowheads="1"/>
          </p:cNvSpPr>
          <p:nvPr/>
        </p:nvSpPr>
        <p:spPr bwMode="auto">
          <a:xfrm>
            <a:off x="5200650" y="4638675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2 Hit</a:t>
            </a:r>
          </a:p>
        </p:txBody>
      </p:sp>
      <p:sp>
        <p:nvSpPr>
          <p:cNvPr id="291882" name="Rectangle 42" descr="Large checker board"/>
          <p:cNvSpPr>
            <a:spLocks noChangeArrowheads="1"/>
          </p:cNvSpPr>
          <p:nvPr/>
        </p:nvSpPr>
        <p:spPr bwMode="auto">
          <a:xfrm>
            <a:off x="5638800" y="3676650"/>
            <a:ext cx="2590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3" name="Rectangle 43" descr="Large checker board"/>
          <p:cNvSpPr>
            <a:spLocks noChangeArrowheads="1"/>
          </p:cNvSpPr>
          <p:nvPr/>
        </p:nvSpPr>
        <p:spPr bwMode="auto">
          <a:xfrm>
            <a:off x="2819400" y="6096000"/>
            <a:ext cx="12192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4" name="Rectangle 44" descr="Large checker board"/>
          <p:cNvSpPr>
            <a:spLocks noChangeArrowheads="1"/>
          </p:cNvSpPr>
          <p:nvPr/>
        </p:nvSpPr>
        <p:spPr bwMode="auto">
          <a:xfrm>
            <a:off x="4267200" y="6096000"/>
            <a:ext cx="1371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5" name="Rectangle 45" descr="Large checker board"/>
          <p:cNvSpPr>
            <a:spLocks noChangeArrowheads="1"/>
          </p:cNvSpPr>
          <p:nvPr/>
        </p:nvSpPr>
        <p:spPr bwMode="auto">
          <a:xfrm>
            <a:off x="1371600" y="5791200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6" name="Text Box 46"/>
          <p:cNvSpPr txBox="1">
            <a:spLocks noChangeArrowheads="1"/>
          </p:cNvSpPr>
          <p:nvPr/>
        </p:nvSpPr>
        <p:spPr bwMode="auto">
          <a:xfrm>
            <a:off x="609600" y="57150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1</a:t>
            </a:r>
          </a:p>
        </p:txBody>
      </p:sp>
      <p:sp>
        <p:nvSpPr>
          <p:cNvPr id="291887" name="Text Box 47"/>
          <p:cNvSpPr txBox="1">
            <a:spLocks noChangeArrowheads="1"/>
          </p:cNvSpPr>
          <p:nvPr/>
        </p:nvSpPr>
        <p:spPr bwMode="auto">
          <a:xfrm>
            <a:off x="2209800" y="601980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Miss 2</a:t>
            </a:r>
          </a:p>
        </p:txBody>
      </p:sp>
      <p:sp>
        <p:nvSpPr>
          <p:cNvPr id="291888" name="Rectangle 48"/>
          <p:cNvSpPr>
            <a:spLocks noChangeArrowheads="1"/>
          </p:cNvSpPr>
          <p:nvPr/>
        </p:nvSpPr>
        <p:spPr bwMode="auto">
          <a:xfrm>
            <a:off x="8229600" y="321945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89" name="Text Box 49"/>
          <p:cNvSpPr txBox="1">
            <a:spLocks noChangeArrowheads="1"/>
          </p:cNvSpPr>
          <p:nvPr/>
        </p:nvSpPr>
        <p:spPr bwMode="auto">
          <a:xfrm>
            <a:off x="4486275" y="52959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Compute</a:t>
            </a:r>
          </a:p>
        </p:txBody>
      </p:sp>
      <p:sp>
        <p:nvSpPr>
          <p:cNvPr id="291890" name="Rectangle 50"/>
          <p:cNvSpPr>
            <a:spLocks noChangeArrowheads="1"/>
          </p:cNvSpPr>
          <p:nvPr/>
        </p:nvSpPr>
        <p:spPr bwMode="auto">
          <a:xfrm>
            <a:off x="5867400" y="5334000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1" name="Rectangle 51"/>
          <p:cNvSpPr>
            <a:spLocks noChangeArrowheads="1"/>
          </p:cNvSpPr>
          <p:nvPr/>
        </p:nvSpPr>
        <p:spPr bwMode="auto">
          <a:xfrm>
            <a:off x="2819400" y="5334000"/>
            <a:ext cx="12192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2" name="Line 52"/>
          <p:cNvSpPr>
            <a:spLocks noChangeShapeType="1"/>
          </p:cNvSpPr>
          <p:nvPr/>
        </p:nvSpPr>
        <p:spPr bwMode="auto">
          <a:xfrm>
            <a:off x="4267200" y="49530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3" name="Text Box 53"/>
          <p:cNvSpPr txBox="1">
            <a:spLocks noChangeArrowheads="1"/>
          </p:cNvSpPr>
          <p:nvPr/>
        </p:nvSpPr>
        <p:spPr bwMode="auto">
          <a:xfrm>
            <a:off x="3609975" y="46482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00"/>
                </a:solidFill>
                <a:latin typeface="Arial" pitchFamily="35" charset="0"/>
                <a:ea typeface="+mn-ea"/>
                <a:cs typeface="+mn-cs"/>
              </a:rPr>
              <a:t>Load 1 Hit</a:t>
            </a:r>
          </a:p>
        </p:txBody>
      </p:sp>
      <p:sp>
        <p:nvSpPr>
          <p:cNvPr id="291894" name="Rectangle 54" descr="Large checker board"/>
          <p:cNvSpPr>
            <a:spLocks noChangeArrowheads="1"/>
          </p:cNvSpPr>
          <p:nvPr/>
        </p:nvSpPr>
        <p:spPr bwMode="auto">
          <a:xfrm>
            <a:off x="4038600" y="6096000"/>
            <a:ext cx="2286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5" name="Rectangle 55" descr="Large checker board"/>
          <p:cNvSpPr>
            <a:spLocks noChangeArrowheads="1"/>
          </p:cNvSpPr>
          <p:nvPr/>
        </p:nvSpPr>
        <p:spPr bwMode="auto">
          <a:xfrm>
            <a:off x="2819400" y="5791200"/>
            <a:ext cx="12192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6" name="Rectangle 56"/>
          <p:cNvSpPr>
            <a:spLocks noChangeArrowheads="1"/>
          </p:cNvSpPr>
          <p:nvPr/>
        </p:nvSpPr>
        <p:spPr bwMode="auto">
          <a:xfrm>
            <a:off x="5638800" y="5334000"/>
            <a:ext cx="2286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8" name="Line 58"/>
          <p:cNvSpPr>
            <a:spLocks noChangeShapeType="1"/>
          </p:cNvSpPr>
          <p:nvPr/>
        </p:nvSpPr>
        <p:spPr bwMode="auto">
          <a:xfrm>
            <a:off x="4038600" y="36004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899" name="Line 59"/>
          <p:cNvSpPr>
            <a:spLocks noChangeShapeType="1"/>
          </p:cNvSpPr>
          <p:nvPr/>
        </p:nvSpPr>
        <p:spPr bwMode="auto">
          <a:xfrm>
            <a:off x="8229600" y="36004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0" name="Line 60"/>
          <p:cNvSpPr>
            <a:spLocks noChangeShapeType="1"/>
          </p:cNvSpPr>
          <p:nvPr/>
        </p:nvSpPr>
        <p:spPr bwMode="auto">
          <a:xfrm>
            <a:off x="4038600" y="57150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1" name="Line 61"/>
          <p:cNvSpPr>
            <a:spLocks noChangeShapeType="1"/>
          </p:cNvSpPr>
          <p:nvPr/>
        </p:nvSpPr>
        <p:spPr bwMode="auto">
          <a:xfrm>
            <a:off x="5638800" y="60198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2" name="Line 62"/>
          <p:cNvSpPr>
            <a:spLocks noChangeShapeType="1"/>
          </p:cNvSpPr>
          <p:nvPr/>
        </p:nvSpPr>
        <p:spPr bwMode="auto">
          <a:xfrm>
            <a:off x="6553200" y="4343400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3" name="Line 63"/>
          <p:cNvSpPr>
            <a:spLocks noChangeShapeType="1"/>
          </p:cNvSpPr>
          <p:nvPr/>
        </p:nvSpPr>
        <p:spPr bwMode="auto">
          <a:xfrm>
            <a:off x="8686800" y="914400"/>
            <a:ext cx="0" cy="5715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4" name="Line 64"/>
          <p:cNvSpPr>
            <a:spLocks noChangeShapeType="1"/>
          </p:cNvSpPr>
          <p:nvPr/>
        </p:nvSpPr>
        <p:spPr bwMode="auto">
          <a:xfrm>
            <a:off x="6553200" y="5486400"/>
            <a:ext cx="2133600" cy="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05" name="Text Box 65"/>
          <p:cNvSpPr txBox="1">
            <a:spLocks noChangeArrowheads="1"/>
          </p:cNvSpPr>
          <p:nvPr/>
        </p:nvSpPr>
        <p:spPr bwMode="auto">
          <a:xfrm>
            <a:off x="6858000" y="5486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990000"/>
                </a:solidFill>
                <a:latin typeface="Arial" pitchFamily="35" charset="0"/>
                <a:ea typeface="+mn-ea"/>
                <a:cs typeface="+mn-cs"/>
              </a:rPr>
              <a:t>Saved Cycles</a:t>
            </a:r>
          </a:p>
        </p:txBody>
      </p:sp>
      <p:sp>
        <p:nvSpPr>
          <p:cNvPr id="291906" name="Text Box 66"/>
          <p:cNvSpPr txBox="1">
            <a:spLocks noChangeArrowheads="1"/>
          </p:cNvSpPr>
          <p:nvPr/>
        </p:nvSpPr>
        <p:spPr bwMode="auto">
          <a:xfrm>
            <a:off x="79375" y="341313"/>
            <a:ext cx="222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Perfect Caches:</a:t>
            </a:r>
          </a:p>
        </p:txBody>
      </p:sp>
      <p:sp>
        <p:nvSpPr>
          <p:cNvPr id="291907" name="Text Box 67"/>
          <p:cNvSpPr txBox="1">
            <a:spLocks noChangeArrowheads="1"/>
          </p:cNvSpPr>
          <p:nvPr/>
        </p:nvSpPr>
        <p:spPr bwMode="auto">
          <a:xfrm>
            <a:off x="66675" y="2133600"/>
            <a:ext cx="199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Small Window:</a:t>
            </a:r>
          </a:p>
        </p:txBody>
      </p:sp>
      <p:sp>
        <p:nvSpPr>
          <p:cNvPr id="291908" name="Text Box 68"/>
          <p:cNvSpPr txBox="1">
            <a:spLocks noChangeArrowheads="1"/>
          </p:cNvSpPr>
          <p:nvPr/>
        </p:nvSpPr>
        <p:spPr bwMode="auto">
          <a:xfrm>
            <a:off x="95250" y="4267200"/>
            <a:ext cx="199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000000"/>
                </a:solidFill>
                <a:latin typeface="Arial" pitchFamily="35" charset="0"/>
                <a:ea typeface="+mn-ea"/>
                <a:cs typeface="+mn-cs"/>
              </a:rPr>
              <a:t>Runahead:</a:t>
            </a:r>
          </a:p>
        </p:txBody>
      </p:sp>
      <p:sp>
        <p:nvSpPr>
          <p:cNvPr id="291909" name="Rectangle 69"/>
          <p:cNvSpPr>
            <a:spLocks noChangeArrowheads="1"/>
          </p:cNvSpPr>
          <p:nvPr/>
        </p:nvSpPr>
        <p:spPr bwMode="auto">
          <a:xfrm>
            <a:off x="1219200" y="5334000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291910" name="Rectangle 70" descr="Large checker board"/>
          <p:cNvSpPr>
            <a:spLocks noChangeArrowheads="1"/>
          </p:cNvSpPr>
          <p:nvPr/>
        </p:nvSpPr>
        <p:spPr bwMode="auto">
          <a:xfrm>
            <a:off x="1219200" y="5791200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5" charset="0"/>
              <a:ea typeface="+mn-ea"/>
              <a:cs typeface="+mn-cs"/>
            </a:endParaRPr>
          </a:p>
        </p:txBody>
      </p:sp>
      <p:sp>
        <p:nvSpPr>
          <p:cNvPr id="92229" name="Rectangle 71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610600" cy="1066800"/>
          </a:xfrm>
          <a:noFill/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8000"/>
                </a:solidFill>
                <a:latin typeface="Garamond" charset="0"/>
              </a:rPr>
              <a:t>Runahead 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353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9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9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9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9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9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29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9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29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29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29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29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29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29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29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0" dur="500"/>
                                        <p:tgtEl>
                                          <p:spTgt spid="29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29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6" dur="500"/>
                                        <p:tgtEl>
                                          <p:spTgt spid="2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4" dur="500"/>
                                        <p:tgtEl>
                                          <p:spTgt spid="29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3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6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1" dur="500"/>
                                        <p:tgtEl>
                                          <p:spTgt spid="29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4" dur="500"/>
                                        <p:tgtEl>
                                          <p:spTgt spid="29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9" dur="500"/>
                                        <p:tgtEl>
                                          <p:spTgt spid="29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2" dur="500"/>
                                        <p:tgtEl>
                                          <p:spTgt spid="2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5" dur="500"/>
                                        <p:tgtEl>
                                          <p:spTgt spid="29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0" dur="500"/>
                                        <p:tgtEl>
                                          <p:spTgt spid="2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3" dur="500"/>
                                        <p:tgtEl>
                                          <p:spTgt spid="29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6" dur="500"/>
                                        <p:tgtEl>
                                          <p:spTgt spid="29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1" dur="500"/>
                                        <p:tgtEl>
                                          <p:spTgt spid="2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4" dur="500"/>
                                        <p:tgtEl>
                                          <p:spTgt spid="2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9" dur="500"/>
                                        <p:tgtEl>
                                          <p:spTgt spid="29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2" dur="500"/>
                                        <p:tgtEl>
                                          <p:spTgt spid="2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5" dur="500"/>
                                        <p:tgtEl>
                                          <p:spTgt spid="29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8" dur="500"/>
                                        <p:tgtEl>
                                          <p:spTgt spid="29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6" dur="500"/>
                                        <p:tgtEl>
                                          <p:spTgt spid="2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9" dur="500"/>
                                        <p:tgtEl>
                                          <p:spTgt spid="2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4" dur="500"/>
                                        <p:tgtEl>
                                          <p:spTgt spid="29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7" dur="500"/>
                                        <p:tgtEl>
                                          <p:spTgt spid="2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2" dur="500"/>
                                        <p:tgtEl>
                                          <p:spTgt spid="2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5" dur="500"/>
                                        <p:tgtEl>
                                          <p:spTgt spid="29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8" dur="500"/>
                                        <p:tgtEl>
                                          <p:spTgt spid="29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6" dur="500"/>
                                        <p:tgtEl>
                                          <p:spTgt spid="29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0" dur="500"/>
                                        <p:tgtEl>
                                          <p:spTgt spid="29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3" dur="500"/>
                                        <p:tgtEl>
                                          <p:spTgt spid="29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8" dur="500"/>
                                        <p:tgtEl>
                                          <p:spTgt spid="29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91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91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91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91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9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nimBg="1"/>
      <p:bldP spid="291843" grpId="0"/>
      <p:bldP spid="291844" grpId="0" animBg="1"/>
      <p:bldP spid="291845" grpId="0"/>
      <p:bldP spid="291846" grpId="0" animBg="1"/>
      <p:bldP spid="291847" grpId="0"/>
      <p:bldP spid="291848" grpId="0" animBg="1"/>
      <p:bldP spid="291849" grpId="0" animBg="1"/>
      <p:bldP spid="291851" grpId="0"/>
      <p:bldP spid="291852" grpId="0"/>
      <p:bldP spid="291853" grpId="0" animBg="1"/>
      <p:bldP spid="291854" grpId="0"/>
      <p:bldP spid="291855" grpId="0" animBg="1"/>
      <p:bldP spid="291856" grpId="0" animBg="1"/>
      <p:bldP spid="291857" grpId="0"/>
      <p:bldP spid="291859" grpId="0"/>
      <p:bldP spid="291860" grpId="0" animBg="1"/>
      <p:bldP spid="291861" grpId="0"/>
      <p:bldP spid="291862" grpId="0" animBg="1"/>
      <p:bldP spid="291863" grpId="0" animBg="1"/>
      <p:bldP spid="291864" grpId="0"/>
      <p:bldP spid="291866" grpId="0"/>
      <p:bldP spid="291867" grpId="0" animBg="1"/>
      <p:bldP spid="291869" grpId="0"/>
      <p:bldP spid="291870" grpId="0" animBg="1"/>
      <p:bldP spid="291871" grpId="0"/>
      <p:bldP spid="291873" grpId="0"/>
      <p:bldP spid="291874" grpId="0" animBg="1"/>
      <p:bldP spid="291875" grpId="0"/>
      <p:bldP spid="291877" grpId="0"/>
      <p:bldP spid="291878" grpId="0" animBg="1"/>
      <p:bldP spid="291879" grpId="0" animBg="1"/>
      <p:bldP spid="291881" grpId="0"/>
      <p:bldP spid="291882" grpId="0" animBg="1"/>
      <p:bldP spid="291883" grpId="0" animBg="1"/>
      <p:bldP spid="291884" grpId="0" animBg="1"/>
      <p:bldP spid="291885" grpId="0" animBg="1"/>
      <p:bldP spid="291886" grpId="0"/>
      <p:bldP spid="291887" grpId="0"/>
      <p:bldP spid="291888" grpId="0" animBg="1"/>
      <p:bldP spid="291890" grpId="0" animBg="1"/>
      <p:bldP spid="291891" grpId="0" animBg="1"/>
      <p:bldP spid="291893" grpId="0"/>
      <p:bldP spid="291894" grpId="0" animBg="1"/>
      <p:bldP spid="291895" grpId="0" animBg="1"/>
      <p:bldP spid="291896" grpId="0" animBg="1"/>
      <p:bldP spid="291905" grpId="0"/>
      <p:bldP spid="291906" grpId="0"/>
      <p:bldP spid="291907" grpId="0"/>
      <p:bldP spid="291908" grpId="0"/>
      <p:bldP spid="291909" grpId="0" animBg="1"/>
      <p:bldP spid="2919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Today</a:t>
            </a:r>
            <a:endParaRPr lang="en-US" dirty="0">
              <a:latin typeface="Garamond" charset="0"/>
            </a:endParaRP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ahoma" charset="0"/>
              </a:rPr>
              <a:t>Start Memory Latency Tolerance</a:t>
            </a: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Runahead Execution</a:t>
            </a: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Prefetching</a:t>
            </a: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latin typeface="Tahoma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1F0143-A6A8-234C-8E77-AEE2280A87D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09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Benefits of Runahead Execution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105400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latin typeface="Tahoma" charset="0"/>
              </a:rPr>
              <a:t>Instead of stalling during an L2 cache miss:</a:t>
            </a:r>
          </a:p>
          <a:p>
            <a:endParaRPr lang="en-US">
              <a:solidFill>
                <a:srgbClr val="003399"/>
              </a:solidFill>
              <a:latin typeface="Tahoma" charset="0"/>
            </a:endParaRPr>
          </a:p>
          <a:p>
            <a:r>
              <a:rPr lang="en-US">
                <a:latin typeface="Tahoma" charset="0"/>
              </a:rPr>
              <a:t>Pre-executed loads and stores independent of L2-miss instructions generate </a:t>
            </a:r>
            <a:r>
              <a:rPr lang="en-US">
                <a:solidFill>
                  <a:srgbClr val="CC0000"/>
                </a:solidFill>
                <a:latin typeface="Tahoma" charset="0"/>
              </a:rPr>
              <a:t>very accurate data prefetches</a:t>
            </a:r>
            <a:r>
              <a:rPr lang="en-US">
                <a:latin typeface="Tahoma" charset="0"/>
              </a:rPr>
              <a:t>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For both regular and irregular access patterns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Instructions on the predicted program path are prefetched</a:t>
            </a:r>
            <a:r>
              <a:rPr lang="en-US">
                <a:latin typeface="Tahoma" charset="0"/>
              </a:rPr>
              <a:t> into the instruction/trace cache and L2.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Hardware prefetcher and branch predictor tables are trained</a:t>
            </a:r>
            <a:r>
              <a:rPr lang="en-US">
                <a:latin typeface="Tahoma" charset="0"/>
              </a:rPr>
              <a:t> using future access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663467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Mechanism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Entry into runahead mode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Checkpoint architectural register state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3399"/>
                </a:solidFill>
                <a:latin typeface="Tahoma" charset="0"/>
              </a:rPr>
              <a:t>Instruction processing in runahead mode</a:t>
            </a:r>
          </a:p>
          <a:p>
            <a:endParaRPr lang="en-US">
              <a:solidFill>
                <a:srgbClr val="003399"/>
              </a:solidFill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Exit from runahead mode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Restore architectural register state from checkpoint</a:t>
            </a:r>
          </a:p>
          <a:p>
            <a:endParaRPr lang="en-US">
              <a:latin typeface="Tahoma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36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Instruction Processing in Runahead Mode</a:t>
            </a:r>
          </a:p>
        </p:txBody>
      </p:sp>
      <p:sp>
        <p:nvSpPr>
          <p:cNvPr id="95234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5236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37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438281" name="Rectangle 9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Text Box 10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5242" name="Rectangle 11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Rectangle 12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8285" name="Text Box 13"/>
          <p:cNvSpPr txBox="1">
            <a:spLocks noChangeArrowheads="1"/>
          </p:cNvSpPr>
          <p:nvPr/>
        </p:nvSpPr>
        <p:spPr bwMode="auto">
          <a:xfrm>
            <a:off x="457200" y="2438400"/>
            <a:ext cx="82296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r>
              <a:rPr lang="en-US">
                <a:solidFill>
                  <a:srgbClr val="003399"/>
                </a:solidFill>
                <a:cs typeface="Arial" charset="0"/>
              </a:rPr>
              <a:t>Runahead mode processing is the same as                normal instruction processing, EXCEPT: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It is purely speculative: </a:t>
            </a: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Architectural (software-visible) register/memory state is NOT updated in runahead mode.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L2-miss dependent instructions are identified and treated specially.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They are quickly removed from the instruction window.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Their results are not trusted.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180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909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9" grpId="0" animBg="1"/>
      <p:bldP spid="438280" grpId="0"/>
      <p:bldP spid="4382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L2-Miss Dependent Instructions</a:t>
            </a:r>
          </a:p>
        </p:txBody>
      </p:sp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96262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96264" name="Rectangle 9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Text Box 10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6266" name="Rectangle 11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Rectangle 12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457200" y="2720975"/>
            <a:ext cx="82296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Two types of results produced: INV and VALID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003399"/>
                </a:solidFill>
                <a:latin typeface="Tahoma" charset="0"/>
                <a:cs typeface="Arial" charset="0"/>
              </a:rPr>
              <a:t>INV = Dependent on an L2 miss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INV results are marked using INV bits in the register file and store buffer.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INV values</a:t>
            </a:r>
            <a:r>
              <a:rPr lang="en-US" sz="2200">
                <a:solidFill>
                  <a:srgbClr val="CC0000"/>
                </a:solidFill>
                <a:cs typeface="Arial" charset="0"/>
              </a:rPr>
              <a:t> are not used for prefetching/branch resolution.</a:t>
            </a: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2200">
              <a:solidFill>
                <a:srgbClr val="CC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589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Removal of Instructions from Window</a:t>
            </a:r>
          </a:p>
        </p:txBody>
      </p:sp>
      <p:sp>
        <p:nvSpPr>
          <p:cNvPr id="97282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97288" name="Rectangle 17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Text Box 18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7290" name="Rectangle 30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Rectangle 31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Text Box 32"/>
          <p:cNvSpPr txBox="1">
            <a:spLocks noChangeArrowheads="1"/>
          </p:cNvSpPr>
          <p:nvPr/>
        </p:nvSpPr>
        <p:spPr bwMode="auto">
          <a:xfrm>
            <a:off x="457200" y="2486025"/>
            <a:ext cx="83820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Oldest instruction is examined for </a:t>
            </a:r>
            <a:r>
              <a:rPr lang="en-US" sz="2200">
                <a:solidFill>
                  <a:srgbClr val="003399"/>
                </a:solidFill>
                <a:latin typeface="Tahoma" charset="0"/>
                <a:cs typeface="Arial" charset="0"/>
              </a:rPr>
              <a:t>pseudo-retirement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An INV instruction is removed from window immediately.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1800">
                <a:latin typeface="Tahoma" charset="0"/>
                <a:cs typeface="Arial" charset="0"/>
              </a:rPr>
              <a:t> A VALID instruction is removed when it completes execution.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endParaRPr lang="en-US" sz="1800"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Pseudo-retired instructions free their allocated resources.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2000">
                <a:latin typeface="Tahoma" charset="0"/>
                <a:cs typeface="Arial" charset="0"/>
              </a:rPr>
              <a:t> This allows the processing of later instructions.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000"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Pseudo-retired stores communicate their data to       dependent loads.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latin typeface="Tahoma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sz="180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964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Store/Load Handling in Runahead Mode</a:t>
            </a:r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99332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99334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99336" name="Rectangle 17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18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99338" name="Rectangle 30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31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Text Box 32"/>
          <p:cNvSpPr txBox="1">
            <a:spLocks noChangeArrowheads="1"/>
          </p:cNvSpPr>
          <p:nvPr/>
        </p:nvSpPr>
        <p:spPr bwMode="auto">
          <a:xfrm>
            <a:off x="228600" y="2362200"/>
            <a:ext cx="89154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A pseudo-retired store writes its data and INV status to a  dedicated memory, called </a:t>
            </a:r>
            <a:r>
              <a:rPr lang="en-US" sz="2200">
                <a:solidFill>
                  <a:srgbClr val="003399"/>
                </a:solidFill>
                <a:latin typeface="Tahoma" charset="0"/>
                <a:cs typeface="Arial" charset="0"/>
              </a:rPr>
              <a:t>runahead cache</a:t>
            </a:r>
            <a:r>
              <a:rPr lang="en-US" sz="2200">
                <a:latin typeface="Tahoma" charset="0"/>
                <a:cs typeface="Arial" charset="0"/>
              </a:rPr>
              <a:t>.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Purpose: Data communication through memory in runahead mode.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A dependent load reads its data from the runahead cache.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200">
              <a:solidFill>
                <a:srgbClr val="CC0000"/>
              </a:solidFill>
              <a:latin typeface="Tahoma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Does not need to be always correct</a:t>
            </a:r>
            <a:r>
              <a:rPr lang="en-US" sz="2200">
                <a:latin typeface="Tahoma" charset="0"/>
                <a:cs typeface="Arial" charset="0"/>
              </a:rPr>
              <a:t> </a:t>
            </a:r>
            <a:r>
              <a:rPr lang="en-US" sz="2200">
                <a:latin typeface="Tahoma" charset="0"/>
                <a:cs typeface="Arial" charset="0"/>
                <a:sym typeface="Wingdings" charset="0"/>
              </a:rPr>
              <a:t> </a:t>
            </a:r>
            <a:r>
              <a:rPr lang="en-US" sz="2200">
                <a:latin typeface="Tahoma" charset="0"/>
                <a:cs typeface="Arial" charset="0"/>
              </a:rPr>
              <a:t>Size of runahead cache is very small.</a:t>
            </a:r>
            <a:endParaRPr lang="en-US" sz="2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86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Branch Handling in Runahead Mode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304800" y="1609725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285750" y="15811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Compute</a:t>
            </a:r>
          </a:p>
        </p:txBody>
      </p:sp>
      <p:sp>
        <p:nvSpPr>
          <p:cNvPr id="100356" name="Line 5"/>
          <p:cNvSpPr>
            <a:spLocks noChangeShapeType="1"/>
          </p:cNvSpPr>
          <p:nvPr/>
        </p:nvSpPr>
        <p:spPr bwMode="auto">
          <a:xfrm>
            <a:off x="1371600" y="1228725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7" name="Text Box 6"/>
          <p:cNvSpPr txBox="1">
            <a:spLocks noChangeArrowheads="1"/>
          </p:cNvSpPr>
          <p:nvPr/>
        </p:nvSpPr>
        <p:spPr bwMode="auto">
          <a:xfrm>
            <a:off x="695325" y="9144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1524000" y="1609725"/>
            <a:ext cx="14478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Text Box 8"/>
          <p:cNvSpPr txBox="1">
            <a:spLocks noChangeArrowheads="1"/>
          </p:cNvSpPr>
          <p:nvPr/>
        </p:nvSpPr>
        <p:spPr bwMode="auto">
          <a:xfrm>
            <a:off x="1581150" y="1562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Runahead</a:t>
            </a:r>
          </a:p>
        </p:txBody>
      </p:sp>
      <p:sp>
        <p:nvSpPr>
          <p:cNvPr id="100360" name="Rectangle 17" descr="Large checker board"/>
          <p:cNvSpPr>
            <a:spLocks noChangeArrowheads="1"/>
          </p:cNvSpPr>
          <p:nvPr/>
        </p:nvSpPr>
        <p:spPr bwMode="auto">
          <a:xfrm>
            <a:off x="1524000" y="2066925"/>
            <a:ext cx="14478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Text Box 18"/>
          <p:cNvSpPr txBox="1">
            <a:spLocks noChangeArrowheads="1"/>
          </p:cNvSpPr>
          <p:nvPr/>
        </p:nvSpPr>
        <p:spPr bwMode="auto">
          <a:xfrm>
            <a:off x="762000" y="19907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Miss 1</a:t>
            </a:r>
          </a:p>
        </p:txBody>
      </p:sp>
      <p:sp>
        <p:nvSpPr>
          <p:cNvPr id="100362" name="Rectangle 30"/>
          <p:cNvSpPr>
            <a:spLocks noChangeArrowheads="1"/>
          </p:cNvSpPr>
          <p:nvPr/>
        </p:nvSpPr>
        <p:spPr bwMode="auto">
          <a:xfrm>
            <a:off x="1371600" y="1609725"/>
            <a:ext cx="1524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3" name="Rectangle 31" descr="Large checker board"/>
          <p:cNvSpPr>
            <a:spLocks noChangeArrowheads="1"/>
          </p:cNvSpPr>
          <p:nvPr/>
        </p:nvSpPr>
        <p:spPr bwMode="auto">
          <a:xfrm>
            <a:off x="1371600" y="2066925"/>
            <a:ext cx="152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4" name="Text Box 32"/>
          <p:cNvSpPr txBox="1">
            <a:spLocks noChangeArrowheads="1"/>
          </p:cNvSpPr>
          <p:nvPr/>
        </p:nvSpPr>
        <p:spPr bwMode="auto">
          <a:xfrm>
            <a:off x="304800" y="2647950"/>
            <a:ext cx="8686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solidFill>
                  <a:srgbClr val="CC0000"/>
                </a:solidFill>
                <a:latin typeface="Tahoma" charset="0"/>
                <a:cs typeface="Arial" charset="0"/>
              </a:rPr>
              <a:t>INV branches cannot be resolved.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r>
              <a:rPr lang="en-US" sz="2000">
                <a:cs typeface="Arial" charset="0"/>
              </a:rPr>
              <a:t> A mispredicted INV branch causes the processor to stay on the wrong program path until the end of runahead execution.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endParaRPr lang="en-US" sz="2000"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200">
                <a:latin typeface="Tahoma" charset="0"/>
                <a:cs typeface="Arial" charset="0"/>
              </a:rPr>
              <a:t>VALID branches are resolved and initiate recovery if mispredicted.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q"/>
            </a:pPr>
            <a:endParaRPr lang="en-US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72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Pros and Cons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Advantages: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Very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accurate</a:t>
            </a:r>
            <a:r>
              <a:rPr lang="en-US" sz="1800">
                <a:latin typeface="Tahoma" charset="0"/>
                <a:ea typeface="ＭＳ Ｐゴシック" charset="0"/>
              </a:rPr>
              <a:t> prefetches for data/instructions (all cache levels)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    + Follows the program path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Simple to implement</a:t>
            </a:r>
            <a:r>
              <a:rPr lang="en-US" sz="1800">
                <a:latin typeface="Tahoma" charset="0"/>
                <a:ea typeface="ＭＳ Ｐゴシック" charset="0"/>
              </a:rPr>
              <a:t>, most of the hardware is already built in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+ Versus other pre-execution based prefetching mechanisms: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	</a:t>
            </a:r>
            <a:r>
              <a:rPr lang="en-US" sz="1400">
                <a:latin typeface="Tahoma" charset="0"/>
                <a:ea typeface="ＭＳ Ｐゴシック" charset="0"/>
              </a:rPr>
              <a:t>+ Uses the same thread context as main thread, no waste of context</a:t>
            </a:r>
          </a:p>
          <a:p>
            <a:pPr lvl="1">
              <a:buFont typeface="Wingdings" charset="0"/>
              <a:buNone/>
            </a:pPr>
            <a:r>
              <a:rPr lang="en-US" sz="1400">
                <a:latin typeface="Tahoma" charset="0"/>
                <a:ea typeface="ＭＳ Ｐゴシック" charset="0"/>
              </a:rPr>
              <a:t>	+ No need to construct a pre-execution thread</a:t>
            </a:r>
          </a:p>
          <a:p>
            <a:pPr lvl="1">
              <a:buFont typeface="Wingdings" charset="0"/>
              <a:buNone/>
            </a:pPr>
            <a:endParaRPr lang="en-US" sz="12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Disadvantages/Limitations: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Extra executed instructions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Limited by branch prediction accuracy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Cannot prefetch dependent cache misses. Solution?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Effectiveness limited by available </a:t>
            </a:r>
            <a:r>
              <a:rPr lang="ja-JP" alt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“</a:t>
            </a:r>
            <a:r>
              <a:rPr lang="en-US" altLang="ja-JP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memory-level parallelism</a:t>
            </a:r>
            <a:r>
              <a:rPr lang="ja-JP" alt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”</a:t>
            </a:r>
            <a:r>
              <a:rPr lang="en-US" altLang="ja-JP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 (MLP)</a:t>
            </a:r>
          </a:p>
          <a:p>
            <a:pPr lvl="1">
              <a:buFont typeface="Wingdings" charset="0"/>
              <a:buNone/>
            </a:pPr>
            <a:r>
              <a:rPr lang="en-US" sz="1800">
                <a:latin typeface="Tahoma" charset="0"/>
                <a:ea typeface="ＭＳ Ｐゴシック" charset="0"/>
              </a:rPr>
              <a:t>-- </a:t>
            </a:r>
            <a:r>
              <a:rPr lang="en-US" sz="1800">
                <a:solidFill>
                  <a:srgbClr val="FF0000"/>
                </a:solidFill>
                <a:latin typeface="Tahoma" charset="0"/>
                <a:ea typeface="ＭＳ Ｐゴシック" charset="0"/>
              </a:rPr>
              <a:t>Prefetch distance limited by memory latency</a:t>
            </a:r>
          </a:p>
          <a:p>
            <a:pPr lvl="1"/>
            <a:endParaRPr lang="en-US" sz="12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 Implemented in IBM POWER6, Sun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latin typeface="Tahoma" charset="0"/>
              </a:rPr>
              <a:t>Rock</a:t>
            </a:r>
            <a:r>
              <a:rPr lang="ja-JP" altLang="en-US">
                <a:latin typeface="Tahoma" charset="0"/>
              </a:rPr>
              <a:t>”</a:t>
            </a:r>
            <a:endParaRPr lang="en-US">
              <a:latin typeface="Tahoma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7F3115-FF9A-8F45-B550-E69B2E221C6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13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6B3800-B023-9A43-8087-566A9240CF9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aphicFrame>
        <p:nvGraphicFramePr>
          <p:cNvPr id="5837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137841"/>
              </p:ext>
            </p:extLst>
          </p:nvPr>
        </p:nvGraphicFramePr>
        <p:xfrm>
          <a:off x="306388" y="990600"/>
          <a:ext cx="8302625" cy="538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1" name="Chart" r:id="rId3" imgW="6261100" imgH="4064000" progId="MSGraph.Chart.8">
                  <p:embed followColorScheme="full"/>
                </p:oleObj>
              </mc:Choice>
              <mc:Fallback>
                <p:oleObj name="Chart" r:id="rId3" imgW="6261100" imgH="4064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990600"/>
                        <a:ext cx="8302625" cy="538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Performance of Runahead Execution</a:t>
            </a:r>
          </a:p>
        </p:txBody>
      </p:sp>
    </p:spTree>
    <p:extLst>
      <p:ext uri="{BB962C8B-B14F-4D97-AF65-F5344CB8AC3E}">
        <p14:creationId xmlns:p14="http://schemas.microsoft.com/office/powerpoint/2010/main" val="309259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9D7C55-A5D6-4C4E-BE93-43AEB8CB9C3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Execution vs. Large Windows</a:t>
            </a:r>
          </a:p>
        </p:txBody>
      </p:sp>
      <p:graphicFrame>
        <p:nvGraphicFramePr>
          <p:cNvPr id="5939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668460"/>
              </p:ext>
            </p:extLst>
          </p:nvPr>
        </p:nvGraphicFramePr>
        <p:xfrm>
          <a:off x="506413" y="1069975"/>
          <a:ext cx="7961312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5" name="Chart" r:id="rId3" imgW="8902700" imgH="5676900" progId="MSGraph.Chart.8">
                  <p:embed followColorScheme="full"/>
                </p:oleObj>
              </mc:Choice>
              <mc:Fallback>
                <p:oleObj name="Chart" r:id="rId3" imgW="8902700" imgH="5676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069975"/>
                        <a:ext cx="7961312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8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Required</a:t>
            </a:r>
          </a:p>
          <a:p>
            <a:pPr lvl="1"/>
            <a:r>
              <a:rPr lang="en-US" dirty="0" smtClean="0">
                <a:latin typeface="Tahoma" charset="0"/>
              </a:rPr>
              <a:t>Mutlu </a:t>
            </a:r>
            <a:r>
              <a:rPr lang="en-US" dirty="0">
                <a:latin typeface="Tahoma" charset="0"/>
              </a:rPr>
              <a:t>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</a:rPr>
              <a:t>Runahead execution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, HPCA 2003</a:t>
            </a:r>
            <a:r>
              <a:rPr lang="en-US" altLang="ja-JP" dirty="0" smtClean="0">
                <a:latin typeface="Tahoma" charset="0"/>
              </a:rPr>
              <a:t>.</a:t>
            </a:r>
            <a:endParaRPr lang="en-US" dirty="0" smtClean="0">
              <a:latin typeface="Tahoma" charset="0"/>
            </a:endParaRPr>
          </a:p>
          <a:p>
            <a:pPr lvl="1"/>
            <a:r>
              <a:rPr lang="en-US" dirty="0" err="1" smtClean="0">
                <a:latin typeface="Tahoma" charset="0"/>
              </a:rPr>
              <a:t>Srinath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</a:rPr>
              <a:t>Feedback directed prefetching</a:t>
            </a:r>
            <a:r>
              <a:rPr lang="en-US" dirty="0">
                <a:latin typeface="Tahoma" charset="0"/>
              </a:rPr>
              <a:t>”</a:t>
            </a:r>
            <a:r>
              <a:rPr lang="en-US" altLang="ja-JP" dirty="0">
                <a:latin typeface="Tahoma" charset="0"/>
              </a:rPr>
              <a:t>, HPCA 2007.</a:t>
            </a:r>
          </a:p>
          <a:p>
            <a:endParaRPr lang="en-US" dirty="0" smtClean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Optional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Efficient Runahead Execution: Power-Efficient Memory Latency Tolerance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2005, IEEE Micro Top Picks 2006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.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2005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.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Armstrong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2004.</a:t>
            </a:r>
          </a:p>
          <a:p>
            <a:pPr lvl="1"/>
            <a:endParaRPr lang="en-US" dirty="0" smtClean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5D3F36-99C4-6F44-A645-D0C8B668822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95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Runahead vs. A Real Large Window</a:t>
            </a:r>
          </a:p>
        </p:txBody>
      </p:sp>
      <p:sp>
        <p:nvSpPr>
          <p:cNvPr id="122882" name="Content Placeholder 4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When is one beneficial, when is the other?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Pros and cons of each</a:t>
            </a: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B4FAFF-61D3-6649-8F33-0035A4E8AAD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4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9E6137-042B-2F45-A267-BACC1CE9D5D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Runahead on In-order vs. Out-of-order</a:t>
            </a:r>
          </a:p>
        </p:txBody>
      </p:sp>
      <p:graphicFrame>
        <p:nvGraphicFramePr>
          <p:cNvPr id="6041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613295"/>
              </p:ext>
            </p:extLst>
          </p:nvPr>
        </p:nvGraphicFramePr>
        <p:xfrm>
          <a:off x="307975" y="838200"/>
          <a:ext cx="8299450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9" name="Chart" r:id="rId3" imgW="8953500" imgH="5981700" progId="MSGraph.Chart.8">
                  <p:embed followColorScheme="full"/>
                </p:oleObj>
              </mc:Choice>
              <mc:Fallback>
                <p:oleObj name="Chart" r:id="rId3" imgW="8953500" imgH="5981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838200"/>
                        <a:ext cx="8299450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72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Effect of Runahead in Sun ROCK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Shailender Chaudhry talk, Aug 2008.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38C461-DC12-3F47-AB34-9450C1B9F5F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8638"/>
            <a:ext cx="64643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7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Runahead Enhancements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43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Required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Runahead Execution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, HPCA 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2003, Top Picks 2003.</a:t>
            </a:r>
            <a:endParaRPr lang="en-US" altLang="ja-JP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Recommended</a:t>
            </a:r>
          </a:p>
          <a:p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Efficient Runahead Execution: Power-Efficient Memory Latency Tolerance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2005, IEEE Micro Top Picks 2006.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2005.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Armstrong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2004.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233983-FEBF-A34E-9DAB-F95C376ECA4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85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Limitations of the Baseline Runahead Mechanism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91600" cy="5029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Energy Inefficiency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 large number of instructions are speculatively executed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Efficient Runahead Execution</a:t>
            </a:r>
            <a:r>
              <a:rPr lang="en-US" sz="2000">
                <a:latin typeface="Tahoma" charset="0"/>
                <a:ea typeface="ＭＳ Ｐゴシック" charset="0"/>
              </a:rPr>
              <a:t> [ISCA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05, IEEE Micro Top Picks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06]</a:t>
            </a:r>
          </a:p>
          <a:p>
            <a:endParaRPr lang="en-US" sz="2000">
              <a:solidFill>
                <a:srgbClr val="CC0000"/>
              </a:solidFill>
              <a:latin typeface="Tahoma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Ineffectiveness for pointer-intensive applications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Runahead cannot parallelize dependent L2 cache misses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Irresolvable branch mispredictions in runahead mode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Cannot recover from a mispredicted L2-miss dependent branch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04]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endParaRPr lang="en-US" sz="2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08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Efficiency Problem</a:t>
            </a:r>
          </a:p>
        </p:txBody>
      </p:sp>
      <p:pic>
        <p:nvPicPr>
          <p:cNvPr id="634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9163"/>
            <a:ext cx="8229600" cy="5329237"/>
          </a:xfrm>
          <a:noFill/>
        </p:spPr>
      </p:pic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685800" y="2971800"/>
            <a:ext cx="685800" cy="3048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3" name="Oval 5"/>
          <p:cNvSpPr>
            <a:spLocks noChangeArrowheads="1"/>
          </p:cNvSpPr>
          <p:nvPr/>
        </p:nvSpPr>
        <p:spPr bwMode="auto">
          <a:xfrm>
            <a:off x="8001000" y="4038600"/>
            <a:ext cx="685800" cy="2057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4" name="Oval 6"/>
          <p:cNvSpPr>
            <a:spLocks noChangeArrowheads="1"/>
          </p:cNvSpPr>
          <p:nvPr/>
        </p:nvSpPr>
        <p:spPr bwMode="auto">
          <a:xfrm>
            <a:off x="2743200" y="3276600"/>
            <a:ext cx="457200" cy="2819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5" name="Oval 7"/>
          <p:cNvSpPr>
            <a:spLocks noChangeArrowheads="1"/>
          </p:cNvSpPr>
          <p:nvPr/>
        </p:nvSpPr>
        <p:spPr bwMode="auto">
          <a:xfrm>
            <a:off x="4876800" y="609600"/>
            <a:ext cx="838200" cy="5334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8216" name="Text Box 8"/>
          <p:cNvSpPr txBox="1">
            <a:spLocks noChangeArrowheads="1"/>
          </p:cNvSpPr>
          <p:nvPr/>
        </p:nvSpPr>
        <p:spPr bwMode="auto">
          <a:xfrm>
            <a:off x="8382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22%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8382000" y="4572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27%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745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 animBg="1"/>
      <p:bldP spid="478212" grpId="1" animBg="1"/>
      <p:bldP spid="478213" grpId="0" animBg="1"/>
      <p:bldP spid="478213" grpId="1" animBg="1"/>
      <p:bldP spid="478214" grpId="0" animBg="1"/>
      <p:bldP spid="478214" grpId="1" animBg="1"/>
      <p:bldP spid="478215" grpId="0" animBg="1"/>
      <p:bldP spid="478216" grpId="0"/>
      <p:bldP spid="4782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Causes of Inefficiency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Short runahead periods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Overlapping runahead periods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Useless runahead periods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Mutlu et al., </a:t>
            </a:r>
            <a:r>
              <a:rPr lang="ja-JP" altLang="en-US">
                <a:latin typeface="Tahoma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Efficient Runahead Execution: Power-Efficient Memory Latency Tolerance</a:t>
            </a:r>
            <a:r>
              <a:rPr lang="en-US" altLang="ja-JP">
                <a:latin typeface="Tahoma" charset="0"/>
              </a:rPr>
              <a:t>,</a:t>
            </a:r>
            <a:r>
              <a:rPr lang="ja-JP" alt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ISCA 2005, IEEE Micro Top Picks 2006.</a:t>
            </a: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17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Short Runahead Periods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Processor can initiate runahead mode due to an already in-flight L2 miss generated by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the prefetcher, wrong-path, or a previous runahead period</a:t>
            </a: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Short periods  </a:t>
            </a:r>
          </a:p>
          <a:p>
            <a:pPr lvl="1"/>
            <a:r>
              <a:rPr lang="en-US" sz="2000">
                <a:solidFill>
                  <a:srgbClr val="CC0000"/>
                </a:solidFill>
                <a:latin typeface="Tahoma" charset="0"/>
                <a:ea typeface="ＭＳ Ｐゴシック" charset="0"/>
              </a:rPr>
              <a:t>are less likely to generate useful L2 misses</a:t>
            </a:r>
          </a:p>
          <a:p>
            <a:pPr lvl="1"/>
            <a:r>
              <a:rPr lang="en-US" sz="2000">
                <a:solidFill>
                  <a:srgbClr val="CC0000"/>
                </a:solidFill>
                <a:latin typeface="Tahoma" charset="0"/>
                <a:ea typeface="ＭＳ Ｐゴシック" charset="0"/>
              </a:rPr>
              <a:t>have high overhead</a:t>
            </a:r>
            <a:r>
              <a:rPr lang="en-US" sz="2000">
                <a:latin typeface="Tahoma" charset="0"/>
                <a:ea typeface="ＭＳ Ｐゴシック" charset="0"/>
              </a:rPr>
              <a:t> due to the flush penalty at runahead exit</a:t>
            </a:r>
          </a:p>
          <a:p>
            <a:endParaRPr lang="en-US" sz="20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933450" y="35814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914400" y="35528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568326" name="Line 6"/>
          <p:cNvSpPr>
            <a:spLocks noChangeShapeType="1"/>
          </p:cNvSpPr>
          <p:nvPr/>
        </p:nvSpPr>
        <p:spPr bwMode="auto">
          <a:xfrm>
            <a:off x="2000250" y="32004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27" name="Text Box 7"/>
          <p:cNvSpPr txBox="1">
            <a:spLocks noChangeArrowheads="1"/>
          </p:cNvSpPr>
          <p:nvPr/>
        </p:nvSpPr>
        <p:spPr bwMode="auto">
          <a:xfrm>
            <a:off x="1066800" y="28860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568328" name="Rectangle 8"/>
          <p:cNvSpPr>
            <a:spLocks noChangeArrowheads="1"/>
          </p:cNvSpPr>
          <p:nvPr/>
        </p:nvSpPr>
        <p:spPr bwMode="auto">
          <a:xfrm>
            <a:off x="2000250" y="3581400"/>
            <a:ext cx="120015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29" name="Text Box 9"/>
          <p:cNvSpPr txBox="1">
            <a:spLocks noChangeArrowheads="1"/>
          </p:cNvSpPr>
          <p:nvPr/>
        </p:nvSpPr>
        <p:spPr bwMode="auto">
          <a:xfrm>
            <a:off x="1981200" y="3548063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568330" name="Line 10"/>
          <p:cNvSpPr>
            <a:spLocks noChangeShapeType="1"/>
          </p:cNvSpPr>
          <p:nvPr/>
        </p:nvSpPr>
        <p:spPr bwMode="auto">
          <a:xfrm>
            <a:off x="3200400" y="32004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1" name="Text Box 11"/>
          <p:cNvSpPr txBox="1">
            <a:spLocks noChangeArrowheads="1"/>
          </p:cNvSpPr>
          <p:nvPr/>
        </p:nvSpPr>
        <p:spPr bwMode="auto">
          <a:xfrm>
            <a:off x="2698750" y="28860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568332" name="Rectangle 12"/>
          <p:cNvSpPr>
            <a:spLocks noChangeArrowheads="1"/>
          </p:cNvSpPr>
          <p:nvPr/>
        </p:nvSpPr>
        <p:spPr bwMode="auto">
          <a:xfrm>
            <a:off x="4819650" y="35814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3" name="Rectangle 13"/>
          <p:cNvSpPr>
            <a:spLocks noChangeArrowheads="1"/>
          </p:cNvSpPr>
          <p:nvPr/>
        </p:nvSpPr>
        <p:spPr bwMode="auto">
          <a:xfrm>
            <a:off x="5048250" y="3581400"/>
            <a:ext cx="74295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4" name="Line 14"/>
          <p:cNvSpPr>
            <a:spLocks noChangeShapeType="1"/>
          </p:cNvSpPr>
          <p:nvPr/>
        </p:nvSpPr>
        <p:spPr bwMode="auto">
          <a:xfrm>
            <a:off x="5791200" y="32004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5" name="Text Box 15"/>
          <p:cNvSpPr txBox="1">
            <a:spLocks noChangeArrowheads="1"/>
          </p:cNvSpPr>
          <p:nvPr/>
        </p:nvSpPr>
        <p:spPr bwMode="auto">
          <a:xfrm>
            <a:off x="5410200" y="28860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568336" name="Rectangle 16" descr="Large checker board"/>
          <p:cNvSpPr>
            <a:spLocks noChangeArrowheads="1"/>
          </p:cNvSpPr>
          <p:nvPr/>
        </p:nvSpPr>
        <p:spPr bwMode="auto">
          <a:xfrm>
            <a:off x="3200400" y="4343400"/>
            <a:ext cx="16002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7" name="Rectangle 17" descr="Large checker board"/>
          <p:cNvSpPr>
            <a:spLocks noChangeArrowheads="1"/>
          </p:cNvSpPr>
          <p:nvPr/>
        </p:nvSpPr>
        <p:spPr bwMode="auto">
          <a:xfrm>
            <a:off x="2000250" y="4038600"/>
            <a:ext cx="120015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38" name="Text Box 18"/>
          <p:cNvSpPr txBox="1">
            <a:spLocks noChangeArrowheads="1"/>
          </p:cNvSpPr>
          <p:nvPr/>
        </p:nvSpPr>
        <p:spPr bwMode="auto">
          <a:xfrm>
            <a:off x="1390650" y="39624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568339" name="Text Box 19"/>
          <p:cNvSpPr txBox="1">
            <a:spLocks noChangeArrowheads="1"/>
          </p:cNvSpPr>
          <p:nvPr/>
        </p:nvSpPr>
        <p:spPr bwMode="auto">
          <a:xfrm>
            <a:off x="2514600" y="42672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568340" name="Rectangle 20"/>
          <p:cNvSpPr>
            <a:spLocks noChangeArrowheads="1"/>
          </p:cNvSpPr>
          <p:nvPr/>
        </p:nvSpPr>
        <p:spPr bwMode="auto">
          <a:xfrm>
            <a:off x="6477000" y="3581400"/>
            <a:ext cx="685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1" name="Rectangle 21"/>
          <p:cNvSpPr>
            <a:spLocks noChangeArrowheads="1"/>
          </p:cNvSpPr>
          <p:nvPr/>
        </p:nvSpPr>
        <p:spPr bwMode="auto">
          <a:xfrm>
            <a:off x="3200400" y="3581400"/>
            <a:ext cx="161925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2" name="Line 22"/>
          <p:cNvSpPr>
            <a:spLocks noChangeShapeType="1"/>
          </p:cNvSpPr>
          <p:nvPr/>
        </p:nvSpPr>
        <p:spPr bwMode="auto">
          <a:xfrm>
            <a:off x="5048250" y="32004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3" name="Text Box 23"/>
          <p:cNvSpPr txBox="1">
            <a:spLocks noChangeArrowheads="1"/>
          </p:cNvSpPr>
          <p:nvPr/>
        </p:nvSpPr>
        <p:spPr bwMode="auto">
          <a:xfrm>
            <a:off x="4191000" y="28908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568344" name="Rectangle 24" descr="Large checker board"/>
          <p:cNvSpPr>
            <a:spLocks noChangeArrowheads="1"/>
          </p:cNvSpPr>
          <p:nvPr/>
        </p:nvSpPr>
        <p:spPr bwMode="auto">
          <a:xfrm>
            <a:off x="4800600" y="4343400"/>
            <a:ext cx="2286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5" name="Rectangle 25" descr="Large checker board"/>
          <p:cNvSpPr>
            <a:spLocks noChangeArrowheads="1"/>
          </p:cNvSpPr>
          <p:nvPr/>
        </p:nvSpPr>
        <p:spPr bwMode="auto">
          <a:xfrm>
            <a:off x="3200400" y="4038600"/>
            <a:ext cx="161925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6" name="Line 26"/>
          <p:cNvSpPr>
            <a:spLocks noChangeShapeType="1"/>
          </p:cNvSpPr>
          <p:nvPr/>
        </p:nvSpPr>
        <p:spPr bwMode="auto">
          <a:xfrm>
            <a:off x="4819650" y="3962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7" name="Line 27"/>
          <p:cNvSpPr>
            <a:spLocks noChangeShapeType="1"/>
          </p:cNvSpPr>
          <p:nvPr/>
        </p:nvSpPr>
        <p:spPr bwMode="auto">
          <a:xfrm>
            <a:off x="6276975" y="42672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8" name="Rectangle 28"/>
          <p:cNvSpPr>
            <a:spLocks noChangeArrowheads="1"/>
          </p:cNvSpPr>
          <p:nvPr/>
        </p:nvSpPr>
        <p:spPr bwMode="auto">
          <a:xfrm>
            <a:off x="5791200" y="3581400"/>
            <a:ext cx="4572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49" name="Rectangle 29"/>
          <p:cNvSpPr>
            <a:spLocks noChangeArrowheads="1"/>
          </p:cNvSpPr>
          <p:nvPr/>
        </p:nvSpPr>
        <p:spPr bwMode="auto">
          <a:xfrm>
            <a:off x="6248400" y="35814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50" name="Rectangle 30" descr="Large checker board"/>
          <p:cNvSpPr>
            <a:spLocks noChangeArrowheads="1"/>
          </p:cNvSpPr>
          <p:nvPr/>
        </p:nvSpPr>
        <p:spPr bwMode="auto">
          <a:xfrm>
            <a:off x="5029200" y="4343400"/>
            <a:ext cx="7620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8351" name="Rectangle 31" descr="Large checker board"/>
          <p:cNvSpPr>
            <a:spLocks noChangeArrowheads="1"/>
          </p:cNvSpPr>
          <p:nvPr/>
        </p:nvSpPr>
        <p:spPr bwMode="auto">
          <a:xfrm>
            <a:off x="5791200" y="4343400"/>
            <a:ext cx="45720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792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6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6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56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56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56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56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56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56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6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56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56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56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56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56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56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4" dur="500"/>
                                        <p:tgtEl>
                                          <p:spTgt spid="56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4" grpId="0" animBg="1"/>
      <p:bldP spid="568325" grpId="0"/>
      <p:bldP spid="568326" grpId="0" animBg="1"/>
      <p:bldP spid="568327" grpId="0"/>
      <p:bldP spid="568328" grpId="0" animBg="1"/>
      <p:bldP spid="568329" grpId="0"/>
      <p:bldP spid="568330" grpId="0" animBg="1"/>
      <p:bldP spid="568331" grpId="0"/>
      <p:bldP spid="568332" grpId="0" animBg="1"/>
      <p:bldP spid="568333" grpId="0" animBg="1"/>
      <p:bldP spid="568334" grpId="0" animBg="1"/>
      <p:bldP spid="568335" grpId="0"/>
      <p:bldP spid="568336" grpId="0" animBg="1"/>
      <p:bldP spid="568337" grpId="0" animBg="1"/>
      <p:bldP spid="568338" grpId="0"/>
      <p:bldP spid="568339" grpId="0"/>
      <p:bldP spid="568340" grpId="0" animBg="1"/>
      <p:bldP spid="568341" grpId="0" animBg="1"/>
      <p:bldP spid="568342" grpId="0" animBg="1"/>
      <p:bldP spid="568343" grpId="0"/>
      <p:bldP spid="568344" grpId="0" animBg="1"/>
      <p:bldP spid="568345" grpId="0" animBg="1"/>
      <p:bldP spid="568346" grpId="0" animBg="1"/>
      <p:bldP spid="568347" grpId="0" animBg="1"/>
      <p:bldP spid="568348" grpId="0" animBg="1"/>
      <p:bldP spid="568349" grpId="0" animBg="1"/>
      <p:bldP spid="568350" grpId="0" animBg="1"/>
      <p:bldP spid="56835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Overlapping Runahead Periods</a:t>
            </a:r>
          </a:p>
        </p:txBody>
      </p:sp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685800" y="33528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666750" y="33147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570373" name="Rectangle 5"/>
          <p:cNvSpPr>
            <a:spLocks noChangeArrowheads="1"/>
          </p:cNvSpPr>
          <p:nvPr/>
        </p:nvSpPr>
        <p:spPr bwMode="auto">
          <a:xfrm>
            <a:off x="1752600" y="3352800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4" name="Rectangle 6" descr="Large checker board"/>
          <p:cNvSpPr>
            <a:spLocks noChangeArrowheads="1"/>
          </p:cNvSpPr>
          <p:nvPr/>
        </p:nvSpPr>
        <p:spPr bwMode="auto">
          <a:xfrm>
            <a:off x="1752600" y="3810000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5" name="Line 7"/>
          <p:cNvSpPr>
            <a:spLocks noChangeShapeType="1"/>
          </p:cNvSpPr>
          <p:nvPr/>
        </p:nvSpPr>
        <p:spPr bwMode="auto">
          <a:xfrm>
            <a:off x="1752600" y="29718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762000" y="25908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1143000" y="37338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2571750" y="333375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570379" name="Rectangle 11"/>
          <p:cNvSpPr>
            <a:spLocks noChangeArrowheads="1"/>
          </p:cNvSpPr>
          <p:nvPr/>
        </p:nvSpPr>
        <p:spPr bwMode="auto">
          <a:xfrm>
            <a:off x="4800600" y="335280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0" name="Line 12"/>
          <p:cNvSpPr>
            <a:spLocks noChangeShapeType="1"/>
          </p:cNvSpPr>
          <p:nvPr/>
        </p:nvSpPr>
        <p:spPr bwMode="auto">
          <a:xfrm>
            <a:off x="5241925" y="29718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1" name="Text Box 13"/>
          <p:cNvSpPr txBox="1">
            <a:spLocks noChangeArrowheads="1"/>
          </p:cNvSpPr>
          <p:nvPr/>
        </p:nvSpPr>
        <p:spPr bwMode="auto">
          <a:xfrm>
            <a:off x="5029200" y="259080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570382" name="Text Box 14"/>
          <p:cNvSpPr txBox="1">
            <a:spLocks noChangeArrowheads="1"/>
          </p:cNvSpPr>
          <p:nvPr/>
        </p:nvSpPr>
        <p:spPr bwMode="auto">
          <a:xfrm>
            <a:off x="4629150" y="374332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570383" name="Rectangle 15"/>
          <p:cNvSpPr>
            <a:spLocks noChangeArrowheads="1"/>
          </p:cNvSpPr>
          <p:nvPr/>
        </p:nvSpPr>
        <p:spPr bwMode="auto">
          <a:xfrm>
            <a:off x="5257800" y="3352800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4" name="Rectangle 16" descr="Large checker board"/>
          <p:cNvSpPr>
            <a:spLocks noChangeArrowheads="1"/>
          </p:cNvSpPr>
          <p:nvPr/>
        </p:nvSpPr>
        <p:spPr bwMode="auto">
          <a:xfrm>
            <a:off x="5257800" y="3810000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5" name="Rectangle 17"/>
          <p:cNvSpPr>
            <a:spLocks noChangeArrowheads="1"/>
          </p:cNvSpPr>
          <p:nvPr/>
        </p:nvSpPr>
        <p:spPr bwMode="auto">
          <a:xfrm>
            <a:off x="8305800" y="335280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6" name="Line 18"/>
          <p:cNvSpPr>
            <a:spLocks noChangeShapeType="1"/>
          </p:cNvSpPr>
          <p:nvPr/>
        </p:nvSpPr>
        <p:spPr bwMode="auto">
          <a:xfrm>
            <a:off x="4572000" y="37338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7" name="Line 19"/>
          <p:cNvSpPr>
            <a:spLocks noChangeShapeType="1"/>
          </p:cNvSpPr>
          <p:nvPr/>
        </p:nvSpPr>
        <p:spPr bwMode="auto">
          <a:xfrm>
            <a:off x="8077200" y="37338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8" name="Line 20"/>
          <p:cNvSpPr>
            <a:spLocks noChangeShapeType="1"/>
          </p:cNvSpPr>
          <p:nvPr/>
        </p:nvSpPr>
        <p:spPr bwMode="auto">
          <a:xfrm>
            <a:off x="2286000" y="2971800"/>
            <a:ext cx="0" cy="381000"/>
          </a:xfrm>
          <a:prstGeom prst="line">
            <a:avLst/>
          </a:prstGeom>
          <a:noFill/>
          <a:ln w="2222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89" name="Text Box 21"/>
          <p:cNvSpPr txBox="1">
            <a:spLocks noChangeArrowheads="1"/>
          </p:cNvSpPr>
          <p:nvPr/>
        </p:nvSpPr>
        <p:spPr bwMode="auto">
          <a:xfrm>
            <a:off x="2178050" y="25908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660033"/>
                </a:solidFill>
                <a:cs typeface="Arial" charset="0"/>
              </a:rPr>
              <a:t>Load 2 INV</a:t>
            </a:r>
          </a:p>
        </p:txBody>
      </p:sp>
      <p:sp>
        <p:nvSpPr>
          <p:cNvPr id="570390" name="Rectangle 22"/>
          <p:cNvSpPr>
            <a:spLocks noChangeArrowheads="1"/>
          </p:cNvSpPr>
          <p:nvPr/>
        </p:nvSpPr>
        <p:spPr bwMode="auto">
          <a:xfrm>
            <a:off x="4572000" y="33528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1" name="Rectangle 23"/>
          <p:cNvSpPr>
            <a:spLocks noChangeArrowheads="1"/>
          </p:cNvSpPr>
          <p:nvPr/>
        </p:nvSpPr>
        <p:spPr bwMode="auto">
          <a:xfrm>
            <a:off x="8077200" y="335280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2" name="Line 24"/>
          <p:cNvSpPr>
            <a:spLocks noChangeShapeType="1"/>
          </p:cNvSpPr>
          <p:nvPr/>
        </p:nvSpPr>
        <p:spPr bwMode="auto">
          <a:xfrm>
            <a:off x="4813300" y="29718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3" name="Text Box 25"/>
          <p:cNvSpPr txBox="1">
            <a:spLocks noChangeArrowheads="1"/>
          </p:cNvSpPr>
          <p:nvPr/>
        </p:nvSpPr>
        <p:spPr bwMode="auto">
          <a:xfrm>
            <a:off x="3803650" y="25908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570394" name="Rectangle 26"/>
          <p:cNvSpPr>
            <a:spLocks noChangeArrowheads="1"/>
          </p:cNvSpPr>
          <p:nvPr/>
        </p:nvSpPr>
        <p:spPr bwMode="auto">
          <a:xfrm>
            <a:off x="2286000" y="3352800"/>
            <a:ext cx="2286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5" name="Rectangle 27"/>
          <p:cNvSpPr>
            <a:spLocks noChangeArrowheads="1"/>
          </p:cNvSpPr>
          <p:nvPr/>
        </p:nvSpPr>
        <p:spPr bwMode="auto">
          <a:xfrm>
            <a:off x="5257800" y="3352800"/>
            <a:ext cx="22860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0396" name="Text Box 28"/>
          <p:cNvSpPr txBox="1">
            <a:spLocks noChangeArrowheads="1"/>
          </p:cNvSpPr>
          <p:nvPr/>
        </p:nvSpPr>
        <p:spPr bwMode="auto">
          <a:xfrm>
            <a:off x="2774950" y="3309938"/>
            <a:ext cx="126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FFFF"/>
                </a:solidFill>
                <a:cs typeface="Arial" charset="0"/>
              </a:rPr>
              <a:t>OVERLAP</a:t>
            </a:r>
          </a:p>
        </p:txBody>
      </p:sp>
      <p:sp>
        <p:nvSpPr>
          <p:cNvPr id="570397" name="Text Box 29"/>
          <p:cNvSpPr txBox="1">
            <a:spLocks noChangeArrowheads="1"/>
          </p:cNvSpPr>
          <p:nvPr/>
        </p:nvSpPr>
        <p:spPr bwMode="auto">
          <a:xfrm>
            <a:off x="5743575" y="33051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FFFF"/>
                </a:solidFill>
                <a:cs typeface="Arial" charset="0"/>
              </a:rPr>
              <a:t>OVERLAP</a:t>
            </a:r>
          </a:p>
        </p:txBody>
      </p:sp>
      <p:sp>
        <p:nvSpPr>
          <p:cNvPr id="57039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runahead periods that execute the same instructions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Second period is inefficient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23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7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7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7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7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7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57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57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57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57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57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57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57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500"/>
                                        <p:tgtEl>
                                          <p:spTgt spid="57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57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57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57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57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animBg="1"/>
      <p:bldP spid="570372" grpId="0"/>
      <p:bldP spid="570373" grpId="0" animBg="1"/>
      <p:bldP spid="570374" grpId="0" animBg="1"/>
      <p:bldP spid="570375" grpId="0" animBg="1"/>
      <p:bldP spid="570376" grpId="0"/>
      <p:bldP spid="570377" grpId="0"/>
      <p:bldP spid="570378" grpId="0"/>
      <p:bldP spid="570379" grpId="0" animBg="1"/>
      <p:bldP spid="570380" grpId="0" animBg="1"/>
      <p:bldP spid="570381" grpId="0"/>
      <p:bldP spid="570382" grpId="0"/>
      <p:bldP spid="570383" grpId="0" animBg="1"/>
      <p:bldP spid="570384" grpId="0" animBg="1"/>
      <p:bldP spid="570385" grpId="0" animBg="1"/>
      <p:bldP spid="570386" grpId="0" animBg="1"/>
      <p:bldP spid="570387" grpId="0" animBg="1"/>
      <p:bldP spid="570388" grpId="0" animBg="1"/>
      <p:bldP spid="570389" grpId="0"/>
      <p:bldP spid="570390" grpId="0" animBg="1"/>
      <p:bldP spid="570391" grpId="0" animBg="1"/>
      <p:bldP spid="570392" grpId="0" animBg="1"/>
      <p:bldP spid="570393" grpId="0"/>
      <p:bldP spid="570394" grpId="0" animBg="1"/>
      <p:bldP spid="570395" grpId="0" animBg="1"/>
      <p:bldP spid="570396" grpId="0"/>
      <p:bldP spid="5703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Tolerating Memory Latency</a:t>
            </a: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14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Useless Runahead Periods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Periods that do not result in prefetches for normal mode </a:t>
            </a: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They exist due to the lack of memory-level parallelism</a:t>
            </a: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Mechanism to eliminate useless periods: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Predict if a period will generate useful L2 misses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Estimate a period to be useful if it generated an L2 miss that cannot be captured by the instruction window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Useless period predictors are trained based on this estimation</a:t>
            </a: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1771650" y="274320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1752600" y="27146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572422" name="Line 6"/>
          <p:cNvSpPr>
            <a:spLocks noChangeShapeType="1"/>
          </p:cNvSpPr>
          <p:nvPr/>
        </p:nvSpPr>
        <p:spPr bwMode="auto">
          <a:xfrm>
            <a:off x="2838450" y="236220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3" name="Text Box 7"/>
          <p:cNvSpPr txBox="1">
            <a:spLocks noChangeArrowheads="1"/>
          </p:cNvSpPr>
          <p:nvPr/>
        </p:nvSpPr>
        <p:spPr bwMode="auto">
          <a:xfrm>
            <a:off x="1905000" y="20478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572424" name="Rectangle 8"/>
          <p:cNvSpPr>
            <a:spLocks noChangeArrowheads="1"/>
          </p:cNvSpPr>
          <p:nvPr/>
        </p:nvSpPr>
        <p:spPr bwMode="auto">
          <a:xfrm>
            <a:off x="2838450" y="2743200"/>
            <a:ext cx="280035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5" name="Text Box 9"/>
          <p:cNvSpPr txBox="1">
            <a:spLocks noChangeArrowheads="1"/>
          </p:cNvSpPr>
          <p:nvPr/>
        </p:nvSpPr>
        <p:spPr bwMode="auto">
          <a:xfrm>
            <a:off x="3648075" y="27051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572426" name="Rectangle 10"/>
          <p:cNvSpPr>
            <a:spLocks noChangeArrowheads="1"/>
          </p:cNvSpPr>
          <p:nvPr/>
        </p:nvSpPr>
        <p:spPr bwMode="auto">
          <a:xfrm>
            <a:off x="5638800" y="2743200"/>
            <a:ext cx="24765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7" name="Rectangle 11"/>
          <p:cNvSpPr>
            <a:spLocks noChangeArrowheads="1"/>
          </p:cNvSpPr>
          <p:nvPr/>
        </p:nvSpPr>
        <p:spPr bwMode="auto">
          <a:xfrm>
            <a:off x="5886450" y="2743200"/>
            <a:ext cx="74295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8" name="Rectangle 12" descr="Large checker board"/>
          <p:cNvSpPr>
            <a:spLocks noChangeArrowheads="1"/>
          </p:cNvSpPr>
          <p:nvPr/>
        </p:nvSpPr>
        <p:spPr bwMode="auto">
          <a:xfrm>
            <a:off x="2838450" y="3200400"/>
            <a:ext cx="2800350" cy="1428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29" name="Text Box 13"/>
          <p:cNvSpPr txBox="1">
            <a:spLocks noChangeArrowheads="1"/>
          </p:cNvSpPr>
          <p:nvPr/>
        </p:nvSpPr>
        <p:spPr bwMode="auto">
          <a:xfrm>
            <a:off x="2228850" y="312420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572430" name="Line 14"/>
          <p:cNvSpPr>
            <a:spLocks noChangeShapeType="1"/>
          </p:cNvSpPr>
          <p:nvPr/>
        </p:nvSpPr>
        <p:spPr bwMode="auto">
          <a:xfrm>
            <a:off x="5886450" y="236220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2431" name="Text Box 15"/>
          <p:cNvSpPr txBox="1">
            <a:spLocks noChangeArrowheads="1"/>
          </p:cNvSpPr>
          <p:nvPr/>
        </p:nvSpPr>
        <p:spPr bwMode="auto">
          <a:xfrm>
            <a:off x="5029200" y="20526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572432" name="Line 16"/>
          <p:cNvSpPr>
            <a:spLocks noChangeShapeType="1"/>
          </p:cNvSpPr>
          <p:nvPr/>
        </p:nvSpPr>
        <p:spPr bwMode="auto">
          <a:xfrm>
            <a:off x="5657850" y="31242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887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5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57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5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57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57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7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0" grpId="0" animBg="1"/>
      <p:bldP spid="572421" grpId="0"/>
      <p:bldP spid="572422" grpId="0" animBg="1"/>
      <p:bldP spid="572423" grpId="0"/>
      <p:bldP spid="572424" grpId="0" animBg="1"/>
      <p:bldP spid="572425" grpId="0"/>
      <p:bldP spid="572426" grpId="0" animBg="1"/>
      <p:bldP spid="572427" grpId="0" animBg="1"/>
      <p:bldP spid="572428" grpId="0" animBg="1"/>
      <p:bldP spid="572429" grpId="0"/>
      <p:bldP spid="572430" grpId="0" animBg="1"/>
      <p:bldP spid="572431" grpId="0"/>
      <p:bldP spid="5724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9163"/>
            <a:ext cx="8153400" cy="5329237"/>
          </a:xfrm>
          <a:noFill/>
        </p:spPr>
      </p:pic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Overall Impact on Executed Instructions</a:t>
            </a:r>
          </a:p>
        </p:txBody>
      </p:sp>
      <p:sp>
        <p:nvSpPr>
          <p:cNvPr id="586756" name="Line 4"/>
          <p:cNvSpPr>
            <a:spLocks noChangeShapeType="1"/>
          </p:cNvSpPr>
          <p:nvPr/>
        </p:nvSpPr>
        <p:spPr bwMode="auto">
          <a:xfrm>
            <a:off x="1181100" y="3200400"/>
            <a:ext cx="0" cy="2133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57" name="Line 5"/>
          <p:cNvSpPr>
            <a:spLocks noChangeShapeType="1"/>
          </p:cNvSpPr>
          <p:nvPr/>
        </p:nvSpPr>
        <p:spPr bwMode="auto">
          <a:xfrm>
            <a:off x="3105150" y="3609975"/>
            <a:ext cx="0" cy="1828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58" name="Line 6"/>
          <p:cNvSpPr>
            <a:spLocks noChangeShapeType="1"/>
          </p:cNvSpPr>
          <p:nvPr/>
        </p:nvSpPr>
        <p:spPr bwMode="auto">
          <a:xfrm>
            <a:off x="8343900" y="4467225"/>
            <a:ext cx="0" cy="762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59" name="Line 7"/>
          <p:cNvSpPr>
            <a:spLocks noChangeShapeType="1"/>
          </p:cNvSpPr>
          <p:nvPr/>
        </p:nvSpPr>
        <p:spPr bwMode="auto">
          <a:xfrm>
            <a:off x="5305425" y="1143000"/>
            <a:ext cx="0" cy="1447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0" name="Line 8"/>
          <p:cNvSpPr>
            <a:spLocks noChangeShapeType="1"/>
          </p:cNvSpPr>
          <p:nvPr/>
        </p:nvSpPr>
        <p:spPr bwMode="auto">
          <a:xfrm>
            <a:off x="2828925" y="2657475"/>
            <a:ext cx="0" cy="1990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1" name="Line 9"/>
          <p:cNvSpPr>
            <a:spLocks noChangeShapeType="1"/>
          </p:cNvSpPr>
          <p:nvPr/>
        </p:nvSpPr>
        <p:spPr bwMode="auto">
          <a:xfrm>
            <a:off x="4495800" y="3581400"/>
            <a:ext cx="0" cy="1524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2" name="Line 10"/>
          <p:cNvSpPr>
            <a:spLocks noChangeShapeType="1"/>
          </p:cNvSpPr>
          <p:nvPr/>
        </p:nvSpPr>
        <p:spPr bwMode="auto">
          <a:xfrm>
            <a:off x="7781925" y="2362200"/>
            <a:ext cx="0" cy="2438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6763" name="Text Box 11"/>
          <p:cNvSpPr txBox="1">
            <a:spLocks noChangeArrowheads="1"/>
          </p:cNvSpPr>
          <p:nvPr/>
        </p:nvSpPr>
        <p:spPr bwMode="auto">
          <a:xfrm>
            <a:off x="8382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99"/>
                </a:solidFill>
                <a:cs typeface="Arial" charset="0"/>
              </a:rPr>
              <a:t>26.5%</a:t>
            </a:r>
          </a:p>
        </p:txBody>
      </p:sp>
      <p:sp>
        <p:nvSpPr>
          <p:cNvPr id="586764" name="Text Box 12"/>
          <p:cNvSpPr txBox="1">
            <a:spLocks noChangeArrowheads="1"/>
          </p:cNvSpPr>
          <p:nvPr/>
        </p:nvSpPr>
        <p:spPr bwMode="auto">
          <a:xfrm>
            <a:off x="8382000" y="5029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FF0000"/>
                </a:solidFill>
                <a:cs typeface="Arial" charset="0"/>
              </a:rPr>
              <a:t>6.2%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9332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6" grpId="0" animBg="1"/>
      <p:bldP spid="586757" grpId="0" animBg="1"/>
      <p:bldP spid="586758" grpId="0" animBg="1"/>
      <p:bldP spid="586759" grpId="0" animBg="1"/>
      <p:bldP spid="586760" grpId="0" animBg="1"/>
      <p:bldP spid="586761" grpId="0" animBg="1"/>
      <p:bldP spid="586762" grpId="0" animBg="1"/>
      <p:bldP spid="586763" grpId="0"/>
      <p:bldP spid="58676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Overall Impact on IPC</a:t>
            </a:r>
          </a:p>
        </p:txBody>
      </p:sp>
      <p:pic>
        <p:nvPicPr>
          <p:cNvPr id="737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9163"/>
            <a:ext cx="8153400" cy="5329237"/>
          </a:xfrm>
          <a:noFill/>
        </p:spPr>
      </p:pic>
      <p:sp>
        <p:nvSpPr>
          <p:cNvPr id="587780" name="Oval 4"/>
          <p:cNvSpPr>
            <a:spLocks noChangeArrowheads="1"/>
          </p:cNvSpPr>
          <p:nvPr/>
        </p:nvSpPr>
        <p:spPr bwMode="auto">
          <a:xfrm>
            <a:off x="7972425" y="4038600"/>
            <a:ext cx="685800" cy="2057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5" name="Text Box 9"/>
          <p:cNvSpPr txBox="1">
            <a:spLocks noChangeArrowheads="1"/>
          </p:cNvSpPr>
          <p:nvPr/>
        </p:nvSpPr>
        <p:spPr bwMode="auto">
          <a:xfrm>
            <a:off x="8382000" y="4267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003399"/>
                </a:solidFill>
                <a:cs typeface="Arial" charset="0"/>
              </a:rPr>
              <a:t>22.6%</a:t>
            </a:r>
          </a:p>
        </p:txBody>
      </p:sp>
      <p:sp>
        <p:nvSpPr>
          <p:cNvPr id="587786" name="Text Box 10"/>
          <p:cNvSpPr txBox="1">
            <a:spLocks noChangeArrowheads="1"/>
          </p:cNvSpPr>
          <p:nvPr/>
        </p:nvSpPr>
        <p:spPr bwMode="auto">
          <a:xfrm>
            <a:off x="8382000" y="4572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Arial" charset="0"/>
              </a:rPr>
              <a:t>22.1%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6068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0" grpId="0" animBg="1"/>
      <p:bldP spid="587785" grpId="0"/>
      <p:bldP spid="58778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Advantage of Pure Speculation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Runahead mode is purely speculative</a:t>
            </a:r>
          </a:p>
          <a:p>
            <a:endParaRPr lang="en-US" dirty="0"/>
          </a:p>
          <a:p>
            <a:r>
              <a:rPr lang="en-US" dirty="0" smtClean="0"/>
              <a:t>The goal is to find and generate cache misses that would otherwise stall execution later on</a:t>
            </a:r>
          </a:p>
          <a:p>
            <a:endParaRPr lang="en-US" dirty="0"/>
          </a:p>
          <a:p>
            <a:r>
              <a:rPr lang="en-US" dirty="0" smtClean="0"/>
              <a:t>How do we achieve this goal most efficiently and with the highest benefit?</a:t>
            </a:r>
          </a:p>
          <a:p>
            <a:pPr lvl="1"/>
            <a:endParaRPr lang="en-US" dirty="0"/>
          </a:p>
          <a:p>
            <a:r>
              <a:rPr lang="en-US" dirty="0" smtClean="0"/>
              <a:t>Idea: </a:t>
            </a:r>
            <a:r>
              <a:rPr lang="en-US" dirty="0" smtClean="0">
                <a:solidFill>
                  <a:srgbClr val="FF0000"/>
                </a:solidFill>
              </a:rPr>
              <a:t>Find and execute only those instructions that will lead to cache misses </a:t>
            </a:r>
            <a:r>
              <a:rPr lang="en-US" dirty="0" smtClean="0"/>
              <a:t>(that cannot already be captured by the instruction window)</a:t>
            </a:r>
          </a:p>
          <a:p>
            <a:endParaRPr lang="en-US" dirty="0"/>
          </a:p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203101-DD33-BE44-8CC7-807323074D7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Limitations of the Baseline Runahead Mechanism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91600" cy="5029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Energy Inefficiency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 large number of instructions are speculatively executed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Efficient Runahead Execution</a:t>
            </a:r>
            <a:r>
              <a:rPr lang="en-US" sz="2000">
                <a:latin typeface="Tahoma" charset="0"/>
                <a:ea typeface="ＭＳ Ｐゴシック" charset="0"/>
              </a:rPr>
              <a:t> [ISCA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05, IEEE Micro Top Picks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06]</a:t>
            </a:r>
          </a:p>
          <a:p>
            <a:endParaRPr lang="en-US" sz="2000">
              <a:solidFill>
                <a:srgbClr val="CC0000"/>
              </a:solidFill>
              <a:latin typeface="Tahoma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Ineffectiveness for pointer-intensive applications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Runahead cannot parallelize dependent L2 cache misses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05]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</a:rPr>
              <a:t>Irresolvable branch mispredictions in runahead mode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Cannot recover from a mispredicted L2-miss dependent branch</a:t>
            </a:r>
          </a:p>
          <a:p>
            <a:pPr lvl="1"/>
            <a:r>
              <a:rPr lang="en-US" sz="2000">
                <a:solidFill>
                  <a:srgbClr val="00CC00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sz="2000">
                <a:latin typeface="Tahoma" charset="0"/>
                <a:ea typeface="ＭＳ Ｐゴシック" charset="0"/>
              </a:rPr>
              <a:t> [MICRO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altLang="ja-JP" sz="2000">
                <a:latin typeface="Tahoma" charset="0"/>
                <a:ea typeface="ＭＳ Ｐゴシック" charset="0"/>
              </a:rPr>
              <a:t>04]</a:t>
            </a:r>
          </a:p>
          <a:p>
            <a:pPr lvl="1"/>
            <a:endParaRPr lang="en-US" sz="2000">
              <a:latin typeface="Tahoma" charset="0"/>
              <a:ea typeface="ＭＳ Ｐゴシック" charset="0"/>
            </a:endParaRPr>
          </a:p>
          <a:p>
            <a:endParaRPr lang="en-US" sz="2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04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44525"/>
            <a:ext cx="8610600" cy="57038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CC0000"/>
              </a:solidFill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CC0000"/>
                </a:solidFill>
                <a:latin typeface="Tahoma" charset="0"/>
              </a:rPr>
              <a:t>Runahead execution cannot parallelize dependent misses</a:t>
            </a:r>
            <a:endParaRPr lang="en-US"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wasted opportunity to improve performance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</a:rPr>
              <a:t>wasted energy (useless pre-execution)</a:t>
            </a: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</a:rPr>
              <a:t>Runahead performance would improve by 25% if this limitation were ideally overcome</a:t>
            </a: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ahoma" charset="0"/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Problem: Dependent Cache Misses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685800" y="2992438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666750" y="295910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375814" name="Line 6"/>
          <p:cNvSpPr>
            <a:spLocks noChangeShapeType="1"/>
          </p:cNvSpPr>
          <p:nvPr/>
        </p:nvSpPr>
        <p:spPr bwMode="auto">
          <a:xfrm>
            <a:off x="1752600" y="26114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762000" y="223043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1143000" y="3373438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4800600" y="2992438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>
            <a:off x="5241925" y="26114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19" name="Text Box 11"/>
          <p:cNvSpPr txBox="1">
            <a:spLocks noChangeArrowheads="1"/>
          </p:cNvSpPr>
          <p:nvPr/>
        </p:nvSpPr>
        <p:spPr bwMode="auto">
          <a:xfrm>
            <a:off x="5029200" y="223043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375820" name="Text Box 12"/>
          <p:cNvSpPr txBox="1">
            <a:spLocks noChangeArrowheads="1"/>
          </p:cNvSpPr>
          <p:nvPr/>
        </p:nvSpPr>
        <p:spPr bwMode="auto">
          <a:xfrm>
            <a:off x="4629150" y="3382963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5257800" y="2992438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2" name="Rectangle 14" descr="Large checker board"/>
          <p:cNvSpPr>
            <a:spLocks noChangeArrowheads="1"/>
          </p:cNvSpPr>
          <p:nvPr/>
        </p:nvSpPr>
        <p:spPr bwMode="auto">
          <a:xfrm>
            <a:off x="5257800" y="3449638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3" name="Rectangle 15"/>
          <p:cNvSpPr>
            <a:spLocks noChangeArrowheads="1"/>
          </p:cNvSpPr>
          <p:nvPr/>
        </p:nvSpPr>
        <p:spPr bwMode="auto">
          <a:xfrm>
            <a:off x="8305800" y="2992438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4" name="Line 16"/>
          <p:cNvSpPr>
            <a:spLocks noChangeShapeType="1"/>
          </p:cNvSpPr>
          <p:nvPr/>
        </p:nvSpPr>
        <p:spPr bwMode="auto">
          <a:xfrm>
            <a:off x="4572000" y="3373438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5" name="Line 17"/>
          <p:cNvSpPr>
            <a:spLocks noChangeShapeType="1"/>
          </p:cNvSpPr>
          <p:nvPr/>
        </p:nvSpPr>
        <p:spPr bwMode="auto">
          <a:xfrm>
            <a:off x="8077200" y="3373438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6" name="Line 18"/>
          <p:cNvSpPr>
            <a:spLocks noChangeShapeType="1"/>
          </p:cNvSpPr>
          <p:nvPr/>
        </p:nvSpPr>
        <p:spPr bwMode="auto">
          <a:xfrm>
            <a:off x="2286000" y="2611438"/>
            <a:ext cx="0" cy="381000"/>
          </a:xfrm>
          <a:prstGeom prst="line">
            <a:avLst/>
          </a:prstGeom>
          <a:noFill/>
          <a:ln w="2222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7" name="Text Box 19"/>
          <p:cNvSpPr txBox="1">
            <a:spLocks noChangeArrowheads="1"/>
          </p:cNvSpPr>
          <p:nvPr/>
        </p:nvSpPr>
        <p:spPr bwMode="auto">
          <a:xfrm>
            <a:off x="2178050" y="223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660033"/>
                </a:solidFill>
                <a:cs typeface="Arial" charset="0"/>
              </a:rPr>
              <a:t>Load 2</a:t>
            </a:r>
          </a:p>
        </p:txBody>
      </p:sp>
      <p:sp>
        <p:nvSpPr>
          <p:cNvPr id="375828" name="Rectangle 20"/>
          <p:cNvSpPr>
            <a:spLocks noChangeArrowheads="1"/>
          </p:cNvSpPr>
          <p:nvPr/>
        </p:nvSpPr>
        <p:spPr bwMode="auto">
          <a:xfrm>
            <a:off x="4572000" y="2992438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29" name="Rectangle 21"/>
          <p:cNvSpPr>
            <a:spLocks noChangeArrowheads="1"/>
          </p:cNvSpPr>
          <p:nvPr/>
        </p:nvSpPr>
        <p:spPr bwMode="auto">
          <a:xfrm>
            <a:off x="8077200" y="2992438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>
            <a:off x="4813300" y="2611438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1" name="Text Box 23"/>
          <p:cNvSpPr txBox="1">
            <a:spLocks noChangeArrowheads="1"/>
          </p:cNvSpPr>
          <p:nvPr/>
        </p:nvSpPr>
        <p:spPr bwMode="auto">
          <a:xfrm>
            <a:off x="3803650" y="22304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67607" name="Text Box 24"/>
          <p:cNvSpPr txBox="1">
            <a:spLocks noChangeArrowheads="1"/>
          </p:cNvSpPr>
          <p:nvPr/>
        </p:nvSpPr>
        <p:spPr bwMode="auto">
          <a:xfrm>
            <a:off x="557213" y="1009650"/>
            <a:ext cx="4937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smtClean="0">
                <a:solidFill>
                  <a:srgbClr val="000000"/>
                </a:solidFill>
                <a:cs typeface="Arial" charset="0"/>
              </a:rPr>
              <a:t>Runahead: </a:t>
            </a:r>
            <a:r>
              <a:rPr lang="en-US" sz="1800" b="1" i="1" smtClean="0">
                <a:solidFill>
                  <a:srgbClr val="000000"/>
                </a:solidFill>
                <a:cs typeface="Arial" charset="0"/>
              </a:rPr>
              <a:t>Load 2 is </a:t>
            </a:r>
            <a:r>
              <a:rPr lang="en-US" sz="1800" b="1" i="1" smtClean="0">
                <a:solidFill>
                  <a:srgbClr val="CC0000"/>
                </a:solidFill>
                <a:cs typeface="Arial" charset="0"/>
              </a:rPr>
              <a:t>dependent </a:t>
            </a:r>
            <a:r>
              <a:rPr lang="en-US" sz="1800" b="1" i="1" smtClean="0">
                <a:solidFill>
                  <a:srgbClr val="000000"/>
                </a:solidFill>
                <a:cs typeface="Arial" charset="0"/>
              </a:rPr>
              <a:t>on Load 1</a:t>
            </a:r>
          </a:p>
        </p:txBody>
      </p:sp>
      <p:sp>
        <p:nvSpPr>
          <p:cNvPr id="375833" name="Rectangle 25"/>
          <p:cNvSpPr>
            <a:spLocks noChangeArrowheads="1"/>
          </p:cNvSpPr>
          <p:nvPr/>
        </p:nvSpPr>
        <p:spPr bwMode="auto">
          <a:xfrm>
            <a:off x="1749425" y="2992438"/>
            <a:ext cx="541338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4" name="Rectangle 26"/>
          <p:cNvSpPr>
            <a:spLocks noChangeArrowheads="1"/>
          </p:cNvSpPr>
          <p:nvPr/>
        </p:nvSpPr>
        <p:spPr bwMode="auto">
          <a:xfrm>
            <a:off x="2286000" y="2992438"/>
            <a:ext cx="2286000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2786063" y="2957513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375836" name="Rectangle 28" descr="Large checker board"/>
          <p:cNvSpPr>
            <a:spLocks noChangeArrowheads="1"/>
          </p:cNvSpPr>
          <p:nvPr/>
        </p:nvSpPr>
        <p:spPr bwMode="auto">
          <a:xfrm>
            <a:off x="1754188" y="3451225"/>
            <a:ext cx="547687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7" name="Rectangle 29" descr="Large checker board"/>
          <p:cNvSpPr>
            <a:spLocks noChangeArrowheads="1"/>
          </p:cNvSpPr>
          <p:nvPr/>
        </p:nvSpPr>
        <p:spPr bwMode="auto">
          <a:xfrm>
            <a:off x="2301875" y="3454400"/>
            <a:ext cx="2249488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38" name="Text Box 30"/>
          <p:cNvSpPr txBox="1">
            <a:spLocks noChangeArrowheads="1"/>
          </p:cNvSpPr>
          <p:nvPr/>
        </p:nvSpPr>
        <p:spPr bwMode="auto">
          <a:xfrm>
            <a:off x="2152650" y="1517650"/>
            <a:ext cx="3348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smtClean="0">
                <a:solidFill>
                  <a:srgbClr val="003399"/>
                </a:solidFill>
                <a:cs typeface="Arial" charset="0"/>
              </a:rPr>
              <a:t>Cannot</a:t>
            </a:r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 Compute Its Address!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75839" name="Oval 31"/>
          <p:cNvSpPr>
            <a:spLocks noChangeArrowheads="1"/>
          </p:cNvSpPr>
          <p:nvPr/>
        </p:nvSpPr>
        <p:spPr bwMode="auto">
          <a:xfrm>
            <a:off x="1960563" y="1470025"/>
            <a:ext cx="3571875" cy="461963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 flipH="1">
            <a:off x="2787650" y="1941513"/>
            <a:ext cx="458788" cy="344487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2932113" y="222885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660033"/>
                </a:solidFill>
                <a:cs typeface="Arial" charset="0"/>
              </a:rPr>
              <a:t>INV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363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37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3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9" dur="500"/>
                                        <p:tgtEl>
                                          <p:spTgt spid="3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 animBg="1"/>
      <p:bldP spid="375813" grpId="0"/>
      <p:bldP spid="375814" grpId="0" animBg="1"/>
      <p:bldP spid="375815" grpId="0"/>
      <p:bldP spid="375816" grpId="0"/>
      <p:bldP spid="375817" grpId="0" animBg="1"/>
      <p:bldP spid="375818" grpId="0" animBg="1"/>
      <p:bldP spid="375819" grpId="0"/>
      <p:bldP spid="375820" grpId="0"/>
      <p:bldP spid="375821" grpId="0" animBg="1"/>
      <p:bldP spid="375822" grpId="0" animBg="1"/>
      <p:bldP spid="375823" grpId="0" animBg="1"/>
      <p:bldP spid="375824" grpId="0" animBg="1"/>
      <p:bldP spid="375825" grpId="0" animBg="1"/>
      <p:bldP spid="375826" grpId="0" animBg="1"/>
      <p:bldP spid="375827" grpId="0"/>
      <p:bldP spid="375828" grpId="0" animBg="1"/>
      <p:bldP spid="375829" grpId="0" animBg="1"/>
      <p:bldP spid="375830" grpId="0" animBg="1"/>
      <p:bldP spid="375831" grpId="0"/>
      <p:bldP spid="375833" grpId="0" animBg="1"/>
      <p:bldP spid="375834" grpId="0" animBg="1"/>
      <p:bldP spid="375835" grpId="0"/>
      <p:bldP spid="375836" grpId="0" animBg="1"/>
      <p:bldP spid="375837" grpId="0" animBg="1"/>
      <p:bldP spid="375838" grpId="0"/>
      <p:bldP spid="375839" grpId="0" animBg="1"/>
      <p:bldP spid="375840" grpId="0" animBg="1"/>
      <p:bldP spid="3758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Parallelizing Dependent Cache Misses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Idea: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Enable the parallelization of dependent L2 cache misses in runahead mode with a low-cost mechanism</a:t>
            </a:r>
          </a:p>
          <a:p>
            <a:endParaRPr lang="en-US">
              <a:solidFill>
                <a:srgbClr val="CC0000"/>
              </a:solidFill>
              <a:latin typeface="Tahoma" charset="0"/>
            </a:endParaRPr>
          </a:p>
          <a:p>
            <a:endParaRPr lang="en-US">
              <a:solidFill>
                <a:srgbClr val="CC0000"/>
              </a:solidFill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How: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Predict the values of L2-miss </a:t>
            </a:r>
            <a:r>
              <a:rPr lang="en-US" b="1">
                <a:solidFill>
                  <a:srgbClr val="FF0000"/>
                </a:solidFill>
                <a:latin typeface="Tahoma" charset="0"/>
              </a:rPr>
              <a:t>address (pointer) loads</a:t>
            </a:r>
          </a:p>
          <a:p>
            <a:pPr lvl="2"/>
            <a:r>
              <a:rPr lang="en-US" b="1">
                <a:latin typeface="Tahoma" charset="0"/>
                <a:ea typeface="ＭＳ Ｐゴシック" charset="0"/>
              </a:rPr>
              <a:t>Address load</a:t>
            </a:r>
            <a:r>
              <a:rPr lang="en-US">
                <a:latin typeface="Tahoma" charset="0"/>
                <a:ea typeface="ＭＳ Ｐゴシック" charset="0"/>
              </a:rPr>
              <a:t>: loads an address into its destination register, which is later used to calculate the address of another load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as opposed to </a:t>
            </a:r>
            <a:r>
              <a:rPr lang="en-US" b="1">
                <a:latin typeface="Tahoma" charset="0"/>
                <a:ea typeface="ＭＳ Ｐゴシック" charset="0"/>
              </a:rPr>
              <a:t>data load</a:t>
            </a:r>
          </a:p>
          <a:p>
            <a:pPr lvl="2"/>
            <a:endParaRPr lang="en-US" b="1">
              <a:latin typeface="Tahoma" charset="0"/>
              <a:ea typeface="ＭＳ Ｐゴシック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Read: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>
                <a:latin typeface="Tahoma" charset="0"/>
                <a:ea typeface="ＭＳ Ｐゴシック" charset="0"/>
              </a:rPr>
              <a:t>,</a:t>
            </a:r>
            <a:r>
              <a:rPr lang="en-US">
                <a:latin typeface="Tahoma" charset="0"/>
                <a:ea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</a:rPr>
              <a:t> MICRO 2005.</a:t>
            </a:r>
          </a:p>
          <a:p>
            <a:pPr lvl="1"/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03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Parallelizing Dependent Cache Misses</a:t>
            </a:r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711200" y="4960938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692150" y="4924425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377861" name="Rectangle 5" descr="Large checker board"/>
          <p:cNvSpPr>
            <a:spLocks noChangeArrowheads="1"/>
          </p:cNvSpPr>
          <p:nvPr/>
        </p:nvSpPr>
        <p:spPr bwMode="auto">
          <a:xfrm>
            <a:off x="1778000" y="5418138"/>
            <a:ext cx="547688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2" name="Line 6"/>
          <p:cNvSpPr>
            <a:spLocks noChangeShapeType="1"/>
          </p:cNvSpPr>
          <p:nvPr/>
        </p:nvSpPr>
        <p:spPr bwMode="auto">
          <a:xfrm>
            <a:off x="1778000" y="45799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769938" y="420687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1168400" y="5341938"/>
            <a:ext cx="623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4854575" y="4964113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5305425" y="4579938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5054600" y="41989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3B812F"/>
                </a:solidFill>
                <a:cs typeface="Arial" charset="0"/>
              </a:rPr>
              <a:t>Load 2 Hit</a:t>
            </a:r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1633538" y="5646738"/>
            <a:ext cx="623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377869" name="Line 13"/>
          <p:cNvSpPr>
            <a:spLocks noChangeShapeType="1"/>
          </p:cNvSpPr>
          <p:nvPr/>
        </p:nvSpPr>
        <p:spPr bwMode="auto">
          <a:xfrm>
            <a:off x="2320925" y="4579938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0" name="Text Box 14"/>
          <p:cNvSpPr txBox="1">
            <a:spLocks noChangeArrowheads="1"/>
          </p:cNvSpPr>
          <p:nvPr/>
        </p:nvSpPr>
        <p:spPr bwMode="auto">
          <a:xfrm>
            <a:off x="2203450" y="41989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</a:t>
            </a:r>
          </a:p>
        </p:txBody>
      </p:sp>
      <p:sp>
        <p:nvSpPr>
          <p:cNvPr id="377871" name="Rectangle 15"/>
          <p:cNvSpPr>
            <a:spLocks noChangeArrowheads="1"/>
          </p:cNvSpPr>
          <p:nvPr/>
        </p:nvSpPr>
        <p:spPr bwMode="auto">
          <a:xfrm>
            <a:off x="4625975" y="4964113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>
            <a:off x="4857750" y="4579938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3" name="Text Box 17"/>
          <p:cNvSpPr txBox="1">
            <a:spLocks noChangeArrowheads="1"/>
          </p:cNvSpPr>
          <p:nvPr/>
        </p:nvSpPr>
        <p:spPr bwMode="auto">
          <a:xfrm>
            <a:off x="3829050" y="419893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377874" name="Text Box 18"/>
          <p:cNvSpPr txBox="1">
            <a:spLocks noChangeArrowheads="1"/>
          </p:cNvSpPr>
          <p:nvPr/>
        </p:nvSpPr>
        <p:spPr bwMode="auto">
          <a:xfrm>
            <a:off x="482600" y="3573463"/>
            <a:ext cx="1843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Value Predicted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77875" name="Rectangle 19"/>
          <p:cNvSpPr>
            <a:spLocks noChangeArrowheads="1"/>
          </p:cNvSpPr>
          <p:nvPr/>
        </p:nvSpPr>
        <p:spPr bwMode="auto">
          <a:xfrm>
            <a:off x="1778000" y="4964113"/>
            <a:ext cx="547688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6" name="Rectangle 20"/>
          <p:cNvSpPr>
            <a:spLocks noChangeArrowheads="1"/>
          </p:cNvSpPr>
          <p:nvPr/>
        </p:nvSpPr>
        <p:spPr bwMode="auto">
          <a:xfrm>
            <a:off x="2314575" y="4964113"/>
            <a:ext cx="2314575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2613025" y="493395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377878" name="Rectangle 22" descr="Large checker board"/>
          <p:cNvSpPr>
            <a:spLocks noChangeArrowheads="1"/>
          </p:cNvSpPr>
          <p:nvPr/>
        </p:nvSpPr>
        <p:spPr bwMode="auto">
          <a:xfrm>
            <a:off x="2328863" y="5724525"/>
            <a:ext cx="22860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79" name="Line 23"/>
          <p:cNvSpPr>
            <a:spLocks noChangeShapeType="1"/>
          </p:cNvSpPr>
          <p:nvPr/>
        </p:nvSpPr>
        <p:spPr bwMode="auto">
          <a:xfrm>
            <a:off x="5148263" y="5646738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0" name="Rectangle 24" descr="Large checker board"/>
          <p:cNvSpPr>
            <a:spLocks noChangeArrowheads="1"/>
          </p:cNvSpPr>
          <p:nvPr/>
        </p:nvSpPr>
        <p:spPr bwMode="auto">
          <a:xfrm>
            <a:off x="2325688" y="5416550"/>
            <a:ext cx="2303462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1" name="Line 25"/>
          <p:cNvSpPr>
            <a:spLocks noChangeShapeType="1"/>
          </p:cNvSpPr>
          <p:nvPr/>
        </p:nvSpPr>
        <p:spPr bwMode="auto">
          <a:xfrm>
            <a:off x="4629150" y="535940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2" name="Rectangle 26"/>
          <p:cNvSpPr>
            <a:spLocks noChangeArrowheads="1"/>
          </p:cNvSpPr>
          <p:nvPr/>
        </p:nvSpPr>
        <p:spPr bwMode="auto">
          <a:xfrm>
            <a:off x="5310188" y="4964113"/>
            <a:ext cx="457200" cy="3016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3" name="Rectangle 27" descr="Large checker board"/>
          <p:cNvSpPr>
            <a:spLocks noChangeArrowheads="1"/>
          </p:cNvSpPr>
          <p:nvPr/>
        </p:nvSpPr>
        <p:spPr bwMode="auto">
          <a:xfrm>
            <a:off x="4619625" y="5724525"/>
            <a:ext cx="182563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4" name="Rectangle 28" descr="Large checker board"/>
          <p:cNvSpPr>
            <a:spLocks noChangeArrowheads="1"/>
          </p:cNvSpPr>
          <p:nvPr/>
        </p:nvSpPr>
        <p:spPr bwMode="auto">
          <a:xfrm>
            <a:off x="4802188" y="5724525"/>
            <a:ext cx="328612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5" name="Oval 29"/>
          <p:cNvSpPr>
            <a:spLocks noChangeArrowheads="1"/>
          </p:cNvSpPr>
          <p:nvPr/>
        </p:nvSpPr>
        <p:spPr bwMode="auto">
          <a:xfrm>
            <a:off x="433388" y="3544888"/>
            <a:ext cx="1900237" cy="403225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6" name="Line 30"/>
          <p:cNvSpPr>
            <a:spLocks noChangeShapeType="1"/>
          </p:cNvSpPr>
          <p:nvPr/>
        </p:nvSpPr>
        <p:spPr bwMode="auto">
          <a:xfrm>
            <a:off x="1403350" y="3948113"/>
            <a:ext cx="173038" cy="403225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7" name="Line 31"/>
          <p:cNvSpPr>
            <a:spLocks noChangeShapeType="1"/>
          </p:cNvSpPr>
          <p:nvPr/>
        </p:nvSpPr>
        <p:spPr bwMode="auto">
          <a:xfrm>
            <a:off x="5781675" y="3792538"/>
            <a:ext cx="0" cy="2286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8777288" y="1447800"/>
            <a:ext cx="1587" cy="46307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V="1">
            <a:off x="5781675" y="5080000"/>
            <a:ext cx="2997200" cy="11113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90" name="Text Box 34"/>
          <p:cNvSpPr txBox="1">
            <a:spLocks noChangeArrowheads="1"/>
          </p:cNvSpPr>
          <p:nvPr/>
        </p:nvSpPr>
        <p:spPr bwMode="auto">
          <a:xfrm>
            <a:off x="6524625" y="51069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990000"/>
                </a:solidFill>
                <a:cs typeface="Arial" charset="0"/>
              </a:rPr>
              <a:t>Saved Cycles</a:t>
            </a:r>
          </a:p>
        </p:txBody>
      </p:sp>
      <p:sp>
        <p:nvSpPr>
          <p:cNvPr id="377891" name="Text Box 35"/>
          <p:cNvSpPr txBox="1">
            <a:spLocks noChangeArrowheads="1"/>
          </p:cNvSpPr>
          <p:nvPr/>
        </p:nvSpPr>
        <p:spPr bwMode="auto">
          <a:xfrm>
            <a:off x="2663825" y="3543300"/>
            <a:ext cx="288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smtClean="0">
                <a:solidFill>
                  <a:srgbClr val="003399"/>
                </a:solidFill>
                <a:cs typeface="Arial" charset="0"/>
              </a:rPr>
              <a:t>Can</a:t>
            </a:r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 Compute Its Address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377892" name="Oval 36"/>
          <p:cNvSpPr>
            <a:spLocks noChangeArrowheads="1"/>
          </p:cNvSpPr>
          <p:nvPr/>
        </p:nvSpPr>
        <p:spPr bwMode="auto">
          <a:xfrm>
            <a:off x="2555875" y="3514725"/>
            <a:ext cx="2994025" cy="403225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893" name="Line 37"/>
          <p:cNvSpPr>
            <a:spLocks noChangeShapeType="1"/>
          </p:cNvSpPr>
          <p:nvPr/>
        </p:nvSpPr>
        <p:spPr bwMode="auto">
          <a:xfrm flipH="1">
            <a:off x="2843213" y="3917950"/>
            <a:ext cx="635000" cy="37465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69" name="Rectangle 39"/>
          <p:cNvSpPr>
            <a:spLocks noChangeArrowheads="1"/>
          </p:cNvSpPr>
          <p:nvPr/>
        </p:nvSpPr>
        <p:spPr bwMode="auto">
          <a:xfrm>
            <a:off x="685800" y="2520950"/>
            <a:ext cx="10668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0" name="Text Box 40"/>
          <p:cNvSpPr txBox="1">
            <a:spLocks noChangeArrowheads="1"/>
          </p:cNvSpPr>
          <p:nvPr/>
        </p:nvSpPr>
        <p:spPr bwMode="auto">
          <a:xfrm>
            <a:off x="666750" y="248761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Compute</a:t>
            </a:r>
          </a:p>
        </p:txBody>
      </p:sp>
      <p:sp>
        <p:nvSpPr>
          <p:cNvPr id="69671" name="Line 41"/>
          <p:cNvSpPr>
            <a:spLocks noChangeShapeType="1"/>
          </p:cNvSpPr>
          <p:nvPr/>
        </p:nvSpPr>
        <p:spPr bwMode="auto">
          <a:xfrm>
            <a:off x="1752600" y="21399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2" name="Text Box 42"/>
          <p:cNvSpPr txBox="1">
            <a:spLocks noChangeArrowheads="1"/>
          </p:cNvSpPr>
          <p:nvPr/>
        </p:nvSpPr>
        <p:spPr bwMode="auto">
          <a:xfrm>
            <a:off x="762000" y="175895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1 Miss</a:t>
            </a:r>
          </a:p>
        </p:txBody>
      </p:sp>
      <p:sp>
        <p:nvSpPr>
          <p:cNvPr id="69673" name="Text Box 43"/>
          <p:cNvSpPr txBox="1">
            <a:spLocks noChangeArrowheads="1"/>
          </p:cNvSpPr>
          <p:nvPr/>
        </p:nvSpPr>
        <p:spPr bwMode="auto">
          <a:xfrm>
            <a:off x="1143000" y="2901950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1</a:t>
            </a:r>
          </a:p>
        </p:txBody>
      </p:sp>
      <p:sp>
        <p:nvSpPr>
          <p:cNvPr id="69674" name="Rectangle 44"/>
          <p:cNvSpPr>
            <a:spLocks noChangeArrowheads="1"/>
          </p:cNvSpPr>
          <p:nvPr/>
        </p:nvSpPr>
        <p:spPr bwMode="auto">
          <a:xfrm>
            <a:off x="4800600" y="252095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5" name="Line 45"/>
          <p:cNvSpPr>
            <a:spLocks noChangeShapeType="1"/>
          </p:cNvSpPr>
          <p:nvPr/>
        </p:nvSpPr>
        <p:spPr bwMode="auto">
          <a:xfrm>
            <a:off x="5241925" y="2139950"/>
            <a:ext cx="0" cy="381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6" name="Text Box 46"/>
          <p:cNvSpPr txBox="1">
            <a:spLocks noChangeArrowheads="1"/>
          </p:cNvSpPr>
          <p:nvPr/>
        </p:nvSpPr>
        <p:spPr bwMode="auto">
          <a:xfrm>
            <a:off x="5029200" y="175895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cs typeface="Arial" charset="0"/>
              </a:rPr>
              <a:t>Load 2 Miss</a:t>
            </a:r>
          </a:p>
        </p:txBody>
      </p:sp>
      <p:sp>
        <p:nvSpPr>
          <p:cNvPr id="69677" name="Text Box 47"/>
          <p:cNvSpPr txBox="1">
            <a:spLocks noChangeArrowheads="1"/>
          </p:cNvSpPr>
          <p:nvPr/>
        </p:nvSpPr>
        <p:spPr bwMode="auto">
          <a:xfrm>
            <a:off x="4629150" y="2911475"/>
            <a:ext cx="62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  <a:cs typeface="Arial" charset="0"/>
              </a:rPr>
              <a:t>Miss 2</a:t>
            </a:r>
          </a:p>
        </p:txBody>
      </p:sp>
      <p:sp>
        <p:nvSpPr>
          <p:cNvPr id="69678" name="Rectangle 48"/>
          <p:cNvSpPr>
            <a:spLocks noChangeArrowheads="1"/>
          </p:cNvSpPr>
          <p:nvPr/>
        </p:nvSpPr>
        <p:spPr bwMode="auto">
          <a:xfrm>
            <a:off x="5257800" y="2520950"/>
            <a:ext cx="28194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79" name="Rectangle 49" descr="Large checker board"/>
          <p:cNvSpPr>
            <a:spLocks noChangeArrowheads="1"/>
          </p:cNvSpPr>
          <p:nvPr/>
        </p:nvSpPr>
        <p:spPr bwMode="auto">
          <a:xfrm>
            <a:off x="5257800" y="2978150"/>
            <a:ext cx="2819400" cy="152400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0" name="Rectangle 50"/>
          <p:cNvSpPr>
            <a:spLocks noChangeArrowheads="1"/>
          </p:cNvSpPr>
          <p:nvPr/>
        </p:nvSpPr>
        <p:spPr bwMode="auto">
          <a:xfrm>
            <a:off x="8305800" y="2520950"/>
            <a:ext cx="457200" cy="304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1" name="Line 51"/>
          <p:cNvSpPr>
            <a:spLocks noChangeShapeType="1"/>
          </p:cNvSpPr>
          <p:nvPr/>
        </p:nvSpPr>
        <p:spPr bwMode="auto">
          <a:xfrm>
            <a:off x="4572000" y="29019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2" name="Line 52"/>
          <p:cNvSpPr>
            <a:spLocks noChangeShapeType="1"/>
          </p:cNvSpPr>
          <p:nvPr/>
        </p:nvSpPr>
        <p:spPr bwMode="auto">
          <a:xfrm>
            <a:off x="8077200" y="2901950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3" name="Line 53"/>
          <p:cNvSpPr>
            <a:spLocks noChangeShapeType="1"/>
          </p:cNvSpPr>
          <p:nvPr/>
        </p:nvSpPr>
        <p:spPr bwMode="auto">
          <a:xfrm>
            <a:off x="2286000" y="2139950"/>
            <a:ext cx="0" cy="381000"/>
          </a:xfrm>
          <a:prstGeom prst="line">
            <a:avLst/>
          </a:prstGeom>
          <a:noFill/>
          <a:ln w="22225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4" name="Text Box 54"/>
          <p:cNvSpPr txBox="1">
            <a:spLocks noChangeArrowheads="1"/>
          </p:cNvSpPr>
          <p:nvPr/>
        </p:nvSpPr>
        <p:spPr bwMode="auto">
          <a:xfrm>
            <a:off x="2178050" y="175895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660033"/>
                </a:solidFill>
                <a:cs typeface="Arial" charset="0"/>
              </a:rPr>
              <a:t>Load 2 </a:t>
            </a:r>
            <a:r>
              <a:rPr lang="en-US" sz="1800" b="1" smtClean="0">
                <a:solidFill>
                  <a:srgbClr val="660033"/>
                </a:solidFill>
                <a:cs typeface="Arial" charset="0"/>
              </a:rPr>
              <a:t>INV</a:t>
            </a:r>
          </a:p>
        </p:txBody>
      </p:sp>
      <p:sp>
        <p:nvSpPr>
          <p:cNvPr id="69685" name="Rectangle 55"/>
          <p:cNvSpPr>
            <a:spLocks noChangeArrowheads="1"/>
          </p:cNvSpPr>
          <p:nvPr/>
        </p:nvSpPr>
        <p:spPr bwMode="auto">
          <a:xfrm>
            <a:off x="4572000" y="252095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6" name="Rectangle 56"/>
          <p:cNvSpPr>
            <a:spLocks noChangeArrowheads="1"/>
          </p:cNvSpPr>
          <p:nvPr/>
        </p:nvSpPr>
        <p:spPr bwMode="auto">
          <a:xfrm>
            <a:off x="8077200" y="2520950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7" name="Line 57"/>
          <p:cNvSpPr>
            <a:spLocks noChangeShapeType="1"/>
          </p:cNvSpPr>
          <p:nvPr/>
        </p:nvSpPr>
        <p:spPr bwMode="auto">
          <a:xfrm>
            <a:off x="4813300" y="2139950"/>
            <a:ext cx="0" cy="381000"/>
          </a:xfrm>
          <a:prstGeom prst="line">
            <a:avLst/>
          </a:prstGeom>
          <a:noFill/>
          <a:ln w="222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88" name="Text Box 58"/>
          <p:cNvSpPr txBox="1">
            <a:spLocks noChangeArrowheads="1"/>
          </p:cNvSpPr>
          <p:nvPr/>
        </p:nvSpPr>
        <p:spPr bwMode="auto">
          <a:xfrm>
            <a:off x="3803650" y="175895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8000"/>
                </a:solidFill>
                <a:cs typeface="Arial" charset="0"/>
              </a:rPr>
              <a:t>Load 1 Hit</a:t>
            </a:r>
          </a:p>
        </p:txBody>
      </p:sp>
      <p:sp>
        <p:nvSpPr>
          <p:cNvPr id="69689" name="Rectangle 59"/>
          <p:cNvSpPr>
            <a:spLocks noChangeArrowheads="1"/>
          </p:cNvSpPr>
          <p:nvPr/>
        </p:nvSpPr>
        <p:spPr bwMode="auto">
          <a:xfrm>
            <a:off x="1749425" y="2520950"/>
            <a:ext cx="541338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0" name="Rectangle 60"/>
          <p:cNvSpPr>
            <a:spLocks noChangeArrowheads="1"/>
          </p:cNvSpPr>
          <p:nvPr/>
        </p:nvSpPr>
        <p:spPr bwMode="auto">
          <a:xfrm>
            <a:off x="2286000" y="2520950"/>
            <a:ext cx="2286000" cy="301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1" name="Text Box 61"/>
          <p:cNvSpPr txBox="1">
            <a:spLocks noChangeArrowheads="1"/>
          </p:cNvSpPr>
          <p:nvPr/>
        </p:nvSpPr>
        <p:spPr bwMode="auto">
          <a:xfrm>
            <a:off x="2786063" y="2486025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Runahead</a:t>
            </a:r>
          </a:p>
        </p:txBody>
      </p:sp>
      <p:sp>
        <p:nvSpPr>
          <p:cNvPr id="69692" name="Rectangle 62" descr="Large checker board"/>
          <p:cNvSpPr>
            <a:spLocks noChangeArrowheads="1"/>
          </p:cNvSpPr>
          <p:nvPr/>
        </p:nvSpPr>
        <p:spPr bwMode="auto">
          <a:xfrm>
            <a:off x="1754188" y="2979738"/>
            <a:ext cx="547687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3" name="Rectangle 63" descr="Large checker board"/>
          <p:cNvSpPr>
            <a:spLocks noChangeArrowheads="1"/>
          </p:cNvSpPr>
          <p:nvPr/>
        </p:nvSpPr>
        <p:spPr bwMode="auto">
          <a:xfrm>
            <a:off x="2301875" y="2982913"/>
            <a:ext cx="2249488" cy="155575"/>
          </a:xfrm>
          <a:prstGeom prst="rect">
            <a:avLst/>
          </a:prstGeom>
          <a:pattFill prst="lgCheck">
            <a:fgClr>
              <a:srgbClr val="0000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4" name="Text Box 64"/>
          <p:cNvSpPr txBox="1">
            <a:spLocks noChangeArrowheads="1"/>
          </p:cNvSpPr>
          <p:nvPr/>
        </p:nvSpPr>
        <p:spPr bwMode="auto">
          <a:xfrm>
            <a:off x="2152650" y="1095375"/>
            <a:ext cx="3348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smtClean="0">
                <a:solidFill>
                  <a:srgbClr val="003399"/>
                </a:solidFill>
                <a:cs typeface="Arial" charset="0"/>
              </a:rPr>
              <a:t>Cannot</a:t>
            </a:r>
            <a:r>
              <a:rPr lang="en-US" sz="1800" i="1" smtClean="0">
                <a:solidFill>
                  <a:srgbClr val="003399"/>
                </a:solidFill>
                <a:cs typeface="Arial" charset="0"/>
              </a:rPr>
              <a:t> Compute Its Address!</a:t>
            </a:r>
            <a:endParaRPr lang="en-US" sz="1800" b="1" i="1" smtClean="0">
              <a:solidFill>
                <a:srgbClr val="003399"/>
              </a:solidFill>
              <a:cs typeface="Arial" charset="0"/>
            </a:endParaRPr>
          </a:p>
        </p:txBody>
      </p:sp>
      <p:sp>
        <p:nvSpPr>
          <p:cNvPr id="69695" name="Oval 65"/>
          <p:cNvSpPr>
            <a:spLocks noChangeArrowheads="1"/>
          </p:cNvSpPr>
          <p:nvPr/>
        </p:nvSpPr>
        <p:spPr bwMode="auto">
          <a:xfrm>
            <a:off x="1960563" y="1065213"/>
            <a:ext cx="3571875" cy="461962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9696" name="Line 66"/>
          <p:cNvSpPr>
            <a:spLocks noChangeShapeType="1"/>
          </p:cNvSpPr>
          <p:nvPr/>
        </p:nvSpPr>
        <p:spPr bwMode="auto">
          <a:xfrm flipH="1">
            <a:off x="2787650" y="1519238"/>
            <a:ext cx="458788" cy="344487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924" name="Line 68"/>
          <p:cNvSpPr>
            <a:spLocks noChangeShapeType="1"/>
          </p:cNvSpPr>
          <p:nvPr/>
        </p:nvSpPr>
        <p:spPr bwMode="auto">
          <a:xfrm>
            <a:off x="6645275" y="2641600"/>
            <a:ext cx="749300" cy="15938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925" name="Text Box 69"/>
          <p:cNvSpPr txBox="1">
            <a:spLocks noChangeArrowheads="1"/>
          </p:cNvSpPr>
          <p:nvPr/>
        </p:nvSpPr>
        <p:spPr bwMode="auto">
          <a:xfrm>
            <a:off x="6530975" y="4178300"/>
            <a:ext cx="2189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990000"/>
                </a:solidFill>
                <a:cs typeface="Arial" charset="0"/>
              </a:rPr>
              <a:t>Saved Speculative Instructions</a:t>
            </a:r>
          </a:p>
        </p:txBody>
      </p:sp>
      <p:sp>
        <p:nvSpPr>
          <p:cNvPr id="377926" name="Rectangle 70"/>
          <p:cNvSpPr>
            <a:spLocks noChangeArrowheads="1"/>
          </p:cNvSpPr>
          <p:nvPr/>
        </p:nvSpPr>
        <p:spPr bwMode="auto">
          <a:xfrm>
            <a:off x="5262563" y="2516188"/>
            <a:ext cx="2819400" cy="304800"/>
          </a:xfrm>
          <a:prstGeom prst="rect">
            <a:avLst/>
          </a:prstGeom>
          <a:noFill/>
          <a:ln w="508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7927" name="Text Box 71"/>
          <p:cNvSpPr txBox="1">
            <a:spLocks noChangeArrowheads="1"/>
          </p:cNvSpPr>
          <p:nvPr/>
        </p:nvSpPr>
        <p:spPr bwMode="auto">
          <a:xfrm>
            <a:off x="2951163" y="41957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smtClean="0">
                <a:solidFill>
                  <a:srgbClr val="FF0000"/>
                </a:solidFill>
                <a:cs typeface="Arial" charset="0"/>
              </a:rPr>
              <a:t>Miss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9635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37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9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7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animBg="1"/>
      <p:bldP spid="377860" grpId="0"/>
      <p:bldP spid="377861" grpId="0" animBg="1"/>
      <p:bldP spid="377862" grpId="0" animBg="1"/>
      <p:bldP spid="377863" grpId="0"/>
      <p:bldP spid="377864" grpId="0"/>
      <p:bldP spid="377865" grpId="0" animBg="1"/>
      <p:bldP spid="377866" grpId="0" animBg="1"/>
      <p:bldP spid="377867" grpId="0"/>
      <p:bldP spid="377868" grpId="0"/>
      <p:bldP spid="377869" grpId="0" animBg="1"/>
      <p:bldP spid="377870" grpId="0"/>
      <p:bldP spid="377871" grpId="0" animBg="1"/>
      <p:bldP spid="377872" grpId="0" animBg="1"/>
      <p:bldP spid="377873" grpId="0"/>
      <p:bldP spid="377874" grpId="0"/>
      <p:bldP spid="377875" grpId="0" animBg="1"/>
      <p:bldP spid="377876" grpId="0" animBg="1"/>
      <p:bldP spid="377877" grpId="0"/>
      <p:bldP spid="377878" grpId="0" animBg="1"/>
      <p:bldP spid="377879" grpId="0" animBg="1"/>
      <p:bldP spid="377880" grpId="0" animBg="1"/>
      <p:bldP spid="377881" grpId="0" animBg="1"/>
      <p:bldP spid="377882" grpId="0" animBg="1"/>
      <p:bldP spid="377883" grpId="0" animBg="1"/>
      <p:bldP spid="377884" grpId="0" animBg="1"/>
      <p:bldP spid="377885" grpId="0" animBg="1"/>
      <p:bldP spid="377886" grpId="0" animBg="1"/>
      <p:bldP spid="377887" grpId="0" animBg="1"/>
      <p:bldP spid="377888" grpId="0" animBg="1"/>
      <p:bldP spid="377889" grpId="0" animBg="1"/>
      <p:bldP spid="377890" grpId="0"/>
      <p:bldP spid="377891" grpId="0"/>
      <p:bldP spid="377892" grpId="0" animBg="1"/>
      <p:bldP spid="377893" grpId="0" animBg="1"/>
      <p:bldP spid="377924" grpId="0" animBg="1"/>
      <p:bldP spid="377925" grpId="0"/>
      <p:bldP spid="377926" grpId="0" animBg="1"/>
      <p:bldP spid="3779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AVD Prediction </a:t>
            </a:r>
            <a:r>
              <a:rPr lang="en-US" sz="2000">
                <a:latin typeface="Garamond" charset="0"/>
                <a:ea typeface="ＭＳ Ｐゴシック" charset="0"/>
                <a:cs typeface="ＭＳ Ｐゴシック" charset="0"/>
              </a:rPr>
              <a:t>[MICRO</a:t>
            </a:r>
            <a:r>
              <a:rPr lang="ja-JP" altLang="en-US" sz="2000">
                <a:latin typeface="Garamond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000">
                <a:latin typeface="Garamond" charset="0"/>
                <a:ea typeface="ＭＳ Ｐゴシック" charset="0"/>
                <a:cs typeface="ＭＳ Ｐゴシック" charset="0"/>
              </a:rPr>
              <a:t>05]</a:t>
            </a:r>
            <a:endParaRPr lang="en-US" sz="20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Address-value delta (AVD) of a load instruction defined as: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AVD = Effective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Address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of Load </a:t>
            </a:r>
            <a:r>
              <a:rPr lang="en-US" sz="2800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–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Data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Value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of Load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For some address loads, AVD is stable</a:t>
            </a: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An AVD predictor keeps track of the AVDs of address loads</a:t>
            </a: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When a load is an L2 miss in runahead mode, AVD predictor is consulted</a:t>
            </a:r>
          </a:p>
          <a:p>
            <a:pPr>
              <a:lnSpc>
                <a:spcPct val="90000"/>
              </a:lnSpc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If the predictor returns a stable (confident) AVD for that load, the value of the load is predicted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     Predicted Value = Effective Address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–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Predicted AVD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0311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Why Do Stable AVDs Occur?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Regularity in the way data structures are 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allocated in memory </a:t>
            </a:r>
            <a:r>
              <a:rPr lang="en-US">
                <a:latin typeface="Tahoma" charset="0"/>
                <a:ea typeface="ＭＳ Ｐゴシック" charset="0"/>
              </a:rPr>
              <a:t>AND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traversed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Two types of loads can have stable AVDs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Traversal address loads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Produce addresses consumed by </a:t>
            </a:r>
            <a:r>
              <a:rPr lang="en-US" b="1">
                <a:latin typeface="Tahoma" charset="0"/>
                <a:ea typeface="ＭＳ Ｐゴシック" charset="0"/>
              </a:rPr>
              <a:t>address loads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Leaf address loads</a:t>
            </a:r>
          </a:p>
          <a:p>
            <a:pPr lvl="2"/>
            <a:r>
              <a:rPr lang="en-US">
                <a:latin typeface="Tahoma" charset="0"/>
                <a:ea typeface="ＭＳ Ｐゴシック" charset="0"/>
              </a:rPr>
              <a:t>Produce addresses consumed by </a:t>
            </a:r>
            <a:r>
              <a:rPr lang="en-US" b="1">
                <a:latin typeface="Tahoma" charset="0"/>
                <a:ea typeface="ＭＳ Ｐゴシック" charset="0"/>
              </a:rPr>
              <a:t>data loads</a:t>
            </a:r>
          </a:p>
        </p:txBody>
      </p:sp>
    </p:spTree>
    <p:extLst>
      <p:ext uri="{BB962C8B-B14F-4D97-AF65-F5344CB8AC3E}">
        <p14:creationId xmlns:p14="http://schemas.microsoft.com/office/powerpoint/2010/main" val="1392401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Latency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 out-of-order execution processor tolerates latency of multi-cycle operations by executing independent instructions concurrently</a:t>
            </a:r>
          </a:p>
          <a:p>
            <a:pPr lvl="1">
              <a:defRPr/>
            </a:pPr>
            <a:r>
              <a:rPr lang="en-US" dirty="0" smtClean="0"/>
              <a:t>It does so by buffering instructions in reservation stations and reorder buffer </a:t>
            </a:r>
          </a:p>
          <a:p>
            <a:pPr lvl="1">
              <a:defRPr/>
            </a:pPr>
            <a:r>
              <a:rPr lang="en-US" dirty="0" smtClean="0"/>
              <a:t>Instruction window: Hardware resources needed to buffer all decoded but not yet retired/committed instructions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latin typeface="Tahoma" charset="0"/>
              </a:rPr>
              <a:t>What if an instruction takes 500 cycles?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How large of an instruction window do we need to continue decoding?</a:t>
            </a: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How many cycles of latency can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OoO</a:t>
            </a:r>
            <a:r>
              <a:rPr lang="en-US" dirty="0" smtClean="0">
                <a:latin typeface="Tahoma" charset="0"/>
                <a:ea typeface="ＭＳ Ｐゴシック" charset="0"/>
              </a:rPr>
              <a:t> tolerate?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BE9547F-8E20-E348-B0D5-EDB8EC114D5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6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Traversal Address Loads</a:t>
            </a:r>
          </a:p>
        </p:txBody>
      </p:sp>
      <p:sp>
        <p:nvSpPr>
          <p:cNvPr id="495619" name="Oval 3"/>
          <p:cNvSpPr>
            <a:spLocks noChangeArrowheads="1"/>
          </p:cNvSpPr>
          <p:nvPr/>
        </p:nvSpPr>
        <p:spPr bwMode="auto">
          <a:xfrm>
            <a:off x="2624138" y="2335213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495620" name="Oval 4"/>
          <p:cNvSpPr>
            <a:spLocks noChangeArrowheads="1"/>
          </p:cNvSpPr>
          <p:nvPr/>
        </p:nvSpPr>
        <p:spPr bwMode="auto">
          <a:xfrm>
            <a:off x="2266950" y="3084513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1" name="Oval 5"/>
          <p:cNvSpPr>
            <a:spLocks noChangeArrowheads="1"/>
          </p:cNvSpPr>
          <p:nvPr/>
        </p:nvSpPr>
        <p:spPr bwMode="auto">
          <a:xfrm>
            <a:off x="1862138" y="3717925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3" name="Line 7"/>
          <p:cNvSpPr>
            <a:spLocks noChangeShapeType="1"/>
          </p:cNvSpPr>
          <p:nvPr/>
        </p:nvSpPr>
        <p:spPr bwMode="auto">
          <a:xfrm>
            <a:off x="2854325" y="198913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4" name="Line 8"/>
          <p:cNvSpPr>
            <a:spLocks noChangeShapeType="1"/>
          </p:cNvSpPr>
          <p:nvPr/>
        </p:nvSpPr>
        <p:spPr bwMode="auto">
          <a:xfrm flipH="1">
            <a:off x="2578100" y="2795588"/>
            <a:ext cx="1730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5" name="Line 9"/>
          <p:cNvSpPr>
            <a:spLocks noChangeShapeType="1"/>
          </p:cNvSpPr>
          <p:nvPr/>
        </p:nvSpPr>
        <p:spPr bwMode="auto">
          <a:xfrm flipH="1">
            <a:off x="2198688" y="3487738"/>
            <a:ext cx="1730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6" name="Line 10"/>
          <p:cNvSpPr>
            <a:spLocks noChangeShapeType="1"/>
          </p:cNvSpPr>
          <p:nvPr/>
        </p:nvSpPr>
        <p:spPr bwMode="auto">
          <a:xfrm flipH="1">
            <a:off x="1795463" y="4132263"/>
            <a:ext cx="1730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29" name="Text Box 13"/>
          <p:cNvSpPr txBox="1">
            <a:spLocks noChangeArrowheads="1"/>
          </p:cNvSpPr>
          <p:nvPr/>
        </p:nvSpPr>
        <p:spPr bwMode="auto">
          <a:xfrm>
            <a:off x="596900" y="1123950"/>
            <a:ext cx="345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Regularly-allocated linked list:</a:t>
            </a:r>
          </a:p>
        </p:txBody>
      </p:sp>
      <p:sp>
        <p:nvSpPr>
          <p:cNvPr id="495631" name="Text Box 15"/>
          <p:cNvSpPr txBox="1">
            <a:spLocks noChangeArrowheads="1"/>
          </p:cNvSpPr>
          <p:nvPr/>
        </p:nvSpPr>
        <p:spPr bwMode="auto">
          <a:xfrm>
            <a:off x="2684463" y="16637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495632" name="Text Box 16"/>
          <p:cNvSpPr txBox="1">
            <a:spLocks noChangeArrowheads="1"/>
          </p:cNvSpPr>
          <p:nvPr/>
        </p:nvSpPr>
        <p:spPr bwMode="auto">
          <a:xfrm>
            <a:off x="2679700" y="2795588"/>
            <a:ext cx="855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A+k</a:t>
            </a: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2382838" y="3522663"/>
            <a:ext cx="855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A+2k</a:t>
            </a:r>
          </a:p>
        </p:txBody>
      </p:sp>
      <p:sp>
        <p:nvSpPr>
          <p:cNvPr id="495634" name="Text Box 18"/>
          <p:cNvSpPr txBox="1">
            <a:spLocks noChangeArrowheads="1"/>
          </p:cNvSpPr>
          <p:nvPr/>
        </p:nvSpPr>
        <p:spPr bwMode="auto">
          <a:xfrm>
            <a:off x="1922463" y="4214813"/>
            <a:ext cx="855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A+3k</a:t>
            </a:r>
          </a:p>
        </p:txBody>
      </p:sp>
      <p:sp>
        <p:nvSpPr>
          <p:cNvPr id="495637" name="Text Box 21"/>
          <p:cNvSpPr txBox="1">
            <a:spLocks noChangeArrowheads="1"/>
          </p:cNvSpPr>
          <p:nvPr/>
        </p:nvSpPr>
        <p:spPr bwMode="auto">
          <a:xfrm>
            <a:off x="1295400" y="4159250"/>
            <a:ext cx="576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smtClean="0">
                <a:solidFill>
                  <a:srgbClr val="000000"/>
                </a:solidFill>
                <a:cs typeface="Arial" charset="0"/>
              </a:rPr>
              <a:t>...</a:t>
            </a:r>
          </a:p>
        </p:txBody>
      </p:sp>
      <p:sp>
        <p:nvSpPr>
          <p:cNvPr id="495638" name="Text Box 22"/>
          <p:cNvSpPr txBox="1">
            <a:spLocks noChangeArrowheads="1"/>
          </p:cNvSpPr>
          <p:nvPr/>
        </p:nvSpPr>
        <p:spPr bwMode="auto">
          <a:xfrm>
            <a:off x="5091113" y="1123950"/>
            <a:ext cx="3859212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 </a:t>
            </a: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traversal address load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loads the pointer to next node: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node = node</a:t>
            </a:r>
            <a:r>
              <a:rPr lang="en-US" sz="1800" b="1" smtClean="0">
                <a:solidFill>
                  <a:srgbClr val="CC0000"/>
                </a:solidFill>
                <a:cs typeface="Arial" charset="0"/>
                <a:sym typeface="Wingdings" charset="0"/>
              </a:rPr>
              <a:t></a:t>
            </a: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next</a:t>
            </a: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4918075" y="3221038"/>
            <a:ext cx="161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Effective Addr</a:t>
            </a:r>
          </a:p>
        </p:txBody>
      </p:sp>
      <p:sp>
        <p:nvSpPr>
          <p:cNvPr id="495640" name="Text Box 24"/>
          <p:cNvSpPr txBox="1">
            <a:spLocks noChangeArrowheads="1"/>
          </p:cNvSpPr>
          <p:nvPr/>
        </p:nvSpPr>
        <p:spPr bwMode="auto">
          <a:xfrm>
            <a:off x="6529388" y="3221038"/>
            <a:ext cx="161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Data Value</a:t>
            </a:r>
          </a:p>
        </p:txBody>
      </p:sp>
      <p:sp>
        <p:nvSpPr>
          <p:cNvPr id="495641" name="Text Box 25"/>
          <p:cNvSpPr txBox="1">
            <a:spLocks noChangeArrowheads="1"/>
          </p:cNvSpPr>
          <p:nvPr/>
        </p:nvSpPr>
        <p:spPr bwMode="auto">
          <a:xfrm>
            <a:off x="7815263" y="3224213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AVD</a:t>
            </a:r>
          </a:p>
        </p:txBody>
      </p:sp>
      <p:sp>
        <p:nvSpPr>
          <p:cNvPr id="495642" name="Rectangle 26"/>
          <p:cNvSpPr>
            <a:spLocks noChangeArrowheads="1"/>
          </p:cNvSpPr>
          <p:nvPr/>
        </p:nvSpPr>
        <p:spPr bwMode="auto">
          <a:xfrm>
            <a:off x="4918075" y="322103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3" name="Rectangle 27"/>
          <p:cNvSpPr>
            <a:spLocks noChangeArrowheads="1"/>
          </p:cNvSpPr>
          <p:nvPr/>
        </p:nvSpPr>
        <p:spPr bwMode="auto">
          <a:xfrm>
            <a:off x="6529388" y="322103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4" name="Rectangle 28"/>
          <p:cNvSpPr>
            <a:spLocks noChangeArrowheads="1"/>
          </p:cNvSpPr>
          <p:nvPr/>
        </p:nvSpPr>
        <p:spPr bwMode="auto">
          <a:xfrm>
            <a:off x="7796213" y="322103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5" name="Text Box 29"/>
          <p:cNvSpPr txBox="1">
            <a:spLocks noChangeArrowheads="1"/>
          </p:cNvSpPr>
          <p:nvPr/>
        </p:nvSpPr>
        <p:spPr bwMode="auto">
          <a:xfrm>
            <a:off x="5553075" y="3624263"/>
            <a:ext cx="34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</a:t>
            </a:r>
          </a:p>
        </p:txBody>
      </p:sp>
      <p:sp>
        <p:nvSpPr>
          <p:cNvPr id="495646" name="Text Box 30"/>
          <p:cNvSpPr txBox="1">
            <a:spLocks noChangeArrowheads="1"/>
          </p:cNvSpPr>
          <p:nvPr/>
        </p:nvSpPr>
        <p:spPr bwMode="auto">
          <a:xfrm>
            <a:off x="6873875" y="3624263"/>
            <a:ext cx="750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A+k</a:t>
            </a:r>
          </a:p>
        </p:txBody>
      </p:sp>
      <p:sp>
        <p:nvSpPr>
          <p:cNvPr id="495647" name="Text Box 31"/>
          <p:cNvSpPr txBox="1">
            <a:spLocks noChangeArrowheads="1"/>
          </p:cNvSpPr>
          <p:nvPr/>
        </p:nvSpPr>
        <p:spPr bwMode="auto">
          <a:xfrm>
            <a:off x="7988300" y="3627438"/>
            <a:ext cx="55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-k</a:t>
            </a:r>
          </a:p>
        </p:txBody>
      </p:sp>
      <p:sp>
        <p:nvSpPr>
          <p:cNvPr id="495648" name="Rectangle 32"/>
          <p:cNvSpPr>
            <a:spLocks noChangeArrowheads="1"/>
          </p:cNvSpPr>
          <p:nvPr/>
        </p:nvSpPr>
        <p:spPr bwMode="auto">
          <a:xfrm>
            <a:off x="4918075" y="362426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49" name="Rectangle 33"/>
          <p:cNvSpPr>
            <a:spLocks noChangeArrowheads="1"/>
          </p:cNvSpPr>
          <p:nvPr/>
        </p:nvSpPr>
        <p:spPr bwMode="auto">
          <a:xfrm>
            <a:off x="6529388" y="362426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0" name="Rectangle 34"/>
          <p:cNvSpPr>
            <a:spLocks noChangeArrowheads="1"/>
          </p:cNvSpPr>
          <p:nvPr/>
        </p:nvSpPr>
        <p:spPr bwMode="auto">
          <a:xfrm>
            <a:off x="7796213" y="362426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1" name="Rectangle 35"/>
          <p:cNvSpPr>
            <a:spLocks noChangeArrowheads="1"/>
          </p:cNvSpPr>
          <p:nvPr/>
        </p:nvSpPr>
        <p:spPr bwMode="auto">
          <a:xfrm>
            <a:off x="4918075" y="402748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2" name="Rectangle 36"/>
          <p:cNvSpPr>
            <a:spLocks noChangeArrowheads="1"/>
          </p:cNvSpPr>
          <p:nvPr/>
        </p:nvSpPr>
        <p:spPr bwMode="auto">
          <a:xfrm>
            <a:off x="6529388" y="402748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3" name="Rectangle 37"/>
          <p:cNvSpPr>
            <a:spLocks noChangeArrowheads="1"/>
          </p:cNvSpPr>
          <p:nvPr/>
        </p:nvSpPr>
        <p:spPr bwMode="auto">
          <a:xfrm>
            <a:off x="7796213" y="402748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4" name="Rectangle 38"/>
          <p:cNvSpPr>
            <a:spLocks noChangeArrowheads="1"/>
          </p:cNvSpPr>
          <p:nvPr/>
        </p:nvSpPr>
        <p:spPr bwMode="auto">
          <a:xfrm>
            <a:off x="4918075" y="443071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5" name="Rectangle 39"/>
          <p:cNvSpPr>
            <a:spLocks noChangeArrowheads="1"/>
          </p:cNvSpPr>
          <p:nvPr/>
        </p:nvSpPr>
        <p:spPr bwMode="auto">
          <a:xfrm>
            <a:off x="6529388" y="443071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56" name="Rectangle 40"/>
          <p:cNvSpPr>
            <a:spLocks noChangeArrowheads="1"/>
          </p:cNvSpPr>
          <p:nvPr/>
        </p:nvSpPr>
        <p:spPr bwMode="auto">
          <a:xfrm>
            <a:off x="7796213" y="443071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60" name="Text Box 44"/>
          <p:cNvSpPr txBox="1">
            <a:spLocks noChangeArrowheads="1"/>
          </p:cNvSpPr>
          <p:nvPr/>
        </p:nvSpPr>
        <p:spPr bwMode="auto">
          <a:xfrm>
            <a:off x="5437188" y="4064000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A+k</a:t>
            </a:r>
          </a:p>
        </p:txBody>
      </p:sp>
      <p:sp>
        <p:nvSpPr>
          <p:cNvPr id="495661" name="Text Box 45"/>
          <p:cNvSpPr txBox="1">
            <a:spLocks noChangeArrowheads="1"/>
          </p:cNvSpPr>
          <p:nvPr/>
        </p:nvSpPr>
        <p:spPr bwMode="auto">
          <a:xfrm>
            <a:off x="6818313" y="4064000"/>
            <a:ext cx="75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A+2k</a:t>
            </a:r>
          </a:p>
        </p:txBody>
      </p:sp>
      <p:sp>
        <p:nvSpPr>
          <p:cNvPr id="495662" name="Text Box 46"/>
          <p:cNvSpPr txBox="1">
            <a:spLocks noChangeArrowheads="1"/>
          </p:cNvSpPr>
          <p:nvPr/>
        </p:nvSpPr>
        <p:spPr bwMode="auto">
          <a:xfrm>
            <a:off x="7966075" y="406400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-k</a:t>
            </a:r>
          </a:p>
        </p:txBody>
      </p:sp>
      <p:sp>
        <p:nvSpPr>
          <p:cNvPr id="495663" name="Text Box 47"/>
          <p:cNvSpPr txBox="1">
            <a:spLocks noChangeArrowheads="1"/>
          </p:cNvSpPr>
          <p:nvPr/>
        </p:nvSpPr>
        <p:spPr bwMode="auto">
          <a:xfrm>
            <a:off x="5378450" y="4467225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A+2k</a:t>
            </a:r>
          </a:p>
        </p:txBody>
      </p:sp>
      <p:sp>
        <p:nvSpPr>
          <p:cNvPr id="495664" name="Text Box 48"/>
          <p:cNvSpPr txBox="1">
            <a:spLocks noChangeArrowheads="1"/>
          </p:cNvSpPr>
          <p:nvPr/>
        </p:nvSpPr>
        <p:spPr bwMode="auto">
          <a:xfrm>
            <a:off x="6818313" y="4467225"/>
            <a:ext cx="75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A+3k</a:t>
            </a:r>
          </a:p>
        </p:txBody>
      </p:sp>
      <p:sp>
        <p:nvSpPr>
          <p:cNvPr id="495665" name="Text Box 49"/>
          <p:cNvSpPr txBox="1">
            <a:spLocks noChangeArrowheads="1"/>
          </p:cNvSpPr>
          <p:nvPr/>
        </p:nvSpPr>
        <p:spPr bwMode="auto">
          <a:xfrm>
            <a:off x="7966075" y="4467225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-k</a:t>
            </a:r>
          </a:p>
        </p:txBody>
      </p:sp>
      <p:sp>
        <p:nvSpPr>
          <p:cNvPr id="495675" name="Oval 59"/>
          <p:cNvSpPr>
            <a:spLocks noChangeArrowheads="1"/>
          </p:cNvSpPr>
          <p:nvPr/>
        </p:nvSpPr>
        <p:spPr bwMode="auto">
          <a:xfrm>
            <a:off x="7693025" y="3049588"/>
            <a:ext cx="920750" cy="2024062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76" name="Text Box 60"/>
          <p:cNvSpPr txBox="1">
            <a:spLocks noChangeArrowheads="1"/>
          </p:cNvSpPr>
          <p:nvPr/>
        </p:nvSpPr>
        <p:spPr bwMode="auto">
          <a:xfrm>
            <a:off x="7567613" y="50736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Stable AVD</a:t>
            </a:r>
          </a:p>
        </p:txBody>
      </p:sp>
      <p:sp>
        <p:nvSpPr>
          <p:cNvPr id="495677" name="Oval 61"/>
          <p:cNvSpPr>
            <a:spLocks noChangeArrowheads="1"/>
          </p:cNvSpPr>
          <p:nvPr/>
        </p:nvSpPr>
        <p:spPr bwMode="auto">
          <a:xfrm>
            <a:off x="6704013" y="3049588"/>
            <a:ext cx="920750" cy="2024062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5678" name="Text Box 62"/>
          <p:cNvSpPr txBox="1">
            <a:spLocks noChangeArrowheads="1"/>
          </p:cNvSpPr>
          <p:nvPr/>
        </p:nvSpPr>
        <p:spPr bwMode="auto">
          <a:xfrm>
            <a:off x="6357938" y="5073650"/>
            <a:ext cx="1382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Striding data value</a:t>
            </a:r>
          </a:p>
        </p:txBody>
      </p:sp>
      <p:sp>
        <p:nvSpPr>
          <p:cNvPr id="495679" name="Text Box 63"/>
          <p:cNvSpPr txBox="1">
            <a:spLocks noChangeArrowheads="1"/>
          </p:cNvSpPr>
          <p:nvPr/>
        </p:nvSpPr>
        <p:spPr bwMode="auto">
          <a:xfrm>
            <a:off x="4859338" y="2625725"/>
            <a:ext cx="3744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CC"/>
                </a:solidFill>
                <a:cs typeface="Arial" charset="0"/>
              </a:rPr>
              <a:t>AVD = Effective Addr – Data Value</a:t>
            </a:r>
          </a:p>
        </p:txBody>
      </p:sp>
    </p:spTree>
    <p:extLst>
      <p:ext uri="{BB962C8B-B14F-4D97-AF65-F5344CB8AC3E}">
        <p14:creationId xmlns:p14="http://schemas.microsoft.com/office/powerpoint/2010/main" val="383938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 animBg="1"/>
      <p:bldP spid="495620" grpId="0" animBg="1"/>
      <p:bldP spid="495621" grpId="0" animBg="1"/>
      <p:bldP spid="495623" grpId="0" animBg="1"/>
      <p:bldP spid="495624" grpId="0" animBg="1"/>
      <p:bldP spid="495625" grpId="0" animBg="1"/>
      <p:bldP spid="495626" grpId="0" animBg="1"/>
      <p:bldP spid="495629" grpId="0"/>
      <p:bldP spid="495631" grpId="0"/>
      <p:bldP spid="495631" grpId="1"/>
      <p:bldP spid="495632" grpId="0"/>
      <p:bldP spid="495632" grpId="1"/>
      <p:bldP spid="495633" grpId="0"/>
      <p:bldP spid="495633" grpId="1"/>
      <p:bldP spid="495634" grpId="0"/>
      <p:bldP spid="495634" grpId="1"/>
      <p:bldP spid="495637" grpId="0"/>
      <p:bldP spid="495638" grpId="0"/>
      <p:bldP spid="495639" grpId="0"/>
      <p:bldP spid="495640" grpId="0"/>
      <p:bldP spid="495641" grpId="0"/>
      <p:bldP spid="495642" grpId="0" animBg="1"/>
      <p:bldP spid="495643" grpId="0" animBg="1"/>
      <p:bldP spid="495644" grpId="0" animBg="1"/>
      <p:bldP spid="495645" grpId="0"/>
      <p:bldP spid="495646" grpId="0"/>
      <p:bldP spid="495647" grpId="0"/>
      <p:bldP spid="495648" grpId="0" animBg="1"/>
      <p:bldP spid="495649" grpId="0" animBg="1"/>
      <p:bldP spid="495650" grpId="0" animBg="1"/>
      <p:bldP spid="495651" grpId="0" animBg="1"/>
      <p:bldP spid="495652" grpId="0" animBg="1"/>
      <p:bldP spid="495653" grpId="0" animBg="1"/>
      <p:bldP spid="495654" grpId="0" animBg="1"/>
      <p:bldP spid="495655" grpId="0" animBg="1"/>
      <p:bldP spid="495656" grpId="0" animBg="1"/>
      <p:bldP spid="495660" grpId="0"/>
      <p:bldP spid="495661" grpId="0"/>
      <p:bldP spid="495662" grpId="0"/>
      <p:bldP spid="495663" grpId="0"/>
      <p:bldP spid="495664" grpId="0"/>
      <p:bldP spid="495665" grpId="0"/>
      <p:bldP spid="495675" grpId="0" animBg="1"/>
      <p:bldP spid="495676" grpId="0"/>
      <p:bldP spid="495677" grpId="0" animBg="1"/>
      <p:bldP spid="495678" grpId="0"/>
      <p:bldP spid="49567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Leaf Address Loads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2249488" y="2681288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0" name="Oval 4"/>
          <p:cNvSpPr>
            <a:spLocks noChangeArrowheads="1"/>
          </p:cNvSpPr>
          <p:nvPr/>
        </p:nvSpPr>
        <p:spPr bwMode="auto">
          <a:xfrm>
            <a:off x="2335213" y="3314700"/>
            <a:ext cx="339725" cy="344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1" name="Line 5"/>
          <p:cNvSpPr>
            <a:spLocks noChangeShapeType="1"/>
          </p:cNvSpPr>
          <p:nvPr/>
        </p:nvSpPr>
        <p:spPr bwMode="auto">
          <a:xfrm>
            <a:off x="2498725" y="30273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498725" y="23923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3" name="Rectangle 7"/>
          <p:cNvSpPr>
            <a:spLocks noChangeArrowheads="1"/>
          </p:cNvSpPr>
          <p:nvPr/>
        </p:nvSpPr>
        <p:spPr bwMode="auto">
          <a:xfrm>
            <a:off x="3190875" y="34893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4" name="Oval 8"/>
          <p:cNvSpPr>
            <a:spLocks noChangeArrowheads="1"/>
          </p:cNvSpPr>
          <p:nvPr/>
        </p:nvSpPr>
        <p:spPr bwMode="auto">
          <a:xfrm>
            <a:off x="3276600" y="41227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5" name="Line 9"/>
          <p:cNvSpPr>
            <a:spLocks noChangeShapeType="1"/>
          </p:cNvSpPr>
          <p:nvPr/>
        </p:nvSpPr>
        <p:spPr bwMode="auto">
          <a:xfrm>
            <a:off x="3440113" y="38354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1287463" y="3498850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7" name="Oval 11"/>
          <p:cNvSpPr>
            <a:spLocks noChangeArrowheads="1"/>
          </p:cNvSpPr>
          <p:nvPr/>
        </p:nvSpPr>
        <p:spPr bwMode="auto">
          <a:xfrm>
            <a:off x="1373188" y="4132263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8" name="Line 12"/>
          <p:cNvSpPr>
            <a:spLocks noChangeShapeType="1"/>
          </p:cNvSpPr>
          <p:nvPr/>
        </p:nvSpPr>
        <p:spPr bwMode="auto">
          <a:xfrm>
            <a:off x="1536700" y="3844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29" name="Rectangle 13"/>
          <p:cNvSpPr>
            <a:spLocks noChangeArrowheads="1"/>
          </p:cNvSpPr>
          <p:nvPr/>
        </p:nvSpPr>
        <p:spPr bwMode="auto">
          <a:xfrm>
            <a:off x="1806575" y="4583113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0" name="Oval 14"/>
          <p:cNvSpPr>
            <a:spLocks noChangeArrowheads="1"/>
          </p:cNvSpPr>
          <p:nvPr/>
        </p:nvSpPr>
        <p:spPr bwMode="auto">
          <a:xfrm>
            <a:off x="1892300" y="5216525"/>
            <a:ext cx="339725" cy="3444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1" name="Line 15"/>
          <p:cNvSpPr>
            <a:spLocks noChangeShapeType="1"/>
          </p:cNvSpPr>
          <p:nvPr/>
        </p:nvSpPr>
        <p:spPr bwMode="auto">
          <a:xfrm>
            <a:off x="2055813" y="49291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2" name="Rectangle 16"/>
          <p:cNvSpPr>
            <a:spLocks noChangeArrowheads="1"/>
          </p:cNvSpPr>
          <p:nvPr/>
        </p:nvSpPr>
        <p:spPr bwMode="auto">
          <a:xfrm>
            <a:off x="2671763" y="45815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3" name="Oval 17"/>
          <p:cNvSpPr>
            <a:spLocks noChangeArrowheads="1"/>
          </p:cNvSpPr>
          <p:nvPr/>
        </p:nvSpPr>
        <p:spPr bwMode="auto">
          <a:xfrm>
            <a:off x="2757488" y="52149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4" name="Line 18"/>
          <p:cNvSpPr>
            <a:spLocks noChangeShapeType="1"/>
          </p:cNvSpPr>
          <p:nvPr/>
        </p:nvSpPr>
        <p:spPr bwMode="auto">
          <a:xfrm>
            <a:off x="2921000" y="4927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5" name="Rectangle 19"/>
          <p:cNvSpPr>
            <a:spLocks noChangeArrowheads="1"/>
          </p:cNvSpPr>
          <p:nvPr/>
        </p:nvSpPr>
        <p:spPr bwMode="auto">
          <a:xfrm>
            <a:off x="769938" y="45815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6" name="Oval 20"/>
          <p:cNvSpPr>
            <a:spLocks noChangeArrowheads="1"/>
          </p:cNvSpPr>
          <p:nvPr/>
        </p:nvSpPr>
        <p:spPr bwMode="auto">
          <a:xfrm>
            <a:off x="855663" y="52149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7" name="Line 21"/>
          <p:cNvSpPr>
            <a:spLocks noChangeShapeType="1"/>
          </p:cNvSpPr>
          <p:nvPr/>
        </p:nvSpPr>
        <p:spPr bwMode="auto">
          <a:xfrm>
            <a:off x="1019175" y="4927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8" name="Rectangle 22"/>
          <p:cNvSpPr>
            <a:spLocks noChangeArrowheads="1"/>
          </p:cNvSpPr>
          <p:nvPr/>
        </p:nvSpPr>
        <p:spPr bwMode="auto">
          <a:xfrm>
            <a:off x="3708400" y="4581525"/>
            <a:ext cx="5175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39" name="Oval 23"/>
          <p:cNvSpPr>
            <a:spLocks noChangeArrowheads="1"/>
          </p:cNvSpPr>
          <p:nvPr/>
        </p:nvSpPr>
        <p:spPr bwMode="auto">
          <a:xfrm>
            <a:off x="3794125" y="5214938"/>
            <a:ext cx="339725" cy="3444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0" name="Line 24"/>
          <p:cNvSpPr>
            <a:spLocks noChangeShapeType="1"/>
          </p:cNvSpPr>
          <p:nvPr/>
        </p:nvSpPr>
        <p:spPr bwMode="auto">
          <a:xfrm>
            <a:off x="3957638" y="4927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1" name="Line 25"/>
          <p:cNvSpPr>
            <a:spLocks noChangeShapeType="1"/>
          </p:cNvSpPr>
          <p:nvPr/>
        </p:nvSpPr>
        <p:spPr bwMode="auto">
          <a:xfrm flipH="1">
            <a:off x="1519238" y="2863850"/>
            <a:ext cx="747712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2" name="Line 26"/>
          <p:cNvSpPr>
            <a:spLocks noChangeShapeType="1"/>
          </p:cNvSpPr>
          <p:nvPr/>
        </p:nvSpPr>
        <p:spPr bwMode="auto">
          <a:xfrm>
            <a:off x="2776538" y="2854325"/>
            <a:ext cx="633412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3" name="Line 27"/>
          <p:cNvSpPr>
            <a:spLocks noChangeShapeType="1"/>
          </p:cNvSpPr>
          <p:nvPr/>
        </p:nvSpPr>
        <p:spPr bwMode="auto">
          <a:xfrm flipH="1">
            <a:off x="884238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4" name="Line 28"/>
          <p:cNvSpPr>
            <a:spLocks noChangeShapeType="1"/>
          </p:cNvSpPr>
          <p:nvPr/>
        </p:nvSpPr>
        <p:spPr bwMode="auto">
          <a:xfrm>
            <a:off x="1806575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5" name="Line 29"/>
          <p:cNvSpPr>
            <a:spLocks noChangeShapeType="1"/>
          </p:cNvSpPr>
          <p:nvPr/>
        </p:nvSpPr>
        <p:spPr bwMode="auto">
          <a:xfrm flipH="1">
            <a:off x="2786063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6" name="Line 30"/>
          <p:cNvSpPr>
            <a:spLocks noChangeShapeType="1"/>
          </p:cNvSpPr>
          <p:nvPr/>
        </p:nvSpPr>
        <p:spPr bwMode="auto">
          <a:xfrm>
            <a:off x="3708400" y="3660775"/>
            <a:ext cx="403225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47" name="Text Box 31"/>
          <p:cNvSpPr txBox="1">
            <a:spLocks noChangeArrowheads="1"/>
          </p:cNvSpPr>
          <p:nvPr/>
        </p:nvSpPr>
        <p:spPr bwMode="auto">
          <a:xfrm>
            <a:off x="193675" y="1057275"/>
            <a:ext cx="42624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Sorted dictionary in </a:t>
            </a: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parser:           </a:t>
            </a:r>
            <a:r>
              <a:rPr lang="en-US" sz="1800" smtClean="0">
                <a:solidFill>
                  <a:srgbClr val="CC0000"/>
                </a:solidFill>
                <a:cs typeface="Arial" charset="0"/>
              </a:rPr>
              <a:t>Nodes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point to </a:t>
            </a:r>
            <a:r>
              <a:rPr lang="en-US" sz="1800" smtClean="0">
                <a:solidFill>
                  <a:srgbClr val="CC0000"/>
                </a:solidFill>
                <a:cs typeface="Arial" charset="0"/>
              </a:rPr>
              <a:t>strings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(words)        String and node allocated consecutively            </a:t>
            </a:r>
          </a:p>
          <a:p>
            <a:pPr eaLnBrk="1" hangingPunct="1">
              <a:spcBef>
                <a:spcPct val="50000"/>
              </a:spcBef>
            </a:pP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3248" name="Text Box 32"/>
          <p:cNvSpPr txBox="1">
            <a:spLocks noChangeArrowheads="1"/>
          </p:cNvSpPr>
          <p:nvPr/>
        </p:nvSpPr>
        <p:spPr bwMode="auto">
          <a:xfrm>
            <a:off x="2490788" y="231298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A+k</a:t>
            </a:r>
          </a:p>
        </p:txBody>
      </p:sp>
      <p:sp>
        <p:nvSpPr>
          <p:cNvPr id="393249" name="Text Box 33"/>
          <p:cNvSpPr txBox="1">
            <a:spLocks noChangeArrowheads="1"/>
          </p:cNvSpPr>
          <p:nvPr/>
        </p:nvSpPr>
        <p:spPr bwMode="auto">
          <a:xfrm>
            <a:off x="2498725" y="30051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A</a:t>
            </a:r>
          </a:p>
        </p:txBody>
      </p:sp>
      <p:sp>
        <p:nvSpPr>
          <p:cNvPr id="393250" name="Text Box 34"/>
          <p:cNvSpPr txBox="1">
            <a:spLocks noChangeArrowheads="1"/>
          </p:cNvSpPr>
          <p:nvPr/>
        </p:nvSpPr>
        <p:spPr bwMode="auto">
          <a:xfrm>
            <a:off x="3305175" y="3119438"/>
            <a:ext cx="59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C+k</a:t>
            </a:r>
          </a:p>
        </p:txBody>
      </p:sp>
      <p:sp>
        <p:nvSpPr>
          <p:cNvPr id="393251" name="Text Box 35"/>
          <p:cNvSpPr txBox="1">
            <a:spLocks noChangeArrowheads="1"/>
          </p:cNvSpPr>
          <p:nvPr/>
        </p:nvSpPr>
        <p:spPr bwMode="auto">
          <a:xfrm>
            <a:off x="3419475" y="38115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C</a:t>
            </a:r>
          </a:p>
        </p:txBody>
      </p:sp>
      <p:sp>
        <p:nvSpPr>
          <p:cNvPr id="393252" name="Text Box 36"/>
          <p:cNvSpPr txBox="1">
            <a:spLocks noChangeArrowheads="1"/>
          </p:cNvSpPr>
          <p:nvPr/>
        </p:nvSpPr>
        <p:spPr bwMode="auto">
          <a:xfrm>
            <a:off x="1116013" y="3119438"/>
            <a:ext cx="58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B+k</a:t>
            </a: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1519238" y="38115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B</a:t>
            </a:r>
          </a:p>
        </p:txBody>
      </p:sp>
      <p:sp>
        <p:nvSpPr>
          <p:cNvPr id="393254" name="Text Box 38"/>
          <p:cNvSpPr txBox="1">
            <a:spLocks noChangeArrowheads="1"/>
          </p:cNvSpPr>
          <p:nvPr/>
        </p:nvSpPr>
        <p:spPr bwMode="auto">
          <a:xfrm>
            <a:off x="366713" y="4178300"/>
            <a:ext cx="59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D+k</a:t>
            </a:r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1843088" y="4178300"/>
            <a:ext cx="58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E+k</a:t>
            </a:r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605088" y="4178300"/>
            <a:ext cx="571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F+k</a:t>
            </a:r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4044950" y="41783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G+k</a:t>
            </a:r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1000125" y="49053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D</a:t>
            </a:r>
          </a:p>
        </p:txBody>
      </p:sp>
      <p:sp>
        <p:nvSpPr>
          <p:cNvPr id="393259" name="Text Box 43"/>
          <p:cNvSpPr txBox="1">
            <a:spLocks noChangeArrowheads="1"/>
          </p:cNvSpPr>
          <p:nvPr/>
        </p:nvSpPr>
        <p:spPr bwMode="auto">
          <a:xfrm>
            <a:off x="2036763" y="49053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E</a:t>
            </a:r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2901950" y="49053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F</a:t>
            </a:r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3938588" y="49053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G</a:t>
            </a:r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4743450" y="1063625"/>
            <a:ext cx="43211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Dictionary looked up for an input word.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 </a:t>
            </a:r>
            <a:r>
              <a:rPr lang="en-US" sz="1800" b="1" smtClean="0">
                <a:solidFill>
                  <a:srgbClr val="000000"/>
                </a:solidFill>
                <a:cs typeface="Arial" charset="0"/>
              </a:rPr>
              <a:t>leaf address load</a:t>
            </a:r>
            <a:r>
              <a:rPr lang="en-US" sz="1800" smtClean="0">
                <a:solidFill>
                  <a:srgbClr val="000000"/>
                </a:solidFill>
                <a:cs typeface="Arial" charset="0"/>
              </a:rPr>
              <a:t> loads the pointer to the string of each node:	</a:t>
            </a:r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5032375" y="4119563"/>
            <a:ext cx="1614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Effective Addr</a:t>
            </a:r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6643688" y="4119563"/>
            <a:ext cx="1614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Data Value</a:t>
            </a:r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7929563" y="4122738"/>
            <a:ext cx="693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cs typeface="Arial" charset="0"/>
              </a:rPr>
              <a:t>AVD</a:t>
            </a:r>
          </a:p>
        </p:txBody>
      </p:sp>
      <p:sp>
        <p:nvSpPr>
          <p:cNvPr id="393266" name="Rectangle 50"/>
          <p:cNvSpPr>
            <a:spLocks noChangeArrowheads="1"/>
          </p:cNvSpPr>
          <p:nvPr/>
        </p:nvSpPr>
        <p:spPr bwMode="auto">
          <a:xfrm>
            <a:off x="5032375" y="411956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67" name="Rectangle 51"/>
          <p:cNvSpPr>
            <a:spLocks noChangeArrowheads="1"/>
          </p:cNvSpPr>
          <p:nvPr/>
        </p:nvSpPr>
        <p:spPr bwMode="auto">
          <a:xfrm>
            <a:off x="6643688" y="411956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68" name="Rectangle 52"/>
          <p:cNvSpPr>
            <a:spLocks noChangeArrowheads="1"/>
          </p:cNvSpPr>
          <p:nvPr/>
        </p:nvSpPr>
        <p:spPr bwMode="auto">
          <a:xfrm>
            <a:off x="7910513" y="411956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69" name="Text Box 53"/>
          <p:cNvSpPr txBox="1">
            <a:spLocks noChangeArrowheads="1"/>
          </p:cNvSpPr>
          <p:nvPr/>
        </p:nvSpPr>
        <p:spPr bwMode="auto">
          <a:xfrm>
            <a:off x="5551488" y="4522788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A+k</a:t>
            </a:r>
          </a:p>
        </p:txBody>
      </p:sp>
      <p:sp>
        <p:nvSpPr>
          <p:cNvPr id="393270" name="Text Box 54"/>
          <p:cNvSpPr txBox="1">
            <a:spLocks noChangeArrowheads="1"/>
          </p:cNvSpPr>
          <p:nvPr/>
        </p:nvSpPr>
        <p:spPr bwMode="auto">
          <a:xfrm>
            <a:off x="7162800" y="4522788"/>
            <a:ext cx="750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A</a:t>
            </a:r>
          </a:p>
        </p:txBody>
      </p:sp>
      <p:sp>
        <p:nvSpPr>
          <p:cNvPr id="393271" name="Text Box 55"/>
          <p:cNvSpPr txBox="1">
            <a:spLocks noChangeArrowheads="1"/>
          </p:cNvSpPr>
          <p:nvPr/>
        </p:nvSpPr>
        <p:spPr bwMode="auto">
          <a:xfrm>
            <a:off x="8102600" y="4525963"/>
            <a:ext cx="55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k</a:t>
            </a:r>
          </a:p>
        </p:txBody>
      </p:sp>
      <p:sp>
        <p:nvSpPr>
          <p:cNvPr id="393272" name="Rectangle 56"/>
          <p:cNvSpPr>
            <a:spLocks noChangeArrowheads="1"/>
          </p:cNvSpPr>
          <p:nvPr/>
        </p:nvSpPr>
        <p:spPr bwMode="auto">
          <a:xfrm>
            <a:off x="5032375" y="452278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3" name="Rectangle 57"/>
          <p:cNvSpPr>
            <a:spLocks noChangeArrowheads="1"/>
          </p:cNvSpPr>
          <p:nvPr/>
        </p:nvSpPr>
        <p:spPr bwMode="auto">
          <a:xfrm>
            <a:off x="6643688" y="452278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4" name="Rectangle 58"/>
          <p:cNvSpPr>
            <a:spLocks noChangeArrowheads="1"/>
          </p:cNvSpPr>
          <p:nvPr/>
        </p:nvSpPr>
        <p:spPr bwMode="auto">
          <a:xfrm>
            <a:off x="7910513" y="452278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5" name="Rectangle 59"/>
          <p:cNvSpPr>
            <a:spLocks noChangeArrowheads="1"/>
          </p:cNvSpPr>
          <p:nvPr/>
        </p:nvSpPr>
        <p:spPr bwMode="auto">
          <a:xfrm>
            <a:off x="5032375" y="4926013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6" name="Rectangle 60"/>
          <p:cNvSpPr>
            <a:spLocks noChangeArrowheads="1"/>
          </p:cNvSpPr>
          <p:nvPr/>
        </p:nvSpPr>
        <p:spPr bwMode="auto">
          <a:xfrm>
            <a:off x="6643688" y="4926013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7" name="Rectangle 61"/>
          <p:cNvSpPr>
            <a:spLocks noChangeArrowheads="1"/>
          </p:cNvSpPr>
          <p:nvPr/>
        </p:nvSpPr>
        <p:spPr bwMode="auto">
          <a:xfrm>
            <a:off x="7910513" y="4926013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8" name="Rectangle 62"/>
          <p:cNvSpPr>
            <a:spLocks noChangeArrowheads="1"/>
          </p:cNvSpPr>
          <p:nvPr/>
        </p:nvSpPr>
        <p:spPr bwMode="auto">
          <a:xfrm>
            <a:off x="5032375" y="5329238"/>
            <a:ext cx="1612900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79" name="Rectangle 63"/>
          <p:cNvSpPr>
            <a:spLocks noChangeArrowheads="1"/>
          </p:cNvSpPr>
          <p:nvPr/>
        </p:nvSpPr>
        <p:spPr bwMode="auto">
          <a:xfrm>
            <a:off x="6643688" y="5329238"/>
            <a:ext cx="1268412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80" name="Rectangle 64"/>
          <p:cNvSpPr>
            <a:spLocks noChangeArrowheads="1"/>
          </p:cNvSpPr>
          <p:nvPr/>
        </p:nvSpPr>
        <p:spPr bwMode="auto">
          <a:xfrm>
            <a:off x="7910513" y="5329238"/>
            <a:ext cx="693737" cy="40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81" name="Text Box 65"/>
          <p:cNvSpPr txBox="1">
            <a:spLocks noChangeArrowheads="1"/>
          </p:cNvSpPr>
          <p:nvPr/>
        </p:nvSpPr>
        <p:spPr bwMode="auto">
          <a:xfrm>
            <a:off x="5551488" y="4962525"/>
            <a:ext cx="63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C+k</a:t>
            </a:r>
          </a:p>
        </p:txBody>
      </p:sp>
      <p:sp>
        <p:nvSpPr>
          <p:cNvPr id="393282" name="Text Box 66"/>
          <p:cNvSpPr txBox="1">
            <a:spLocks noChangeArrowheads="1"/>
          </p:cNvSpPr>
          <p:nvPr/>
        </p:nvSpPr>
        <p:spPr bwMode="auto">
          <a:xfrm>
            <a:off x="7162800" y="4962525"/>
            <a:ext cx="750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C</a:t>
            </a:r>
          </a:p>
        </p:txBody>
      </p:sp>
      <p:sp>
        <p:nvSpPr>
          <p:cNvPr id="393283" name="Text Box 67"/>
          <p:cNvSpPr txBox="1">
            <a:spLocks noChangeArrowheads="1"/>
          </p:cNvSpPr>
          <p:nvPr/>
        </p:nvSpPr>
        <p:spPr bwMode="auto">
          <a:xfrm>
            <a:off x="8102600" y="4962525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k</a:t>
            </a:r>
          </a:p>
        </p:txBody>
      </p:sp>
      <p:sp>
        <p:nvSpPr>
          <p:cNvPr id="393284" name="Text Box 68"/>
          <p:cNvSpPr txBox="1">
            <a:spLocks noChangeArrowheads="1"/>
          </p:cNvSpPr>
          <p:nvPr/>
        </p:nvSpPr>
        <p:spPr bwMode="auto">
          <a:xfrm>
            <a:off x="5551488" y="5365750"/>
            <a:ext cx="749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F+k</a:t>
            </a:r>
          </a:p>
        </p:txBody>
      </p:sp>
      <p:sp>
        <p:nvSpPr>
          <p:cNvPr id="393285" name="Text Box 69"/>
          <p:cNvSpPr txBox="1">
            <a:spLocks noChangeArrowheads="1"/>
          </p:cNvSpPr>
          <p:nvPr/>
        </p:nvSpPr>
        <p:spPr bwMode="auto">
          <a:xfrm>
            <a:off x="7164388" y="5365750"/>
            <a:ext cx="750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F</a:t>
            </a:r>
          </a:p>
        </p:txBody>
      </p:sp>
      <p:sp>
        <p:nvSpPr>
          <p:cNvPr id="393286" name="Text Box 70"/>
          <p:cNvSpPr txBox="1">
            <a:spLocks noChangeArrowheads="1"/>
          </p:cNvSpPr>
          <p:nvPr/>
        </p:nvSpPr>
        <p:spPr bwMode="auto">
          <a:xfrm>
            <a:off x="8102600" y="5365750"/>
            <a:ext cx="55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smtClean="0">
                <a:solidFill>
                  <a:srgbClr val="CC0000"/>
                </a:solidFill>
                <a:cs typeface="Arial" charset="0"/>
              </a:rPr>
              <a:t>k</a:t>
            </a:r>
          </a:p>
        </p:txBody>
      </p:sp>
      <p:sp>
        <p:nvSpPr>
          <p:cNvPr id="393287" name="Text Box 71"/>
          <p:cNvSpPr txBox="1">
            <a:spLocks noChangeArrowheads="1"/>
          </p:cNvSpPr>
          <p:nvPr/>
        </p:nvSpPr>
        <p:spPr bwMode="auto">
          <a:xfrm>
            <a:off x="4860925" y="2160588"/>
            <a:ext cx="431958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lookup (node, input) {     // ...                               	</a:t>
            </a:r>
            <a:r>
              <a:rPr lang="en-US" sz="1800" b="1" smtClean="0">
                <a:solidFill>
                  <a:srgbClr val="CC0000"/>
                </a:solidFill>
                <a:latin typeface="Times New Roman" charset="0"/>
                <a:cs typeface="Arial" charset="0"/>
              </a:rPr>
              <a:t>ptr_str = node</a:t>
            </a:r>
            <a:r>
              <a:rPr lang="en-US" sz="1800" b="1" smtClean="0">
                <a:solidFill>
                  <a:srgbClr val="CC0000"/>
                </a:solidFill>
                <a:latin typeface="Times New Roman" charset="0"/>
                <a:cs typeface="Arial" charset="0"/>
                <a:sym typeface="Wingdings" charset="0"/>
              </a:rPr>
              <a:t></a:t>
            </a:r>
            <a:r>
              <a:rPr lang="en-US" sz="1800" b="1" smtClean="0">
                <a:solidFill>
                  <a:srgbClr val="CC0000"/>
                </a:solidFill>
                <a:latin typeface="Times New Roman" charset="0"/>
                <a:cs typeface="Arial" charset="0"/>
              </a:rPr>
              <a:t>string;</a:t>
            </a:r>
            <a:r>
              <a:rPr lang="en-US" sz="16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                         	m = check_match(ptr_str, input);             	// …                                                       }</a:t>
            </a:r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3288" name="Oval 72"/>
          <p:cNvSpPr>
            <a:spLocks noChangeArrowheads="1"/>
          </p:cNvSpPr>
          <p:nvPr/>
        </p:nvSpPr>
        <p:spPr bwMode="auto">
          <a:xfrm>
            <a:off x="7797800" y="4038600"/>
            <a:ext cx="920750" cy="187007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89" name="Text Box 73"/>
          <p:cNvSpPr txBox="1">
            <a:spLocks noChangeArrowheads="1"/>
          </p:cNvSpPr>
          <p:nvPr/>
        </p:nvSpPr>
        <p:spPr bwMode="auto">
          <a:xfrm>
            <a:off x="7683500" y="58483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Stable AVD</a:t>
            </a:r>
          </a:p>
        </p:txBody>
      </p:sp>
      <p:sp>
        <p:nvSpPr>
          <p:cNvPr id="393290" name="Oval 74"/>
          <p:cNvSpPr>
            <a:spLocks noChangeArrowheads="1"/>
          </p:cNvSpPr>
          <p:nvPr/>
        </p:nvSpPr>
        <p:spPr bwMode="auto">
          <a:xfrm>
            <a:off x="6818313" y="4062413"/>
            <a:ext cx="920750" cy="1843087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91" name="Text Box 75"/>
          <p:cNvSpPr txBox="1">
            <a:spLocks noChangeArrowheads="1"/>
          </p:cNvSpPr>
          <p:nvPr/>
        </p:nvSpPr>
        <p:spPr bwMode="auto">
          <a:xfrm>
            <a:off x="6473825" y="58483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CC00"/>
                </a:solidFill>
                <a:cs typeface="Arial" charset="0"/>
              </a:rPr>
              <a:t>No stride!</a:t>
            </a:r>
          </a:p>
        </p:txBody>
      </p:sp>
      <p:sp>
        <p:nvSpPr>
          <p:cNvPr id="393292" name="Text Box 76"/>
          <p:cNvSpPr txBox="1">
            <a:spLocks noChangeArrowheads="1"/>
          </p:cNvSpPr>
          <p:nvPr/>
        </p:nvSpPr>
        <p:spPr bwMode="auto">
          <a:xfrm>
            <a:off x="4975225" y="3695700"/>
            <a:ext cx="3744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smtClean="0">
                <a:solidFill>
                  <a:srgbClr val="0033CC"/>
                </a:solidFill>
                <a:cs typeface="Arial" charset="0"/>
              </a:rPr>
              <a:t>AVD = Effective Addr – Data Value</a:t>
            </a:r>
          </a:p>
        </p:txBody>
      </p:sp>
      <p:sp>
        <p:nvSpPr>
          <p:cNvPr id="393293" name="Line 77"/>
          <p:cNvSpPr>
            <a:spLocks noChangeShapeType="1"/>
          </p:cNvSpPr>
          <p:nvPr/>
        </p:nvSpPr>
        <p:spPr bwMode="auto">
          <a:xfrm flipH="1">
            <a:off x="3419475" y="4005263"/>
            <a:ext cx="576263" cy="287337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94" name="Text Box 78"/>
          <p:cNvSpPr txBox="1">
            <a:spLocks noChangeArrowheads="1"/>
          </p:cNvSpPr>
          <p:nvPr/>
        </p:nvSpPr>
        <p:spPr bwMode="auto">
          <a:xfrm>
            <a:off x="3944938" y="36957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AFBF39"/>
                </a:solidFill>
                <a:cs typeface="Arial" charset="0"/>
              </a:rPr>
              <a:t>string</a:t>
            </a:r>
          </a:p>
        </p:txBody>
      </p:sp>
      <p:sp>
        <p:nvSpPr>
          <p:cNvPr id="393295" name="Line 79"/>
          <p:cNvSpPr>
            <a:spLocks noChangeShapeType="1"/>
          </p:cNvSpPr>
          <p:nvPr/>
        </p:nvSpPr>
        <p:spPr bwMode="auto">
          <a:xfrm flipH="1">
            <a:off x="3478213" y="3486150"/>
            <a:ext cx="517525" cy="23018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93296" name="Text Box 80"/>
          <p:cNvSpPr txBox="1">
            <a:spLocks noChangeArrowheads="1"/>
          </p:cNvSpPr>
          <p:nvPr/>
        </p:nvSpPr>
        <p:spPr bwMode="auto">
          <a:xfrm>
            <a:off x="3938588" y="32559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AFBF39"/>
                </a:solidFill>
                <a:cs typeface="Arial" charset="0"/>
              </a:rPr>
              <a:t>node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70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3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93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3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93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93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9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39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393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9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39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39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39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39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393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39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393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animBg="1"/>
      <p:bldP spid="393220" grpId="0" animBg="1"/>
      <p:bldP spid="393221" grpId="0" animBg="1"/>
      <p:bldP spid="393222" grpId="0" animBg="1"/>
      <p:bldP spid="393223" grpId="0" animBg="1"/>
      <p:bldP spid="393224" grpId="0" animBg="1"/>
      <p:bldP spid="393225" grpId="0" animBg="1"/>
      <p:bldP spid="393226" grpId="0" animBg="1"/>
      <p:bldP spid="393227" grpId="0" animBg="1"/>
      <p:bldP spid="393228" grpId="0" animBg="1"/>
      <p:bldP spid="393229" grpId="0" animBg="1"/>
      <p:bldP spid="393230" grpId="0" animBg="1"/>
      <p:bldP spid="393231" grpId="0" animBg="1"/>
      <p:bldP spid="393232" grpId="0" animBg="1"/>
      <p:bldP spid="393233" grpId="0" animBg="1"/>
      <p:bldP spid="393234" grpId="0" animBg="1"/>
      <p:bldP spid="393235" grpId="0" animBg="1"/>
      <p:bldP spid="393236" grpId="0" animBg="1"/>
      <p:bldP spid="393237" grpId="0" animBg="1"/>
      <p:bldP spid="393238" grpId="0" animBg="1"/>
      <p:bldP spid="393239" grpId="0" animBg="1"/>
      <p:bldP spid="393240" grpId="0" animBg="1"/>
      <p:bldP spid="393241" grpId="0" animBg="1"/>
      <p:bldP spid="393242" grpId="0" animBg="1"/>
      <p:bldP spid="393243" grpId="0" animBg="1"/>
      <p:bldP spid="393244" grpId="0" animBg="1"/>
      <p:bldP spid="393245" grpId="0" animBg="1"/>
      <p:bldP spid="393246" grpId="0" animBg="1"/>
      <p:bldP spid="393247" grpId="0"/>
      <p:bldP spid="393248" grpId="0"/>
      <p:bldP spid="393248" grpId="1"/>
      <p:bldP spid="393249" grpId="0"/>
      <p:bldP spid="393249" grpId="1"/>
      <p:bldP spid="393250" grpId="0"/>
      <p:bldP spid="393250" grpId="1"/>
      <p:bldP spid="393251" grpId="0"/>
      <p:bldP spid="393251" grpId="1"/>
      <p:bldP spid="393252" grpId="0"/>
      <p:bldP spid="393253" grpId="0"/>
      <p:bldP spid="393254" grpId="0"/>
      <p:bldP spid="393255" grpId="0"/>
      <p:bldP spid="393256" grpId="0"/>
      <p:bldP spid="393256" grpId="1"/>
      <p:bldP spid="393257" grpId="0"/>
      <p:bldP spid="393258" grpId="0"/>
      <p:bldP spid="393259" grpId="0"/>
      <p:bldP spid="393260" grpId="0"/>
      <p:bldP spid="393260" grpId="1"/>
      <p:bldP spid="393261" grpId="0"/>
      <p:bldP spid="393262" grpId="0"/>
      <p:bldP spid="393263" grpId="0"/>
      <p:bldP spid="393264" grpId="0"/>
      <p:bldP spid="393265" grpId="0"/>
      <p:bldP spid="393266" grpId="0" animBg="1"/>
      <p:bldP spid="393267" grpId="0" animBg="1"/>
      <p:bldP spid="393268" grpId="0" animBg="1"/>
      <p:bldP spid="393269" grpId="0"/>
      <p:bldP spid="393270" grpId="0"/>
      <p:bldP spid="393271" grpId="0"/>
      <p:bldP spid="393272" grpId="0" animBg="1"/>
      <p:bldP spid="393273" grpId="0" animBg="1"/>
      <p:bldP spid="393274" grpId="0" animBg="1"/>
      <p:bldP spid="393275" grpId="0" animBg="1"/>
      <p:bldP spid="393276" grpId="0" animBg="1"/>
      <p:bldP spid="393277" grpId="0" animBg="1"/>
      <p:bldP spid="393278" grpId="0" animBg="1"/>
      <p:bldP spid="393279" grpId="0" animBg="1"/>
      <p:bldP spid="393280" grpId="0" animBg="1"/>
      <p:bldP spid="393281" grpId="0"/>
      <p:bldP spid="393282" grpId="0"/>
      <p:bldP spid="393283" grpId="0"/>
      <p:bldP spid="393284" grpId="0"/>
      <p:bldP spid="393285" grpId="0"/>
      <p:bldP spid="393286" grpId="0"/>
      <p:bldP spid="393287" grpId="0"/>
      <p:bldP spid="393288" grpId="0" animBg="1"/>
      <p:bldP spid="393289" grpId="0"/>
      <p:bldP spid="393290" grpId="0" animBg="1"/>
      <p:bldP spid="393291" grpId="0"/>
      <p:bldP spid="393292" grpId="0"/>
      <p:bldP spid="393293" grpId="0" animBg="1"/>
      <p:bldP spid="393294" grpId="0"/>
      <p:bldP spid="393295" grpId="0" animBg="1"/>
      <p:bldP spid="39329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704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118C0A-A73B-7348-9469-8B2B6259261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Identifying Address Loads in Hardware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Insight: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If the AVD is too large, the value that is loaded is likely </a:t>
            </a:r>
            <a:r>
              <a:rPr lang="en-US" b="1">
                <a:latin typeface="Tahoma" charset="0"/>
                <a:ea typeface="ＭＳ Ｐゴシック" charset="0"/>
              </a:rPr>
              <a:t>not</a:t>
            </a:r>
            <a:r>
              <a:rPr lang="en-US">
                <a:latin typeface="Tahoma" charset="0"/>
                <a:ea typeface="ＭＳ Ｐゴシック" charset="0"/>
              </a:rPr>
              <a:t> an address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Only keep track of loads that satisfy: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         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-MaxAVD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Tahoma" charset="0"/>
              </a:rPr>
              <a:t>≤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AVD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Tahoma" charset="0"/>
              </a:rPr>
              <a:t>≤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+MaxAVD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This identification mechanism eliminates many loads from consideration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Enables the AVD predictor to be small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90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077200" cy="5370513"/>
          </a:xfrm>
          <a:noFill/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Performance of AVD Prediction</a:t>
            </a:r>
          </a:p>
        </p:txBody>
      </p:sp>
      <p:sp>
        <p:nvSpPr>
          <p:cNvPr id="92163" name="Line 4"/>
          <p:cNvSpPr>
            <a:spLocks noChangeShapeType="1"/>
          </p:cNvSpPr>
          <p:nvPr/>
        </p:nvSpPr>
        <p:spPr bwMode="auto">
          <a:xfrm>
            <a:off x="1076325" y="1257300"/>
            <a:ext cx="75438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1727200" y="1052513"/>
            <a:ext cx="1149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cs typeface="Arial" charset="0"/>
              </a:rPr>
              <a:t>runahead</a:t>
            </a:r>
          </a:p>
        </p:txBody>
      </p: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830580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3333CC"/>
                </a:solidFill>
                <a:cs typeface="Arial" charset="0"/>
              </a:rPr>
              <a:t>14.3%</a:t>
            </a:r>
          </a:p>
        </p:txBody>
      </p:sp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8305800" y="18430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cs typeface="Arial" charset="0"/>
              </a:rPr>
              <a:t>15.5%</a:t>
            </a:r>
          </a:p>
        </p:txBody>
      </p:sp>
    </p:spTree>
    <p:extLst>
      <p:ext uri="{BB962C8B-B14F-4D97-AF65-F5344CB8AC3E}">
        <p14:creationId xmlns:p14="http://schemas.microsoft.com/office/powerpoint/2010/main" val="3851429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6" grpId="0"/>
      <p:bldP spid="57856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Readings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Required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Runahead Execution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, HPCA </a:t>
            </a:r>
            <a:r>
              <a:rPr lang="en-US" altLang="ja-JP" dirty="0" smtClean="0">
                <a:latin typeface="Tahoma" charset="0"/>
                <a:ea typeface="ＭＳ Ｐゴシック" charset="0"/>
              </a:rPr>
              <a:t>2003, Top Picks 2003.</a:t>
            </a:r>
            <a:endParaRPr lang="en-US" altLang="ja-JP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Recommended</a:t>
            </a:r>
          </a:p>
          <a:p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Efficient Runahead Execution: Power-Efficient Memory Latency Tolerance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ISCA 2005, IEEE Micro Top Picks 2006.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Mutlu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Address-Value Delta (AVD) Prediction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2005.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Armstrong et al., 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Wrong Path Events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MICRO 2004.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233983-FEBF-A34E-9DAB-F95C376ECA4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55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Wrong Path Events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67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Observation and A Question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an out-of-order processor, some instructions are executed on the mispredicted path (wrong-path instructions).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Is the behavior of wrong-path instructions different from the behavior of correct-path instructions? </a:t>
            </a:r>
          </a:p>
          <a:p>
            <a:pPr lvl="1">
              <a:lnSpc>
                <a:spcPct val="90000"/>
              </a:lnSpc>
            </a:pPr>
            <a:r>
              <a:rPr lang="en-US"/>
              <a:t>If so, we can use the difference in behavior for early misprediction detection and recovery.</a:t>
            </a:r>
          </a:p>
        </p:txBody>
      </p:sp>
    </p:spTree>
    <p:extLst>
      <p:ext uri="{BB962C8B-B14F-4D97-AF65-F5344CB8AC3E}">
        <p14:creationId xmlns:p14="http://schemas.microsoft.com/office/powerpoint/2010/main" val="111438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Wrong Path Event?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/>
              <a:t>   An instance of </a:t>
            </a:r>
            <a:r>
              <a:rPr lang="en-US">
                <a:solidFill>
                  <a:srgbClr val="CC0000"/>
                </a:solidFill>
              </a:rPr>
              <a:t>illegal or unusual behavior</a:t>
            </a:r>
            <a:r>
              <a:rPr lang="en-US"/>
              <a:t> that is more likely to occur on the wrong path than on the correct path.</a:t>
            </a:r>
          </a:p>
          <a:p>
            <a:endParaRPr lang="en-US"/>
          </a:p>
          <a:p>
            <a:pPr algn="ctr">
              <a:buFontTx/>
              <a:buNone/>
            </a:pPr>
            <a:r>
              <a:rPr lang="en-US"/>
              <a:t>Wrong Path Event = WPE</a:t>
            </a:r>
          </a:p>
          <a:p>
            <a:pPr algn="ctr">
              <a:buFontTx/>
              <a:buNone/>
            </a:pPr>
            <a:r>
              <a:rPr lang="en-US">
                <a:solidFill>
                  <a:srgbClr val="CC0000"/>
                </a:solidFill>
              </a:rPr>
              <a:t>Probability (wrong path | WPE) ~ 1</a:t>
            </a:r>
          </a:p>
          <a:p>
            <a:endParaRPr lang="en-US">
              <a:solidFill>
                <a:srgbClr val="CC0000"/>
              </a:solidFill>
            </a:endParaRPr>
          </a:p>
          <a:p>
            <a:pPr algn="ctr"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a WPE Occur?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wrong-path instruction may be executed </a:t>
            </a:r>
            <a:r>
              <a:rPr lang="en-US" i="1"/>
              <a:t>before</a:t>
            </a:r>
            <a:r>
              <a:rPr lang="en-US"/>
              <a:t> the mispredicted branch is executed.</a:t>
            </a:r>
          </a:p>
          <a:p>
            <a:pPr lvl="1"/>
            <a:r>
              <a:rPr lang="en-US"/>
              <a:t>Because the mispredicted branch may be dependent on a long-latency instruction.</a:t>
            </a:r>
          </a:p>
          <a:p>
            <a:endParaRPr lang="en-US"/>
          </a:p>
          <a:p>
            <a:r>
              <a:rPr lang="en-US"/>
              <a:t>The wrong-path instruction may consume a data value that is not properly initialized.</a:t>
            </a:r>
          </a:p>
        </p:txBody>
      </p:sp>
    </p:spTree>
    <p:extLst>
      <p:ext uri="{BB962C8B-B14F-4D97-AF65-F5344CB8AC3E}">
        <p14:creationId xmlns:p14="http://schemas.microsoft.com/office/powerpoint/2010/main" val="262716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WPE Example from </a:t>
            </a:r>
            <a:r>
              <a:rPr lang="en-US" sz="4000" i="1">
                <a:solidFill>
                  <a:srgbClr val="000099"/>
                </a:solidFill>
              </a:rPr>
              <a:t>eon</a:t>
            </a:r>
            <a:r>
              <a:rPr lang="en-US" sz="4000">
                <a:solidFill>
                  <a:srgbClr val="000099"/>
                </a:solidFill>
              </a:rPr>
              <a:t>: </a:t>
            </a:r>
            <a:br>
              <a:rPr lang="en-US" sz="4000">
                <a:solidFill>
                  <a:srgbClr val="000099"/>
                </a:solidFill>
              </a:rPr>
            </a:br>
            <a:r>
              <a:rPr lang="en-US" sz="4000">
                <a:solidFill>
                  <a:srgbClr val="000099"/>
                </a:solidFill>
              </a:rPr>
              <a:t>NULL pointer dereference</a:t>
            </a:r>
          </a:p>
        </p:txBody>
      </p:sp>
      <p:sp>
        <p:nvSpPr>
          <p:cNvPr id="1638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810000"/>
          </a:xfrm>
          <a:noFill/>
          <a:ln/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  <a:buFontTx/>
              <a:buNone/>
            </a:pPr>
            <a:endParaRPr lang="en-US" b="1">
              <a:latin typeface="Verdana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b="1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6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5979C8-D74A-C040-B58A-C7515B88F56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Stalls due to Long-Latency Instructions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When a </a:t>
            </a:r>
            <a:r>
              <a:rPr lang="en-US">
                <a:solidFill>
                  <a:srgbClr val="CC0000"/>
                </a:solidFill>
                <a:latin typeface="Tahoma" charset="0"/>
              </a:rPr>
              <a:t>long-latency instruction</a:t>
            </a:r>
            <a:r>
              <a:rPr lang="en-US">
                <a:latin typeface="Tahoma" charset="0"/>
              </a:rPr>
              <a:t> is not complete,               it </a:t>
            </a:r>
            <a:r>
              <a:rPr lang="en-US">
                <a:solidFill>
                  <a:srgbClr val="CC0000"/>
                </a:solidFill>
                <a:latin typeface="Tahoma" charset="0"/>
              </a:rPr>
              <a:t>blocks instruction retirement</a:t>
            </a:r>
            <a:r>
              <a:rPr lang="en-US">
                <a:solidFill>
                  <a:srgbClr val="990000"/>
                </a:solidFill>
                <a:latin typeface="Tahoma" charset="0"/>
              </a:rPr>
              <a:t>.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Because we need to maintain precise exceptions 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Incoming instructions fill the instruction window (reorder buffer, reservation stations).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Once the window is full, processor cannot place new instructions into the window.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This is called a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full-window stall</a:t>
            </a:r>
            <a:r>
              <a:rPr lang="en-US">
                <a:latin typeface="Tahoma" charset="0"/>
                <a:ea typeface="ＭＳ Ｐゴシック" charset="0"/>
              </a:rPr>
              <a:t>.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A full-window stall prevents the processor from making progress in the execution of the program.</a:t>
            </a:r>
            <a:endParaRPr lang="en-US">
              <a:solidFill>
                <a:srgbClr val="CC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39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the loop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29718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24384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2" name="Line 18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3" name="Line 19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4" name="Line 20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2209800" y="2286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0</a:t>
            </a:r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228600" y="1371600"/>
            <a:ext cx="19208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800" smtClean="0">
              <a:solidFill>
                <a:srgbClr val="000000"/>
              </a:solidFill>
            </a:endParaRP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</a:t>
            </a: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int i=0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9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iteration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29718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3" name="Line 15"/>
          <p:cNvSpPr>
            <a:spLocks noChangeShapeType="1"/>
          </p:cNvSpPr>
          <p:nvPr/>
        </p:nvSpPr>
        <p:spPr bwMode="auto">
          <a:xfrm>
            <a:off x="24384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>
            <a:off x="24384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8" name="Line 20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2209800" y="2286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0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</a:rPr>
              <a:t>ptr = x8ABCD0</a:t>
            </a:r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4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iteration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46446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6447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6448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6449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450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53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54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2209800" y="2286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0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</a:rPr>
              <a:t>ptr = x8ABCD0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2438400" y="3962400"/>
            <a:ext cx="593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4000" smtClean="0">
                <a:solidFill>
                  <a:srgbClr val="006600"/>
                </a:solidFill>
              </a:rPr>
              <a:t>*</a:t>
            </a:r>
            <a:r>
              <a:rPr lang="en-US" smtClean="0">
                <a:solidFill>
                  <a:srgbClr val="006600"/>
                </a:solidFill>
              </a:rPr>
              <a:t>ptr</a:t>
            </a:r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3  :         if (ptr-&gt;x) {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0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branch correctly predicted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47470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7471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7472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7473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474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3429000" y="2286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1</a:t>
            </a: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</a:t>
            </a: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i++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7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iteration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48494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8495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8496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8497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498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501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3429000" y="2286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1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</a:rPr>
              <a:t>ptr = xEFF8B0</a:t>
            </a:r>
          </a:p>
        </p:txBody>
      </p:sp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2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iteration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49518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49519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49520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49521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522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4419600" y="4953000"/>
            <a:ext cx="685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24" name="Line 20"/>
          <p:cNvSpPr>
            <a:spLocks noChangeShapeType="1"/>
          </p:cNvSpPr>
          <p:nvPr/>
        </p:nvSpPr>
        <p:spPr bwMode="auto">
          <a:xfrm>
            <a:off x="3886200" y="3733800"/>
            <a:ext cx="0" cy="12954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25" name="Line 21"/>
          <p:cNvSpPr>
            <a:spLocks noChangeShapeType="1"/>
          </p:cNvSpPr>
          <p:nvPr/>
        </p:nvSpPr>
        <p:spPr bwMode="auto">
          <a:xfrm>
            <a:off x="3886200" y="5029200"/>
            <a:ext cx="53340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3429000" y="22860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1</a:t>
            </a:r>
          </a:p>
          <a:p>
            <a:pPr eaLnBrk="0" hangingPunct="0"/>
            <a:r>
              <a:rPr lang="en-US" sz="1400" smtClean="0">
                <a:solidFill>
                  <a:srgbClr val="006600"/>
                </a:solidFill>
              </a:rPr>
              <a:t>ptr = xEFF8B0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3886200" y="3962400"/>
            <a:ext cx="593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4000" smtClean="0">
                <a:solidFill>
                  <a:srgbClr val="006600"/>
                </a:solidFill>
              </a:rPr>
              <a:t>*</a:t>
            </a:r>
            <a:r>
              <a:rPr lang="en-US" smtClean="0">
                <a:solidFill>
                  <a:srgbClr val="006600"/>
                </a:solidFill>
              </a:rPr>
              <a:t>ptr</a:t>
            </a:r>
          </a:p>
        </p:txBody>
      </p:sp>
      <p:sp>
        <p:nvSpPr>
          <p:cNvPr id="149529" name="Text Box 25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4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exit branch mispredicted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50542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50543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0544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0545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546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0547" name="Group 19"/>
          <p:cNvGrpSpPr>
            <a:grpSpLocks/>
          </p:cNvGrpSpPr>
          <p:nvPr/>
        </p:nvGrpSpPr>
        <p:grpSpPr bwMode="auto">
          <a:xfrm>
            <a:off x="3886200" y="3733800"/>
            <a:ext cx="1219200" cy="2819400"/>
            <a:chOff x="1536" y="1824"/>
            <a:chExt cx="768" cy="1776"/>
          </a:xfrm>
        </p:grpSpPr>
        <p:sp>
          <p:nvSpPr>
            <p:cNvPr id="150548" name="Rectangle 20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0549" name="Group 21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0550" name="Line 22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551" name="Line 23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0552" name="Line 24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0553" name="Text Box 25"/>
          <p:cNvSpPr txBox="1">
            <a:spLocks noChangeArrowheads="1"/>
          </p:cNvSpPr>
          <p:nvPr/>
        </p:nvSpPr>
        <p:spPr bwMode="auto">
          <a:xfrm>
            <a:off x="5181600" y="2286000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2 </a:t>
            </a:r>
          </a:p>
          <a:p>
            <a:pPr eaLnBrk="0" hangingPunct="0"/>
            <a:endParaRPr lang="en-US" smtClean="0">
              <a:solidFill>
                <a:srgbClr val="006600"/>
              </a:solidFill>
            </a:endParaRPr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</a:t>
            </a: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i++</a:t>
            </a: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5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iteration on wrong path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51566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51567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1568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1569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570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1571" name="Group 19"/>
          <p:cNvGrpSpPr>
            <a:grpSpLocks/>
          </p:cNvGrpSpPr>
          <p:nvPr/>
        </p:nvGrpSpPr>
        <p:grpSpPr bwMode="auto">
          <a:xfrm>
            <a:off x="3886200" y="3733800"/>
            <a:ext cx="1219200" cy="2819400"/>
            <a:chOff x="1536" y="1824"/>
            <a:chExt cx="768" cy="1776"/>
          </a:xfrm>
        </p:grpSpPr>
        <p:sp>
          <p:nvSpPr>
            <p:cNvPr id="151572" name="Rectangle 20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1573" name="Group 21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1574" name="Line 22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575" name="Line 23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1576" name="Line 24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1577" name="Text Box 25"/>
          <p:cNvSpPr txBox="1">
            <a:spLocks noChangeArrowheads="1"/>
          </p:cNvSpPr>
          <p:nvPr/>
        </p:nvSpPr>
        <p:spPr bwMode="auto">
          <a:xfrm>
            <a:off x="5181600" y="2286000"/>
            <a:ext cx="1006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2</a:t>
            </a:r>
          </a:p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ptr = 0</a:t>
            </a:r>
          </a:p>
          <a:p>
            <a:pPr eaLnBrk="0" hangingPunct="0"/>
            <a:endParaRPr lang="en-US" smtClean="0">
              <a:solidFill>
                <a:srgbClr val="006600"/>
              </a:solidFill>
            </a:endParaRPr>
          </a:p>
        </p:txBody>
      </p: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Wrong Path Event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133600" y="3048000"/>
            <a:ext cx="1371600" cy="914400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35052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4876800" y="3048000"/>
            <a:ext cx="1371600" cy="9144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6248400" y="3048000"/>
            <a:ext cx="137160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xEFF8B0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22098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x8ABCD0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49530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6324600" y="3352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x0</a:t>
            </a:r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4876800" y="2438400"/>
            <a:ext cx="0" cy="5334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4114800" y="15240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mtClean="0">
                <a:solidFill>
                  <a:srgbClr val="000099"/>
                </a:solidFill>
              </a:rPr>
              <a:t>Array boundary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152400" y="3124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Array of pointers</a:t>
            </a:r>
          </a:p>
          <a:p>
            <a:pPr algn="ctr" eaLnBrk="0" hangingPunct="0"/>
            <a:r>
              <a:rPr lang="en-US" smtClean="0">
                <a:solidFill>
                  <a:srgbClr val="000099"/>
                </a:solidFill>
              </a:rPr>
              <a:t>to structs</a:t>
            </a:r>
          </a:p>
        </p:txBody>
      </p:sp>
      <p:grpSp>
        <p:nvGrpSpPr>
          <p:cNvPr id="152590" name="Group 14"/>
          <p:cNvGrpSpPr>
            <a:grpSpLocks/>
          </p:cNvGrpSpPr>
          <p:nvPr/>
        </p:nvGrpSpPr>
        <p:grpSpPr bwMode="auto">
          <a:xfrm>
            <a:off x="2438400" y="3733800"/>
            <a:ext cx="1219200" cy="2819400"/>
            <a:chOff x="1536" y="1824"/>
            <a:chExt cx="768" cy="1776"/>
          </a:xfrm>
        </p:grpSpPr>
        <p:sp>
          <p:nvSpPr>
            <p:cNvPr id="152591" name="Rectangle 15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2592" name="Group 16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2593" name="Line 17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594" name="Line 18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2595" name="Group 19"/>
          <p:cNvGrpSpPr>
            <a:grpSpLocks/>
          </p:cNvGrpSpPr>
          <p:nvPr/>
        </p:nvGrpSpPr>
        <p:grpSpPr bwMode="auto">
          <a:xfrm>
            <a:off x="3886200" y="3733800"/>
            <a:ext cx="1219200" cy="2819400"/>
            <a:chOff x="1536" y="1824"/>
            <a:chExt cx="768" cy="1776"/>
          </a:xfrm>
        </p:grpSpPr>
        <p:sp>
          <p:nvSpPr>
            <p:cNvPr id="152596" name="Rectangle 20"/>
            <p:cNvSpPr>
              <a:spLocks noChangeArrowheads="1"/>
            </p:cNvSpPr>
            <p:nvPr/>
          </p:nvSpPr>
          <p:spPr bwMode="auto">
            <a:xfrm>
              <a:off x="1872" y="2592"/>
              <a:ext cx="43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52597" name="Group 21"/>
            <p:cNvGrpSpPr>
              <a:grpSpLocks/>
            </p:cNvGrpSpPr>
            <p:nvPr/>
          </p:nvGrpSpPr>
          <p:grpSpPr bwMode="auto">
            <a:xfrm>
              <a:off x="1536" y="1824"/>
              <a:ext cx="336" cy="816"/>
              <a:chOff x="1536" y="1824"/>
              <a:chExt cx="336" cy="816"/>
            </a:xfrm>
          </p:grpSpPr>
          <p:sp>
            <p:nvSpPr>
              <p:cNvPr id="152598" name="Line 22"/>
              <p:cNvSpPr>
                <a:spLocks noChangeShapeType="1"/>
              </p:cNvSpPr>
              <p:nvPr/>
            </p:nvSpPr>
            <p:spPr bwMode="auto">
              <a:xfrm>
                <a:off x="1536" y="182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599" name="Line 23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prstDash val="dash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2600" name="Group 24"/>
          <p:cNvGrpSpPr>
            <a:grpSpLocks/>
          </p:cNvGrpSpPr>
          <p:nvPr/>
        </p:nvGrpSpPr>
        <p:grpSpPr bwMode="auto">
          <a:xfrm>
            <a:off x="5486400" y="3733800"/>
            <a:ext cx="533400" cy="1295400"/>
            <a:chOff x="1536" y="1824"/>
            <a:chExt cx="336" cy="816"/>
          </a:xfrm>
        </p:grpSpPr>
        <p:sp>
          <p:nvSpPr>
            <p:cNvPr id="152601" name="Line 25"/>
            <p:cNvSpPr>
              <a:spLocks noChangeShapeType="1"/>
            </p:cNvSpPr>
            <p:nvPr/>
          </p:nvSpPr>
          <p:spPr bwMode="auto">
            <a:xfrm>
              <a:off x="1536" y="1824"/>
              <a:ext cx="0" cy="816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2602" name="Line 26"/>
            <p:cNvSpPr>
              <a:spLocks noChangeShapeType="1"/>
            </p:cNvSpPr>
            <p:nvPr/>
          </p:nvSpPr>
          <p:spPr bwMode="auto">
            <a:xfrm>
              <a:off x="1536" y="2640"/>
              <a:ext cx="336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2603" name="Text Box 27"/>
          <p:cNvSpPr txBox="1">
            <a:spLocks noChangeArrowheads="1"/>
          </p:cNvSpPr>
          <p:nvPr/>
        </p:nvSpPr>
        <p:spPr bwMode="auto">
          <a:xfrm>
            <a:off x="5410200" y="5486400"/>
            <a:ext cx="338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smtClean="0">
                <a:solidFill>
                  <a:srgbClr val="CC0000"/>
                </a:solidFill>
              </a:rPr>
              <a:t>NULL pointer dereference!</a:t>
            </a:r>
          </a:p>
        </p:txBody>
      </p:sp>
      <p:sp>
        <p:nvSpPr>
          <p:cNvPr id="152604" name="AutoShape 28"/>
          <p:cNvSpPr>
            <a:spLocks noChangeArrowheads="1"/>
          </p:cNvSpPr>
          <p:nvPr/>
        </p:nvSpPr>
        <p:spPr bwMode="auto">
          <a:xfrm>
            <a:off x="6172200" y="4495800"/>
            <a:ext cx="914400" cy="914400"/>
          </a:xfrm>
          <a:prstGeom prst="irregularSeal2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605" name="Line 29"/>
          <p:cNvSpPr>
            <a:spLocks noChangeShapeType="1"/>
          </p:cNvSpPr>
          <p:nvPr/>
        </p:nvSpPr>
        <p:spPr bwMode="auto">
          <a:xfrm flipV="1">
            <a:off x="4876800" y="1981200"/>
            <a:ext cx="0" cy="4572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2606" name="Text Box 30"/>
          <p:cNvSpPr txBox="1">
            <a:spLocks noChangeArrowheads="1"/>
          </p:cNvSpPr>
          <p:nvPr/>
        </p:nvSpPr>
        <p:spPr bwMode="auto">
          <a:xfrm>
            <a:off x="5181600" y="2286000"/>
            <a:ext cx="100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i = 2</a:t>
            </a:r>
          </a:p>
          <a:p>
            <a:pPr eaLnBrk="0" hangingPunct="0"/>
            <a:r>
              <a:rPr lang="en-US" smtClean="0">
                <a:solidFill>
                  <a:srgbClr val="006600"/>
                </a:solidFill>
              </a:rPr>
              <a:t>ptr = 0</a:t>
            </a:r>
          </a:p>
        </p:txBody>
      </p:sp>
      <p:sp>
        <p:nvSpPr>
          <p:cNvPr id="152607" name="Text Box 31"/>
          <p:cNvSpPr txBox="1">
            <a:spLocks noChangeArrowheads="1"/>
          </p:cNvSpPr>
          <p:nvPr/>
        </p:nvSpPr>
        <p:spPr bwMode="auto">
          <a:xfrm>
            <a:off x="5486400" y="3962400"/>
            <a:ext cx="593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400" baseline="-24000" smtClean="0">
                <a:solidFill>
                  <a:srgbClr val="006600"/>
                </a:solidFill>
              </a:rPr>
              <a:t>*</a:t>
            </a:r>
            <a:r>
              <a:rPr lang="en-US" smtClean="0">
                <a:solidFill>
                  <a:srgbClr val="006600"/>
                </a:solidFill>
              </a:rPr>
              <a:t>ptr</a:t>
            </a:r>
          </a:p>
        </p:txBody>
      </p:sp>
      <p:sp>
        <p:nvSpPr>
          <p:cNvPr id="152608" name="Text Box 32"/>
          <p:cNvSpPr txBox="1">
            <a:spLocks noChangeArrowheads="1"/>
          </p:cNvSpPr>
          <p:nvPr/>
        </p:nvSpPr>
        <p:spPr bwMode="auto">
          <a:xfrm>
            <a:off x="152400" y="4800600"/>
            <a:ext cx="243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81000" indent="-381000"/>
            <a:lvl2pPr marL="800100" indent="-342900"/>
            <a:lvl3pPr marL="1219200" indent="-304800"/>
            <a:lvl4pPr marL="1638300" indent="-266700"/>
            <a:lvl5pPr/>
            <a:lvl6pPr/>
            <a:lvl7pPr/>
            <a:lvl8pPr/>
            <a:lvl9pPr/>
          </a:lstStyle>
          <a:p>
            <a:pPr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1  :   for (int i=0 ; i&lt; length(); i++) {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2  :         structure *ptr = array[i]; 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CC0000"/>
                </a:solidFill>
                <a:latin typeface="Verdana" charset="0"/>
              </a:rPr>
              <a:t>3  :         if (ptr-&gt;x) {       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4  :               // . . .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5  :         } </a:t>
            </a:r>
          </a:p>
          <a:p>
            <a:pPr>
              <a:spcBef>
                <a:spcPct val="50000"/>
              </a:spcBef>
            </a:pPr>
            <a:r>
              <a:rPr lang="en-US" sz="800" b="1" smtClean="0">
                <a:solidFill>
                  <a:srgbClr val="000000"/>
                </a:solidFill>
                <a:latin typeface="Verdana" charset="0"/>
              </a:rPr>
              <a:t>6  :   } </a:t>
            </a:r>
          </a:p>
          <a:p>
            <a:pPr>
              <a:spcBef>
                <a:spcPct val="50000"/>
              </a:spcBef>
            </a:pPr>
            <a:endParaRPr lang="en-US" sz="800" b="1" smtClean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7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WPEs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Due to memory instructions</a:t>
            </a:r>
          </a:p>
          <a:p>
            <a:pPr lvl="1"/>
            <a:r>
              <a:rPr lang="en-US"/>
              <a:t>NULL pointer dereference</a:t>
            </a:r>
          </a:p>
          <a:p>
            <a:pPr lvl="1"/>
            <a:r>
              <a:rPr lang="en-US"/>
              <a:t>Write to read-only page</a:t>
            </a:r>
          </a:p>
          <a:p>
            <a:pPr lvl="1"/>
            <a:r>
              <a:rPr lang="en-US"/>
              <a:t>Unaligned access (illegal in the Alpha ISA)</a:t>
            </a:r>
          </a:p>
          <a:p>
            <a:pPr lvl="1"/>
            <a:r>
              <a:rPr lang="en-US"/>
              <a:t>Access to an address out of segment range</a:t>
            </a:r>
          </a:p>
          <a:p>
            <a:pPr lvl="1"/>
            <a:r>
              <a:rPr lang="en-US"/>
              <a:t>Data access to code segment</a:t>
            </a:r>
          </a:p>
          <a:p>
            <a:pPr lvl="1"/>
            <a:r>
              <a:rPr lang="en-US"/>
              <a:t>Multiple concurrent TLB misses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D26D10-1ED9-C446-89C7-2218ECCE867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3250" name="Text Box 30"/>
          <p:cNvSpPr txBox="1">
            <a:spLocks noChangeArrowheads="1"/>
          </p:cNvSpPr>
          <p:nvPr/>
        </p:nvSpPr>
        <p:spPr bwMode="auto">
          <a:xfrm>
            <a:off x="1371600" y="39433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1" name="Text Box 31"/>
          <p:cNvSpPr txBox="1">
            <a:spLocks noChangeArrowheads="1"/>
          </p:cNvSpPr>
          <p:nvPr/>
        </p:nvSpPr>
        <p:spPr bwMode="auto">
          <a:xfrm>
            <a:off x="1371600" y="360045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2" name="Text Box 29"/>
          <p:cNvSpPr txBox="1">
            <a:spLocks noChangeArrowheads="1"/>
          </p:cNvSpPr>
          <p:nvPr/>
        </p:nvSpPr>
        <p:spPr bwMode="auto">
          <a:xfrm>
            <a:off x="1371600" y="3260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3" name="Text Box 27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4" name="Text Box 28"/>
          <p:cNvSpPr txBox="1">
            <a:spLocks noChangeArrowheads="1"/>
          </p:cNvSpPr>
          <p:nvPr/>
        </p:nvSpPr>
        <p:spPr bwMode="auto">
          <a:xfrm>
            <a:off x="1371600" y="25622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55" name="Text Box 26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6" name="Text Box 38"/>
          <p:cNvSpPr txBox="1">
            <a:spLocks noChangeArrowheads="1"/>
          </p:cNvSpPr>
          <p:nvPr/>
        </p:nvSpPr>
        <p:spPr bwMode="auto">
          <a:xfrm>
            <a:off x="1371600" y="39401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ADD R2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R2, 64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5" name="Text Box 37"/>
          <p:cNvSpPr txBox="1">
            <a:spLocks noChangeArrowheads="1"/>
          </p:cNvSpPr>
          <p:nvPr/>
        </p:nvSpPr>
        <p:spPr bwMode="auto">
          <a:xfrm>
            <a:off x="1371600" y="35972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STOR mem[R2]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R4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4" name="Text Box 36"/>
          <p:cNvSpPr txBox="1">
            <a:spLocks noChangeArrowheads="1"/>
          </p:cNvSpPr>
          <p:nvPr/>
        </p:nvSpPr>
        <p:spPr bwMode="auto">
          <a:xfrm>
            <a:off x="1371600" y="32543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ADD R4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R4, R5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83" name="Text Box 35"/>
          <p:cNvSpPr txBox="1">
            <a:spLocks noChangeArrowheads="1"/>
          </p:cNvSpPr>
          <p:nvPr/>
        </p:nvSpPr>
        <p:spPr bwMode="auto">
          <a:xfrm>
            <a:off x="1371600" y="2911475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MUL R4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R4, R3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6" name="Text Box 18"/>
          <p:cNvSpPr txBox="1">
            <a:spLocks noChangeArrowheads="1"/>
          </p:cNvSpPr>
          <p:nvPr/>
        </p:nvSpPr>
        <p:spPr bwMode="auto">
          <a:xfrm>
            <a:off x="1371600" y="255905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LOAD R3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mem[R2]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1371600" y="2209800"/>
            <a:ext cx="2286000" cy="3460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ADD R2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</a:t>
            </a:r>
            <a:r>
              <a:rPr lang="en-US" sz="1600" smtClean="0">
                <a:solidFill>
                  <a:srgbClr val="FFFFFF"/>
                </a:solidFill>
                <a:cs typeface="Arial" charset="0"/>
              </a:rPr>
              <a:t>R2, 8</a:t>
            </a:r>
          </a:p>
        </p:txBody>
      </p:sp>
      <p:sp>
        <p:nvSpPr>
          <p:cNvPr id="53262" name="Text Box 25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4" name="Text Box 16"/>
          <p:cNvSpPr txBox="1">
            <a:spLocks noChangeArrowheads="1"/>
          </p:cNvSpPr>
          <p:nvPr/>
        </p:nvSpPr>
        <p:spPr bwMode="auto">
          <a:xfrm>
            <a:off x="1371600" y="1863725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BEQ R1, R0, target</a:t>
            </a:r>
          </a:p>
        </p:txBody>
      </p:sp>
      <p:sp>
        <p:nvSpPr>
          <p:cNvPr id="53264" name="Text Box 24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1371600" y="1524000"/>
            <a:ext cx="22860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LOAD R1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mem[R5]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Full-window Stall Example</a:t>
            </a:r>
          </a:p>
        </p:txBody>
      </p:sp>
      <p:sp>
        <p:nvSpPr>
          <p:cNvPr id="53267" name="Text Box 32"/>
          <p:cNvSpPr txBox="1">
            <a:spLocks noChangeArrowheads="1"/>
          </p:cNvSpPr>
          <p:nvPr/>
        </p:nvSpPr>
        <p:spPr bwMode="auto">
          <a:xfrm>
            <a:off x="136525" y="1492250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0000"/>
                </a:solidFill>
                <a:cs typeface="Arial" charset="0"/>
              </a:rPr>
              <a:t>Oldest</a:t>
            </a:r>
          </a:p>
        </p:txBody>
      </p:sp>
      <p:sp>
        <p:nvSpPr>
          <p:cNvPr id="53268" name="Line 33"/>
          <p:cNvSpPr>
            <a:spLocks noChangeShapeType="1"/>
          </p:cNvSpPr>
          <p:nvPr/>
        </p:nvSpPr>
        <p:spPr bwMode="auto">
          <a:xfrm>
            <a:off x="914400" y="167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82" name="Text Box 34"/>
          <p:cNvSpPr txBox="1">
            <a:spLocks noChangeArrowheads="1"/>
          </p:cNvSpPr>
          <p:nvPr/>
        </p:nvSpPr>
        <p:spPr bwMode="auto">
          <a:xfrm>
            <a:off x="3676650" y="1524000"/>
            <a:ext cx="295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CC0000"/>
                </a:solidFill>
                <a:cs typeface="Arial" charset="0"/>
              </a:rPr>
              <a:t>L2 Miss! Takes 100s of cycles.</a:t>
            </a:r>
          </a:p>
        </p:txBody>
      </p:sp>
      <p:sp>
        <p:nvSpPr>
          <p:cNvPr id="53270" name="Text Box 39"/>
          <p:cNvSpPr txBox="1">
            <a:spLocks noChangeArrowheads="1"/>
          </p:cNvSpPr>
          <p:nvPr/>
        </p:nvSpPr>
        <p:spPr bwMode="auto">
          <a:xfrm>
            <a:off x="990600" y="1027113"/>
            <a:ext cx="288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3399"/>
                </a:solidFill>
                <a:cs typeface="Arial" charset="0"/>
              </a:rPr>
              <a:t>8-entry instruction window:</a:t>
            </a:r>
          </a:p>
        </p:txBody>
      </p:sp>
      <p:sp>
        <p:nvSpPr>
          <p:cNvPr id="411689" name="Line 41"/>
          <p:cNvSpPr>
            <a:spLocks noChangeShapeType="1"/>
          </p:cNvSpPr>
          <p:nvPr/>
        </p:nvSpPr>
        <p:spPr bwMode="auto">
          <a:xfrm>
            <a:off x="3657600" y="22098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90" name="Line 42"/>
          <p:cNvSpPr>
            <a:spLocks noChangeShapeType="1"/>
          </p:cNvSpPr>
          <p:nvPr/>
        </p:nvSpPr>
        <p:spPr bwMode="auto">
          <a:xfrm flipV="1">
            <a:off x="3657600" y="30480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691" name="Text Box 43"/>
          <p:cNvSpPr txBox="1">
            <a:spLocks noChangeArrowheads="1"/>
          </p:cNvSpPr>
          <p:nvPr/>
        </p:nvSpPr>
        <p:spPr bwMode="auto">
          <a:xfrm>
            <a:off x="5029200" y="2743200"/>
            <a:ext cx="36798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6633"/>
                </a:solidFill>
                <a:cs typeface="Arial" charset="0"/>
              </a:rPr>
              <a:t>Independent of the L2 miss,</a:t>
            </a:r>
          </a:p>
          <a:p>
            <a:pPr eaLnBrk="1" hangingPunct="1"/>
            <a:r>
              <a:rPr lang="en-US" sz="1600" smtClean="0">
                <a:solidFill>
                  <a:srgbClr val="006633"/>
                </a:solidFill>
                <a:cs typeface="Arial" charset="0"/>
              </a:rPr>
              <a:t>executed out of program order, </a:t>
            </a:r>
          </a:p>
          <a:p>
            <a:pPr eaLnBrk="1" hangingPunct="1"/>
            <a:r>
              <a:rPr lang="en-US" sz="1600" smtClean="0">
                <a:solidFill>
                  <a:srgbClr val="006633"/>
                </a:solidFill>
                <a:cs typeface="Arial" charset="0"/>
              </a:rPr>
              <a:t>but cannot be retired.</a:t>
            </a:r>
          </a:p>
        </p:txBody>
      </p:sp>
      <p:sp>
        <p:nvSpPr>
          <p:cNvPr id="411692" name="Text Box 44"/>
          <p:cNvSpPr txBox="1">
            <a:spLocks noChangeArrowheads="1"/>
          </p:cNvSpPr>
          <p:nvPr/>
        </p:nvSpPr>
        <p:spPr bwMode="auto">
          <a:xfrm>
            <a:off x="3729038" y="4267200"/>
            <a:ext cx="51101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3399"/>
                </a:solidFill>
                <a:cs typeface="Arial" charset="0"/>
              </a:rPr>
              <a:t>Younger instructions cannot be executed</a:t>
            </a:r>
          </a:p>
          <a:p>
            <a:pPr eaLnBrk="1" hangingPunct="1"/>
            <a:r>
              <a:rPr lang="en-US" sz="1600" smtClean="0">
                <a:solidFill>
                  <a:srgbClr val="003399"/>
                </a:solidFill>
                <a:cs typeface="Arial" charset="0"/>
              </a:rPr>
              <a:t>    because there is no space in the instruction window.</a:t>
            </a:r>
          </a:p>
        </p:txBody>
      </p:sp>
      <p:sp>
        <p:nvSpPr>
          <p:cNvPr id="411693" name="Text Box 45"/>
          <p:cNvSpPr txBox="1">
            <a:spLocks noChangeArrowheads="1"/>
          </p:cNvSpPr>
          <p:nvPr/>
        </p:nvSpPr>
        <p:spPr bwMode="auto">
          <a:xfrm>
            <a:off x="3705225" y="4953000"/>
            <a:ext cx="460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smtClean="0">
                <a:solidFill>
                  <a:srgbClr val="003399"/>
                </a:solidFill>
                <a:cs typeface="Arial" charset="0"/>
              </a:rPr>
              <a:t>The processor stalls until the L2 Miss is serviced.</a:t>
            </a:r>
          </a:p>
        </p:txBody>
      </p:sp>
      <p:sp>
        <p:nvSpPr>
          <p:cNvPr id="411695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28600" y="5562600"/>
            <a:ext cx="8610600" cy="6858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Tahoma" charset="0"/>
              </a:rPr>
              <a:t>L2 cache misses are responsible for most full-window stalls.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411698" name="Text Box 50"/>
          <p:cNvSpPr txBox="1">
            <a:spLocks noChangeArrowheads="1"/>
          </p:cNvSpPr>
          <p:nvPr/>
        </p:nvSpPr>
        <p:spPr bwMode="auto">
          <a:xfrm>
            <a:off x="1371600" y="4572000"/>
            <a:ext cx="2286000" cy="346075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  <a:cs typeface="Arial" charset="0"/>
              </a:rPr>
              <a:t>LOAD R3 </a:t>
            </a:r>
            <a:r>
              <a:rPr lang="en-US" sz="1600" smtClean="0">
                <a:solidFill>
                  <a:srgbClr val="FFFFFF"/>
                </a:solidFill>
                <a:cs typeface="Arial" charset="0"/>
                <a:sym typeface="Wingdings" charset="0"/>
              </a:rPr>
              <a:t> mem[R2]</a:t>
            </a:r>
            <a:endParaRPr lang="en-US" sz="16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700" name="Line 52"/>
          <p:cNvSpPr>
            <a:spLocks noChangeShapeType="1"/>
          </p:cNvSpPr>
          <p:nvPr/>
        </p:nvSpPr>
        <p:spPr bwMode="auto">
          <a:xfrm flipV="1"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701" name="Line 53"/>
          <p:cNvSpPr>
            <a:spLocks noChangeShapeType="1"/>
          </p:cNvSpPr>
          <p:nvPr/>
        </p:nvSpPr>
        <p:spPr bwMode="auto">
          <a:xfrm>
            <a:off x="1295400" y="4572000"/>
            <a:ext cx="243840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645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86" grpId="0" animBg="1"/>
      <p:bldP spid="411685" grpId="0" animBg="1"/>
      <p:bldP spid="411684" grpId="0" animBg="1"/>
      <p:bldP spid="411683" grpId="0" animBg="1"/>
      <p:bldP spid="411666" grpId="0" animBg="1"/>
      <p:bldP spid="411665" grpId="0" animBg="1"/>
      <p:bldP spid="411664" grpId="0" animBg="1"/>
      <p:bldP spid="411663" grpId="0" animBg="1"/>
      <p:bldP spid="411682" grpId="0"/>
      <p:bldP spid="411689" grpId="0" animBg="1"/>
      <p:bldP spid="411690" grpId="0" animBg="1"/>
      <p:bldP spid="411691" grpId="0"/>
      <p:bldP spid="411692" grpId="0"/>
      <p:bldP spid="411693" grpId="0"/>
      <p:bldP spid="411698" grpId="0" animBg="1"/>
      <p:bldP spid="411700" grpId="0" animBg="1"/>
      <p:bldP spid="41170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WPEs (continued)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Due to control-flow instructions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Misprediction under misprediction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If three branches are executed and resolved as mispredicts while there are older unresolved branches in the processor, it is almost certain that one of the older unresolved branches is mispredicted.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Return address stack underflow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Unaligned instruction fetch address (illegal in Alpha)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Due to arithmetic instructions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Some arithmetic exceptions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e.g. Divide by zero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6029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Empirical Questions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525963"/>
          </a:xfrm>
        </p:spPr>
        <p:txBody>
          <a:bodyPr/>
          <a:lstStyle/>
          <a:p>
            <a:pPr marL="609600" indent="-609600"/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How often do WPEs occur?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AutoNum type="arabicPeriod"/>
            </a:pPr>
            <a:r>
              <a:rPr lang="en-US"/>
              <a:t>When do WPEs occur on the wrong path?</a:t>
            </a:r>
          </a:p>
        </p:txBody>
      </p:sp>
    </p:spTree>
    <p:extLst>
      <p:ext uri="{BB962C8B-B14F-4D97-AF65-F5344CB8AC3E}">
        <p14:creationId xmlns:p14="http://schemas.microsoft.com/office/powerpoint/2010/main" val="306810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002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We did not cover the following slides in lecture. They are for your benefit.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94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More on Runahead Enhancements</a:t>
            </a:r>
            <a:endParaRPr lang="en-US" sz="4000" dirty="0">
              <a:latin typeface="Garamond" charset="0"/>
            </a:endParaRPr>
          </a:p>
        </p:txBody>
      </p:sp>
      <p:sp>
        <p:nvSpPr>
          <p:cNvPr id="8294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21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Eliminating Short Periods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Mechanism to eliminate short periods: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Record the number of cycles C an L2-miss has been in flight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If C is greater than a threshold T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for an L2 miss, disable entry into runahead mode due to that miss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</a:t>
            </a:r>
            <a:r>
              <a:rPr lang="en-US" i="1">
                <a:latin typeface="Tahoma" charset="0"/>
                <a:ea typeface="ＭＳ Ｐゴシック" charset="0"/>
              </a:rPr>
              <a:t> </a:t>
            </a:r>
            <a:r>
              <a:rPr lang="en-US">
                <a:latin typeface="Tahoma" charset="0"/>
                <a:ea typeface="ＭＳ Ｐゴシック" charset="0"/>
              </a:rPr>
              <a:t>can be determined statically (at design time) or dynamically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T=400 for a minimum main memory latency of 500 cycles works well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310B2A-A46C-AE4B-A949-6D529474299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89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Eliminating Overlapping Periods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Overlapping periods are not necessarily useless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The availability of a new data value can result in the generation of useful L2 misses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But, this does not happen often enough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Mechanism to eliminate overlapping periods: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Keep track of the number of pseudo-retired instructions </a:t>
            </a:r>
            <a:r>
              <a:rPr lang="en-US" i="1">
                <a:latin typeface="Tahoma" charset="0"/>
                <a:ea typeface="ＭＳ Ｐゴシック" charset="0"/>
              </a:rPr>
              <a:t>R </a:t>
            </a:r>
            <a:r>
              <a:rPr lang="en-US">
                <a:latin typeface="Tahoma" charset="0"/>
                <a:ea typeface="ＭＳ Ｐゴシック" charset="0"/>
              </a:rPr>
              <a:t>during a runahead period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Keep track of the number of fetched instructions </a:t>
            </a:r>
            <a:r>
              <a:rPr lang="en-US" i="1">
                <a:latin typeface="Tahoma" charset="0"/>
                <a:ea typeface="ＭＳ Ｐゴシック" charset="0"/>
              </a:rPr>
              <a:t>N</a:t>
            </a:r>
            <a:r>
              <a:rPr lang="en-US">
                <a:latin typeface="Tahoma" charset="0"/>
                <a:ea typeface="ＭＳ Ｐゴシック" charset="0"/>
              </a:rPr>
              <a:t> since the exit from last runahead period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If </a:t>
            </a:r>
            <a:r>
              <a:rPr lang="en-US" i="1">
                <a:latin typeface="Tahoma" charset="0"/>
                <a:ea typeface="ＭＳ Ｐゴシック" charset="0"/>
              </a:rPr>
              <a:t>N &lt; R</a:t>
            </a:r>
            <a:r>
              <a:rPr lang="en-US">
                <a:latin typeface="Tahoma" charset="0"/>
                <a:ea typeface="ＭＳ Ｐゴシック" charset="0"/>
              </a:rPr>
              <a:t>, do not enter runahead mode 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C603BC-A36E-1742-83A1-F030A50F4C5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75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80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397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9B3304-A7AB-B740-8110-2900DB551A0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9838"/>
            <a:ext cx="8610600" cy="5008562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can be captured with a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stride value predictor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disappear with the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re-organization of the data structure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(e.g., sorting)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Stability of AVDs is dependent on the behavior of the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allocator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Allocation of contiguous, fixed-size chunks is useful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Properties of Traversal-based AVDs</a:t>
            </a:r>
          </a:p>
        </p:txBody>
      </p:sp>
      <p:grpSp>
        <p:nvGrpSpPr>
          <p:cNvPr id="298037" name="Group 53"/>
          <p:cNvGrpSpPr>
            <a:grpSpLocks/>
          </p:cNvGrpSpPr>
          <p:nvPr/>
        </p:nvGrpSpPr>
        <p:grpSpPr bwMode="auto">
          <a:xfrm>
            <a:off x="1116013" y="2565400"/>
            <a:ext cx="1844675" cy="2073275"/>
            <a:chOff x="956" y="1616"/>
            <a:chExt cx="1162" cy="1306"/>
          </a:xfrm>
        </p:grpSpPr>
        <p:sp>
          <p:nvSpPr>
            <p:cNvPr id="297988" name="Oval 4"/>
            <p:cNvSpPr>
              <a:spLocks noChangeArrowheads="1"/>
            </p:cNvSpPr>
            <p:nvPr/>
          </p:nvSpPr>
          <p:spPr bwMode="auto">
            <a:xfrm>
              <a:off x="1632" y="1879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7989" name="Oval 5"/>
            <p:cNvSpPr>
              <a:spLocks noChangeArrowheads="1"/>
            </p:cNvSpPr>
            <p:nvPr/>
          </p:nvSpPr>
          <p:spPr bwMode="auto">
            <a:xfrm>
              <a:off x="1441" y="2166"/>
              <a:ext cx="244" cy="1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0" name="Oval 6"/>
            <p:cNvSpPr>
              <a:spLocks noChangeArrowheads="1"/>
            </p:cNvSpPr>
            <p:nvPr/>
          </p:nvSpPr>
          <p:spPr bwMode="auto">
            <a:xfrm>
              <a:off x="1225" y="2410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1" name="Oval 7"/>
            <p:cNvSpPr>
              <a:spLocks noChangeArrowheads="1"/>
            </p:cNvSpPr>
            <p:nvPr/>
          </p:nvSpPr>
          <p:spPr bwMode="auto">
            <a:xfrm>
              <a:off x="981" y="2653"/>
              <a:ext cx="243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2" name="Line 8"/>
            <p:cNvSpPr>
              <a:spLocks noChangeShapeType="1"/>
            </p:cNvSpPr>
            <p:nvPr/>
          </p:nvSpPr>
          <p:spPr bwMode="auto">
            <a:xfrm>
              <a:off x="1755" y="1746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3" name="Line 9"/>
            <p:cNvSpPr>
              <a:spLocks noChangeShapeType="1"/>
            </p:cNvSpPr>
            <p:nvPr/>
          </p:nvSpPr>
          <p:spPr bwMode="auto">
            <a:xfrm flipH="1">
              <a:off x="1607" y="2055"/>
              <a:ext cx="93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4" name="Line 10"/>
            <p:cNvSpPr>
              <a:spLocks noChangeShapeType="1"/>
            </p:cNvSpPr>
            <p:nvPr/>
          </p:nvSpPr>
          <p:spPr bwMode="auto">
            <a:xfrm flipH="1">
              <a:off x="1405" y="2321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5" name="Line 11"/>
            <p:cNvSpPr>
              <a:spLocks noChangeShapeType="1"/>
            </p:cNvSpPr>
            <p:nvPr/>
          </p:nvSpPr>
          <p:spPr bwMode="auto">
            <a:xfrm flipH="1">
              <a:off x="1190" y="2569"/>
              <a:ext cx="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6" name="Line 12"/>
            <p:cNvSpPr>
              <a:spLocks noChangeShapeType="1"/>
            </p:cNvSpPr>
            <p:nvPr/>
          </p:nvSpPr>
          <p:spPr bwMode="auto">
            <a:xfrm flipH="1">
              <a:off x="956" y="2811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997" name="Text Box 13"/>
            <p:cNvSpPr txBox="1">
              <a:spLocks noChangeArrowheads="1"/>
            </p:cNvSpPr>
            <p:nvPr/>
          </p:nvSpPr>
          <p:spPr bwMode="auto">
            <a:xfrm>
              <a:off x="1736" y="1616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97998" name="Text Box 14"/>
            <p:cNvSpPr txBox="1">
              <a:spLocks noChangeArrowheads="1"/>
            </p:cNvSpPr>
            <p:nvPr/>
          </p:nvSpPr>
          <p:spPr bwMode="auto">
            <a:xfrm>
              <a:off x="1662" y="2056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A+k</a:t>
              </a:r>
            </a:p>
          </p:txBody>
        </p:sp>
        <p:sp>
          <p:nvSpPr>
            <p:cNvPr id="297999" name="Text Box 15"/>
            <p:cNvSpPr txBox="1">
              <a:spLocks noChangeArrowheads="1"/>
            </p:cNvSpPr>
            <p:nvPr/>
          </p:nvSpPr>
          <p:spPr bwMode="auto">
            <a:xfrm>
              <a:off x="1503" y="2335"/>
              <a:ext cx="4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A+2k</a:t>
              </a:r>
            </a:p>
          </p:txBody>
        </p:sp>
        <p:sp>
          <p:nvSpPr>
            <p:cNvPr id="298000" name="Text Box 16"/>
            <p:cNvSpPr txBox="1">
              <a:spLocks noChangeArrowheads="1"/>
            </p:cNvSpPr>
            <p:nvPr/>
          </p:nvSpPr>
          <p:spPr bwMode="auto">
            <a:xfrm>
              <a:off x="1258" y="2601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A+3k</a:t>
              </a:r>
            </a:p>
          </p:txBody>
        </p:sp>
      </p:grpSp>
      <p:grpSp>
        <p:nvGrpSpPr>
          <p:cNvPr id="298033" name="Group 49"/>
          <p:cNvGrpSpPr>
            <a:grpSpLocks/>
          </p:cNvGrpSpPr>
          <p:nvPr/>
        </p:nvGrpSpPr>
        <p:grpSpPr bwMode="auto">
          <a:xfrm>
            <a:off x="4514850" y="2565400"/>
            <a:ext cx="2017713" cy="2065338"/>
            <a:chOff x="3206" y="1616"/>
            <a:chExt cx="1271" cy="1301"/>
          </a:xfrm>
        </p:grpSpPr>
        <p:sp>
          <p:nvSpPr>
            <p:cNvPr id="298017" name="Oval 33"/>
            <p:cNvSpPr>
              <a:spLocks noChangeArrowheads="1"/>
            </p:cNvSpPr>
            <p:nvPr/>
          </p:nvSpPr>
          <p:spPr bwMode="auto">
            <a:xfrm>
              <a:off x="3882" y="1874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8018" name="Oval 34"/>
            <p:cNvSpPr>
              <a:spLocks noChangeArrowheads="1"/>
            </p:cNvSpPr>
            <p:nvPr/>
          </p:nvSpPr>
          <p:spPr bwMode="auto">
            <a:xfrm>
              <a:off x="3691" y="2161"/>
              <a:ext cx="244" cy="1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19" name="Oval 35"/>
            <p:cNvSpPr>
              <a:spLocks noChangeArrowheads="1"/>
            </p:cNvSpPr>
            <p:nvPr/>
          </p:nvSpPr>
          <p:spPr bwMode="auto">
            <a:xfrm>
              <a:off x="3475" y="2405"/>
              <a:ext cx="244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0" name="Oval 36"/>
            <p:cNvSpPr>
              <a:spLocks noChangeArrowheads="1"/>
            </p:cNvSpPr>
            <p:nvPr/>
          </p:nvSpPr>
          <p:spPr bwMode="auto">
            <a:xfrm>
              <a:off x="3231" y="2648"/>
              <a:ext cx="243" cy="1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1" name="Line 37"/>
            <p:cNvSpPr>
              <a:spLocks noChangeShapeType="1"/>
            </p:cNvSpPr>
            <p:nvPr/>
          </p:nvSpPr>
          <p:spPr bwMode="auto">
            <a:xfrm>
              <a:off x="4005" y="1741"/>
              <a:ext cx="0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2" name="Line 38"/>
            <p:cNvSpPr>
              <a:spLocks noChangeShapeType="1"/>
            </p:cNvSpPr>
            <p:nvPr/>
          </p:nvSpPr>
          <p:spPr bwMode="auto">
            <a:xfrm flipH="1">
              <a:off x="3857" y="2050"/>
              <a:ext cx="93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3" name="Line 39"/>
            <p:cNvSpPr>
              <a:spLocks noChangeShapeType="1"/>
            </p:cNvSpPr>
            <p:nvPr/>
          </p:nvSpPr>
          <p:spPr bwMode="auto">
            <a:xfrm flipH="1">
              <a:off x="3655" y="2316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4" name="Line 40"/>
            <p:cNvSpPr>
              <a:spLocks noChangeShapeType="1"/>
            </p:cNvSpPr>
            <p:nvPr/>
          </p:nvSpPr>
          <p:spPr bwMode="auto">
            <a:xfrm flipH="1">
              <a:off x="3440" y="2564"/>
              <a:ext cx="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5" name="Line 41"/>
            <p:cNvSpPr>
              <a:spLocks noChangeShapeType="1"/>
            </p:cNvSpPr>
            <p:nvPr/>
          </p:nvSpPr>
          <p:spPr bwMode="auto">
            <a:xfrm flipH="1">
              <a:off x="3206" y="2806"/>
              <a:ext cx="92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8026" name="Text Box 42"/>
            <p:cNvSpPr txBox="1">
              <a:spLocks noChangeArrowheads="1"/>
            </p:cNvSpPr>
            <p:nvPr/>
          </p:nvSpPr>
          <p:spPr bwMode="auto">
            <a:xfrm>
              <a:off x="3987" y="1616"/>
              <a:ext cx="4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A+3k</a:t>
              </a:r>
            </a:p>
          </p:txBody>
        </p:sp>
        <p:sp>
          <p:nvSpPr>
            <p:cNvPr id="298027" name="Text Box 43"/>
            <p:cNvSpPr txBox="1">
              <a:spLocks noChangeArrowheads="1"/>
            </p:cNvSpPr>
            <p:nvPr/>
          </p:nvSpPr>
          <p:spPr bwMode="auto">
            <a:xfrm>
              <a:off x="3912" y="2051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A+k</a:t>
              </a:r>
            </a:p>
          </p:txBody>
        </p:sp>
        <p:sp>
          <p:nvSpPr>
            <p:cNvPr id="298028" name="Text Box 44"/>
            <p:cNvSpPr txBox="1">
              <a:spLocks noChangeArrowheads="1"/>
            </p:cNvSpPr>
            <p:nvPr/>
          </p:nvSpPr>
          <p:spPr bwMode="auto">
            <a:xfrm>
              <a:off x="3753" y="2330"/>
              <a:ext cx="4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98029" name="Text Box 45"/>
            <p:cNvSpPr txBox="1">
              <a:spLocks noChangeArrowheads="1"/>
            </p:cNvSpPr>
            <p:nvPr/>
          </p:nvSpPr>
          <p:spPr bwMode="auto">
            <a:xfrm>
              <a:off x="3508" y="2596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</a:rPr>
                <a:t>A+2k</a:t>
              </a:r>
            </a:p>
          </p:txBody>
        </p:sp>
      </p:grpSp>
      <p:sp>
        <p:nvSpPr>
          <p:cNvPr id="298034" name="Line 50"/>
          <p:cNvSpPr>
            <a:spLocks noChangeShapeType="1"/>
          </p:cNvSpPr>
          <p:nvPr/>
        </p:nvSpPr>
        <p:spPr bwMode="auto">
          <a:xfrm>
            <a:off x="3189288" y="3716338"/>
            <a:ext cx="12684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8035" name="Text Box 51"/>
          <p:cNvSpPr txBox="1">
            <a:spLocks noChangeArrowheads="1"/>
          </p:cNvSpPr>
          <p:nvPr/>
        </p:nvSpPr>
        <p:spPr bwMode="auto">
          <a:xfrm>
            <a:off x="3305175" y="3276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</a:rPr>
              <a:t>Sorting</a:t>
            </a:r>
          </a:p>
        </p:txBody>
      </p:sp>
      <p:sp>
        <p:nvSpPr>
          <p:cNvPr id="298036" name="Text Box 52"/>
          <p:cNvSpPr txBox="1">
            <a:spLocks noChangeArrowheads="1"/>
          </p:cNvSpPr>
          <p:nvPr/>
        </p:nvSpPr>
        <p:spPr bwMode="auto">
          <a:xfrm>
            <a:off x="5954713" y="3708400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Distance between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nodes NOT constant!</a:t>
            </a:r>
          </a:p>
        </p:txBody>
      </p:sp>
      <p:sp>
        <p:nvSpPr>
          <p:cNvPr id="298038" name="Text Box 54"/>
          <p:cNvSpPr txBox="1">
            <a:spLocks noChangeArrowheads="1"/>
          </p:cNvSpPr>
          <p:nvPr/>
        </p:nvSpPr>
        <p:spPr bwMode="auto">
          <a:xfrm>
            <a:off x="8143875" y="3760788"/>
            <a:ext cx="749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sym typeface="Wingdings" charset="0"/>
              </a:rPr>
              <a:t>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666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8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35" grpId="0"/>
      <p:bldP spid="298036" grpId="0"/>
      <p:bldP spid="29803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601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7FE35E-B0FA-604E-AAAD-46DD499AE8A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Properties of Leaf-based AVDs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cannot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be captured with a stride value predictor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Stable AVDs </a:t>
            </a:r>
            <a:r>
              <a:rPr lang="en-US" b="1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do not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 disappear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with the re-organization of  the data structure (e.g., sorting)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Stability of AVDs is dependent on the behavior of the  </a:t>
            </a:r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memory allocator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00085" name="Group 53"/>
          <p:cNvGrpSpPr>
            <a:grpSpLocks/>
          </p:cNvGrpSpPr>
          <p:nvPr/>
        </p:nvGrpSpPr>
        <p:grpSpPr bwMode="auto">
          <a:xfrm>
            <a:off x="769938" y="2795588"/>
            <a:ext cx="2209800" cy="2016125"/>
            <a:chOff x="50" y="1761"/>
            <a:chExt cx="1392" cy="1270"/>
          </a:xfrm>
        </p:grpSpPr>
        <p:sp>
          <p:nvSpPr>
            <p:cNvPr id="300059" name="Line 27"/>
            <p:cNvSpPr>
              <a:spLocks noChangeShapeType="1"/>
            </p:cNvSpPr>
            <p:nvPr/>
          </p:nvSpPr>
          <p:spPr bwMode="auto">
            <a:xfrm>
              <a:off x="739" y="1870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6048" name="Group 52"/>
            <p:cNvGrpSpPr>
              <a:grpSpLocks/>
            </p:cNvGrpSpPr>
            <p:nvPr/>
          </p:nvGrpSpPr>
          <p:grpSpPr bwMode="auto">
            <a:xfrm>
              <a:off x="50" y="1761"/>
              <a:ext cx="1392" cy="1270"/>
              <a:chOff x="960" y="1761"/>
              <a:chExt cx="1392" cy="1270"/>
            </a:xfrm>
          </p:grpSpPr>
          <p:grpSp>
            <p:nvGrpSpPr>
              <p:cNvPr id="86049" name="Group 29"/>
              <p:cNvGrpSpPr>
                <a:grpSpLocks/>
              </p:cNvGrpSpPr>
              <p:nvPr/>
            </p:nvGrpSpPr>
            <p:grpSpPr bwMode="auto">
              <a:xfrm>
                <a:off x="960" y="1761"/>
                <a:ext cx="1186" cy="1270"/>
                <a:chOff x="960" y="1761"/>
                <a:chExt cx="1186" cy="1270"/>
              </a:xfrm>
            </p:grpSpPr>
            <p:sp>
              <p:nvSpPr>
                <p:cNvPr id="300038" name="Rectangle 6"/>
                <p:cNvSpPr>
                  <a:spLocks noChangeArrowheads="1"/>
                </p:cNvSpPr>
                <p:nvPr/>
              </p:nvSpPr>
              <p:spPr bwMode="auto">
                <a:xfrm>
                  <a:off x="1514" y="2015"/>
                  <a:ext cx="273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39" name="Oval 7"/>
                <p:cNvSpPr>
                  <a:spLocks noChangeArrowheads="1"/>
                </p:cNvSpPr>
                <p:nvPr/>
              </p:nvSpPr>
              <p:spPr bwMode="auto">
                <a:xfrm>
                  <a:off x="1559" y="2326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0" name="Line 8"/>
                <p:cNvSpPr>
                  <a:spLocks noChangeShapeType="1"/>
                </p:cNvSpPr>
                <p:nvPr/>
              </p:nvSpPr>
              <p:spPr bwMode="auto">
                <a:xfrm>
                  <a:off x="1646" y="2185"/>
                  <a:ext cx="0" cy="1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41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3" name="Oval 11"/>
                <p:cNvSpPr>
                  <a:spLocks noChangeArrowheads="1"/>
                </p:cNvSpPr>
                <p:nvPr/>
              </p:nvSpPr>
              <p:spPr bwMode="auto">
                <a:xfrm>
                  <a:off x="1286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4" name="Line 12"/>
                <p:cNvSpPr>
                  <a:spLocks noChangeShapeType="1"/>
                </p:cNvSpPr>
                <p:nvPr/>
              </p:nvSpPr>
              <p:spPr bwMode="auto">
                <a:xfrm>
                  <a:off x="1372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5" name="Rectangle 13"/>
                <p:cNvSpPr>
                  <a:spLocks noChangeArrowheads="1"/>
                </p:cNvSpPr>
                <p:nvPr/>
              </p:nvSpPr>
              <p:spPr bwMode="auto">
                <a:xfrm>
                  <a:off x="1787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6" name="Oval 14"/>
                <p:cNvSpPr>
                  <a:spLocks noChangeArrowheads="1"/>
                </p:cNvSpPr>
                <p:nvPr/>
              </p:nvSpPr>
              <p:spPr bwMode="auto">
                <a:xfrm>
                  <a:off x="1832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7" name="Line 15"/>
                <p:cNvSpPr>
                  <a:spLocks noChangeShapeType="1"/>
                </p:cNvSpPr>
                <p:nvPr/>
              </p:nvSpPr>
              <p:spPr bwMode="auto">
                <a:xfrm>
                  <a:off x="1918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301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49" name="Line 17"/>
                <p:cNvSpPr>
                  <a:spLocks noChangeShapeType="1"/>
                </p:cNvSpPr>
                <p:nvPr/>
              </p:nvSpPr>
              <p:spPr bwMode="auto">
                <a:xfrm>
                  <a:off x="1787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33" y="1761"/>
                  <a:ext cx="3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A+k</a:t>
                  </a:r>
                </a:p>
              </p:txBody>
            </p:sp>
            <p:sp>
              <p:nvSpPr>
                <p:cNvPr id="3000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46" y="2160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3000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60" y="2341"/>
                  <a:ext cx="3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B+k</a:t>
                  </a:r>
                </a:p>
              </p:txBody>
            </p:sp>
            <p:sp>
              <p:nvSpPr>
                <p:cNvPr id="30005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392" y="27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3000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926" y="2704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</p:grpSp>
          <p:sp>
            <p:nvSpPr>
              <p:cNvPr id="300060" name="Text Box 28"/>
              <p:cNvSpPr txBox="1">
                <a:spLocks noChangeArrowheads="1"/>
              </p:cNvSpPr>
              <p:nvPr/>
            </p:nvSpPr>
            <p:spPr bwMode="auto">
              <a:xfrm>
                <a:off x="1976" y="2341"/>
                <a:ext cx="3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000000"/>
                    </a:solidFill>
                  </a:rPr>
                  <a:t>C+k</a:t>
                </a:r>
              </a:p>
            </p:txBody>
          </p:sp>
        </p:grpSp>
      </p:grpSp>
      <p:sp>
        <p:nvSpPr>
          <p:cNvPr id="300079" name="Line 47"/>
          <p:cNvSpPr>
            <a:spLocks noChangeShapeType="1"/>
          </p:cNvSpPr>
          <p:nvPr/>
        </p:nvSpPr>
        <p:spPr bwMode="auto">
          <a:xfrm>
            <a:off x="3246438" y="3889375"/>
            <a:ext cx="12684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0080" name="Text Box 48"/>
          <p:cNvSpPr txBox="1">
            <a:spLocks noChangeArrowheads="1"/>
          </p:cNvSpPr>
          <p:nvPr/>
        </p:nvSpPr>
        <p:spPr bwMode="auto">
          <a:xfrm>
            <a:off x="3362325" y="34496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33CC"/>
                </a:solidFill>
              </a:rPr>
              <a:t>Sorting</a:t>
            </a:r>
          </a:p>
        </p:txBody>
      </p:sp>
      <p:sp>
        <p:nvSpPr>
          <p:cNvPr id="300082" name="Text Box 50"/>
          <p:cNvSpPr txBox="1">
            <a:spLocks noChangeArrowheads="1"/>
          </p:cNvSpPr>
          <p:nvPr/>
        </p:nvSpPr>
        <p:spPr bwMode="auto">
          <a:xfrm>
            <a:off x="6704013" y="2852738"/>
            <a:ext cx="2000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Distance between</a:t>
            </a:r>
          </a:p>
          <a:p>
            <a:pPr>
              <a:defRPr/>
            </a:pPr>
            <a:r>
              <a:rPr lang="en-US" b="1">
                <a:solidFill>
                  <a:srgbClr val="FF0000"/>
                </a:solidFill>
              </a:rPr>
              <a:t>node</a:t>
            </a:r>
            <a:r>
              <a:rPr lang="en-US">
                <a:solidFill>
                  <a:srgbClr val="FF0000"/>
                </a:solidFill>
              </a:rPr>
              <a:t> and </a:t>
            </a:r>
            <a:r>
              <a:rPr lang="en-US" b="1">
                <a:solidFill>
                  <a:srgbClr val="FF0000"/>
                </a:solidFill>
              </a:rPr>
              <a:t>string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still constant!</a:t>
            </a:r>
          </a:p>
        </p:txBody>
      </p:sp>
      <p:grpSp>
        <p:nvGrpSpPr>
          <p:cNvPr id="300089" name="Group 57"/>
          <p:cNvGrpSpPr>
            <a:grpSpLocks/>
          </p:cNvGrpSpPr>
          <p:nvPr/>
        </p:nvGrpSpPr>
        <p:grpSpPr bwMode="auto">
          <a:xfrm>
            <a:off x="4630738" y="2795588"/>
            <a:ext cx="2187575" cy="2016125"/>
            <a:chOff x="1973" y="1761"/>
            <a:chExt cx="1378" cy="1270"/>
          </a:xfrm>
        </p:grpSpPr>
        <p:grpSp>
          <p:nvGrpSpPr>
            <p:cNvPr id="86027" name="Group 56"/>
            <p:cNvGrpSpPr>
              <a:grpSpLocks/>
            </p:cNvGrpSpPr>
            <p:nvPr/>
          </p:nvGrpSpPr>
          <p:grpSpPr bwMode="auto">
            <a:xfrm>
              <a:off x="1973" y="1761"/>
              <a:ext cx="1378" cy="1270"/>
              <a:chOff x="3291" y="1761"/>
              <a:chExt cx="1378" cy="1270"/>
            </a:xfrm>
          </p:grpSpPr>
          <p:grpSp>
            <p:nvGrpSpPr>
              <p:cNvPr id="86029" name="Group 55"/>
              <p:cNvGrpSpPr>
                <a:grpSpLocks/>
              </p:cNvGrpSpPr>
              <p:nvPr/>
            </p:nvGrpSpPr>
            <p:grpSpPr bwMode="auto">
              <a:xfrm>
                <a:off x="3291" y="1761"/>
                <a:ext cx="1178" cy="1270"/>
                <a:chOff x="3291" y="1761"/>
                <a:chExt cx="1178" cy="1270"/>
              </a:xfrm>
            </p:grpSpPr>
            <p:sp>
              <p:nvSpPr>
                <p:cNvPr id="300063" name="Rectangle 31"/>
                <p:cNvSpPr>
                  <a:spLocks noChangeArrowheads="1"/>
                </p:cNvSpPr>
                <p:nvPr/>
              </p:nvSpPr>
              <p:spPr bwMode="auto">
                <a:xfrm>
                  <a:off x="3845" y="2015"/>
                  <a:ext cx="273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4" name="Oval 32"/>
                <p:cNvSpPr>
                  <a:spLocks noChangeArrowheads="1"/>
                </p:cNvSpPr>
                <p:nvPr/>
              </p:nvSpPr>
              <p:spPr bwMode="auto">
                <a:xfrm>
                  <a:off x="3890" y="2326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5" name="Line 33"/>
                <p:cNvSpPr>
                  <a:spLocks noChangeShapeType="1"/>
                </p:cNvSpPr>
                <p:nvPr/>
              </p:nvSpPr>
              <p:spPr bwMode="auto">
                <a:xfrm>
                  <a:off x="3977" y="2185"/>
                  <a:ext cx="0" cy="1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6" name="Rectangle 34"/>
                <p:cNvSpPr>
                  <a:spLocks noChangeArrowheads="1"/>
                </p:cNvSpPr>
                <p:nvPr/>
              </p:nvSpPr>
              <p:spPr bwMode="auto">
                <a:xfrm>
                  <a:off x="3572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7" name="Oval 35"/>
                <p:cNvSpPr>
                  <a:spLocks noChangeArrowheads="1"/>
                </p:cNvSpPr>
                <p:nvPr/>
              </p:nvSpPr>
              <p:spPr bwMode="auto">
                <a:xfrm>
                  <a:off x="3617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8" name="Line 36"/>
                <p:cNvSpPr>
                  <a:spLocks noChangeShapeType="1"/>
                </p:cNvSpPr>
                <p:nvPr/>
              </p:nvSpPr>
              <p:spPr bwMode="auto">
                <a:xfrm>
                  <a:off x="3703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69" name="Rectangle 37"/>
                <p:cNvSpPr>
                  <a:spLocks noChangeArrowheads="1"/>
                </p:cNvSpPr>
                <p:nvPr/>
              </p:nvSpPr>
              <p:spPr bwMode="auto">
                <a:xfrm>
                  <a:off x="4118" y="2551"/>
                  <a:ext cx="272" cy="17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0" name="Oval 38"/>
                <p:cNvSpPr>
                  <a:spLocks noChangeArrowheads="1"/>
                </p:cNvSpPr>
                <p:nvPr/>
              </p:nvSpPr>
              <p:spPr bwMode="auto">
                <a:xfrm>
                  <a:off x="4163" y="2862"/>
                  <a:ext cx="179" cy="169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1" name="Line 39"/>
                <p:cNvSpPr>
                  <a:spLocks noChangeShapeType="1"/>
                </p:cNvSpPr>
                <p:nvPr/>
              </p:nvSpPr>
              <p:spPr bwMode="auto">
                <a:xfrm>
                  <a:off x="4249" y="2721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632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3" name="Line 41"/>
                <p:cNvSpPr>
                  <a:spLocks noChangeShapeType="1"/>
                </p:cNvSpPr>
                <p:nvPr/>
              </p:nvSpPr>
              <p:spPr bwMode="auto">
                <a:xfrm>
                  <a:off x="4118" y="2099"/>
                  <a:ext cx="212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07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4" y="1761"/>
                  <a:ext cx="3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C+k</a:t>
                  </a:r>
                </a:p>
              </p:txBody>
            </p:sp>
            <p:sp>
              <p:nvSpPr>
                <p:cNvPr id="30007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969" y="216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  <p:sp>
              <p:nvSpPr>
                <p:cNvPr id="30007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291" y="2341"/>
                  <a:ext cx="3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A+k</a:t>
                  </a:r>
                </a:p>
              </p:txBody>
            </p:sp>
            <p:sp>
              <p:nvSpPr>
                <p:cNvPr id="30007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23" y="27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30007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257" y="2704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300081" name="Text Box 49"/>
              <p:cNvSpPr txBox="1">
                <a:spLocks noChangeArrowheads="1"/>
              </p:cNvSpPr>
              <p:nvPr/>
            </p:nvSpPr>
            <p:spPr bwMode="auto">
              <a:xfrm>
                <a:off x="4301" y="2341"/>
                <a:ext cx="3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000000"/>
                    </a:solidFill>
                  </a:rPr>
                  <a:t>B+k</a:t>
                </a:r>
              </a:p>
            </p:txBody>
          </p:sp>
        </p:grpSp>
        <p:sp>
          <p:nvSpPr>
            <p:cNvPr id="300086" name="Line 54"/>
            <p:cNvSpPr>
              <a:spLocks noChangeShapeType="1"/>
            </p:cNvSpPr>
            <p:nvPr/>
          </p:nvSpPr>
          <p:spPr bwMode="auto">
            <a:xfrm>
              <a:off x="2662" y="1870"/>
              <a:ext cx="0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0090" name="Text Box 58"/>
          <p:cNvSpPr txBox="1">
            <a:spLocks noChangeArrowheads="1"/>
          </p:cNvSpPr>
          <p:nvPr/>
        </p:nvSpPr>
        <p:spPr bwMode="auto">
          <a:xfrm>
            <a:off x="8143875" y="3206750"/>
            <a:ext cx="749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>
                <a:solidFill>
                  <a:srgbClr val="FF0000"/>
                </a:solidFill>
                <a:sym typeface="Wingdings" charset="0"/>
              </a:rPr>
              <a:t>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579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80" grpId="0"/>
      <p:bldP spid="300082" grpId="0"/>
      <p:bldP spid="300090" grpId="0"/>
      <p:bldP spid="300090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844BA7-6FA8-3E41-906E-FF353D2B1FC1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 Implementable AVD Predictor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78875" cy="487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Set-associative prediction table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Prediction table entry consists of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Tag (Program Counter of the load)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Last AVD seen for the load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Confidence counter for the recorded AVD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Updated when an address load is retired in normal mode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Accessed when a load misses in L2 cache in runahead mode</a:t>
            </a: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Recovery-free: 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 need to recover the state of the processor or the predictor on misprediction</a:t>
            </a:r>
          </a:p>
          <a:p>
            <a:pPr lvl="1"/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</a:rPr>
              <a:t>Runahead mode is purely speculative</a:t>
            </a:r>
          </a:p>
        </p:txBody>
      </p:sp>
    </p:spTree>
    <p:extLst>
      <p:ext uri="{BB962C8B-B14F-4D97-AF65-F5344CB8AC3E}">
        <p14:creationId xmlns:p14="http://schemas.microsoft.com/office/powerpoint/2010/main" val="1794660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8909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74E964-B0C8-C343-9F1B-0642B814A67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79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AVD Update Logic</a:t>
            </a:r>
          </a:p>
        </p:txBody>
      </p:sp>
      <p:pic>
        <p:nvPicPr>
          <p:cNvPr id="382979" name="Picture 3" descr="update_log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239838"/>
            <a:ext cx="5875337" cy="48164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86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0ED6EF-203D-BB40-A098-E784580CA5D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Cache Misses Responsible for Many Stalls</a:t>
            </a:r>
          </a:p>
        </p:txBody>
      </p:sp>
      <p:graphicFrame>
        <p:nvGraphicFramePr>
          <p:cNvPr id="5427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8227"/>
              </p:ext>
            </p:extLst>
          </p:nvPr>
        </p:nvGraphicFramePr>
        <p:xfrm>
          <a:off x="166688" y="928688"/>
          <a:ext cx="8807450" cy="490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00" name="Chart" r:id="rId3" imgW="8343900" imgH="4648200" progId="MSGraph.Chart.8">
                  <p:embed followColorScheme="full"/>
                </p:oleObj>
              </mc:Choice>
              <mc:Fallback>
                <p:oleObj name="Chart" r:id="rId3" imgW="8343900" imgH="4648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928688"/>
                        <a:ext cx="8807450" cy="490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41325" y="5730875"/>
            <a:ext cx="7421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512KB L2 cache, 500-cycle DRAM latency, aggressive stream-based prefetcher</a:t>
            </a:r>
          </a:p>
          <a:p>
            <a:pPr eaLnBrk="1" hangingPunct="1"/>
            <a:r>
              <a:rPr lang="en-US" sz="1400" smtClean="0">
                <a:solidFill>
                  <a:srgbClr val="000000"/>
                </a:solidFill>
                <a:cs typeface="Arial" charset="0"/>
              </a:rPr>
              <a:t>Data averaged over 147 memory-intensive benchmarks on a high-end x86 processor model </a:t>
            </a:r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2393950" y="3016250"/>
            <a:ext cx="1492250" cy="216535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24294" name="Text Box 6"/>
          <p:cNvSpPr txBox="1">
            <a:spLocks noChangeArrowheads="1"/>
          </p:cNvSpPr>
          <p:nvPr/>
        </p:nvSpPr>
        <p:spPr bwMode="auto">
          <a:xfrm>
            <a:off x="2563813" y="39338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FFFF"/>
                </a:solidFill>
                <a:cs typeface="Arial" charset="0"/>
              </a:rPr>
              <a:t>L2 Misses</a:t>
            </a:r>
          </a:p>
        </p:txBody>
      </p:sp>
      <p:sp>
        <p:nvSpPr>
          <p:cNvPr id="524295" name="Line 7"/>
          <p:cNvSpPr>
            <a:spLocks noChangeShapeType="1"/>
          </p:cNvSpPr>
          <p:nvPr/>
        </p:nvSpPr>
        <p:spPr bwMode="auto">
          <a:xfrm flipV="1">
            <a:off x="3124200" y="3005138"/>
            <a:ext cx="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4296" name="Line 8"/>
          <p:cNvSpPr>
            <a:spLocks noChangeShapeType="1"/>
          </p:cNvSpPr>
          <p:nvPr/>
        </p:nvSpPr>
        <p:spPr bwMode="auto">
          <a:xfrm>
            <a:off x="3124200" y="4267200"/>
            <a:ext cx="0" cy="914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2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4" grpId="0"/>
      <p:bldP spid="524295" grpId="0" animBg="1"/>
      <p:bldP spid="52429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</a:rPr>
              <a:t>AVD Prediction</a:t>
            </a:r>
          </a:p>
        </p:txBody>
      </p:sp>
      <p:sp>
        <p:nvSpPr>
          <p:cNvPr id="901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0F3EDE-C1A8-BA48-8DAD-5EF2BB83923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AVD Prediction Logic</a:t>
            </a:r>
          </a:p>
        </p:txBody>
      </p:sp>
      <p:pic>
        <p:nvPicPr>
          <p:cNvPr id="384003" name="Picture 3" descr="predict_log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1182688"/>
            <a:ext cx="5703887" cy="48323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518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Garamond"/>
                <a:ea typeface="+mn-ea"/>
                <a:cs typeface="+mn-cs"/>
              </a:rPr>
              <a:t>AVD Prediction</a:t>
            </a:r>
          </a:p>
        </p:txBody>
      </p:sp>
      <p:sp>
        <p:nvSpPr>
          <p:cNvPr id="9113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640E1B-F8F3-5346-8DD3-4DFA3261A6F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Baseline Processor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Execution-driven Alpha simulator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8-wide superscalar processor</a:t>
            </a: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128-entry instruction window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, 20-stage pipeline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64 KB, 4-way, 2-cycle L1 data and instruction caches</a:t>
            </a: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1 MB, 32-way, 10-cycle unified L2 cache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CC0000"/>
                </a:solidFill>
                <a:latin typeface="Tahoma" charset="0"/>
                <a:ea typeface="ＭＳ Ｐゴシック" charset="0"/>
                <a:cs typeface="ＭＳ Ｐゴシック" charset="0"/>
              </a:rPr>
              <a:t>500-cycle minimum main memory latency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32 DRAM banks, 32-byte wide processor-memory bus (4:1 frequency ratio), 128 outstanding misses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Detailed memory model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Pointer-intensive benchmarks from Olden and SPEC INT00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6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AVD Prediction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5861B-EFC3-DA42-A347-F9C328CBD99F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AVD vs. Stride VP Performance</a:t>
            </a:r>
          </a:p>
        </p:txBody>
      </p:sp>
      <p:pic>
        <p:nvPicPr>
          <p:cNvPr id="3235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87425"/>
            <a:ext cx="790892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3594" name="Line 10"/>
          <p:cNvSpPr>
            <a:spLocks noChangeShapeType="1"/>
          </p:cNvSpPr>
          <p:nvPr/>
        </p:nvSpPr>
        <p:spPr bwMode="auto">
          <a:xfrm flipH="1">
            <a:off x="2209800" y="1182688"/>
            <a:ext cx="0" cy="11826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1863725" y="233521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5.1%</a:t>
            </a:r>
          </a:p>
        </p:txBody>
      </p:sp>
      <p:sp>
        <p:nvSpPr>
          <p:cNvPr id="323596" name="Line 12"/>
          <p:cNvSpPr>
            <a:spLocks noChangeShapeType="1"/>
          </p:cNvSpPr>
          <p:nvPr/>
        </p:nvSpPr>
        <p:spPr bwMode="auto">
          <a:xfrm flipH="1">
            <a:off x="2959100" y="1182688"/>
            <a:ext cx="0" cy="63341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2613025" y="179546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2.7%</a:t>
            </a:r>
          </a:p>
        </p:txBody>
      </p:sp>
      <p:sp>
        <p:nvSpPr>
          <p:cNvPr id="323598" name="Line 14"/>
          <p:cNvSpPr>
            <a:spLocks noChangeShapeType="1"/>
          </p:cNvSpPr>
          <p:nvPr/>
        </p:nvSpPr>
        <p:spPr bwMode="auto">
          <a:xfrm flipH="1">
            <a:off x="3708400" y="1182688"/>
            <a:ext cx="0" cy="1497012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599" name="Text Box 15"/>
          <p:cNvSpPr txBox="1">
            <a:spLocks noChangeArrowheads="1"/>
          </p:cNvSpPr>
          <p:nvPr/>
        </p:nvSpPr>
        <p:spPr bwMode="auto">
          <a:xfrm>
            <a:off x="3419475" y="26797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6.5%</a:t>
            </a:r>
          </a:p>
        </p:txBody>
      </p:sp>
      <p:sp>
        <p:nvSpPr>
          <p:cNvPr id="323601" name="Line 17"/>
          <p:cNvSpPr>
            <a:spLocks noChangeShapeType="1"/>
          </p:cNvSpPr>
          <p:nvPr/>
        </p:nvSpPr>
        <p:spPr bwMode="auto">
          <a:xfrm flipH="1">
            <a:off x="5724525" y="1182688"/>
            <a:ext cx="0" cy="126682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602" name="Text Box 18"/>
          <p:cNvSpPr txBox="1">
            <a:spLocks noChangeArrowheads="1"/>
          </p:cNvSpPr>
          <p:nvPr/>
        </p:nvSpPr>
        <p:spPr bwMode="auto">
          <a:xfrm>
            <a:off x="5394325" y="244951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5.5%</a:t>
            </a:r>
          </a:p>
        </p:txBody>
      </p:sp>
      <p:sp>
        <p:nvSpPr>
          <p:cNvPr id="323603" name="Line 19"/>
          <p:cNvSpPr>
            <a:spLocks noChangeShapeType="1"/>
          </p:cNvSpPr>
          <p:nvPr/>
        </p:nvSpPr>
        <p:spPr bwMode="auto">
          <a:xfrm flipH="1">
            <a:off x="6473825" y="1182688"/>
            <a:ext cx="0" cy="10937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604" name="Text Box 20"/>
          <p:cNvSpPr txBox="1">
            <a:spLocks noChangeArrowheads="1"/>
          </p:cNvSpPr>
          <p:nvPr/>
        </p:nvSpPr>
        <p:spPr bwMode="auto">
          <a:xfrm>
            <a:off x="6153150" y="225583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4.7%</a:t>
            </a:r>
          </a:p>
        </p:txBody>
      </p:sp>
      <p:sp>
        <p:nvSpPr>
          <p:cNvPr id="323605" name="Line 21"/>
          <p:cNvSpPr>
            <a:spLocks noChangeShapeType="1"/>
          </p:cNvSpPr>
          <p:nvPr/>
        </p:nvSpPr>
        <p:spPr bwMode="auto">
          <a:xfrm flipH="1">
            <a:off x="7280275" y="1182688"/>
            <a:ext cx="0" cy="1958975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3606" name="Text Box 22"/>
          <p:cNvSpPr txBox="1">
            <a:spLocks noChangeArrowheads="1"/>
          </p:cNvSpPr>
          <p:nvPr/>
        </p:nvSpPr>
        <p:spPr bwMode="auto">
          <a:xfrm>
            <a:off x="6931025" y="3141663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FF"/>
                </a:solidFill>
              </a:rPr>
              <a:t>8.6%</a:t>
            </a:r>
          </a:p>
        </p:txBody>
      </p:sp>
      <p:sp>
        <p:nvSpPr>
          <p:cNvPr id="323607" name="Text Box 23"/>
          <p:cNvSpPr txBox="1">
            <a:spLocks noChangeArrowheads="1"/>
          </p:cNvSpPr>
          <p:nvPr/>
        </p:nvSpPr>
        <p:spPr bwMode="auto">
          <a:xfrm>
            <a:off x="2325688" y="5734050"/>
            <a:ext cx="12096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16 entries</a:t>
            </a:r>
          </a:p>
        </p:txBody>
      </p:sp>
      <p:sp>
        <p:nvSpPr>
          <p:cNvPr id="323608" name="Text Box 24"/>
          <p:cNvSpPr txBox="1">
            <a:spLocks noChangeArrowheads="1"/>
          </p:cNvSpPr>
          <p:nvPr/>
        </p:nvSpPr>
        <p:spPr bwMode="auto">
          <a:xfrm>
            <a:off x="5781675" y="5734050"/>
            <a:ext cx="1612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</a:rPr>
              <a:t>4096 entries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325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5" grpId="0"/>
      <p:bldP spid="323597" grpId="0"/>
      <p:bldP spid="323599" grpId="0"/>
      <p:bldP spid="323602" grpId="0"/>
      <p:bldP spid="323604" grpId="0"/>
      <p:bldP spid="32360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002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Handling Interference in the </a:t>
            </a:r>
            <a:br>
              <a:rPr lang="en-US" sz="4000">
                <a:latin typeface="Garamond" charset="0"/>
              </a:rPr>
            </a:br>
            <a:r>
              <a:rPr lang="en-US" sz="4000">
                <a:latin typeface="Garamond" charset="0"/>
              </a:rPr>
              <a:t>Entire Memory System</a:t>
            </a:r>
          </a:p>
        </p:txBody>
      </p:sp>
      <p:sp>
        <p:nvSpPr>
          <p:cNvPr id="17305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92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6633"/>
                </a:solidFill>
                <a:latin typeface="Garamond" charset="0"/>
              </a:rPr>
              <a:t>Memory System is the Major Shared Resource</a:t>
            </a:r>
            <a:endParaRPr lang="en-US">
              <a:latin typeface="Garamond" charset="0"/>
            </a:endParaRPr>
          </a:p>
        </p:txBody>
      </p:sp>
      <p:sp>
        <p:nvSpPr>
          <p:cNvPr id="17510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AE2E94-424B-2B46-9F6C-9A995B02F26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751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2325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4"/>
          <p:cNvSpPr>
            <a:spLocks noChangeShapeType="1"/>
          </p:cNvSpPr>
          <p:nvPr/>
        </p:nvSpPr>
        <p:spPr bwMode="auto">
          <a:xfrm>
            <a:off x="1154113" y="2362200"/>
            <a:ext cx="655637" cy="2857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-76200" y="1676400"/>
            <a:ext cx="2009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threads’ requests 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interfere</a:t>
            </a:r>
          </a:p>
        </p:txBody>
      </p:sp>
    </p:spTree>
    <p:extLst>
      <p:ext uri="{BB962C8B-B14F-4D97-AF65-F5344CB8AC3E}">
        <p14:creationId xmlns:p14="http://schemas.microsoft.com/office/powerpoint/2010/main" val="1907967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Inter-Thread/Application Interference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Problem: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Threads share the memory system, but memory system does not distinguish between threads’ requests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Existing memory systems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Free-for-all, shared based on demand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Control algorithms thread-unaware and thread-unfair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Aggressive threads can deny service to others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Do not try to reduce or control inter-thread interference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72A41A-4290-EE42-B11A-2029C6835EDC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86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How Do We Solve The Problem?</a:t>
            </a:r>
          </a:p>
        </p:txBody>
      </p:sp>
      <p:sp>
        <p:nvSpPr>
          <p:cNvPr id="177154" name="Content Placeholder 2"/>
          <p:cNvSpPr>
            <a:spLocks noGrp="1"/>
          </p:cNvSpPr>
          <p:nvPr>
            <p:ph idx="1"/>
          </p:nvPr>
        </p:nvSpPr>
        <p:spPr>
          <a:xfrm>
            <a:off x="228600" y="1196975"/>
            <a:ext cx="8915400" cy="5051425"/>
          </a:xfrm>
        </p:spPr>
        <p:txBody>
          <a:bodyPr/>
          <a:lstStyle/>
          <a:p>
            <a:r>
              <a:rPr lang="en-US">
                <a:latin typeface="Tahoma" charset="0"/>
              </a:rPr>
              <a:t>Inter-thread interference is uncontrolled in all memory resources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Memory controller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Interconnect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Caches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We need to control it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i.e., design an interference-aware (QoS-aware) memory system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71829B-B6AE-1A4F-9F42-5B8E08F12A6D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24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200">
                <a:latin typeface="Garamond" charset="0"/>
              </a:rPr>
              <a:t>Designing QoS-Aware Memory Systems: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513"/>
            <a:ext cx="8915400" cy="50434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Smart resources: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Design each shared resource to have a configurable interference control/reduction mechanism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QoS-aware memory controllers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6633"/>
                </a:solidFill>
              </a:rPr>
              <a:t>[</a:t>
            </a:r>
            <a:r>
              <a:rPr lang="en-US" sz="1400" dirty="0" smtClean="0">
                <a:solidFill>
                  <a:srgbClr val="006633"/>
                </a:solidFill>
              </a:rPr>
              <a:t>Mutlu+ MICRO’07]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6633"/>
                </a:solidFill>
              </a:rPr>
              <a:t>[Moscibroda+, </a:t>
            </a:r>
            <a:r>
              <a:rPr lang="en-US" sz="1400" dirty="0" err="1" smtClean="0">
                <a:solidFill>
                  <a:srgbClr val="006633"/>
                </a:solidFill>
              </a:rPr>
              <a:t>Usenix</a:t>
            </a:r>
            <a:r>
              <a:rPr lang="en-US" sz="1400" dirty="0" smtClean="0">
                <a:solidFill>
                  <a:srgbClr val="006633"/>
                </a:solidFill>
              </a:rPr>
              <a:t> Security’07] [Mutlu+ ISCA’08, Top Picks’09]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6633"/>
                </a:solidFill>
                <a:ea typeface="+mn-ea"/>
                <a:cs typeface="+mn-cs"/>
              </a:rPr>
              <a:t>[Kim+ HPCA’10] </a:t>
            </a:r>
            <a:r>
              <a:rPr lang="en-US" sz="1400" dirty="0" smtClean="0">
                <a:solidFill>
                  <a:srgbClr val="006633"/>
                </a:solidFill>
              </a:rPr>
              <a:t>[</a:t>
            </a:r>
            <a:r>
              <a:rPr lang="en-US" sz="1400" dirty="0">
                <a:solidFill>
                  <a:srgbClr val="006633"/>
                </a:solidFill>
              </a:rPr>
              <a:t>Kim+ </a:t>
            </a:r>
            <a:r>
              <a:rPr lang="en-US" sz="1400" dirty="0" smtClean="0">
                <a:solidFill>
                  <a:srgbClr val="006633"/>
                </a:solidFill>
              </a:rPr>
              <a:t>MICRO’10, Top Picks’11</a:t>
            </a:r>
            <a:r>
              <a:rPr lang="en-US" sz="1400" dirty="0">
                <a:solidFill>
                  <a:srgbClr val="006633"/>
                </a:solidFill>
              </a:rPr>
              <a:t>] [Ebrahimi+ ISCA’11, MICRO’11</a:t>
            </a:r>
            <a:r>
              <a:rPr lang="en-US" sz="1400" dirty="0" smtClean="0">
                <a:solidFill>
                  <a:srgbClr val="006633"/>
                </a:solidFill>
              </a:rPr>
              <a:t>] [</a:t>
            </a:r>
            <a:r>
              <a:rPr lang="en-US" sz="1400" dirty="0" err="1" smtClean="0">
                <a:solidFill>
                  <a:srgbClr val="006633"/>
                </a:solidFill>
              </a:rPr>
              <a:t>Ausavarungnirun</a:t>
            </a:r>
            <a:r>
              <a:rPr lang="en-US" sz="1400" dirty="0" smtClean="0">
                <a:solidFill>
                  <a:srgbClr val="006633"/>
                </a:solidFill>
              </a:rPr>
              <a:t>+, ISCA’12] [Subramanian+, HPCA’13]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QoS</a:t>
            </a:r>
            <a:r>
              <a:rPr lang="en-US" sz="2000" dirty="0" smtClean="0">
                <a:solidFill>
                  <a:srgbClr val="000000"/>
                </a:solidFill>
              </a:rPr>
              <a:t>-aware interconnects </a:t>
            </a:r>
            <a:r>
              <a:rPr lang="en-US" sz="1400" dirty="0" smtClean="0">
                <a:solidFill>
                  <a:srgbClr val="006633"/>
                </a:solidFill>
              </a:rPr>
              <a:t>[Das+ MICRO’09, ISCA’10, Top Picks </a:t>
            </a:r>
            <a:r>
              <a:rPr lang="fr-FR" sz="1400" dirty="0" smtClean="0">
                <a:solidFill>
                  <a:srgbClr val="006633"/>
                </a:solidFill>
              </a:rPr>
              <a:t>’</a:t>
            </a:r>
            <a:r>
              <a:rPr lang="en-US" sz="1400" dirty="0" smtClean="0">
                <a:solidFill>
                  <a:srgbClr val="006633"/>
                </a:solidFill>
              </a:rPr>
              <a:t>11, HPCA’13] [Grot+ MICRO’09, ISCA’</a:t>
            </a:r>
            <a:r>
              <a:rPr lang="en-US" sz="1400" dirty="0">
                <a:solidFill>
                  <a:srgbClr val="006633"/>
                </a:solidFill>
              </a:rPr>
              <a:t>11, Top Picks </a:t>
            </a:r>
            <a:r>
              <a:rPr lang="fr-FR" sz="1400" dirty="0">
                <a:solidFill>
                  <a:srgbClr val="006633"/>
                </a:solidFill>
              </a:rPr>
              <a:t>’</a:t>
            </a:r>
            <a:r>
              <a:rPr lang="en-US" sz="1400" dirty="0" smtClean="0">
                <a:solidFill>
                  <a:srgbClr val="006633"/>
                </a:solidFill>
              </a:rPr>
              <a:t>12]</a:t>
            </a:r>
          </a:p>
          <a:p>
            <a:pPr lvl="1">
              <a:defRPr/>
            </a:pPr>
            <a:r>
              <a:rPr lang="en-US" sz="2000" dirty="0" err="1">
                <a:solidFill>
                  <a:srgbClr val="000000"/>
                </a:solidFill>
                <a:ea typeface="+mn-ea"/>
                <a:cs typeface="+mn-cs"/>
              </a:rPr>
              <a:t>QoS</a:t>
            </a: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-aware </a:t>
            </a:r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caches</a:t>
            </a:r>
            <a:endParaRPr lang="en-US" sz="1600" dirty="0" smtClean="0">
              <a:solidFill>
                <a:srgbClr val="006633"/>
              </a:solidFill>
            </a:endParaRPr>
          </a:p>
          <a:p>
            <a:pPr>
              <a:defRPr/>
            </a:pPr>
            <a:endParaRPr lang="en-US" sz="1200" dirty="0" smtClean="0">
              <a:ea typeface="ＭＳ Ｐゴシック" pitchFamily="30" charset="-128"/>
              <a:cs typeface="ＭＳ Ｐゴシック" pitchFamily="30" charset="-128"/>
            </a:endParaRP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Dumb resources: </a:t>
            </a:r>
            <a:r>
              <a:rPr lang="en-US" dirty="0" smtClean="0">
                <a:solidFill>
                  <a:srgbClr val="0000FF"/>
                </a:solidFill>
                <a:ea typeface="ＭＳ Ｐゴシック" pitchFamily="30" charset="-128"/>
                <a:cs typeface="ＭＳ Ｐゴシック" pitchFamily="30" charset="-128"/>
              </a:rPr>
              <a:t>Keep each resource free-for-all, but reduce/control interference by injection control or data mapping</a:t>
            </a:r>
          </a:p>
          <a:p>
            <a:pPr lvl="1">
              <a:defRPr/>
            </a:pPr>
            <a:r>
              <a:rPr lang="en-US" sz="2000" dirty="0" smtClean="0">
                <a:ea typeface="ＭＳ Ｐゴシック" pitchFamily="30" charset="-128"/>
              </a:rPr>
              <a:t>Source throttling to control access to memory system </a:t>
            </a:r>
            <a:r>
              <a:rPr lang="en-US" sz="1400" dirty="0" smtClean="0">
                <a:solidFill>
                  <a:srgbClr val="006633"/>
                </a:solidFill>
              </a:rPr>
              <a:t>[Ebrahimi+ ASPLOS’10, ISCA’11, TOCS’12] [Ebrahimi+ MICRO’09] [</a:t>
            </a:r>
            <a:r>
              <a:rPr lang="en-US" sz="1400" dirty="0" err="1" smtClean="0">
                <a:solidFill>
                  <a:srgbClr val="006633"/>
                </a:solidFill>
              </a:rPr>
              <a:t>Nychis</a:t>
            </a:r>
            <a:r>
              <a:rPr lang="en-US" sz="1400" dirty="0" smtClean="0">
                <a:solidFill>
                  <a:srgbClr val="006633"/>
                </a:solidFill>
              </a:rPr>
              <a:t>+ HotNets’10] [</a:t>
            </a:r>
            <a:r>
              <a:rPr lang="en-US" sz="1400" dirty="0" err="1" smtClean="0">
                <a:solidFill>
                  <a:srgbClr val="006633"/>
                </a:solidFill>
              </a:rPr>
              <a:t>Nychis</a:t>
            </a:r>
            <a:r>
              <a:rPr lang="en-US" sz="1400" dirty="0" smtClean="0">
                <a:solidFill>
                  <a:srgbClr val="006633"/>
                </a:solidFill>
              </a:rPr>
              <a:t>+ SIGCOMM’12]</a:t>
            </a:r>
          </a:p>
          <a:p>
            <a:pPr lvl="1">
              <a:defRPr/>
            </a:pPr>
            <a:r>
              <a:rPr lang="en-US" sz="2000" dirty="0" err="1" smtClean="0">
                <a:solidFill>
                  <a:srgbClr val="000000"/>
                </a:solidFill>
                <a:ea typeface="ＭＳ Ｐゴシック" pitchFamily="30" charset="-128"/>
                <a:cs typeface="+mn-cs"/>
              </a:rPr>
              <a:t>QoS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0" charset="-128"/>
                <a:cs typeface="+mn-cs"/>
              </a:rPr>
              <a:t>-aware data mapping to memory controllers </a:t>
            </a:r>
            <a:r>
              <a:rPr lang="en-US" sz="1400" dirty="0" smtClean="0">
                <a:solidFill>
                  <a:srgbClr val="006633"/>
                </a:solidFill>
                <a:ea typeface="+mn-ea"/>
                <a:cs typeface="+mn-cs"/>
              </a:rPr>
              <a:t>[</a:t>
            </a:r>
            <a:r>
              <a:rPr lang="en-US" sz="1400" dirty="0" err="1" smtClean="0">
                <a:solidFill>
                  <a:srgbClr val="006633"/>
                </a:solidFill>
                <a:ea typeface="+mn-ea"/>
                <a:cs typeface="+mn-cs"/>
              </a:rPr>
              <a:t>Muralidhara</a:t>
            </a:r>
            <a:r>
              <a:rPr lang="en-US" sz="1400" dirty="0" smtClean="0">
                <a:solidFill>
                  <a:srgbClr val="006633"/>
                </a:solidFill>
                <a:ea typeface="+mn-ea"/>
                <a:cs typeface="+mn-cs"/>
              </a:rPr>
              <a:t>+ MICRO’11]</a:t>
            </a:r>
            <a:endParaRPr lang="en-US" sz="1400" dirty="0">
              <a:solidFill>
                <a:srgbClr val="006633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30" charset="-128"/>
              </a:rPr>
              <a:t>QoS-aware 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0" charset="-128"/>
              </a:rPr>
              <a:t>thread scheduling to cores </a:t>
            </a:r>
            <a:r>
              <a:rPr lang="en-US" sz="1400" dirty="0">
                <a:solidFill>
                  <a:srgbClr val="006633"/>
                </a:solidFill>
                <a:ea typeface="ＭＳ Ｐゴシック" charset="0"/>
                <a:cs typeface="ＭＳ Ｐゴシック" charset="0"/>
              </a:rPr>
              <a:t>[Das+ </a:t>
            </a:r>
            <a:r>
              <a:rPr lang="en-US" sz="1400" dirty="0" smtClean="0">
                <a:solidFill>
                  <a:srgbClr val="006633"/>
                </a:solidFill>
                <a:ea typeface="ＭＳ Ｐゴシック" charset="0"/>
                <a:cs typeface="ＭＳ Ｐゴシック" charset="0"/>
              </a:rPr>
              <a:t>HPCA’13]</a:t>
            </a:r>
            <a:endParaRPr lang="en-US" dirty="0" smtClean="0"/>
          </a:p>
          <a:p>
            <a:pPr>
              <a:defRPr/>
            </a:pPr>
            <a:endParaRPr lang="en-US" dirty="0" smtClean="0"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652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3D959F-E154-BE41-8B33-8DACDEF64F7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18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sz="3200" dirty="0"/>
              <a:t>Summary: Memory </a:t>
            </a:r>
            <a:r>
              <a:rPr lang="en-US" sz="3200" dirty="0" err="1"/>
              <a:t>QoS</a:t>
            </a:r>
            <a:r>
              <a:rPr lang="en-US" sz="3200" dirty="0"/>
              <a:t> Approaches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737"/>
            <a:ext cx="8807896" cy="5092824"/>
          </a:xfrm>
        </p:spPr>
        <p:txBody>
          <a:bodyPr/>
          <a:lstStyle/>
          <a:p>
            <a:r>
              <a:rPr lang="en-US" dirty="0" smtClean="0"/>
              <a:t>Approaches: </a:t>
            </a:r>
            <a:r>
              <a:rPr lang="en-US" dirty="0" smtClean="0">
                <a:solidFill>
                  <a:srgbClr val="0000FF"/>
                </a:solidFill>
              </a:rPr>
              <a:t>Smart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rgbClr val="0000FF"/>
                </a:solidFill>
              </a:rPr>
              <a:t>dumb</a:t>
            </a:r>
            <a:r>
              <a:rPr lang="en-US" dirty="0" smtClean="0"/>
              <a:t> resources</a:t>
            </a:r>
          </a:p>
          <a:p>
            <a:pPr lvl="1"/>
            <a:r>
              <a:rPr lang="en-US" sz="2000" dirty="0"/>
              <a:t>Smart resources: </a:t>
            </a:r>
            <a:r>
              <a:rPr lang="en-US" sz="2000" dirty="0" err="1"/>
              <a:t>QoS</a:t>
            </a:r>
            <a:r>
              <a:rPr lang="en-US" sz="2000" dirty="0"/>
              <a:t>-aware memory scheduling</a:t>
            </a:r>
          </a:p>
          <a:p>
            <a:pPr lvl="1"/>
            <a:r>
              <a:rPr lang="en-US" sz="2000" dirty="0"/>
              <a:t>Dumb resources: Source throttling; channel partitioning</a:t>
            </a:r>
          </a:p>
          <a:p>
            <a:pPr lvl="1"/>
            <a:r>
              <a:rPr lang="en-US" sz="2000" dirty="0"/>
              <a:t>Both approaches are effective in reducing interference</a:t>
            </a:r>
          </a:p>
          <a:p>
            <a:pPr lvl="1"/>
            <a:r>
              <a:rPr lang="en-US" sz="2000" dirty="0"/>
              <a:t>No single best approach for all workloads</a:t>
            </a:r>
          </a:p>
          <a:p>
            <a:pPr lvl="1"/>
            <a:endParaRPr lang="en-US" sz="1600" dirty="0"/>
          </a:p>
          <a:p>
            <a:r>
              <a:rPr lang="en-US" dirty="0" smtClean="0"/>
              <a:t>Techniques: Request </a:t>
            </a:r>
            <a:r>
              <a:rPr lang="en-US" dirty="0" smtClean="0">
                <a:solidFill>
                  <a:srgbClr val="0000FF"/>
                </a:solidFill>
              </a:rPr>
              <a:t>scheduling</a:t>
            </a:r>
            <a:r>
              <a:rPr lang="en-US" dirty="0" smtClean="0"/>
              <a:t>, source </a:t>
            </a:r>
            <a:r>
              <a:rPr lang="en-US" dirty="0" smtClean="0">
                <a:solidFill>
                  <a:srgbClr val="0000FF"/>
                </a:solidFill>
              </a:rPr>
              <a:t>throttling</a:t>
            </a:r>
            <a:r>
              <a:rPr lang="en-US" dirty="0" smtClean="0"/>
              <a:t>, memory </a:t>
            </a:r>
            <a:r>
              <a:rPr lang="en-US" dirty="0" smtClean="0">
                <a:solidFill>
                  <a:srgbClr val="0000FF"/>
                </a:solidFill>
              </a:rPr>
              <a:t>partitioning</a:t>
            </a:r>
          </a:p>
          <a:p>
            <a:pPr lvl="1"/>
            <a:r>
              <a:rPr lang="en-US" sz="2000" dirty="0"/>
              <a:t>All approaches are effective in reducing interference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single best technique for all workloads</a:t>
            </a:r>
          </a:p>
          <a:p>
            <a:pPr lvl="1"/>
            <a:endParaRPr lang="en-US" sz="1600" dirty="0"/>
          </a:p>
          <a:p>
            <a:r>
              <a:rPr lang="en-US" dirty="0" smtClean="0">
                <a:solidFill>
                  <a:srgbClr val="0000FF"/>
                </a:solidFill>
              </a:rPr>
              <a:t>Combined approaches and techniques are the most powerful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Integrated Memory Channel Partitioning and Scheduling [MICRO’11]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88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89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How Do We Tolerate Stalls Due to Memory?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Two major approaches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Reduce/eliminate stalls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Tolerate the effect of a stall when it happens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Four fundamental techniques to achieve these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Caching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Prefetching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Multithreading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Out-of-order execution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Many techniques have been developed to make these four fundamental techniques more effective in tolerating memory latency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161202-7679-BB4C-9205-3F627ED4393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79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1.6|6.2|1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4|3|14.3|2.5|2.1|2.4|11.5|5.8|0.9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.7|6.7|2.6|3.2|3.5|0.8|1.7|6.1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6.1|6.2|5.4|6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|3.3|18.4|4.9|10.2|0.9|12.5|0.5|0.4|0.4|0.4|0.5|0.5|0.5|6.5|27.5|13.9|8.3|9.7|4|4.5|2.8|0.5|7|4|1.3|0.4|1.2|0.8|1.5|0.8|1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6.8|4.5|9.3|17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4.5|6.3|2.6|10.6|8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|3.3|3.2|5.9|1.5|6.3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|0|0|0|0|0|0|0|0|0|0|0|0|0|0|0|0|0|0|0|0|0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5.4|11.1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3.7|0.1|6.8|5.3|1.8|1.7|10.8|11|2.6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.9|4.6|0.7|1.2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8.1|2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25711</TotalTime>
  <Words>5269</Words>
  <Application>Microsoft Macintosh PowerPoint</Application>
  <PresentationFormat>On-screen Show (4:3)</PresentationFormat>
  <Paragraphs>1046</Paragraphs>
  <Slides>88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3" baseType="lpstr">
      <vt:lpstr>Edge</vt:lpstr>
      <vt:lpstr>1_Edge</vt:lpstr>
      <vt:lpstr>3_Edge</vt:lpstr>
      <vt:lpstr>4_Edge</vt:lpstr>
      <vt:lpstr>6_Edge</vt:lpstr>
      <vt:lpstr>7_Edge</vt:lpstr>
      <vt:lpstr>8_Edge</vt:lpstr>
      <vt:lpstr>9_Edge</vt:lpstr>
      <vt:lpstr>10_Edge</vt:lpstr>
      <vt:lpstr>11_Edge</vt:lpstr>
      <vt:lpstr>12_Edge</vt:lpstr>
      <vt:lpstr>13_Edge</vt:lpstr>
      <vt:lpstr>Default Design</vt:lpstr>
      <vt:lpstr>1_Default Design</vt:lpstr>
      <vt:lpstr>Chart</vt:lpstr>
      <vt:lpstr>18-447 Computer Architecture Lecture 26: Runahead Execution</vt:lpstr>
      <vt:lpstr>Today</vt:lpstr>
      <vt:lpstr>Readings</vt:lpstr>
      <vt:lpstr>Tolerating Memory Latency</vt:lpstr>
      <vt:lpstr>Latency Tolerance</vt:lpstr>
      <vt:lpstr>Stalls due to Long-Latency Instructions</vt:lpstr>
      <vt:lpstr>Full-window Stall Example</vt:lpstr>
      <vt:lpstr>Cache Misses Responsible for Many Stalls</vt:lpstr>
      <vt:lpstr>How Do We Tolerate Stalls Due to Memory?</vt:lpstr>
      <vt:lpstr>Memory Latency Tolerance Techniques</vt:lpstr>
      <vt:lpstr>Runahead Execution</vt:lpstr>
      <vt:lpstr>Small Windows: Full-window Stalls</vt:lpstr>
      <vt:lpstr>Impact of L2 Cache Misses</vt:lpstr>
      <vt:lpstr>Impact of L2 Cache Misses</vt:lpstr>
      <vt:lpstr>The Problem</vt:lpstr>
      <vt:lpstr>Efficient Scaling of Instruction Window Size</vt:lpstr>
      <vt:lpstr>Memory Level Parallelism (MLP)</vt:lpstr>
      <vt:lpstr>Runahead Execution (I)</vt:lpstr>
      <vt:lpstr>Runahead Example</vt:lpstr>
      <vt:lpstr>Benefits of Runahead Execution</vt:lpstr>
      <vt:lpstr>Runahead Execution Mechanism</vt:lpstr>
      <vt:lpstr>Instruction Processing in Runahead Mode</vt:lpstr>
      <vt:lpstr>L2-Miss Dependent Instructions</vt:lpstr>
      <vt:lpstr>Removal of Instructions from Window</vt:lpstr>
      <vt:lpstr>Store/Load Handling in Runahead Mode</vt:lpstr>
      <vt:lpstr>Branch Handling in Runahead Mode</vt:lpstr>
      <vt:lpstr>Runahead Execution Pros and Cons </vt:lpstr>
      <vt:lpstr>Performance of Runahead Execution</vt:lpstr>
      <vt:lpstr>Runahead Execution vs. Large Windows</vt:lpstr>
      <vt:lpstr>Runahead vs. A Real Large Window</vt:lpstr>
      <vt:lpstr>Runahead on In-order vs. Out-of-order</vt:lpstr>
      <vt:lpstr>Effect of Runahead in Sun ROCK</vt:lpstr>
      <vt:lpstr>Runahead Enhancements</vt:lpstr>
      <vt:lpstr>Readings</vt:lpstr>
      <vt:lpstr>Limitations of the Baseline Runahead Mechanism</vt:lpstr>
      <vt:lpstr>The Efficiency Problem</vt:lpstr>
      <vt:lpstr>Causes of Inefficiency</vt:lpstr>
      <vt:lpstr>Short Runahead Periods</vt:lpstr>
      <vt:lpstr>Overlapping Runahead Periods</vt:lpstr>
      <vt:lpstr>Useless Runahead Periods</vt:lpstr>
      <vt:lpstr>Overall Impact on Executed Instructions</vt:lpstr>
      <vt:lpstr>Overall Impact on IPC</vt:lpstr>
      <vt:lpstr>Taking Advantage of Pure Speculation</vt:lpstr>
      <vt:lpstr>Limitations of the Baseline Runahead Mechanism</vt:lpstr>
      <vt:lpstr>The Problem: Dependent Cache Misses</vt:lpstr>
      <vt:lpstr>Parallelizing Dependent Cache Misses</vt:lpstr>
      <vt:lpstr>Parallelizing Dependent Cache Misses</vt:lpstr>
      <vt:lpstr>AVD Prediction [MICRO’05]</vt:lpstr>
      <vt:lpstr>Why Do Stable AVDs Occur?</vt:lpstr>
      <vt:lpstr>Traversal Address Loads</vt:lpstr>
      <vt:lpstr>Leaf Address Loads</vt:lpstr>
      <vt:lpstr>Identifying Address Loads in Hardware</vt:lpstr>
      <vt:lpstr>Performance of AVD Prediction</vt:lpstr>
      <vt:lpstr>Readings</vt:lpstr>
      <vt:lpstr>Wrong Path Events</vt:lpstr>
      <vt:lpstr>An Observation and A Question</vt:lpstr>
      <vt:lpstr>What is a Wrong Path Event?</vt:lpstr>
      <vt:lpstr>Why Does a WPE Occur?</vt:lpstr>
      <vt:lpstr>WPE Example from eon:  NULL pointer dereference</vt:lpstr>
      <vt:lpstr>Beginning of the loop</vt:lpstr>
      <vt:lpstr>First iteration</vt:lpstr>
      <vt:lpstr>First iteration</vt:lpstr>
      <vt:lpstr>Loop branch correctly predicted</vt:lpstr>
      <vt:lpstr>Second iteration</vt:lpstr>
      <vt:lpstr>Second iteration</vt:lpstr>
      <vt:lpstr>Loop exit branch mispredicted</vt:lpstr>
      <vt:lpstr>Third iteration on wrong path</vt:lpstr>
      <vt:lpstr>Wrong Path Event</vt:lpstr>
      <vt:lpstr>Types of WPEs</vt:lpstr>
      <vt:lpstr>Types of WPEs (continued)</vt:lpstr>
      <vt:lpstr>Two Empirical Questions</vt:lpstr>
      <vt:lpstr>We did not cover the following slides in lecture. They are for your benefit.</vt:lpstr>
      <vt:lpstr>More on Runahead Enhancements</vt:lpstr>
      <vt:lpstr>Eliminating Short Periods</vt:lpstr>
      <vt:lpstr>Eliminating Overlapping Periods</vt:lpstr>
      <vt:lpstr>Properties of Traversal-based AVDs</vt:lpstr>
      <vt:lpstr>Properties of Leaf-based AVDs</vt:lpstr>
      <vt:lpstr>An Implementable AVD Predictor</vt:lpstr>
      <vt:lpstr>AVD Update Logic</vt:lpstr>
      <vt:lpstr>AVD Prediction Logic</vt:lpstr>
      <vt:lpstr>Baseline Processor</vt:lpstr>
      <vt:lpstr>AVD vs. Stride VP Performance</vt:lpstr>
      <vt:lpstr>Handling Interference in the  Entire Memory System</vt:lpstr>
      <vt:lpstr>Memory System is the Major Shared Resource</vt:lpstr>
      <vt:lpstr>Inter-Thread/Application Interference</vt:lpstr>
      <vt:lpstr>How Do We Solve The Problem?</vt:lpstr>
      <vt:lpstr>Designing QoS-Aware Memory Systems: Approaches</vt:lpstr>
      <vt:lpstr>Summary: Memory QoS Approaches and Techniques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922</cp:revision>
  <cp:lastPrinted>2012-02-06T05:16:11Z</cp:lastPrinted>
  <dcterms:created xsi:type="dcterms:W3CDTF">2010-09-08T00:51:32Z</dcterms:created>
  <dcterms:modified xsi:type="dcterms:W3CDTF">2014-04-07T01:44:25Z</dcterms:modified>
</cp:coreProperties>
</file>