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15" r:id="rId3"/>
    <p:sldMasterId id="2147484966" r:id="rId4"/>
    <p:sldMasterId id="2147484978" r:id="rId5"/>
    <p:sldMasterId id="2147485051" r:id="rId6"/>
    <p:sldMasterId id="2147485063" r:id="rId7"/>
    <p:sldMasterId id="2147485087" r:id="rId8"/>
    <p:sldMasterId id="2147485112" r:id="rId9"/>
    <p:sldMasterId id="2147485137" r:id="rId10"/>
    <p:sldMasterId id="2147485152" r:id="rId11"/>
    <p:sldMasterId id="2147485165" r:id="rId12"/>
    <p:sldMasterId id="2147485178" r:id="rId13"/>
    <p:sldMasterId id="2147485190" r:id="rId14"/>
    <p:sldMasterId id="2147485202" r:id="rId15"/>
    <p:sldMasterId id="2147485214" r:id="rId16"/>
    <p:sldMasterId id="2147485226" r:id="rId17"/>
    <p:sldMasterId id="2147485239" r:id="rId18"/>
    <p:sldMasterId id="2147485251" r:id="rId19"/>
    <p:sldMasterId id="2147485263" r:id="rId20"/>
    <p:sldMasterId id="2147485275" r:id="rId21"/>
  </p:sldMasterIdLst>
  <p:notesMasterIdLst>
    <p:notesMasterId r:id="rId109"/>
  </p:notesMasterIdLst>
  <p:sldIdLst>
    <p:sldId id="284" r:id="rId22"/>
    <p:sldId id="1834" r:id="rId23"/>
    <p:sldId id="1835" r:id="rId24"/>
    <p:sldId id="1346" r:id="rId25"/>
    <p:sldId id="1347" r:id="rId26"/>
    <p:sldId id="1662" r:id="rId27"/>
    <p:sldId id="1663" r:id="rId28"/>
    <p:sldId id="1694" r:id="rId29"/>
    <p:sldId id="1695" r:id="rId30"/>
    <p:sldId id="1696" r:id="rId31"/>
    <p:sldId id="1697" r:id="rId32"/>
    <p:sldId id="1698" r:id="rId33"/>
    <p:sldId id="1699" r:id="rId34"/>
    <p:sldId id="1705" r:id="rId35"/>
    <p:sldId id="1706" r:id="rId36"/>
    <p:sldId id="1707" r:id="rId37"/>
    <p:sldId id="1708" r:id="rId38"/>
    <p:sldId id="1709" r:id="rId39"/>
    <p:sldId id="1710" r:id="rId40"/>
    <p:sldId id="1711" r:id="rId41"/>
    <p:sldId id="1712" r:id="rId42"/>
    <p:sldId id="1713" r:id="rId43"/>
    <p:sldId id="1714" r:id="rId44"/>
    <p:sldId id="1715" r:id="rId45"/>
    <p:sldId id="1716" r:id="rId46"/>
    <p:sldId id="1717" r:id="rId47"/>
    <p:sldId id="1718" r:id="rId48"/>
    <p:sldId id="1769" r:id="rId49"/>
    <p:sldId id="1830" r:id="rId50"/>
    <p:sldId id="1770" r:id="rId51"/>
    <p:sldId id="1774" r:id="rId52"/>
    <p:sldId id="1771" r:id="rId53"/>
    <p:sldId id="1772" r:id="rId54"/>
    <p:sldId id="1777" r:id="rId55"/>
    <p:sldId id="1778" r:id="rId56"/>
    <p:sldId id="1779" r:id="rId57"/>
    <p:sldId id="1780" r:id="rId58"/>
    <p:sldId id="1781" r:id="rId59"/>
    <p:sldId id="1783" r:id="rId60"/>
    <p:sldId id="1782" r:id="rId61"/>
    <p:sldId id="1773" r:id="rId62"/>
    <p:sldId id="1775" r:id="rId63"/>
    <p:sldId id="1784" r:id="rId64"/>
    <p:sldId id="1785" r:id="rId65"/>
    <p:sldId id="1786" r:id="rId66"/>
    <p:sldId id="1787" r:id="rId67"/>
    <p:sldId id="1788" r:id="rId68"/>
    <p:sldId id="1789" r:id="rId69"/>
    <p:sldId id="1790" r:id="rId70"/>
    <p:sldId id="1791" r:id="rId71"/>
    <p:sldId id="1792" r:id="rId72"/>
    <p:sldId id="1793" r:id="rId73"/>
    <p:sldId id="1794" r:id="rId74"/>
    <p:sldId id="1795" r:id="rId75"/>
    <p:sldId id="1796" r:id="rId76"/>
    <p:sldId id="1797" r:id="rId77"/>
    <p:sldId id="1798" r:id="rId78"/>
    <p:sldId id="1799" r:id="rId79"/>
    <p:sldId id="1800" r:id="rId80"/>
    <p:sldId id="1801" r:id="rId81"/>
    <p:sldId id="1802" r:id="rId82"/>
    <p:sldId id="1803" r:id="rId83"/>
    <p:sldId id="1804" r:id="rId84"/>
    <p:sldId id="1805" r:id="rId85"/>
    <p:sldId id="1806" r:id="rId86"/>
    <p:sldId id="1807" r:id="rId87"/>
    <p:sldId id="1808" r:id="rId88"/>
    <p:sldId id="1809" r:id="rId89"/>
    <p:sldId id="1810" r:id="rId90"/>
    <p:sldId id="1811" r:id="rId91"/>
    <p:sldId id="1812" r:id="rId92"/>
    <p:sldId id="1813" r:id="rId93"/>
    <p:sldId id="1814" r:id="rId94"/>
    <p:sldId id="1815" r:id="rId95"/>
    <p:sldId id="1816" r:id="rId96"/>
    <p:sldId id="1817" r:id="rId97"/>
    <p:sldId id="1818" r:id="rId98"/>
    <p:sldId id="1819" r:id="rId99"/>
    <p:sldId id="1820" r:id="rId100"/>
    <p:sldId id="1821" r:id="rId101"/>
    <p:sldId id="1822" r:id="rId102"/>
    <p:sldId id="1823" r:id="rId103"/>
    <p:sldId id="1824" r:id="rId104"/>
    <p:sldId id="1829" r:id="rId105"/>
    <p:sldId id="1831" r:id="rId106"/>
    <p:sldId id="1832" r:id="rId107"/>
    <p:sldId id="1833"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7" autoAdjust="0"/>
  </p:normalViewPr>
  <p:slideViewPr>
    <p:cSldViewPr>
      <p:cViewPr varScale="1">
        <p:scale>
          <a:sx n="103" d="100"/>
          <a:sy n="103" d="100"/>
        </p:scale>
        <p:origin x="-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80.xml"/><Relationship Id="rId102" Type="http://schemas.openxmlformats.org/officeDocument/2006/relationships/slide" Target="slides/slide81.xml"/><Relationship Id="rId103" Type="http://schemas.openxmlformats.org/officeDocument/2006/relationships/slide" Target="slides/slide82.xml"/><Relationship Id="rId104" Type="http://schemas.openxmlformats.org/officeDocument/2006/relationships/slide" Target="slides/slide83.xml"/><Relationship Id="rId105" Type="http://schemas.openxmlformats.org/officeDocument/2006/relationships/slide" Target="slides/slide84.xml"/><Relationship Id="rId106" Type="http://schemas.openxmlformats.org/officeDocument/2006/relationships/slide" Target="slides/slide85.xml"/><Relationship Id="rId107" Type="http://schemas.openxmlformats.org/officeDocument/2006/relationships/slide" Target="slides/slide8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slide" Target="slides/slide87.xml"/><Relationship Id="rId109"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70" Type="http://schemas.openxmlformats.org/officeDocument/2006/relationships/slide" Target="slides/slide49.xml"/><Relationship Id="rId71" Type="http://schemas.openxmlformats.org/officeDocument/2006/relationships/slide" Target="slides/slide50.xml"/><Relationship Id="rId72" Type="http://schemas.openxmlformats.org/officeDocument/2006/relationships/slide" Target="slides/slide51.xml"/><Relationship Id="rId73" Type="http://schemas.openxmlformats.org/officeDocument/2006/relationships/slide" Target="slides/slide52.xml"/><Relationship Id="rId74" Type="http://schemas.openxmlformats.org/officeDocument/2006/relationships/slide" Target="slides/slide53.xml"/><Relationship Id="rId75" Type="http://schemas.openxmlformats.org/officeDocument/2006/relationships/slide" Target="slides/slide54.xml"/><Relationship Id="rId76" Type="http://schemas.openxmlformats.org/officeDocument/2006/relationships/slide" Target="slides/slide55.xml"/><Relationship Id="rId77" Type="http://schemas.openxmlformats.org/officeDocument/2006/relationships/slide" Target="slides/slide56.xml"/><Relationship Id="rId78" Type="http://schemas.openxmlformats.org/officeDocument/2006/relationships/slide" Target="slides/slide57.xml"/><Relationship Id="rId79" Type="http://schemas.openxmlformats.org/officeDocument/2006/relationships/slide" Target="slides/slide58.xml"/><Relationship Id="rId110" Type="http://schemas.openxmlformats.org/officeDocument/2006/relationships/printerSettings" Target="printerSettings/printerSettings1.bin"/><Relationship Id="rId90" Type="http://schemas.openxmlformats.org/officeDocument/2006/relationships/slide" Target="slides/slide69.xml"/><Relationship Id="rId91" Type="http://schemas.openxmlformats.org/officeDocument/2006/relationships/slide" Target="slides/slide70.xml"/><Relationship Id="rId92" Type="http://schemas.openxmlformats.org/officeDocument/2006/relationships/slide" Target="slides/slide71.xml"/><Relationship Id="rId93" Type="http://schemas.openxmlformats.org/officeDocument/2006/relationships/slide" Target="slides/slide72.xml"/><Relationship Id="rId94" Type="http://schemas.openxmlformats.org/officeDocument/2006/relationships/slide" Target="slides/slide73.xml"/><Relationship Id="rId95" Type="http://schemas.openxmlformats.org/officeDocument/2006/relationships/slide" Target="slides/slide74.xml"/><Relationship Id="rId96" Type="http://schemas.openxmlformats.org/officeDocument/2006/relationships/slide" Target="slides/slide75.xml"/><Relationship Id="rId97" Type="http://schemas.openxmlformats.org/officeDocument/2006/relationships/slide" Target="slides/slide76.xml"/><Relationship Id="rId98" Type="http://schemas.openxmlformats.org/officeDocument/2006/relationships/slide" Target="slides/slide77.xml"/><Relationship Id="rId99" Type="http://schemas.openxmlformats.org/officeDocument/2006/relationships/slide" Target="slides/slide7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100" Type="http://schemas.openxmlformats.org/officeDocument/2006/relationships/slide" Target="slides/slide79.xml"/><Relationship Id="rId80" Type="http://schemas.openxmlformats.org/officeDocument/2006/relationships/slide" Target="slides/slide59.xml"/><Relationship Id="rId81" Type="http://schemas.openxmlformats.org/officeDocument/2006/relationships/slide" Target="slides/slide60.xml"/><Relationship Id="rId82" Type="http://schemas.openxmlformats.org/officeDocument/2006/relationships/slide" Target="slides/slide61.xml"/><Relationship Id="rId83" Type="http://schemas.openxmlformats.org/officeDocument/2006/relationships/slide" Target="slides/slide62.xml"/><Relationship Id="rId84" Type="http://schemas.openxmlformats.org/officeDocument/2006/relationships/slide" Target="slides/slide63.xml"/><Relationship Id="rId85" Type="http://schemas.openxmlformats.org/officeDocument/2006/relationships/slide" Target="slides/slide64.xml"/><Relationship Id="rId86" Type="http://schemas.openxmlformats.org/officeDocument/2006/relationships/slide" Target="slides/slide65.xml"/><Relationship Id="rId87" Type="http://schemas.openxmlformats.org/officeDocument/2006/relationships/slide" Target="slides/slide66.xml"/><Relationship Id="rId88" Type="http://schemas.openxmlformats.org/officeDocument/2006/relationships/slide" Target="slides/slide67.xml"/><Relationship Id="rId89" Type="http://schemas.openxmlformats.org/officeDocument/2006/relationships/slide" Target="slides/slide6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699486280"/>
        <c:axId val="2030673960"/>
      </c:barChart>
      <c:catAx>
        <c:axId val="1699486280"/>
        <c:scaling>
          <c:orientation val="minMax"/>
        </c:scaling>
        <c:delete val="0"/>
        <c:axPos val="b"/>
        <c:title>
          <c:tx>
            <c:rich>
              <a:bodyPr/>
              <a:lstStyle/>
              <a:p>
                <a:pPr>
                  <a:defRPr/>
                </a:pPr>
                <a:r>
                  <a:rPr lang="en-US"/>
                  <a:t>Workload</a:t>
                </a:r>
              </a:p>
            </c:rich>
          </c:tx>
          <c:layout/>
          <c:overlay val="0"/>
        </c:title>
        <c:majorTickMark val="none"/>
        <c:minorTickMark val="none"/>
        <c:tickLblPos val="nextTo"/>
        <c:crossAx val="2030673960"/>
        <c:crosses val="autoZero"/>
        <c:auto val="1"/>
        <c:lblAlgn val="ctr"/>
        <c:lblOffset val="100"/>
        <c:noMultiLvlLbl val="0"/>
      </c:catAx>
      <c:valAx>
        <c:axId val="2030673960"/>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69948628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827207736"/>
        <c:axId val="1759538664"/>
      </c:barChart>
      <c:catAx>
        <c:axId val="1827207736"/>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759538664"/>
        <c:crosses val="autoZero"/>
        <c:auto val="1"/>
        <c:lblAlgn val="ctr"/>
        <c:lblOffset val="100"/>
        <c:noMultiLvlLbl val="0"/>
      </c:catAx>
      <c:valAx>
        <c:axId val="1759538664"/>
        <c:scaling>
          <c:orientation val="minMax"/>
        </c:scaling>
        <c:delete val="0"/>
        <c:axPos val="l"/>
        <c:majorGridlines/>
        <c:numFmt formatCode="General" sourceLinked="1"/>
        <c:majorTickMark val="out"/>
        <c:minorTickMark val="none"/>
        <c:tickLblPos val="nextTo"/>
        <c:crossAx val="1827207736"/>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2073168840"/>
        <c:axId val="1804139496"/>
      </c:barChart>
      <c:catAx>
        <c:axId val="-2073168840"/>
        <c:scaling>
          <c:orientation val="minMax"/>
        </c:scaling>
        <c:delete val="1"/>
        <c:axPos val="b"/>
        <c:majorTickMark val="none"/>
        <c:minorTickMark val="none"/>
        <c:tickLblPos val="nextTo"/>
        <c:crossAx val="1804139496"/>
        <c:crosses val="autoZero"/>
        <c:auto val="1"/>
        <c:lblAlgn val="ctr"/>
        <c:lblOffset val="100"/>
        <c:noMultiLvlLbl val="0"/>
      </c:catAx>
      <c:valAx>
        <c:axId val="180413949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073168840"/>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750992824"/>
        <c:axId val="1724867448"/>
      </c:barChart>
      <c:catAx>
        <c:axId val="1750992824"/>
        <c:scaling>
          <c:orientation val="minMax"/>
        </c:scaling>
        <c:delete val="1"/>
        <c:axPos val="b"/>
        <c:majorTickMark val="none"/>
        <c:minorTickMark val="none"/>
        <c:tickLblPos val="nextTo"/>
        <c:crossAx val="1724867448"/>
        <c:crosses val="autoZero"/>
        <c:auto val="1"/>
        <c:lblAlgn val="ctr"/>
        <c:lblOffset val="100"/>
        <c:noMultiLvlLbl val="0"/>
      </c:catAx>
      <c:valAx>
        <c:axId val="1724867448"/>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75099282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4/2/15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75</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730CAE-0500-D746-8294-14AF06FA1184}" type="slidenum">
              <a:rPr lang="en-US" sz="1200">
                <a:solidFill>
                  <a:prstClr val="black"/>
                </a:solidFill>
                <a:cs typeface="Arial" charset="0"/>
              </a:rPr>
              <a:pPr eaLnBrk="1" hangingPunct="1"/>
              <a:t>6</a:t>
            </a:fld>
            <a:endParaRPr lang="en-US" sz="1200">
              <a:solidFill>
                <a:prstClr val="black"/>
              </a:solidFill>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B94F98-D315-8645-84D0-7324CBEEC93F}" type="slidenum">
              <a:rPr lang="en-US" sz="1200">
                <a:cs typeface="Arial" charset="0"/>
              </a:rPr>
              <a:pPr eaLnBrk="1" hangingPunct="1"/>
              <a:t>30</a:t>
            </a:fld>
            <a:endParaRPr lang="en-US" sz="1200">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26980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09807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 is</a:t>
            </a:r>
            <a:r>
              <a:rPr lang="en-US" baseline="0" dirty="0" smtClean="0"/>
              <a:t> the module manufacture date. And the y-axis is the number of errors in a module, normalized to one billion cells. In 2008 and 2009, there are no errors. But, in 2010, we first start to see errors in C modules. After 2010, the errors start to proliferate. For A and B modules, we first start to see errors in 2011. In particular, all modules from 2012 and 2013 are vulnerable.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420066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the article:</a:t>
            </a:r>
          </a:p>
          <a:p>
            <a:r>
              <a:rPr lang="en-US" dirty="0" smtClean="0"/>
              <a:t>http://</a:t>
            </a:r>
            <a:r>
              <a:rPr lang="en-US" dirty="0" err="1" smtClean="0"/>
              <a:t>thehackernews.com</a:t>
            </a:r>
            <a:r>
              <a:rPr lang="en-US" dirty="0" smtClean="0"/>
              <a:t>/2015/03/dram-</a:t>
            </a:r>
            <a:r>
              <a:rPr lang="en-US" dirty="0" err="1" smtClean="0"/>
              <a:t>rowhammer</a:t>
            </a:r>
            <a:r>
              <a:rPr lang="en-US" dirty="0" smtClean="0"/>
              <a:t>-</a:t>
            </a:r>
            <a:r>
              <a:rPr lang="en-US" dirty="0" err="1" smtClean="0"/>
              <a:t>vulnerability.html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91118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9917EF67-A6FB-CB43-868C-1677B08B03EB}" type="slidenum">
              <a:rPr lang="en-US"/>
              <a:pPr>
                <a:defRPr/>
              </a:pPr>
              <a:t>‹#›</a:t>
            </a:fld>
            <a:endParaRPr lang="en-US"/>
          </a:p>
        </p:txBody>
      </p:sp>
    </p:spTree>
    <p:extLst>
      <p:ext uri="{BB962C8B-B14F-4D97-AF65-F5344CB8AC3E}">
        <p14:creationId xmlns:p14="http://schemas.microsoft.com/office/powerpoint/2010/main" val="193570088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E81840C8-74D7-164B-89BA-8F954C36C301}" type="slidenum">
              <a:rPr lang="en-US"/>
              <a:pPr>
                <a:defRPr/>
              </a:pPr>
              <a:t>‹#›</a:t>
            </a:fld>
            <a:endParaRPr lang="en-US"/>
          </a:p>
        </p:txBody>
      </p:sp>
    </p:spTree>
    <p:extLst>
      <p:ext uri="{BB962C8B-B14F-4D97-AF65-F5344CB8AC3E}">
        <p14:creationId xmlns:p14="http://schemas.microsoft.com/office/powerpoint/2010/main" val="401495427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3522BDCB-ECA5-8341-BE8B-955B688CF6D3}" type="slidenum">
              <a:rPr lang="en-US"/>
              <a:pPr>
                <a:defRPr/>
              </a:pPr>
              <a:t>‹#›</a:t>
            </a:fld>
            <a:endParaRPr lang="en-US"/>
          </a:p>
        </p:txBody>
      </p:sp>
    </p:spTree>
    <p:extLst>
      <p:ext uri="{BB962C8B-B14F-4D97-AF65-F5344CB8AC3E}">
        <p14:creationId xmlns:p14="http://schemas.microsoft.com/office/powerpoint/2010/main" val="52608073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752B0BA-1D05-C64B-A696-8D15F6D91B0D}" type="slidenum">
              <a:rPr lang="en-US"/>
              <a:pPr>
                <a:defRPr/>
              </a:pPr>
              <a:t>‹#›</a:t>
            </a:fld>
            <a:endParaRPr lang="en-US"/>
          </a:p>
        </p:txBody>
      </p:sp>
    </p:spTree>
    <p:extLst>
      <p:ext uri="{BB962C8B-B14F-4D97-AF65-F5344CB8AC3E}">
        <p14:creationId xmlns:p14="http://schemas.microsoft.com/office/powerpoint/2010/main" val="227907501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33B9F68F-AE52-1743-BFC5-8EE58FE26F9D}" type="slidenum">
              <a:rPr lang="en-US"/>
              <a:pPr>
                <a:defRPr/>
              </a:pPr>
              <a:t>‹#›</a:t>
            </a:fld>
            <a:endParaRPr lang="en-US"/>
          </a:p>
        </p:txBody>
      </p:sp>
    </p:spTree>
    <p:extLst>
      <p:ext uri="{BB962C8B-B14F-4D97-AF65-F5344CB8AC3E}">
        <p14:creationId xmlns:p14="http://schemas.microsoft.com/office/powerpoint/2010/main" val="1860928871"/>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11A05383-BA51-184F-81FD-7487A7BBED02}" type="slidenum">
              <a:rPr lang="en-US"/>
              <a:pPr>
                <a:defRPr/>
              </a:pPr>
              <a:t>‹#›</a:t>
            </a:fld>
            <a:endParaRPr lang="en-US"/>
          </a:p>
        </p:txBody>
      </p:sp>
    </p:spTree>
    <p:extLst>
      <p:ext uri="{BB962C8B-B14F-4D97-AF65-F5344CB8AC3E}">
        <p14:creationId xmlns:p14="http://schemas.microsoft.com/office/powerpoint/2010/main" val="259211483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0D19F952-55B8-D44A-ACBD-DF973980421F}" type="slidenum">
              <a:rPr lang="en-US"/>
              <a:pPr>
                <a:defRPr/>
              </a:pPr>
              <a:t>‹#›</a:t>
            </a:fld>
            <a:endParaRPr lang="en-US"/>
          </a:p>
        </p:txBody>
      </p:sp>
    </p:spTree>
    <p:extLst>
      <p:ext uri="{BB962C8B-B14F-4D97-AF65-F5344CB8AC3E}">
        <p14:creationId xmlns:p14="http://schemas.microsoft.com/office/powerpoint/2010/main" val="1128004847"/>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C382F809-F622-674F-B04E-FE73A1AE25A3}" type="slidenum">
              <a:rPr lang="en-US"/>
              <a:pPr>
                <a:defRPr/>
              </a:pPr>
              <a:t>‹#›</a:t>
            </a:fld>
            <a:endParaRPr lang="en-US"/>
          </a:p>
        </p:txBody>
      </p:sp>
    </p:spTree>
    <p:extLst>
      <p:ext uri="{BB962C8B-B14F-4D97-AF65-F5344CB8AC3E}">
        <p14:creationId xmlns:p14="http://schemas.microsoft.com/office/powerpoint/2010/main" val="64025103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30117AD-8E59-4A42-A11E-1FE742B9CC43}" type="slidenum">
              <a:rPr lang="en-US"/>
              <a:pPr>
                <a:defRPr/>
              </a:pPr>
              <a:t>‹#›</a:t>
            </a:fld>
            <a:endParaRPr lang="en-US"/>
          </a:p>
        </p:txBody>
      </p:sp>
    </p:spTree>
    <p:extLst>
      <p:ext uri="{BB962C8B-B14F-4D97-AF65-F5344CB8AC3E}">
        <p14:creationId xmlns:p14="http://schemas.microsoft.com/office/powerpoint/2010/main" val="166326719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932AE070-9A13-4E40-8113-2A8E0F826BAA}" type="slidenum">
              <a:rPr lang="en-US"/>
              <a:pPr>
                <a:defRPr/>
              </a:pPr>
              <a:t>‹#›</a:t>
            </a:fld>
            <a:endParaRPr lang="en-US"/>
          </a:p>
        </p:txBody>
      </p:sp>
    </p:spTree>
    <p:extLst>
      <p:ext uri="{BB962C8B-B14F-4D97-AF65-F5344CB8AC3E}">
        <p14:creationId xmlns:p14="http://schemas.microsoft.com/office/powerpoint/2010/main" val="418007456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D5C8EC2-34B1-0440-A001-0EFABCFAFDBF}" type="slidenum">
              <a:rPr lang="en-US"/>
              <a:pPr>
                <a:defRPr/>
              </a:pPr>
              <a:t>‹#›</a:t>
            </a:fld>
            <a:endParaRPr lang="en-US"/>
          </a:p>
        </p:txBody>
      </p:sp>
    </p:spTree>
    <p:extLst>
      <p:ext uri="{BB962C8B-B14F-4D97-AF65-F5344CB8AC3E}">
        <p14:creationId xmlns:p14="http://schemas.microsoft.com/office/powerpoint/2010/main" val="1850746975"/>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52C47B4A-F080-C34F-A4EF-32250D538F36}" type="slidenum">
              <a:rPr lang="en-US"/>
              <a:pPr>
                <a:defRPr/>
              </a:pPr>
              <a:t>‹#›</a:t>
            </a:fld>
            <a:endParaRPr lang="en-US"/>
          </a:p>
        </p:txBody>
      </p:sp>
    </p:spTree>
    <p:extLst>
      <p:ext uri="{BB962C8B-B14F-4D97-AF65-F5344CB8AC3E}">
        <p14:creationId xmlns:p14="http://schemas.microsoft.com/office/powerpoint/2010/main" val="1261423354"/>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DE419FE7-E583-0D40-8D02-0349BA609512}" type="slidenum">
              <a:rPr lang="en-US"/>
              <a:pPr>
                <a:defRPr/>
              </a:pPr>
              <a:t>‹#›</a:t>
            </a:fld>
            <a:endParaRPr lang="en-US"/>
          </a:p>
        </p:txBody>
      </p:sp>
    </p:spTree>
    <p:extLst>
      <p:ext uri="{BB962C8B-B14F-4D97-AF65-F5344CB8AC3E}">
        <p14:creationId xmlns:p14="http://schemas.microsoft.com/office/powerpoint/2010/main" val="2811705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7D0BF53-A4F9-4846-999A-F0CDE821A92C}" type="slidenum">
              <a:rPr lang="en-US"/>
              <a:pPr>
                <a:defRPr/>
              </a:pPr>
              <a:t>‹#›</a:t>
            </a:fld>
            <a:endParaRPr lang="en-US"/>
          </a:p>
        </p:txBody>
      </p:sp>
    </p:spTree>
    <p:extLst>
      <p:ext uri="{BB962C8B-B14F-4D97-AF65-F5344CB8AC3E}">
        <p14:creationId xmlns:p14="http://schemas.microsoft.com/office/powerpoint/2010/main" val="273492247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D676468-11DB-674F-B7C8-10B2F69005C2}" type="slidenum">
              <a:rPr lang="en-US"/>
              <a:pPr>
                <a:defRPr/>
              </a:pPr>
              <a:t>‹#›</a:t>
            </a:fld>
            <a:endParaRPr lang="en-US"/>
          </a:p>
        </p:txBody>
      </p:sp>
    </p:spTree>
    <p:extLst>
      <p:ext uri="{BB962C8B-B14F-4D97-AF65-F5344CB8AC3E}">
        <p14:creationId xmlns:p14="http://schemas.microsoft.com/office/powerpoint/2010/main" val="34113295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5027D15-C6BD-C341-83F0-0D3FEBB72349}" type="slidenum">
              <a:rPr lang="en-US"/>
              <a:pPr>
                <a:defRPr/>
              </a:pPr>
              <a:t>‹#›</a:t>
            </a:fld>
            <a:endParaRPr lang="en-US"/>
          </a:p>
        </p:txBody>
      </p:sp>
    </p:spTree>
    <p:extLst>
      <p:ext uri="{BB962C8B-B14F-4D97-AF65-F5344CB8AC3E}">
        <p14:creationId xmlns:p14="http://schemas.microsoft.com/office/powerpoint/2010/main" val="2196463632"/>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18FC7FC-A930-9546-91E9-FED8BE303544}" type="slidenum">
              <a:rPr lang="en-US"/>
              <a:pPr>
                <a:defRPr/>
              </a:pPr>
              <a:t>‹#›</a:t>
            </a:fld>
            <a:endParaRPr lang="en-US"/>
          </a:p>
        </p:txBody>
      </p:sp>
    </p:spTree>
    <p:extLst>
      <p:ext uri="{BB962C8B-B14F-4D97-AF65-F5344CB8AC3E}">
        <p14:creationId xmlns:p14="http://schemas.microsoft.com/office/powerpoint/2010/main" val="330257913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89E958DA-213E-0446-BEB6-5F170D0CA82F}" type="slidenum">
              <a:rPr lang="en-US"/>
              <a:pPr>
                <a:defRPr/>
              </a:pPr>
              <a:t>‹#›</a:t>
            </a:fld>
            <a:endParaRPr lang="en-US"/>
          </a:p>
        </p:txBody>
      </p:sp>
    </p:spTree>
    <p:extLst>
      <p:ext uri="{BB962C8B-B14F-4D97-AF65-F5344CB8AC3E}">
        <p14:creationId xmlns:p14="http://schemas.microsoft.com/office/powerpoint/2010/main" val="1205882210"/>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8995BBC3-A85E-2F4D-8F97-4B58AC63ED6C}" type="slidenum">
              <a:rPr lang="en-US"/>
              <a:pPr>
                <a:defRPr/>
              </a:pPr>
              <a:t>‹#›</a:t>
            </a:fld>
            <a:endParaRPr lang="en-US"/>
          </a:p>
        </p:txBody>
      </p:sp>
    </p:spTree>
    <p:extLst>
      <p:ext uri="{BB962C8B-B14F-4D97-AF65-F5344CB8AC3E}">
        <p14:creationId xmlns:p14="http://schemas.microsoft.com/office/powerpoint/2010/main" val="75408921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CD525ACA-B64E-6447-A028-C87EB7B86000}" type="slidenum">
              <a:rPr lang="en-US"/>
              <a:pPr>
                <a:defRPr/>
              </a:pPr>
              <a:t>‹#›</a:t>
            </a:fld>
            <a:endParaRPr lang="en-US"/>
          </a:p>
        </p:txBody>
      </p:sp>
    </p:spTree>
    <p:extLst>
      <p:ext uri="{BB962C8B-B14F-4D97-AF65-F5344CB8AC3E}">
        <p14:creationId xmlns:p14="http://schemas.microsoft.com/office/powerpoint/2010/main" val="426358982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BB403E7-8825-D34C-8F84-058159D36896}" type="slidenum">
              <a:rPr lang="en-US"/>
              <a:pPr>
                <a:defRPr/>
              </a:pPr>
              <a:t>‹#›</a:t>
            </a:fld>
            <a:endParaRPr lang="en-US"/>
          </a:p>
        </p:txBody>
      </p:sp>
    </p:spTree>
    <p:extLst>
      <p:ext uri="{BB962C8B-B14F-4D97-AF65-F5344CB8AC3E}">
        <p14:creationId xmlns:p14="http://schemas.microsoft.com/office/powerpoint/2010/main" val="326829945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5E4AF3E-9F1D-9B4D-91F6-23D991244CE6}" type="slidenum">
              <a:rPr lang="en-US"/>
              <a:pPr>
                <a:defRPr/>
              </a:pPr>
              <a:t>‹#›</a:t>
            </a:fld>
            <a:endParaRPr lang="en-US"/>
          </a:p>
        </p:txBody>
      </p:sp>
    </p:spTree>
    <p:extLst>
      <p:ext uri="{BB962C8B-B14F-4D97-AF65-F5344CB8AC3E}">
        <p14:creationId xmlns:p14="http://schemas.microsoft.com/office/powerpoint/2010/main" val="79458682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D25A92-EC48-FB4D-8978-26266D1ECFDA}" type="slidenum">
              <a:rPr lang="en-US"/>
              <a:pPr>
                <a:defRPr/>
              </a:pPr>
              <a:t>‹#›</a:t>
            </a:fld>
            <a:endParaRPr lang="en-US"/>
          </a:p>
        </p:txBody>
      </p:sp>
    </p:spTree>
    <p:extLst>
      <p:ext uri="{BB962C8B-B14F-4D97-AF65-F5344CB8AC3E}">
        <p14:creationId xmlns:p14="http://schemas.microsoft.com/office/powerpoint/2010/main" val="407491080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B6EE32C-79FD-D34F-86B2-8537ECC00C12}" type="slidenum">
              <a:rPr lang="en-US"/>
              <a:pPr>
                <a:defRPr/>
              </a:pPr>
              <a:t>‹#›</a:t>
            </a:fld>
            <a:endParaRPr lang="en-US"/>
          </a:p>
        </p:txBody>
      </p:sp>
    </p:spTree>
    <p:extLst>
      <p:ext uri="{BB962C8B-B14F-4D97-AF65-F5344CB8AC3E}">
        <p14:creationId xmlns:p14="http://schemas.microsoft.com/office/powerpoint/2010/main" val="67682225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D7E728-5D06-2446-A19E-E0D931042D0F}" type="slidenum">
              <a:rPr lang="en-US"/>
              <a:pPr>
                <a:defRPr/>
              </a:pPr>
              <a:t>‹#›</a:t>
            </a:fld>
            <a:endParaRPr lang="en-US"/>
          </a:p>
        </p:txBody>
      </p:sp>
    </p:spTree>
    <p:extLst>
      <p:ext uri="{BB962C8B-B14F-4D97-AF65-F5344CB8AC3E}">
        <p14:creationId xmlns:p14="http://schemas.microsoft.com/office/powerpoint/2010/main" val="2238685687"/>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F5A2F94-3E1F-4442-AD9B-17FD8D376851}" type="slidenum">
              <a:rPr lang="en-US"/>
              <a:pPr/>
              <a:t>‹#›</a:t>
            </a:fld>
            <a:endParaRPr lang="en-US"/>
          </a:p>
        </p:txBody>
      </p:sp>
    </p:spTree>
    <p:extLst>
      <p:ext uri="{BB962C8B-B14F-4D97-AF65-F5344CB8AC3E}">
        <p14:creationId xmlns:p14="http://schemas.microsoft.com/office/powerpoint/2010/main" val="27437318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DA4DEDF-587B-A445-BC29-B45F458B3D78}" type="slidenum">
              <a:rPr lang="en-US"/>
              <a:pPr/>
              <a:t>‹#›</a:t>
            </a:fld>
            <a:endParaRPr lang="en-US"/>
          </a:p>
        </p:txBody>
      </p:sp>
    </p:spTree>
    <p:extLst>
      <p:ext uri="{BB962C8B-B14F-4D97-AF65-F5344CB8AC3E}">
        <p14:creationId xmlns:p14="http://schemas.microsoft.com/office/powerpoint/2010/main" val="320387844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9510907-2675-7345-ACF2-F5C9ECFE336F}" type="slidenum">
              <a:rPr lang="en-US"/>
              <a:pPr/>
              <a:t>‹#›</a:t>
            </a:fld>
            <a:endParaRPr lang="en-US"/>
          </a:p>
        </p:txBody>
      </p:sp>
    </p:spTree>
    <p:extLst>
      <p:ext uri="{BB962C8B-B14F-4D97-AF65-F5344CB8AC3E}">
        <p14:creationId xmlns:p14="http://schemas.microsoft.com/office/powerpoint/2010/main" val="245182073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DE23148-B608-5F4B-BA0D-ACF00308A8B4}" type="slidenum">
              <a:rPr lang="en-US"/>
              <a:pPr/>
              <a:t>‹#›</a:t>
            </a:fld>
            <a:endParaRPr lang="en-US"/>
          </a:p>
        </p:txBody>
      </p:sp>
    </p:spTree>
    <p:extLst>
      <p:ext uri="{BB962C8B-B14F-4D97-AF65-F5344CB8AC3E}">
        <p14:creationId xmlns:p14="http://schemas.microsoft.com/office/powerpoint/2010/main" val="241632005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2474F1A1-F509-7E4D-88D2-6703CFF87265}" type="slidenum">
              <a:rPr lang="en-US"/>
              <a:pPr/>
              <a:t>‹#›</a:t>
            </a:fld>
            <a:endParaRPr lang="en-US"/>
          </a:p>
        </p:txBody>
      </p:sp>
    </p:spTree>
    <p:extLst>
      <p:ext uri="{BB962C8B-B14F-4D97-AF65-F5344CB8AC3E}">
        <p14:creationId xmlns:p14="http://schemas.microsoft.com/office/powerpoint/2010/main" val="2386928334"/>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BE5BE37D-B69C-594B-A81B-B70FB7D33027}" type="slidenum">
              <a:rPr lang="en-US"/>
              <a:pPr/>
              <a:t>‹#›</a:t>
            </a:fld>
            <a:endParaRPr lang="en-US"/>
          </a:p>
        </p:txBody>
      </p:sp>
    </p:spTree>
    <p:extLst>
      <p:ext uri="{BB962C8B-B14F-4D97-AF65-F5344CB8AC3E}">
        <p14:creationId xmlns:p14="http://schemas.microsoft.com/office/powerpoint/2010/main" val="303292264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F03FBB94-8B41-4C43-8C29-B99E176F0D06}" type="slidenum">
              <a:rPr lang="en-US"/>
              <a:pPr/>
              <a:t>‹#›</a:t>
            </a:fld>
            <a:endParaRPr lang="en-US"/>
          </a:p>
        </p:txBody>
      </p:sp>
    </p:spTree>
    <p:extLst>
      <p:ext uri="{BB962C8B-B14F-4D97-AF65-F5344CB8AC3E}">
        <p14:creationId xmlns:p14="http://schemas.microsoft.com/office/powerpoint/2010/main" val="1285776610"/>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7AA8D5F-D92D-4C4E-8111-396AD82727AC}" type="slidenum">
              <a:rPr lang="en-US"/>
              <a:pPr/>
              <a:t>‹#›</a:t>
            </a:fld>
            <a:endParaRPr lang="en-US"/>
          </a:p>
        </p:txBody>
      </p:sp>
    </p:spTree>
    <p:extLst>
      <p:ext uri="{BB962C8B-B14F-4D97-AF65-F5344CB8AC3E}">
        <p14:creationId xmlns:p14="http://schemas.microsoft.com/office/powerpoint/2010/main" val="155859544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4680EC0-B461-FB48-95C1-18D021A008B9}" type="slidenum">
              <a:rPr lang="en-US"/>
              <a:pPr/>
              <a:t>‹#›</a:t>
            </a:fld>
            <a:endParaRPr lang="en-US"/>
          </a:p>
        </p:txBody>
      </p:sp>
    </p:spTree>
    <p:extLst>
      <p:ext uri="{BB962C8B-B14F-4D97-AF65-F5344CB8AC3E}">
        <p14:creationId xmlns:p14="http://schemas.microsoft.com/office/powerpoint/2010/main" val="343034817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C19826A4-9AE3-8D48-8436-96A5B3C2D4A2}" type="slidenum">
              <a:rPr lang="en-US"/>
              <a:pPr/>
              <a:t>‹#›</a:t>
            </a:fld>
            <a:endParaRPr lang="en-US"/>
          </a:p>
        </p:txBody>
      </p:sp>
    </p:spTree>
    <p:extLst>
      <p:ext uri="{BB962C8B-B14F-4D97-AF65-F5344CB8AC3E}">
        <p14:creationId xmlns:p14="http://schemas.microsoft.com/office/powerpoint/2010/main" val="135923974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CB42240A-935A-7E40-ACF2-89EB0238AABF}" type="slidenum">
              <a:rPr lang="en-US"/>
              <a:pPr/>
              <a:t>‹#›</a:t>
            </a:fld>
            <a:endParaRPr lang="en-US"/>
          </a:p>
        </p:txBody>
      </p:sp>
    </p:spTree>
    <p:extLst>
      <p:ext uri="{BB962C8B-B14F-4D97-AF65-F5344CB8AC3E}">
        <p14:creationId xmlns:p14="http://schemas.microsoft.com/office/powerpoint/2010/main" val="2872396394"/>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200C810-3DD2-A147-A68D-36009FAC3492}" type="slidenum">
              <a:rPr lang="en-US"/>
              <a:pPr/>
              <a:t>‹#›</a:t>
            </a:fld>
            <a:endParaRPr lang="en-US"/>
          </a:p>
        </p:txBody>
      </p:sp>
    </p:spTree>
    <p:extLst>
      <p:ext uri="{BB962C8B-B14F-4D97-AF65-F5344CB8AC3E}">
        <p14:creationId xmlns:p14="http://schemas.microsoft.com/office/powerpoint/2010/main" val="388717127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617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9119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183276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162760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89096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55756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216049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753373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984656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4263898"/>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41023"/>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346075893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64751"/>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11171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94693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47464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76800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78114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73811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57698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06933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005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1008514231"/>
      </p:ext>
    </p:extLst>
  </p:cSld>
  <p:clrMapOvr>
    <a:masterClrMapping/>
  </p:clrMapOvr>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335918"/>
      </p:ext>
    </p:extLst>
  </p:cSld>
  <p:clrMapOvr>
    <a:masterClrMapping/>
  </p:clrMapOvr>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01137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3022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41106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41941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85405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37606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98768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16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5159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769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5070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504941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500910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9507459"/>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537271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58401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650898"/>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032955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495302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406631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1908956399"/>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982815729"/>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348553185"/>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097791435"/>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51945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403278234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99492084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188530090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11021640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409115217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27539607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66534905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00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307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453555"/>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550192"/>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4360328"/>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73075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30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613247"/>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853863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142152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658268"/>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83485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67329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96788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670980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6536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45607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07099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50927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62095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512020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4/1/15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4610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070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1338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521854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4052000"/>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384127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208479"/>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859068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0222782"/>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2509698"/>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5300407"/>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458650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5812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600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82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56912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285798"/>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9874404"/>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983514"/>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425307"/>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32310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6755838"/>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9269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slideLayout" Target="../slideLayouts/slideLayout112.xml"/><Relationship Id="rId13" Type="http://schemas.openxmlformats.org/officeDocument/2006/relationships/slideLayout" Target="../slideLayouts/slideLayout113.xml"/><Relationship Id="rId14"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slideLayout" Target="../slideLayouts/slideLayout125.xml"/><Relationship Id="rId13"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slideLayout" Target="../slideLayouts/slideLayout137.xml"/><Relationship Id="rId13" Type="http://schemas.openxmlformats.org/officeDocument/2006/relationships/theme" Target="../theme/theme12.xml"/><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theme" Target="../theme/theme13.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9.xml"/><Relationship Id="rId12" Type="http://schemas.openxmlformats.org/officeDocument/2006/relationships/theme" Target="../theme/theme14.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 Id="rId9" Type="http://schemas.openxmlformats.org/officeDocument/2006/relationships/slideLayout" Target="../slideLayouts/slideLayout157.xml"/><Relationship Id="rId10"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5.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6.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slideLayout" Target="../slideLayouts/slideLayout193.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4.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94.xml"/><Relationship Id="rId2" Type="http://schemas.openxmlformats.org/officeDocument/2006/relationships/slideLayout" Target="../slideLayouts/slideLayout195.xml"/><Relationship Id="rId3" Type="http://schemas.openxmlformats.org/officeDocument/2006/relationships/slideLayout" Target="../slideLayouts/slideLayout196.xml"/><Relationship Id="rId4" Type="http://schemas.openxmlformats.org/officeDocument/2006/relationships/slideLayout" Target="../slideLayouts/slideLayout197.xml"/><Relationship Id="rId5" Type="http://schemas.openxmlformats.org/officeDocument/2006/relationships/slideLayout" Target="../slideLayouts/slideLayout198.xml"/><Relationship Id="rId6" Type="http://schemas.openxmlformats.org/officeDocument/2006/relationships/slideLayout" Target="../slideLayouts/slideLayout199.xml"/><Relationship Id="rId7" Type="http://schemas.openxmlformats.org/officeDocument/2006/relationships/slideLayout" Target="../slideLayouts/slideLayout200.xml"/><Relationship Id="rId8" Type="http://schemas.openxmlformats.org/officeDocument/2006/relationships/slideLayout" Target="../slideLayouts/slideLayout201.xml"/><Relationship Id="rId9" Type="http://schemas.openxmlformats.org/officeDocument/2006/relationships/slideLayout" Target="../slideLayouts/slideLayout202.xml"/><Relationship Id="rId10"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theme" Target="../theme/theme19.xml"/><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7.xml"/><Relationship Id="rId12" Type="http://schemas.openxmlformats.org/officeDocument/2006/relationships/theme" Target="../theme/theme21.xml"/><Relationship Id="rId1" Type="http://schemas.openxmlformats.org/officeDocument/2006/relationships/slideLayout" Target="../slideLayouts/slideLayout227.xml"/><Relationship Id="rId2" Type="http://schemas.openxmlformats.org/officeDocument/2006/relationships/slideLayout" Target="../slideLayouts/slideLayout228.xml"/><Relationship Id="rId3" Type="http://schemas.openxmlformats.org/officeDocument/2006/relationships/slideLayout" Target="../slideLayouts/slideLayout229.xml"/><Relationship Id="rId4" Type="http://schemas.openxmlformats.org/officeDocument/2006/relationships/slideLayout" Target="../slideLayouts/slideLayout230.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9" Type="http://schemas.openxmlformats.org/officeDocument/2006/relationships/slideLayout" Target="../slideLayouts/slideLayout235.xml"/><Relationship Id="rId10"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1D4BC95-3C13-D343-8F48-FD539B629D25}"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2798019139"/>
      </p:ext>
    </p:extLst>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 id="2147485149" r:id="rId12"/>
    <p:sldLayoutId id="214748515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E8935329-3011-D749-B38B-366F129C99E6}"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2986852888"/>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 id="2147485161" r:id="rId9"/>
    <p:sldLayoutId id="2147485162" r:id="rId10"/>
    <p:sldLayoutId id="2147485163" r:id="rId11"/>
    <p:sldLayoutId id="2147485164"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995E1E2C-A413-CC42-BAB6-F4BC9AE8765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Tree>
    <p:extLst>
      <p:ext uri="{BB962C8B-B14F-4D97-AF65-F5344CB8AC3E}">
        <p14:creationId xmlns:p14="http://schemas.microsoft.com/office/powerpoint/2010/main" val="801785413"/>
      </p:ext>
    </p:extLst>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 id="21474851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569043561"/>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D2B188-1D62-4FCA-8363-938AD4629BBB}"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6712256"/>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D2B188-1D62-4FCA-8363-938AD4629BBB}"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4311174"/>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fontAlgn="auto">
              <a:spcBef>
                <a:spcPts val="0"/>
              </a:spcBef>
              <a:spcAft>
                <a:spcPts val="0"/>
              </a:spcAft>
            </a:pPr>
            <a:fld id="{6F400BD0-49BF-48FC-8114-37C1D4F5AB3D}" type="slidenum">
              <a:rPr lang="en-US" altLang="en-US">
                <a:solidFill>
                  <a:srgbClr val="000000"/>
                </a:solidFill>
                <a:ea typeface="+mn-ea"/>
                <a:cs typeface="+mn-cs"/>
              </a:rPr>
              <a:pPr defTabSz="914259"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71037967"/>
      </p:ext>
    </p:extLst>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A7361BF2-EEC8-BD44-B1FF-0E6EA04503FC}"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085017191"/>
      </p:ext>
    </p:extLst>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 id="214748523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82394104"/>
      </p:ext>
    </p:extLst>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4/1/15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70056148"/>
      </p:ext>
    </p:extLst>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43554092"/>
      </p:ext>
    </p:extLst>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dirty="0">
              <a:solidFill>
                <a:srgbClr val="000000"/>
              </a:solidFill>
              <a:ea typeface="+mn-ea"/>
              <a:cs typeface="+mn-cs"/>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1257033862"/>
      </p:ext>
    </p:extLst>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 id="2147485280" r:id="rId5"/>
    <p:sldLayoutId id="2147485281" r:id="rId6"/>
    <p:sldLayoutId id="2147485282" r:id="rId7"/>
    <p:sldLayoutId id="2147485283" r:id="rId8"/>
    <p:sldLayoutId id="2147485284" r:id="rId9"/>
    <p:sldLayoutId id="2147485285" r:id="rId10"/>
    <p:sldLayoutId id="214748528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15.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15.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0.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1" Type="http://schemas.openxmlformats.org/officeDocument/2006/relationships/slideLayout" Target="../slideLayouts/slideLayout150.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61.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googleprojectzero.blogspot.com/2015/03/exploiting-dram-rowhammer-bug-to-gain.html" TargetMode="External"/><Relationship Id="rId6" Type="http://schemas.openxmlformats.org/officeDocument/2006/relationships/hyperlink" Target="http://users.ece.cmu.edu/~omutlu/pub/dram-row-hammer_isca14.pdf" TargetMode="External"/><Relationship Id="rId1" Type="http://schemas.openxmlformats.org/officeDocument/2006/relationships/slideLayout" Target="../slideLayouts/slideLayout10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rojects.htm" TargetMode="External"/><Relationship Id="rId3" Type="http://schemas.openxmlformats.org/officeDocument/2006/relationships/hyperlink" Target="http://users.ece.cmu.edu/~omutlu/pub/main-memory-system_kiise15.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127.xml"/><Relationship Id="rId2"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2.png"/><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2.png"/><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3.xml"/><Relationship Id="rId2" Type="http://schemas.openxmlformats.org/officeDocument/2006/relationships/notesSlide" Target="../notesSlides/notesSlide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3.xml"/><Relationship Id="rId2" Type="http://schemas.openxmlformats.org/officeDocument/2006/relationships/chart" Target="../charts/chart1.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06.xml"/><Relationship Id="rId2" Type="http://schemas.openxmlformats.org/officeDocument/2006/relationships/notesSlide" Target="../notesSlides/notesSlid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38.png"/><Relationship Id="rId1" Type="http://schemas.openxmlformats.org/officeDocument/2006/relationships/slideLayout" Target="../slideLayouts/slideLayout217.xml"/><Relationship Id="rId2" Type="http://schemas.openxmlformats.org/officeDocument/2006/relationships/image" Target="../media/image1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15.jpeg"/><Relationship Id="rId3" Type="http://schemas.openxmlformats.org/officeDocument/2006/relationships/image" Target="../media/image3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notesSlide" Target="../notesSlides/notesSlid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notesSlide" Target="../notesSlides/notesSlide13.xml"/><Relationship Id="rId3" Type="http://schemas.openxmlformats.org/officeDocument/2006/relationships/image" Target="../media/image39.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notesSlide" Target="../notesSlides/notesSlide14.xml"/><Relationship Id="rId3" Type="http://schemas.openxmlformats.org/officeDocument/2006/relationships/image" Target="../media/image40.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notesSlide" Target="../notesSlides/notesSlide15.xml"/><Relationship Id="rId3" Type="http://schemas.openxmlformats.org/officeDocument/2006/relationships/image" Target="../media/image41.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002929"/>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26: Prefetching &amp; </a:t>
            </a:r>
            <a:br>
              <a:rPr lang="en-US" sz="3800" dirty="0" smtClean="0">
                <a:latin typeface="Garamond" charset="0"/>
              </a:rPr>
            </a:br>
            <a:r>
              <a:rPr lang="en-US" sz="3800" dirty="0" smtClean="0">
                <a:latin typeface="Garamond" charset="0"/>
              </a:rPr>
              <a:t>Emerging Memory Technologies</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4</a:t>
            </a:r>
            <a:r>
              <a:rPr lang="en-US" dirty="0" smtClean="0">
                <a:latin typeface="Tahoma" charset="0"/>
              </a:rPr>
              <a:t>/3/</a:t>
            </a:r>
            <a:r>
              <a:rPr lang="en-US" dirty="0" smtClean="0">
                <a:latin typeface="Tahoma" charset="0"/>
              </a:rPr>
              <a:t>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8600" y="152400"/>
            <a:ext cx="8839200" cy="1066800"/>
          </a:xfrm>
        </p:spPr>
        <p:txBody>
          <a:bodyPr/>
          <a:lstStyle/>
          <a:p>
            <a:r>
              <a:rPr lang="en-US" dirty="0">
                <a:latin typeface="Garamond" charset="0"/>
              </a:rPr>
              <a:t>Address Correlation Based Prefetching (</a:t>
            </a:r>
            <a:r>
              <a:rPr lang="en-US" dirty="0" smtClean="0">
                <a:latin typeface="Garamond" charset="0"/>
              </a:rPr>
              <a:t>II)</a:t>
            </a:r>
            <a:endParaRPr lang="en-US" dirty="0">
              <a:latin typeface="Garamond" charset="0"/>
            </a:endParaRPr>
          </a:p>
        </p:txBody>
      </p:sp>
      <p:sp>
        <p:nvSpPr>
          <p:cNvPr id="90114" name="Content Placeholder 2"/>
          <p:cNvSpPr>
            <a:spLocks noGrp="1"/>
          </p:cNvSpPr>
          <p:nvPr>
            <p:ph idx="1"/>
          </p:nvPr>
        </p:nvSpPr>
        <p:spPr>
          <a:xfrm>
            <a:off x="228600" y="996950"/>
            <a:ext cx="8915400" cy="5194300"/>
          </a:xfrm>
        </p:spPr>
        <p:txBody>
          <a:bodyPr/>
          <a:lstStyle/>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a:p>
            <a:pPr>
              <a:defRPr/>
            </a:pPr>
            <a:r>
              <a:rPr lang="en-US" sz="2000" dirty="0" smtClean="0">
                <a:latin typeface="Tahoma" charset="0"/>
              </a:rPr>
              <a:t>Idea: </a:t>
            </a:r>
            <a:r>
              <a:rPr lang="en-US" sz="2000" dirty="0" smtClean="0">
                <a:solidFill>
                  <a:srgbClr val="0000FF"/>
                </a:solidFill>
                <a:latin typeface="Tahoma" charset="0"/>
              </a:rPr>
              <a:t>Record the likely-next </a:t>
            </a:r>
            <a:r>
              <a:rPr lang="en-US" sz="2000" dirty="0">
                <a:solidFill>
                  <a:srgbClr val="0000FF"/>
                </a:solidFill>
                <a:latin typeface="Tahoma" charset="0"/>
              </a:rPr>
              <a:t>addresses </a:t>
            </a:r>
            <a:r>
              <a:rPr lang="en-US" sz="2000" dirty="0" smtClean="0">
                <a:solidFill>
                  <a:srgbClr val="0000FF"/>
                </a:solidFill>
                <a:latin typeface="Tahoma" charset="0"/>
              </a:rPr>
              <a:t>(B, C, D) after </a:t>
            </a:r>
            <a:r>
              <a:rPr lang="en-US" sz="2000" dirty="0">
                <a:solidFill>
                  <a:srgbClr val="0000FF"/>
                </a:solidFill>
                <a:latin typeface="Tahoma" charset="0"/>
              </a:rPr>
              <a:t>seeing </a:t>
            </a:r>
            <a:r>
              <a:rPr lang="en-US" sz="2000" dirty="0" smtClean="0">
                <a:solidFill>
                  <a:srgbClr val="0000FF"/>
                </a:solidFill>
                <a:latin typeface="Tahoma" charset="0"/>
              </a:rPr>
              <a:t>an address A</a:t>
            </a:r>
          </a:p>
          <a:p>
            <a:pPr lvl="1">
              <a:defRPr/>
            </a:pPr>
            <a:r>
              <a:rPr lang="en-US" sz="1800" dirty="0" smtClean="0">
                <a:solidFill>
                  <a:srgbClr val="0000FF"/>
                </a:solidFill>
                <a:latin typeface="Tahoma" charset="0"/>
              </a:rPr>
              <a:t>Next time A is accessed, prefetch B, C, D</a:t>
            </a:r>
          </a:p>
          <a:p>
            <a:pPr lvl="1">
              <a:defRPr/>
            </a:pPr>
            <a:r>
              <a:rPr lang="en-US" sz="1800" dirty="0" smtClean="0">
                <a:solidFill>
                  <a:srgbClr val="0000FF"/>
                </a:solidFill>
                <a:latin typeface="Tahoma" charset="0"/>
              </a:rPr>
              <a:t>A is said to be correlated with B, C, D</a:t>
            </a:r>
            <a:endParaRPr lang="en-US" sz="1800" dirty="0">
              <a:solidFill>
                <a:srgbClr val="0000FF"/>
              </a:solidFill>
              <a:latin typeface="Tahoma" charset="0"/>
            </a:endParaRPr>
          </a:p>
          <a:p>
            <a:pPr>
              <a:defRPr/>
            </a:pPr>
            <a:r>
              <a:rPr lang="en-US" sz="2000" dirty="0">
                <a:latin typeface="Tahoma" charset="0"/>
              </a:rPr>
              <a:t>P</a:t>
            </a:r>
            <a:r>
              <a:rPr lang="en-US" sz="2000" dirty="0" smtClean="0">
                <a:latin typeface="Tahoma" charset="0"/>
              </a:rPr>
              <a:t>refetch </a:t>
            </a:r>
            <a:r>
              <a:rPr lang="en-US" sz="2000" dirty="0">
                <a:latin typeface="Tahoma" charset="0"/>
              </a:rPr>
              <a:t>up to N next addresses to increase </a:t>
            </a:r>
            <a:r>
              <a:rPr lang="en-US" sz="2000" i="1" dirty="0">
                <a:latin typeface="Tahoma" charset="0"/>
              </a:rPr>
              <a:t>coverage 	</a:t>
            </a:r>
            <a:endParaRPr lang="en-US" sz="2000" i="1" dirty="0">
              <a:solidFill>
                <a:schemeClr val="bg2"/>
              </a:solidFill>
              <a:latin typeface="Tahoma" charset="0"/>
            </a:endParaRPr>
          </a:p>
          <a:p>
            <a:pPr>
              <a:defRPr/>
            </a:pPr>
            <a:r>
              <a:rPr lang="en-US" sz="2000" dirty="0">
                <a:latin typeface="Tahoma" charset="0"/>
              </a:rPr>
              <a:t>Prefetch accuracy can be improved by </a:t>
            </a:r>
            <a:r>
              <a:rPr lang="en-US" sz="2000" dirty="0" smtClean="0">
                <a:latin typeface="Tahoma" charset="0"/>
              </a:rPr>
              <a:t>using multiple addresses as key for the next address: (A, B) </a:t>
            </a:r>
            <a:r>
              <a:rPr lang="en-US" sz="2000" dirty="0" smtClean="0">
                <a:latin typeface="Tahoma" charset="0"/>
                <a:sym typeface="Wingdings"/>
              </a:rPr>
              <a:t> (C)</a:t>
            </a:r>
          </a:p>
          <a:p>
            <a:pPr marL="0" indent="0">
              <a:buFont typeface="Wingdings" charset="0"/>
              <a:buNone/>
              <a:defRPr/>
            </a:pPr>
            <a:r>
              <a:rPr lang="en-US" sz="1800" dirty="0">
                <a:latin typeface="Tahoma" charset="0"/>
                <a:sym typeface="Wingdings"/>
              </a:rPr>
              <a:t>	</a:t>
            </a:r>
            <a:r>
              <a:rPr lang="en-US" sz="1800" dirty="0" smtClean="0">
                <a:latin typeface="Tahoma" charset="0"/>
                <a:sym typeface="Wingdings"/>
              </a:rPr>
              <a:t>(A,B) correlated with C</a:t>
            </a:r>
          </a:p>
          <a:p>
            <a:pPr marL="0" indent="0">
              <a:buFont typeface="Wingdings" charset="0"/>
              <a:buNone/>
              <a:defRPr/>
            </a:pPr>
            <a:endParaRPr lang="en-US" sz="800" dirty="0" smtClean="0">
              <a:latin typeface="Tahoma" charset="0"/>
            </a:endParaRPr>
          </a:p>
          <a:p>
            <a:pPr>
              <a:defRPr/>
            </a:pPr>
            <a:r>
              <a:rPr lang="en-US" sz="2000" dirty="0" smtClean="0">
                <a:latin typeface="Tahoma" charset="0"/>
              </a:rPr>
              <a:t>Joseph </a:t>
            </a:r>
            <a:r>
              <a:rPr lang="en-US" sz="2000" dirty="0">
                <a:latin typeface="Tahoma" charset="0"/>
              </a:rPr>
              <a:t>and </a:t>
            </a:r>
            <a:r>
              <a:rPr lang="en-US" sz="2000" dirty="0" err="1">
                <a:latin typeface="Tahoma" charset="0"/>
              </a:rPr>
              <a:t>Grunwald</a:t>
            </a:r>
            <a:r>
              <a:rPr lang="en-US" sz="2000" dirty="0">
                <a:latin typeface="Tahoma" charset="0"/>
              </a:rPr>
              <a:t>, </a:t>
            </a:r>
            <a:r>
              <a:rPr lang="ja-JP" altLang="en-US" sz="2000" dirty="0">
                <a:latin typeface="Tahoma" charset="0"/>
              </a:rPr>
              <a:t>“</a:t>
            </a:r>
            <a:r>
              <a:rPr lang="en-US" altLang="ja-JP" sz="2000" dirty="0">
                <a:solidFill>
                  <a:srgbClr val="FF0000"/>
                </a:solidFill>
                <a:latin typeface="Tahoma" charset="0"/>
              </a:rPr>
              <a:t>Prefetching using Markov Predictors</a:t>
            </a:r>
            <a:r>
              <a:rPr lang="en-US" altLang="ja-JP" sz="2000" dirty="0">
                <a:latin typeface="Tahoma" charset="0"/>
              </a:rPr>
              <a:t>,</a:t>
            </a:r>
            <a:r>
              <a:rPr lang="ja-JP" altLang="en-US" sz="2000" dirty="0">
                <a:latin typeface="Tahoma" charset="0"/>
              </a:rPr>
              <a:t>”</a:t>
            </a:r>
            <a:r>
              <a:rPr lang="en-US" altLang="ja-JP" sz="2000" dirty="0">
                <a:latin typeface="Tahoma" charset="0"/>
              </a:rPr>
              <a:t> ISCA 1997.</a:t>
            </a:r>
          </a:p>
          <a:p>
            <a:pPr lvl="1">
              <a:defRPr/>
            </a:pPr>
            <a:r>
              <a:rPr lang="en-US" sz="1800" dirty="0" smtClean="0">
                <a:latin typeface="Tahoma" charset="0"/>
                <a:ea typeface="ＭＳ Ｐゴシック" charset="0"/>
              </a:rPr>
              <a:t>Also called “Markov prefetchers”</a:t>
            </a:r>
            <a:endParaRPr lang="en-US" sz="1800" dirty="0">
              <a:latin typeface="Tahoma" charset="0"/>
              <a:ea typeface="ＭＳ Ｐゴシック" charset="0"/>
            </a:endParaRPr>
          </a:p>
          <a:p>
            <a:pPr>
              <a:defRPr/>
            </a:pPr>
            <a:endParaRPr lang="en-US" dirty="0">
              <a:latin typeface="Tahoma" charset="0"/>
            </a:endParaRPr>
          </a:p>
        </p:txBody>
      </p:sp>
      <p:sp>
        <p:nvSpPr>
          <p:cNvPr id="64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614BF2-43A1-8746-9464-13C228BF198E}"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graphicFrame>
        <p:nvGraphicFramePr>
          <p:cNvPr id="5" name="Group 3"/>
          <p:cNvGraphicFramePr>
            <a:graphicFrameLocks noGrp="1"/>
          </p:cNvGraphicFramePr>
          <p:nvPr/>
        </p:nvGraphicFramePr>
        <p:xfrm>
          <a:off x="1676400" y="1165225"/>
          <a:ext cx="7264401" cy="1758949"/>
        </p:xfrm>
        <a:graphic>
          <a:graphicData uri="http://schemas.openxmlformats.org/drawingml/2006/table">
            <a:tbl>
              <a:tblPr/>
              <a:tblGrid>
                <a:gridCol w="1523933"/>
                <a:gridCol w="208272"/>
                <a:gridCol w="1188985"/>
                <a:gridCol w="1219147"/>
                <a:gridCol w="685770"/>
                <a:gridCol w="1219147"/>
                <a:gridCol w="1219147"/>
              </a:tblGrid>
              <a:tr h="396311">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Cache Block Addr</a:t>
                      </a: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1" i="0" u="none" strike="noStrike" cap="none" normalizeH="0" baseline="0">
                        <a:ln>
                          <a:noFill/>
                        </a:ln>
                        <a:solidFill>
                          <a:schemeClr val="bg2"/>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Prefetch</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Confidence</a:t>
                      </a: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a:t>
                      </a: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Prefetch</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Confidence</a:t>
                      </a: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396311">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(tag)</a:t>
                      </a:r>
                      <a:endParaRPr kumimoji="0" lang="en-US" sz="10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1" i="0" u="none" strike="noStrike" cap="none" normalizeH="0" baseline="0">
                        <a:ln>
                          <a:noFill/>
                        </a:ln>
                        <a:solidFill>
                          <a:schemeClr val="bg2"/>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Candidate 1</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1" i="0" u="none" strike="noStrike" cap="none" normalizeH="0" baseline="0">
                        <a:ln>
                          <a:noFill/>
                        </a:ln>
                        <a:solidFill>
                          <a:schemeClr val="bg2"/>
                        </a:solidFill>
                        <a:effectLst/>
                        <a:latin typeface="Arial Narrow" charset="0"/>
                        <a:ea typeface="ＭＳ Ｐゴシック" charset="0"/>
                        <a:cs typeface="Arial"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a:t>
                      </a: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400" b="1" i="0" u="none" strike="noStrike" cap="none" normalizeH="0" baseline="0">
                          <a:ln>
                            <a:noFill/>
                          </a:ln>
                          <a:solidFill>
                            <a:schemeClr val="bg2"/>
                          </a:solidFill>
                          <a:effectLst/>
                          <a:latin typeface="Arial Narrow" charset="0"/>
                          <a:ea typeface="ＭＳ Ｐゴシック" charset="0"/>
                          <a:cs typeface="Arial" charset="0"/>
                        </a:rPr>
                        <a:t>Candidate N</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1" i="0" u="none" strike="noStrike" cap="none" normalizeH="0" baseline="0">
                        <a:ln>
                          <a:noFill/>
                        </a:ln>
                        <a:solidFill>
                          <a:schemeClr val="bg2"/>
                        </a:solidFill>
                        <a:effectLst/>
                        <a:latin typeface="Arial Narrow" charset="0"/>
                        <a:ea typeface="ＭＳ Ｐゴシック" charset="0"/>
                        <a:cs typeface="Arial"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570016">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2400" b="0"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2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2400" b="0"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2400" b="0"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2400" b="0"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2400" b="0"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r>
              <a:tr h="396311">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a:t>
                      </a:r>
                    </a:p>
                  </a:txBody>
                  <a:tcPr marL="91436" marR="91436"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ts val="1500"/>
                        </a:spcBef>
                        <a:spcAft>
                          <a:spcPct val="0"/>
                        </a:spcAft>
                        <a:buClrTx/>
                        <a:buSzPct val="80000"/>
                        <a:buFontTx/>
                        <a:buNone/>
                        <a:tabLst/>
                      </a:pPr>
                      <a:endParaRPr kumimoji="0" lang="en-US" sz="1400" b="0" i="0" u="none" strike="noStrike" cap="none" normalizeH="0" baseline="0">
                        <a:ln>
                          <a:noFill/>
                        </a:ln>
                        <a:solidFill>
                          <a:schemeClr val="tx1"/>
                        </a:solidFill>
                        <a:effectLst/>
                        <a:latin typeface="Arial Narrow" charset="0"/>
                        <a:ea typeface="ＭＳ Ｐゴシック" charset="0"/>
                        <a:cs typeface="Arial"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68" name="Rectangle 60"/>
          <p:cNvSpPr>
            <a:spLocks noChangeArrowheads="1"/>
          </p:cNvSpPr>
          <p:nvPr/>
        </p:nvSpPr>
        <p:spPr bwMode="auto">
          <a:xfrm>
            <a:off x="3940175" y="1803400"/>
            <a:ext cx="11113" cy="15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69" name="Rectangle 61"/>
          <p:cNvSpPr>
            <a:spLocks noChangeArrowheads="1"/>
          </p:cNvSpPr>
          <p:nvPr/>
        </p:nvSpPr>
        <p:spPr bwMode="auto">
          <a:xfrm>
            <a:off x="3940175" y="2824163"/>
            <a:ext cx="11113" cy="15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0" name="Rectangle 62"/>
          <p:cNvSpPr>
            <a:spLocks noChangeArrowheads="1"/>
          </p:cNvSpPr>
          <p:nvPr/>
        </p:nvSpPr>
        <p:spPr bwMode="auto">
          <a:xfrm>
            <a:off x="5159375" y="1803400"/>
            <a:ext cx="12700" cy="15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1" name="Rectangle 63"/>
          <p:cNvSpPr>
            <a:spLocks noChangeArrowheads="1"/>
          </p:cNvSpPr>
          <p:nvPr/>
        </p:nvSpPr>
        <p:spPr bwMode="auto">
          <a:xfrm>
            <a:off x="5159375" y="2824163"/>
            <a:ext cx="12700" cy="15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2" name="Rectangle 64"/>
          <p:cNvSpPr>
            <a:spLocks noChangeArrowheads="1"/>
          </p:cNvSpPr>
          <p:nvPr/>
        </p:nvSpPr>
        <p:spPr bwMode="auto">
          <a:xfrm>
            <a:off x="2576513" y="2030413"/>
            <a:ext cx="1587" cy="1111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3" name="Rectangle 65"/>
          <p:cNvSpPr>
            <a:spLocks noChangeArrowheads="1"/>
          </p:cNvSpPr>
          <p:nvPr/>
        </p:nvSpPr>
        <p:spPr bwMode="auto">
          <a:xfrm>
            <a:off x="6630988" y="2030413"/>
            <a:ext cx="1587" cy="1111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4" name="Rectangle 66"/>
          <p:cNvSpPr>
            <a:spLocks noChangeArrowheads="1"/>
          </p:cNvSpPr>
          <p:nvPr/>
        </p:nvSpPr>
        <p:spPr bwMode="auto">
          <a:xfrm>
            <a:off x="2589213" y="2257425"/>
            <a:ext cx="1587" cy="1111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5" name="Rectangle 67"/>
          <p:cNvSpPr>
            <a:spLocks noChangeArrowheads="1"/>
          </p:cNvSpPr>
          <p:nvPr/>
        </p:nvSpPr>
        <p:spPr bwMode="auto">
          <a:xfrm>
            <a:off x="6630988" y="2257425"/>
            <a:ext cx="1587" cy="1111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6" name="Rectangle 68"/>
          <p:cNvSpPr>
            <a:spLocks noChangeArrowheads="1"/>
          </p:cNvSpPr>
          <p:nvPr/>
        </p:nvSpPr>
        <p:spPr bwMode="auto">
          <a:xfrm>
            <a:off x="2589213" y="2889250"/>
            <a:ext cx="1587" cy="127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7" name="Rectangle 69"/>
          <p:cNvSpPr>
            <a:spLocks noChangeArrowheads="1"/>
          </p:cNvSpPr>
          <p:nvPr/>
        </p:nvSpPr>
        <p:spPr bwMode="auto">
          <a:xfrm>
            <a:off x="6630988" y="2889250"/>
            <a:ext cx="1587" cy="127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4578" name="AutoShape 70"/>
          <p:cNvSpPr>
            <a:spLocks noChangeArrowheads="1"/>
          </p:cNvSpPr>
          <p:nvPr/>
        </p:nvSpPr>
        <p:spPr bwMode="auto">
          <a:xfrm rot="5400000">
            <a:off x="668338" y="1774825"/>
            <a:ext cx="1524000"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13 w 21600"/>
              <a:gd name="T13" fmla="*/ 2913 h 21600"/>
              <a:gd name="T14" fmla="*/ 18687 w 21600"/>
              <a:gd name="T15" fmla="*/ 18687 h 21600"/>
            </a:gdLst>
            <a:ahLst/>
            <a:cxnLst>
              <a:cxn ang="T8">
                <a:pos x="T0" y="T1"/>
              </a:cxn>
              <a:cxn ang="T9">
                <a:pos x="T2" y="T3"/>
              </a:cxn>
              <a:cxn ang="T10">
                <a:pos x="T4" y="T5"/>
              </a:cxn>
              <a:cxn ang="T11">
                <a:pos x="T6" y="T7"/>
              </a:cxn>
            </a:cxnLst>
            <a:rect l="T12" t="T13" r="T14" b="T15"/>
            <a:pathLst>
              <a:path w="21600" h="21600">
                <a:moveTo>
                  <a:pt x="0" y="0"/>
                </a:moveTo>
                <a:lnTo>
                  <a:pt x="2226" y="21600"/>
                </a:lnTo>
                <a:lnTo>
                  <a:pt x="19374" y="21600"/>
                </a:lnTo>
                <a:lnTo>
                  <a:pt x="21600" y="0"/>
                </a:lnTo>
                <a:lnTo>
                  <a:pt x="0"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64579" name="Line 71"/>
          <p:cNvSpPr>
            <a:spLocks noChangeShapeType="1"/>
          </p:cNvSpPr>
          <p:nvPr/>
        </p:nvSpPr>
        <p:spPr bwMode="auto">
          <a:xfrm>
            <a:off x="896938" y="18796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solidFill>
                <a:srgbClr val="000000"/>
              </a:solidFill>
            </a:endParaRPr>
          </a:p>
        </p:txBody>
      </p:sp>
      <p:sp>
        <p:nvSpPr>
          <p:cNvPr id="64580" name="Text Box 72"/>
          <p:cNvSpPr txBox="1">
            <a:spLocks noChangeArrowheads="1"/>
          </p:cNvSpPr>
          <p:nvPr/>
        </p:nvSpPr>
        <p:spPr bwMode="auto">
          <a:xfrm>
            <a:off x="-25400" y="1392238"/>
            <a:ext cx="1074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5F5F5F"/>
                </a:solidFill>
              </a:rPr>
              <a:t>Cache</a:t>
            </a:r>
          </a:p>
          <a:p>
            <a:pPr algn="ctr" eaLnBrk="1" hangingPunct="1"/>
            <a:r>
              <a:rPr lang="en-US">
                <a:solidFill>
                  <a:srgbClr val="5F5F5F"/>
                </a:solidFill>
              </a:rPr>
              <a:t>Block</a:t>
            </a:r>
          </a:p>
          <a:p>
            <a:pPr algn="ctr" eaLnBrk="1" hangingPunct="1"/>
            <a:r>
              <a:rPr lang="en-US">
                <a:solidFill>
                  <a:srgbClr val="5F5F5F"/>
                </a:solidFill>
              </a:rPr>
              <a:t>Addr</a:t>
            </a:r>
          </a:p>
        </p:txBody>
      </p:sp>
    </p:spTree>
    <p:extLst>
      <p:ext uri="{BB962C8B-B14F-4D97-AF65-F5344CB8AC3E}">
        <p14:creationId xmlns:p14="http://schemas.microsoft.com/office/powerpoint/2010/main" val="4173782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1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1066800"/>
          </a:xfrm>
        </p:spPr>
        <p:txBody>
          <a:bodyPr/>
          <a:lstStyle/>
          <a:p>
            <a:r>
              <a:rPr lang="en-US" dirty="0">
                <a:latin typeface="Garamond" charset="0"/>
              </a:rPr>
              <a:t>Address Correlation Based Prefetching (</a:t>
            </a:r>
            <a:r>
              <a:rPr lang="en-US" dirty="0" smtClean="0">
                <a:latin typeface="Garamond" charset="0"/>
              </a:rPr>
              <a:t>III)</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Advantages:</a:t>
            </a:r>
          </a:p>
          <a:p>
            <a:pPr lvl="1"/>
            <a:r>
              <a:rPr lang="en-US" dirty="0">
                <a:latin typeface="Tahoma" charset="0"/>
                <a:ea typeface="ＭＳ Ｐゴシック" charset="0"/>
              </a:rPr>
              <a:t>Can cover </a:t>
            </a:r>
            <a:r>
              <a:rPr lang="en-US" dirty="0">
                <a:solidFill>
                  <a:srgbClr val="0000FF"/>
                </a:solidFill>
                <a:latin typeface="Tahoma" charset="0"/>
                <a:ea typeface="ＭＳ Ｐゴシック" charset="0"/>
              </a:rPr>
              <a:t>arbitrary access patterns</a:t>
            </a:r>
          </a:p>
          <a:p>
            <a:pPr lvl="2"/>
            <a:r>
              <a:rPr lang="en-US" dirty="0">
                <a:latin typeface="Tahoma" charset="0"/>
                <a:ea typeface="ＭＳ Ｐゴシック" charset="0"/>
              </a:rPr>
              <a:t>Linked data structures</a:t>
            </a:r>
          </a:p>
          <a:p>
            <a:pPr lvl="2"/>
            <a:r>
              <a:rPr lang="en-US" dirty="0">
                <a:latin typeface="Tahoma" charset="0"/>
                <a:ea typeface="ＭＳ Ｐゴシック" charset="0"/>
              </a:rPr>
              <a:t>Streaming patterns (though not so efficiently!)</a:t>
            </a:r>
          </a:p>
          <a:p>
            <a:endParaRPr lang="en-US" dirty="0">
              <a:latin typeface="Tahoma" charset="0"/>
            </a:endParaRPr>
          </a:p>
          <a:p>
            <a:r>
              <a:rPr lang="en-US" dirty="0">
                <a:latin typeface="Tahoma" charset="0"/>
              </a:rPr>
              <a:t>Disadvantages:</a:t>
            </a:r>
          </a:p>
          <a:p>
            <a:pPr lvl="1"/>
            <a:r>
              <a:rPr lang="en-US" dirty="0">
                <a:solidFill>
                  <a:srgbClr val="0000FF"/>
                </a:solidFill>
                <a:latin typeface="Tahoma" charset="0"/>
                <a:ea typeface="ＭＳ Ｐゴシック" charset="0"/>
              </a:rPr>
              <a:t>Correlation table </a:t>
            </a:r>
            <a:r>
              <a:rPr lang="en-US" dirty="0">
                <a:latin typeface="Tahoma" charset="0"/>
                <a:ea typeface="ＭＳ Ｐゴシック" charset="0"/>
              </a:rPr>
              <a:t>needs to be very large for high coverage</a:t>
            </a:r>
          </a:p>
          <a:p>
            <a:pPr lvl="2"/>
            <a:r>
              <a:rPr lang="en-US" dirty="0">
                <a:latin typeface="Tahoma" charset="0"/>
                <a:ea typeface="ＭＳ Ｐゴシック" charset="0"/>
              </a:rPr>
              <a:t>Recording every miss address and its subsequent miss addresses is infeasible</a:t>
            </a:r>
          </a:p>
          <a:p>
            <a:pPr lvl="1"/>
            <a:r>
              <a:rPr lang="en-US" dirty="0" smtClean="0">
                <a:solidFill>
                  <a:srgbClr val="0000FF"/>
                </a:solidFill>
                <a:latin typeface="Tahoma" charset="0"/>
                <a:ea typeface="ＭＳ Ｐゴシック" charset="0"/>
              </a:rPr>
              <a:t>Can have l</a:t>
            </a:r>
            <a:r>
              <a:rPr lang="en-US" dirty="0" smtClean="0">
                <a:solidFill>
                  <a:srgbClr val="0000FF"/>
                </a:solidFill>
                <a:latin typeface="Tahoma" charset="0"/>
                <a:ea typeface="ＭＳ Ｐゴシック" charset="0"/>
              </a:rPr>
              <a:t>ow </a:t>
            </a:r>
            <a:r>
              <a:rPr lang="en-US" dirty="0">
                <a:solidFill>
                  <a:srgbClr val="0000FF"/>
                </a:solidFill>
                <a:latin typeface="Tahoma" charset="0"/>
                <a:ea typeface="ＭＳ Ｐゴシック" charset="0"/>
              </a:rPr>
              <a:t>timeliness</a:t>
            </a:r>
            <a:r>
              <a:rPr lang="en-US" dirty="0">
                <a:latin typeface="Tahoma" charset="0"/>
                <a:ea typeface="ＭＳ Ｐゴシック" charset="0"/>
              </a:rPr>
              <a:t>: </a:t>
            </a:r>
            <a:r>
              <a:rPr lang="en-US" dirty="0" err="1">
                <a:latin typeface="Tahoma" charset="0"/>
                <a:ea typeface="ＭＳ Ｐゴシック" charset="0"/>
              </a:rPr>
              <a:t>Lookahead</a:t>
            </a:r>
            <a:r>
              <a:rPr lang="en-US" dirty="0">
                <a:latin typeface="Tahoma" charset="0"/>
                <a:ea typeface="ＭＳ Ｐゴシック" charset="0"/>
              </a:rPr>
              <a:t> is limited since a prefetch for the next access/miss is initiated right after previous</a:t>
            </a:r>
          </a:p>
          <a:p>
            <a:pPr lvl="1"/>
            <a:r>
              <a:rPr lang="en-US" dirty="0" smtClean="0">
                <a:latin typeface="Tahoma" charset="0"/>
                <a:ea typeface="ＭＳ Ｐゴシック" charset="0"/>
              </a:rPr>
              <a:t>Can consume </a:t>
            </a:r>
            <a:r>
              <a:rPr lang="en-US" dirty="0">
                <a:latin typeface="Tahoma" charset="0"/>
                <a:ea typeface="ＭＳ Ｐゴシック" charset="0"/>
              </a:rPr>
              <a:t>a lot of </a:t>
            </a:r>
            <a:r>
              <a:rPr lang="en-US" dirty="0">
                <a:solidFill>
                  <a:srgbClr val="0000FF"/>
                </a:solidFill>
                <a:latin typeface="Tahoma" charset="0"/>
                <a:ea typeface="ＭＳ Ｐゴシック" charset="0"/>
              </a:rPr>
              <a:t>memory bandwidth</a:t>
            </a:r>
          </a:p>
          <a:p>
            <a:pPr lvl="2"/>
            <a:r>
              <a:rPr lang="en-US" dirty="0">
                <a:latin typeface="Tahoma" charset="0"/>
                <a:ea typeface="ＭＳ Ｐゴシック" charset="0"/>
              </a:rPr>
              <a:t>Especially when Markov model probabilities (correlations) are low</a:t>
            </a:r>
          </a:p>
          <a:p>
            <a:pPr lvl="1"/>
            <a:r>
              <a:rPr lang="en-US" dirty="0">
                <a:latin typeface="Tahoma" charset="0"/>
                <a:ea typeface="ＭＳ Ｐゴシック" charset="0"/>
              </a:rPr>
              <a:t>Cannot reduce </a:t>
            </a:r>
            <a:r>
              <a:rPr lang="en-US" dirty="0">
                <a:solidFill>
                  <a:srgbClr val="0000FF"/>
                </a:solidFill>
                <a:latin typeface="Tahoma" charset="0"/>
                <a:ea typeface="ＭＳ Ｐゴシック" charset="0"/>
              </a:rPr>
              <a:t>compulsory misses</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AE7BE0-F47E-5D4C-8C1E-F95AB24AC602}"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2845683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Garamond" charset="0"/>
              </a:rPr>
              <a:t>Content Directed Prefetching (I) </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A specialized prefetcher for pointer values </a:t>
            </a:r>
          </a:p>
          <a:p>
            <a:r>
              <a:rPr lang="en-US" dirty="0" smtClean="0">
                <a:latin typeface="Tahoma" charset="0"/>
              </a:rPr>
              <a:t>Idea</a:t>
            </a:r>
            <a:r>
              <a:rPr lang="en-US" dirty="0">
                <a:latin typeface="Tahoma" charset="0"/>
              </a:rPr>
              <a:t>: </a:t>
            </a:r>
            <a:r>
              <a:rPr lang="en-US" dirty="0">
                <a:solidFill>
                  <a:srgbClr val="0000FF"/>
                </a:solidFill>
                <a:latin typeface="Tahoma" charset="0"/>
              </a:rPr>
              <a:t>Identify pointers among all values in a fetched cache block and issue prefetch requests for them</a:t>
            </a:r>
            <a:r>
              <a:rPr lang="en-US" dirty="0" smtClean="0">
                <a:solidFill>
                  <a:srgbClr val="0000FF"/>
                </a:solidFill>
                <a:latin typeface="Tahoma" charset="0"/>
              </a:rPr>
              <a:t>.</a:t>
            </a:r>
          </a:p>
          <a:p>
            <a:pPr lvl="1"/>
            <a:r>
              <a:rPr lang="en-US" dirty="0">
                <a:latin typeface="Tahoma" charset="0"/>
              </a:rPr>
              <a:t>Cooksey et al., </a:t>
            </a:r>
            <a:r>
              <a:rPr lang="ja-JP" altLang="en-US" dirty="0">
                <a:latin typeface="Tahoma" charset="0"/>
              </a:rPr>
              <a:t>“</a:t>
            </a:r>
            <a:r>
              <a:rPr lang="en-US" altLang="ja-JP" dirty="0">
                <a:solidFill>
                  <a:srgbClr val="FF0000"/>
                </a:solidFill>
                <a:latin typeface="Tahoma" charset="0"/>
              </a:rPr>
              <a:t>A stateless, content-directed data prefetching mechanism</a:t>
            </a:r>
            <a:r>
              <a:rPr lang="en-US" altLang="ja-JP" dirty="0">
                <a:latin typeface="Tahoma" charset="0"/>
              </a:rPr>
              <a:t>,</a:t>
            </a:r>
            <a:r>
              <a:rPr lang="ja-JP" altLang="en-US" dirty="0">
                <a:latin typeface="Tahoma" charset="0"/>
              </a:rPr>
              <a:t>”</a:t>
            </a:r>
            <a:r>
              <a:rPr lang="en-US" altLang="ja-JP" dirty="0">
                <a:latin typeface="Tahoma" charset="0"/>
              </a:rPr>
              <a:t> ASPLOS 2002.</a:t>
            </a:r>
          </a:p>
          <a:p>
            <a:pPr>
              <a:buFont typeface="Wingdings" charset="0"/>
              <a:buNone/>
            </a:pPr>
            <a:endParaRPr lang="en-US" dirty="0">
              <a:latin typeface="Tahoma" charset="0"/>
            </a:endParaRPr>
          </a:p>
          <a:p>
            <a:pPr>
              <a:buFont typeface="Wingdings" charset="0"/>
              <a:buNone/>
            </a:pPr>
            <a:r>
              <a:rPr lang="en-US" dirty="0">
                <a:latin typeface="Tahoma" charset="0"/>
              </a:rPr>
              <a:t>+ No need to memorize/record past addresses!</a:t>
            </a:r>
          </a:p>
          <a:p>
            <a:pPr>
              <a:buFont typeface="Wingdings" charset="0"/>
              <a:buNone/>
            </a:pPr>
            <a:r>
              <a:rPr lang="en-US" dirty="0">
                <a:latin typeface="Tahoma" charset="0"/>
              </a:rPr>
              <a:t>+ Can eliminate compulsory misses (never-seen pointers)</a:t>
            </a:r>
          </a:p>
          <a:p>
            <a:pPr>
              <a:buFont typeface="Wingdings" charset="0"/>
              <a:buNone/>
            </a:pPr>
            <a:r>
              <a:rPr lang="en-US" dirty="0">
                <a:latin typeface="Tahoma" charset="0"/>
              </a:rPr>
              <a:t>-- Indiscriminately prefetches </a:t>
            </a:r>
            <a:r>
              <a:rPr lang="en-US" i="1" dirty="0">
                <a:latin typeface="Tahoma" charset="0"/>
              </a:rPr>
              <a:t>all</a:t>
            </a:r>
            <a:r>
              <a:rPr lang="en-US" dirty="0">
                <a:latin typeface="Tahoma" charset="0"/>
              </a:rPr>
              <a:t> pointers in a cache block</a:t>
            </a:r>
          </a:p>
          <a:p>
            <a:endParaRPr lang="en-US" dirty="0">
              <a:solidFill>
                <a:srgbClr val="0000FF"/>
              </a:solidFill>
              <a:latin typeface="Tahoma" charset="0"/>
            </a:endParaRPr>
          </a:p>
          <a:p>
            <a:r>
              <a:rPr lang="en-US" dirty="0">
                <a:latin typeface="Tahoma" charset="0"/>
              </a:rPr>
              <a:t>How to identify pointer addresses:</a:t>
            </a:r>
          </a:p>
          <a:p>
            <a:pPr lvl="1"/>
            <a:r>
              <a:rPr lang="en-US" dirty="0">
                <a:latin typeface="Tahoma" charset="0"/>
                <a:ea typeface="ＭＳ Ｐゴシック" charset="0"/>
              </a:rPr>
              <a:t>Compare address sized values within cache block with cache block</a:t>
            </a:r>
            <a:r>
              <a:rPr lang="ja-JP" altLang="en-US" dirty="0">
                <a:latin typeface="Tahoma" charset="0"/>
                <a:ea typeface="ＭＳ Ｐゴシック" charset="0"/>
              </a:rPr>
              <a:t>’</a:t>
            </a:r>
            <a:r>
              <a:rPr lang="en-US" altLang="ja-JP" dirty="0">
                <a:latin typeface="Tahoma" charset="0"/>
                <a:ea typeface="ＭＳ Ｐゴシック" charset="0"/>
              </a:rPr>
              <a:t>s address </a:t>
            </a:r>
            <a:r>
              <a:rPr lang="en-US" altLang="ja-JP" dirty="0">
                <a:latin typeface="Tahoma" charset="0"/>
                <a:ea typeface="ＭＳ Ｐゴシック" charset="0"/>
                <a:sym typeface="Wingdings" charset="0"/>
              </a:rPr>
              <a:t> if most-significant few bits match, pointer</a:t>
            </a:r>
            <a:endParaRPr lang="en-US" altLang="ja-JP" dirty="0">
              <a:latin typeface="Tahoma" charset="0"/>
              <a:ea typeface="ＭＳ Ｐゴシック" charset="0"/>
            </a:endParaRPr>
          </a:p>
          <a:p>
            <a:endParaRPr lang="en-US" dirty="0">
              <a:latin typeface="Tahoma" charset="0"/>
            </a:endParaRPr>
          </a:p>
        </p:txBody>
      </p:sp>
      <p:sp>
        <p:nvSpPr>
          <p:cNvPr id="66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353D85-B803-1A45-A8BC-6351CFC8AB29}"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2133551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Garamond" charset="0"/>
              </a:rPr>
              <a:t>Content Directed Prefetching (II)</a:t>
            </a:r>
          </a:p>
        </p:txBody>
      </p:sp>
      <p:sp>
        <p:nvSpPr>
          <p:cNvPr id="675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67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882C6-9C0E-924C-848D-EBAD0FED6B33}"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
        <p:nvSpPr>
          <p:cNvPr id="5" name="Rectangle 5"/>
          <p:cNvSpPr>
            <a:spLocks noChangeArrowheads="1"/>
          </p:cNvSpPr>
          <p:nvPr/>
        </p:nvSpPr>
        <p:spPr bwMode="auto">
          <a:xfrm>
            <a:off x="9429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6" name="Rectangle 6"/>
          <p:cNvSpPr>
            <a:spLocks noChangeArrowheads="1"/>
          </p:cNvSpPr>
          <p:nvPr/>
        </p:nvSpPr>
        <p:spPr bwMode="auto">
          <a:xfrm>
            <a:off x="18573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7" name="Rectangle 7"/>
          <p:cNvSpPr>
            <a:spLocks noChangeArrowheads="1"/>
          </p:cNvSpPr>
          <p:nvPr/>
        </p:nvSpPr>
        <p:spPr bwMode="auto">
          <a:xfrm>
            <a:off x="2735263" y="1773238"/>
            <a:ext cx="950912"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8" name="Rectangle 8"/>
          <p:cNvSpPr>
            <a:spLocks noChangeArrowheads="1"/>
          </p:cNvSpPr>
          <p:nvPr/>
        </p:nvSpPr>
        <p:spPr bwMode="auto">
          <a:xfrm>
            <a:off x="3671888" y="1773238"/>
            <a:ext cx="928687"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9" name="Rectangle 9"/>
          <p:cNvSpPr>
            <a:spLocks noChangeArrowheads="1"/>
          </p:cNvSpPr>
          <p:nvPr/>
        </p:nvSpPr>
        <p:spPr bwMode="auto">
          <a:xfrm>
            <a:off x="46005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0" name="Rectangle 10"/>
          <p:cNvSpPr>
            <a:spLocks noChangeArrowheads="1"/>
          </p:cNvSpPr>
          <p:nvPr/>
        </p:nvSpPr>
        <p:spPr bwMode="auto">
          <a:xfrm>
            <a:off x="55149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1" name="Rectangle 11"/>
          <p:cNvSpPr>
            <a:spLocks noChangeArrowheads="1"/>
          </p:cNvSpPr>
          <p:nvPr/>
        </p:nvSpPr>
        <p:spPr bwMode="auto">
          <a:xfrm>
            <a:off x="64293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2" name="Rectangle 12"/>
          <p:cNvSpPr>
            <a:spLocks noChangeArrowheads="1"/>
          </p:cNvSpPr>
          <p:nvPr/>
        </p:nvSpPr>
        <p:spPr bwMode="auto">
          <a:xfrm>
            <a:off x="7343775" y="1773238"/>
            <a:ext cx="914400" cy="381000"/>
          </a:xfrm>
          <a:prstGeom prst="rect">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3" name="Text Box 13"/>
          <p:cNvSpPr txBox="1">
            <a:spLocks noChangeArrowheads="1"/>
          </p:cNvSpPr>
          <p:nvPr/>
        </p:nvSpPr>
        <p:spPr bwMode="auto">
          <a:xfrm>
            <a:off x="2663825" y="1808163"/>
            <a:ext cx="1116013" cy="304800"/>
          </a:xfrm>
          <a:prstGeom prst="rect">
            <a:avLst/>
          </a:prstGeom>
          <a:solidFill>
            <a:srgbClr val="CCFF33">
              <a:alpha val="0"/>
            </a:srgbClr>
          </a:solidFill>
          <a:ln w="9525">
            <a:noFill/>
            <a:miter lim="800000"/>
            <a:headEnd/>
            <a:tailEnd/>
          </a:ln>
        </p:spPr>
        <p:txBody>
          <a:bodyPr>
            <a:spAutoFit/>
          </a:bodyPr>
          <a:lstStyle/>
          <a:p>
            <a:pPr>
              <a:defRPr/>
            </a:pPr>
            <a:r>
              <a:rPr lang="en-US" sz="1400" b="1">
                <a:solidFill>
                  <a:srgbClr val="000000"/>
                </a:solidFill>
                <a:latin typeface="Arial" pitchFamily="34" charset="0"/>
                <a:cs typeface="Arial" pitchFamily="34" charset="0"/>
              </a:rPr>
              <a:t>x40373551</a:t>
            </a:r>
          </a:p>
        </p:txBody>
      </p:sp>
      <p:sp>
        <p:nvSpPr>
          <p:cNvPr id="14" name="Rectangle 15"/>
          <p:cNvSpPr>
            <a:spLocks noChangeArrowheads="1"/>
          </p:cNvSpPr>
          <p:nvPr/>
        </p:nvSpPr>
        <p:spPr bwMode="auto">
          <a:xfrm>
            <a:off x="2041525" y="4800600"/>
            <a:ext cx="1600200" cy="1371600"/>
          </a:xfrm>
          <a:prstGeom prst="rect">
            <a:avLst/>
          </a:prstGeom>
          <a:solidFill>
            <a:srgbClr val="FFCC00"/>
          </a:solidFill>
          <a:ln w="9525">
            <a:solidFill>
              <a:schemeClr val="tx1"/>
            </a:solidFill>
            <a:miter lim="800000"/>
            <a:headEnd/>
            <a:tailEnd/>
          </a:ln>
        </p:spPr>
        <p:txBody>
          <a:bodyPr wrap="none" anchor="ctr"/>
          <a:lstStyle/>
          <a:p>
            <a:pPr algn="ctr">
              <a:defRPr/>
            </a:pPr>
            <a:r>
              <a:rPr lang="en-US">
                <a:solidFill>
                  <a:srgbClr val="000000"/>
                </a:solidFill>
                <a:latin typeface="Arial" pitchFamily="34" charset="0"/>
                <a:cs typeface="Arial" pitchFamily="34" charset="0"/>
              </a:rPr>
              <a:t>L2</a:t>
            </a:r>
          </a:p>
        </p:txBody>
      </p:sp>
      <p:sp>
        <p:nvSpPr>
          <p:cNvPr id="15" name="Rectangle 16"/>
          <p:cNvSpPr>
            <a:spLocks noChangeArrowheads="1"/>
          </p:cNvSpPr>
          <p:nvPr/>
        </p:nvSpPr>
        <p:spPr bwMode="auto">
          <a:xfrm>
            <a:off x="5165725" y="4800600"/>
            <a:ext cx="3048000" cy="1371600"/>
          </a:xfrm>
          <a:prstGeom prst="rect">
            <a:avLst/>
          </a:prstGeom>
          <a:solidFill>
            <a:srgbClr val="FFCC00"/>
          </a:solidFill>
          <a:ln w="9525">
            <a:solidFill>
              <a:schemeClr val="tx1"/>
            </a:solidFill>
            <a:miter lim="800000"/>
            <a:headEnd/>
            <a:tailEnd/>
          </a:ln>
        </p:spPr>
        <p:txBody>
          <a:bodyPr wrap="none" anchor="ctr"/>
          <a:lstStyle/>
          <a:p>
            <a:pPr algn="ctr">
              <a:defRPr/>
            </a:pPr>
            <a:r>
              <a:rPr lang="en-US">
                <a:solidFill>
                  <a:srgbClr val="000000"/>
                </a:solidFill>
                <a:latin typeface="Arial" pitchFamily="34" charset="0"/>
                <a:cs typeface="Arial" pitchFamily="34" charset="0"/>
              </a:rPr>
              <a:t>DRAM</a:t>
            </a:r>
          </a:p>
        </p:txBody>
      </p:sp>
      <p:sp>
        <p:nvSpPr>
          <p:cNvPr id="16" name="AutoShape 17"/>
          <p:cNvSpPr>
            <a:spLocks noChangeArrowheads="1"/>
          </p:cNvSpPr>
          <p:nvPr/>
        </p:nvSpPr>
        <p:spPr bwMode="auto">
          <a:xfrm>
            <a:off x="3657600" y="4708525"/>
            <a:ext cx="1508125" cy="565150"/>
          </a:xfrm>
          <a:prstGeom prst="leftArrow">
            <a:avLst>
              <a:gd name="adj1" fmla="val 50000"/>
              <a:gd name="adj2" fmla="val 66713"/>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7" name="Rectangle 18"/>
          <p:cNvSpPr>
            <a:spLocks noChangeArrowheads="1"/>
          </p:cNvSpPr>
          <p:nvPr/>
        </p:nvSpPr>
        <p:spPr bwMode="auto">
          <a:xfrm>
            <a:off x="974725" y="5257800"/>
            <a:ext cx="228600" cy="762000"/>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8" name="Rectangle 19"/>
          <p:cNvSpPr>
            <a:spLocks noChangeArrowheads="1"/>
          </p:cNvSpPr>
          <p:nvPr/>
        </p:nvSpPr>
        <p:spPr bwMode="auto">
          <a:xfrm>
            <a:off x="1660525" y="5257800"/>
            <a:ext cx="228600" cy="762000"/>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9" name="Rectangle 20"/>
          <p:cNvSpPr>
            <a:spLocks noChangeArrowheads="1"/>
          </p:cNvSpPr>
          <p:nvPr/>
        </p:nvSpPr>
        <p:spPr bwMode="auto">
          <a:xfrm>
            <a:off x="1203325" y="5257800"/>
            <a:ext cx="228600" cy="762000"/>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20" name="Rectangle 21"/>
          <p:cNvSpPr>
            <a:spLocks noChangeArrowheads="1"/>
          </p:cNvSpPr>
          <p:nvPr/>
        </p:nvSpPr>
        <p:spPr bwMode="auto">
          <a:xfrm>
            <a:off x="746125" y="5257800"/>
            <a:ext cx="228600" cy="762000"/>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67604" name="Text Box 22"/>
          <p:cNvSpPr txBox="1">
            <a:spLocks noChangeArrowheads="1"/>
          </p:cNvSpPr>
          <p:nvPr/>
        </p:nvSpPr>
        <p:spPr bwMode="auto">
          <a:xfrm>
            <a:off x="1355725" y="54181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t>
            </a:r>
          </a:p>
        </p:txBody>
      </p:sp>
      <p:sp>
        <p:nvSpPr>
          <p:cNvPr id="22" name="Rectangle 23"/>
          <p:cNvSpPr>
            <a:spLocks noChangeArrowheads="1"/>
          </p:cNvSpPr>
          <p:nvPr/>
        </p:nvSpPr>
        <p:spPr bwMode="auto">
          <a:xfrm>
            <a:off x="4022725" y="5303838"/>
            <a:ext cx="228600" cy="715962"/>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23" name="Rectangle 24"/>
          <p:cNvSpPr>
            <a:spLocks noChangeArrowheads="1"/>
          </p:cNvSpPr>
          <p:nvPr/>
        </p:nvSpPr>
        <p:spPr bwMode="auto">
          <a:xfrm>
            <a:off x="4708525" y="5303838"/>
            <a:ext cx="228600" cy="715962"/>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24" name="Rectangle 25"/>
          <p:cNvSpPr>
            <a:spLocks noChangeArrowheads="1"/>
          </p:cNvSpPr>
          <p:nvPr/>
        </p:nvSpPr>
        <p:spPr bwMode="auto">
          <a:xfrm>
            <a:off x="4251325" y="5303838"/>
            <a:ext cx="228600" cy="715962"/>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25" name="Rectangle 26"/>
          <p:cNvSpPr>
            <a:spLocks noChangeArrowheads="1"/>
          </p:cNvSpPr>
          <p:nvPr/>
        </p:nvSpPr>
        <p:spPr bwMode="auto">
          <a:xfrm>
            <a:off x="3794125" y="5303838"/>
            <a:ext cx="228600" cy="715962"/>
          </a:xfrm>
          <a:prstGeom prst="rect">
            <a:avLst/>
          </a:prstGeom>
          <a:solidFill>
            <a:srgbClr val="FFCC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67609" name="Text Box 27"/>
          <p:cNvSpPr txBox="1">
            <a:spLocks noChangeArrowheads="1"/>
          </p:cNvSpPr>
          <p:nvPr/>
        </p:nvSpPr>
        <p:spPr bwMode="auto">
          <a:xfrm>
            <a:off x="4403725" y="543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t>
            </a:r>
          </a:p>
        </p:txBody>
      </p:sp>
      <p:grpSp>
        <p:nvGrpSpPr>
          <p:cNvPr id="67610" name="Group 51"/>
          <p:cNvGrpSpPr>
            <a:grpSpLocks/>
          </p:cNvGrpSpPr>
          <p:nvPr/>
        </p:nvGrpSpPr>
        <p:grpSpPr bwMode="auto">
          <a:xfrm>
            <a:off x="1241425" y="2493963"/>
            <a:ext cx="317500" cy="366712"/>
            <a:chOff x="778" y="1555"/>
            <a:chExt cx="200" cy="231"/>
          </a:xfrm>
        </p:grpSpPr>
        <p:sp>
          <p:nvSpPr>
            <p:cNvPr id="28" name="Oval 29"/>
            <p:cNvSpPr>
              <a:spLocks noChangeArrowheads="1"/>
            </p:cNvSpPr>
            <p:nvPr/>
          </p:nvSpPr>
          <p:spPr bwMode="auto">
            <a:xfrm>
              <a:off x="778"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29" name="Text Box 30"/>
            <p:cNvSpPr txBox="1">
              <a:spLocks noChangeArrowheads="1"/>
            </p:cNvSpPr>
            <p:nvPr/>
          </p:nvSpPr>
          <p:spPr bwMode="auto">
            <a:xfrm>
              <a:off x="778"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grpSp>
        <p:nvGrpSpPr>
          <p:cNvPr id="67611" name="Group 52"/>
          <p:cNvGrpSpPr>
            <a:grpSpLocks/>
          </p:cNvGrpSpPr>
          <p:nvPr/>
        </p:nvGrpSpPr>
        <p:grpSpPr bwMode="auto">
          <a:xfrm>
            <a:off x="2151063" y="2493963"/>
            <a:ext cx="317500" cy="366712"/>
            <a:chOff x="1354" y="1555"/>
            <a:chExt cx="200" cy="231"/>
          </a:xfrm>
        </p:grpSpPr>
        <p:sp>
          <p:nvSpPr>
            <p:cNvPr id="31" name="Oval 31"/>
            <p:cNvSpPr>
              <a:spLocks noChangeArrowheads="1"/>
            </p:cNvSpPr>
            <p:nvPr/>
          </p:nvSpPr>
          <p:spPr bwMode="auto">
            <a:xfrm>
              <a:off x="1354"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32" name="Text Box 32"/>
            <p:cNvSpPr txBox="1">
              <a:spLocks noChangeArrowheads="1"/>
            </p:cNvSpPr>
            <p:nvPr/>
          </p:nvSpPr>
          <p:spPr bwMode="auto">
            <a:xfrm>
              <a:off x="1354"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grpSp>
        <p:nvGrpSpPr>
          <p:cNvPr id="67612" name="Group 53"/>
          <p:cNvGrpSpPr>
            <a:grpSpLocks/>
          </p:cNvGrpSpPr>
          <p:nvPr/>
        </p:nvGrpSpPr>
        <p:grpSpPr bwMode="auto">
          <a:xfrm>
            <a:off x="3078163" y="2493963"/>
            <a:ext cx="317500" cy="366712"/>
            <a:chOff x="1987" y="1555"/>
            <a:chExt cx="200" cy="231"/>
          </a:xfrm>
        </p:grpSpPr>
        <p:sp>
          <p:nvSpPr>
            <p:cNvPr id="34" name="Oval 33"/>
            <p:cNvSpPr>
              <a:spLocks noChangeArrowheads="1"/>
            </p:cNvSpPr>
            <p:nvPr/>
          </p:nvSpPr>
          <p:spPr bwMode="auto">
            <a:xfrm>
              <a:off x="1987"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35" name="Text Box 34"/>
            <p:cNvSpPr txBox="1">
              <a:spLocks noChangeArrowheads="1"/>
            </p:cNvSpPr>
            <p:nvPr/>
          </p:nvSpPr>
          <p:spPr bwMode="auto">
            <a:xfrm>
              <a:off x="1987"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grpSp>
        <p:nvGrpSpPr>
          <p:cNvPr id="67613" name="Group 54"/>
          <p:cNvGrpSpPr>
            <a:grpSpLocks/>
          </p:cNvGrpSpPr>
          <p:nvPr/>
        </p:nvGrpSpPr>
        <p:grpSpPr bwMode="auto">
          <a:xfrm>
            <a:off x="3978275" y="2493963"/>
            <a:ext cx="317500" cy="366712"/>
            <a:chOff x="2534" y="1555"/>
            <a:chExt cx="200" cy="231"/>
          </a:xfrm>
        </p:grpSpPr>
        <p:sp>
          <p:nvSpPr>
            <p:cNvPr id="37" name="Oval 35"/>
            <p:cNvSpPr>
              <a:spLocks noChangeArrowheads="1"/>
            </p:cNvSpPr>
            <p:nvPr/>
          </p:nvSpPr>
          <p:spPr bwMode="auto">
            <a:xfrm>
              <a:off x="2534"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38" name="Text Box 36"/>
            <p:cNvSpPr txBox="1">
              <a:spLocks noChangeArrowheads="1"/>
            </p:cNvSpPr>
            <p:nvPr/>
          </p:nvSpPr>
          <p:spPr bwMode="auto">
            <a:xfrm>
              <a:off x="2534"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grpSp>
        <p:nvGrpSpPr>
          <p:cNvPr id="67614" name="Group 55"/>
          <p:cNvGrpSpPr>
            <a:grpSpLocks/>
          </p:cNvGrpSpPr>
          <p:nvPr/>
        </p:nvGrpSpPr>
        <p:grpSpPr bwMode="auto">
          <a:xfrm>
            <a:off x="4878388" y="2493963"/>
            <a:ext cx="354012" cy="366712"/>
            <a:chOff x="3110" y="1555"/>
            <a:chExt cx="200" cy="231"/>
          </a:xfrm>
        </p:grpSpPr>
        <p:sp>
          <p:nvSpPr>
            <p:cNvPr id="40" name="Oval 37"/>
            <p:cNvSpPr>
              <a:spLocks noChangeArrowheads="1"/>
            </p:cNvSpPr>
            <p:nvPr/>
          </p:nvSpPr>
          <p:spPr bwMode="auto">
            <a:xfrm>
              <a:off x="3110"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41" name="Text Box 38"/>
            <p:cNvSpPr txBox="1">
              <a:spLocks noChangeArrowheads="1"/>
            </p:cNvSpPr>
            <p:nvPr/>
          </p:nvSpPr>
          <p:spPr bwMode="auto">
            <a:xfrm>
              <a:off x="3110"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sp>
        <p:nvSpPr>
          <p:cNvPr id="42" name="Oval 39"/>
          <p:cNvSpPr>
            <a:spLocks noChangeArrowheads="1"/>
          </p:cNvSpPr>
          <p:nvPr/>
        </p:nvSpPr>
        <p:spPr bwMode="auto">
          <a:xfrm>
            <a:off x="5815013" y="2540000"/>
            <a:ext cx="304800" cy="304800"/>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43" name="Text Box 40"/>
          <p:cNvSpPr txBox="1">
            <a:spLocks noChangeArrowheads="1"/>
          </p:cNvSpPr>
          <p:nvPr/>
        </p:nvSpPr>
        <p:spPr bwMode="auto">
          <a:xfrm>
            <a:off x="5815013" y="2493963"/>
            <a:ext cx="317500" cy="366712"/>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nvGrpSpPr>
          <p:cNvPr id="67617" name="Group 57"/>
          <p:cNvGrpSpPr>
            <a:grpSpLocks/>
          </p:cNvGrpSpPr>
          <p:nvPr/>
        </p:nvGrpSpPr>
        <p:grpSpPr bwMode="auto">
          <a:xfrm>
            <a:off x="6724650" y="2447925"/>
            <a:ext cx="317500" cy="366713"/>
            <a:chOff x="4234" y="1555"/>
            <a:chExt cx="200" cy="231"/>
          </a:xfrm>
        </p:grpSpPr>
        <p:sp>
          <p:nvSpPr>
            <p:cNvPr id="45" name="Oval 41"/>
            <p:cNvSpPr>
              <a:spLocks noChangeArrowheads="1"/>
            </p:cNvSpPr>
            <p:nvPr/>
          </p:nvSpPr>
          <p:spPr bwMode="auto">
            <a:xfrm>
              <a:off x="4234"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46" name="Text Box 42"/>
            <p:cNvSpPr txBox="1">
              <a:spLocks noChangeArrowheads="1"/>
            </p:cNvSpPr>
            <p:nvPr/>
          </p:nvSpPr>
          <p:spPr bwMode="auto">
            <a:xfrm>
              <a:off x="4234"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grpSp>
        <p:nvGrpSpPr>
          <p:cNvPr id="67618" name="Group 58"/>
          <p:cNvGrpSpPr>
            <a:grpSpLocks/>
          </p:cNvGrpSpPr>
          <p:nvPr/>
        </p:nvGrpSpPr>
        <p:grpSpPr bwMode="auto">
          <a:xfrm>
            <a:off x="7650163" y="2457450"/>
            <a:ext cx="317500" cy="366713"/>
            <a:chOff x="4838" y="1555"/>
            <a:chExt cx="200" cy="231"/>
          </a:xfrm>
        </p:grpSpPr>
        <p:sp>
          <p:nvSpPr>
            <p:cNvPr id="48" name="Oval 43"/>
            <p:cNvSpPr>
              <a:spLocks noChangeArrowheads="1"/>
            </p:cNvSpPr>
            <p:nvPr/>
          </p:nvSpPr>
          <p:spPr bwMode="auto">
            <a:xfrm>
              <a:off x="4838" y="1584"/>
              <a:ext cx="192" cy="192"/>
            </a:xfrm>
            <a:prstGeom prst="ellipse">
              <a:avLst/>
            </a:prstGeom>
            <a:noFill/>
            <a:ln w="9525">
              <a:solidFill>
                <a:schemeClr val="tx1"/>
              </a:solidFill>
              <a:round/>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49" name="Text Box 44"/>
            <p:cNvSpPr txBox="1">
              <a:spLocks noChangeArrowheads="1"/>
            </p:cNvSpPr>
            <p:nvPr/>
          </p:nvSpPr>
          <p:spPr bwMode="auto">
            <a:xfrm>
              <a:off x="4838" y="1555"/>
              <a:ext cx="200" cy="231"/>
            </a:xfrm>
            <a:prstGeom prst="rect">
              <a:avLst/>
            </a:prstGeom>
            <a:no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a:t>
              </a:r>
            </a:p>
          </p:txBody>
        </p:sp>
      </p:grpSp>
      <p:cxnSp>
        <p:nvCxnSpPr>
          <p:cNvPr id="67619" name="AutoShape 45"/>
          <p:cNvCxnSpPr>
            <a:cxnSpLocks noChangeShapeType="1"/>
          </p:cNvCxnSpPr>
          <p:nvPr/>
        </p:nvCxnSpPr>
        <p:spPr bwMode="auto">
          <a:xfrm>
            <a:off x="303213" y="271145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 name="AutoShape 46"/>
          <p:cNvSpPr>
            <a:spLocks noChangeArrowheads="1"/>
          </p:cNvSpPr>
          <p:nvPr/>
        </p:nvSpPr>
        <p:spPr bwMode="auto">
          <a:xfrm>
            <a:off x="4160838" y="3978275"/>
            <a:ext cx="503237" cy="868363"/>
          </a:xfrm>
          <a:prstGeom prst="upArrow">
            <a:avLst>
              <a:gd name="adj1" fmla="val 50000"/>
              <a:gd name="adj2" fmla="val 43139"/>
            </a:avLst>
          </a:prstGeom>
          <a:solidFill>
            <a:srgbClr val="FE6700"/>
          </a:solid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cxnSp>
        <p:nvCxnSpPr>
          <p:cNvPr id="67621" name="AutoShape 49"/>
          <p:cNvCxnSpPr>
            <a:cxnSpLocks noChangeShapeType="1"/>
          </p:cNvCxnSpPr>
          <p:nvPr/>
        </p:nvCxnSpPr>
        <p:spPr bwMode="auto">
          <a:xfrm>
            <a:off x="303213" y="271145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22" name="AutoShape 50"/>
          <p:cNvCxnSpPr>
            <a:cxnSpLocks noChangeShapeType="1"/>
          </p:cNvCxnSpPr>
          <p:nvPr/>
        </p:nvCxnSpPr>
        <p:spPr bwMode="auto">
          <a:xfrm>
            <a:off x="303213" y="271145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AutoShape 73"/>
          <p:cNvCxnSpPr>
            <a:cxnSpLocks noChangeShapeType="1"/>
          </p:cNvCxnSpPr>
          <p:nvPr/>
        </p:nvCxnSpPr>
        <p:spPr bwMode="auto">
          <a:xfrm>
            <a:off x="622300" y="3054350"/>
            <a:ext cx="675005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9" name="Group 77"/>
          <p:cNvGrpSpPr>
            <a:grpSpLocks/>
          </p:cNvGrpSpPr>
          <p:nvPr/>
        </p:nvGrpSpPr>
        <p:grpSpPr bwMode="auto">
          <a:xfrm>
            <a:off x="954088" y="2690813"/>
            <a:ext cx="287337" cy="360362"/>
            <a:chOff x="612" y="1661"/>
            <a:chExt cx="181" cy="227"/>
          </a:xfrm>
        </p:grpSpPr>
        <p:cxnSp>
          <p:nvCxnSpPr>
            <p:cNvPr id="67674" name="AutoShape 75"/>
            <p:cNvCxnSpPr>
              <a:cxnSpLocks noChangeShapeType="1"/>
              <a:endCxn id="29" idx="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75" name="AutoShape 76"/>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44" name="Group 78"/>
          <p:cNvGrpSpPr>
            <a:grpSpLocks/>
          </p:cNvGrpSpPr>
          <p:nvPr/>
        </p:nvGrpSpPr>
        <p:grpSpPr bwMode="auto">
          <a:xfrm>
            <a:off x="1854200" y="2690813"/>
            <a:ext cx="287338" cy="360362"/>
            <a:chOff x="612" y="1661"/>
            <a:chExt cx="181" cy="227"/>
          </a:xfrm>
        </p:grpSpPr>
        <p:cxnSp>
          <p:nvCxnSpPr>
            <p:cNvPr id="67672" name="AutoShape 79"/>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73" name="AutoShape 80"/>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47" name="Group 81"/>
          <p:cNvGrpSpPr>
            <a:grpSpLocks/>
          </p:cNvGrpSpPr>
          <p:nvPr/>
        </p:nvGrpSpPr>
        <p:grpSpPr bwMode="auto">
          <a:xfrm>
            <a:off x="2790825" y="2690813"/>
            <a:ext cx="287338" cy="360362"/>
            <a:chOff x="612" y="1661"/>
            <a:chExt cx="181" cy="227"/>
          </a:xfrm>
        </p:grpSpPr>
        <p:cxnSp>
          <p:nvCxnSpPr>
            <p:cNvPr id="67670" name="AutoShape 82"/>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71" name="AutoShape 83"/>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0" name="Group 84"/>
          <p:cNvGrpSpPr>
            <a:grpSpLocks/>
          </p:cNvGrpSpPr>
          <p:nvPr/>
        </p:nvGrpSpPr>
        <p:grpSpPr bwMode="auto">
          <a:xfrm>
            <a:off x="3690938" y="2692400"/>
            <a:ext cx="287337" cy="360363"/>
            <a:chOff x="612" y="1661"/>
            <a:chExt cx="181" cy="227"/>
          </a:xfrm>
        </p:grpSpPr>
        <p:cxnSp>
          <p:nvCxnSpPr>
            <p:cNvPr id="67668" name="AutoShape 85"/>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69" name="AutoShape 86"/>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2" name="Group 87"/>
          <p:cNvGrpSpPr>
            <a:grpSpLocks/>
          </p:cNvGrpSpPr>
          <p:nvPr/>
        </p:nvGrpSpPr>
        <p:grpSpPr bwMode="auto">
          <a:xfrm>
            <a:off x="4591050" y="2700338"/>
            <a:ext cx="287338" cy="360362"/>
            <a:chOff x="612" y="1661"/>
            <a:chExt cx="181" cy="227"/>
          </a:xfrm>
        </p:grpSpPr>
        <p:cxnSp>
          <p:nvCxnSpPr>
            <p:cNvPr id="67666" name="AutoShape 88"/>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67" name="AutoShape 89"/>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3" name="Group 90"/>
          <p:cNvGrpSpPr>
            <a:grpSpLocks/>
          </p:cNvGrpSpPr>
          <p:nvPr/>
        </p:nvGrpSpPr>
        <p:grpSpPr bwMode="auto">
          <a:xfrm>
            <a:off x="5526088" y="2681288"/>
            <a:ext cx="287337" cy="360362"/>
            <a:chOff x="612" y="1661"/>
            <a:chExt cx="181" cy="227"/>
          </a:xfrm>
        </p:grpSpPr>
        <p:cxnSp>
          <p:nvCxnSpPr>
            <p:cNvPr id="67664" name="AutoShape 91"/>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65" name="AutoShape 92"/>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5" name="Group 93"/>
          <p:cNvGrpSpPr>
            <a:grpSpLocks/>
          </p:cNvGrpSpPr>
          <p:nvPr/>
        </p:nvGrpSpPr>
        <p:grpSpPr bwMode="auto">
          <a:xfrm>
            <a:off x="6426200" y="2690813"/>
            <a:ext cx="287338" cy="360362"/>
            <a:chOff x="612" y="1661"/>
            <a:chExt cx="181" cy="227"/>
          </a:xfrm>
        </p:grpSpPr>
        <p:cxnSp>
          <p:nvCxnSpPr>
            <p:cNvPr id="67662" name="AutoShape 94"/>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63" name="AutoShape 95"/>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6" name="Group 96"/>
          <p:cNvGrpSpPr>
            <a:grpSpLocks/>
          </p:cNvGrpSpPr>
          <p:nvPr/>
        </p:nvGrpSpPr>
        <p:grpSpPr bwMode="auto">
          <a:xfrm>
            <a:off x="7372350" y="2692400"/>
            <a:ext cx="277813" cy="360363"/>
            <a:chOff x="612" y="1661"/>
            <a:chExt cx="181" cy="227"/>
          </a:xfrm>
        </p:grpSpPr>
        <p:cxnSp>
          <p:nvCxnSpPr>
            <p:cNvPr id="67660" name="AutoShape 97"/>
            <p:cNvCxnSpPr>
              <a:cxnSpLocks noChangeShapeType="1"/>
            </p:cNvCxnSpPr>
            <p:nvPr/>
          </p:nvCxnSpPr>
          <p:spPr bwMode="auto">
            <a:xfrm>
              <a:off x="612" y="1661"/>
              <a:ext cx="181" cy="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61" name="AutoShape 98"/>
            <p:cNvCxnSpPr>
              <a:cxnSpLocks noChangeShapeType="1"/>
            </p:cNvCxnSpPr>
            <p:nvPr/>
          </p:nvCxnSpPr>
          <p:spPr bwMode="auto">
            <a:xfrm>
              <a:off x="612" y="1661"/>
              <a:ext cx="0"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79" name="Text Box 112"/>
          <p:cNvSpPr txBox="1">
            <a:spLocks noChangeArrowheads="1"/>
          </p:cNvSpPr>
          <p:nvPr/>
        </p:nvSpPr>
        <p:spPr bwMode="auto">
          <a:xfrm>
            <a:off x="539750" y="1847850"/>
            <a:ext cx="458788" cy="631825"/>
          </a:xfrm>
          <a:prstGeom prst="rect">
            <a:avLst/>
          </a:prstGeom>
          <a:noFill/>
          <a:ln w="9525">
            <a:noFill/>
            <a:miter lim="800000"/>
            <a:headEnd/>
            <a:tailEnd/>
          </a:ln>
        </p:spPr>
        <p:txBody>
          <a:bodyPr vert="eaVert" wrap="none">
            <a:spAutoFit/>
          </a:bodyPr>
          <a:lstStyle/>
          <a:p>
            <a:pPr algn="r">
              <a:defRPr/>
            </a:pPr>
            <a:r>
              <a:rPr lang="en-US" b="1">
                <a:solidFill>
                  <a:srgbClr val="000000"/>
                </a:solidFill>
                <a:latin typeface="Arial" pitchFamily="34" charset="0"/>
                <a:cs typeface="Arial" pitchFamily="34" charset="0"/>
              </a:rPr>
              <a:t>[</a:t>
            </a:r>
            <a:r>
              <a:rPr lang="en-US" sz="1200" b="1">
                <a:solidFill>
                  <a:srgbClr val="000000"/>
                </a:solidFill>
                <a:latin typeface="Arial" pitchFamily="34" charset="0"/>
                <a:cs typeface="Arial" pitchFamily="34" charset="0"/>
              </a:rPr>
              <a:t>31:20</a:t>
            </a:r>
            <a:r>
              <a:rPr lang="en-US" b="1">
                <a:solidFill>
                  <a:srgbClr val="000000"/>
                </a:solidFill>
                <a:latin typeface="Arial" pitchFamily="34" charset="0"/>
                <a:cs typeface="Arial" pitchFamily="34" charset="0"/>
              </a:rPr>
              <a:t>]</a:t>
            </a:r>
          </a:p>
        </p:txBody>
      </p:sp>
      <p:sp>
        <p:nvSpPr>
          <p:cNvPr id="80" name="Text Box 113"/>
          <p:cNvSpPr txBox="1">
            <a:spLocks noChangeArrowheads="1"/>
          </p:cNvSpPr>
          <p:nvPr/>
        </p:nvSpPr>
        <p:spPr bwMode="auto">
          <a:xfrm>
            <a:off x="1258888" y="2133600"/>
            <a:ext cx="701675"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1" name="Text Box 116"/>
          <p:cNvSpPr txBox="1">
            <a:spLocks noChangeArrowheads="1"/>
          </p:cNvSpPr>
          <p:nvPr/>
        </p:nvSpPr>
        <p:spPr bwMode="auto">
          <a:xfrm>
            <a:off x="2159000" y="2133600"/>
            <a:ext cx="701675"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2" name="Text Box 117"/>
          <p:cNvSpPr txBox="1">
            <a:spLocks noChangeArrowheads="1"/>
          </p:cNvSpPr>
          <p:nvPr/>
        </p:nvSpPr>
        <p:spPr bwMode="auto">
          <a:xfrm>
            <a:off x="3095625" y="2133600"/>
            <a:ext cx="700088"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3" name="Text Box 118"/>
          <p:cNvSpPr txBox="1">
            <a:spLocks noChangeArrowheads="1"/>
          </p:cNvSpPr>
          <p:nvPr/>
        </p:nvSpPr>
        <p:spPr bwMode="auto">
          <a:xfrm>
            <a:off x="3995738" y="2133600"/>
            <a:ext cx="700087"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4" name="Text Box 119"/>
          <p:cNvSpPr txBox="1">
            <a:spLocks noChangeArrowheads="1"/>
          </p:cNvSpPr>
          <p:nvPr/>
        </p:nvSpPr>
        <p:spPr bwMode="auto">
          <a:xfrm>
            <a:off x="4932363" y="2133600"/>
            <a:ext cx="700087"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5" name="Text Box 120"/>
          <p:cNvSpPr txBox="1">
            <a:spLocks noChangeArrowheads="1"/>
          </p:cNvSpPr>
          <p:nvPr/>
        </p:nvSpPr>
        <p:spPr bwMode="auto">
          <a:xfrm>
            <a:off x="5832475" y="2133600"/>
            <a:ext cx="700088"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6" name="Text Box 121"/>
          <p:cNvSpPr txBox="1">
            <a:spLocks noChangeArrowheads="1"/>
          </p:cNvSpPr>
          <p:nvPr/>
        </p:nvSpPr>
        <p:spPr bwMode="auto">
          <a:xfrm>
            <a:off x="6732588" y="2135188"/>
            <a:ext cx="695325"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7" name="Text Box 122"/>
          <p:cNvSpPr txBox="1">
            <a:spLocks noChangeArrowheads="1"/>
          </p:cNvSpPr>
          <p:nvPr/>
        </p:nvSpPr>
        <p:spPr bwMode="auto">
          <a:xfrm>
            <a:off x="7740650" y="2124075"/>
            <a:ext cx="642938" cy="260350"/>
          </a:xfrm>
          <a:prstGeom prst="rect">
            <a:avLst/>
          </a:prstGeom>
          <a:noFill/>
          <a:ln w="9525">
            <a:noFill/>
            <a:miter lim="800000"/>
            <a:headEnd/>
            <a:tailEnd/>
          </a:ln>
        </p:spPr>
        <p:txBody>
          <a:bodyPr>
            <a:spAutoFit/>
          </a:bodyPr>
          <a:lstStyle/>
          <a:p>
            <a:pPr algn="r">
              <a:defRPr/>
            </a:pPr>
            <a:r>
              <a:rPr lang="en-US" sz="1100" b="1">
                <a:solidFill>
                  <a:srgbClr val="000000"/>
                </a:solidFill>
                <a:latin typeface="Arial" pitchFamily="34" charset="0"/>
                <a:cs typeface="Arial" pitchFamily="34" charset="0"/>
              </a:rPr>
              <a:t>[31:20]</a:t>
            </a:r>
          </a:p>
        </p:txBody>
      </p:sp>
      <p:sp>
        <p:nvSpPr>
          <p:cNvPr id="88" name="Line 130"/>
          <p:cNvSpPr>
            <a:spLocks noChangeShapeType="1"/>
          </p:cNvSpPr>
          <p:nvPr/>
        </p:nvSpPr>
        <p:spPr bwMode="auto">
          <a:xfrm>
            <a:off x="1393825" y="2149475"/>
            <a:ext cx="0" cy="390525"/>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89" name="Line 131"/>
          <p:cNvSpPr>
            <a:spLocks noChangeShapeType="1"/>
          </p:cNvSpPr>
          <p:nvPr/>
        </p:nvSpPr>
        <p:spPr bwMode="auto">
          <a:xfrm>
            <a:off x="2308225" y="2159000"/>
            <a:ext cx="0" cy="371475"/>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0" name="Line 132"/>
          <p:cNvSpPr>
            <a:spLocks noChangeShapeType="1"/>
          </p:cNvSpPr>
          <p:nvPr/>
        </p:nvSpPr>
        <p:spPr bwMode="auto">
          <a:xfrm>
            <a:off x="4129088" y="2149475"/>
            <a:ext cx="0" cy="381000"/>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1" name="Line 133"/>
          <p:cNvSpPr>
            <a:spLocks noChangeShapeType="1"/>
          </p:cNvSpPr>
          <p:nvPr/>
        </p:nvSpPr>
        <p:spPr bwMode="auto">
          <a:xfrm>
            <a:off x="5051425" y="2149475"/>
            <a:ext cx="0" cy="381000"/>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2" name="Line 134"/>
          <p:cNvSpPr>
            <a:spLocks noChangeShapeType="1"/>
          </p:cNvSpPr>
          <p:nvPr/>
        </p:nvSpPr>
        <p:spPr bwMode="auto">
          <a:xfrm>
            <a:off x="3232150" y="2149475"/>
            <a:ext cx="0" cy="390525"/>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3" name="Line 135"/>
          <p:cNvSpPr>
            <a:spLocks noChangeShapeType="1"/>
          </p:cNvSpPr>
          <p:nvPr/>
        </p:nvSpPr>
        <p:spPr bwMode="auto">
          <a:xfrm>
            <a:off x="5957888" y="2149475"/>
            <a:ext cx="0" cy="390525"/>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4" name="Line 137"/>
          <p:cNvSpPr>
            <a:spLocks noChangeShapeType="1"/>
          </p:cNvSpPr>
          <p:nvPr/>
        </p:nvSpPr>
        <p:spPr bwMode="auto">
          <a:xfrm flipH="1">
            <a:off x="6862763" y="2139950"/>
            <a:ext cx="9525" cy="338138"/>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5" name="Line 138"/>
          <p:cNvSpPr>
            <a:spLocks noChangeShapeType="1"/>
          </p:cNvSpPr>
          <p:nvPr/>
        </p:nvSpPr>
        <p:spPr bwMode="auto">
          <a:xfrm>
            <a:off x="7804150" y="2139950"/>
            <a:ext cx="0" cy="355600"/>
          </a:xfrm>
          <a:prstGeom prst="line">
            <a:avLst/>
          </a:prstGeom>
          <a:noFill/>
          <a:ln w="9525">
            <a:solidFill>
              <a:schemeClr val="tx1"/>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6" name="Text Box 141"/>
          <p:cNvSpPr txBox="1">
            <a:spLocks noChangeArrowheads="1"/>
          </p:cNvSpPr>
          <p:nvPr/>
        </p:nvSpPr>
        <p:spPr bwMode="auto">
          <a:xfrm>
            <a:off x="5435600" y="1812925"/>
            <a:ext cx="1081088" cy="314325"/>
          </a:xfrm>
          <a:prstGeom prst="rect">
            <a:avLst/>
          </a:prstGeom>
          <a:noFill/>
          <a:ln w="9525">
            <a:solidFill>
              <a:schemeClr val="tx1"/>
            </a:solidFill>
            <a:miter lim="800000"/>
            <a:headEnd/>
            <a:tailEnd/>
          </a:ln>
        </p:spPr>
        <p:txBody>
          <a:bodyPr>
            <a:spAutoFit/>
          </a:bodyPr>
          <a:lstStyle/>
          <a:p>
            <a:pPr>
              <a:defRPr/>
            </a:pPr>
            <a:r>
              <a:rPr lang="en-US" sz="1400" b="1">
                <a:solidFill>
                  <a:srgbClr val="000000"/>
                </a:solidFill>
                <a:latin typeface="Arial" pitchFamily="34" charset="0"/>
                <a:cs typeface="Arial" pitchFamily="34" charset="0"/>
              </a:rPr>
              <a:t>x80011100</a:t>
            </a:r>
          </a:p>
        </p:txBody>
      </p:sp>
      <p:sp>
        <p:nvSpPr>
          <p:cNvPr id="97" name="Line 145"/>
          <p:cNvSpPr>
            <a:spLocks noChangeShapeType="1"/>
          </p:cNvSpPr>
          <p:nvPr/>
        </p:nvSpPr>
        <p:spPr bwMode="auto">
          <a:xfrm>
            <a:off x="5976938" y="2852738"/>
            <a:ext cx="0" cy="1057275"/>
          </a:xfrm>
          <a:prstGeom prst="line">
            <a:avLst/>
          </a:prstGeom>
          <a:noFill/>
          <a:ln w="9525">
            <a:solidFill>
              <a:srgbClr val="FF0000"/>
            </a:solidFill>
            <a:round/>
            <a:headEnd/>
            <a:tailEnd type="triangle" w="med" len="med"/>
          </a:ln>
        </p:spPr>
        <p:txBody>
          <a:bodyPr/>
          <a:lstStyle/>
          <a:p>
            <a:pPr>
              <a:defRPr/>
            </a:pPr>
            <a:endParaRPr lang="en-US" sz="1400" b="1">
              <a:solidFill>
                <a:srgbClr val="000000"/>
              </a:solidFill>
              <a:latin typeface="Arial" pitchFamily="34" charset="0"/>
              <a:cs typeface="Arial" pitchFamily="34" charset="0"/>
            </a:endParaRPr>
          </a:p>
        </p:txBody>
      </p:sp>
      <p:sp>
        <p:nvSpPr>
          <p:cNvPr id="98" name="Text Box 146"/>
          <p:cNvSpPr txBox="1">
            <a:spLocks noChangeArrowheads="1"/>
          </p:cNvSpPr>
          <p:nvPr/>
        </p:nvSpPr>
        <p:spPr bwMode="auto">
          <a:xfrm>
            <a:off x="5940425" y="3530600"/>
            <a:ext cx="205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solidFill>
                  <a:srgbClr val="FF0000"/>
                </a:solidFill>
              </a:rPr>
              <a:t>Generate</a:t>
            </a:r>
            <a:r>
              <a:rPr lang="en-US" sz="1800">
                <a:solidFill>
                  <a:srgbClr val="000000"/>
                </a:solidFill>
              </a:rPr>
              <a:t> </a:t>
            </a:r>
            <a:r>
              <a:rPr lang="en-US" sz="1800">
                <a:solidFill>
                  <a:srgbClr val="FF0000"/>
                </a:solidFill>
              </a:rPr>
              <a:t>Prefetch</a:t>
            </a:r>
          </a:p>
          <a:p>
            <a:pPr algn="r" eaLnBrk="1" hangingPunct="1"/>
            <a:endParaRPr lang="en-US" sz="1800">
              <a:solidFill>
                <a:srgbClr val="000000"/>
              </a:solidFill>
            </a:endParaRPr>
          </a:p>
        </p:txBody>
      </p:sp>
      <p:sp>
        <p:nvSpPr>
          <p:cNvPr id="99" name="Rectangle 147"/>
          <p:cNvSpPr>
            <a:spLocks noChangeArrowheads="1"/>
          </p:cNvSpPr>
          <p:nvPr/>
        </p:nvSpPr>
        <p:spPr bwMode="auto">
          <a:xfrm>
            <a:off x="320675" y="1341438"/>
            <a:ext cx="8229600" cy="2636837"/>
          </a:xfrm>
          <a:prstGeom prst="rect">
            <a:avLst/>
          </a:prstGeom>
          <a:noFill/>
          <a:ln w="9525">
            <a:solidFill>
              <a:schemeClr val="tx1"/>
            </a:solidFill>
            <a:miter lim="800000"/>
            <a:headEnd/>
            <a:tailEnd/>
          </a:ln>
        </p:spPr>
        <p:txBody>
          <a:bodyPr wrap="none" anchor="ctr"/>
          <a:lstStyle/>
          <a:p>
            <a:pPr>
              <a:defRPr/>
            </a:pPr>
            <a:endParaRPr lang="en-US" sz="1400" b="1">
              <a:solidFill>
                <a:srgbClr val="000000"/>
              </a:solidFill>
              <a:latin typeface="Arial" pitchFamily="34" charset="0"/>
              <a:cs typeface="Arial" pitchFamily="34" charset="0"/>
            </a:endParaRPr>
          </a:p>
        </p:txBody>
      </p:sp>
      <p:sp>
        <p:nvSpPr>
          <p:cNvPr id="100" name="Line 148"/>
          <p:cNvSpPr>
            <a:spLocks noChangeShapeType="1"/>
          </p:cNvSpPr>
          <p:nvPr/>
        </p:nvSpPr>
        <p:spPr bwMode="auto">
          <a:xfrm flipH="1" flipV="1">
            <a:off x="611188" y="1736725"/>
            <a:ext cx="11112" cy="1317625"/>
          </a:xfrm>
          <a:prstGeom prst="line">
            <a:avLst/>
          </a:prstGeom>
          <a:noFill/>
          <a:ln w="9525">
            <a:solidFill>
              <a:schemeClr val="tx1"/>
            </a:solidFill>
            <a:round/>
            <a:headEnd/>
            <a:tailEnd/>
          </a:ln>
        </p:spPr>
        <p:txBody>
          <a:bodyPr/>
          <a:lstStyle/>
          <a:p>
            <a:pPr>
              <a:defRPr/>
            </a:pPr>
            <a:endParaRPr lang="en-US" sz="1400" b="1">
              <a:solidFill>
                <a:srgbClr val="000000"/>
              </a:solidFill>
              <a:latin typeface="Arial" pitchFamily="34" charset="0"/>
              <a:cs typeface="Arial" pitchFamily="34" charset="0"/>
            </a:endParaRPr>
          </a:p>
        </p:txBody>
      </p:sp>
      <p:sp>
        <p:nvSpPr>
          <p:cNvPr id="101" name="Text Box 149"/>
          <p:cNvSpPr txBox="1">
            <a:spLocks noChangeArrowheads="1"/>
          </p:cNvSpPr>
          <p:nvPr/>
        </p:nvSpPr>
        <p:spPr bwMode="auto">
          <a:xfrm>
            <a:off x="417513" y="3194050"/>
            <a:ext cx="2711450" cy="366713"/>
          </a:xfrm>
          <a:prstGeom prst="rect">
            <a:avLst/>
          </a:prstGeom>
          <a:noFill/>
          <a:ln w="9525">
            <a:noFill/>
            <a:miter lim="800000"/>
            <a:headEnd/>
            <a:tailEnd/>
          </a:ln>
        </p:spPr>
        <p:txBody>
          <a:bodyPr>
            <a:spAutoFit/>
          </a:bodyPr>
          <a:lstStyle/>
          <a:p>
            <a:pPr algn="r">
              <a:defRPr/>
            </a:pPr>
            <a:r>
              <a:rPr lang="en-US">
                <a:solidFill>
                  <a:srgbClr val="000000"/>
                </a:solidFill>
                <a:latin typeface="Arial" pitchFamily="34" charset="0"/>
                <a:cs typeface="Arial" pitchFamily="34" charset="0"/>
              </a:rPr>
              <a:t>Virtual Address Predictor</a:t>
            </a:r>
          </a:p>
        </p:txBody>
      </p:sp>
      <p:sp>
        <p:nvSpPr>
          <p:cNvPr id="102" name="Text Box 150"/>
          <p:cNvSpPr txBox="1">
            <a:spLocks noChangeArrowheads="1"/>
          </p:cNvSpPr>
          <p:nvPr/>
        </p:nvSpPr>
        <p:spPr bwMode="auto">
          <a:xfrm>
            <a:off x="919163" y="4927600"/>
            <a:ext cx="1100137" cy="314325"/>
          </a:xfrm>
          <a:prstGeom prst="rect">
            <a:avLst/>
          </a:prstGeom>
          <a:noFill/>
          <a:ln w="9525">
            <a:solidFill>
              <a:schemeClr val="tx1"/>
            </a:solidFill>
            <a:miter lim="800000"/>
            <a:headEnd/>
            <a:tailEnd/>
          </a:ln>
        </p:spPr>
        <p:txBody>
          <a:bodyPr wrap="none">
            <a:spAutoFit/>
          </a:bodyPr>
          <a:lstStyle/>
          <a:p>
            <a:pPr algn="r">
              <a:defRPr/>
            </a:pPr>
            <a:r>
              <a:rPr lang="en-US" sz="1400" b="1">
                <a:solidFill>
                  <a:srgbClr val="000000"/>
                </a:solidFill>
                <a:latin typeface="Arial" pitchFamily="34" charset="0"/>
                <a:cs typeface="Arial" pitchFamily="34" charset="0"/>
              </a:rPr>
              <a:t>X80022220</a:t>
            </a:r>
          </a:p>
        </p:txBody>
      </p:sp>
      <p:sp>
        <p:nvSpPr>
          <p:cNvPr id="103" name="Text Box 152"/>
          <p:cNvSpPr txBox="1">
            <a:spLocks noChangeArrowheads="1"/>
          </p:cNvSpPr>
          <p:nvPr/>
        </p:nvSpPr>
        <p:spPr bwMode="auto">
          <a:xfrm>
            <a:off x="900113" y="1376363"/>
            <a:ext cx="819150" cy="366712"/>
          </a:xfrm>
          <a:prstGeom prst="rect">
            <a:avLst/>
          </a:prstGeom>
          <a:solidFill>
            <a:srgbClr val="FE6700"/>
          </a:solidFill>
          <a:ln w="9525">
            <a:noFill/>
            <a:miter lim="800000"/>
            <a:headEnd/>
            <a:tailEnd/>
          </a:ln>
        </p:spPr>
        <p:txBody>
          <a:bodyPr>
            <a:spAutoFit/>
          </a:bodyPr>
          <a:lstStyle/>
          <a:p>
            <a:pPr>
              <a:defRPr/>
            </a:pPr>
            <a:r>
              <a:rPr lang="en-US">
                <a:solidFill>
                  <a:srgbClr val="000000"/>
                </a:solidFill>
                <a:latin typeface="Arial" pitchFamily="34" charset="0"/>
                <a:cs typeface="Arial" pitchFamily="34" charset="0"/>
              </a:rPr>
              <a:t>22220</a:t>
            </a:r>
          </a:p>
        </p:txBody>
      </p:sp>
      <p:sp>
        <p:nvSpPr>
          <p:cNvPr id="104" name="Text Box 153"/>
          <p:cNvSpPr txBox="1">
            <a:spLocks noChangeArrowheads="1"/>
          </p:cNvSpPr>
          <p:nvPr/>
        </p:nvSpPr>
        <p:spPr bwMode="auto">
          <a:xfrm>
            <a:off x="358775" y="1376363"/>
            <a:ext cx="625475" cy="366712"/>
          </a:xfrm>
          <a:prstGeom prst="rect">
            <a:avLst/>
          </a:prstGeom>
          <a:solidFill>
            <a:srgbClr val="FE6700"/>
          </a:solidFill>
          <a:ln w="9525">
            <a:noFill/>
            <a:miter lim="800000"/>
            <a:headEnd/>
            <a:tailEnd/>
          </a:ln>
        </p:spPr>
        <p:txBody>
          <a:bodyPr wrap="none" rIns="0">
            <a:spAutoFit/>
          </a:bodyPr>
          <a:lstStyle/>
          <a:p>
            <a:pPr>
              <a:defRPr/>
            </a:pPr>
            <a:r>
              <a:rPr lang="en-US">
                <a:solidFill>
                  <a:srgbClr val="000000"/>
                </a:solidFill>
                <a:latin typeface="Arial" pitchFamily="34" charset="0"/>
                <a:cs typeface="Arial" pitchFamily="34" charset="0"/>
              </a:rPr>
              <a:t>X800</a:t>
            </a:r>
          </a:p>
        </p:txBody>
      </p:sp>
      <p:sp>
        <p:nvSpPr>
          <p:cNvPr id="105" name="Text Box 155"/>
          <p:cNvSpPr txBox="1">
            <a:spLocks noChangeArrowheads="1"/>
          </p:cNvSpPr>
          <p:nvPr/>
        </p:nvSpPr>
        <p:spPr bwMode="auto">
          <a:xfrm>
            <a:off x="5916613" y="1828800"/>
            <a:ext cx="492125" cy="304800"/>
          </a:xfrm>
          <a:prstGeom prst="rect">
            <a:avLst/>
          </a:prstGeom>
          <a:noFill/>
          <a:ln w="9525">
            <a:noFill/>
            <a:miter lim="800000"/>
            <a:headEnd/>
            <a:tailEnd/>
          </a:ln>
        </p:spPr>
        <p:txBody>
          <a:bodyPr wrap="none" lIns="0" rIns="0">
            <a:spAutoFit/>
          </a:bodyPr>
          <a:lstStyle/>
          <a:p>
            <a:pPr>
              <a:defRPr/>
            </a:pPr>
            <a:r>
              <a:rPr lang="en-US" sz="1400" b="1">
                <a:solidFill>
                  <a:srgbClr val="000000"/>
                </a:solidFill>
                <a:latin typeface="Arial" pitchFamily="34" charset="0"/>
                <a:cs typeface="Arial" pitchFamily="34" charset="0"/>
              </a:rPr>
              <a:t>11100</a:t>
            </a:r>
          </a:p>
        </p:txBody>
      </p:sp>
      <p:sp>
        <p:nvSpPr>
          <p:cNvPr id="106" name="Text Box 156"/>
          <p:cNvSpPr txBox="1">
            <a:spLocks noChangeArrowheads="1"/>
          </p:cNvSpPr>
          <p:nvPr/>
        </p:nvSpPr>
        <p:spPr bwMode="auto">
          <a:xfrm>
            <a:off x="5532438" y="1828800"/>
            <a:ext cx="393700" cy="304800"/>
          </a:xfrm>
          <a:prstGeom prst="rect">
            <a:avLst/>
          </a:prstGeom>
          <a:noFill/>
          <a:ln w="9525">
            <a:noFill/>
            <a:miter lim="800000"/>
            <a:headEnd/>
            <a:tailEnd/>
          </a:ln>
        </p:spPr>
        <p:txBody>
          <a:bodyPr wrap="none" lIns="0" rIns="0">
            <a:spAutoFit/>
          </a:bodyPr>
          <a:lstStyle/>
          <a:p>
            <a:pPr>
              <a:defRPr/>
            </a:pPr>
            <a:r>
              <a:rPr lang="en-US" sz="1400" b="1">
                <a:solidFill>
                  <a:srgbClr val="000000"/>
                </a:solidFill>
                <a:latin typeface="Arial" pitchFamily="34" charset="0"/>
                <a:cs typeface="Arial" pitchFamily="34" charset="0"/>
              </a:rPr>
              <a:t>x800</a:t>
            </a:r>
          </a:p>
        </p:txBody>
      </p:sp>
    </p:spTree>
    <p:extLst>
      <p:ext uri="{BB962C8B-B14F-4D97-AF65-F5344CB8AC3E}">
        <p14:creationId xmlns:p14="http://schemas.microsoft.com/office/powerpoint/2010/main" val="18489980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18"/>
                                        </p:tgtEl>
                                        <p:attrNameLst>
                                          <p:attrName>fillcolor</p:attrName>
                                        </p:attrNameLst>
                                      </p:cBhvr>
                                      <p:to>
                                        <a:schemeClr val="accent2"/>
                                      </p:to>
                                    </p:animClr>
                                    <p:set>
                                      <p:cBhvr>
                                        <p:cTn id="7" dur="1000" fill="hold"/>
                                        <p:tgtEl>
                                          <p:spTgt spid="18"/>
                                        </p:tgtEl>
                                        <p:attrNameLst>
                                          <p:attrName>fill.type</p:attrName>
                                        </p:attrNameLst>
                                      </p:cBhvr>
                                      <p:to>
                                        <p:strVal val="solid"/>
                                      </p:to>
                                    </p:set>
                                    <p:set>
                                      <p:cBhvr>
                                        <p:cTn id="8" dur="1000" fill="hold"/>
                                        <p:tgtEl>
                                          <p:spTgt spid="18"/>
                                        </p:tgtEl>
                                        <p:attrNameLst>
                                          <p:attrName>fill.on</p:attrName>
                                        </p:attrNameLst>
                                      </p:cBhvr>
                                      <p:to>
                                        <p:strVal val="true"/>
                                      </p:to>
                                    </p:set>
                                  </p:childTnLst>
                                </p:cTn>
                              </p:par>
                              <p:par>
                                <p:cTn id="9" presetID="3" presetClass="entr" presetSubtype="1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blinds(horizontal)">
                                      <p:cBhvr>
                                        <p:cTn id="11" dur="500"/>
                                        <p:tgtEl>
                                          <p:spTgt spid="1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14"/>
                                        </p:tgtEl>
                                        <p:attrNameLst>
                                          <p:attrName>fillcolor</p:attrName>
                                        </p:attrNameLst>
                                      </p:cBhvr>
                                      <p:to>
                                        <a:schemeClr val="accent2"/>
                                      </p:to>
                                    </p:animClr>
                                    <p:set>
                                      <p:cBhvr>
                                        <p:cTn id="16" dur="500" fill="hold"/>
                                        <p:tgtEl>
                                          <p:spTgt spid="14"/>
                                        </p:tgtEl>
                                        <p:attrNameLst>
                                          <p:attrName>fill.type</p:attrName>
                                        </p:attrNameLst>
                                      </p:cBhvr>
                                      <p:to>
                                        <p:strVal val="solid"/>
                                      </p:to>
                                    </p:set>
                                    <p:set>
                                      <p:cBhvr>
                                        <p:cTn id="17" dur="500" fill="hold"/>
                                        <p:tgtEl>
                                          <p:spTgt spid="14"/>
                                        </p:tgtEl>
                                        <p:attrNameLst>
                                          <p:attrName>fill.on</p:attrName>
                                        </p:attrNameLst>
                                      </p:cBhvr>
                                      <p:to>
                                        <p:strVal val="true"/>
                                      </p:to>
                                    </p:set>
                                  </p:childTnLst>
                                </p:cTn>
                              </p:par>
                              <p:par>
                                <p:cTn id="18" presetID="0" presetClass="path" presetSubtype="0" accel="50000" decel="50000" fill="hold" grpId="1" nodeType="withEffect">
                                  <p:stCondLst>
                                    <p:cond delay="0"/>
                                  </p:stCondLst>
                                  <p:childTnLst>
                                    <p:animMotion origin="layout" path="M -8.05556E-6 -1.11111E-6 L 0.17813 -1.11111E-6 " pathEditMode="fixed" rAng="0" ptsTypes="AA">
                                      <p:cBhvr>
                                        <p:cTn id="19" dur="2000" fill="hold"/>
                                        <p:tgtEl>
                                          <p:spTgt spid="102"/>
                                        </p:tgtEl>
                                        <p:attrNameLst>
                                          <p:attrName>ppt_x</p:attrName>
                                          <p:attrName>ppt_y</p:attrName>
                                        </p:attrNameLst>
                                      </p:cBhvr>
                                      <p:rCtr x="8900" y="0"/>
                                    </p:animMotion>
                                  </p:childTnLst>
                                </p:cTn>
                              </p:par>
                              <p:par>
                                <p:cTn id="20" presetID="1" presetClass="emph" presetSubtype="2" fill="hold" nodeType="withEffect">
                                  <p:stCondLst>
                                    <p:cond delay="0"/>
                                  </p:stCondLst>
                                  <p:childTnLst>
                                    <p:animClr clrSpc="rgb" dir="cw">
                                      <p:cBhvr>
                                        <p:cTn id="21" dur="500" fill="hold"/>
                                        <p:tgtEl>
                                          <p:spTgt spid="18"/>
                                        </p:tgtEl>
                                        <p:attrNameLst>
                                          <p:attrName>fillcolor</p:attrName>
                                        </p:attrNameLst>
                                      </p:cBhvr>
                                      <p:to>
                                        <a:srgbClr val="FFCC00"/>
                                      </p:to>
                                    </p:animClr>
                                    <p:set>
                                      <p:cBhvr>
                                        <p:cTn id="22" dur="500" fill="hold"/>
                                        <p:tgtEl>
                                          <p:spTgt spid="18"/>
                                        </p:tgtEl>
                                        <p:attrNameLst>
                                          <p:attrName>fill.type</p:attrName>
                                        </p:attrNameLst>
                                      </p:cBhvr>
                                      <p:to>
                                        <p:strVal val="solid"/>
                                      </p:to>
                                    </p:set>
                                    <p:set>
                                      <p:cBhvr>
                                        <p:cTn id="23" dur="500" fill="hold"/>
                                        <p:tgtEl>
                                          <p:spTgt spid="18"/>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500" fill="hold"/>
                                        <p:tgtEl>
                                          <p:spTgt spid="23"/>
                                        </p:tgtEl>
                                        <p:attrNameLst>
                                          <p:attrName>fillcolor</p:attrName>
                                        </p:attrNameLst>
                                      </p:cBhvr>
                                      <p:to>
                                        <a:schemeClr val="accent2"/>
                                      </p:to>
                                    </p:animClr>
                                    <p:set>
                                      <p:cBhvr>
                                        <p:cTn id="28" dur="500" fill="hold"/>
                                        <p:tgtEl>
                                          <p:spTgt spid="23"/>
                                        </p:tgtEl>
                                        <p:attrNameLst>
                                          <p:attrName>fill.type</p:attrName>
                                        </p:attrNameLst>
                                      </p:cBhvr>
                                      <p:to>
                                        <p:strVal val="solid"/>
                                      </p:to>
                                    </p:set>
                                    <p:set>
                                      <p:cBhvr>
                                        <p:cTn id="29" dur="500" fill="hold"/>
                                        <p:tgtEl>
                                          <p:spTgt spid="23"/>
                                        </p:tgtEl>
                                        <p:attrNameLst>
                                          <p:attrName>fill.on</p:attrName>
                                        </p:attrNameLst>
                                      </p:cBhvr>
                                      <p:to>
                                        <p:strVal val="true"/>
                                      </p:to>
                                    </p:set>
                                  </p:childTnLst>
                                </p:cTn>
                              </p:par>
                              <p:par>
                                <p:cTn id="30" presetID="3" presetClass="exit" presetSubtype="10" fill="hold" grpId="2" nodeType="withEffect">
                                  <p:stCondLst>
                                    <p:cond delay="0"/>
                                  </p:stCondLst>
                                  <p:childTnLst>
                                    <p:animEffect transition="out" filter="blinds(horizontal)">
                                      <p:cBhvr>
                                        <p:cTn id="31" dur="500"/>
                                        <p:tgtEl>
                                          <p:spTgt spid="102"/>
                                        </p:tgtEl>
                                      </p:cBhvr>
                                    </p:animEffect>
                                    <p:set>
                                      <p:cBhvr>
                                        <p:cTn id="32" dur="1" fill="hold">
                                          <p:stCondLst>
                                            <p:cond delay="499"/>
                                          </p:stCondLst>
                                        </p:cTn>
                                        <p:tgtEl>
                                          <p:spTgt spid="102"/>
                                        </p:tgtEl>
                                        <p:attrNameLst>
                                          <p:attrName>style.visibility</p:attrName>
                                        </p:attrNameLst>
                                      </p:cBhvr>
                                      <p:to>
                                        <p:strVal val="hidden"/>
                                      </p:to>
                                    </p:set>
                                  </p:childTnLst>
                                </p:cTn>
                              </p:par>
                              <p:par>
                                <p:cTn id="33" presetID="1" presetClass="emph" presetSubtype="2" fill="hold" nodeType="withEffect">
                                  <p:stCondLst>
                                    <p:cond delay="0"/>
                                  </p:stCondLst>
                                  <p:childTnLst>
                                    <p:animClr clrSpc="rgb" dir="cw">
                                      <p:cBhvr>
                                        <p:cTn id="34" dur="500" fill="hold"/>
                                        <p:tgtEl>
                                          <p:spTgt spid="14"/>
                                        </p:tgtEl>
                                        <p:attrNameLst>
                                          <p:attrName>fillcolor</p:attrName>
                                        </p:attrNameLst>
                                      </p:cBhvr>
                                      <p:to>
                                        <a:srgbClr val="FFCC00"/>
                                      </p:to>
                                    </p:animClr>
                                    <p:set>
                                      <p:cBhvr>
                                        <p:cTn id="35" dur="500" fill="hold"/>
                                        <p:tgtEl>
                                          <p:spTgt spid="14"/>
                                        </p:tgtEl>
                                        <p:attrNameLst>
                                          <p:attrName>fill.type</p:attrName>
                                        </p:attrNameLst>
                                      </p:cBhvr>
                                      <p:to>
                                        <p:strVal val="solid"/>
                                      </p:to>
                                    </p:set>
                                    <p:set>
                                      <p:cBhvr>
                                        <p:cTn id="36" dur="500" fill="hold"/>
                                        <p:tgtEl>
                                          <p:spTgt spid="14"/>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15"/>
                                        </p:tgtEl>
                                        <p:attrNameLst>
                                          <p:attrName>fillcolor</p:attrName>
                                        </p:attrNameLst>
                                      </p:cBhvr>
                                      <p:to>
                                        <a:schemeClr val="accent2"/>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23"/>
                                        </p:tgtEl>
                                        <p:attrNameLst>
                                          <p:attrName>fillcolor</p:attrName>
                                        </p:attrNameLst>
                                      </p:cBhvr>
                                      <p:to>
                                        <a:srgbClr val="FFCC00"/>
                                      </p:to>
                                    </p:animClr>
                                    <p:set>
                                      <p:cBhvr>
                                        <p:cTn id="45" dur="500" fill="hold"/>
                                        <p:tgtEl>
                                          <p:spTgt spid="23"/>
                                        </p:tgtEl>
                                        <p:attrNameLst>
                                          <p:attrName>fill.type</p:attrName>
                                        </p:attrNameLst>
                                      </p:cBhvr>
                                      <p:to>
                                        <p:strVal val="solid"/>
                                      </p:to>
                                    </p:set>
                                    <p:set>
                                      <p:cBhvr>
                                        <p:cTn id="46" dur="500" fill="hold"/>
                                        <p:tgtEl>
                                          <p:spTgt spid="23"/>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1" presetClass="emph" presetSubtype="2" fill="hold" nodeType="withEffect">
                                  <p:stCondLst>
                                    <p:cond delay="0"/>
                                  </p:stCondLst>
                                  <p:childTnLst>
                                    <p:animClr clrSpc="rgb" dir="cw">
                                      <p:cBhvr>
                                        <p:cTn id="53" dur="500" fill="hold"/>
                                        <p:tgtEl>
                                          <p:spTgt spid="15"/>
                                        </p:tgtEl>
                                        <p:attrNameLst>
                                          <p:attrName>fillcolor</p:attrName>
                                        </p:attrNameLst>
                                      </p:cBhvr>
                                      <p:to>
                                        <a:srgbClr val="FFCC00"/>
                                      </p:to>
                                    </p:animClr>
                                    <p:set>
                                      <p:cBhvr>
                                        <p:cTn id="54" dur="500" fill="hold"/>
                                        <p:tgtEl>
                                          <p:spTgt spid="15"/>
                                        </p:tgtEl>
                                        <p:attrNameLst>
                                          <p:attrName>fill.type</p:attrName>
                                        </p:attrNameLst>
                                      </p:cBhvr>
                                      <p:to>
                                        <p:strVal val="solid"/>
                                      </p:to>
                                    </p:set>
                                    <p:set>
                                      <p:cBhvr>
                                        <p:cTn id="55" dur="500" fill="hold"/>
                                        <p:tgtEl>
                                          <p:spTgt spid="15"/>
                                        </p:tgtEl>
                                        <p:attrNameLst>
                                          <p:attrName>fill.on</p:attrName>
                                        </p:attrNameLst>
                                      </p:cBhvr>
                                      <p:to>
                                        <p:strVal val="true"/>
                                      </p:to>
                                    </p:set>
                                  </p:childTnLst>
                                </p:cTn>
                              </p:par>
                              <p:par>
                                <p:cTn id="56" presetID="3" presetClass="entr" presetSubtype="1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blinds(horizontal)">
                                      <p:cBhvr>
                                        <p:cTn id="58" dur="500"/>
                                        <p:tgtEl>
                                          <p:spTgt spid="5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linds(horizontal)">
                                      <p:cBhvr>
                                        <p:cTn id="61" dur="500"/>
                                        <p:tgtEl>
                                          <p:spTgt spid="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linds(horizontal)">
                                      <p:cBhvr>
                                        <p:cTn id="64" dur="500"/>
                                        <p:tgtEl>
                                          <p:spTgt spid="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linds(horizontal)">
                                      <p:cBhvr>
                                        <p:cTn id="67" dur="500"/>
                                        <p:tgtEl>
                                          <p:spTgt spid="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linds(horizontal)">
                                      <p:cBhvr>
                                        <p:cTn id="70" dur="500"/>
                                        <p:tgtEl>
                                          <p:spTgt spid="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linds(horizontal)">
                                      <p:cBhvr>
                                        <p:cTn id="73" dur="500"/>
                                        <p:tgtEl>
                                          <p:spTgt spid="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linds(horizontal)">
                                      <p:cBhvr>
                                        <p:cTn id="76" dur="500"/>
                                        <p:tgtEl>
                                          <p:spTgt spid="1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blinds(horizontal)">
                                      <p:cBhvr>
                                        <p:cTn id="79" dur="500"/>
                                        <p:tgtEl>
                                          <p:spTgt spid="1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par>
                                <p:cTn id="83" presetID="3" presetClass="entr" presetSubtype="1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blinds(horizontal)">
                                      <p:cBhvr>
                                        <p:cTn id="85" dur="500"/>
                                        <p:tgtEl>
                                          <p:spTgt spid="1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blinds(horizontal)">
                                      <p:cBhvr>
                                        <p:cTn id="88" dur="500"/>
                                        <p:tgtEl>
                                          <p:spTgt spid="10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blinds(horizontal)">
                                      <p:cBhvr>
                                        <p:cTn id="91" dur="500"/>
                                        <p:tgtEl>
                                          <p:spTgt spid="10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blinds(horizontal)">
                                      <p:cBhvr>
                                        <p:cTn id="94" dur="500"/>
                                        <p:tgtEl>
                                          <p:spTgt spid="10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blinds(horizontal)">
                                      <p:cBhvr>
                                        <p:cTn id="97" dur="500"/>
                                        <p:tgtEl>
                                          <p:spTgt spid="10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mph" presetSubtype="2" fill="hold" nodeType="clickEffect">
                                  <p:stCondLst>
                                    <p:cond delay="0"/>
                                  </p:stCondLst>
                                  <p:childTnLst>
                                    <p:animClr clrSpc="rgb" dir="cw">
                                      <p:cBhvr>
                                        <p:cTn id="101" dur="500" fill="hold"/>
                                        <p:tgtEl>
                                          <p:spTgt spid="104"/>
                                        </p:tgtEl>
                                        <p:attrNameLst>
                                          <p:attrName>fillcolor</p:attrName>
                                        </p:attrNameLst>
                                      </p:cBhvr>
                                      <p:to>
                                        <a:schemeClr val="bg1"/>
                                      </p:to>
                                    </p:animClr>
                                    <p:set>
                                      <p:cBhvr>
                                        <p:cTn id="102" dur="500" fill="hold"/>
                                        <p:tgtEl>
                                          <p:spTgt spid="104"/>
                                        </p:tgtEl>
                                        <p:attrNameLst>
                                          <p:attrName>fill.type</p:attrName>
                                        </p:attrNameLst>
                                      </p:cBhvr>
                                      <p:to>
                                        <p:strVal val="solid"/>
                                      </p:to>
                                    </p:set>
                                    <p:set>
                                      <p:cBhvr>
                                        <p:cTn id="103" dur="500" fill="hold"/>
                                        <p:tgtEl>
                                          <p:spTgt spid="104"/>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103"/>
                                        </p:tgtEl>
                                        <p:attrNameLst>
                                          <p:attrName>fillcolor</p:attrName>
                                        </p:attrNameLst>
                                      </p:cBhvr>
                                      <p:to>
                                        <a:schemeClr val="bg1"/>
                                      </p:to>
                                    </p:animClr>
                                    <p:set>
                                      <p:cBhvr>
                                        <p:cTn id="106" dur="500" fill="hold"/>
                                        <p:tgtEl>
                                          <p:spTgt spid="103"/>
                                        </p:tgtEl>
                                        <p:attrNameLst>
                                          <p:attrName>fill.type</p:attrName>
                                        </p:attrNameLst>
                                      </p:cBhvr>
                                      <p:to>
                                        <p:strVal val="solid"/>
                                      </p:to>
                                    </p:set>
                                    <p:set>
                                      <p:cBhvr>
                                        <p:cTn id="107" dur="500" fill="hold"/>
                                        <p:tgtEl>
                                          <p:spTgt spid="103"/>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5"/>
                                        </p:tgtEl>
                                        <p:attrNameLst>
                                          <p:attrName>fillcolor</p:attrName>
                                        </p:attrNameLst>
                                      </p:cBhvr>
                                      <p:to>
                                        <a:schemeClr val="bg1"/>
                                      </p:to>
                                    </p:animClr>
                                    <p:set>
                                      <p:cBhvr>
                                        <p:cTn id="110" dur="500" fill="hold"/>
                                        <p:tgtEl>
                                          <p:spTgt spid="5"/>
                                        </p:tgtEl>
                                        <p:attrNameLst>
                                          <p:attrName>fill.type</p:attrName>
                                        </p:attrNameLst>
                                      </p:cBhvr>
                                      <p:to>
                                        <p:strVal val="solid"/>
                                      </p:to>
                                    </p:set>
                                    <p:set>
                                      <p:cBhvr>
                                        <p:cTn id="111" dur="500" fill="hold"/>
                                        <p:tgtEl>
                                          <p:spTgt spid="5"/>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6"/>
                                        </p:tgtEl>
                                        <p:attrNameLst>
                                          <p:attrName>fillcolor</p:attrName>
                                        </p:attrNameLst>
                                      </p:cBhvr>
                                      <p:to>
                                        <a:schemeClr val="bg1"/>
                                      </p:to>
                                    </p:animClr>
                                    <p:set>
                                      <p:cBhvr>
                                        <p:cTn id="114" dur="500" fill="hold"/>
                                        <p:tgtEl>
                                          <p:spTgt spid="6"/>
                                        </p:tgtEl>
                                        <p:attrNameLst>
                                          <p:attrName>fill.type</p:attrName>
                                        </p:attrNameLst>
                                      </p:cBhvr>
                                      <p:to>
                                        <p:strVal val="solid"/>
                                      </p:to>
                                    </p:set>
                                    <p:set>
                                      <p:cBhvr>
                                        <p:cTn id="115" dur="500" fill="hold"/>
                                        <p:tgtEl>
                                          <p:spTgt spid="6"/>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7"/>
                                        </p:tgtEl>
                                        <p:attrNameLst>
                                          <p:attrName>fillcolor</p:attrName>
                                        </p:attrNameLst>
                                      </p:cBhvr>
                                      <p:to>
                                        <a:schemeClr val="bg1"/>
                                      </p:to>
                                    </p:animClr>
                                    <p:set>
                                      <p:cBhvr>
                                        <p:cTn id="118" dur="500" fill="hold"/>
                                        <p:tgtEl>
                                          <p:spTgt spid="7"/>
                                        </p:tgtEl>
                                        <p:attrNameLst>
                                          <p:attrName>fill.type</p:attrName>
                                        </p:attrNameLst>
                                      </p:cBhvr>
                                      <p:to>
                                        <p:strVal val="solid"/>
                                      </p:to>
                                    </p:set>
                                    <p:set>
                                      <p:cBhvr>
                                        <p:cTn id="119" dur="500" fill="hold"/>
                                        <p:tgtEl>
                                          <p:spTgt spid="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13"/>
                                        </p:tgtEl>
                                        <p:attrNameLst>
                                          <p:attrName>fillcolor</p:attrName>
                                        </p:attrNameLst>
                                      </p:cBhvr>
                                      <p:to>
                                        <a:schemeClr val="accent1"/>
                                      </p:to>
                                    </p:animClr>
                                    <p:set>
                                      <p:cBhvr>
                                        <p:cTn id="122" dur="500" fill="hold"/>
                                        <p:tgtEl>
                                          <p:spTgt spid="13"/>
                                        </p:tgtEl>
                                        <p:attrNameLst>
                                          <p:attrName>fill.type</p:attrName>
                                        </p:attrNameLst>
                                      </p:cBhvr>
                                      <p:to>
                                        <p:strVal val="solid"/>
                                      </p:to>
                                    </p:set>
                                    <p:set>
                                      <p:cBhvr>
                                        <p:cTn id="123" dur="500" fill="hold"/>
                                        <p:tgtEl>
                                          <p:spTgt spid="1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8"/>
                                        </p:tgtEl>
                                        <p:attrNameLst>
                                          <p:attrName>fillcolor</p:attrName>
                                        </p:attrNameLst>
                                      </p:cBhvr>
                                      <p:to>
                                        <a:schemeClr val="bg1"/>
                                      </p:to>
                                    </p:animClr>
                                    <p:set>
                                      <p:cBhvr>
                                        <p:cTn id="126" dur="500" fill="hold"/>
                                        <p:tgtEl>
                                          <p:spTgt spid="8"/>
                                        </p:tgtEl>
                                        <p:attrNameLst>
                                          <p:attrName>fill.type</p:attrName>
                                        </p:attrNameLst>
                                      </p:cBhvr>
                                      <p:to>
                                        <p:strVal val="solid"/>
                                      </p:to>
                                    </p:set>
                                    <p:set>
                                      <p:cBhvr>
                                        <p:cTn id="127" dur="500" fill="hold"/>
                                        <p:tgtEl>
                                          <p:spTgt spid="8"/>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500" fill="hold"/>
                                        <p:tgtEl>
                                          <p:spTgt spid="9"/>
                                        </p:tgtEl>
                                        <p:attrNameLst>
                                          <p:attrName>fillcolor</p:attrName>
                                        </p:attrNameLst>
                                      </p:cBhvr>
                                      <p:to>
                                        <a:schemeClr val="bg1"/>
                                      </p:to>
                                    </p:animClr>
                                    <p:set>
                                      <p:cBhvr>
                                        <p:cTn id="130" dur="500" fill="hold"/>
                                        <p:tgtEl>
                                          <p:spTgt spid="9"/>
                                        </p:tgtEl>
                                        <p:attrNameLst>
                                          <p:attrName>fill.type</p:attrName>
                                        </p:attrNameLst>
                                      </p:cBhvr>
                                      <p:to>
                                        <p:strVal val="solid"/>
                                      </p:to>
                                    </p:set>
                                    <p:set>
                                      <p:cBhvr>
                                        <p:cTn id="131" dur="500" fill="hold"/>
                                        <p:tgtEl>
                                          <p:spTgt spid="9"/>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10"/>
                                        </p:tgtEl>
                                        <p:attrNameLst>
                                          <p:attrName>fillcolor</p:attrName>
                                        </p:attrNameLst>
                                      </p:cBhvr>
                                      <p:to>
                                        <a:schemeClr val="bg1"/>
                                      </p:to>
                                    </p:animClr>
                                    <p:set>
                                      <p:cBhvr>
                                        <p:cTn id="134" dur="500" fill="hold"/>
                                        <p:tgtEl>
                                          <p:spTgt spid="10"/>
                                        </p:tgtEl>
                                        <p:attrNameLst>
                                          <p:attrName>fill.type</p:attrName>
                                        </p:attrNameLst>
                                      </p:cBhvr>
                                      <p:to>
                                        <p:strVal val="solid"/>
                                      </p:to>
                                    </p:set>
                                    <p:set>
                                      <p:cBhvr>
                                        <p:cTn id="135" dur="500" fill="hold"/>
                                        <p:tgtEl>
                                          <p:spTgt spid="10"/>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11"/>
                                        </p:tgtEl>
                                        <p:attrNameLst>
                                          <p:attrName>fillcolor</p:attrName>
                                        </p:attrNameLst>
                                      </p:cBhvr>
                                      <p:to>
                                        <a:schemeClr val="bg1"/>
                                      </p:to>
                                    </p:animClr>
                                    <p:set>
                                      <p:cBhvr>
                                        <p:cTn id="138" dur="500" fill="hold"/>
                                        <p:tgtEl>
                                          <p:spTgt spid="11"/>
                                        </p:tgtEl>
                                        <p:attrNameLst>
                                          <p:attrName>fill.type</p:attrName>
                                        </p:attrNameLst>
                                      </p:cBhvr>
                                      <p:to>
                                        <p:strVal val="solid"/>
                                      </p:to>
                                    </p:set>
                                    <p:set>
                                      <p:cBhvr>
                                        <p:cTn id="139" dur="500" fill="hold"/>
                                        <p:tgtEl>
                                          <p:spTgt spid="11"/>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12"/>
                                        </p:tgtEl>
                                        <p:attrNameLst>
                                          <p:attrName>fillcolor</p:attrName>
                                        </p:attrNameLst>
                                      </p:cBhvr>
                                      <p:to>
                                        <a:schemeClr val="bg1"/>
                                      </p:to>
                                    </p:animClr>
                                    <p:set>
                                      <p:cBhvr>
                                        <p:cTn id="142" dur="500" fill="hold"/>
                                        <p:tgtEl>
                                          <p:spTgt spid="12"/>
                                        </p:tgtEl>
                                        <p:attrNameLst>
                                          <p:attrName>fill.type</p:attrName>
                                        </p:attrNameLst>
                                      </p:cBhvr>
                                      <p:to>
                                        <p:strVal val="solid"/>
                                      </p:to>
                                    </p:set>
                                    <p:set>
                                      <p:cBhvr>
                                        <p:cTn id="143" dur="500" fill="hold"/>
                                        <p:tgtEl>
                                          <p:spTgt spid="12"/>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51"/>
                                        </p:tgtEl>
                                        <p:attrNameLst>
                                          <p:attrName>fillcolor</p:attrName>
                                        </p:attrNameLst>
                                      </p:cBhvr>
                                      <p:to>
                                        <a:srgbClr val="FFCC00"/>
                                      </p:to>
                                    </p:animClr>
                                    <p:set>
                                      <p:cBhvr>
                                        <p:cTn id="146" dur="500" fill="hold"/>
                                        <p:tgtEl>
                                          <p:spTgt spid="51"/>
                                        </p:tgtEl>
                                        <p:attrNameLst>
                                          <p:attrName>fill.type</p:attrName>
                                        </p:attrNameLst>
                                      </p:cBhvr>
                                      <p:to>
                                        <p:strVal val="solid"/>
                                      </p:to>
                                    </p:set>
                                    <p:set>
                                      <p:cBhvr>
                                        <p:cTn id="147" dur="500" fill="hold"/>
                                        <p:tgtEl>
                                          <p:spTgt spid="51"/>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16"/>
                                        </p:tgtEl>
                                        <p:attrNameLst>
                                          <p:attrName>fillcolor</p:attrName>
                                        </p:attrNameLst>
                                      </p:cBhvr>
                                      <p:to>
                                        <a:srgbClr val="FFCC00"/>
                                      </p:to>
                                    </p:animClr>
                                    <p:set>
                                      <p:cBhvr>
                                        <p:cTn id="150" dur="500" fill="hold"/>
                                        <p:tgtEl>
                                          <p:spTgt spid="16"/>
                                        </p:tgtEl>
                                        <p:attrNameLst>
                                          <p:attrName>fill.type</p:attrName>
                                        </p:attrNameLst>
                                      </p:cBhvr>
                                      <p:to>
                                        <p:strVal val="solid"/>
                                      </p:to>
                                    </p:set>
                                    <p:set>
                                      <p:cBhvr>
                                        <p:cTn id="151" dur="500" fill="hold"/>
                                        <p:tgtEl>
                                          <p:spTgt spid="16"/>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105"/>
                                        </p:tgtEl>
                                        <p:attrNameLst>
                                          <p:attrName>fillcolor</p:attrName>
                                        </p:attrNameLst>
                                      </p:cBhvr>
                                      <p:to>
                                        <a:schemeClr val="accent2"/>
                                      </p:to>
                                    </p:animClr>
                                    <p:set>
                                      <p:cBhvr>
                                        <p:cTn id="154" dur="500" fill="hold"/>
                                        <p:tgtEl>
                                          <p:spTgt spid="105"/>
                                        </p:tgtEl>
                                        <p:attrNameLst>
                                          <p:attrName>fill.type</p:attrName>
                                        </p:attrNameLst>
                                      </p:cBhvr>
                                      <p:to>
                                        <p:strVal val="solid"/>
                                      </p:to>
                                    </p:set>
                                    <p:set>
                                      <p:cBhvr>
                                        <p:cTn id="155" dur="500" fill="hold"/>
                                        <p:tgtEl>
                                          <p:spTgt spid="105"/>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106"/>
                                        </p:tgtEl>
                                        <p:attrNameLst>
                                          <p:attrName>fillcolor</p:attrName>
                                        </p:attrNameLst>
                                      </p:cBhvr>
                                      <p:to>
                                        <a:schemeClr val="bg1"/>
                                      </p:to>
                                    </p:animClr>
                                    <p:set>
                                      <p:cBhvr>
                                        <p:cTn id="158" dur="500" fill="hold"/>
                                        <p:tgtEl>
                                          <p:spTgt spid="106"/>
                                        </p:tgtEl>
                                        <p:attrNameLst>
                                          <p:attrName>fill.type</p:attrName>
                                        </p:attrNameLst>
                                      </p:cBhvr>
                                      <p:to>
                                        <p:strVal val="solid"/>
                                      </p:to>
                                    </p:set>
                                    <p:set>
                                      <p:cBhvr>
                                        <p:cTn id="159" dur="500" fill="hold"/>
                                        <p:tgtEl>
                                          <p:spTgt spid="106"/>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105"/>
                                        </p:tgtEl>
                                        <p:attrNameLst>
                                          <p:attrName>fillcolor</p:attrName>
                                        </p:attrNameLst>
                                      </p:cBhvr>
                                      <p:to>
                                        <a:schemeClr val="bg1"/>
                                      </p:to>
                                    </p:animClr>
                                    <p:set>
                                      <p:cBhvr>
                                        <p:cTn id="162" dur="500" fill="hold"/>
                                        <p:tgtEl>
                                          <p:spTgt spid="105"/>
                                        </p:tgtEl>
                                        <p:attrNameLst>
                                          <p:attrName>fill.type</p:attrName>
                                        </p:attrNameLst>
                                      </p:cBhvr>
                                      <p:to>
                                        <p:strVal val="solid"/>
                                      </p:to>
                                    </p:set>
                                    <p:set>
                                      <p:cBhvr>
                                        <p:cTn id="163" dur="500" fill="hold"/>
                                        <p:tgtEl>
                                          <p:spTgt spid="105"/>
                                        </p:tgtEl>
                                        <p:attrNameLst>
                                          <p:attrName>fill.on</p:attrName>
                                        </p:attrNameLst>
                                      </p:cBhvr>
                                      <p:to>
                                        <p:strVal val="tru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3" presetClass="entr" presetSubtype="10" fill="hold" nodeType="clickEffect">
                                  <p:stCondLst>
                                    <p:cond delay="0"/>
                                  </p:stCondLst>
                                  <p:childTnLst>
                                    <p:set>
                                      <p:cBhvr>
                                        <p:cTn id="167" dur="1" fill="hold">
                                          <p:stCondLst>
                                            <p:cond delay="0"/>
                                          </p:stCondLst>
                                        </p:cTn>
                                        <p:tgtEl>
                                          <p:spTgt spid="80"/>
                                        </p:tgtEl>
                                        <p:attrNameLst>
                                          <p:attrName>style.visibility</p:attrName>
                                        </p:attrNameLst>
                                      </p:cBhvr>
                                      <p:to>
                                        <p:strVal val="visible"/>
                                      </p:to>
                                    </p:set>
                                    <p:animEffect transition="in" filter="blinds(horizontal)">
                                      <p:cBhvr>
                                        <p:cTn id="168" dur="500"/>
                                        <p:tgtEl>
                                          <p:spTgt spid="80"/>
                                        </p:tgtEl>
                                      </p:cBhvr>
                                    </p:animEffect>
                                  </p:childTnLst>
                                </p:cTn>
                              </p:par>
                              <p:par>
                                <p:cTn id="169" presetID="3" presetClass="entr" presetSubtype="10" fill="hold"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blinds(horizontal)">
                                      <p:cBhvr>
                                        <p:cTn id="171" dur="500"/>
                                        <p:tgtEl>
                                          <p:spTgt spid="81"/>
                                        </p:tgtEl>
                                      </p:cBhvr>
                                    </p:animEffect>
                                  </p:childTnLst>
                                </p:cTn>
                              </p:par>
                              <p:par>
                                <p:cTn id="172" presetID="3" presetClass="entr" presetSubtype="10" fill="hold" nodeType="withEffect">
                                  <p:stCondLst>
                                    <p:cond delay="0"/>
                                  </p:stCondLst>
                                  <p:childTnLst>
                                    <p:set>
                                      <p:cBhvr>
                                        <p:cTn id="173" dur="1" fill="hold">
                                          <p:stCondLst>
                                            <p:cond delay="0"/>
                                          </p:stCondLst>
                                        </p:cTn>
                                        <p:tgtEl>
                                          <p:spTgt spid="82"/>
                                        </p:tgtEl>
                                        <p:attrNameLst>
                                          <p:attrName>style.visibility</p:attrName>
                                        </p:attrNameLst>
                                      </p:cBhvr>
                                      <p:to>
                                        <p:strVal val="visible"/>
                                      </p:to>
                                    </p:set>
                                    <p:animEffect transition="in" filter="blinds(horizontal)">
                                      <p:cBhvr>
                                        <p:cTn id="174" dur="500"/>
                                        <p:tgtEl>
                                          <p:spTgt spid="82"/>
                                        </p:tgtEl>
                                      </p:cBhvr>
                                    </p:animEffect>
                                  </p:childTnLst>
                                </p:cTn>
                              </p:par>
                              <p:par>
                                <p:cTn id="175" presetID="3" presetClass="entr" presetSubtype="10" fill="hold" nodeType="withEffect">
                                  <p:stCondLst>
                                    <p:cond delay="0"/>
                                  </p:stCondLst>
                                  <p:childTnLst>
                                    <p:set>
                                      <p:cBhvr>
                                        <p:cTn id="176" dur="1" fill="hold">
                                          <p:stCondLst>
                                            <p:cond delay="0"/>
                                          </p:stCondLst>
                                        </p:cTn>
                                        <p:tgtEl>
                                          <p:spTgt spid="83"/>
                                        </p:tgtEl>
                                        <p:attrNameLst>
                                          <p:attrName>style.visibility</p:attrName>
                                        </p:attrNameLst>
                                      </p:cBhvr>
                                      <p:to>
                                        <p:strVal val="visible"/>
                                      </p:to>
                                    </p:set>
                                    <p:animEffect transition="in" filter="blinds(horizontal)">
                                      <p:cBhvr>
                                        <p:cTn id="177" dur="500"/>
                                        <p:tgtEl>
                                          <p:spTgt spid="83"/>
                                        </p:tgtEl>
                                      </p:cBhvr>
                                    </p:animEffect>
                                  </p:childTnLst>
                                </p:cTn>
                              </p:par>
                              <p:par>
                                <p:cTn id="178" presetID="3" presetClass="entr" presetSubtype="10" fill="hold" nodeType="withEffect">
                                  <p:stCondLst>
                                    <p:cond delay="0"/>
                                  </p:stCondLst>
                                  <p:childTnLst>
                                    <p:set>
                                      <p:cBhvr>
                                        <p:cTn id="179" dur="1" fill="hold">
                                          <p:stCondLst>
                                            <p:cond delay="0"/>
                                          </p:stCondLst>
                                        </p:cTn>
                                        <p:tgtEl>
                                          <p:spTgt spid="84"/>
                                        </p:tgtEl>
                                        <p:attrNameLst>
                                          <p:attrName>style.visibility</p:attrName>
                                        </p:attrNameLst>
                                      </p:cBhvr>
                                      <p:to>
                                        <p:strVal val="visible"/>
                                      </p:to>
                                    </p:set>
                                    <p:animEffect transition="in" filter="blinds(horizontal)">
                                      <p:cBhvr>
                                        <p:cTn id="180" dur="500"/>
                                        <p:tgtEl>
                                          <p:spTgt spid="84"/>
                                        </p:tgtEl>
                                      </p:cBhvr>
                                    </p:animEffect>
                                  </p:childTnLst>
                                </p:cTn>
                              </p:par>
                              <p:par>
                                <p:cTn id="181" presetID="3" presetClass="entr" presetSubtype="1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blinds(horizontal)">
                                      <p:cBhvr>
                                        <p:cTn id="183" dur="500"/>
                                        <p:tgtEl>
                                          <p:spTgt spid="85"/>
                                        </p:tgtEl>
                                      </p:cBhvr>
                                    </p:animEffect>
                                  </p:childTnLst>
                                </p:cTn>
                              </p:par>
                              <p:par>
                                <p:cTn id="184" presetID="3" presetClass="entr" presetSubtype="10" fill="hold" nodeType="withEffect">
                                  <p:stCondLst>
                                    <p:cond delay="0"/>
                                  </p:stCondLst>
                                  <p:childTnLst>
                                    <p:set>
                                      <p:cBhvr>
                                        <p:cTn id="185" dur="1" fill="hold">
                                          <p:stCondLst>
                                            <p:cond delay="0"/>
                                          </p:stCondLst>
                                        </p:cTn>
                                        <p:tgtEl>
                                          <p:spTgt spid="86"/>
                                        </p:tgtEl>
                                        <p:attrNameLst>
                                          <p:attrName>style.visibility</p:attrName>
                                        </p:attrNameLst>
                                      </p:cBhvr>
                                      <p:to>
                                        <p:strVal val="visible"/>
                                      </p:to>
                                    </p:set>
                                    <p:animEffect transition="in" filter="blinds(horizontal)">
                                      <p:cBhvr>
                                        <p:cTn id="186" dur="500"/>
                                        <p:tgtEl>
                                          <p:spTgt spid="86"/>
                                        </p:tgtEl>
                                      </p:cBhvr>
                                    </p:animEffect>
                                  </p:childTnLst>
                                </p:cTn>
                              </p:par>
                              <p:par>
                                <p:cTn id="187" presetID="3" presetClass="entr" presetSubtype="10" fill="hold"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blinds(horizontal)">
                                      <p:cBhvr>
                                        <p:cTn id="189" dur="500"/>
                                        <p:tgtEl>
                                          <p:spTgt spid="87"/>
                                        </p:tgtEl>
                                      </p:cBhvr>
                                    </p:animEffect>
                                  </p:childTnLst>
                                </p:cTn>
                              </p:par>
                              <p:par>
                                <p:cTn id="190" presetID="3" presetClass="entr" presetSubtype="10" fill="hold" nodeType="with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blinds(horizontal)">
                                      <p:cBhvr>
                                        <p:cTn id="192" dur="500"/>
                                        <p:tgtEl>
                                          <p:spTgt spid="56"/>
                                        </p:tgtEl>
                                      </p:cBhvr>
                                    </p:animEffect>
                                  </p:childTnLst>
                                </p:cTn>
                              </p:par>
                              <p:par>
                                <p:cTn id="193" presetID="3" presetClass="entr" presetSubtype="10" fill="hold" nodeType="with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blinds(horizontal)">
                                      <p:cBhvr>
                                        <p:cTn id="195" dur="500"/>
                                        <p:tgtEl>
                                          <p:spTgt spid="54"/>
                                        </p:tgtEl>
                                      </p:cBhvr>
                                    </p:animEffect>
                                  </p:childTnLst>
                                </p:cTn>
                              </p:par>
                              <p:par>
                                <p:cTn id="196" presetID="3" presetClass="entr" presetSubtype="10" fill="hold" nodeType="withEffect">
                                  <p:stCondLst>
                                    <p:cond delay="0"/>
                                  </p:stCondLst>
                                  <p:childTnLst>
                                    <p:set>
                                      <p:cBhvr>
                                        <p:cTn id="197" dur="1" fill="hold">
                                          <p:stCondLst>
                                            <p:cond delay="0"/>
                                          </p:stCondLst>
                                        </p:cTn>
                                        <p:tgtEl>
                                          <p:spTgt spid="55"/>
                                        </p:tgtEl>
                                        <p:attrNameLst>
                                          <p:attrName>style.visibility</p:attrName>
                                        </p:attrNameLst>
                                      </p:cBhvr>
                                      <p:to>
                                        <p:strVal val="visible"/>
                                      </p:to>
                                    </p:set>
                                    <p:animEffect transition="in" filter="blinds(horizontal)">
                                      <p:cBhvr>
                                        <p:cTn id="198" dur="500"/>
                                        <p:tgtEl>
                                          <p:spTgt spid="55"/>
                                        </p:tgtEl>
                                      </p:cBhvr>
                                    </p:animEffect>
                                  </p:childTnLst>
                                </p:cTn>
                              </p:par>
                              <p:par>
                                <p:cTn id="199" presetID="3" presetClass="entr" presetSubtype="10" fill="hold" nodeType="withEffect">
                                  <p:stCondLst>
                                    <p:cond delay="0"/>
                                  </p:stCondLst>
                                  <p:childTnLst>
                                    <p:set>
                                      <p:cBhvr>
                                        <p:cTn id="200" dur="1" fill="hold">
                                          <p:stCondLst>
                                            <p:cond delay="0"/>
                                          </p:stCondLst>
                                        </p:cTn>
                                        <p:tgtEl>
                                          <p:spTgt spid="53"/>
                                        </p:tgtEl>
                                        <p:attrNameLst>
                                          <p:attrName>style.visibility</p:attrName>
                                        </p:attrNameLst>
                                      </p:cBhvr>
                                      <p:to>
                                        <p:strVal val="visible"/>
                                      </p:to>
                                    </p:set>
                                    <p:animEffect transition="in" filter="blinds(horizontal)">
                                      <p:cBhvr>
                                        <p:cTn id="201" dur="500"/>
                                        <p:tgtEl>
                                          <p:spTgt spid="53"/>
                                        </p:tgtEl>
                                      </p:cBhvr>
                                    </p:animEffect>
                                  </p:childTnLst>
                                </p:cTn>
                              </p:par>
                              <p:par>
                                <p:cTn id="202" presetID="3" presetClass="entr" presetSubtype="10" fill="hold"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blinds(horizontal)">
                                      <p:cBhvr>
                                        <p:cTn id="204" dur="500"/>
                                        <p:tgtEl>
                                          <p:spTgt spid="52"/>
                                        </p:tgtEl>
                                      </p:cBhvr>
                                    </p:animEffect>
                                  </p:childTnLst>
                                </p:cTn>
                              </p:par>
                              <p:par>
                                <p:cTn id="205" presetID="3" presetClass="entr" presetSubtype="10" fill="hold" nodeType="withEffect">
                                  <p:stCondLst>
                                    <p:cond delay="0"/>
                                  </p:stCondLst>
                                  <p:childTnLst>
                                    <p:set>
                                      <p:cBhvr>
                                        <p:cTn id="206" dur="1" fill="hold">
                                          <p:stCondLst>
                                            <p:cond delay="0"/>
                                          </p:stCondLst>
                                        </p:cTn>
                                        <p:tgtEl>
                                          <p:spTgt spid="50"/>
                                        </p:tgtEl>
                                        <p:attrNameLst>
                                          <p:attrName>style.visibility</p:attrName>
                                        </p:attrNameLst>
                                      </p:cBhvr>
                                      <p:to>
                                        <p:strVal val="visible"/>
                                      </p:to>
                                    </p:set>
                                    <p:animEffect transition="in" filter="blinds(horizontal)">
                                      <p:cBhvr>
                                        <p:cTn id="207" dur="500"/>
                                        <p:tgtEl>
                                          <p:spTgt spid="50"/>
                                        </p:tgtEl>
                                      </p:cBhvr>
                                    </p:animEffect>
                                  </p:childTnLst>
                                </p:cTn>
                              </p:par>
                              <p:par>
                                <p:cTn id="208" presetID="3" presetClass="entr" presetSubtype="10" fill="hold" nodeType="withEffect">
                                  <p:stCondLst>
                                    <p:cond delay="0"/>
                                  </p:stCondLst>
                                  <p:childTnLst>
                                    <p:set>
                                      <p:cBhvr>
                                        <p:cTn id="209" dur="1" fill="hold">
                                          <p:stCondLst>
                                            <p:cond delay="0"/>
                                          </p:stCondLst>
                                        </p:cTn>
                                        <p:tgtEl>
                                          <p:spTgt spid="47"/>
                                        </p:tgtEl>
                                        <p:attrNameLst>
                                          <p:attrName>style.visibility</p:attrName>
                                        </p:attrNameLst>
                                      </p:cBhvr>
                                      <p:to>
                                        <p:strVal val="visible"/>
                                      </p:to>
                                    </p:set>
                                    <p:animEffect transition="in" filter="blinds(horizontal)">
                                      <p:cBhvr>
                                        <p:cTn id="210" dur="500"/>
                                        <p:tgtEl>
                                          <p:spTgt spid="47"/>
                                        </p:tgtEl>
                                      </p:cBhvr>
                                    </p:animEffect>
                                  </p:childTnLst>
                                </p:cTn>
                              </p:par>
                              <p:par>
                                <p:cTn id="211" presetID="3" presetClass="entr" presetSubtype="10"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blinds(horizontal)">
                                      <p:cBhvr>
                                        <p:cTn id="213" dur="500"/>
                                        <p:tgtEl>
                                          <p:spTgt spid="44"/>
                                        </p:tgtEl>
                                      </p:cBhvr>
                                    </p:animEffect>
                                  </p:childTnLst>
                                </p:cTn>
                              </p:par>
                              <p:par>
                                <p:cTn id="214" presetID="3" presetClass="entr" presetSubtype="10" fill="hold"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blinds(horizontal)">
                                      <p:cBhvr>
                                        <p:cTn id="216" dur="500"/>
                                        <p:tgtEl>
                                          <p:spTgt spid="100"/>
                                        </p:tgtEl>
                                      </p:cBhvr>
                                    </p:animEffect>
                                  </p:childTnLst>
                                </p:cTn>
                              </p:par>
                              <p:par>
                                <p:cTn id="217" presetID="3" presetClass="entr" presetSubtype="10" fill="hold" nodeType="with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blinds(horizontal)">
                                      <p:cBhvr>
                                        <p:cTn id="219" dur="500"/>
                                        <p:tgtEl>
                                          <p:spTgt spid="39"/>
                                        </p:tgtEl>
                                      </p:cBhvr>
                                    </p:animEffect>
                                  </p:childTnLst>
                                </p:cTn>
                              </p:par>
                              <p:par>
                                <p:cTn id="220" presetID="3" presetClass="entr" presetSubtype="10" fill="hold" nodeType="with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blinds(horizontal)">
                                      <p:cBhvr>
                                        <p:cTn id="222" dur="500"/>
                                        <p:tgtEl>
                                          <p:spTgt spid="79"/>
                                        </p:tgtEl>
                                      </p:cBhvr>
                                    </p:animEffect>
                                  </p:childTnLst>
                                </p:cTn>
                              </p:par>
                              <p:par>
                                <p:cTn id="223" presetID="3" presetClass="entr" presetSubtype="10" fill="hold" nodeType="with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blinds(horizontal)">
                                      <p:cBhvr>
                                        <p:cTn id="225" dur="500"/>
                                        <p:tgtEl>
                                          <p:spTgt spid="88"/>
                                        </p:tgtEl>
                                      </p:cBhvr>
                                    </p:animEffect>
                                  </p:childTnLst>
                                </p:cTn>
                              </p:par>
                              <p:par>
                                <p:cTn id="226" presetID="3" presetClass="entr" presetSubtype="10" fill="hold" nodeType="withEffect">
                                  <p:stCondLst>
                                    <p:cond delay="0"/>
                                  </p:stCondLst>
                                  <p:childTnLst>
                                    <p:set>
                                      <p:cBhvr>
                                        <p:cTn id="227" dur="1" fill="hold">
                                          <p:stCondLst>
                                            <p:cond delay="0"/>
                                          </p:stCondLst>
                                        </p:cTn>
                                        <p:tgtEl>
                                          <p:spTgt spid="89"/>
                                        </p:tgtEl>
                                        <p:attrNameLst>
                                          <p:attrName>style.visibility</p:attrName>
                                        </p:attrNameLst>
                                      </p:cBhvr>
                                      <p:to>
                                        <p:strVal val="visible"/>
                                      </p:to>
                                    </p:set>
                                    <p:animEffect transition="in" filter="blinds(horizontal)">
                                      <p:cBhvr>
                                        <p:cTn id="228" dur="500"/>
                                        <p:tgtEl>
                                          <p:spTgt spid="89"/>
                                        </p:tgtEl>
                                      </p:cBhvr>
                                    </p:animEffect>
                                  </p:childTnLst>
                                </p:cTn>
                              </p:par>
                              <p:par>
                                <p:cTn id="229" presetID="3" presetClass="entr" presetSubtype="10"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blinds(horizontal)">
                                      <p:cBhvr>
                                        <p:cTn id="231" dur="500"/>
                                        <p:tgtEl>
                                          <p:spTgt spid="92"/>
                                        </p:tgtEl>
                                      </p:cBhvr>
                                    </p:animEffect>
                                  </p:childTnLst>
                                </p:cTn>
                              </p:par>
                              <p:par>
                                <p:cTn id="232" presetID="3" presetClass="entr" presetSubtype="10" fill="hold" nodeType="withEffect">
                                  <p:stCondLst>
                                    <p:cond delay="0"/>
                                  </p:stCondLst>
                                  <p:childTnLst>
                                    <p:set>
                                      <p:cBhvr>
                                        <p:cTn id="233" dur="1" fill="hold">
                                          <p:stCondLst>
                                            <p:cond delay="0"/>
                                          </p:stCondLst>
                                        </p:cTn>
                                        <p:tgtEl>
                                          <p:spTgt spid="90"/>
                                        </p:tgtEl>
                                        <p:attrNameLst>
                                          <p:attrName>style.visibility</p:attrName>
                                        </p:attrNameLst>
                                      </p:cBhvr>
                                      <p:to>
                                        <p:strVal val="visible"/>
                                      </p:to>
                                    </p:set>
                                    <p:animEffect transition="in" filter="blinds(horizontal)">
                                      <p:cBhvr>
                                        <p:cTn id="234" dur="500"/>
                                        <p:tgtEl>
                                          <p:spTgt spid="90"/>
                                        </p:tgtEl>
                                      </p:cBhvr>
                                    </p:animEffect>
                                  </p:childTnLst>
                                </p:cTn>
                              </p:par>
                              <p:par>
                                <p:cTn id="235" presetID="3" presetClass="entr" presetSubtype="10" fill="hold" nodeType="withEffect">
                                  <p:stCondLst>
                                    <p:cond delay="0"/>
                                  </p:stCondLst>
                                  <p:childTnLst>
                                    <p:set>
                                      <p:cBhvr>
                                        <p:cTn id="236" dur="1" fill="hold">
                                          <p:stCondLst>
                                            <p:cond delay="0"/>
                                          </p:stCondLst>
                                        </p:cTn>
                                        <p:tgtEl>
                                          <p:spTgt spid="91"/>
                                        </p:tgtEl>
                                        <p:attrNameLst>
                                          <p:attrName>style.visibility</p:attrName>
                                        </p:attrNameLst>
                                      </p:cBhvr>
                                      <p:to>
                                        <p:strVal val="visible"/>
                                      </p:to>
                                    </p:set>
                                    <p:animEffect transition="in" filter="blinds(horizontal)">
                                      <p:cBhvr>
                                        <p:cTn id="237" dur="500"/>
                                        <p:tgtEl>
                                          <p:spTgt spid="91"/>
                                        </p:tgtEl>
                                      </p:cBhvr>
                                    </p:animEffect>
                                  </p:childTnLst>
                                </p:cTn>
                              </p:par>
                              <p:par>
                                <p:cTn id="238" presetID="3" presetClass="entr" presetSubtype="10" fill="hold" nodeType="withEffect">
                                  <p:stCondLst>
                                    <p:cond delay="0"/>
                                  </p:stCondLst>
                                  <p:childTnLst>
                                    <p:set>
                                      <p:cBhvr>
                                        <p:cTn id="239" dur="1" fill="hold">
                                          <p:stCondLst>
                                            <p:cond delay="0"/>
                                          </p:stCondLst>
                                        </p:cTn>
                                        <p:tgtEl>
                                          <p:spTgt spid="93"/>
                                        </p:tgtEl>
                                        <p:attrNameLst>
                                          <p:attrName>style.visibility</p:attrName>
                                        </p:attrNameLst>
                                      </p:cBhvr>
                                      <p:to>
                                        <p:strVal val="visible"/>
                                      </p:to>
                                    </p:set>
                                    <p:animEffect transition="in" filter="blinds(horizontal)">
                                      <p:cBhvr>
                                        <p:cTn id="240" dur="500"/>
                                        <p:tgtEl>
                                          <p:spTgt spid="93"/>
                                        </p:tgtEl>
                                      </p:cBhvr>
                                    </p:animEffect>
                                  </p:childTnLst>
                                </p:cTn>
                              </p:par>
                              <p:par>
                                <p:cTn id="241" presetID="3" presetClass="entr" presetSubtype="10" fill="hold" nodeType="withEffect">
                                  <p:stCondLst>
                                    <p:cond delay="0"/>
                                  </p:stCondLst>
                                  <p:childTnLst>
                                    <p:set>
                                      <p:cBhvr>
                                        <p:cTn id="242" dur="1" fill="hold">
                                          <p:stCondLst>
                                            <p:cond delay="0"/>
                                          </p:stCondLst>
                                        </p:cTn>
                                        <p:tgtEl>
                                          <p:spTgt spid="94"/>
                                        </p:tgtEl>
                                        <p:attrNameLst>
                                          <p:attrName>style.visibility</p:attrName>
                                        </p:attrNameLst>
                                      </p:cBhvr>
                                      <p:to>
                                        <p:strVal val="visible"/>
                                      </p:to>
                                    </p:set>
                                    <p:animEffect transition="in" filter="blinds(horizontal)">
                                      <p:cBhvr>
                                        <p:cTn id="243" dur="500"/>
                                        <p:tgtEl>
                                          <p:spTgt spid="94"/>
                                        </p:tgtEl>
                                      </p:cBhvr>
                                    </p:animEffect>
                                  </p:childTnLst>
                                </p:cTn>
                              </p:par>
                              <p:par>
                                <p:cTn id="244" presetID="3" presetClass="entr" presetSubtype="10" fill="hold" nodeType="withEffect">
                                  <p:stCondLst>
                                    <p:cond delay="0"/>
                                  </p:stCondLst>
                                  <p:childTnLst>
                                    <p:set>
                                      <p:cBhvr>
                                        <p:cTn id="245" dur="1" fill="hold">
                                          <p:stCondLst>
                                            <p:cond delay="0"/>
                                          </p:stCondLst>
                                        </p:cTn>
                                        <p:tgtEl>
                                          <p:spTgt spid="95"/>
                                        </p:tgtEl>
                                        <p:attrNameLst>
                                          <p:attrName>style.visibility</p:attrName>
                                        </p:attrNameLst>
                                      </p:cBhvr>
                                      <p:to>
                                        <p:strVal val="visible"/>
                                      </p:to>
                                    </p:set>
                                    <p:animEffect transition="in" filter="blinds(horizontal)">
                                      <p:cBhvr>
                                        <p:cTn id="246" dur="500"/>
                                        <p:tgtEl>
                                          <p:spTgt spid="95"/>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mph" presetSubtype="2" fill="hold" nodeType="clickEffect">
                                  <p:stCondLst>
                                    <p:cond delay="0"/>
                                  </p:stCondLst>
                                  <p:childTnLst>
                                    <p:animClr clrSpc="rgb" dir="cw">
                                      <p:cBhvr>
                                        <p:cTn id="250" dur="500" fill="hold"/>
                                        <p:tgtEl>
                                          <p:spTgt spid="42"/>
                                        </p:tgtEl>
                                        <p:attrNameLst>
                                          <p:attrName>fillcolor</p:attrName>
                                        </p:attrNameLst>
                                      </p:cBhvr>
                                      <p:to>
                                        <a:schemeClr val="accent2"/>
                                      </p:to>
                                    </p:animClr>
                                    <p:set>
                                      <p:cBhvr>
                                        <p:cTn id="251" dur="500" fill="hold"/>
                                        <p:tgtEl>
                                          <p:spTgt spid="42"/>
                                        </p:tgtEl>
                                        <p:attrNameLst>
                                          <p:attrName>fill.type</p:attrName>
                                        </p:attrNameLst>
                                      </p:cBhvr>
                                      <p:to>
                                        <p:strVal val="solid"/>
                                      </p:to>
                                    </p:set>
                                    <p:set>
                                      <p:cBhvr>
                                        <p:cTn id="252" dur="500" fill="hold"/>
                                        <p:tgtEl>
                                          <p:spTgt spid="42"/>
                                        </p:tgtEl>
                                        <p:attrNameLst>
                                          <p:attrName>fill.on</p:attrName>
                                        </p:attrNameLst>
                                      </p:cBhvr>
                                      <p:to>
                                        <p:strVal val="true"/>
                                      </p:to>
                                    </p:set>
                                  </p:childTnLst>
                                </p:cTn>
                              </p:par>
                              <p:par>
                                <p:cTn id="253" presetID="3" presetClass="emph" presetSubtype="2" fill="hold" grpId="1" nodeType="withEffect">
                                  <p:stCondLst>
                                    <p:cond delay="0"/>
                                  </p:stCondLst>
                                  <p:childTnLst>
                                    <p:animClr clrSpc="rgb" dir="cw">
                                      <p:cBhvr override="childStyle">
                                        <p:cTn id="254" dur="500" fill="hold"/>
                                        <p:tgtEl>
                                          <p:spTgt spid="104"/>
                                        </p:tgtEl>
                                        <p:attrNameLst>
                                          <p:attrName>style.color</p:attrName>
                                        </p:attrNameLst>
                                      </p:cBhvr>
                                      <p:to>
                                        <a:schemeClr val="accent2"/>
                                      </p:to>
                                    </p:animClr>
                                  </p:childTnLst>
                                </p:cTn>
                              </p:par>
                              <p:par>
                                <p:cTn id="255" presetID="3" presetClass="emph" presetSubtype="2" fill="hold" grpId="1" nodeType="withEffect">
                                  <p:stCondLst>
                                    <p:cond delay="0"/>
                                  </p:stCondLst>
                                  <p:childTnLst>
                                    <p:animClr clrSpc="rgb" dir="cw">
                                      <p:cBhvr override="childStyle">
                                        <p:cTn id="256" dur="500" fill="hold"/>
                                        <p:tgtEl>
                                          <p:spTgt spid="106"/>
                                        </p:tgtEl>
                                        <p:attrNameLst>
                                          <p:attrName>style.color</p:attrName>
                                        </p:attrNameLst>
                                      </p:cBhvr>
                                      <p:to>
                                        <a:schemeClr val="accent2"/>
                                      </p:to>
                                    </p:animClr>
                                  </p:childTnLst>
                                </p:cTn>
                              </p:par>
                            </p:childTnLst>
                          </p:cTn>
                        </p:par>
                      </p:childTnLst>
                    </p:cTn>
                  </p:par>
                  <p:par>
                    <p:cTn id="257" fill="hold" nodeType="clickPar">
                      <p:stCondLst>
                        <p:cond delay="indefinite"/>
                      </p:stCondLst>
                      <p:childTnLst>
                        <p:par>
                          <p:cTn id="258" fill="hold" nodeType="withGroup">
                            <p:stCondLst>
                              <p:cond delay="0"/>
                            </p:stCondLst>
                            <p:childTnLst>
                              <p:par>
                                <p:cTn id="259" presetID="3" presetClass="entr" presetSubtype="10" fill="hold" grpId="0" nodeType="clickEffect">
                                  <p:stCondLst>
                                    <p:cond delay="0"/>
                                  </p:stCondLst>
                                  <p:childTnLst>
                                    <p:set>
                                      <p:cBhvr>
                                        <p:cTn id="260" dur="1" fill="hold">
                                          <p:stCondLst>
                                            <p:cond delay="0"/>
                                          </p:stCondLst>
                                        </p:cTn>
                                        <p:tgtEl>
                                          <p:spTgt spid="98"/>
                                        </p:tgtEl>
                                        <p:attrNameLst>
                                          <p:attrName>style.visibility</p:attrName>
                                        </p:attrNameLst>
                                      </p:cBhvr>
                                      <p:to>
                                        <p:strVal val="visible"/>
                                      </p:to>
                                    </p:set>
                                    <p:animEffect transition="in" filter="blinds(horizontal)">
                                      <p:cBhvr>
                                        <p:cTn id="261" dur="500"/>
                                        <p:tgtEl>
                                          <p:spTgt spid="98"/>
                                        </p:tgtEl>
                                      </p:cBhvr>
                                    </p:animEffect>
                                  </p:childTnLst>
                                </p:cTn>
                              </p:par>
                              <p:par>
                                <p:cTn id="262" presetID="3" presetClass="entr" presetSubtype="10" fill="hold" nodeType="withEffect">
                                  <p:stCondLst>
                                    <p:cond delay="0"/>
                                  </p:stCondLst>
                                  <p:childTnLst>
                                    <p:set>
                                      <p:cBhvr>
                                        <p:cTn id="263" dur="1" fill="hold">
                                          <p:stCondLst>
                                            <p:cond delay="0"/>
                                          </p:stCondLst>
                                        </p:cTn>
                                        <p:tgtEl>
                                          <p:spTgt spid="97"/>
                                        </p:tgtEl>
                                        <p:attrNameLst>
                                          <p:attrName>style.visibility</p:attrName>
                                        </p:attrNameLst>
                                      </p:cBhvr>
                                      <p:to>
                                        <p:strVal val="visible"/>
                                      </p:to>
                                    </p:set>
                                    <p:animEffect transition="in" filter="blinds(horizontal)">
                                      <p:cBhvr>
                                        <p:cTn id="264" dur="500"/>
                                        <p:tgtEl>
                                          <p:spTgt spid="97"/>
                                        </p:tgtEl>
                                      </p:cBhvr>
                                    </p:animEffect>
                                  </p:childTnLst>
                                </p:cTn>
                              </p:par>
                              <p:par>
                                <p:cTn id="265" presetID="1" presetClass="entr" presetSubtype="0" fill="hold" grpId="0" nodeType="withEffect">
                                  <p:stCondLst>
                                    <p:cond delay="0"/>
                                  </p:stCondLst>
                                  <p:childTnLst>
                                    <p:set>
                                      <p:cBhvr>
                                        <p:cTn id="266" dur="1" fill="hold">
                                          <p:stCondLst>
                                            <p:cond delay="0"/>
                                          </p:stCondLst>
                                        </p:cTn>
                                        <p:tgtEl>
                                          <p:spTgt spid="96"/>
                                        </p:tgtEl>
                                        <p:attrNameLst>
                                          <p:attrName>style.visibility</p:attrName>
                                        </p:attrNameLst>
                                      </p:cBhvr>
                                      <p:to>
                                        <p:strVal val="visible"/>
                                      </p:to>
                                    </p:set>
                                  </p:childTnLst>
                                </p:cTn>
                              </p:par>
                              <p:par>
                                <p:cTn id="267" presetID="0" presetClass="path" presetSubtype="0" accel="50000" decel="50000" fill="hold" grpId="1" nodeType="withEffect">
                                  <p:stCondLst>
                                    <p:cond delay="0"/>
                                  </p:stCondLst>
                                  <p:childTnLst>
                                    <p:animMotion origin="layout" path="M 0.00052 -0.00509 C 0.04861 0.09507 0.09688 0.19523 -0.00034 0.24034 C -0.09757 0.28545 -0.49896 0.22901 -0.58298 0.26486 C -0.66701 0.30072 -0.52066 0.41568 -0.50399 0.45547 " pathEditMode="relative" rAng="0" ptsTypes="aaaa">
                                      <p:cBhvr>
                                        <p:cTn id="268" dur="2000" fill="hold"/>
                                        <p:tgtEl>
                                          <p:spTgt spid="96"/>
                                        </p:tgtEl>
                                        <p:attrNameLst>
                                          <p:attrName>ppt_x</p:attrName>
                                          <p:attrName>ppt_y</p:attrName>
                                        </p:attrNameLst>
                                      </p:cBhvr>
                                      <p:rCtr x="-28600" y="23000"/>
                                    </p:animMotion>
                                  </p:childTnLst>
                                </p:cTn>
                              </p:par>
                            </p:childTnLst>
                          </p:cTn>
                        </p:par>
                        <p:par>
                          <p:cTn id="269" fill="hold" nodeType="afterGroup">
                            <p:stCondLst>
                              <p:cond delay="2000"/>
                            </p:stCondLst>
                            <p:childTnLst>
                              <p:par>
                                <p:cTn id="270" presetID="1" presetClass="emph" presetSubtype="2" fill="hold" nodeType="afterEffect">
                                  <p:stCondLst>
                                    <p:cond delay="0"/>
                                  </p:stCondLst>
                                  <p:childTnLst>
                                    <p:animClr clrSpc="rgb" dir="cw">
                                      <p:cBhvr>
                                        <p:cTn id="271" dur="500" fill="hold"/>
                                        <p:tgtEl>
                                          <p:spTgt spid="18"/>
                                        </p:tgtEl>
                                        <p:attrNameLst>
                                          <p:attrName>fillcolor</p:attrName>
                                        </p:attrNameLst>
                                      </p:cBhvr>
                                      <p:to>
                                        <a:schemeClr val="accent2"/>
                                      </p:to>
                                    </p:animClr>
                                    <p:set>
                                      <p:cBhvr>
                                        <p:cTn id="272" dur="500" fill="hold"/>
                                        <p:tgtEl>
                                          <p:spTgt spid="18"/>
                                        </p:tgtEl>
                                        <p:attrNameLst>
                                          <p:attrName>fill.type</p:attrName>
                                        </p:attrNameLst>
                                      </p:cBhvr>
                                      <p:to>
                                        <p:strVal val="solid"/>
                                      </p:to>
                                    </p:set>
                                    <p:set>
                                      <p:cBhvr>
                                        <p:cTn id="273"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animBg="1"/>
      <p:bldP spid="51" grpId="0" animBg="1"/>
      <p:bldP spid="96" grpId="0" animBg="1"/>
      <p:bldP spid="96" grpId="1" animBg="1"/>
      <p:bldP spid="98" grpId="0"/>
      <p:bldP spid="102" grpId="0" animBg="1"/>
      <p:bldP spid="102" grpId="1" animBg="1"/>
      <p:bldP spid="102" grpId="2" animBg="1"/>
      <p:bldP spid="103" grpId="0" animBg="1"/>
      <p:bldP spid="104" grpId="0" animBg="1"/>
      <p:bldP spid="104" grpId="1" animBg="1"/>
      <p:bldP spid="105" grpId="0"/>
      <p:bldP spid="106" grpId="0"/>
      <p:bldP spid="10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aramond" charset="0"/>
              </a:rPr>
              <a:t>Execution-based Prefetchers (I)</a:t>
            </a:r>
          </a:p>
        </p:txBody>
      </p:sp>
      <p:sp>
        <p:nvSpPr>
          <p:cNvPr id="51202" name="Content Placeholder 2"/>
          <p:cNvSpPr>
            <a:spLocks noGrp="1"/>
          </p:cNvSpPr>
          <p:nvPr>
            <p:ph idx="1"/>
          </p:nvPr>
        </p:nvSpPr>
        <p:spPr>
          <a:xfrm>
            <a:off x="228600" y="996950"/>
            <a:ext cx="8610600" cy="5194300"/>
          </a:xfrm>
        </p:spPr>
        <p:txBody>
          <a:bodyPr/>
          <a:lstStyle/>
          <a:p>
            <a:r>
              <a:rPr lang="en-US" dirty="0">
                <a:latin typeface="Tahoma" charset="0"/>
              </a:rPr>
              <a:t>Idea: </a:t>
            </a:r>
            <a:r>
              <a:rPr lang="en-US" dirty="0">
                <a:solidFill>
                  <a:srgbClr val="0033CC"/>
                </a:solidFill>
                <a:latin typeface="Tahoma" charset="0"/>
              </a:rPr>
              <a:t>Pre-execute a piece of the (pruned) program solely for prefetching data </a:t>
            </a:r>
          </a:p>
          <a:p>
            <a:pPr lvl="1"/>
            <a:r>
              <a:rPr lang="en-US" dirty="0">
                <a:latin typeface="Tahoma" charset="0"/>
                <a:ea typeface="ＭＳ Ｐゴシック" charset="0"/>
              </a:rPr>
              <a:t>Only need to distill pieces that lead to cache misses</a:t>
            </a:r>
          </a:p>
          <a:p>
            <a:endParaRPr lang="en-US" dirty="0">
              <a:solidFill>
                <a:srgbClr val="0033CC"/>
              </a:solidFill>
              <a:latin typeface="Tahoma" charset="0"/>
            </a:endParaRPr>
          </a:p>
          <a:p>
            <a:r>
              <a:rPr lang="en-US" sz="2600" dirty="0">
                <a:solidFill>
                  <a:srgbClr val="0033CC"/>
                </a:solidFill>
                <a:latin typeface="Tahoma" charset="0"/>
                <a:ea typeface="ＭＳ Ｐゴシック" charset="0"/>
              </a:rPr>
              <a:t>Speculative thread: </a:t>
            </a:r>
            <a:r>
              <a:rPr lang="en-US" sz="2600" dirty="0">
                <a:latin typeface="Tahoma" charset="0"/>
                <a:ea typeface="ＭＳ Ｐゴシック" charset="0"/>
              </a:rPr>
              <a:t>Pre-executed program piece can be considered a </a:t>
            </a:r>
            <a:r>
              <a:rPr lang="ja-JP" altLang="en-US" sz="2600" dirty="0">
                <a:latin typeface="Tahoma" charset="0"/>
                <a:ea typeface="ＭＳ Ｐゴシック" charset="0"/>
              </a:rPr>
              <a:t>“</a:t>
            </a:r>
            <a:r>
              <a:rPr lang="en-US" altLang="ja-JP" sz="2600" dirty="0">
                <a:latin typeface="Tahoma" charset="0"/>
                <a:ea typeface="ＭＳ Ｐゴシック" charset="0"/>
              </a:rPr>
              <a:t>thread</a:t>
            </a:r>
            <a:r>
              <a:rPr lang="ja-JP" altLang="en-US" sz="2600" dirty="0">
                <a:latin typeface="Tahoma" charset="0"/>
                <a:ea typeface="ＭＳ Ｐゴシック" charset="0"/>
              </a:rPr>
              <a:t>”</a:t>
            </a:r>
            <a:endParaRPr lang="en-US" altLang="ja-JP" sz="2600" dirty="0">
              <a:latin typeface="Tahoma" charset="0"/>
              <a:ea typeface="ＭＳ Ｐゴシック" charset="0"/>
            </a:endParaRPr>
          </a:p>
          <a:p>
            <a:pPr lvl="1">
              <a:buClr>
                <a:schemeClr val="accent1"/>
              </a:buClr>
              <a:buSzPct val="65000"/>
              <a:buFont typeface="Wingdings" charset="0"/>
              <a:buChar char="n"/>
            </a:pPr>
            <a:endParaRPr lang="en-US" sz="2400" dirty="0">
              <a:latin typeface="Tahoma" charset="0"/>
              <a:ea typeface="ＭＳ Ｐゴシック" charset="0"/>
            </a:endParaRPr>
          </a:p>
          <a:p>
            <a:r>
              <a:rPr lang="en-US" sz="2600" dirty="0">
                <a:latin typeface="Tahoma" charset="0"/>
                <a:ea typeface="ＭＳ Ｐゴシック" charset="0"/>
              </a:rPr>
              <a:t>Speculative thread can be executed </a:t>
            </a:r>
          </a:p>
          <a:p>
            <a:pPr marL="695325" lvl="2" indent="-342900"/>
            <a:r>
              <a:rPr lang="en-US" dirty="0">
                <a:latin typeface="Tahoma" charset="0"/>
                <a:ea typeface="ＭＳ Ｐゴシック" charset="0"/>
              </a:rPr>
              <a:t>On a separate processor/core</a:t>
            </a:r>
          </a:p>
          <a:p>
            <a:pPr marL="695325" lvl="2" indent="-342900"/>
            <a:r>
              <a:rPr lang="en-US" dirty="0">
                <a:latin typeface="Tahoma" charset="0"/>
                <a:ea typeface="ＭＳ Ｐゴシック" charset="0"/>
              </a:rPr>
              <a:t>On a separate hardware thread context (think fine-grained multithreading)</a:t>
            </a:r>
          </a:p>
          <a:p>
            <a:pPr marL="695325" lvl="2" indent="-342900"/>
            <a:r>
              <a:rPr lang="en-US" dirty="0">
                <a:latin typeface="Tahoma" charset="0"/>
                <a:ea typeface="ＭＳ Ｐゴシック" charset="0"/>
              </a:rPr>
              <a:t>On the same thread context in idle cycles (during cache misses)</a:t>
            </a:r>
          </a:p>
          <a:p>
            <a:endParaRPr lang="en-US" dirty="0">
              <a:solidFill>
                <a:srgbClr val="0033CC"/>
              </a:solidFill>
              <a:latin typeface="Tahoma" charset="0"/>
            </a:endParaRPr>
          </a:p>
          <a:p>
            <a:endParaRPr lang="en-US" dirty="0">
              <a:solidFill>
                <a:srgbClr val="0033CC"/>
              </a:solidFill>
              <a:latin typeface="Tahoma" charset="0"/>
            </a:endParaRPr>
          </a:p>
        </p:txBody>
      </p:sp>
      <p:sp>
        <p:nvSpPr>
          <p:cNvPr id="41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AD1098-E720-064B-BF3E-BACACB19E8A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3177931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Garamond" charset="0"/>
              </a:rPr>
              <a:t>Execution-based Prefetchers (II)</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How to construct the speculative thread:</a:t>
            </a:r>
          </a:p>
          <a:p>
            <a:pPr lvl="1"/>
            <a:r>
              <a:rPr lang="en-US" dirty="0">
                <a:latin typeface="Tahoma" charset="0"/>
                <a:ea typeface="ＭＳ Ｐゴシック" charset="0"/>
              </a:rPr>
              <a:t>Software based pruning and </a:t>
            </a:r>
            <a:r>
              <a:rPr lang="ja-JP" altLang="en-US" dirty="0">
                <a:latin typeface="Tahoma" charset="0"/>
                <a:ea typeface="ＭＳ Ｐゴシック" charset="0"/>
              </a:rPr>
              <a:t>“</a:t>
            </a:r>
            <a:r>
              <a:rPr lang="en-US" altLang="ja-JP" dirty="0">
                <a:latin typeface="Tahoma" charset="0"/>
                <a:ea typeface="ＭＳ Ｐゴシック" charset="0"/>
              </a:rPr>
              <a:t>spawn</a:t>
            </a:r>
            <a:r>
              <a:rPr lang="ja-JP" altLang="en-US" dirty="0">
                <a:latin typeface="Tahoma" charset="0"/>
                <a:ea typeface="ＭＳ Ｐゴシック" charset="0"/>
              </a:rPr>
              <a:t>”</a:t>
            </a:r>
            <a:r>
              <a:rPr lang="en-US" altLang="ja-JP" dirty="0">
                <a:latin typeface="Tahoma" charset="0"/>
                <a:ea typeface="ＭＳ Ｐゴシック" charset="0"/>
              </a:rPr>
              <a:t> instructions</a:t>
            </a:r>
          </a:p>
          <a:p>
            <a:pPr lvl="1"/>
            <a:r>
              <a:rPr lang="en-US" dirty="0">
                <a:latin typeface="Tahoma" charset="0"/>
                <a:ea typeface="ＭＳ Ｐゴシック" charset="0"/>
              </a:rPr>
              <a:t>Hardware based pruning and </a:t>
            </a:r>
            <a:r>
              <a:rPr lang="ja-JP" altLang="en-US" dirty="0">
                <a:latin typeface="Tahoma" charset="0"/>
                <a:ea typeface="ＭＳ Ｐゴシック" charset="0"/>
              </a:rPr>
              <a:t>“</a:t>
            </a:r>
            <a:r>
              <a:rPr lang="en-US" altLang="ja-JP" dirty="0">
                <a:latin typeface="Tahoma" charset="0"/>
                <a:ea typeface="ＭＳ Ｐゴシック" charset="0"/>
              </a:rPr>
              <a:t>spawn</a:t>
            </a:r>
            <a:r>
              <a:rPr lang="ja-JP" altLang="en-US" dirty="0">
                <a:latin typeface="Tahoma" charset="0"/>
                <a:ea typeface="ＭＳ Ｐゴシック" charset="0"/>
              </a:rPr>
              <a:t>”</a:t>
            </a:r>
            <a:r>
              <a:rPr lang="en-US" altLang="ja-JP" dirty="0">
                <a:latin typeface="Tahoma" charset="0"/>
                <a:ea typeface="ＭＳ Ｐゴシック" charset="0"/>
              </a:rPr>
              <a:t> instructions</a:t>
            </a:r>
          </a:p>
          <a:p>
            <a:pPr lvl="1"/>
            <a:r>
              <a:rPr lang="en-US" dirty="0">
                <a:latin typeface="Tahoma" charset="0"/>
                <a:ea typeface="ＭＳ Ｐゴシック" charset="0"/>
              </a:rPr>
              <a:t>Use the original program (no construction), but </a:t>
            </a:r>
          </a:p>
          <a:p>
            <a:pPr lvl="2"/>
            <a:r>
              <a:rPr lang="en-US" dirty="0">
                <a:latin typeface="Tahoma" charset="0"/>
                <a:ea typeface="ＭＳ Ｐゴシック" charset="0"/>
              </a:rPr>
              <a:t>Execute it faster without stalling and correctness constraints</a:t>
            </a:r>
          </a:p>
          <a:p>
            <a:pPr lvl="2"/>
            <a:endParaRPr lang="en-US" dirty="0">
              <a:latin typeface="Tahoma" charset="0"/>
              <a:ea typeface="ＭＳ Ｐゴシック" charset="0"/>
            </a:endParaRPr>
          </a:p>
          <a:p>
            <a:r>
              <a:rPr lang="en-US" dirty="0">
                <a:latin typeface="Tahoma" charset="0"/>
              </a:rPr>
              <a:t>Speculative thread</a:t>
            </a:r>
          </a:p>
          <a:p>
            <a:pPr lvl="1"/>
            <a:r>
              <a:rPr lang="en-US" dirty="0">
                <a:latin typeface="Tahoma" charset="0"/>
                <a:ea typeface="ＭＳ Ｐゴシック" charset="0"/>
              </a:rPr>
              <a:t>Needs to discover misses before the main program</a:t>
            </a:r>
          </a:p>
          <a:p>
            <a:pPr lvl="2"/>
            <a:r>
              <a:rPr lang="en-US" dirty="0">
                <a:latin typeface="Tahoma" charset="0"/>
                <a:ea typeface="ＭＳ Ｐゴシック" charset="0"/>
              </a:rPr>
              <a:t>Avoid waiting/stalling and/or compute less</a:t>
            </a:r>
          </a:p>
          <a:p>
            <a:pPr lvl="1"/>
            <a:r>
              <a:rPr lang="en-US" dirty="0">
                <a:latin typeface="Tahoma" charset="0"/>
                <a:ea typeface="ＭＳ Ｐゴシック" charset="0"/>
              </a:rPr>
              <a:t>To get ahead, uses</a:t>
            </a:r>
          </a:p>
          <a:p>
            <a:pPr lvl="2"/>
            <a:r>
              <a:rPr lang="en-US" dirty="0">
                <a:latin typeface="Tahoma" charset="0"/>
                <a:ea typeface="ＭＳ Ｐゴシック" charset="0"/>
              </a:rPr>
              <a:t>Perform only address generation computation, branch prediction, value prediction (to predict “unknown” values) </a:t>
            </a:r>
          </a:p>
          <a:p>
            <a:pPr lvl="1"/>
            <a:r>
              <a:rPr lang="en-US" dirty="0">
                <a:latin typeface="Tahoma" charset="0"/>
                <a:ea typeface="ＭＳ Ｐゴシック" charset="0"/>
              </a:rPr>
              <a:t>Purely speculative so there is no need for recovery of main program if the speculative thread is incorrect</a:t>
            </a: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D09F49-524C-6543-B1CC-2FCD9F1F160E}"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822666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rPr>
              <a:t>Thread-Based Pre-Execution</a:t>
            </a:r>
          </a:p>
        </p:txBody>
      </p:sp>
      <p:sp>
        <p:nvSpPr>
          <p:cNvPr id="44034" name="Content Placeholder 2"/>
          <p:cNvSpPr>
            <a:spLocks noGrp="1"/>
          </p:cNvSpPr>
          <p:nvPr>
            <p:ph idx="1"/>
          </p:nvPr>
        </p:nvSpPr>
        <p:spPr>
          <a:xfrm>
            <a:off x="4968875" y="996950"/>
            <a:ext cx="4054475" cy="5194300"/>
          </a:xfrm>
        </p:spPr>
        <p:txBody>
          <a:bodyPr/>
          <a:lstStyle/>
          <a:p>
            <a:r>
              <a:rPr lang="en-US" sz="2200">
                <a:latin typeface="Tahoma" charset="0"/>
              </a:rPr>
              <a:t>Dubois and Song, </a:t>
            </a:r>
            <a:r>
              <a:rPr lang="ja-JP" altLang="en-US" sz="2200">
                <a:latin typeface="Tahoma" charset="0"/>
              </a:rPr>
              <a:t>“</a:t>
            </a:r>
            <a:r>
              <a:rPr lang="en-US" altLang="ja-JP" sz="2200">
                <a:solidFill>
                  <a:srgbClr val="FF0000"/>
                </a:solidFill>
                <a:latin typeface="Tahoma" charset="0"/>
              </a:rPr>
              <a:t>Assisted Execution</a:t>
            </a:r>
            <a:r>
              <a:rPr lang="en-US" altLang="ja-JP" sz="2200">
                <a:latin typeface="Tahoma" charset="0"/>
              </a:rPr>
              <a:t>,</a:t>
            </a:r>
            <a:r>
              <a:rPr lang="ja-JP" altLang="en-US" sz="2200">
                <a:latin typeface="Tahoma" charset="0"/>
              </a:rPr>
              <a:t>”</a:t>
            </a:r>
            <a:r>
              <a:rPr lang="en-US" altLang="ja-JP" sz="2200">
                <a:latin typeface="Tahoma" charset="0"/>
              </a:rPr>
              <a:t> USC Tech Report 1998.</a:t>
            </a:r>
          </a:p>
          <a:p>
            <a:endParaRPr lang="en-US" sz="2200">
              <a:latin typeface="Tahoma" charset="0"/>
            </a:endParaRPr>
          </a:p>
          <a:p>
            <a:r>
              <a:rPr lang="en-US" sz="2200">
                <a:latin typeface="Tahoma" charset="0"/>
              </a:rPr>
              <a:t>Chappell et al., </a:t>
            </a:r>
            <a:r>
              <a:rPr lang="ja-JP" altLang="en-US" sz="2200">
                <a:latin typeface="Tahoma" charset="0"/>
              </a:rPr>
              <a:t>“</a:t>
            </a:r>
            <a:r>
              <a:rPr lang="en-US" altLang="ja-JP" sz="2200">
                <a:solidFill>
                  <a:srgbClr val="FF0000"/>
                </a:solidFill>
                <a:latin typeface="Tahoma" charset="0"/>
              </a:rPr>
              <a:t>Simultaneous Subordinate Microthreading (SSMT)</a:t>
            </a:r>
            <a:r>
              <a:rPr lang="en-US" altLang="ja-JP" sz="2200">
                <a:latin typeface="Tahoma" charset="0"/>
              </a:rPr>
              <a:t>,</a:t>
            </a:r>
            <a:r>
              <a:rPr lang="ja-JP" altLang="en-US" sz="2200">
                <a:latin typeface="Tahoma" charset="0"/>
              </a:rPr>
              <a:t>”</a:t>
            </a:r>
            <a:r>
              <a:rPr lang="en-US" altLang="ja-JP" sz="2200">
                <a:latin typeface="Tahoma" charset="0"/>
              </a:rPr>
              <a:t> ISCA 1999.</a:t>
            </a:r>
          </a:p>
          <a:p>
            <a:endParaRPr lang="en-US" sz="2200">
              <a:latin typeface="Tahoma" charset="0"/>
            </a:endParaRPr>
          </a:p>
          <a:p>
            <a:r>
              <a:rPr lang="en-US" sz="2200">
                <a:latin typeface="Tahoma" charset="0"/>
              </a:rPr>
              <a:t>Zilles and Sohi, </a:t>
            </a:r>
            <a:r>
              <a:rPr lang="ja-JP" altLang="en-US" sz="2200">
                <a:latin typeface="Tahoma" charset="0"/>
              </a:rPr>
              <a:t>“</a:t>
            </a:r>
            <a:r>
              <a:rPr lang="en-US" altLang="ja-JP" sz="2200">
                <a:solidFill>
                  <a:srgbClr val="FF0000"/>
                </a:solidFill>
                <a:latin typeface="Tahoma" charset="0"/>
              </a:rPr>
              <a:t>Execution-based Prediction Using Speculative Slices</a:t>
            </a:r>
            <a:r>
              <a:rPr lang="ja-JP" altLang="en-US" sz="2200">
                <a:latin typeface="Tahoma" charset="0"/>
              </a:rPr>
              <a:t>”</a:t>
            </a:r>
            <a:r>
              <a:rPr lang="en-US" altLang="ja-JP" sz="2200">
                <a:latin typeface="Tahoma" charset="0"/>
              </a:rPr>
              <a:t>, ISCA 2001.</a:t>
            </a:r>
          </a:p>
          <a:p>
            <a:endParaRPr lang="en-US">
              <a:latin typeface="Tahoma" charset="0"/>
            </a:endParaRPr>
          </a:p>
          <a:p>
            <a:endParaRPr lang="en-US">
              <a:latin typeface="Tahoma" charset="0"/>
            </a:endParaRP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DED282-346C-F548-B86A-B839D16A0153}"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055688"/>
            <a:ext cx="4805362"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080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rPr>
              <a:t>Thread-Based Pre-Execution Issues</a:t>
            </a:r>
          </a:p>
        </p:txBody>
      </p:sp>
      <p:sp>
        <p:nvSpPr>
          <p:cNvPr id="11267"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Where to execute the precomputation thread?</a:t>
            </a:r>
          </a:p>
          <a:p>
            <a:pPr lvl="1">
              <a:buFont typeface="Wingdings" charset="0"/>
              <a:buNone/>
            </a:pPr>
            <a:r>
              <a:rPr lang="en-US" sz="2000">
                <a:latin typeface="Tahoma" charset="0"/>
                <a:ea typeface="ＭＳ Ｐゴシック" charset="0"/>
              </a:rPr>
              <a:t>1. Separate core (least contention with main thread)</a:t>
            </a:r>
          </a:p>
          <a:p>
            <a:pPr lvl="1">
              <a:buFont typeface="Wingdings" charset="0"/>
              <a:buNone/>
            </a:pPr>
            <a:r>
              <a:rPr lang="en-US" sz="2000">
                <a:latin typeface="Tahoma" charset="0"/>
                <a:ea typeface="ＭＳ Ｐゴシック" charset="0"/>
              </a:rPr>
              <a:t>2. Separate thread context on the same core (more contention)</a:t>
            </a:r>
          </a:p>
          <a:p>
            <a:pPr lvl="1">
              <a:buFont typeface="Wingdings" charset="0"/>
              <a:buNone/>
            </a:pPr>
            <a:r>
              <a:rPr lang="en-US" sz="2000">
                <a:latin typeface="Tahoma" charset="0"/>
                <a:ea typeface="ＭＳ Ｐゴシック" charset="0"/>
              </a:rPr>
              <a:t>3. Same core, same context </a:t>
            </a:r>
          </a:p>
          <a:p>
            <a:pPr lvl="2"/>
            <a:r>
              <a:rPr lang="en-US">
                <a:latin typeface="Tahoma" charset="0"/>
                <a:ea typeface="ＭＳ Ｐゴシック" charset="0"/>
              </a:rPr>
              <a:t>When the main thread is stalled</a:t>
            </a:r>
          </a:p>
          <a:p>
            <a:r>
              <a:rPr lang="en-US">
                <a:solidFill>
                  <a:srgbClr val="0000FF"/>
                </a:solidFill>
                <a:latin typeface="Tahoma" charset="0"/>
              </a:rPr>
              <a:t>When to spawn the precomputation thread?</a:t>
            </a:r>
          </a:p>
          <a:p>
            <a:pPr lvl="1">
              <a:buFont typeface="Wingdings" charset="0"/>
              <a:buNone/>
            </a:pPr>
            <a:r>
              <a:rPr lang="en-US" sz="2000">
                <a:latin typeface="Tahoma" charset="0"/>
                <a:ea typeface="ＭＳ Ｐゴシック" charset="0"/>
              </a:rPr>
              <a:t>1. Insert spawn instructions well before the </a:t>
            </a:r>
            <a:r>
              <a:rPr lang="ja-JP" altLang="en-US" sz="2000">
                <a:latin typeface="Tahoma" charset="0"/>
                <a:ea typeface="ＭＳ Ｐゴシック" charset="0"/>
              </a:rPr>
              <a:t>“</a:t>
            </a:r>
            <a:r>
              <a:rPr lang="en-US" altLang="ja-JP" sz="2000">
                <a:latin typeface="Tahoma" charset="0"/>
                <a:ea typeface="ＭＳ Ｐゴシック" charset="0"/>
              </a:rPr>
              <a:t>problem</a:t>
            </a:r>
            <a:r>
              <a:rPr lang="ja-JP" altLang="en-US" sz="2000">
                <a:latin typeface="Tahoma" charset="0"/>
                <a:ea typeface="ＭＳ Ｐゴシック" charset="0"/>
              </a:rPr>
              <a:t>”</a:t>
            </a:r>
            <a:r>
              <a:rPr lang="en-US" altLang="ja-JP" sz="2000">
                <a:latin typeface="Tahoma" charset="0"/>
                <a:ea typeface="ＭＳ Ｐゴシック" charset="0"/>
              </a:rPr>
              <a:t> load</a:t>
            </a:r>
          </a:p>
          <a:p>
            <a:pPr lvl="2"/>
            <a:r>
              <a:rPr lang="en-US">
                <a:latin typeface="Tahoma" charset="0"/>
                <a:ea typeface="ＭＳ Ｐゴシック" charset="0"/>
              </a:rPr>
              <a:t>How far ahead? </a:t>
            </a:r>
          </a:p>
          <a:p>
            <a:pPr lvl="3"/>
            <a:r>
              <a:rPr lang="en-US">
                <a:latin typeface="Tahoma" charset="0"/>
                <a:ea typeface="ＭＳ Ｐゴシック" charset="0"/>
              </a:rPr>
              <a:t>Too early: prefetch might not be needed</a:t>
            </a:r>
          </a:p>
          <a:p>
            <a:pPr lvl="3"/>
            <a:r>
              <a:rPr lang="en-US">
                <a:latin typeface="Tahoma" charset="0"/>
                <a:ea typeface="ＭＳ Ｐゴシック" charset="0"/>
              </a:rPr>
              <a:t>Too late: prefetch might not be timely</a:t>
            </a:r>
          </a:p>
          <a:p>
            <a:pPr lvl="1">
              <a:buFont typeface="Wingdings" charset="0"/>
              <a:buNone/>
            </a:pPr>
            <a:r>
              <a:rPr lang="en-US" sz="2000">
                <a:latin typeface="Tahoma" charset="0"/>
                <a:ea typeface="ＭＳ Ｐゴシック" charset="0"/>
              </a:rPr>
              <a:t>2. When the main thread is stalled</a:t>
            </a:r>
          </a:p>
          <a:p>
            <a:r>
              <a:rPr lang="en-US">
                <a:solidFill>
                  <a:srgbClr val="0000FF"/>
                </a:solidFill>
                <a:latin typeface="Tahoma" charset="0"/>
              </a:rPr>
              <a:t>When to terminate the precomputation thread?</a:t>
            </a:r>
          </a:p>
          <a:p>
            <a:pPr lvl="1">
              <a:buFont typeface="Wingdings" charset="0"/>
              <a:buNone/>
            </a:pPr>
            <a:r>
              <a:rPr lang="en-US" sz="2000">
                <a:latin typeface="Tahoma" charset="0"/>
                <a:ea typeface="ＭＳ Ｐゴシック" charset="0"/>
              </a:rPr>
              <a:t>1. With pre-inserted CANCEL instructions</a:t>
            </a:r>
          </a:p>
          <a:p>
            <a:pPr lvl="1">
              <a:buFont typeface="Wingdings" charset="0"/>
              <a:buNone/>
            </a:pPr>
            <a:r>
              <a:rPr lang="en-US" sz="2000">
                <a:latin typeface="Tahoma" charset="0"/>
                <a:ea typeface="ＭＳ Ｐゴシック" charset="0"/>
              </a:rPr>
              <a:t>2. Based on effectiveness/contention feedback (recall throttling)</a:t>
            </a:r>
          </a:p>
          <a:p>
            <a:pPr lvl="1"/>
            <a:endParaRPr lang="en-US">
              <a:latin typeface="Tahoma" charset="0"/>
              <a:ea typeface="ＭＳ Ｐゴシック" charset="0"/>
            </a:endParaRP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BD298-BE15-064A-83BE-8094E4DB6930}"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2860332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rPr>
              <a:t>Thread-Based Pre-Execution Issues</a:t>
            </a:r>
          </a:p>
        </p:txBody>
      </p:sp>
      <p:sp>
        <p:nvSpPr>
          <p:cNvPr id="46082" name="Content Placeholder 2"/>
          <p:cNvSpPr>
            <a:spLocks noGrp="1"/>
          </p:cNvSpPr>
          <p:nvPr>
            <p:ph idx="1"/>
          </p:nvPr>
        </p:nvSpPr>
        <p:spPr>
          <a:xfrm>
            <a:off x="228600" y="996950"/>
            <a:ext cx="8610600" cy="5194300"/>
          </a:xfrm>
        </p:spPr>
        <p:txBody>
          <a:bodyPr/>
          <a:lstStyle/>
          <a:p>
            <a:r>
              <a:rPr lang="en-US" dirty="0">
                <a:latin typeface="Tahoma" charset="0"/>
              </a:rPr>
              <a:t>W</a:t>
            </a:r>
            <a:r>
              <a:rPr lang="en-US" dirty="0" smtClean="0">
                <a:latin typeface="Tahoma" charset="0"/>
              </a:rPr>
              <a:t>hat, when, where, how</a:t>
            </a:r>
            <a:endParaRPr lang="en-US" dirty="0">
              <a:latin typeface="Tahoma" charset="0"/>
            </a:endParaRPr>
          </a:p>
          <a:p>
            <a:pPr lvl="1"/>
            <a:r>
              <a:rPr lang="en-US" dirty="0" err="1">
                <a:latin typeface="Tahoma" charset="0"/>
                <a:ea typeface="ＭＳ Ｐゴシック" charset="0"/>
              </a:rPr>
              <a:t>Luk</a:t>
            </a:r>
            <a:r>
              <a:rPr lang="en-US" dirty="0">
                <a:latin typeface="Tahoma" charset="0"/>
                <a:ea typeface="ＭＳ Ｐゴシック" charset="0"/>
              </a:rPr>
              <a:t>, </a:t>
            </a:r>
            <a:r>
              <a:rPr lang="ja-JP" altLang="en-US" dirty="0">
                <a:latin typeface="Tahoma" charset="0"/>
                <a:ea typeface="ＭＳ Ｐゴシック" charset="0"/>
              </a:rPr>
              <a:t>“</a:t>
            </a:r>
            <a:r>
              <a:rPr lang="en-US" altLang="ja-JP" dirty="0">
                <a:solidFill>
                  <a:srgbClr val="FF0000"/>
                </a:solidFill>
                <a:latin typeface="Tahoma" charset="0"/>
                <a:ea typeface="ＭＳ Ｐゴシック" charset="0"/>
              </a:rPr>
              <a:t>Tolerating Memory Latency through Software-Controlled Pre-Execution in Simultaneous Multithreading Processors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ISCA 2001.</a:t>
            </a:r>
          </a:p>
          <a:p>
            <a:pPr lvl="1"/>
            <a:r>
              <a:rPr lang="en-US" dirty="0">
                <a:latin typeface="Tahoma" charset="0"/>
                <a:ea typeface="ＭＳ Ｐゴシック" charset="0"/>
              </a:rPr>
              <a:t>Many issues in software-based pre-execution discussed</a:t>
            </a: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5D1614-21D7-EC41-8AFB-C622152804DD}"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2925763"/>
            <a:ext cx="6227762"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526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rPr>
              <a:t>An Example</a:t>
            </a:r>
          </a:p>
        </p:txBody>
      </p:sp>
      <p:sp>
        <p:nvSpPr>
          <p:cNvPr id="471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6F6271-2921-824E-A4AC-563FFC8A4136}"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pic>
        <p:nvPicPr>
          <p:cNvPr id="471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6775"/>
            <a:ext cx="49530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990600"/>
            <a:ext cx="3789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3200400"/>
            <a:ext cx="3757612"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1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 Honors (Critical Path)</a:t>
            </a:r>
            <a:endParaRPr lang="en-US" dirty="0"/>
          </a:p>
        </p:txBody>
      </p:sp>
      <p:sp>
        <p:nvSpPr>
          <p:cNvPr id="3" name="Content Placeholder 2"/>
          <p:cNvSpPr>
            <a:spLocks noGrp="1"/>
          </p:cNvSpPr>
          <p:nvPr>
            <p:ph idx="1"/>
          </p:nvPr>
        </p:nvSpPr>
        <p:spPr/>
        <p:txBody>
          <a:bodyPr/>
          <a:lstStyle/>
          <a:p>
            <a:r>
              <a:rPr lang="en-US" dirty="0" err="1" smtClean="0"/>
              <a:t>Zhipeng</a:t>
            </a:r>
            <a:r>
              <a:rPr lang="en-US" dirty="0" smtClean="0"/>
              <a:t> Zhao	4.48ns		</a:t>
            </a:r>
            <a:r>
              <a:rPr lang="en-US" dirty="0"/>
              <a:t>1%		</a:t>
            </a:r>
            <a:endParaRPr lang="en-US" dirty="0" smtClean="0"/>
          </a:p>
          <a:p>
            <a:r>
              <a:rPr lang="en-US" dirty="0" err="1" smtClean="0"/>
              <a:t>Raghav</a:t>
            </a:r>
            <a:r>
              <a:rPr lang="en-US" dirty="0" smtClean="0"/>
              <a:t> Gupta	4.52ns		</a:t>
            </a:r>
            <a:r>
              <a:rPr lang="en-US" dirty="0"/>
              <a:t>1%		</a:t>
            </a:r>
            <a:endParaRPr lang="en-US" dirty="0" smtClean="0"/>
          </a:p>
          <a:p>
            <a:r>
              <a:rPr lang="en-US" dirty="0" smtClean="0"/>
              <a:t>Amanda </a:t>
            </a:r>
            <a:r>
              <a:rPr lang="en-US" dirty="0" err="1" smtClean="0"/>
              <a:t>Marano</a:t>
            </a:r>
            <a:r>
              <a:rPr lang="en-US" dirty="0" smtClean="0"/>
              <a:t>	6.37ns		</a:t>
            </a:r>
            <a:r>
              <a:rPr lang="en-US" dirty="0"/>
              <a:t>0.8%	</a:t>
            </a:r>
            <a:endParaRPr lang="en-US" dirty="0" smtClean="0"/>
          </a:p>
          <a:p>
            <a:r>
              <a:rPr lang="en-US" dirty="0" smtClean="0"/>
              <a:t>Elena Feldman	7.67ns		</a:t>
            </a:r>
            <a:r>
              <a:rPr lang="en-US" dirty="0"/>
              <a:t>0.7%	</a:t>
            </a:r>
            <a:endParaRPr lang="en-US" dirty="0" smtClean="0"/>
          </a:p>
          <a:p>
            <a:r>
              <a:rPr lang="en-US" dirty="0" err="1" smtClean="0"/>
              <a:t>Prin</a:t>
            </a:r>
            <a:r>
              <a:rPr lang="en-US" dirty="0" smtClean="0"/>
              <a:t> </a:t>
            </a:r>
            <a:r>
              <a:rPr lang="en-US" dirty="0" err="1" smtClean="0"/>
              <a:t>Oungpasuk</a:t>
            </a:r>
            <a:r>
              <a:rPr lang="en-US" dirty="0"/>
              <a:t>	</a:t>
            </a:r>
            <a:r>
              <a:rPr lang="en-US" dirty="0" smtClean="0"/>
              <a:t>8.55ns		</a:t>
            </a:r>
            <a:r>
              <a:rPr lang="en-US" dirty="0"/>
              <a:t>0.5%	</a:t>
            </a:r>
            <a:endParaRPr lang="en-US" dirty="0" smtClean="0"/>
          </a:p>
          <a:p>
            <a:r>
              <a:rPr lang="en-US" dirty="0" smtClean="0"/>
              <a:t>Derek </a:t>
            </a:r>
            <a:r>
              <a:rPr lang="en-US" dirty="0" err="1" smtClean="0"/>
              <a:t>Tzeng</a:t>
            </a:r>
            <a:r>
              <a:rPr lang="en-US" dirty="0"/>
              <a:t>	</a:t>
            </a:r>
            <a:r>
              <a:rPr lang="en-US" dirty="0" smtClean="0"/>
              <a:t>9.58ns		</a:t>
            </a:r>
            <a:r>
              <a:rPr lang="en-US" dirty="0"/>
              <a:t>0.3%	</a:t>
            </a:r>
            <a:endParaRPr lang="en-US" dirty="0" smtClean="0"/>
          </a:p>
          <a:p>
            <a:r>
              <a:rPr lang="en-US" dirty="0" err="1" smtClean="0"/>
              <a:t>Abhijith</a:t>
            </a:r>
            <a:r>
              <a:rPr lang="en-US" dirty="0" smtClean="0"/>
              <a:t> </a:t>
            </a:r>
            <a:r>
              <a:rPr lang="en-US" dirty="0" err="1" smtClean="0"/>
              <a:t>Kashyap</a:t>
            </a:r>
            <a:r>
              <a:rPr lang="en-US" dirty="0"/>
              <a:t>	</a:t>
            </a:r>
            <a:r>
              <a:rPr lang="en-US" dirty="0" smtClean="0"/>
              <a:t>9.75ns		</a:t>
            </a:r>
            <a:r>
              <a:rPr lang="en-US" dirty="0"/>
              <a:t>0.3%	</a:t>
            </a:r>
            <a:endParaRPr lang="en-US" dirty="0" smtClean="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spTree>
    <p:extLst>
      <p:ext uri="{BB962C8B-B14F-4D97-AF65-F5344CB8AC3E}">
        <p14:creationId xmlns:p14="http://schemas.microsoft.com/office/powerpoint/2010/main" val="23547292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rPr>
              <a:t>Example ISA Extensions</a:t>
            </a:r>
          </a:p>
        </p:txBody>
      </p:sp>
      <p:sp>
        <p:nvSpPr>
          <p:cNvPr id="481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D1EFF0-5576-B842-9C73-80108E816FC4}"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pic>
        <p:nvPicPr>
          <p:cNvPr id="481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1882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2853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aramond" charset="0"/>
              </a:rPr>
              <a:t>Results on a Multithreaded Processor</a:t>
            </a:r>
          </a:p>
        </p:txBody>
      </p:sp>
      <p:sp>
        <p:nvSpPr>
          <p:cNvPr id="491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49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ED4B52-A482-2841-AC92-DFB2927C938D}"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491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0678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602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rPr>
              <a:t>Problem Instructions</a:t>
            </a:r>
          </a:p>
        </p:txBody>
      </p:sp>
      <p:sp>
        <p:nvSpPr>
          <p:cNvPr id="50178" name="Content Placeholder 2"/>
          <p:cNvSpPr>
            <a:spLocks noGrp="1"/>
          </p:cNvSpPr>
          <p:nvPr>
            <p:ph idx="1"/>
          </p:nvPr>
        </p:nvSpPr>
        <p:spPr>
          <a:xfrm>
            <a:off x="228600" y="996950"/>
            <a:ext cx="8610600" cy="5194300"/>
          </a:xfrm>
        </p:spPr>
        <p:txBody>
          <a:bodyPr/>
          <a:lstStyle/>
          <a:p>
            <a:r>
              <a:rPr lang="en-US" sz="1800">
                <a:latin typeface="Tahoma" charset="0"/>
              </a:rPr>
              <a:t>Zilles and Sohi, “</a:t>
            </a:r>
            <a:r>
              <a:rPr lang="en-US" altLang="ja-JP" sz="1800">
                <a:solidFill>
                  <a:srgbClr val="FF0000"/>
                </a:solidFill>
                <a:latin typeface="Tahoma" charset="0"/>
              </a:rPr>
              <a:t>Execution-based Prediction Using Speculative Slices</a:t>
            </a:r>
            <a:r>
              <a:rPr lang="ja-JP" altLang="en-US" sz="1800">
                <a:latin typeface="Tahoma" charset="0"/>
              </a:rPr>
              <a:t>”</a:t>
            </a:r>
            <a:r>
              <a:rPr lang="en-US" altLang="ja-JP" sz="1800">
                <a:latin typeface="Tahoma" charset="0"/>
              </a:rPr>
              <a:t>, ISCA 2001.</a:t>
            </a:r>
          </a:p>
          <a:p>
            <a:r>
              <a:rPr lang="en-US" altLang="ja-JP" sz="1800">
                <a:latin typeface="Tahoma" charset="0"/>
              </a:rPr>
              <a:t>Zilles and Sohi, ”</a:t>
            </a:r>
            <a:r>
              <a:rPr lang="en-US" altLang="ja-JP" sz="1800">
                <a:solidFill>
                  <a:srgbClr val="FF0000"/>
                </a:solidFill>
                <a:latin typeface="Tahoma" charset="0"/>
              </a:rPr>
              <a:t>Understanding the backward slices of performance degrading instructions</a:t>
            </a:r>
            <a:r>
              <a:rPr lang="en-US" altLang="ja-JP" sz="1800">
                <a:latin typeface="Tahoma" charset="0"/>
              </a:rPr>
              <a:t>,” ISCA 2000.</a:t>
            </a:r>
          </a:p>
          <a:p>
            <a:endParaRPr lang="en-US" altLang="ja-JP" sz="2000">
              <a:latin typeface="Tahoma" charset="0"/>
            </a:endParaRPr>
          </a:p>
          <a:p>
            <a:endParaRPr lang="en-US">
              <a:latin typeface="Tahoma"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2A886B-B906-7442-A3CC-7EFDC65209A1}"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pic>
        <p:nvPicPr>
          <p:cNvPr id="501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48768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626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rPr>
              <a:t>Fork Point for Prefetching Thread</a:t>
            </a:r>
          </a:p>
        </p:txBody>
      </p:sp>
      <p:sp>
        <p:nvSpPr>
          <p:cNvPr id="512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171A75-7757-A541-AD98-72D79F6EF31B}"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pic>
        <p:nvPicPr>
          <p:cNvPr id="512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146300"/>
            <a:ext cx="54737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702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rPr>
              <a:t>Pre-execution Thread Construction</a:t>
            </a:r>
          </a:p>
        </p:txBody>
      </p:sp>
      <p:sp>
        <p:nvSpPr>
          <p:cNvPr id="522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6F558-A7C7-AD45-9739-ACBCF9E36234}"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pic>
        <p:nvPicPr>
          <p:cNvPr id="522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8213"/>
            <a:ext cx="4114800"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600200"/>
            <a:ext cx="48387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01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Review: Runahead Execution</a:t>
            </a:r>
          </a:p>
        </p:txBody>
      </p:sp>
      <p:sp>
        <p:nvSpPr>
          <p:cNvPr id="53250" name="Content Placeholder 2"/>
          <p:cNvSpPr>
            <a:spLocks noGrp="1"/>
          </p:cNvSpPr>
          <p:nvPr>
            <p:ph idx="1"/>
          </p:nvPr>
        </p:nvSpPr>
        <p:spPr>
          <a:xfrm>
            <a:off x="228600" y="996950"/>
            <a:ext cx="8610600" cy="5194300"/>
          </a:xfrm>
        </p:spPr>
        <p:txBody>
          <a:bodyPr/>
          <a:lstStyle/>
          <a:p>
            <a:r>
              <a:rPr lang="en-US">
                <a:latin typeface="Tahoma" charset="0"/>
              </a:rPr>
              <a:t>A simple pre-execution method for prefetching purposes</a:t>
            </a:r>
          </a:p>
          <a:p>
            <a:endParaRPr lang="en-US">
              <a:latin typeface="Tahoma" charset="0"/>
            </a:endParaRPr>
          </a:p>
          <a:p>
            <a:r>
              <a:rPr lang="en-US">
                <a:latin typeface="Tahoma" charset="0"/>
              </a:rPr>
              <a:t>When the oldest instruction is a long-latency cache miss:</a:t>
            </a:r>
          </a:p>
          <a:p>
            <a:pPr lvl="1"/>
            <a:r>
              <a:rPr lang="en-US">
                <a:latin typeface="Tahoma" charset="0"/>
                <a:ea typeface="ＭＳ Ｐゴシック" charset="0"/>
              </a:rPr>
              <a:t>Checkpoint architectural state and enter runahead mode</a:t>
            </a:r>
          </a:p>
          <a:p>
            <a:r>
              <a:rPr lang="en-US">
                <a:latin typeface="Tahoma" charset="0"/>
              </a:rPr>
              <a:t>In runahead mode:</a:t>
            </a:r>
          </a:p>
          <a:p>
            <a:pPr lvl="1"/>
            <a:r>
              <a:rPr lang="en-US">
                <a:solidFill>
                  <a:srgbClr val="CC0000"/>
                </a:solidFill>
                <a:latin typeface="Tahoma" charset="0"/>
                <a:ea typeface="ＭＳ Ｐゴシック" charset="0"/>
              </a:rPr>
              <a:t>Speculatively pre-execute instructions</a:t>
            </a:r>
          </a:p>
          <a:p>
            <a:pPr lvl="1"/>
            <a:r>
              <a:rPr lang="en-US">
                <a:solidFill>
                  <a:srgbClr val="CC0000"/>
                </a:solidFill>
                <a:latin typeface="Tahoma" charset="0"/>
                <a:ea typeface="ＭＳ Ｐゴシック" charset="0"/>
              </a:rPr>
              <a:t>The purpose of pre-execution is to generate prefetches</a:t>
            </a:r>
          </a:p>
          <a:p>
            <a:pPr lvl="1"/>
            <a:r>
              <a:rPr lang="en-US">
                <a:latin typeface="Tahoma" charset="0"/>
                <a:ea typeface="ＭＳ Ｐゴシック" charset="0"/>
              </a:rPr>
              <a:t>L2-miss dependent instructions are marked INV and dropped</a:t>
            </a:r>
          </a:p>
          <a:p>
            <a:r>
              <a:rPr lang="en-US">
                <a:latin typeface="Tahoma" charset="0"/>
              </a:rPr>
              <a:t>Runahead mode ends when the original miss returns</a:t>
            </a:r>
          </a:p>
          <a:p>
            <a:pPr lvl="1"/>
            <a:r>
              <a:rPr lang="en-US">
                <a:latin typeface="Tahoma" charset="0"/>
                <a:ea typeface="ＭＳ Ｐゴシック" charset="0"/>
              </a:rPr>
              <a:t>Checkpoint is restored and normal execution resumes</a:t>
            </a:r>
          </a:p>
          <a:p>
            <a:pPr lvl="1"/>
            <a:endParaRPr lang="en-US">
              <a:latin typeface="Tahoma" charset="0"/>
              <a:ea typeface="ＭＳ Ｐゴシック" charset="0"/>
            </a:endParaRPr>
          </a:p>
          <a:p>
            <a:r>
              <a:rPr lang="en-US" sz="2000">
                <a:latin typeface="Tahoma" charset="0"/>
              </a:rPr>
              <a:t>Mutlu et al., </a:t>
            </a:r>
            <a:r>
              <a:rPr lang="ja-JP" altLang="en-US" sz="2000">
                <a:latin typeface="Tahoma" charset="0"/>
              </a:rPr>
              <a:t>“</a:t>
            </a:r>
            <a:r>
              <a:rPr lang="en-US" altLang="ja-JP" sz="2000">
                <a:solidFill>
                  <a:srgbClr val="FF0000"/>
                </a:solidFill>
                <a:latin typeface="Tahoma" charset="0"/>
              </a:rPr>
              <a:t>Runahead Execution: An Alternative to Very Large Instruction Windows for Out-of-order Processors</a:t>
            </a:r>
            <a:r>
              <a:rPr lang="en-US" altLang="ja-JP" sz="2000">
                <a:latin typeface="Tahoma" charset="0"/>
              </a:rPr>
              <a:t>,</a:t>
            </a:r>
            <a:r>
              <a:rPr lang="ja-JP" altLang="en-US" sz="2000">
                <a:latin typeface="Tahoma" charset="0"/>
              </a:rPr>
              <a:t>”</a:t>
            </a:r>
            <a:r>
              <a:rPr lang="en-US" altLang="ja-JP" sz="2000">
                <a:latin typeface="Tahoma" charset="0"/>
              </a:rPr>
              <a:t> HPCA 2003.</a:t>
            </a:r>
          </a:p>
          <a:p>
            <a:pPr lvl="1"/>
            <a:endParaRPr lang="en-US">
              <a:latin typeface="Tahoma" charset="0"/>
              <a:ea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04CA4-022F-C845-9B10-08EE2D07083A}"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Tree>
    <p:extLst>
      <p:ext uri="{BB962C8B-B14F-4D97-AF65-F5344CB8AC3E}">
        <p14:creationId xmlns:p14="http://schemas.microsoft.com/office/powerpoint/2010/main" val="1729073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3000">
                <a:latin typeface="Garamond" charset="0"/>
              </a:rPr>
              <a:t>Review: Runahead Execution (Mutlu et al., HPCA 2003)</a:t>
            </a: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CDB19-25F8-4742-A103-B30CD1C6527C}"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sp>
        <p:nvSpPr>
          <p:cNvPr id="54276" name="Rectangle 2"/>
          <p:cNvSpPr>
            <a:spLocks noChangeArrowheads="1"/>
          </p:cNvSpPr>
          <p:nvPr/>
        </p:nvSpPr>
        <p:spPr bwMode="auto">
          <a:xfrm>
            <a:off x="152400" y="4648200"/>
            <a:ext cx="10668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77" name="Text Box 3"/>
          <p:cNvSpPr txBox="1">
            <a:spLocks noChangeArrowheads="1"/>
          </p:cNvSpPr>
          <p:nvPr/>
        </p:nvSpPr>
        <p:spPr bwMode="auto">
          <a:xfrm>
            <a:off x="133350" y="461962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Compute</a:t>
            </a:r>
          </a:p>
        </p:txBody>
      </p:sp>
      <p:sp>
        <p:nvSpPr>
          <p:cNvPr id="54278" name="Rectangle 4"/>
          <p:cNvSpPr>
            <a:spLocks noChangeArrowheads="1"/>
          </p:cNvSpPr>
          <p:nvPr/>
        </p:nvSpPr>
        <p:spPr bwMode="auto">
          <a:xfrm>
            <a:off x="152400" y="2228850"/>
            <a:ext cx="10668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79" name="Text Box 5"/>
          <p:cNvSpPr txBox="1">
            <a:spLocks noChangeArrowheads="1"/>
          </p:cNvSpPr>
          <p:nvPr/>
        </p:nvSpPr>
        <p:spPr bwMode="auto">
          <a:xfrm>
            <a:off x="133350" y="219075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Compute</a:t>
            </a:r>
          </a:p>
        </p:txBody>
      </p:sp>
      <p:sp>
        <p:nvSpPr>
          <p:cNvPr id="54280" name="Rectangle 6"/>
          <p:cNvSpPr>
            <a:spLocks noChangeArrowheads="1"/>
          </p:cNvSpPr>
          <p:nvPr/>
        </p:nvSpPr>
        <p:spPr bwMode="auto">
          <a:xfrm>
            <a:off x="1447800" y="2228850"/>
            <a:ext cx="2590800" cy="304800"/>
          </a:xfrm>
          <a:prstGeom prst="rect">
            <a:avLst/>
          </a:prstGeom>
          <a:solidFill>
            <a:srgbClr val="FF00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81" name="Rectangle 7" descr="Large checker board"/>
          <p:cNvSpPr>
            <a:spLocks noChangeArrowheads="1"/>
          </p:cNvSpPr>
          <p:nvPr/>
        </p:nvSpPr>
        <p:spPr bwMode="auto">
          <a:xfrm>
            <a:off x="1447800" y="2686050"/>
            <a:ext cx="2590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282" name="Line 8"/>
          <p:cNvSpPr>
            <a:spLocks noChangeShapeType="1"/>
          </p:cNvSpPr>
          <p:nvPr/>
        </p:nvSpPr>
        <p:spPr bwMode="auto">
          <a:xfrm>
            <a:off x="1219200" y="18478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283" name="Text Box 9"/>
          <p:cNvSpPr txBox="1">
            <a:spLocks noChangeArrowheads="1"/>
          </p:cNvSpPr>
          <p:nvPr/>
        </p:nvSpPr>
        <p:spPr bwMode="auto">
          <a:xfrm>
            <a:off x="552450" y="154305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Load 1 Miss</a:t>
            </a:r>
          </a:p>
        </p:txBody>
      </p:sp>
      <p:sp>
        <p:nvSpPr>
          <p:cNvPr id="54284" name="Text Box 10"/>
          <p:cNvSpPr txBox="1">
            <a:spLocks noChangeArrowheads="1"/>
          </p:cNvSpPr>
          <p:nvPr/>
        </p:nvSpPr>
        <p:spPr bwMode="auto">
          <a:xfrm>
            <a:off x="609600" y="260985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rPr>
              <a:t>Miss 1</a:t>
            </a:r>
          </a:p>
        </p:txBody>
      </p:sp>
      <p:sp>
        <p:nvSpPr>
          <p:cNvPr id="54285" name="Rectangle 11"/>
          <p:cNvSpPr>
            <a:spLocks noChangeArrowheads="1"/>
          </p:cNvSpPr>
          <p:nvPr/>
        </p:nvSpPr>
        <p:spPr bwMode="auto">
          <a:xfrm>
            <a:off x="1219200" y="2228850"/>
            <a:ext cx="2286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86" name="Text Box 12"/>
          <p:cNvSpPr txBox="1">
            <a:spLocks noChangeArrowheads="1"/>
          </p:cNvSpPr>
          <p:nvPr/>
        </p:nvSpPr>
        <p:spPr bwMode="auto">
          <a:xfrm>
            <a:off x="2286000" y="22098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Stall</a:t>
            </a:r>
          </a:p>
        </p:txBody>
      </p:sp>
      <p:sp>
        <p:nvSpPr>
          <p:cNvPr id="54287" name="Rectangle 13" descr="Large checker board"/>
          <p:cNvSpPr>
            <a:spLocks noChangeArrowheads="1"/>
          </p:cNvSpPr>
          <p:nvPr/>
        </p:nvSpPr>
        <p:spPr bwMode="auto">
          <a:xfrm>
            <a:off x="1219200" y="268605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288" name="Rectangle 14"/>
          <p:cNvSpPr>
            <a:spLocks noChangeArrowheads="1"/>
          </p:cNvSpPr>
          <p:nvPr/>
        </p:nvSpPr>
        <p:spPr bwMode="auto">
          <a:xfrm>
            <a:off x="4038600" y="2228850"/>
            <a:ext cx="13716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89" name="Text Box 15"/>
          <p:cNvSpPr txBox="1">
            <a:spLocks noChangeArrowheads="1"/>
          </p:cNvSpPr>
          <p:nvPr/>
        </p:nvSpPr>
        <p:spPr bwMode="auto">
          <a:xfrm>
            <a:off x="4133850" y="22002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Compute</a:t>
            </a:r>
          </a:p>
        </p:txBody>
      </p:sp>
      <p:sp>
        <p:nvSpPr>
          <p:cNvPr id="54290" name="Line 16"/>
          <p:cNvSpPr>
            <a:spLocks noChangeShapeType="1"/>
          </p:cNvSpPr>
          <p:nvPr/>
        </p:nvSpPr>
        <p:spPr bwMode="auto">
          <a:xfrm>
            <a:off x="5410200" y="18478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291" name="Text Box 17"/>
          <p:cNvSpPr txBox="1">
            <a:spLocks noChangeArrowheads="1"/>
          </p:cNvSpPr>
          <p:nvPr/>
        </p:nvSpPr>
        <p:spPr bwMode="auto">
          <a:xfrm>
            <a:off x="4724400" y="15240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Load 2 Miss</a:t>
            </a:r>
          </a:p>
        </p:txBody>
      </p:sp>
      <p:sp>
        <p:nvSpPr>
          <p:cNvPr id="54292" name="Rectangle 18"/>
          <p:cNvSpPr>
            <a:spLocks noChangeArrowheads="1"/>
          </p:cNvSpPr>
          <p:nvPr/>
        </p:nvSpPr>
        <p:spPr bwMode="auto">
          <a:xfrm>
            <a:off x="5410200" y="2228850"/>
            <a:ext cx="2286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93" name="Text Box 19"/>
          <p:cNvSpPr txBox="1">
            <a:spLocks noChangeArrowheads="1"/>
          </p:cNvSpPr>
          <p:nvPr/>
        </p:nvSpPr>
        <p:spPr bwMode="auto">
          <a:xfrm>
            <a:off x="4800600" y="260985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rPr>
              <a:t>Miss 2</a:t>
            </a:r>
          </a:p>
        </p:txBody>
      </p:sp>
      <p:sp>
        <p:nvSpPr>
          <p:cNvPr id="54294" name="Rectangle 20" descr="Large checker board"/>
          <p:cNvSpPr>
            <a:spLocks noChangeArrowheads="1"/>
          </p:cNvSpPr>
          <p:nvPr/>
        </p:nvSpPr>
        <p:spPr bwMode="auto">
          <a:xfrm>
            <a:off x="5410200" y="268605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295" name="Rectangle 21"/>
          <p:cNvSpPr>
            <a:spLocks noChangeArrowheads="1"/>
          </p:cNvSpPr>
          <p:nvPr/>
        </p:nvSpPr>
        <p:spPr bwMode="auto">
          <a:xfrm>
            <a:off x="5638800" y="2228850"/>
            <a:ext cx="2590800" cy="304800"/>
          </a:xfrm>
          <a:prstGeom prst="rect">
            <a:avLst/>
          </a:prstGeom>
          <a:solidFill>
            <a:srgbClr val="FF0000"/>
          </a:solidFill>
          <a:ln w="9525">
            <a:solidFill>
              <a:schemeClr val="tx1"/>
            </a:solidFill>
            <a:miter lim="800000"/>
            <a:headEnd/>
            <a:tailEnd/>
          </a:ln>
        </p:spPr>
        <p:txBody>
          <a:bodyPr wrap="none" anchor="ctr"/>
          <a:lstStyle/>
          <a:p>
            <a:endParaRPr lang="en-US" smtClean="0">
              <a:solidFill>
                <a:srgbClr val="000000"/>
              </a:solidFill>
            </a:endParaRPr>
          </a:p>
        </p:txBody>
      </p:sp>
      <p:sp>
        <p:nvSpPr>
          <p:cNvPr id="54296" name="Text Box 22"/>
          <p:cNvSpPr txBox="1">
            <a:spLocks noChangeArrowheads="1"/>
          </p:cNvSpPr>
          <p:nvPr/>
        </p:nvSpPr>
        <p:spPr bwMode="auto">
          <a:xfrm>
            <a:off x="6686550" y="22098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Stall</a:t>
            </a:r>
          </a:p>
        </p:txBody>
      </p:sp>
      <p:sp>
        <p:nvSpPr>
          <p:cNvPr id="54297" name="Line 23"/>
          <p:cNvSpPr>
            <a:spLocks noChangeShapeType="1"/>
          </p:cNvSpPr>
          <p:nvPr/>
        </p:nvSpPr>
        <p:spPr bwMode="auto">
          <a:xfrm>
            <a:off x="1219200" y="426720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298" name="Text Box 24"/>
          <p:cNvSpPr txBox="1">
            <a:spLocks noChangeArrowheads="1"/>
          </p:cNvSpPr>
          <p:nvPr/>
        </p:nvSpPr>
        <p:spPr bwMode="auto">
          <a:xfrm>
            <a:off x="542925" y="395287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Load 1 Miss</a:t>
            </a:r>
          </a:p>
        </p:txBody>
      </p:sp>
      <p:sp>
        <p:nvSpPr>
          <p:cNvPr id="54299" name="Rectangle 25"/>
          <p:cNvSpPr>
            <a:spLocks noChangeArrowheads="1"/>
          </p:cNvSpPr>
          <p:nvPr/>
        </p:nvSpPr>
        <p:spPr bwMode="auto">
          <a:xfrm>
            <a:off x="1219200" y="4648200"/>
            <a:ext cx="1600200" cy="304800"/>
          </a:xfrm>
          <a:prstGeom prst="rect">
            <a:avLst/>
          </a:prstGeom>
          <a:solidFill>
            <a:srgbClr val="00CCFF"/>
          </a:solidFill>
          <a:ln w="9525">
            <a:solidFill>
              <a:schemeClr val="tx1"/>
            </a:solidFill>
            <a:miter lim="800000"/>
            <a:headEnd/>
            <a:tailEnd/>
          </a:ln>
        </p:spPr>
        <p:txBody>
          <a:bodyPr wrap="none" anchor="ctr"/>
          <a:lstStyle/>
          <a:p>
            <a:endParaRPr lang="en-US" smtClean="0">
              <a:solidFill>
                <a:srgbClr val="000000"/>
              </a:solidFill>
            </a:endParaRPr>
          </a:p>
        </p:txBody>
      </p:sp>
      <p:sp>
        <p:nvSpPr>
          <p:cNvPr id="54300" name="Text Box 26"/>
          <p:cNvSpPr txBox="1">
            <a:spLocks noChangeArrowheads="1"/>
          </p:cNvSpPr>
          <p:nvPr/>
        </p:nvSpPr>
        <p:spPr bwMode="auto">
          <a:xfrm>
            <a:off x="1428750" y="4600575"/>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Runahead</a:t>
            </a:r>
          </a:p>
        </p:txBody>
      </p:sp>
      <p:sp>
        <p:nvSpPr>
          <p:cNvPr id="54301" name="Line 27"/>
          <p:cNvSpPr>
            <a:spLocks noChangeShapeType="1"/>
          </p:cNvSpPr>
          <p:nvPr/>
        </p:nvSpPr>
        <p:spPr bwMode="auto">
          <a:xfrm>
            <a:off x="2819400" y="426720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02" name="Text Box 28"/>
          <p:cNvSpPr txBox="1">
            <a:spLocks noChangeArrowheads="1"/>
          </p:cNvSpPr>
          <p:nvPr/>
        </p:nvSpPr>
        <p:spPr bwMode="auto">
          <a:xfrm>
            <a:off x="2143125" y="3952875"/>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Load 2 Miss</a:t>
            </a:r>
          </a:p>
        </p:txBody>
      </p:sp>
      <p:sp>
        <p:nvSpPr>
          <p:cNvPr id="54303" name="Rectangle 29"/>
          <p:cNvSpPr>
            <a:spLocks noChangeArrowheads="1"/>
          </p:cNvSpPr>
          <p:nvPr/>
        </p:nvSpPr>
        <p:spPr bwMode="auto">
          <a:xfrm>
            <a:off x="4038600" y="4648200"/>
            <a:ext cx="228600" cy="304800"/>
          </a:xfrm>
          <a:prstGeom prst="rect">
            <a:avLst/>
          </a:prstGeom>
          <a:solidFill>
            <a:srgbClr val="FF0000"/>
          </a:solidFill>
          <a:ln w="9525">
            <a:solidFill>
              <a:schemeClr val="tx1"/>
            </a:solidFill>
            <a:miter lim="800000"/>
            <a:headEnd/>
            <a:tailEnd/>
          </a:ln>
        </p:spPr>
        <p:txBody>
          <a:bodyPr wrap="none" anchor="ctr"/>
          <a:lstStyle/>
          <a:p>
            <a:endParaRPr lang="en-US" smtClean="0">
              <a:solidFill>
                <a:srgbClr val="000000"/>
              </a:solidFill>
            </a:endParaRPr>
          </a:p>
        </p:txBody>
      </p:sp>
      <p:sp>
        <p:nvSpPr>
          <p:cNvPr id="54304" name="Rectangle 30"/>
          <p:cNvSpPr>
            <a:spLocks noChangeArrowheads="1"/>
          </p:cNvSpPr>
          <p:nvPr/>
        </p:nvSpPr>
        <p:spPr bwMode="auto">
          <a:xfrm>
            <a:off x="4267200" y="4648200"/>
            <a:ext cx="13716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305" name="Line 31"/>
          <p:cNvSpPr>
            <a:spLocks noChangeShapeType="1"/>
          </p:cNvSpPr>
          <p:nvPr/>
        </p:nvSpPr>
        <p:spPr bwMode="auto">
          <a:xfrm>
            <a:off x="5867400" y="4267200"/>
            <a:ext cx="0" cy="381000"/>
          </a:xfrm>
          <a:prstGeom prst="line">
            <a:avLst/>
          </a:prstGeom>
          <a:noFill/>
          <a:ln w="222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06" name="Text Box 32"/>
          <p:cNvSpPr txBox="1">
            <a:spLocks noChangeArrowheads="1"/>
          </p:cNvSpPr>
          <p:nvPr/>
        </p:nvSpPr>
        <p:spPr bwMode="auto">
          <a:xfrm>
            <a:off x="5200650" y="39528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8000"/>
                </a:solidFill>
              </a:rPr>
              <a:t>Load 2 Hit</a:t>
            </a:r>
          </a:p>
        </p:txBody>
      </p:sp>
      <p:sp>
        <p:nvSpPr>
          <p:cNvPr id="54307" name="Rectangle 33" descr="Large checker board"/>
          <p:cNvSpPr>
            <a:spLocks noChangeArrowheads="1"/>
          </p:cNvSpPr>
          <p:nvPr/>
        </p:nvSpPr>
        <p:spPr bwMode="auto">
          <a:xfrm>
            <a:off x="5638800" y="2686050"/>
            <a:ext cx="2590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08" name="Rectangle 34" descr="Large checker board"/>
          <p:cNvSpPr>
            <a:spLocks noChangeArrowheads="1"/>
          </p:cNvSpPr>
          <p:nvPr/>
        </p:nvSpPr>
        <p:spPr bwMode="auto">
          <a:xfrm>
            <a:off x="2819400" y="5410200"/>
            <a:ext cx="1219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09" name="Rectangle 35" descr="Large checker board"/>
          <p:cNvSpPr>
            <a:spLocks noChangeArrowheads="1"/>
          </p:cNvSpPr>
          <p:nvPr/>
        </p:nvSpPr>
        <p:spPr bwMode="auto">
          <a:xfrm>
            <a:off x="4267200" y="5410200"/>
            <a:ext cx="1371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10" name="Rectangle 36" descr="Large checker board"/>
          <p:cNvSpPr>
            <a:spLocks noChangeArrowheads="1"/>
          </p:cNvSpPr>
          <p:nvPr/>
        </p:nvSpPr>
        <p:spPr bwMode="auto">
          <a:xfrm>
            <a:off x="1219200" y="5105400"/>
            <a:ext cx="1600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11" name="Text Box 37"/>
          <p:cNvSpPr txBox="1">
            <a:spLocks noChangeArrowheads="1"/>
          </p:cNvSpPr>
          <p:nvPr/>
        </p:nvSpPr>
        <p:spPr bwMode="auto">
          <a:xfrm>
            <a:off x="609600" y="502920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rPr>
              <a:t>Miss 1</a:t>
            </a:r>
          </a:p>
        </p:txBody>
      </p:sp>
      <p:sp>
        <p:nvSpPr>
          <p:cNvPr id="54312" name="Text Box 38"/>
          <p:cNvSpPr txBox="1">
            <a:spLocks noChangeArrowheads="1"/>
          </p:cNvSpPr>
          <p:nvPr/>
        </p:nvSpPr>
        <p:spPr bwMode="auto">
          <a:xfrm>
            <a:off x="2209800" y="533400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rPr>
              <a:t>Miss 2</a:t>
            </a:r>
          </a:p>
        </p:txBody>
      </p:sp>
      <p:sp>
        <p:nvSpPr>
          <p:cNvPr id="54313" name="Rectangle 39"/>
          <p:cNvSpPr>
            <a:spLocks noChangeArrowheads="1"/>
          </p:cNvSpPr>
          <p:nvPr/>
        </p:nvSpPr>
        <p:spPr bwMode="auto">
          <a:xfrm>
            <a:off x="8229600" y="2228850"/>
            <a:ext cx="4572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314" name="Text Box 40"/>
          <p:cNvSpPr txBox="1">
            <a:spLocks noChangeArrowheads="1"/>
          </p:cNvSpPr>
          <p:nvPr/>
        </p:nvSpPr>
        <p:spPr bwMode="auto">
          <a:xfrm>
            <a:off x="4486275" y="46101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rPr>
              <a:t>Compute</a:t>
            </a:r>
          </a:p>
        </p:txBody>
      </p:sp>
      <p:sp>
        <p:nvSpPr>
          <p:cNvPr id="54315" name="Rectangle 41"/>
          <p:cNvSpPr>
            <a:spLocks noChangeArrowheads="1"/>
          </p:cNvSpPr>
          <p:nvPr/>
        </p:nvSpPr>
        <p:spPr bwMode="auto">
          <a:xfrm>
            <a:off x="5867400" y="4648200"/>
            <a:ext cx="6858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316" name="Rectangle 42"/>
          <p:cNvSpPr>
            <a:spLocks noChangeArrowheads="1"/>
          </p:cNvSpPr>
          <p:nvPr/>
        </p:nvSpPr>
        <p:spPr bwMode="auto">
          <a:xfrm>
            <a:off x="2819400" y="4648200"/>
            <a:ext cx="1219200" cy="304800"/>
          </a:xfrm>
          <a:prstGeom prst="rect">
            <a:avLst/>
          </a:prstGeom>
          <a:solidFill>
            <a:srgbClr val="00CCFF"/>
          </a:solidFill>
          <a:ln w="9525">
            <a:solidFill>
              <a:schemeClr val="tx1"/>
            </a:solidFill>
            <a:miter lim="800000"/>
            <a:headEnd/>
            <a:tailEnd/>
          </a:ln>
        </p:spPr>
        <p:txBody>
          <a:bodyPr wrap="none" anchor="ctr"/>
          <a:lstStyle/>
          <a:p>
            <a:endParaRPr lang="en-US" smtClean="0">
              <a:solidFill>
                <a:srgbClr val="000000"/>
              </a:solidFill>
            </a:endParaRPr>
          </a:p>
        </p:txBody>
      </p:sp>
      <p:sp>
        <p:nvSpPr>
          <p:cNvPr id="54317" name="Line 43"/>
          <p:cNvSpPr>
            <a:spLocks noChangeShapeType="1"/>
          </p:cNvSpPr>
          <p:nvPr/>
        </p:nvSpPr>
        <p:spPr bwMode="auto">
          <a:xfrm>
            <a:off x="4267200" y="4267200"/>
            <a:ext cx="0" cy="381000"/>
          </a:xfrm>
          <a:prstGeom prst="line">
            <a:avLst/>
          </a:prstGeom>
          <a:noFill/>
          <a:ln w="222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18" name="Text Box 44"/>
          <p:cNvSpPr txBox="1">
            <a:spLocks noChangeArrowheads="1"/>
          </p:cNvSpPr>
          <p:nvPr/>
        </p:nvSpPr>
        <p:spPr bwMode="auto">
          <a:xfrm>
            <a:off x="3609975" y="39624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8000"/>
                </a:solidFill>
              </a:rPr>
              <a:t>Load 1 Hit</a:t>
            </a:r>
          </a:p>
        </p:txBody>
      </p:sp>
      <p:sp>
        <p:nvSpPr>
          <p:cNvPr id="54319" name="Rectangle 45" descr="Large checker board"/>
          <p:cNvSpPr>
            <a:spLocks noChangeArrowheads="1"/>
          </p:cNvSpPr>
          <p:nvPr/>
        </p:nvSpPr>
        <p:spPr bwMode="auto">
          <a:xfrm>
            <a:off x="4038600" y="541020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20" name="Rectangle 46" descr="Large checker board"/>
          <p:cNvSpPr>
            <a:spLocks noChangeArrowheads="1"/>
          </p:cNvSpPr>
          <p:nvPr/>
        </p:nvSpPr>
        <p:spPr bwMode="auto">
          <a:xfrm>
            <a:off x="2819400" y="5105400"/>
            <a:ext cx="1219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smtClean="0">
              <a:solidFill>
                <a:srgbClr val="000000"/>
              </a:solidFill>
            </a:endParaRPr>
          </a:p>
        </p:txBody>
      </p:sp>
      <p:sp>
        <p:nvSpPr>
          <p:cNvPr id="54321" name="Rectangle 47"/>
          <p:cNvSpPr>
            <a:spLocks noChangeArrowheads="1"/>
          </p:cNvSpPr>
          <p:nvPr/>
        </p:nvSpPr>
        <p:spPr bwMode="auto">
          <a:xfrm>
            <a:off x="5638800" y="4648200"/>
            <a:ext cx="228600" cy="3048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endParaRPr>
          </a:p>
        </p:txBody>
      </p:sp>
      <p:sp>
        <p:nvSpPr>
          <p:cNvPr id="54322" name="Line 48"/>
          <p:cNvSpPr>
            <a:spLocks noChangeShapeType="1"/>
          </p:cNvSpPr>
          <p:nvPr/>
        </p:nvSpPr>
        <p:spPr bwMode="auto">
          <a:xfrm>
            <a:off x="4038600" y="260985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3" name="Line 49"/>
          <p:cNvSpPr>
            <a:spLocks noChangeShapeType="1"/>
          </p:cNvSpPr>
          <p:nvPr/>
        </p:nvSpPr>
        <p:spPr bwMode="auto">
          <a:xfrm>
            <a:off x="8229600" y="260985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4" name="Line 50"/>
          <p:cNvSpPr>
            <a:spLocks noChangeShapeType="1"/>
          </p:cNvSpPr>
          <p:nvPr/>
        </p:nvSpPr>
        <p:spPr bwMode="auto">
          <a:xfrm>
            <a:off x="4038600" y="502920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5" name="Line 51"/>
          <p:cNvSpPr>
            <a:spLocks noChangeShapeType="1"/>
          </p:cNvSpPr>
          <p:nvPr/>
        </p:nvSpPr>
        <p:spPr bwMode="auto">
          <a:xfrm>
            <a:off x="5638800" y="533400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6" name="Line 52"/>
          <p:cNvSpPr>
            <a:spLocks noChangeShapeType="1"/>
          </p:cNvSpPr>
          <p:nvPr/>
        </p:nvSpPr>
        <p:spPr bwMode="auto">
          <a:xfrm>
            <a:off x="6553200" y="3590925"/>
            <a:ext cx="0" cy="2286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7" name="Line 53"/>
          <p:cNvSpPr>
            <a:spLocks noChangeShapeType="1"/>
          </p:cNvSpPr>
          <p:nvPr/>
        </p:nvSpPr>
        <p:spPr bwMode="auto">
          <a:xfrm>
            <a:off x="8686800" y="1447800"/>
            <a:ext cx="0" cy="44196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8" name="Line 54"/>
          <p:cNvSpPr>
            <a:spLocks noChangeShapeType="1"/>
          </p:cNvSpPr>
          <p:nvPr/>
        </p:nvSpPr>
        <p:spPr bwMode="auto">
          <a:xfrm>
            <a:off x="6553200" y="4800600"/>
            <a:ext cx="2133600"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54329" name="Text Box 55"/>
          <p:cNvSpPr txBox="1">
            <a:spLocks noChangeArrowheads="1"/>
          </p:cNvSpPr>
          <p:nvPr/>
        </p:nvSpPr>
        <p:spPr bwMode="auto">
          <a:xfrm>
            <a:off x="6858000" y="4800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smtClean="0">
                <a:solidFill>
                  <a:srgbClr val="990000"/>
                </a:solidFill>
              </a:rPr>
              <a:t>Saved Cycles</a:t>
            </a:r>
          </a:p>
        </p:txBody>
      </p:sp>
      <p:sp>
        <p:nvSpPr>
          <p:cNvPr id="54330" name="Text Box 56"/>
          <p:cNvSpPr txBox="1">
            <a:spLocks noChangeArrowheads="1"/>
          </p:cNvSpPr>
          <p:nvPr/>
        </p:nvSpPr>
        <p:spPr bwMode="auto">
          <a:xfrm>
            <a:off x="66675" y="1143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smtClean="0">
                <a:solidFill>
                  <a:srgbClr val="000000"/>
                </a:solidFill>
              </a:rPr>
              <a:t>Small Window:</a:t>
            </a:r>
          </a:p>
        </p:txBody>
      </p:sp>
      <p:sp>
        <p:nvSpPr>
          <p:cNvPr id="54331" name="Text Box 57"/>
          <p:cNvSpPr txBox="1">
            <a:spLocks noChangeArrowheads="1"/>
          </p:cNvSpPr>
          <p:nvPr/>
        </p:nvSpPr>
        <p:spPr bwMode="auto">
          <a:xfrm>
            <a:off x="95250" y="35814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smtClean="0">
                <a:solidFill>
                  <a:srgbClr val="000000"/>
                </a:solidFill>
              </a:rPr>
              <a:t>Runahead:</a:t>
            </a:r>
          </a:p>
        </p:txBody>
      </p:sp>
    </p:spTree>
    <p:extLst>
      <p:ext uri="{BB962C8B-B14F-4D97-AF65-F5344CB8AC3E}">
        <p14:creationId xmlns:p14="http://schemas.microsoft.com/office/powerpoint/2010/main" val="4084620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228600" y="152400"/>
            <a:ext cx="8915400" cy="1066800"/>
          </a:xfrm>
        </p:spPr>
        <p:txBody>
          <a:bodyPr/>
          <a:lstStyle/>
          <a:p>
            <a:r>
              <a:rPr lang="en-US">
                <a:latin typeface="Garamond" charset="0"/>
              </a:rPr>
              <a:t>Runahead as an Execution-based Prefetcher</a:t>
            </a:r>
          </a:p>
        </p:txBody>
      </p:sp>
      <p:sp>
        <p:nvSpPr>
          <p:cNvPr id="114690" name="Content Placeholder 2"/>
          <p:cNvSpPr>
            <a:spLocks noGrp="1"/>
          </p:cNvSpPr>
          <p:nvPr>
            <p:ph idx="1"/>
          </p:nvPr>
        </p:nvSpPr>
        <p:spPr>
          <a:xfrm>
            <a:off x="228600" y="996950"/>
            <a:ext cx="8610600" cy="5194300"/>
          </a:xfrm>
        </p:spPr>
        <p:txBody>
          <a:bodyPr/>
          <a:lstStyle/>
          <a:p>
            <a:r>
              <a:rPr lang="en-US" dirty="0">
                <a:latin typeface="Tahoma" charset="0"/>
              </a:rPr>
              <a:t>Idea of an Execution-Based Prefetcher: </a:t>
            </a:r>
            <a:r>
              <a:rPr lang="en-US" dirty="0">
                <a:solidFill>
                  <a:srgbClr val="0033CC"/>
                </a:solidFill>
                <a:latin typeface="Tahoma" charset="0"/>
              </a:rPr>
              <a:t>Pre-execute a piece of the (pruned) program solely for prefetching data </a:t>
            </a:r>
          </a:p>
          <a:p>
            <a:endParaRPr lang="en-US" dirty="0">
              <a:latin typeface="Tahoma" charset="0"/>
            </a:endParaRPr>
          </a:p>
          <a:p>
            <a:r>
              <a:rPr lang="en-US" dirty="0">
                <a:latin typeface="Tahoma" charset="0"/>
              </a:rPr>
              <a:t>Idea of Runahead: </a:t>
            </a:r>
            <a:r>
              <a:rPr lang="en-US" dirty="0">
                <a:solidFill>
                  <a:srgbClr val="0033CC"/>
                </a:solidFill>
                <a:latin typeface="Tahoma" charset="0"/>
              </a:rPr>
              <a:t>Pre-execute the main program solely for prefetching data </a:t>
            </a:r>
            <a:endParaRPr lang="en-US" dirty="0" smtClean="0">
              <a:solidFill>
                <a:srgbClr val="0033CC"/>
              </a:solidFill>
              <a:latin typeface="Tahoma" charset="0"/>
            </a:endParaRPr>
          </a:p>
          <a:p>
            <a:endParaRPr lang="en-US" dirty="0">
              <a:solidFill>
                <a:srgbClr val="0033CC"/>
              </a:solidFill>
              <a:latin typeface="Tahoma" charset="0"/>
            </a:endParaRPr>
          </a:p>
          <a:p>
            <a:r>
              <a:rPr lang="en-US" dirty="0" smtClean="0">
                <a:latin typeface="Tahoma" charset="0"/>
              </a:rPr>
              <a:t>Advantages and disadvantages of runahead vs</a:t>
            </a:r>
            <a:r>
              <a:rPr lang="en-US" dirty="0" smtClean="0">
                <a:latin typeface="Tahoma" charset="0"/>
              </a:rPr>
              <a:t>. other execution-based prefetchers?</a:t>
            </a:r>
          </a:p>
          <a:p>
            <a:endParaRPr lang="en-US" dirty="0">
              <a:latin typeface="Tahoma" charset="0"/>
            </a:endParaRPr>
          </a:p>
          <a:p>
            <a:r>
              <a:rPr lang="en-US" dirty="0" smtClean="0">
                <a:latin typeface="Tahoma" charset="0"/>
              </a:rPr>
              <a:t>Can you make runahead even better by pruning the program portion executed in runahead mode?</a:t>
            </a:r>
            <a:endParaRPr lang="en-US" dirty="0">
              <a:latin typeface="Tahoma" charset="0"/>
            </a:endParaRPr>
          </a:p>
          <a:p>
            <a:endParaRPr lang="en-US" dirty="0">
              <a:latin typeface="Tahoma" charset="0"/>
            </a:endParaRPr>
          </a:p>
        </p:txBody>
      </p:sp>
      <p:sp>
        <p:nvSpPr>
          <p:cNvPr id="114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15C618-5FEC-734D-A9FF-4372A3F09C4A}"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9955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Advantage of Pure Speculation</a:t>
            </a:r>
            <a:endParaRPr lang="en-US" dirty="0"/>
          </a:p>
        </p:txBody>
      </p:sp>
      <p:sp>
        <p:nvSpPr>
          <p:cNvPr id="3" name="Content Placeholder 2"/>
          <p:cNvSpPr>
            <a:spLocks noGrp="1"/>
          </p:cNvSpPr>
          <p:nvPr>
            <p:ph idx="1"/>
          </p:nvPr>
        </p:nvSpPr>
        <p:spPr/>
        <p:txBody>
          <a:bodyPr/>
          <a:lstStyle/>
          <a:p>
            <a:r>
              <a:rPr lang="en-US" dirty="0" smtClean="0"/>
              <a:t>Runahead mode is purely speculative</a:t>
            </a:r>
          </a:p>
          <a:p>
            <a:endParaRPr lang="en-US" dirty="0"/>
          </a:p>
          <a:p>
            <a:r>
              <a:rPr lang="en-US" dirty="0" smtClean="0"/>
              <a:t>The goal is to find and generate cache misses that would otherwise stall execution later on</a:t>
            </a:r>
          </a:p>
          <a:p>
            <a:endParaRPr lang="en-US" dirty="0"/>
          </a:p>
          <a:p>
            <a:r>
              <a:rPr lang="en-US" dirty="0" smtClean="0"/>
              <a:t>How do we achieve this goal most efficiently and with the highest benefit?</a:t>
            </a:r>
          </a:p>
          <a:p>
            <a:pPr lvl="1"/>
            <a:endParaRPr lang="en-US" dirty="0"/>
          </a:p>
          <a:p>
            <a:r>
              <a:rPr lang="en-US" dirty="0" smtClean="0"/>
              <a:t>Idea: </a:t>
            </a:r>
            <a:r>
              <a:rPr lang="en-US" dirty="0" smtClean="0">
                <a:solidFill>
                  <a:srgbClr val="FF0000"/>
                </a:solidFill>
              </a:rPr>
              <a:t>Find and execute only those instructions that will lead to cache misses </a:t>
            </a:r>
            <a:r>
              <a:rPr lang="en-US" dirty="0" smtClean="0"/>
              <a:t>(that cannot already be captured by the instruction window)</a:t>
            </a:r>
          </a:p>
          <a:p>
            <a:endParaRPr lang="en-US" dirty="0"/>
          </a:p>
          <a:p>
            <a:r>
              <a:rPr lang="en-US" dirty="0" smtClean="0"/>
              <a:t>How?</a:t>
            </a:r>
            <a:endParaRPr lang="en-US" dirty="0"/>
          </a:p>
        </p:txBody>
      </p:sp>
      <p:sp>
        <p:nvSpPr>
          <p:cNvPr id="4" name="Slide Number Placeholder 3"/>
          <p:cNvSpPr>
            <a:spLocks noGrp="1"/>
          </p:cNvSpPr>
          <p:nvPr>
            <p:ph type="sldNum" sz="quarter" idx="11"/>
          </p:nvPr>
        </p:nvSpPr>
        <p:spPr/>
        <p:txBody>
          <a:bodyPr/>
          <a:lstStyle/>
          <a:p>
            <a:pPr>
              <a:defRPr/>
            </a:pPr>
            <a:fld id="{D8203101-DD33-BE44-8CC7-807323074D78}" type="slidenum">
              <a:rPr lang="en-US" smtClean="0"/>
              <a:pPr>
                <a:defRPr/>
              </a:pPr>
              <a:t>28</a:t>
            </a:fld>
            <a:endParaRPr lang="en-US"/>
          </a:p>
        </p:txBody>
      </p:sp>
    </p:spTree>
    <p:extLst>
      <p:ext uri="{BB962C8B-B14F-4D97-AF65-F5344CB8AC3E}">
        <p14:creationId xmlns:p14="http://schemas.microsoft.com/office/powerpoint/2010/main" val="14248085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chemeClr val="bg1">
                    <a:lumMod val="50000"/>
                  </a:schemeClr>
                </a:solidFill>
                <a:latin typeface="Tahoma" charset="0"/>
              </a:rPr>
              <a:t>Main memory control, scheduling</a:t>
            </a:r>
          </a:p>
          <a:p>
            <a:pPr>
              <a:defRPr/>
            </a:pPr>
            <a:r>
              <a:rPr lang="en-US" dirty="0" smtClean="0">
                <a:solidFill>
                  <a:schemeClr val="bg1">
                    <a:lumMod val="50000"/>
                  </a:schemeClr>
                </a:solidFill>
                <a:latin typeface="Tahoma" charset="0"/>
              </a:rPr>
              <a:t>Memory latency tolerance techniques</a:t>
            </a:r>
          </a:p>
          <a:p>
            <a:pPr>
              <a:defRPr/>
            </a:pPr>
            <a:r>
              <a:rPr lang="en-US" dirty="0" smtClean="0">
                <a:solidFill>
                  <a:srgbClr val="0000FF"/>
                </a:solidFill>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issues (e.g., heterogeneous multi-core)</a:t>
            </a: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51424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 Honors (4-Way Cache Design) </a:t>
            </a:r>
            <a:endParaRPr lang="en-US" dirty="0"/>
          </a:p>
        </p:txBody>
      </p:sp>
      <p:sp>
        <p:nvSpPr>
          <p:cNvPr id="3" name="Content Placeholder 2"/>
          <p:cNvSpPr>
            <a:spLocks noGrp="1"/>
          </p:cNvSpPr>
          <p:nvPr>
            <p:ph idx="1"/>
          </p:nvPr>
        </p:nvSpPr>
        <p:spPr/>
        <p:txBody>
          <a:bodyPr/>
          <a:lstStyle/>
          <a:p>
            <a:r>
              <a:rPr lang="en-US" dirty="0" smtClean="0"/>
              <a:t>Jared Choi		1.5%</a:t>
            </a:r>
          </a:p>
          <a:p>
            <a:r>
              <a:rPr lang="en-US" dirty="0" smtClean="0"/>
              <a:t>Kais </a:t>
            </a:r>
            <a:r>
              <a:rPr lang="en-US" dirty="0" err="1" smtClean="0"/>
              <a:t>Kudrolli</a:t>
            </a:r>
            <a:r>
              <a:rPr lang="en-US" dirty="0" smtClean="0"/>
              <a:t>	1.25%</a:t>
            </a:r>
          </a:p>
          <a:p>
            <a:r>
              <a:rPr lang="en-US" dirty="0" err="1" smtClean="0"/>
              <a:t>Junhan</a:t>
            </a:r>
            <a:r>
              <a:rPr lang="en-US" dirty="0" smtClean="0"/>
              <a:t> Zhou	1.25%</a:t>
            </a:r>
          </a:p>
          <a:p>
            <a:r>
              <a:rPr lang="en-US" dirty="0" err="1" smtClean="0"/>
              <a:t>Raghav</a:t>
            </a:r>
            <a:r>
              <a:rPr lang="en-US" dirty="0" smtClean="0"/>
              <a:t> Gupta	1.25%</a:t>
            </a:r>
          </a:p>
          <a:p>
            <a:endParaRPr lang="en-US" dirty="0" smtClean="0"/>
          </a:p>
          <a:p>
            <a:r>
              <a:rPr lang="en-US" dirty="0" smtClean="0"/>
              <a:t>Pete </a:t>
            </a:r>
            <a:r>
              <a:rPr lang="en-US" dirty="0" err="1" smtClean="0"/>
              <a:t>Ehrett</a:t>
            </a:r>
            <a:r>
              <a:rPr lang="en-US" dirty="0" smtClean="0"/>
              <a:t>	0.6%</a:t>
            </a:r>
          </a:p>
          <a:p>
            <a:r>
              <a:rPr lang="en-US" dirty="0" err="1" smtClean="0"/>
              <a:t>Xiaofan</a:t>
            </a:r>
            <a:r>
              <a:rPr lang="en-US" dirty="0" smtClean="0"/>
              <a:t> Li		0.1%</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2191062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ctrTitle"/>
          </p:nvPr>
        </p:nvSpPr>
        <p:spPr>
          <a:xfrm>
            <a:off x="366713" y="1752600"/>
            <a:ext cx="8428037" cy="822325"/>
          </a:xfrm>
        </p:spPr>
        <p:txBody>
          <a:bodyPr/>
          <a:lstStyle/>
          <a:p>
            <a:pPr algn="ctr" eaLnBrk="1" hangingPunct="1"/>
            <a:r>
              <a:rPr lang="en-US" sz="4000" dirty="0" smtClean="0">
                <a:latin typeface="Garamond" charset="0"/>
              </a:rPr>
              <a:t>Emerging Memory Technologies</a:t>
            </a:r>
            <a:endParaRPr lang="en-US" sz="4000" dirty="0">
              <a:latin typeface="Garamond" charset="0"/>
            </a:endParaRPr>
          </a:p>
        </p:txBody>
      </p:sp>
      <p:sp>
        <p:nvSpPr>
          <p:cNvPr id="5529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74810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001162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Tree>
    <p:extLst>
      <p:ext uri="{BB962C8B-B14F-4D97-AF65-F5344CB8AC3E}">
        <p14:creationId xmlns:p14="http://schemas.microsoft.com/office/powerpoint/2010/main" val="19215386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2E89156-C211-2142-B104-7E7DF50C0B55}"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5925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1141913"/>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cxnSp>
        <p:nvCxnSpPr>
          <p:cNvPr id="9" name="Straight Connector 8"/>
          <p:cNvCxnSpPr/>
          <p:nvPr/>
        </p:nvCxnSpPr>
        <p:spPr>
          <a:xfrm flipH="1" flipV="1">
            <a:off x="1371600" y="1903913"/>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5135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31231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7327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343401"/>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61009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3600" dirty="0" smtClean="0">
                <a:solidFill>
                  <a:prstClr val="black"/>
                </a:solidFill>
                <a:latin typeface="Calibri Light"/>
              </a:rPr>
              <a:t> Row of Cells</a:t>
            </a:r>
            <a:endParaRPr lang="en-US" sz="3600" dirty="0">
              <a:solidFill>
                <a:prstClr val="black"/>
              </a:solidFill>
              <a:latin typeface="Calibri Light"/>
            </a:endParaRPr>
          </a:p>
        </p:txBody>
      </p:sp>
      <p:sp>
        <p:nvSpPr>
          <p:cNvPr id="16" name="Rectangle 15"/>
          <p:cNvSpPr/>
          <p:nvPr/>
        </p:nvSpPr>
        <p:spPr>
          <a:xfrm>
            <a:off x="1828800" y="2208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4000" smtClean="0">
                <a:solidFill>
                  <a:prstClr val="black"/>
                </a:solidFill>
                <a:latin typeface="Calibri Light"/>
              </a:rPr>
              <a:t> Row</a:t>
            </a:r>
            <a:endParaRPr lang="en-US" sz="4000">
              <a:solidFill>
                <a:prstClr val="black"/>
              </a:solidFill>
              <a:latin typeface="Calibri Light"/>
            </a:endParaRPr>
          </a:p>
        </p:txBody>
      </p:sp>
      <p:sp>
        <p:nvSpPr>
          <p:cNvPr id="17" name="Row"/>
          <p:cNvSpPr/>
          <p:nvPr/>
        </p:nvSpPr>
        <p:spPr>
          <a:xfrm>
            <a:off x="1828800" y="28183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4000" smtClean="0">
                <a:solidFill>
                  <a:prstClr val="black"/>
                </a:solidFill>
                <a:latin typeface="Calibri Light"/>
              </a:rPr>
              <a:t> Row</a:t>
            </a:r>
            <a:endParaRPr lang="en-US" sz="4000">
              <a:solidFill>
                <a:prstClr val="black"/>
              </a:solidFill>
              <a:latin typeface="Calibri Light"/>
            </a:endParaRPr>
          </a:p>
        </p:txBody>
      </p:sp>
      <p:sp>
        <p:nvSpPr>
          <p:cNvPr id="18" name="Rectangle 17"/>
          <p:cNvSpPr/>
          <p:nvPr/>
        </p:nvSpPr>
        <p:spPr>
          <a:xfrm>
            <a:off x="1828800" y="34279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4000" smtClean="0">
                <a:solidFill>
                  <a:prstClr val="black"/>
                </a:solidFill>
                <a:latin typeface="Calibri Light"/>
              </a:rPr>
              <a:t> Row</a:t>
            </a:r>
            <a:endParaRPr lang="en-US" sz="4000">
              <a:solidFill>
                <a:prstClr val="black"/>
              </a:solidFill>
              <a:latin typeface="Calibri Light"/>
            </a:endParaRPr>
          </a:p>
        </p:txBody>
      </p:sp>
      <p:sp>
        <p:nvSpPr>
          <p:cNvPr id="19" name="Rectangle 18"/>
          <p:cNvSpPr/>
          <p:nvPr/>
        </p:nvSpPr>
        <p:spPr>
          <a:xfrm>
            <a:off x="1828800" y="4037512"/>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3600" dirty="0" smtClean="0">
                <a:solidFill>
                  <a:prstClr val="black"/>
                </a:solidFill>
                <a:latin typeface="Calibri Light"/>
              </a:rPr>
              <a:t> Row</a:t>
            </a:r>
            <a:endParaRPr lang="en-US" sz="3600" dirty="0">
              <a:solidFill>
                <a:prstClr val="black"/>
              </a:solidFill>
              <a:latin typeface="Calibri Light"/>
            </a:endParaRPr>
          </a:p>
        </p:txBody>
      </p:sp>
      <p:sp>
        <p:nvSpPr>
          <p:cNvPr id="20" name="TextBox 19"/>
          <p:cNvSpPr txBox="1"/>
          <p:nvPr/>
        </p:nvSpPr>
        <p:spPr>
          <a:xfrm>
            <a:off x="5943600" y="1675311"/>
            <a:ext cx="2286000" cy="457201"/>
          </a:xfrm>
          <a:prstGeom prst="rect">
            <a:avLst/>
          </a:prstGeom>
          <a:noFill/>
        </p:spPr>
        <p:txBody>
          <a:bodyPr wrap="square" rtlCol="0" anchor="ctr">
            <a:noAutofit/>
          </a:bodyPr>
          <a:lstStyle/>
          <a:p>
            <a:pPr fontAlgn="auto">
              <a:spcBef>
                <a:spcPts val="0"/>
              </a:spcBef>
              <a:spcAft>
                <a:spcPts val="0"/>
              </a:spcAft>
            </a:pPr>
            <a:r>
              <a:rPr lang="en-US" sz="4000" smtClean="0">
                <a:solidFill>
                  <a:prstClr val="black"/>
                </a:solidFill>
                <a:latin typeface="Calibri Light"/>
                <a:ea typeface="+mn-ea"/>
                <a:cs typeface="+mn-cs"/>
              </a:rPr>
              <a:t> Wordline</a:t>
            </a:r>
            <a:endParaRPr lang="en-US" sz="4000">
              <a:solidFill>
                <a:prstClr val="black"/>
              </a:solidFill>
              <a:latin typeface="Calibri Light"/>
              <a:ea typeface="+mn-ea"/>
              <a:cs typeface="+mn-cs"/>
            </a:endParaRPr>
          </a:p>
        </p:txBody>
      </p:sp>
      <p:sp>
        <p:nvSpPr>
          <p:cNvPr id="21" name="Low Volt"/>
          <p:cNvSpPr txBox="1"/>
          <p:nvPr/>
        </p:nvSpPr>
        <p:spPr>
          <a:xfrm>
            <a:off x="5943600" y="2894512"/>
            <a:ext cx="2286000" cy="457201"/>
          </a:xfrm>
          <a:prstGeom prst="rect">
            <a:avLst/>
          </a:prstGeom>
          <a:noFill/>
        </p:spPr>
        <p:txBody>
          <a:bodyPr wrap="square" rtlCol="0" anchor="ctr">
            <a:noAutofit/>
          </a:bodyPr>
          <a:lstStyle/>
          <a:p>
            <a:pPr fontAlgn="auto">
              <a:spcBef>
                <a:spcPts val="0"/>
              </a:spcBef>
              <a:spcAft>
                <a:spcPts val="0"/>
              </a:spcAft>
            </a:pPr>
            <a:r>
              <a:rPr lang="en-US" sz="4400" b="1" i="1" smtClean="0">
                <a:solidFill>
                  <a:prstClr val="black">
                    <a:lumMod val="65000"/>
                    <a:lumOff val="35000"/>
                  </a:prstClr>
                </a:solidFill>
                <a:latin typeface="Calibri Light"/>
                <a:ea typeface="+mn-ea"/>
                <a:cs typeface="+mn-cs"/>
              </a:rPr>
              <a:t> V</a:t>
            </a:r>
            <a:r>
              <a:rPr lang="en-US" sz="4800" b="1" i="1" baseline="-20000" smtClean="0">
                <a:solidFill>
                  <a:prstClr val="black">
                    <a:lumMod val="65000"/>
                    <a:lumOff val="35000"/>
                  </a:prstClr>
                </a:solidFill>
                <a:latin typeface="Calibri Light"/>
                <a:ea typeface="+mn-ea"/>
                <a:cs typeface="+mn-cs"/>
              </a:rPr>
              <a:t>LOW</a:t>
            </a:r>
            <a:endParaRPr lang="en-US" sz="4400" b="1" i="1" baseline="-20000">
              <a:solidFill>
                <a:prstClr val="black">
                  <a:lumMod val="65000"/>
                  <a:lumOff val="35000"/>
                </a:prstClr>
              </a:solidFill>
              <a:latin typeface="Calibri Light"/>
              <a:ea typeface="+mn-ea"/>
              <a:cs typeface="+mn-cs"/>
            </a:endParaRPr>
          </a:p>
        </p:txBody>
      </p:sp>
      <p:sp>
        <p:nvSpPr>
          <p:cNvPr id="22" name="High Volt"/>
          <p:cNvSpPr txBox="1"/>
          <p:nvPr/>
        </p:nvSpPr>
        <p:spPr>
          <a:xfrm>
            <a:off x="5943600" y="2895277"/>
            <a:ext cx="2286000" cy="457201"/>
          </a:xfrm>
          <a:prstGeom prst="rect">
            <a:avLst/>
          </a:prstGeom>
          <a:noFill/>
        </p:spPr>
        <p:txBody>
          <a:bodyPr wrap="square" rtlCol="0" anchor="ctr">
            <a:noAutofit/>
          </a:bodyPr>
          <a:lstStyle/>
          <a:p>
            <a:pPr fontAlgn="auto">
              <a:spcBef>
                <a:spcPts val="0"/>
              </a:spcBef>
              <a:spcAft>
                <a:spcPts val="0"/>
              </a:spcAft>
            </a:pPr>
            <a:r>
              <a:rPr lang="en-US" sz="4400" b="1" smtClean="0">
                <a:solidFill>
                  <a:srgbClr val="FF0000"/>
                </a:solidFill>
                <a:latin typeface="Calibri Light"/>
                <a:ea typeface="+mn-ea"/>
                <a:cs typeface="+mn-cs"/>
              </a:rPr>
              <a:t> </a:t>
            </a:r>
            <a:r>
              <a:rPr lang="en-US" sz="4400" b="1" i="1">
                <a:solidFill>
                  <a:srgbClr val="FF0000"/>
                </a:solidFill>
                <a:latin typeface="Calibri Light"/>
                <a:ea typeface="+mn-ea"/>
                <a:cs typeface="+mn-cs"/>
              </a:rPr>
              <a:t>V</a:t>
            </a:r>
            <a:r>
              <a:rPr lang="en-US" sz="4800" b="1" i="1" baseline="-20000">
                <a:solidFill>
                  <a:srgbClr val="FF0000"/>
                </a:solidFill>
                <a:latin typeface="Calibri Light"/>
                <a:ea typeface="+mn-ea"/>
                <a:cs typeface="+mn-cs"/>
              </a:rPr>
              <a:t>HIGH</a:t>
            </a:r>
            <a:endParaRPr lang="en-US" sz="4400" b="1" i="1" baseline="-20000">
              <a:solidFill>
                <a:srgbClr val="FF0000"/>
              </a:solidFill>
              <a:latin typeface="Calibri Light"/>
              <a:ea typeface="+mn-ea"/>
              <a:cs typeface="+mn-cs"/>
            </a:endParaRPr>
          </a:p>
        </p:txBody>
      </p:sp>
      <p:sp>
        <p:nvSpPr>
          <p:cNvPr id="23" name="Error"/>
          <p:cNvSpPr/>
          <p:nvPr/>
        </p:nvSpPr>
        <p:spPr>
          <a:xfrm>
            <a:off x="48768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4" name="Error"/>
          <p:cNvSpPr/>
          <p:nvPr/>
        </p:nvSpPr>
        <p:spPr>
          <a:xfrm>
            <a:off x="4267200" y="3431317"/>
            <a:ext cx="609600" cy="609599"/>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5" name="Error"/>
          <p:cNvSpPr/>
          <p:nvPr/>
        </p:nvSpPr>
        <p:spPr>
          <a:xfrm>
            <a:off x="36576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6" name="Error"/>
          <p:cNvSpPr/>
          <p:nvPr/>
        </p:nvSpPr>
        <p:spPr>
          <a:xfrm>
            <a:off x="3657600" y="342451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7" name="Error"/>
          <p:cNvSpPr/>
          <p:nvPr/>
        </p:nvSpPr>
        <p:spPr>
          <a:xfrm>
            <a:off x="241935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1" name="Victim"/>
          <p:cNvSpPr/>
          <p:nvPr/>
        </p:nvSpPr>
        <p:spPr>
          <a:xfrm>
            <a:off x="1828800" y="342845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3600" b="1" dirty="0" smtClean="0">
                <a:solidFill>
                  <a:prstClr val="white"/>
                </a:solidFill>
                <a:latin typeface="Calibri Light"/>
              </a:rPr>
              <a:t> </a:t>
            </a:r>
            <a:r>
              <a:rPr lang="en-US" sz="3600" b="1" dirty="0" smtClean="0">
                <a:solidFill>
                  <a:prstClr val="black"/>
                </a:solidFill>
                <a:latin typeface="Calibri Light"/>
              </a:rPr>
              <a:t>Victim Row</a:t>
            </a:r>
            <a:endParaRPr lang="en-US" sz="3600" b="1" dirty="0">
              <a:solidFill>
                <a:prstClr val="black"/>
              </a:solidFill>
              <a:latin typeface="Calibri Light"/>
            </a:endParaRPr>
          </a:p>
        </p:txBody>
      </p:sp>
      <p:sp>
        <p:nvSpPr>
          <p:cNvPr id="32" name="Victim"/>
          <p:cNvSpPr/>
          <p:nvPr/>
        </p:nvSpPr>
        <p:spPr>
          <a:xfrm>
            <a:off x="1828800" y="2210711"/>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3600" b="1" dirty="0" smtClean="0">
                <a:solidFill>
                  <a:prstClr val="white"/>
                </a:solidFill>
                <a:latin typeface="Calibri Light"/>
              </a:rPr>
              <a:t> </a:t>
            </a:r>
            <a:r>
              <a:rPr lang="en-US" sz="3600" b="1" dirty="0" smtClean="0">
                <a:solidFill>
                  <a:prstClr val="black"/>
                </a:solidFill>
                <a:latin typeface="Calibri Light"/>
              </a:rPr>
              <a:t>Victim Row</a:t>
            </a:r>
            <a:endParaRPr lang="en-US" sz="3600" b="1" dirty="0">
              <a:solidFill>
                <a:prstClr val="black"/>
              </a:solidFill>
              <a:latin typeface="Calibri Light"/>
            </a:endParaRPr>
          </a:p>
        </p:txBody>
      </p:sp>
      <p:sp>
        <p:nvSpPr>
          <p:cNvPr id="33" name="Aggressor"/>
          <p:cNvSpPr/>
          <p:nvPr/>
        </p:nvSpPr>
        <p:spPr>
          <a:xfrm>
            <a:off x="1828800" y="2818314"/>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lang="en-US" sz="3600" b="1" dirty="0" smtClean="0">
                <a:solidFill>
                  <a:prstClr val="white"/>
                </a:solidFill>
                <a:latin typeface="Calibri Light"/>
              </a:rPr>
              <a:t> </a:t>
            </a:r>
            <a:r>
              <a:rPr lang="en-US" sz="3600" b="1" dirty="0" smtClean="0">
                <a:solidFill>
                  <a:prstClr val="white"/>
                </a:solidFill>
                <a:latin typeface="Calibri Light"/>
              </a:rPr>
              <a:t>Hammered Row</a:t>
            </a:r>
            <a:endParaRPr lang="en-US" sz="3600" b="1" dirty="0">
              <a:solidFill>
                <a:prstClr val="white"/>
              </a:solidFill>
              <a:latin typeface="Calibri Light"/>
            </a:endParaRPr>
          </a:p>
        </p:txBody>
      </p:sp>
      <p:sp>
        <p:nvSpPr>
          <p:cNvPr id="34" name="Punchline"/>
          <p:cNvSpPr txBox="1"/>
          <p:nvPr/>
        </p:nvSpPr>
        <p:spPr>
          <a:xfrm>
            <a:off x="395536" y="5257800"/>
            <a:ext cx="8359080" cy="1143002"/>
          </a:xfrm>
          <a:prstGeom prst="rect">
            <a:avLst/>
          </a:prstGeom>
          <a:noFill/>
        </p:spPr>
        <p:txBody>
          <a:bodyPr wrap="square" rtlCol="0" anchor="ctr">
            <a:noAutofit/>
          </a:bodyPr>
          <a:lstStyle/>
          <a:p>
            <a:pPr fontAlgn="auto">
              <a:spcBef>
                <a:spcPts val="0"/>
              </a:spcBef>
              <a:spcAft>
                <a:spcPts val="0"/>
              </a:spcAft>
            </a:pPr>
            <a:r>
              <a:rPr lang="en-US" sz="3300" i="1" dirty="0" smtClean="0">
                <a:solidFill>
                  <a:prstClr val="black"/>
                </a:solidFill>
                <a:latin typeface="Calibri Light"/>
                <a:ea typeface="+mn-ea"/>
                <a:cs typeface="+mn-cs"/>
              </a:rPr>
              <a:t>Repeatedly opening and closing a row induces </a:t>
            </a:r>
            <a:r>
              <a:rPr lang="en-US" sz="3300" b="1" i="1" dirty="0" smtClean="0">
                <a:solidFill>
                  <a:srgbClr val="FF0000"/>
                </a:solidFill>
                <a:latin typeface="Calibri Light"/>
                <a:ea typeface="+mn-ea"/>
                <a:cs typeface="+mn-cs"/>
              </a:rPr>
              <a:t>disturbance errors</a:t>
            </a:r>
            <a:r>
              <a:rPr lang="en-US" sz="3300" i="1" dirty="0" smtClean="0">
                <a:solidFill>
                  <a:srgbClr val="FF0000"/>
                </a:solidFill>
                <a:latin typeface="Calibri Light"/>
                <a:ea typeface="+mn-ea"/>
                <a:cs typeface="+mn-cs"/>
              </a:rPr>
              <a:t> </a:t>
            </a:r>
            <a:r>
              <a:rPr lang="en-US" sz="3300" i="1" dirty="0" smtClean="0">
                <a:solidFill>
                  <a:prstClr val="black"/>
                </a:solidFill>
                <a:latin typeface="Calibri Light"/>
                <a:ea typeface="+mn-ea"/>
                <a:cs typeface="+mn-cs"/>
              </a:rPr>
              <a:t>in adjacent rows in </a:t>
            </a:r>
            <a:r>
              <a:rPr lang="en-US" sz="3300" b="1" i="1" dirty="0" smtClean="0">
                <a:solidFill>
                  <a:srgbClr val="FF0000"/>
                </a:solidFill>
                <a:latin typeface="Calibri Light"/>
                <a:ea typeface="+mn-ea"/>
                <a:cs typeface="+mn-cs"/>
              </a:rPr>
              <a:t>most real DRAM chips </a:t>
            </a:r>
            <a:r>
              <a:rPr lang="en-US" sz="3300" i="1" dirty="0" smtClean="0">
                <a:solidFill>
                  <a:prstClr val="black"/>
                </a:solidFill>
                <a:latin typeface="Calibri Light"/>
                <a:ea typeface="+mn-ea"/>
                <a:cs typeface="+mn-cs"/>
              </a:rPr>
              <a:t>[Kim+ ISCA 2014]</a:t>
            </a:r>
            <a:endParaRPr lang="en-US" sz="3300" i="1" dirty="0">
              <a:solidFill>
                <a:prstClr val="black"/>
              </a:solidFill>
              <a:latin typeface="Calibri Light"/>
              <a:ea typeface="+mn-ea"/>
              <a:cs typeface="+mn-cs"/>
            </a:endParaRPr>
          </a:p>
        </p:txBody>
      </p:sp>
      <p:sp>
        <p:nvSpPr>
          <p:cNvPr id="35" name="Opened"/>
          <p:cNvSpPr txBox="1"/>
          <p:nvPr/>
        </p:nvSpPr>
        <p:spPr>
          <a:xfrm>
            <a:off x="3124200" y="2899003"/>
            <a:ext cx="2209800" cy="457201"/>
          </a:xfrm>
          <a:prstGeom prst="rect">
            <a:avLst/>
          </a:prstGeom>
          <a:noFill/>
        </p:spPr>
        <p:txBody>
          <a:bodyPr wrap="square" rtlCol="0" anchor="ctr">
            <a:noAutofit/>
          </a:bodyPr>
          <a:lstStyle/>
          <a:p>
            <a:pPr algn="r" fontAlgn="auto">
              <a:spcBef>
                <a:spcPts val="0"/>
              </a:spcBef>
              <a:spcAft>
                <a:spcPts val="0"/>
              </a:spcAft>
            </a:pPr>
            <a:r>
              <a:rPr lang="en-US" sz="4000" b="1" i="1" smtClean="0">
                <a:solidFill>
                  <a:prstClr val="black"/>
                </a:solidFill>
                <a:latin typeface="Calibri Light"/>
                <a:ea typeface="+mn-ea"/>
                <a:cs typeface="+mn-cs"/>
              </a:rPr>
              <a:t>Opened</a:t>
            </a:r>
          </a:p>
        </p:txBody>
      </p:sp>
      <p:sp>
        <p:nvSpPr>
          <p:cNvPr id="28" name="Closed"/>
          <p:cNvSpPr txBox="1"/>
          <p:nvPr/>
        </p:nvSpPr>
        <p:spPr>
          <a:xfrm>
            <a:off x="3133725" y="2899002"/>
            <a:ext cx="2200275" cy="457201"/>
          </a:xfrm>
          <a:prstGeom prst="rect">
            <a:avLst/>
          </a:prstGeom>
          <a:noFill/>
        </p:spPr>
        <p:txBody>
          <a:bodyPr wrap="square" rtlCol="0" anchor="ctr">
            <a:noAutofit/>
          </a:bodyPr>
          <a:lstStyle/>
          <a:p>
            <a:pPr algn="r" fontAlgn="auto">
              <a:spcBef>
                <a:spcPts val="0"/>
              </a:spcBef>
              <a:spcAft>
                <a:spcPts val="0"/>
              </a:spcAft>
            </a:pPr>
            <a:r>
              <a:rPr lang="en-US" sz="4000" b="1" i="1" smtClean="0">
                <a:solidFill>
                  <a:prstClr val="black"/>
                </a:solidFill>
                <a:latin typeface="Calibri Light"/>
                <a:ea typeface="+mn-ea"/>
                <a:cs typeface="+mn-cs"/>
              </a:rPr>
              <a:t>Closed</a:t>
            </a:r>
          </a:p>
        </p:txBody>
      </p:sp>
      <p:sp>
        <p:nvSpPr>
          <p:cNvPr id="3" name="Slide Number Placeholder 2"/>
          <p:cNvSpPr>
            <a:spLocks noGrp="1"/>
          </p:cNvSpPr>
          <p:nvPr>
            <p:ph type="sldNum" sz="quarter" idx="12"/>
          </p:nvPr>
        </p:nvSpPr>
        <p:spPr/>
        <p:txBody>
          <a:bodyPr/>
          <a:lstStyle/>
          <a:p>
            <a:fld id="{D4D2B188-1D62-4FCA-8363-938AD4629BBB}" type="slidenum">
              <a:rPr lang="en-US" smtClean="0">
                <a:solidFill>
                  <a:prstClr val="black">
                    <a:tint val="75000"/>
                  </a:prstClr>
                </a:solidFill>
              </a:rPr>
              <a:pPr/>
              <a:t>34</a:t>
            </a:fld>
            <a:endParaRPr lang="en-US">
              <a:solidFill>
                <a:prstClr val="black">
                  <a:tint val="75000"/>
                </a:prstClr>
              </a:solidFill>
            </a:endParaRPr>
          </a:p>
        </p:txBody>
      </p:sp>
      <p:sp>
        <p:nvSpPr>
          <p:cNvPr id="29" name="Title 1"/>
          <p:cNvSpPr>
            <a:spLocks noGrp="1"/>
          </p:cNvSpPr>
          <p:nvPr>
            <p:ph type="title"/>
          </p:nvPr>
        </p:nvSpPr>
        <p:spPr>
          <a:xfrm>
            <a:off x="228600" y="-14064"/>
            <a:ext cx="8610600" cy="1066800"/>
          </a:xfrm>
        </p:spPr>
        <p:txBody>
          <a:bodyPr/>
          <a:lstStyle/>
          <a:p>
            <a:r>
              <a:rPr lang="en-US" sz="4400" b="0" dirty="0" smtClean="0">
                <a:solidFill>
                  <a:srgbClr val="1A5712"/>
                </a:solidFill>
                <a:latin typeface="Garamond" charset="0"/>
                <a:ea typeface="ＭＳ Ｐゴシック" charset="0"/>
                <a:cs typeface="ＭＳ Ｐゴシック" charset="0"/>
              </a:rPr>
              <a:t>An Example of The Scaling </a:t>
            </a:r>
            <a:r>
              <a:rPr lang="en-US" sz="4400" b="0" dirty="0">
                <a:solidFill>
                  <a:srgbClr val="1A5712"/>
                </a:solidFill>
                <a:latin typeface="Garamond" charset="0"/>
                <a:ea typeface="ＭＳ Ｐゴシック" charset="0"/>
                <a:cs typeface="ＭＳ Ｐゴシック" charset="0"/>
              </a:rPr>
              <a:t>Problem</a:t>
            </a:r>
          </a:p>
        </p:txBody>
      </p:sp>
    </p:spTree>
    <p:extLst>
      <p:ext uri="{BB962C8B-B14F-4D97-AF65-F5344CB8AC3E}">
        <p14:creationId xmlns:p14="http://schemas.microsoft.com/office/powerpoint/2010/main" val="3128237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grpId="0"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grpId="0"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grpId="0"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grpId="0"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grpId="0"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23" grpId="0" animBg="1"/>
      <p:bldP spid="24" grpId="0" animBg="1"/>
      <p:bldP spid="25" grpId="0" animBg="1"/>
      <p:bldP spid="26" grpId="0" animBg="1"/>
      <p:bldP spid="27" grpId="0" animBg="1"/>
      <p:bldP spid="31" grpId="0" animBg="1"/>
      <p:bldP spid="32" grpId="0" animBg="1"/>
      <p:bldP spid="33" grpId="0" animBg="1"/>
      <p:bldP spid="34" grpId="0"/>
      <p:bldP spid="35" grpId="0"/>
      <p:bldP spid="35" grpId="1"/>
      <p:bldP spid="28" grpId="0"/>
      <p:bldP spid="2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0" y="2057399"/>
            <a:ext cx="2147590"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762000"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lnSpc>
                <a:spcPct val="90000"/>
              </a:lnSpc>
              <a:spcBef>
                <a:spcPts val="0"/>
              </a:spcBef>
              <a:spcAft>
                <a:spcPts val="0"/>
              </a:spcAft>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algn="ctr" fontAlgn="auto">
              <a:lnSpc>
                <a:spcPct val="90000"/>
              </a:lnSpc>
              <a:spcBef>
                <a:spcPts val="0"/>
              </a:spcBef>
              <a:spcAft>
                <a:spcPts val="0"/>
              </a:spcAft>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17" name="Group 16"/>
          <p:cNvGrpSpPr/>
          <p:nvPr/>
        </p:nvGrpSpPr>
        <p:grpSpPr>
          <a:xfrm>
            <a:off x="3498205" y="2057400"/>
            <a:ext cx="214759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498205"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lnSpc>
                <a:spcPct val="90000"/>
              </a:lnSpc>
              <a:spcBef>
                <a:spcPts val="0"/>
              </a:spcBef>
              <a:spcAft>
                <a:spcPts val="0"/>
              </a:spcAft>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algn="ctr" fontAlgn="auto">
              <a:lnSpc>
                <a:spcPct val="90000"/>
              </a:lnSpc>
              <a:spcBef>
                <a:spcPts val="0"/>
              </a:spcBef>
              <a:spcAft>
                <a:spcPts val="0"/>
              </a:spcAft>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29" name="Group 28"/>
          <p:cNvGrpSpPr/>
          <p:nvPr/>
        </p:nvGrpSpPr>
        <p:grpSpPr>
          <a:xfrm>
            <a:off x="6248400" y="2057399"/>
            <a:ext cx="2147590"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248400" y="2057398"/>
            <a:ext cx="2147590" cy="10668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lnSpc>
                <a:spcPct val="90000"/>
              </a:lnSpc>
              <a:spcBef>
                <a:spcPts val="0"/>
              </a:spcBef>
              <a:spcAft>
                <a:spcPts val="0"/>
              </a:spcAft>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algn="ctr" fontAlgn="auto">
              <a:lnSpc>
                <a:spcPct val="90000"/>
              </a:lnSpc>
              <a:spcBef>
                <a:spcPts val="0"/>
              </a:spcBef>
              <a:spcAft>
                <a:spcPts val="0"/>
              </a:spcAft>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609602"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sz="4800" b="1" smtClean="0">
                <a:solidFill>
                  <a:srgbClr val="5B9BD5"/>
                </a:solidFill>
                <a:latin typeface="Calibri Light"/>
              </a:rPr>
              <a:t>A</a:t>
            </a:r>
            <a:r>
              <a:rPr lang="en-US" sz="4000" b="1" smtClean="0">
                <a:solidFill>
                  <a:srgbClr val="5B9BD5"/>
                </a:solidFill>
                <a:latin typeface="Calibri Light"/>
              </a:rPr>
              <a:t> </a:t>
            </a:r>
            <a:r>
              <a:rPr lang="en-US" sz="3200" smtClean="0">
                <a:solidFill>
                  <a:srgbClr val="5B9BD5"/>
                </a:solidFill>
                <a:latin typeface="Calibri Light"/>
              </a:rPr>
              <a:t>company</a:t>
            </a:r>
            <a:endParaRPr lang="en-US" sz="4000" smtClean="0">
              <a:solidFill>
                <a:srgbClr val="5B9BD5"/>
              </a:solidFill>
              <a:latin typeface="Calibri Light"/>
            </a:endParaRPr>
          </a:p>
        </p:txBody>
      </p:sp>
      <p:sp>
        <p:nvSpPr>
          <p:cNvPr id="42" name="Rectangle 41"/>
          <p:cNvSpPr/>
          <p:nvPr/>
        </p:nvSpPr>
        <p:spPr>
          <a:xfrm>
            <a:off x="3352801" y="1066801"/>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sz="4800" b="1" smtClean="0">
                <a:solidFill>
                  <a:srgbClr val="ED7D31"/>
                </a:solidFill>
                <a:latin typeface="Calibri Light"/>
              </a:rPr>
              <a:t>B</a:t>
            </a:r>
            <a:r>
              <a:rPr lang="en-US" sz="4000" smtClean="0">
                <a:solidFill>
                  <a:srgbClr val="ED7D31"/>
                </a:solidFill>
                <a:latin typeface="Calibri Light"/>
              </a:rPr>
              <a:t> </a:t>
            </a:r>
            <a:r>
              <a:rPr lang="en-US" sz="3200" smtClean="0">
                <a:solidFill>
                  <a:srgbClr val="ED7D31"/>
                </a:solidFill>
                <a:latin typeface="Calibri Light"/>
              </a:rPr>
              <a:t>company</a:t>
            </a:r>
            <a:endParaRPr lang="en-US" sz="4000" smtClean="0">
              <a:solidFill>
                <a:srgbClr val="ED7D31"/>
              </a:solidFill>
              <a:latin typeface="Calibri Light"/>
            </a:endParaRPr>
          </a:p>
        </p:txBody>
      </p:sp>
      <p:sp>
        <p:nvSpPr>
          <p:cNvPr id="43" name="Rectangle 42"/>
          <p:cNvSpPr/>
          <p:nvPr/>
        </p:nvSpPr>
        <p:spPr>
          <a:xfrm>
            <a:off x="6096001"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sz="4800" b="1" smtClean="0">
                <a:solidFill>
                  <a:srgbClr val="70AD47"/>
                </a:solidFill>
                <a:latin typeface="Calibri Light"/>
              </a:rPr>
              <a:t>C </a:t>
            </a:r>
            <a:r>
              <a:rPr lang="en-US" sz="3200" smtClean="0">
                <a:solidFill>
                  <a:srgbClr val="70AD47"/>
                </a:solidFill>
                <a:latin typeface="Calibri Light"/>
              </a:rPr>
              <a:t>company</a:t>
            </a:r>
            <a:endParaRPr lang="en-US" sz="4000" smtClean="0">
              <a:solidFill>
                <a:srgbClr val="70AD47"/>
              </a:solidFill>
              <a:latin typeface="Calibri Light"/>
            </a:endParaRPr>
          </a:p>
        </p:txBody>
      </p:sp>
      <p:sp>
        <p:nvSpPr>
          <p:cNvPr id="45" name="X"/>
          <p:cNvSpPr/>
          <p:nvPr/>
        </p:nvSpPr>
        <p:spPr>
          <a:xfrm>
            <a:off x="7480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spcBef>
                <a:spcPts val="0"/>
              </a:spcBef>
              <a:spcAft>
                <a:spcPts val="0"/>
              </a:spcAft>
            </a:pPr>
            <a:r>
              <a:rPr lang="en-US" sz="3600" dirty="0" smtClean="0">
                <a:solidFill>
                  <a:srgbClr val="5B9BD5"/>
                </a:solidFill>
                <a:latin typeface="Calibri Light"/>
                <a:cs typeface="Courier New" panose="02070309020205020404" pitchFamily="49" charset="0"/>
              </a:rPr>
              <a:t>Up to</a:t>
            </a:r>
          </a:p>
          <a:p>
            <a:pPr algn="ctr" fontAlgn="auto">
              <a:spcBef>
                <a:spcPts val="0"/>
              </a:spcBef>
              <a:spcAft>
                <a:spcPts val="0"/>
              </a:spcAft>
            </a:pPr>
            <a:r>
              <a:rPr lang="en-US" sz="4400" b="1"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1.0×10</a:t>
            </a:r>
            <a:r>
              <a:rPr lang="en-US" sz="4400" b="1" baseline="300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7</a:t>
            </a:r>
            <a:r>
              <a:rPr lang="en-US" sz="36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5B9BD5"/>
                </a:solidFill>
                <a:latin typeface="Calibri Light"/>
                <a:cs typeface="Courier New" panose="02070309020205020404" pitchFamily="49" charset="0"/>
              </a:rPr>
              <a:t>errors </a:t>
            </a:r>
          </a:p>
        </p:txBody>
      </p:sp>
      <p:sp>
        <p:nvSpPr>
          <p:cNvPr id="46" name="X"/>
          <p:cNvSpPr/>
          <p:nvPr/>
        </p:nvSpPr>
        <p:spPr>
          <a:xfrm>
            <a:off x="3484215"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spcBef>
                <a:spcPts val="0"/>
              </a:spcBef>
              <a:spcAft>
                <a:spcPts val="0"/>
              </a:spcAft>
            </a:pPr>
            <a:r>
              <a:rPr lang="en-US" sz="3600" dirty="0" smtClean="0">
                <a:solidFill>
                  <a:srgbClr val="ED7D31"/>
                </a:solidFill>
                <a:latin typeface="Calibri Light"/>
                <a:cs typeface="Courier New" panose="02070309020205020404" pitchFamily="49" charset="0"/>
              </a:rPr>
              <a:t>Up to</a:t>
            </a:r>
          </a:p>
          <a:p>
            <a:pPr algn="ctr" fontAlgn="auto">
              <a:spcBef>
                <a:spcPts val="0"/>
              </a:spcBef>
              <a:spcAft>
                <a:spcPts val="0"/>
              </a:spcAft>
            </a:pPr>
            <a:r>
              <a:rPr lang="en-US" sz="4400" b="1"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2.7×10</a:t>
            </a:r>
            <a:r>
              <a:rPr lang="en-US" sz="4400" b="1" baseline="300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6</a:t>
            </a:r>
            <a:r>
              <a:rPr lang="en-US" sz="36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
            </a:r>
            <a:br>
              <a:rPr lang="en-US" sz="36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ED7D31"/>
                </a:solidFill>
                <a:latin typeface="Calibri Light"/>
                <a:cs typeface="Courier New" panose="02070309020205020404" pitchFamily="49" charset="0"/>
              </a:rPr>
              <a:t>errors </a:t>
            </a:r>
          </a:p>
        </p:txBody>
      </p:sp>
      <p:sp>
        <p:nvSpPr>
          <p:cNvPr id="47" name="X"/>
          <p:cNvSpPr/>
          <p:nvPr/>
        </p:nvSpPr>
        <p:spPr>
          <a:xfrm>
            <a:off x="62344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spcBef>
                <a:spcPts val="0"/>
              </a:spcBef>
              <a:spcAft>
                <a:spcPts val="0"/>
              </a:spcAft>
            </a:pPr>
            <a:r>
              <a:rPr lang="en-US" sz="3600" dirty="0" smtClean="0">
                <a:solidFill>
                  <a:srgbClr val="70AD47"/>
                </a:solidFill>
                <a:latin typeface="Calibri Light"/>
                <a:cs typeface="Courier New" panose="02070309020205020404" pitchFamily="49" charset="0"/>
              </a:rPr>
              <a:t>Up to</a:t>
            </a:r>
          </a:p>
          <a:p>
            <a:pPr algn="ctr" fontAlgn="auto">
              <a:spcBef>
                <a:spcPts val="0"/>
              </a:spcBef>
              <a:spcAft>
                <a:spcPts val="0"/>
              </a:spcAft>
            </a:pPr>
            <a:r>
              <a:rPr lang="en-US" sz="4400" b="1"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3.3×10</a:t>
            </a:r>
            <a:r>
              <a:rPr lang="en-US" sz="4400" b="1" baseline="300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5</a:t>
            </a:r>
            <a:r>
              <a:rPr lang="en-US" sz="36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70AD47"/>
                </a:solidFill>
                <a:latin typeface="Calibri Light"/>
                <a:cs typeface="Courier New" panose="02070309020205020404" pitchFamily="49" charset="0"/>
              </a:rPr>
              <a:t>errors </a:t>
            </a: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rPr>
              <a:pPr/>
              <a:t>35</a:t>
            </a:fld>
            <a:endParaRPr lang="en-US">
              <a:solidFill>
                <a:prstClr val="black">
                  <a:tint val="75000"/>
                </a:prstClr>
              </a:solidFill>
            </a:endParaRPr>
          </a:p>
        </p:txBody>
      </p:sp>
      <p:sp>
        <p:nvSpPr>
          <p:cNvPr id="3" name="Rectangle 2"/>
          <p:cNvSpPr/>
          <p:nvPr/>
        </p:nvSpPr>
        <p:spPr>
          <a:xfrm>
            <a:off x="107504" y="6093296"/>
            <a:ext cx="8242270" cy="646331"/>
          </a:xfrm>
          <a:prstGeom prst="rect">
            <a:avLst/>
          </a:prstGeom>
        </p:spPr>
        <p:txBody>
          <a:bodyPr wrap="square">
            <a:spAutoFit/>
          </a:bodyPr>
          <a:lstStyle/>
          <a:p>
            <a:pPr fontAlgn="auto">
              <a:spcBef>
                <a:spcPts val="0"/>
              </a:spcBef>
              <a:spcAft>
                <a:spcPts val="0"/>
              </a:spcAft>
            </a:pPr>
            <a:r>
              <a:rPr lang="en-US" dirty="0">
                <a:solidFill>
                  <a:prstClr val="black"/>
                </a:solidFill>
                <a:latin typeface="Tahoma" charset="0"/>
              </a:rPr>
              <a:t>Kim+, “</a:t>
            </a:r>
            <a:r>
              <a:rPr lang="en-US" dirty="0">
                <a:solidFill>
                  <a:srgbClr val="0000FF"/>
                </a:solidFill>
                <a:latin typeface="Calibri"/>
                <a:ea typeface="+mn-ea"/>
                <a:cs typeface="+mn-cs"/>
              </a:rPr>
              <a:t>Flipping Bits in Memory Without Accessing Them: An Experimental Study of DRAM Disturbance Errors</a:t>
            </a:r>
            <a:r>
              <a:rPr lang="en-US" dirty="0">
                <a:solidFill>
                  <a:prstClr val="black"/>
                </a:solidFill>
                <a:latin typeface="Tahoma" charset="0"/>
              </a:rPr>
              <a:t>,” ISCA 2014.</a:t>
            </a:r>
          </a:p>
        </p:txBody>
      </p:sp>
      <p:sp>
        <p:nvSpPr>
          <p:cNvPr id="48" name="Title 1"/>
          <p:cNvSpPr>
            <a:spLocks noGrp="1"/>
          </p:cNvSpPr>
          <p:nvPr>
            <p:ph type="title"/>
          </p:nvPr>
        </p:nvSpPr>
        <p:spPr>
          <a:xfrm>
            <a:off x="228600" y="-27384"/>
            <a:ext cx="8610600" cy="1066800"/>
          </a:xfrm>
        </p:spPr>
        <p:txBody>
          <a:bodyPr/>
          <a:lstStyle/>
          <a:p>
            <a:r>
              <a:rPr lang="en-US" sz="4400" b="0" dirty="0" smtClean="0">
                <a:solidFill>
                  <a:srgbClr val="1A5712"/>
                </a:solidFill>
                <a:latin typeface="Garamond" charset="0"/>
                <a:ea typeface="ＭＳ Ｐゴシック" charset="0"/>
                <a:cs typeface="ＭＳ Ｐゴシック" charset="0"/>
              </a:rPr>
              <a:t>Most DRAM Modules Are At Risk</a:t>
            </a:r>
            <a:endParaRPr lang="en-US" sz="4400" b="0" dirty="0">
              <a:solidFill>
                <a:srgbClr val="1A5712"/>
              </a:solidFill>
              <a:latin typeface="Garamond" charset="0"/>
              <a:ea typeface="ＭＳ Ｐゴシック" charset="0"/>
              <a:cs typeface="ＭＳ Ｐゴシック" charset="0"/>
            </a:endParaRPr>
          </a:p>
        </p:txBody>
      </p:sp>
    </p:spTree>
    <p:extLst>
      <p:ext uri="{BB962C8B-B14F-4D97-AF65-F5344CB8AC3E}">
        <p14:creationId xmlns:p14="http://schemas.microsoft.com/office/powerpoint/2010/main" val="6371772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Err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3682" y="990600"/>
            <a:ext cx="6731875" cy="4651892"/>
          </a:xfrm>
        </p:spPr>
      </p:pic>
      <p:pic>
        <p:nvPicPr>
          <p:cNvPr id="8" name="AllErr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682" y="990600"/>
            <a:ext cx="6731875" cy="4651891"/>
          </a:xfrm>
          <a:prstGeom prst="rect">
            <a:avLst/>
          </a:prstGeom>
        </p:spPr>
      </p:pic>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rPr>
              <a:pPr/>
              <a:t>36</a:t>
            </a:fld>
            <a:endParaRPr lang="en-US">
              <a:solidFill>
                <a:prstClr val="black">
                  <a:tint val="75000"/>
                </a:prstClr>
              </a:solidFill>
            </a:endParaRPr>
          </a:p>
        </p:txBody>
      </p:sp>
      <p:sp>
        <p:nvSpPr>
          <p:cNvPr id="14" name="Curtain1"/>
          <p:cNvSpPr/>
          <p:nvPr/>
        </p:nvSpPr>
        <p:spPr>
          <a:xfrm>
            <a:off x="2133601" y="1424940"/>
            <a:ext cx="2141220"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2" name="Second"/>
          <p:cNvSpPr/>
          <p:nvPr/>
        </p:nvSpPr>
        <p:spPr>
          <a:xfrm>
            <a:off x="4832032" y="3679825"/>
            <a:ext cx="382905" cy="381001"/>
          </a:xfrm>
          <a:prstGeom prst="ellipse">
            <a:avLst/>
          </a:prstGeom>
          <a:noFill/>
          <a:ln w="19050">
            <a:solidFill>
              <a:srgbClr val="699F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3" name="Third"/>
          <p:cNvSpPr/>
          <p:nvPr/>
        </p:nvSpPr>
        <p:spPr>
          <a:xfrm>
            <a:off x="5093970" y="1685925"/>
            <a:ext cx="382905" cy="381001"/>
          </a:xfrm>
          <a:prstGeom prst="ellipse">
            <a:avLst/>
          </a:prstGeom>
          <a:noFill/>
          <a:ln w="19050">
            <a:solidFill>
              <a:srgbClr val="F27A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5" name="Curtain2"/>
          <p:cNvSpPr/>
          <p:nvPr/>
        </p:nvSpPr>
        <p:spPr>
          <a:xfrm>
            <a:off x="4274820" y="1424940"/>
            <a:ext cx="3670737"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6" name="Punchline"/>
          <p:cNvSpPr txBox="1"/>
          <p:nvPr/>
        </p:nvSpPr>
        <p:spPr>
          <a:xfrm>
            <a:off x="228600" y="5718692"/>
            <a:ext cx="8686800" cy="758308"/>
          </a:xfrm>
          <a:prstGeom prst="rect">
            <a:avLst/>
          </a:prstGeom>
          <a:noFill/>
        </p:spPr>
        <p:txBody>
          <a:bodyPr wrap="square" rtlCol="0" anchor="ctr">
            <a:noAutofit/>
          </a:bodyPr>
          <a:lstStyle/>
          <a:p>
            <a:pPr algn="ctr" fontAlgn="auto">
              <a:spcBef>
                <a:spcPts val="0"/>
              </a:spcBef>
              <a:spcAft>
                <a:spcPts val="0"/>
              </a:spcAft>
            </a:pPr>
            <a:r>
              <a:rPr lang="en-US" sz="3600" i="1" dirty="0" smtClean="0">
                <a:solidFill>
                  <a:srgbClr val="FF0000"/>
                </a:solidFill>
                <a:latin typeface="Calibri Light"/>
                <a:ea typeface="+mn-ea"/>
                <a:cs typeface="+mn-cs"/>
              </a:rPr>
              <a:t>All modules from </a:t>
            </a:r>
            <a:r>
              <a:rPr lang="en-US" sz="3200" i="1" dirty="0" smtClean="0">
                <a:solidFill>
                  <a:srgbClr val="FF0000"/>
                </a:solidFill>
                <a:latin typeface="Cambria Math" panose="02040503050406030204" pitchFamily="18" charset="0"/>
                <a:ea typeface="Cambria Math" panose="02040503050406030204" pitchFamily="18" charset="0"/>
                <a:cs typeface="+mn-cs"/>
              </a:rPr>
              <a:t>2012–2013 </a:t>
            </a:r>
            <a:r>
              <a:rPr lang="en-US" sz="3600" i="1" dirty="0" smtClean="0">
                <a:solidFill>
                  <a:srgbClr val="FF0000"/>
                </a:solidFill>
                <a:latin typeface="Calibri Light"/>
                <a:ea typeface="+mn-ea"/>
                <a:cs typeface="+mn-cs"/>
              </a:rPr>
              <a:t>are vulnerable</a:t>
            </a:r>
            <a:endParaRPr lang="en-US" sz="3600" i="1" dirty="0">
              <a:solidFill>
                <a:srgbClr val="FF0000"/>
              </a:solidFill>
              <a:latin typeface="Calibri Light"/>
              <a:ea typeface="+mn-ea"/>
              <a:cs typeface="+mn-cs"/>
            </a:endParaRPr>
          </a:p>
        </p:txBody>
      </p:sp>
      <p:sp>
        <p:nvSpPr>
          <p:cNvPr id="19" name="RedBox"/>
          <p:cNvSpPr/>
          <p:nvPr/>
        </p:nvSpPr>
        <p:spPr>
          <a:xfrm>
            <a:off x="5454650" y="1442720"/>
            <a:ext cx="1660525" cy="340550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First Appearance"/>
          <p:cNvSpPr/>
          <p:nvPr/>
        </p:nvSpPr>
        <p:spPr>
          <a:xfrm>
            <a:off x="3192780" y="2430781"/>
            <a:ext cx="2023110" cy="845819"/>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fontAlgn="auto">
              <a:lnSpc>
                <a:spcPct val="80000"/>
              </a:lnSpc>
              <a:spcBef>
                <a:spcPts val="0"/>
              </a:spcBef>
              <a:spcAft>
                <a:spcPts val="0"/>
              </a:spcAft>
            </a:pPr>
            <a:r>
              <a:rPr lang="en-US" sz="2800" i="1" dirty="0" smtClean="0">
                <a:solidFill>
                  <a:srgbClr val="70AE46"/>
                </a:solidFill>
                <a:latin typeface="Calibri Light"/>
                <a:cs typeface="Courier New" panose="02070309020205020404" pitchFamily="49" charset="0"/>
              </a:rPr>
              <a:t>First</a:t>
            </a:r>
          </a:p>
          <a:p>
            <a:pPr algn="ctr" fontAlgn="auto">
              <a:lnSpc>
                <a:spcPct val="80000"/>
              </a:lnSpc>
              <a:spcBef>
                <a:spcPts val="0"/>
              </a:spcBef>
              <a:spcAft>
                <a:spcPts val="0"/>
              </a:spcAft>
            </a:pPr>
            <a:r>
              <a:rPr lang="en-US" sz="2800" i="1" dirty="0" smtClean="0">
                <a:solidFill>
                  <a:srgbClr val="70AE46"/>
                </a:solidFill>
                <a:latin typeface="Calibri Light"/>
                <a:cs typeface="Courier New" panose="02070309020205020404" pitchFamily="49" charset="0"/>
              </a:rPr>
              <a:t>Appearance</a:t>
            </a:r>
          </a:p>
        </p:txBody>
      </p:sp>
      <p:sp>
        <p:nvSpPr>
          <p:cNvPr id="3" name="First"/>
          <p:cNvSpPr/>
          <p:nvPr/>
        </p:nvSpPr>
        <p:spPr>
          <a:xfrm>
            <a:off x="4016374" y="3305175"/>
            <a:ext cx="382905" cy="381001"/>
          </a:xfrm>
          <a:prstGeom prst="ellipse">
            <a:avLst/>
          </a:prstGeom>
          <a:noFill/>
          <a:ln w="19050">
            <a:solidFill>
              <a:srgbClr val="6EAE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7" name="Title 1"/>
          <p:cNvSpPr>
            <a:spLocks noGrp="1"/>
          </p:cNvSpPr>
          <p:nvPr>
            <p:ph type="title"/>
          </p:nvPr>
        </p:nvSpPr>
        <p:spPr>
          <a:xfrm>
            <a:off x="228600" y="-14064"/>
            <a:ext cx="8610600" cy="1066800"/>
          </a:xfrm>
        </p:spPr>
        <p:txBody>
          <a:bodyPr/>
          <a:lstStyle/>
          <a:p>
            <a:r>
              <a:rPr lang="en-US" sz="4400" b="0" dirty="0" smtClean="0">
                <a:solidFill>
                  <a:srgbClr val="1A5712"/>
                </a:solidFill>
                <a:latin typeface="Garamond" charset="0"/>
                <a:ea typeface="ＭＳ Ｐゴシック" charset="0"/>
                <a:cs typeface="ＭＳ Ｐゴシック" charset="0"/>
              </a:rPr>
              <a:t>Errors </a:t>
            </a:r>
            <a:r>
              <a:rPr lang="en-US" sz="4400" b="0" i="1" dirty="0" smtClean="0">
                <a:solidFill>
                  <a:srgbClr val="1A5712"/>
                </a:solidFill>
                <a:latin typeface="Garamond" charset="0"/>
                <a:ea typeface="ＭＳ Ｐゴシック" charset="0"/>
                <a:cs typeface="ＭＳ Ｐゴシック" charset="0"/>
              </a:rPr>
              <a:t>vs. </a:t>
            </a:r>
            <a:r>
              <a:rPr lang="en-US" sz="4400" b="0" dirty="0" smtClean="0">
                <a:solidFill>
                  <a:srgbClr val="1A5712"/>
                </a:solidFill>
                <a:latin typeface="Garamond" charset="0"/>
                <a:ea typeface="ＭＳ Ｐゴシック" charset="0"/>
                <a:cs typeface="ＭＳ Ｐゴシック" charset="0"/>
              </a:rPr>
              <a:t>Vintage</a:t>
            </a:r>
            <a:endParaRPr lang="en-US" sz="4400" b="0" dirty="0">
              <a:solidFill>
                <a:srgbClr val="1A5712"/>
              </a:solidFill>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146304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500"/>
                                        <p:tgtEl>
                                          <p:spTgt spid="14"/>
                                        </p:tgtEl>
                                      </p:cBhvr>
                                    </p:animEffect>
                                    <p:set>
                                      <p:cBhvr>
                                        <p:cTn id="7" dur="1" fill="hold">
                                          <p:stCondLst>
                                            <p:cond delay="1499"/>
                                          </p:stCondLst>
                                        </p:cTn>
                                        <p:tgtEl>
                                          <p:spTgt spid="14"/>
                                        </p:tgtEl>
                                        <p:attrNameLst>
                                          <p:attrName>style.visibility</p:attrName>
                                        </p:attrNameLst>
                                      </p:cBhvr>
                                      <p:to>
                                        <p:strVal val="hidden"/>
                                      </p:to>
                                    </p:set>
                                  </p:childTnLst>
                                </p:cTn>
                              </p:par>
                            </p:childTnLst>
                          </p:cTn>
                        </p:par>
                        <p:par>
                          <p:cTn id="8" fill="hold">
                            <p:stCondLst>
                              <p:cond delay="1500"/>
                            </p:stCondLst>
                            <p:childTnLst>
                              <p:par>
                                <p:cTn id="9" presetID="1"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1500"/>
                                        <p:tgtEl>
                                          <p:spTgt spid="15"/>
                                        </p:tgtEl>
                                      </p:cBhvr>
                                    </p:animEffect>
                                    <p:set>
                                      <p:cBhvr>
                                        <p:cTn id="17" dur="1" fill="hold">
                                          <p:stCondLst>
                                            <p:cond delay="1499"/>
                                          </p:stCondLst>
                                        </p:cTn>
                                        <p:tgtEl>
                                          <p:spTgt spid="15"/>
                                        </p:tgtEl>
                                        <p:attrNameLst>
                                          <p:attrName>style.visibility</p:attrName>
                                        </p:attrNameLst>
                                      </p:cBhvr>
                                      <p:to>
                                        <p:strVal val="hidden"/>
                                      </p:to>
                                    </p:set>
                                  </p:childTnLst>
                                </p:cTn>
                              </p:par>
                              <p:par>
                                <p:cTn id="18" presetID="10" presetClass="entr" presetSubtype="0"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animBg="1"/>
      <p:bldP spid="9"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Implications</a:t>
            </a:r>
            <a:endParaRPr lang="en-US" dirty="0"/>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37</a:t>
            </a:fld>
            <a:endParaRPr lang="en-US"/>
          </a:p>
        </p:txBody>
      </p:sp>
      <p:pic>
        <p:nvPicPr>
          <p:cNvPr id="6" name="Picture 5"/>
          <p:cNvPicPr>
            <a:picLocks noChangeAspect="1"/>
          </p:cNvPicPr>
          <p:nvPr/>
        </p:nvPicPr>
        <p:blipFill>
          <a:blip r:embed="rId2"/>
          <a:stretch>
            <a:fillRect/>
          </a:stretch>
        </p:blipFill>
        <p:spPr>
          <a:xfrm>
            <a:off x="1115616" y="1844824"/>
            <a:ext cx="6540500" cy="1257300"/>
          </a:xfrm>
          <a:prstGeom prst="rect">
            <a:avLst/>
          </a:prstGeom>
        </p:spPr>
      </p:pic>
      <p:pic>
        <p:nvPicPr>
          <p:cNvPr id="7" name="Picture 6"/>
          <p:cNvPicPr>
            <a:picLocks noChangeAspect="1"/>
          </p:cNvPicPr>
          <p:nvPr/>
        </p:nvPicPr>
        <p:blipFill>
          <a:blip r:embed="rId3"/>
          <a:stretch>
            <a:fillRect/>
          </a:stretch>
        </p:blipFill>
        <p:spPr>
          <a:xfrm>
            <a:off x="0" y="3348508"/>
            <a:ext cx="9144000" cy="3433292"/>
          </a:xfrm>
          <a:prstGeom prst="rect">
            <a:avLst/>
          </a:prstGeom>
        </p:spPr>
      </p:pic>
      <p:pic>
        <p:nvPicPr>
          <p:cNvPr id="8" name="Picture 7"/>
          <p:cNvPicPr>
            <a:picLocks noChangeAspect="1"/>
          </p:cNvPicPr>
          <p:nvPr/>
        </p:nvPicPr>
        <p:blipFill>
          <a:blip r:embed="rId4"/>
          <a:stretch>
            <a:fillRect/>
          </a:stretch>
        </p:blipFill>
        <p:spPr>
          <a:xfrm>
            <a:off x="-1869" y="980728"/>
            <a:ext cx="9144000" cy="952728"/>
          </a:xfrm>
          <a:prstGeom prst="rect">
            <a:avLst/>
          </a:prstGeom>
        </p:spPr>
      </p:pic>
      <p:sp>
        <p:nvSpPr>
          <p:cNvPr id="3" name="Rectangle 2"/>
          <p:cNvSpPr/>
          <p:nvPr/>
        </p:nvSpPr>
        <p:spPr>
          <a:xfrm>
            <a:off x="4572000" y="5181600"/>
            <a:ext cx="4572000" cy="923330"/>
          </a:xfrm>
          <a:prstGeom prst="rect">
            <a:avLst/>
          </a:prstGeom>
        </p:spPr>
        <p:txBody>
          <a:bodyPr>
            <a:spAutoFit/>
          </a:bodyPr>
          <a:lstStyle/>
          <a:p>
            <a:pPr fontAlgn="auto">
              <a:spcBef>
                <a:spcPts val="0"/>
              </a:spcBef>
              <a:spcAft>
                <a:spcPts val="0"/>
              </a:spcAft>
            </a:pPr>
            <a:r>
              <a:rPr lang="en-US" dirty="0">
                <a:solidFill>
                  <a:srgbClr val="000000"/>
                </a:solidFill>
                <a:latin typeface="Tahoma"/>
                <a:ea typeface="+mn-ea"/>
                <a:cs typeface="+mn-cs"/>
                <a:hlinkClick r:id="rId5"/>
              </a:rPr>
              <a:t>http://googleprojectzero.blogspot.com/2015/03/exploiting-dram-rowhammer-bug-to-</a:t>
            </a:r>
            <a:r>
              <a:rPr lang="en-US" dirty="0" smtClean="0">
                <a:solidFill>
                  <a:srgbClr val="000000"/>
                </a:solidFill>
                <a:latin typeface="Tahoma"/>
                <a:ea typeface="+mn-ea"/>
                <a:cs typeface="+mn-cs"/>
                <a:hlinkClick r:id="rId5"/>
              </a:rPr>
              <a:t>gain.html</a:t>
            </a:r>
            <a:r>
              <a:rPr lang="en-US" dirty="0" smtClean="0">
                <a:solidFill>
                  <a:srgbClr val="000000"/>
                </a:solidFill>
                <a:latin typeface="Tahoma"/>
                <a:ea typeface="+mn-ea"/>
                <a:cs typeface="+mn-cs"/>
              </a:rPr>
              <a:t> </a:t>
            </a:r>
            <a:endParaRPr lang="en-US" dirty="0">
              <a:solidFill>
                <a:srgbClr val="000000"/>
              </a:solidFill>
              <a:latin typeface="Tahoma"/>
              <a:ea typeface="+mn-ea"/>
              <a:cs typeface="+mn-cs"/>
            </a:endParaRPr>
          </a:p>
        </p:txBody>
      </p:sp>
      <p:sp>
        <p:nvSpPr>
          <p:cNvPr id="5" name="Rectangle 4"/>
          <p:cNvSpPr/>
          <p:nvPr/>
        </p:nvSpPr>
        <p:spPr>
          <a:xfrm>
            <a:off x="4495800" y="3163669"/>
            <a:ext cx="4572000" cy="646331"/>
          </a:xfrm>
          <a:prstGeom prst="rect">
            <a:avLst/>
          </a:prstGeom>
        </p:spPr>
        <p:txBody>
          <a:bodyPr>
            <a:spAutoFit/>
          </a:bodyPr>
          <a:lstStyle/>
          <a:p>
            <a:pPr fontAlgn="auto">
              <a:spcBef>
                <a:spcPts val="0"/>
              </a:spcBef>
              <a:spcAft>
                <a:spcPts val="0"/>
              </a:spcAft>
            </a:pPr>
            <a:r>
              <a:rPr lang="en-US" dirty="0">
                <a:solidFill>
                  <a:srgbClr val="000000"/>
                </a:solidFill>
                <a:latin typeface="Tahoma"/>
                <a:ea typeface="+mn-ea"/>
                <a:cs typeface="+mn-cs"/>
                <a:hlinkClick r:id="rId6"/>
              </a:rPr>
              <a:t>http://users.ece.cmu.edu/~omutlu/pub/dram-row-hammer_isca14.</a:t>
            </a:r>
            <a:r>
              <a:rPr lang="en-US" dirty="0" smtClean="0">
                <a:solidFill>
                  <a:srgbClr val="000000"/>
                </a:solidFill>
                <a:latin typeface="Tahoma"/>
                <a:ea typeface="+mn-ea"/>
                <a:cs typeface="+mn-cs"/>
                <a:hlinkClick r:id="rId6"/>
              </a:rPr>
              <a:t>pdf</a:t>
            </a:r>
            <a:r>
              <a:rPr lang="en-US" dirty="0" smtClean="0">
                <a:solidFill>
                  <a:srgbClr val="000000"/>
                </a:solidFill>
                <a:latin typeface="Tahoma"/>
                <a:ea typeface="+mn-ea"/>
                <a:cs typeface="+mn-cs"/>
              </a:rPr>
              <a:t> </a:t>
            </a:r>
            <a:endParaRPr lang="en-US" dirty="0">
              <a:solidFill>
                <a:srgbClr val="000000"/>
              </a:solidFill>
              <a:latin typeface="Tahoma"/>
              <a:ea typeface="+mn-ea"/>
              <a:cs typeface="+mn-cs"/>
            </a:endParaRPr>
          </a:p>
        </p:txBody>
      </p:sp>
    </p:spTree>
    <p:extLst>
      <p:ext uri="{BB962C8B-B14F-4D97-AF65-F5344CB8AC3E}">
        <p14:creationId xmlns:p14="http://schemas.microsoft.com/office/powerpoint/2010/main" val="875308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Implications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spTree>
    <p:extLst>
      <p:ext uri="{BB962C8B-B14F-4D97-AF65-F5344CB8AC3E}">
        <p14:creationId xmlns:p14="http://schemas.microsoft.com/office/powerpoint/2010/main" val="3100377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524000"/>
            <a:ext cx="8428037" cy="822325"/>
          </a:xfrm>
        </p:spPr>
        <p:txBody>
          <a:bodyPr/>
          <a:lstStyle/>
          <a:p>
            <a:pPr algn="ctr" eaLnBrk="1" hangingPunct="1"/>
            <a:r>
              <a:rPr lang="en-US" sz="3800" dirty="0" smtClean="0">
                <a:latin typeface="Garamond" charset="0"/>
              </a:rPr>
              <a:t>How Can We Fix the Memory Problem &amp;  Design (Memory) Systems of the Future?</a:t>
            </a:r>
            <a:endParaRPr lang="en-US" sz="38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50111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chemeClr val="bg1">
                    <a:lumMod val="50000"/>
                  </a:schemeClr>
                </a:solidFill>
                <a:latin typeface="Tahoma" charset="0"/>
              </a:rPr>
              <a:t>Main memory control, scheduling</a:t>
            </a:r>
          </a:p>
          <a:p>
            <a:pPr>
              <a:defRPr/>
            </a:pPr>
            <a:r>
              <a:rPr lang="en-US" dirty="0" smtClean="0">
                <a:solidFill>
                  <a:srgbClr val="0000FF"/>
                </a:solidFill>
                <a:latin typeface="Tahoma" charset="0"/>
              </a:rPr>
              <a:t>Memory latency tolerance techniques</a:t>
            </a:r>
          </a:p>
          <a:p>
            <a:pPr>
              <a:defRPr/>
            </a:pPr>
            <a:r>
              <a:rPr lang="en-US" dirty="0" smtClean="0">
                <a:solidFill>
                  <a:srgbClr val="0000FF"/>
                </a:solidFill>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issues (e.g., heterogeneous multi-core)</a:t>
            </a: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53002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179512" y="980728"/>
            <a:ext cx="8856984" cy="5193723"/>
          </a:xfrm>
        </p:spPr>
        <p:txBody>
          <a:bodyPr/>
          <a:lstStyle/>
          <a:p>
            <a:r>
              <a:rPr lang="en-US" dirty="0" smtClean="0">
                <a:solidFill>
                  <a:srgbClr val="0000FF"/>
                </a:solidFill>
              </a:rPr>
              <a:t>Tolerate it</a:t>
            </a:r>
            <a:r>
              <a:rPr lang="en-US" dirty="0" smtClean="0"/>
              <a:t>: Make DRAM and controllers more intelligent</a:t>
            </a:r>
          </a:p>
          <a:p>
            <a:pPr lvl="1"/>
            <a:r>
              <a:rPr lang="en-US" dirty="0" smtClean="0">
                <a:solidFill>
                  <a:srgbClr val="FF0000"/>
                </a:solidFill>
              </a:rPr>
              <a:t>New interfaces, functions, architectures</a:t>
            </a:r>
            <a:r>
              <a:rPr lang="en-US" dirty="0" smtClean="0"/>
              <a:t>: system-DRAM </a:t>
            </a:r>
            <a:r>
              <a:rPr lang="en-US" dirty="0" err="1" smtClean="0"/>
              <a:t>codesign</a:t>
            </a:r>
            <a:endParaRPr lang="en-US" dirty="0" smtClean="0"/>
          </a:p>
          <a:p>
            <a:pPr lvl="1"/>
            <a:endParaRPr lang="en-US" dirty="0"/>
          </a:p>
          <a:p>
            <a:r>
              <a:rPr lang="en-US" dirty="0" smtClean="0">
                <a:solidFill>
                  <a:srgbClr val="0000FF"/>
                </a:solidFill>
              </a:rPr>
              <a:t>Eliminate or minimize it</a:t>
            </a:r>
            <a:r>
              <a:rPr lang="en-US" dirty="0" smtClean="0"/>
              <a:t>: Replace or (more likely) augment DRAM with a different </a:t>
            </a:r>
            <a:r>
              <a:rPr lang="en-US" dirty="0" smtClean="0"/>
              <a:t>technology</a:t>
            </a:r>
          </a:p>
          <a:p>
            <a:pPr lvl="1"/>
            <a:r>
              <a:rPr lang="en-US" dirty="0" smtClean="0">
                <a:solidFill>
                  <a:srgbClr val="FF0000"/>
                </a:solidFill>
              </a:rPr>
              <a:t>New technologies and system-wide rethinking</a:t>
            </a:r>
            <a:r>
              <a:rPr lang="en-US" dirty="0" smtClean="0"/>
              <a:t> of memory &amp; storage</a:t>
            </a:r>
            <a:endParaRPr lang="en-US" dirty="0" smtClean="0"/>
          </a:p>
          <a:p>
            <a:endParaRPr lang="en-US" dirty="0"/>
          </a:p>
          <a:p>
            <a:r>
              <a:rPr lang="en-US" dirty="0" smtClean="0">
                <a:solidFill>
                  <a:srgbClr val="0000FF"/>
                </a:solidFill>
              </a:rPr>
              <a:t>Embrace it</a:t>
            </a:r>
            <a:r>
              <a:rPr lang="en-US" dirty="0" smtClean="0"/>
              <a:t>: Design heterogeneous-reliability memories that map error-tolerant data to less reliable portions</a:t>
            </a:r>
          </a:p>
          <a:p>
            <a:pPr lvl="1"/>
            <a:r>
              <a:rPr lang="en-US" dirty="0" smtClean="0">
                <a:solidFill>
                  <a:srgbClr val="FF0000"/>
                </a:solidFill>
              </a:rPr>
              <a:t>New usage and execution models</a:t>
            </a:r>
          </a:p>
          <a:p>
            <a:pPr lvl="1"/>
            <a:endParaRPr lang="en-US" dirty="0"/>
          </a:p>
          <a:p>
            <a:r>
              <a:rPr lang="en-US" dirty="0" smtClean="0"/>
              <a:t>…</a:t>
            </a:r>
          </a:p>
          <a:p>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40</a:t>
            </a:fld>
            <a:endParaRPr lang="en-US"/>
          </a:p>
        </p:txBody>
      </p:sp>
      <p:sp>
        <p:nvSpPr>
          <p:cNvPr id="5" name="TextBox 4"/>
          <p:cNvSpPr txBox="1"/>
          <p:nvPr/>
        </p:nvSpPr>
        <p:spPr>
          <a:xfrm>
            <a:off x="179512" y="5445224"/>
            <a:ext cx="8784976" cy="1323439"/>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US" sz="4000" b="1" dirty="0" smtClean="0">
                <a:solidFill>
                  <a:srgbClr val="0000FF"/>
                </a:solidFill>
                <a:latin typeface="Calibri"/>
              </a:rPr>
              <a:t>Solutions (to memory scaling) require </a:t>
            </a:r>
          </a:p>
          <a:p>
            <a:pPr algn="ctr" defTabSz="457200"/>
            <a:r>
              <a:rPr lang="en-US" sz="4000" b="1" dirty="0" smtClean="0">
                <a:solidFill>
                  <a:srgbClr val="0000FF"/>
                </a:solidFill>
                <a:latin typeface="Calibri"/>
              </a:rPr>
              <a:t>software/hardware/device cooperation</a:t>
            </a:r>
            <a:endParaRPr lang="en-US" sz="4000" b="1" dirty="0">
              <a:solidFill>
                <a:srgbClr val="0000FF"/>
              </a:solidFill>
              <a:latin typeface="Calibri"/>
            </a:endParaRPr>
          </a:p>
        </p:txBody>
      </p:sp>
    </p:spTree>
    <p:extLst>
      <p:ext uri="{BB962C8B-B14F-4D97-AF65-F5344CB8AC3E}">
        <p14:creationId xmlns:p14="http://schemas.microsoft.com/office/powerpoint/2010/main" val="408676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capacity </a:t>
            </a:r>
            <a:r>
              <a:rPr lang="en-US" dirty="0" smtClean="0">
                <a:solidFill>
                  <a:srgbClr val="0000FF"/>
                </a:solidFill>
                <a:latin typeface="Tahoma" charset="0"/>
                <a:ea typeface="ＭＳ Ｐゴシック" charset="0"/>
                <a:cs typeface="ＭＳ Ｐゴシック" charset="0"/>
              </a:rPr>
              <a:t>increasing</a:t>
            </a:r>
            <a:endParaRPr lang="en-US" dirty="0">
              <a:solidFill>
                <a:srgbClr val="0000FF"/>
              </a:solidFill>
              <a:latin typeface="Tahoma" charset="0"/>
              <a:ea typeface="ＭＳ Ｐゴシック" charset="0"/>
              <a:cs typeface="ＭＳ Ｐゴシック" charset="0"/>
            </a:endParaRPr>
          </a:p>
          <a:p>
            <a:pPr lvl="1"/>
            <a:r>
              <a:rPr lang="en-US" dirty="0">
                <a:solidFill>
                  <a:srgbClr val="FF0000"/>
                </a:solidFill>
                <a:latin typeface="Tahoma" charset="0"/>
                <a:ea typeface="ＭＳ Ｐゴシック" charset="0"/>
                <a:cs typeface="ＭＳ Ｐゴシック" charset="0"/>
              </a:rPr>
              <a:t>DRAM capacity hard to scale </a:t>
            </a:r>
            <a:endParaRPr lang="en-US" dirty="0">
              <a:latin typeface="Tahoma" charset="0"/>
              <a:ea typeface="ＭＳ Ｐゴシック" charset="0"/>
            </a:endParaRPr>
          </a:p>
          <a:p>
            <a:pPr lvl="1"/>
            <a:endParaRPr lang="en-US" dirty="0">
              <a:latin typeface="Tahoma" charset="0"/>
              <a:ea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a:solidFill>
                  <a:srgbClr val="FF0000"/>
                </a:solidFill>
                <a:latin typeface="Tahoma" charset="0"/>
                <a:ea typeface="ＭＳ Ｐゴシック" charset="0"/>
                <a:cs typeface="ＭＳ Ｐゴシック" charset="0"/>
              </a:rPr>
              <a:t>DRAM consumes high power due to leakage and refresh</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p>
          <a:p>
            <a:pPr lvl="1"/>
            <a:r>
              <a:rPr lang="en-US" dirty="0">
                <a:solidFill>
                  <a:srgbClr val="FF0000"/>
                </a:solidFill>
                <a:latin typeface="Tahoma" charset="0"/>
                <a:ea typeface="ＭＳ Ｐゴシック" charset="0"/>
              </a:rPr>
              <a:t>DRAM capacity, cost, and energy/power hard to scale</a:t>
            </a:r>
          </a:p>
          <a:p>
            <a:pPr lvl="1"/>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Tree>
    <p:extLst>
      <p:ext uri="{BB962C8B-B14F-4D97-AF65-F5344CB8AC3E}">
        <p14:creationId xmlns:p14="http://schemas.microsoft.com/office/powerpoint/2010/main" val="963257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177765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1124744"/>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FF"/>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dirty="0" smtClean="0">
              <a:solidFill>
                <a:srgbClr val="000000"/>
              </a:solidFill>
              <a:latin typeface="Tahoma" charset="0"/>
              <a:ea typeface="ＭＳ Ｐゴシック" charset="0"/>
              <a:cs typeface="ＭＳ Ｐゴシック" charset="0"/>
            </a:endParaRP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energy</a:t>
            </a:r>
          </a:p>
          <a:p>
            <a:pPr lvl="1" eaLnBrk="1" hangingPunct="1"/>
            <a:r>
              <a:rPr lang="en-US" dirty="0">
                <a:solidFill>
                  <a:srgbClr val="FF0000"/>
                </a:solidFill>
                <a:latin typeface="Tahoma" charset="0"/>
                <a:ea typeface="ＭＳ Ｐゴシック" charset="0"/>
                <a:cs typeface="ＭＳ Ｐゴシック" charset="0"/>
              </a:rPr>
              <a:t>Enable reliability at low cost</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r>
              <a:rPr lang="en-US" dirty="0" smtClean="0">
                <a:solidFill>
                  <a:srgbClr val="FF0000"/>
                </a:solidFill>
                <a:latin typeface="Tahoma" charset="0"/>
                <a:ea typeface="ＭＳ Ｐゴシック" charset="0"/>
                <a:cs typeface="ＭＳ Ｐゴシック" charset="0"/>
              </a:rPr>
              <a:t>Enable computation close to data</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43</a:t>
            </a:fld>
            <a:endParaRPr lang="en-US" sz="1600" dirty="0">
              <a:solidFill>
                <a:srgbClr val="000000"/>
              </a:solidFill>
              <a:latin typeface="Garamond" charset="0"/>
            </a:endParaRPr>
          </a:p>
        </p:txBody>
      </p:sp>
    </p:spTree>
    <p:extLst>
      <p:ext uri="{BB962C8B-B14F-4D97-AF65-F5344CB8AC3E}">
        <p14:creationId xmlns:p14="http://schemas.microsoft.com/office/powerpoint/2010/main" val="1265952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692696"/>
            <a:ext cx="9036496" cy="5339680"/>
          </a:xfrm>
        </p:spPr>
        <p:txBody>
          <a:bodyPr/>
          <a:lstStyle/>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350" dirty="0" smtClean="0">
                <a:solidFill>
                  <a:srgbClr val="000000"/>
                </a:solidFill>
                <a:latin typeface="Tahoma" charset="0"/>
                <a:ea typeface="ＭＳ Ｐゴシック" charset="0"/>
                <a:cs typeface="ＭＳ Ｐゴシック" charset="0"/>
              </a:rPr>
              <a:t>Liu+, </a:t>
            </a:r>
            <a:r>
              <a:rPr lang="en-US" sz="1350" dirty="0">
                <a:solidFill>
                  <a:srgbClr val="000000"/>
                </a:solidFill>
                <a:latin typeface="Tahoma" charset="0"/>
                <a:ea typeface="ＭＳ Ｐゴシック" charset="0"/>
                <a:cs typeface="ＭＳ Ｐゴシック" charset="0"/>
              </a:rPr>
              <a:t>“</a:t>
            </a:r>
            <a:r>
              <a:rPr lang="en-US" sz="1350" dirty="0">
                <a:solidFill>
                  <a:srgbClr val="0000FF"/>
                </a:solidFill>
                <a:latin typeface="Tahoma" charset="0"/>
                <a:ea typeface="ＭＳ Ｐゴシック" charset="0"/>
                <a:cs typeface="ＭＳ Ｐゴシック" charset="0"/>
              </a:rPr>
              <a:t>RAIDR: Retention-Aware Intelligent DRAM Refresh</a:t>
            </a:r>
            <a:r>
              <a:rPr lang="en-US" sz="1350" dirty="0">
                <a:solidFill>
                  <a:srgbClr val="000000"/>
                </a:solidFill>
                <a:latin typeface="Tahoma" charset="0"/>
                <a:ea typeface="ＭＳ Ｐゴシック" charset="0"/>
                <a:cs typeface="ＭＳ Ｐゴシック" charset="0"/>
              </a:rPr>
              <a:t>,” ISCA 2012.</a:t>
            </a:r>
          </a:p>
          <a:p>
            <a:pPr eaLnBrk="1" hangingPunct="1"/>
            <a:r>
              <a:rPr lang="en-US" sz="1350" dirty="0" smtClean="0">
                <a:solidFill>
                  <a:srgbClr val="000000"/>
                </a:solidFill>
                <a:latin typeface="Tahoma" charset="0"/>
                <a:ea typeface="ＭＳ Ｐゴシック" charset="0"/>
                <a:cs typeface="ＭＳ Ｐゴシック" charset="0"/>
              </a:rPr>
              <a:t>Kim+, </a:t>
            </a:r>
            <a:r>
              <a:rPr lang="en-US" sz="1350" dirty="0">
                <a:solidFill>
                  <a:srgbClr val="000000"/>
                </a:solidFill>
                <a:latin typeface="Tahoma" charset="0"/>
                <a:ea typeface="ＭＳ Ｐゴシック" charset="0"/>
                <a:cs typeface="ＭＳ Ｐゴシック" charset="0"/>
              </a:rPr>
              <a:t>“</a:t>
            </a:r>
            <a:r>
              <a:rPr lang="en-US" sz="1350" dirty="0">
                <a:solidFill>
                  <a:srgbClr val="0000FF"/>
                </a:solidFill>
                <a:latin typeface="Tahoma" charset="0"/>
                <a:ea typeface="ＭＳ Ｐゴシック" charset="0"/>
                <a:cs typeface="ＭＳ Ｐゴシック" charset="0"/>
              </a:rPr>
              <a:t>A Case for Exploiting Subarray-Level Parallelism in DRAM</a:t>
            </a:r>
            <a:r>
              <a:rPr lang="en-US" sz="1350" dirty="0">
                <a:solidFill>
                  <a:srgbClr val="000000"/>
                </a:solidFill>
                <a:latin typeface="Tahoma" charset="0"/>
                <a:ea typeface="ＭＳ Ｐゴシック" charset="0"/>
                <a:cs typeface="ＭＳ Ｐゴシック" charset="0"/>
              </a:rPr>
              <a:t>,” ISCA 2012</a:t>
            </a:r>
            <a:r>
              <a:rPr lang="en-US" sz="1350" dirty="0" smtClean="0">
                <a:solidFill>
                  <a:srgbClr val="000000"/>
                </a:solidFill>
                <a:latin typeface="Tahoma" charset="0"/>
                <a:ea typeface="ＭＳ Ｐゴシック" charset="0"/>
                <a:cs typeface="ＭＳ Ｐゴシック" charset="0"/>
              </a:rPr>
              <a:t>.</a:t>
            </a:r>
          </a:p>
          <a:p>
            <a:pPr eaLnBrk="1" hangingPunct="1"/>
            <a:r>
              <a:rPr lang="en-US" sz="1350" dirty="0" smtClean="0">
                <a:solidFill>
                  <a:srgbClr val="000000"/>
                </a:solidFill>
                <a:latin typeface="Tahoma" charset="0"/>
                <a:ea typeface="ＭＳ Ｐゴシック" charset="0"/>
                <a:cs typeface="ＭＳ Ｐゴシック" charset="0"/>
              </a:rPr>
              <a:t>Lee</a:t>
            </a:r>
            <a:r>
              <a:rPr lang="en-US" sz="1350" dirty="0">
                <a:solidFill>
                  <a:srgbClr val="000000"/>
                </a:solidFill>
                <a:latin typeface="Tahoma" charset="0"/>
                <a:ea typeface="ＭＳ Ｐゴシック" charset="0"/>
                <a:cs typeface="ＭＳ Ｐゴシック" charset="0"/>
              </a:rPr>
              <a:t>+</a:t>
            </a:r>
            <a:r>
              <a:rPr lang="en-US" sz="1350" dirty="0" smtClean="0">
                <a:solidFill>
                  <a:srgbClr val="000000"/>
                </a:solidFill>
                <a:latin typeface="Tahoma" charset="0"/>
                <a:ea typeface="ＭＳ Ｐゴシック" charset="0"/>
                <a:cs typeface="ＭＳ Ｐゴシック" charset="0"/>
              </a:rPr>
              <a:t>, </a:t>
            </a:r>
            <a:r>
              <a:rPr lang="en-US" sz="1350" dirty="0">
                <a:solidFill>
                  <a:srgbClr val="000000"/>
                </a:solidFill>
                <a:latin typeface="Tahoma" charset="0"/>
                <a:ea typeface="ＭＳ Ｐゴシック" charset="0"/>
                <a:cs typeface="ＭＳ Ｐゴシック" charset="0"/>
              </a:rPr>
              <a:t>“</a:t>
            </a:r>
            <a:r>
              <a:rPr lang="en-US" sz="1350" dirty="0">
                <a:solidFill>
                  <a:srgbClr val="0000FF"/>
                </a:solidFill>
                <a:latin typeface="Tahoma" charset="0"/>
                <a:ea typeface="ＭＳ Ｐゴシック" charset="0"/>
                <a:cs typeface="ＭＳ Ｐゴシック" charset="0"/>
              </a:rPr>
              <a:t>Tiered-Latency DRAM: A Low Latency and Low Cost DRAM </a:t>
            </a:r>
            <a:r>
              <a:rPr lang="en-US" sz="1350" dirty="0" smtClean="0">
                <a:solidFill>
                  <a:srgbClr val="0000FF"/>
                </a:solidFill>
                <a:latin typeface="Tahoma" charset="0"/>
                <a:ea typeface="ＭＳ Ｐゴシック" charset="0"/>
                <a:cs typeface="ＭＳ Ｐゴシック" charset="0"/>
              </a:rPr>
              <a:t>Architecture</a:t>
            </a:r>
            <a:r>
              <a:rPr lang="en-US" sz="1350" dirty="0" smtClean="0">
                <a:solidFill>
                  <a:srgbClr val="000000"/>
                </a:solidFill>
                <a:latin typeface="Tahoma" charset="0"/>
                <a:ea typeface="ＭＳ Ｐゴシック" charset="0"/>
                <a:cs typeface="ＭＳ Ｐゴシック" charset="0"/>
              </a:rPr>
              <a:t>,” HPCA 2013.</a:t>
            </a:r>
          </a:p>
          <a:p>
            <a:pPr eaLnBrk="1" hangingPunct="1"/>
            <a:r>
              <a:rPr lang="en-US" sz="1350" dirty="0" smtClean="0">
                <a:solidFill>
                  <a:srgbClr val="000000"/>
                </a:solidFill>
                <a:latin typeface="Tahoma" charset="0"/>
                <a:ea typeface="ＭＳ Ｐゴシック" charset="0"/>
                <a:cs typeface="ＭＳ Ｐゴシック" charset="0"/>
              </a:rPr>
              <a:t>Liu+, “</a:t>
            </a:r>
            <a:r>
              <a:rPr lang="en-US" sz="1350" dirty="0">
                <a:solidFill>
                  <a:srgbClr val="0000FF"/>
                </a:solidFill>
                <a:latin typeface="Tahoma" charset="0"/>
                <a:ea typeface="ＭＳ Ｐゴシック" charset="0"/>
                <a:cs typeface="ＭＳ Ｐゴシック" charset="0"/>
              </a:rPr>
              <a:t>An Experimental Study of Data Retention Behavior in Modern DRAM </a:t>
            </a:r>
            <a:r>
              <a:rPr lang="en-US" sz="1350" dirty="0" smtClean="0">
                <a:solidFill>
                  <a:srgbClr val="0000FF"/>
                </a:solidFill>
                <a:latin typeface="Tahoma" charset="0"/>
                <a:ea typeface="ＭＳ Ｐゴシック" charset="0"/>
                <a:cs typeface="ＭＳ Ｐゴシック" charset="0"/>
              </a:rPr>
              <a:t>Devices</a:t>
            </a:r>
            <a:r>
              <a:rPr lang="en-US" sz="1350" dirty="0" smtClean="0">
                <a:solidFill>
                  <a:srgbClr val="000000"/>
                </a:solidFill>
                <a:latin typeface="Tahoma" charset="0"/>
                <a:ea typeface="ＭＳ Ｐゴシック" charset="0"/>
                <a:cs typeface="ＭＳ Ｐゴシック" charset="0"/>
              </a:rPr>
              <a:t>,” ISCA 2013.</a:t>
            </a:r>
            <a:endParaRPr lang="en-US" sz="1350" dirty="0">
              <a:solidFill>
                <a:srgbClr val="000000"/>
              </a:solidFill>
              <a:latin typeface="Tahoma" charset="0"/>
              <a:ea typeface="ＭＳ Ｐゴシック" charset="0"/>
              <a:cs typeface="ＭＳ Ｐゴシック" charset="0"/>
            </a:endParaRPr>
          </a:p>
          <a:p>
            <a:pPr eaLnBrk="1" hangingPunct="1"/>
            <a:r>
              <a:rPr lang="en-US" sz="1350" dirty="0" smtClean="0"/>
              <a:t>Seshadri+, “</a:t>
            </a:r>
            <a:r>
              <a:rPr lang="en-US" sz="1350" dirty="0" err="1">
                <a:solidFill>
                  <a:srgbClr val="0000FF"/>
                </a:solidFill>
              </a:rPr>
              <a:t>RowClone</a:t>
            </a:r>
            <a:r>
              <a:rPr lang="en-US" sz="1350" dirty="0">
                <a:solidFill>
                  <a:srgbClr val="0000FF"/>
                </a:solidFill>
              </a:rPr>
              <a:t>: Fast and Efficient In-DRAM Copy and Initialization of Bulk Data</a:t>
            </a:r>
            <a:r>
              <a:rPr lang="en-US" sz="1350" dirty="0"/>
              <a:t>,</a:t>
            </a:r>
            <a:r>
              <a:rPr lang="en-US" sz="1350" dirty="0" smtClean="0"/>
              <a:t>” MICRO 2013.</a:t>
            </a:r>
          </a:p>
          <a:p>
            <a:pPr eaLnBrk="1" hangingPunct="1"/>
            <a:r>
              <a:rPr lang="en-US" sz="1350" dirty="0" err="1" smtClean="0">
                <a:latin typeface="Tahoma" charset="0"/>
                <a:ea typeface="ＭＳ Ｐゴシック" charset="0"/>
                <a:cs typeface="ＭＳ Ｐゴシック" charset="0"/>
              </a:rPr>
              <a:t>Pekhimenko</a:t>
            </a:r>
            <a:r>
              <a:rPr lang="en-US" sz="1350" dirty="0" smtClean="0">
                <a:latin typeface="Tahoma" charset="0"/>
                <a:ea typeface="ＭＳ Ｐゴシック" charset="0"/>
                <a:cs typeface="ＭＳ Ｐゴシック" charset="0"/>
              </a:rPr>
              <a:t>+, “</a:t>
            </a:r>
            <a:r>
              <a:rPr lang="en-US" sz="1350" dirty="0" smtClean="0">
                <a:solidFill>
                  <a:srgbClr val="0000FF"/>
                </a:solidFill>
                <a:latin typeface="Tahoma" charset="0"/>
                <a:ea typeface="ＭＳ Ｐゴシック" charset="0"/>
                <a:cs typeface="ＭＳ Ｐゴシック" charset="0"/>
              </a:rPr>
              <a:t>Linearly Compressed Pages: A Main Memory Compression Framework</a:t>
            </a:r>
            <a:r>
              <a:rPr lang="en-US" sz="1350" dirty="0" smtClean="0">
                <a:latin typeface="Tahoma" charset="0"/>
                <a:ea typeface="ＭＳ Ｐゴシック" charset="0"/>
                <a:cs typeface="ＭＳ Ｐゴシック" charset="0"/>
              </a:rPr>
              <a:t>,” MICRO 2013.</a:t>
            </a:r>
          </a:p>
          <a:p>
            <a:pPr eaLnBrk="1" hangingPunct="1"/>
            <a:r>
              <a:rPr lang="en-US" sz="1350" dirty="0">
                <a:latin typeface="Tahoma" charset="0"/>
                <a:ea typeface="ＭＳ Ｐゴシック" charset="0"/>
                <a:cs typeface="ＭＳ Ｐゴシック" charset="0"/>
              </a:rPr>
              <a:t>Chang+, “</a:t>
            </a:r>
            <a:r>
              <a:rPr lang="en-US" sz="1350" dirty="0">
                <a:solidFill>
                  <a:srgbClr val="0000FF"/>
                </a:solidFill>
                <a:latin typeface="Tahoma" charset="0"/>
                <a:ea typeface="ＭＳ Ｐゴシック" charset="0"/>
                <a:cs typeface="ＭＳ Ｐゴシック" charset="0"/>
              </a:rPr>
              <a:t>Improving DRAM Performance by Parallelizing Refreshes with </a:t>
            </a:r>
            <a:r>
              <a:rPr lang="en-US" sz="1350" dirty="0" smtClean="0">
                <a:solidFill>
                  <a:srgbClr val="0000FF"/>
                </a:solidFill>
                <a:latin typeface="Tahoma" charset="0"/>
                <a:ea typeface="ＭＳ Ｐゴシック" charset="0"/>
                <a:cs typeface="ＭＳ Ｐゴシック" charset="0"/>
              </a:rPr>
              <a:t>Accesses</a:t>
            </a:r>
            <a:r>
              <a:rPr lang="en-US" sz="1350" dirty="0" smtClean="0">
                <a:latin typeface="Tahoma" charset="0"/>
                <a:ea typeface="ＭＳ Ｐゴシック" charset="0"/>
                <a:cs typeface="ＭＳ Ｐゴシック" charset="0"/>
              </a:rPr>
              <a:t>,</a:t>
            </a:r>
            <a:r>
              <a:rPr lang="en-US" sz="1350" dirty="0">
                <a:latin typeface="Tahoma" charset="0"/>
                <a:ea typeface="ＭＳ Ｐゴシック" charset="0"/>
                <a:cs typeface="ＭＳ Ｐゴシック" charset="0"/>
              </a:rPr>
              <a:t>” HPCA 2014</a:t>
            </a:r>
            <a:r>
              <a:rPr lang="en-US" sz="1350" dirty="0" smtClean="0">
                <a:latin typeface="Tahoma" charset="0"/>
                <a:ea typeface="ＭＳ Ｐゴシック" charset="0"/>
                <a:cs typeface="ＭＳ Ｐゴシック" charset="0"/>
              </a:rPr>
              <a:t>.</a:t>
            </a:r>
          </a:p>
          <a:p>
            <a:pPr eaLnBrk="1" hangingPunct="1"/>
            <a:r>
              <a:rPr lang="en-US" sz="1350" dirty="0">
                <a:latin typeface="Tahoma" charset="0"/>
                <a:ea typeface="ＭＳ Ｐゴシック" charset="0"/>
                <a:cs typeface="ＭＳ Ｐゴシック" charset="0"/>
              </a:rPr>
              <a:t>Khan+, “</a:t>
            </a:r>
            <a:r>
              <a:rPr lang="en-US" sz="1350" dirty="0">
                <a:solidFill>
                  <a:srgbClr val="0000FF"/>
                </a:solidFill>
                <a:latin typeface="Tahoma" charset="0"/>
                <a:ea typeface="ＭＳ Ｐゴシック" charset="0"/>
                <a:cs typeface="ＭＳ Ｐゴシック" charset="0"/>
              </a:rPr>
              <a:t>The Efficacy of Error Mitigation Techniques for DRAM Retention Failures: A Comparative Experimental Study</a:t>
            </a:r>
            <a:r>
              <a:rPr lang="en-US" sz="1350" dirty="0">
                <a:latin typeface="Tahoma" charset="0"/>
                <a:ea typeface="ＭＳ Ｐゴシック" charset="0"/>
                <a:cs typeface="ＭＳ Ｐゴシック" charset="0"/>
              </a:rPr>
              <a:t>,” SIGMETRICS 2014</a:t>
            </a:r>
            <a:r>
              <a:rPr lang="en-US" sz="1350" dirty="0" smtClean="0">
                <a:latin typeface="Tahoma" charset="0"/>
                <a:ea typeface="ＭＳ Ｐゴシック" charset="0"/>
                <a:cs typeface="ＭＳ Ｐゴシック" charset="0"/>
              </a:rPr>
              <a:t>.</a:t>
            </a:r>
          </a:p>
          <a:p>
            <a:pPr eaLnBrk="1" hangingPunct="1"/>
            <a:r>
              <a:rPr lang="en-US" sz="1350" dirty="0" err="1" smtClean="0">
                <a:latin typeface="Tahoma" charset="0"/>
                <a:ea typeface="ＭＳ Ｐゴシック" charset="0"/>
                <a:cs typeface="ＭＳ Ｐゴシック" charset="0"/>
              </a:rPr>
              <a:t>Luo</a:t>
            </a:r>
            <a:r>
              <a:rPr lang="en-US" sz="1350" dirty="0">
                <a:latin typeface="Tahoma" charset="0"/>
                <a:ea typeface="ＭＳ Ｐゴシック" charset="0"/>
                <a:cs typeface="ＭＳ Ｐゴシック" charset="0"/>
              </a:rPr>
              <a:t>+, “</a:t>
            </a:r>
            <a:r>
              <a:rPr lang="en-US" sz="1350" dirty="0">
                <a:solidFill>
                  <a:srgbClr val="0000FF"/>
                </a:solidFill>
                <a:latin typeface="Tahoma" charset="0"/>
                <a:ea typeface="ＭＳ Ｐゴシック" charset="0"/>
                <a:cs typeface="ＭＳ Ｐゴシック" charset="0"/>
              </a:rPr>
              <a:t>Characterizing Application Memory Error Vulnerability to Optimize Data Center Cost</a:t>
            </a:r>
            <a:r>
              <a:rPr lang="en-US" sz="1350" dirty="0">
                <a:latin typeface="Tahoma" charset="0"/>
                <a:ea typeface="ＭＳ Ｐゴシック" charset="0"/>
                <a:cs typeface="ＭＳ Ｐゴシック" charset="0"/>
              </a:rPr>
              <a:t>,” DSN 2014.</a:t>
            </a:r>
            <a:endParaRPr lang="en-US" sz="1350" dirty="0" smtClean="0">
              <a:latin typeface="Tahoma" charset="0"/>
              <a:ea typeface="ＭＳ Ｐゴシック" charset="0"/>
              <a:cs typeface="ＭＳ Ｐゴシック" charset="0"/>
            </a:endParaRPr>
          </a:p>
          <a:p>
            <a:pPr eaLnBrk="1" hangingPunct="1"/>
            <a:r>
              <a:rPr lang="en-US" sz="1350" dirty="0" smtClean="0">
                <a:latin typeface="Tahoma" charset="0"/>
                <a:ea typeface="ＭＳ Ｐゴシック" charset="0"/>
                <a:cs typeface="ＭＳ Ｐゴシック" charset="0"/>
              </a:rPr>
              <a:t>Kim+, “</a:t>
            </a:r>
            <a:r>
              <a:rPr lang="en-US" sz="1350" dirty="0">
                <a:solidFill>
                  <a:srgbClr val="0000FF"/>
                </a:solidFill>
              </a:rPr>
              <a:t>Flipping Bits in Memory Without Accessing Them: </a:t>
            </a:r>
            <a:r>
              <a:rPr lang="en-US" sz="1350" dirty="0" smtClean="0">
                <a:solidFill>
                  <a:srgbClr val="0000FF"/>
                </a:solidFill>
              </a:rPr>
              <a:t>An Experimental </a:t>
            </a:r>
            <a:r>
              <a:rPr lang="en-US" sz="1350" dirty="0">
                <a:solidFill>
                  <a:srgbClr val="0000FF"/>
                </a:solidFill>
              </a:rPr>
              <a:t>Study of DRAM Disturbance Errors</a:t>
            </a:r>
            <a:r>
              <a:rPr lang="en-US" sz="1350" dirty="0" smtClean="0">
                <a:latin typeface="Tahoma" charset="0"/>
                <a:ea typeface="ＭＳ Ｐゴシック" charset="0"/>
                <a:cs typeface="ＭＳ Ｐゴシック" charset="0"/>
              </a:rPr>
              <a:t>,” ISCA 2014.</a:t>
            </a:r>
          </a:p>
          <a:p>
            <a:pPr eaLnBrk="1" hangingPunct="1"/>
            <a:r>
              <a:rPr lang="en-US" sz="1350" dirty="0">
                <a:latin typeface="Tahoma" charset="0"/>
                <a:ea typeface="ＭＳ Ｐゴシック" charset="0"/>
                <a:cs typeface="ＭＳ Ｐゴシック" charset="0"/>
              </a:rPr>
              <a:t>Lee+, “</a:t>
            </a:r>
            <a:r>
              <a:rPr lang="en-US" sz="1350" dirty="0">
                <a:solidFill>
                  <a:srgbClr val="0000FF"/>
                </a:solidFill>
                <a:latin typeface="Tahoma" charset="0"/>
                <a:ea typeface="ＭＳ Ｐゴシック" charset="0"/>
                <a:cs typeface="ＭＳ Ｐゴシック" charset="0"/>
              </a:rPr>
              <a:t>Adaptive-Latency DRAM: Optimizing DRAM Timing for the Common-Case</a:t>
            </a:r>
            <a:r>
              <a:rPr lang="en-US" sz="1350" dirty="0">
                <a:latin typeface="Tahoma" charset="0"/>
                <a:ea typeface="ＭＳ Ｐゴシック" charset="0"/>
                <a:cs typeface="ＭＳ Ｐゴシック" charset="0"/>
              </a:rPr>
              <a:t>,” HPCA 2015</a:t>
            </a:r>
            <a:r>
              <a:rPr lang="en-US" sz="1350" dirty="0" smtClean="0">
                <a:latin typeface="Tahoma" charset="0"/>
                <a:ea typeface="ＭＳ Ｐゴシック" charset="0"/>
                <a:cs typeface="ＭＳ Ｐゴシック" charset="0"/>
              </a:rPr>
              <a:t>.</a:t>
            </a:r>
          </a:p>
          <a:p>
            <a:pPr eaLnBrk="1" hangingPunct="1"/>
            <a:r>
              <a:rPr lang="en-US" sz="1350" dirty="0" err="1" smtClean="0">
                <a:latin typeface="Tahoma" charset="0"/>
                <a:ea typeface="ＭＳ Ｐゴシック" charset="0"/>
                <a:cs typeface="ＭＳ Ｐゴシック" charset="0"/>
              </a:rPr>
              <a:t>Qureshi</a:t>
            </a:r>
            <a:r>
              <a:rPr lang="en-US" sz="1350" dirty="0">
                <a:latin typeface="Tahoma" charset="0"/>
                <a:ea typeface="ＭＳ Ｐゴシック" charset="0"/>
                <a:cs typeface="ＭＳ Ｐゴシック" charset="0"/>
              </a:rPr>
              <a:t>+, “</a:t>
            </a:r>
            <a:r>
              <a:rPr lang="en-US" sz="1350" dirty="0">
                <a:solidFill>
                  <a:srgbClr val="0000FF"/>
                </a:solidFill>
                <a:latin typeface="Tahoma" charset="0"/>
                <a:ea typeface="ＭＳ Ｐゴシック" charset="0"/>
                <a:cs typeface="ＭＳ Ｐゴシック" charset="0"/>
              </a:rPr>
              <a:t>AVATAR: A Variable-Retention-Time (VRT) Aware Refresh for DRAM Systems</a:t>
            </a:r>
            <a:r>
              <a:rPr lang="en-US" sz="1350" dirty="0">
                <a:latin typeface="Tahoma" charset="0"/>
                <a:ea typeface="ＭＳ Ｐゴシック" charset="0"/>
                <a:cs typeface="ＭＳ Ｐゴシック" charset="0"/>
              </a:rPr>
              <a:t>,” DSN 2015.</a:t>
            </a:r>
            <a:endParaRPr lang="en-US" sz="1350" dirty="0" smtClean="0">
              <a:latin typeface="Tahoma" charset="0"/>
              <a:ea typeface="ＭＳ Ｐゴシック" charset="0"/>
              <a:cs typeface="ＭＳ Ｐゴシック" charset="0"/>
            </a:endParaRPr>
          </a:p>
          <a:p>
            <a:pPr eaLnBrk="1" hangingPunct="1"/>
            <a:r>
              <a:rPr lang="en-US" sz="1350" dirty="0">
                <a:latin typeface="Tahoma" charset="0"/>
                <a:ea typeface="ＭＳ Ｐゴシック" charset="0"/>
                <a:cs typeface="ＭＳ Ｐゴシック" charset="0"/>
              </a:rPr>
              <a:t>Meza+, “</a:t>
            </a:r>
            <a:r>
              <a:rPr lang="en-US" sz="1350" dirty="0">
                <a:solidFill>
                  <a:srgbClr val="0000FF"/>
                </a:solidFill>
                <a:latin typeface="Tahoma" charset="0"/>
                <a:ea typeface="ＭＳ Ｐゴシック" charset="0"/>
                <a:cs typeface="ＭＳ Ｐゴシック" charset="0"/>
              </a:rPr>
              <a:t>Revisiting Memory Errors in Large-Scale Production Data Centers: Analysis and Modeling of New Trends from the Field</a:t>
            </a:r>
            <a:r>
              <a:rPr lang="en-US" sz="1350" dirty="0">
                <a:latin typeface="Tahoma" charset="0"/>
                <a:ea typeface="ＭＳ Ｐゴシック" charset="0"/>
                <a:cs typeface="ＭＳ Ｐゴシック" charset="0"/>
              </a:rPr>
              <a:t>,” DSN 2015</a:t>
            </a:r>
            <a:r>
              <a:rPr lang="en-US" sz="1350" dirty="0" smtClean="0">
                <a:latin typeface="Tahoma" charset="0"/>
                <a:ea typeface="ＭＳ Ｐゴシック" charset="0"/>
                <a:cs typeface="ＭＳ Ｐゴシック" charset="0"/>
              </a:rPr>
              <a:t>.</a:t>
            </a:r>
          </a:p>
          <a:p>
            <a:pPr eaLnBrk="1" hangingPunct="1"/>
            <a:r>
              <a:rPr lang="en-US" sz="1350" dirty="0" smtClean="0">
                <a:latin typeface="Tahoma" charset="0"/>
                <a:ea typeface="ＭＳ Ｐゴシック" charset="0"/>
                <a:cs typeface="ＭＳ Ｐゴシック" charset="0"/>
              </a:rPr>
              <a:t>Kim+</a:t>
            </a:r>
            <a:r>
              <a:rPr lang="en-US" sz="1350" dirty="0">
                <a:latin typeface="Tahoma" charset="0"/>
                <a:ea typeface="ＭＳ Ｐゴシック" charset="0"/>
                <a:cs typeface="ＭＳ Ｐゴシック" charset="0"/>
              </a:rPr>
              <a:t>, “</a:t>
            </a:r>
            <a:r>
              <a:rPr lang="en-US" sz="1350" dirty="0" err="1">
                <a:solidFill>
                  <a:srgbClr val="0000FF"/>
                </a:solidFill>
                <a:latin typeface="Tahoma" charset="0"/>
                <a:ea typeface="ＭＳ Ｐゴシック" charset="0"/>
                <a:cs typeface="ＭＳ Ｐゴシック" charset="0"/>
              </a:rPr>
              <a:t>Ramulator</a:t>
            </a:r>
            <a:r>
              <a:rPr lang="en-US" sz="1350" dirty="0">
                <a:solidFill>
                  <a:srgbClr val="0000FF"/>
                </a:solidFill>
                <a:latin typeface="Tahoma" charset="0"/>
                <a:ea typeface="ＭＳ Ｐゴシック" charset="0"/>
                <a:cs typeface="ＭＳ Ｐゴシック" charset="0"/>
              </a:rPr>
              <a:t>: A Fast and Extensible DRAM Simulator</a:t>
            </a:r>
            <a:r>
              <a:rPr lang="en-US" sz="1350" dirty="0">
                <a:latin typeface="Tahoma" charset="0"/>
                <a:ea typeface="ＭＳ Ｐゴシック" charset="0"/>
                <a:cs typeface="ＭＳ Ｐゴシック" charset="0"/>
              </a:rPr>
              <a:t>,” IEEE CAL 2015</a:t>
            </a:r>
            <a:r>
              <a:rPr lang="en-US" sz="1350" dirty="0" smtClean="0">
                <a:latin typeface="Tahoma" charset="0"/>
                <a:ea typeface="ＭＳ Ｐゴシック" charset="0"/>
                <a:cs typeface="ＭＳ Ｐゴシック" charset="0"/>
              </a:rPr>
              <a:t>.</a:t>
            </a:r>
            <a:endParaRPr lang="en-US" sz="1350" dirty="0">
              <a:latin typeface="Tahoma" charset="0"/>
              <a:ea typeface="ＭＳ Ｐゴシック" charset="0"/>
              <a:cs typeface="ＭＳ Ｐゴシック" charset="0"/>
            </a:endParaRPr>
          </a:p>
          <a:p>
            <a:pPr lvl="1" eaLnBrk="1" hangingPunct="1"/>
            <a:endParaRPr lang="en-US" sz="1150" dirty="0" smtClean="0">
              <a:latin typeface="Tahoma" charset="0"/>
              <a:ea typeface="ＭＳ Ｐゴシック" charset="0"/>
              <a:cs typeface="ＭＳ Ｐゴシック" charset="0"/>
            </a:endParaRPr>
          </a:p>
          <a:p>
            <a:pPr eaLnBrk="1" hangingPunct="1"/>
            <a:r>
              <a:rPr lang="en-US" sz="1350" dirty="0" smtClean="0">
                <a:latin typeface="Tahoma" charset="0"/>
                <a:ea typeface="ＭＳ Ｐゴシック" charset="0"/>
                <a:cs typeface="ＭＳ Ｐゴシック" charset="0"/>
              </a:rPr>
              <a:t>Avoid DRAM:</a:t>
            </a:r>
          </a:p>
          <a:p>
            <a:pPr lvl="1" eaLnBrk="1" hangingPunct="1"/>
            <a:r>
              <a:rPr lang="en-US" sz="1150" dirty="0" smtClean="0">
                <a:latin typeface="Tahoma" charset="0"/>
                <a:ea typeface="ＭＳ Ｐゴシック" charset="0"/>
                <a:cs typeface="ＭＳ Ｐゴシック" charset="0"/>
              </a:rPr>
              <a:t>Seshadri+</a:t>
            </a:r>
            <a:r>
              <a:rPr lang="en-US" sz="1150" dirty="0">
                <a:latin typeface="Tahoma" charset="0"/>
                <a:ea typeface="ＭＳ Ｐゴシック" charset="0"/>
                <a:cs typeface="ＭＳ Ｐゴシック" charset="0"/>
              </a:rPr>
              <a:t>, “</a:t>
            </a:r>
            <a:r>
              <a:rPr lang="en-US" sz="1150" dirty="0">
                <a:solidFill>
                  <a:srgbClr val="0000FF"/>
                </a:solidFill>
                <a:latin typeface="Tahoma" charset="0"/>
                <a:ea typeface="ＭＳ Ｐゴシック" charset="0"/>
                <a:cs typeface="ＭＳ Ｐゴシック" charset="0"/>
              </a:rPr>
              <a:t>The Evicted-Address Filter: A Unified Mechanism to Address Both Cache Pollution and </a:t>
            </a:r>
            <a:r>
              <a:rPr lang="en-US" sz="1150" dirty="0" smtClean="0">
                <a:solidFill>
                  <a:srgbClr val="0000FF"/>
                </a:solidFill>
                <a:latin typeface="Tahoma" charset="0"/>
                <a:ea typeface="ＭＳ Ｐゴシック" charset="0"/>
                <a:cs typeface="ＭＳ Ｐゴシック" charset="0"/>
              </a:rPr>
              <a:t>Thrashing</a:t>
            </a:r>
            <a:r>
              <a:rPr lang="en-US" sz="1150" dirty="0" smtClean="0">
                <a:latin typeface="Tahoma" charset="0"/>
                <a:ea typeface="ＭＳ Ｐゴシック" charset="0"/>
                <a:cs typeface="ＭＳ Ｐゴシック" charset="0"/>
              </a:rPr>
              <a:t>,” PACT 2012.</a:t>
            </a:r>
          </a:p>
          <a:p>
            <a:pPr lvl="1" eaLnBrk="1" hangingPunct="1"/>
            <a:r>
              <a:rPr lang="en-US" sz="1150" dirty="0" err="1" smtClean="0">
                <a:latin typeface="Tahoma" charset="0"/>
                <a:ea typeface="ＭＳ Ｐゴシック" charset="0"/>
                <a:cs typeface="ＭＳ Ｐゴシック" charset="0"/>
              </a:rPr>
              <a:t>Pekhimenko</a:t>
            </a:r>
            <a:r>
              <a:rPr lang="en-US" sz="1150" dirty="0" smtClean="0">
                <a:latin typeface="Tahoma" charset="0"/>
                <a:ea typeface="ＭＳ Ｐゴシック" charset="0"/>
                <a:cs typeface="ＭＳ Ｐゴシック" charset="0"/>
              </a:rPr>
              <a:t>+</a:t>
            </a:r>
            <a:r>
              <a:rPr lang="en-US" sz="1150" dirty="0">
                <a:latin typeface="Tahoma" charset="0"/>
                <a:ea typeface="ＭＳ Ｐゴシック" charset="0"/>
                <a:cs typeface="ＭＳ Ｐゴシック" charset="0"/>
              </a:rPr>
              <a:t>, “</a:t>
            </a:r>
            <a:r>
              <a:rPr lang="en-US" sz="1150" dirty="0">
                <a:solidFill>
                  <a:srgbClr val="0000FF"/>
                </a:solidFill>
                <a:latin typeface="Tahoma" charset="0"/>
                <a:ea typeface="ＭＳ Ｐゴシック" charset="0"/>
                <a:cs typeface="ＭＳ Ｐゴシック" charset="0"/>
              </a:rPr>
              <a:t>Base-Delta-Immediate Compression: Practical Data Compression for On-Chip </a:t>
            </a:r>
            <a:r>
              <a:rPr lang="en-US" sz="1150" dirty="0" smtClean="0">
                <a:solidFill>
                  <a:srgbClr val="0000FF"/>
                </a:solidFill>
                <a:latin typeface="Tahoma" charset="0"/>
                <a:ea typeface="ＭＳ Ｐゴシック" charset="0"/>
                <a:cs typeface="ＭＳ Ｐゴシック" charset="0"/>
              </a:rPr>
              <a:t>Caches</a:t>
            </a:r>
            <a:r>
              <a:rPr lang="en-US" sz="1150" dirty="0" smtClean="0">
                <a:latin typeface="Tahoma" charset="0"/>
                <a:ea typeface="ＭＳ Ｐゴシック" charset="0"/>
                <a:cs typeface="ＭＳ Ｐゴシック" charset="0"/>
              </a:rPr>
              <a:t>,” PACT 2012.</a:t>
            </a:r>
          </a:p>
          <a:p>
            <a:pPr lvl="1" eaLnBrk="1" hangingPunct="1"/>
            <a:r>
              <a:rPr lang="en-US" sz="1150" dirty="0" smtClean="0">
                <a:latin typeface="Tahoma" charset="0"/>
                <a:ea typeface="ＭＳ Ｐゴシック" charset="0"/>
                <a:cs typeface="ＭＳ Ｐゴシック" charset="0"/>
              </a:rPr>
              <a:t>Seshadri+, “</a:t>
            </a:r>
            <a:r>
              <a:rPr lang="en-US" sz="1150" dirty="0" smtClean="0">
                <a:solidFill>
                  <a:srgbClr val="0000FF"/>
                </a:solidFill>
                <a:latin typeface="Tahoma" charset="0"/>
                <a:ea typeface="ＭＳ Ｐゴシック" charset="0"/>
                <a:cs typeface="ＭＳ Ｐゴシック" charset="0"/>
              </a:rPr>
              <a:t>The Dirty-Block Index</a:t>
            </a:r>
            <a:r>
              <a:rPr lang="en-US" sz="1150" dirty="0" smtClean="0">
                <a:latin typeface="Tahoma" charset="0"/>
                <a:ea typeface="ＭＳ Ｐゴシック" charset="0"/>
                <a:cs typeface="ＭＳ Ｐゴシック" charset="0"/>
              </a:rPr>
              <a:t>,” ISCA 2014.</a:t>
            </a:r>
          </a:p>
          <a:p>
            <a:pPr lvl="1" eaLnBrk="1" hangingPunct="1"/>
            <a:r>
              <a:rPr lang="en-US" sz="1150" dirty="0" err="1" smtClean="0">
                <a:latin typeface="Tahoma" charset="0"/>
                <a:ea typeface="ＭＳ Ｐゴシック" charset="0"/>
                <a:cs typeface="ＭＳ Ｐゴシック" charset="0"/>
              </a:rPr>
              <a:t>Pekhimenko</a:t>
            </a:r>
            <a:r>
              <a:rPr lang="en-US" sz="1150" dirty="0">
                <a:latin typeface="Tahoma" charset="0"/>
                <a:ea typeface="ＭＳ Ｐゴシック" charset="0"/>
                <a:cs typeface="ＭＳ Ｐゴシック" charset="0"/>
              </a:rPr>
              <a:t>+, “</a:t>
            </a:r>
            <a:r>
              <a:rPr lang="en-US" sz="1150" dirty="0">
                <a:solidFill>
                  <a:srgbClr val="0000FF"/>
                </a:solidFill>
                <a:latin typeface="Tahoma" charset="0"/>
                <a:ea typeface="ＭＳ Ｐゴシック" charset="0"/>
                <a:cs typeface="ＭＳ Ｐゴシック" charset="0"/>
              </a:rPr>
              <a:t>Exploiting Compressed Block Size as an Indicator of Future Reuse</a:t>
            </a:r>
            <a:r>
              <a:rPr lang="en-US" sz="1150" dirty="0">
                <a:latin typeface="Tahoma" charset="0"/>
                <a:ea typeface="ＭＳ Ｐゴシック" charset="0"/>
                <a:cs typeface="ＭＳ Ｐゴシック" charset="0"/>
              </a:rPr>
              <a:t>,” HPCA 2015.</a:t>
            </a:r>
            <a:endParaRPr lang="en-US" sz="1150" dirty="0" smtClean="0">
              <a:latin typeface="Tahoma" charset="0"/>
              <a:ea typeface="ＭＳ Ｐゴシック" charset="0"/>
              <a:cs typeface="ＭＳ Ｐゴシック" charset="0"/>
            </a:endParaRPr>
          </a:p>
          <a:p>
            <a:pPr eaLnBrk="1" hangingPunct="1"/>
            <a:endParaRPr lang="en-US" sz="1400"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44</a:t>
            </a:fld>
            <a:endParaRPr lang="en-US" sz="1600" dirty="0">
              <a:solidFill>
                <a:srgbClr val="000000"/>
              </a:solidFill>
              <a:latin typeface="Garamond" charset="0"/>
            </a:endParaRPr>
          </a:p>
        </p:txBody>
      </p:sp>
    </p:spTree>
    <p:extLst>
      <p:ext uri="{BB962C8B-B14F-4D97-AF65-F5344CB8AC3E}">
        <p14:creationId xmlns:p14="http://schemas.microsoft.com/office/powerpoint/2010/main" val="2925987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56456"/>
            <a:ext cx="8928992"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a:t>
            </a:r>
            <a:r>
              <a:rPr lang="en-US" dirty="0" smtClean="0">
                <a:solidFill>
                  <a:srgbClr val="000000"/>
                </a:solidFill>
                <a:latin typeface="Tahoma" charset="0"/>
                <a:ea typeface="ＭＳ Ｐゴシック" charset="0"/>
                <a:cs typeface="ＭＳ Ｐゴシック" charset="0"/>
              </a:rPr>
              <a:t>Memory</a:t>
            </a:r>
            <a:endParaRPr lang="en-US" dirty="0">
              <a:solidFill>
                <a:srgbClr val="000000"/>
              </a:solidFill>
              <a:latin typeface="Tahoma" charset="0"/>
              <a:ea typeface="ＭＳ Ｐゴシック" charset="0"/>
              <a:cs typeface="ＭＳ Ｐゴシック" charset="0"/>
            </a:endParaRP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endParaRPr lang="en-US" sz="15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marL="344487" lvl="1" indent="0" eaLnBrk="1" hangingPunct="1">
              <a:buNone/>
            </a:pPr>
            <a:endParaRPr lang="en-US" sz="9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400" dirty="0" smtClean="0">
                <a:solidFill>
                  <a:srgbClr val="000000"/>
                </a:solidFill>
                <a:latin typeface="Tahoma" charset="0"/>
                <a:ea typeface="ＭＳ Ｐゴシック" charset="0"/>
                <a:cs typeface="ＭＳ Ｐゴシック" charset="0"/>
              </a:rPr>
              <a:t>Lee+, </a:t>
            </a:r>
            <a:r>
              <a:rPr lang="ja-JP" altLang="en-US" sz="1400" dirty="0">
                <a:solidFill>
                  <a:srgbClr val="000000"/>
                </a:solidFill>
                <a:latin typeface="Tahoma" charset="0"/>
                <a:ea typeface="ＭＳ Ｐゴシック" charset="0"/>
                <a:cs typeface="ＭＳ Ｐゴシック" charset="0"/>
              </a:rPr>
              <a:t>“</a:t>
            </a:r>
            <a:r>
              <a:rPr lang="en-US" sz="1400" dirty="0">
                <a:solidFill>
                  <a:srgbClr val="0000FF"/>
                </a:solidFill>
                <a:latin typeface="Tahoma" charset="0"/>
                <a:ea typeface="ＭＳ Ｐゴシック" charset="0"/>
                <a:cs typeface="ＭＳ Ｐゴシック" charset="0"/>
              </a:rPr>
              <a:t>Architecting Phase Change Memory as a Scalable DRAM Alternative</a:t>
            </a:r>
            <a:r>
              <a:rPr lang="en-US" sz="1400" dirty="0">
                <a:solidFill>
                  <a:srgbClr val="000000"/>
                </a:solidFill>
                <a:latin typeface="Tahoma" charset="0"/>
                <a:ea typeface="ＭＳ Ｐゴシック" charset="0"/>
                <a:cs typeface="ＭＳ Ｐゴシック" charset="0"/>
              </a:rPr>
              <a:t>,</a:t>
            </a:r>
            <a:r>
              <a:rPr lang="ja-JP" altLang="en-US" sz="1400" dirty="0">
                <a:solidFill>
                  <a:srgbClr val="000000"/>
                </a:solidFill>
                <a:latin typeface="Tahoma" charset="0"/>
                <a:ea typeface="ＭＳ Ｐゴシック" charset="0"/>
                <a:cs typeface="ＭＳ Ｐゴシック" charset="0"/>
              </a:rPr>
              <a:t>”</a:t>
            </a:r>
            <a:r>
              <a:rPr lang="en-US" sz="1400" dirty="0">
                <a:solidFill>
                  <a:srgbClr val="000000"/>
                </a:solidFill>
                <a:latin typeface="Tahoma" charset="0"/>
                <a:ea typeface="ＭＳ Ｐゴシック" charset="0"/>
                <a:cs typeface="ＭＳ Ｐゴシック" charset="0"/>
              </a:rPr>
              <a:t> </a:t>
            </a:r>
            <a:r>
              <a:rPr lang="en-US" sz="1400" dirty="0" smtClean="0">
                <a:solidFill>
                  <a:srgbClr val="000000"/>
                </a:solidFill>
                <a:latin typeface="Tahoma" charset="0"/>
                <a:ea typeface="ＭＳ Ｐゴシック" charset="0"/>
                <a:cs typeface="ＭＳ Ｐゴシック" charset="0"/>
              </a:rPr>
              <a:t>ISCA’09</a:t>
            </a:r>
            <a:r>
              <a:rPr lang="en-US" sz="1400" dirty="0">
                <a:solidFill>
                  <a:srgbClr val="000000"/>
                </a:solidFill>
                <a:latin typeface="Tahoma" charset="0"/>
                <a:ea typeface="ＭＳ Ｐゴシック" charset="0"/>
                <a:cs typeface="ＭＳ Ｐゴシック" charset="0"/>
              </a:rPr>
              <a:t>, </a:t>
            </a:r>
            <a:r>
              <a:rPr lang="en-US" sz="1400" dirty="0" smtClean="0">
                <a:solidFill>
                  <a:srgbClr val="000000"/>
                </a:solidFill>
                <a:latin typeface="Tahoma" charset="0"/>
                <a:ea typeface="ＭＳ Ｐゴシック" charset="0"/>
                <a:cs typeface="ＭＳ Ｐゴシック" charset="0"/>
              </a:rPr>
              <a:t>CACM’10</a:t>
            </a:r>
            <a:r>
              <a:rPr lang="en-US" sz="1400" dirty="0">
                <a:solidFill>
                  <a:srgbClr val="000000"/>
                </a:solidFill>
                <a:latin typeface="Tahoma" charset="0"/>
                <a:ea typeface="ＭＳ Ｐゴシック" charset="0"/>
                <a:cs typeface="ＭＳ Ｐゴシック" charset="0"/>
              </a:rPr>
              <a:t>, </a:t>
            </a:r>
            <a:r>
              <a:rPr lang="en-US" sz="1400" dirty="0" smtClean="0">
                <a:solidFill>
                  <a:srgbClr val="000000"/>
                </a:solidFill>
                <a:latin typeface="Tahoma" charset="0"/>
                <a:ea typeface="ＭＳ Ｐゴシック" charset="0"/>
                <a:cs typeface="ＭＳ Ｐゴシック" charset="0"/>
              </a:rPr>
              <a:t>Micro’10</a:t>
            </a:r>
            <a:r>
              <a:rPr lang="en-US" sz="1400" dirty="0">
                <a:solidFill>
                  <a:srgbClr val="000000"/>
                </a:solidFill>
                <a:latin typeface="Tahoma" charset="0"/>
                <a:ea typeface="ＭＳ Ｐゴシック" charset="0"/>
                <a:cs typeface="ＭＳ Ｐゴシック" charset="0"/>
              </a:rPr>
              <a:t>.</a:t>
            </a:r>
          </a:p>
          <a:p>
            <a:pPr>
              <a:buClr>
                <a:srgbClr val="CC9900"/>
              </a:buClr>
              <a:buFont typeface="Wingdings" charset="0"/>
              <a:buChar char="n"/>
            </a:pPr>
            <a:r>
              <a:rPr lang="en-US" sz="1400" dirty="0" smtClean="0"/>
              <a:t>Meza+, </a:t>
            </a:r>
            <a:r>
              <a:rPr lang="en-US" sz="1400" dirty="0"/>
              <a:t>“</a:t>
            </a:r>
            <a:r>
              <a:rPr lang="en-US" sz="1400" dirty="0">
                <a:solidFill>
                  <a:srgbClr val="0000FF"/>
                </a:solidFill>
              </a:rPr>
              <a:t>Enabling Efficient and Scalable Hybrid Memories</a:t>
            </a:r>
            <a:r>
              <a:rPr lang="en-US" sz="1400" dirty="0"/>
              <a:t>,” IEEE Comp. Arch. Letters 2012.</a:t>
            </a:r>
          </a:p>
          <a:p>
            <a:pPr>
              <a:buClr>
                <a:srgbClr val="CC9900"/>
              </a:buClr>
              <a:buFont typeface="Wingdings" charset="0"/>
              <a:buChar char="n"/>
            </a:pPr>
            <a:r>
              <a:rPr lang="en-US" sz="1400" dirty="0" smtClean="0"/>
              <a:t>Yoon, Meza+, </a:t>
            </a:r>
            <a:r>
              <a:rPr lang="en-US" sz="1400" dirty="0"/>
              <a:t>“</a:t>
            </a:r>
            <a:r>
              <a:rPr lang="en-US" sz="1400" dirty="0">
                <a:solidFill>
                  <a:srgbClr val="0000FF"/>
                </a:solidFill>
              </a:rPr>
              <a:t>Row Buffer </a:t>
            </a:r>
            <a:r>
              <a:rPr lang="en-US" sz="1400" dirty="0" smtClean="0">
                <a:solidFill>
                  <a:srgbClr val="0000FF"/>
                </a:solidFill>
              </a:rPr>
              <a:t>Locality</a:t>
            </a:r>
            <a:r>
              <a:rPr lang="en-US" sz="1400" dirty="0">
                <a:solidFill>
                  <a:srgbClr val="0000FF"/>
                </a:solidFill>
              </a:rPr>
              <a:t> </a:t>
            </a:r>
            <a:r>
              <a:rPr lang="en-US" sz="1400" dirty="0" smtClean="0">
                <a:solidFill>
                  <a:srgbClr val="0000FF"/>
                </a:solidFill>
              </a:rPr>
              <a:t>Aware Caching Policies for </a:t>
            </a:r>
            <a:r>
              <a:rPr lang="en-US" sz="1400" dirty="0">
                <a:solidFill>
                  <a:srgbClr val="0000FF"/>
                </a:solidFill>
              </a:rPr>
              <a:t>Hybrid Memories</a:t>
            </a:r>
            <a:r>
              <a:rPr lang="en-US" sz="1400" dirty="0"/>
              <a:t>,” </a:t>
            </a:r>
            <a:r>
              <a:rPr lang="en-US" sz="1400" dirty="0" smtClean="0"/>
              <a:t>ICCD 2012.</a:t>
            </a:r>
          </a:p>
          <a:p>
            <a:pPr>
              <a:buClr>
                <a:srgbClr val="CC9900"/>
              </a:buClr>
              <a:buFont typeface="Wingdings" charset="0"/>
              <a:buChar char="n"/>
            </a:pPr>
            <a:r>
              <a:rPr lang="en-US" sz="1400" dirty="0" err="1" smtClean="0"/>
              <a:t>Kultursay</a:t>
            </a:r>
            <a:r>
              <a:rPr lang="en-US" sz="1400" dirty="0"/>
              <a:t>+, “</a:t>
            </a:r>
            <a:r>
              <a:rPr lang="en-US" sz="1400" dirty="0">
                <a:solidFill>
                  <a:srgbClr val="0000FF"/>
                </a:solidFill>
              </a:rPr>
              <a:t>Evaluating STT-RAM as an Energy-Efficient Main Memory </a:t>
            </a:r>
            <a:r>
              <a:rPr lang="en-US" sz="1400" dirty="0" smtClean="0">
                <a:solidFill>
                  <a:srgbClr val="0000FF"/>
                </a:solidFill>
              </a:rPr>
              <a:t>Alternative</a:t>
            </a:r>
            <a:r>
              <a:rPr lang="en-US" sz="1400" dirty="0" smtClean="0"/>
              <a:t>,</a:t>
            </a:r>
            <a:r>
              <a:rPr lang="en-US" sz="1400" dirty="0"/>
              <a:t>” ISPASS 2013. </a:t>
            </a:r>
            <a:endParaRPr lang="en-US" sz="1400" dirty="0" smtClean="0"/>
          </a:p>
          <a:p>
            <a:pPr>
              <a:buClr>
                <a:srgbClr val="CC9900"/>
              </a:buClr>
              <a:buFont typeface="Wingdings" charset="0"/>
              <a:buChar char="n"/>
            </a:pPr>
            <a:r>
              <a:rPr lang="en-US" sz="1400" dirty="0" smtClean="0"/>
              <a:t>Meza+, “</a:t>
            </a:r>
            <a:r>
              <a:rPr lang="en-US" sz="1400" dirty="0" smtClean="0">
                <a:solidFill>
                  <a:srgbClr val="0000FF"/>
                </a:solidFill>
              </a:rPr>
              <a:t>A Case for Efficient Hardware-Software Cooperative Management of Storage and Memory</a:t>
            </a:r>
            <a:r>
              <a:rPr lang="en-US" sz="1400" dirty="0" smtClean="0"/>
              <a:t>,” WEED 2013.</a:t>
            </a:r>
          </a:p>
          <a:p>
            <a:pPr>
              <a:buClr>
                <a:srgbClr val="CC9900"/>
              </a:buClr>
              <a:buFont typeface="Wingdings" charset="0"/>
              <a:buChar char="n"/>
            </a:pPr>
            <a:r>
              <a:rPr lang="en-US" sz="1400" dirty="0" smtClean="0"/>
              <a:t>Lu+, “</a:t>
            </a:r>
            <a:r>
              <a:rPr lang="en-US" sz="1400" dirty="0" smtClean="0">
                <a:solidFill>
                  <a:srgbClr val="0000FF"/>
                </a:solidFill>
              </a:rPr>
              <a:t>Loose Ordering Consistency for Persistent Memory</a:t>
            </a:r>
            <a:r>
              <a:rPr lang="en-US" sz="1400" dirty="0" smtClean="0"/>
              <a:t>,” ICCD 2014.</a:t>
            </a:r>
          </a:p>
          <a:p>
            <a:pPr>
              <a:buClr>
                <a:srgbClr val="CC9900"/>
              </a:buClr>
              <a:buFont typeface="Wingdings" charset="0"/>
              <a:buChar char="n"/>
            </a:pPr>
            <a:r>
              <a:rPr lang="en-US" sz="1400" dirty="0"/>
              <a:t>Zhao+, “</a:t>
            </a:r>
            <a:r>
              <a:rPr lang="en-US" sz="1400" dirty="0">
                <a:solidFill>
                  <a:srgbClr val="0000FF"/>
                </a:solidFill>
              </a:rPr>
              <a:t>FIRM: Fair and High-Performance Memory Control for Persistent Memory </a:t>
            </a:r>
            <a:r>
              <a:rPr lang="en-US" sz="1400" dirty="0" smtClean="0">
                <a:solidFill>
                  <a:srgbClr val="0000FF"/>
                </a:solidFill>
              </a:rPr>
              <a:t>Systems</a:t>
            </a:r>
            <a:r>
              <a:rPr lang="en-US" sz="1400" dirty="0" smtClean="0"/>
              <a:t>,</a:t>
            </a:r>
            <a:r>
              <a:rPr lang="en-US" sz="1400" dirty="0"/>
              <a:t>” MICRO 2014</a:t>
            </a:r>
            <a:r>
              <a:rPr lang="en-US" sz="1400" dirty="0" smtClean="0"/>
              <a:t>.</a:t>
            </a:r>
          </a:p>
          <a:p>
            <a:pPr>
              <a:buClr>
                <a:srgbClr val="CC9900"/>
              </a:buClr>
              <a:buFont typeface="Wingdings" charset="0"/>
              <a:buChar char="n"/>
            </a:pPr>
            <a:r>
              <a:rPr lang="en-US" sz="1400" dirty="0" smtClean="0"/>
              <a:t>Yoon, Meza+</a:t>
            </a:r>
            <a:r>
              <a:rPr lang="en-US" sz="1400" dirty="0"/>
              <a:t>, “</a:t>
            </a:r>
            <a:r>
              <a:rPr lang="en-US" sz="1400" dirty="0">
                <a:solidFill>
                  <a:srgbClr val="0000FF"/>
                </a:solidFill>
              </a:rPr>
              <a:t>Efficient Data Mapping and Buffering Techniques for Multi-Level Cell Phase-Change </a:t>
            </a:r>
            <a:r>
              <a:rPr lang="en-US" sz="1400" dirty="0" smtClean="0">
                <a:solidFill>
                  <a:srgbClr val="0000FF"/>
                </a:solidFill>
              </a:rPr>
              <a:t>Memories</a:t>
            </a:r>
            <a:r>
              <a:rPr lang="en-US" sz="1400" dirty="0" smtClean="0"/>
              <a:t>,” ACM TACO 2014.</a:t>
            </a:r>
            <a:endParaRPr lang="en-US" sz="14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45</a:t>
            </a:fld>
            <a:endParaRPr lang="en-US" sz="1600" dirty="0">
              <a:solidFill>
                <a:srgbClr val="000000"/>
              </a:solidFill>
              <a:latin typeface="Garamond" charset="0"/>
            </a:endParaRPr>
          </a:p>
        </p:txBody>
      </p:sp>
    </p:spTree>
    <p:extLst>
      <p:ext uri="{BB962C8B-B14F-4D97-AF65-F5344CB8AC3E}">
        <p14:creationId xmlns:p14="http://schemas.microsoft.com/office/powerpoint/2010/main" val="97451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7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726917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b="1">
                <a:solidFill>
                  <a:srgbClr val="0000FF"/>
                </a:solidFill>
              </a:rPr>
              <a:t>Emerging, resistive memory technologies (NVM) can help</a:t>
            </a:r>
          </a:p>
        </p:txBody>
      </p:sp>
    </p:spTree>
    <p:extLst>
      <p:ext uri="{BB962C8B-B14F-4D97-AF65-F5344CB8AC3E}">
        <p14:creationId xmlns:p14="http://schemas.microsoft.com/office/powerpoint/2010/main" val="18495149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342317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3784911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Required Reading </a:t>
            </a:r>
            <a:endParaRPr lang="en-US" sz="3800" dirty="0"/>
          </a:p>
        </p:txBody>
      </p:sp>
      <p:sp>
        <p:nvSpPr>
          <p:cNvPr id="3" name="Content Placeholder 2"/>
          <p:cNvSpPr>
            <a:spLocks noGrp="1"/>
          </p:cNvSpPr>
          <p:nvPr>
            <p:ph idx="1"/>
          </p:nvPr>
        </p:nvSpPr>
        <p:spPr/>
        <p:txBody>
          <a:bodyPr/>
          <a:lstStyle/>
          <a:p>
            <a:r>
              <a:rPr lang="en-US" dirty="0"/>
              <a:t>Onur Mutlu, Justin Meza, and Lavanya Subramanian,</a:t>
            </a:r>
            <a:br>
              <a:rPr lang="en-US" dirty="0"/>
            </a:br>
            <a:r>
              <a:rPr lang="en-US" b="1" dirty="0">
                <a:solidFill>
                  <a:srgbClr val="0000FF"/>
                </a:solidFill>
              </a:rPr>
              <a:t>"The Main Memory System: Challenges and Opportunities"</a:t>
            </a:r>
            <a:r>
              <a:rPr lang="en-US" dirty="0">
                <a:solidFill>
                  <a:srgbClr val="0000FF"/>
                </a:solidFill>
              </a:rPr>
              <a:t/>
            </a:r>
            <a:br>
              <a:rPr lang="en-US" dirty="0">
                <a:solidFill>
                  <a:srgbClr val="0000FF"/>
                </a:solidFill>
              </a:rPr>
            </a:br>
            <a:r>
              <a:rPr lang="en-US" i="1" dirty="0"/>
              <a:t>Invited Article in </a:t>
            </a:r>
            <a:r>
              <a:rPr lang="en-US" i="1" dirty="0">
                <a:hlinkClick r:id="rId2"/>
              </a:rPr>
              <a:t>Communications of the Korean Institute of Information Scientists and Engineers</a:t>
            </a:r>
            <a:r>
              <a:rPr lang="en-US" i="1" dirty="0"/>
              <a:t> (</a:t>
            </a:r>
            <a:r>
              <a:rPr lang="en-US" b="1" i="1" dirty="0"/>
              <a:t>KIISE</a:t>
            </a:r>
            <a:r>
              <a:rPr lang="en-US" i="1" dirty="0"/>
              <a:t>)</a:t>
            </a:r>
            <a:r>
              <a:rPr lang="en-US" dirty="0"/>
              <a:t>, 2015. </a:t>
            </a:r>
            <a:endParaRPr lang="en-US" dirty="0" smtClean="0"/>
          </a:p>
          <a:p>
            <a:endParaRPr lang="en-US" dirty="0"/>
          </a:p>
          <a:p>
            <a:pPr marL="0" indent="0">
              <a:buNone/>
            </a:pPr>
            <a:r>
              <a:rPr lang="en-US" dirty="0"/>
              <a:t>   </a:t>
            </a:r>
            <a:r>
              <a:rPr lang="en-US" dirty="0">
                <a:hlinkClick r:id="rId3"/>
              </a:rPr>
              <a:t>http://users.ece.cmu.edu/~omutlu/pub/main-memory-system_kiise15.</a:t>
            </a:r>
            <a:r>
              <a:rPr lang="en-US" dirty="0" smtClean="0">
                <a:hlinkClick r:id="rId3"/>
              </a:rPr>
              <a:t>pdf</a:t>
            </a:r>
            <a:r>
              <a:rPr lang="en-US" dirty="0" smtClean="0"/>
              <a:t> </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5</a:t>
            </a:fld>
            <a:endParaRPr lang="en-US"/>
          </a:p>
        </p:txBody>
      </p:sp>
    </p:spTree>
    <p:extLst>
      <p:ext uri="{BB962C8B-B14F-4D97-AF65-F5344CB8AC3E}">
        <p14:creationId xmlns:p14="http://schemas.microsoft.com/office/powerpoint/2010/main" val="74154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615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dirty="0">
                <a:latin typeface="Tahoma" charset="0"/>
                <a:ea typeface="ＭＳ Ｐゴシック" charset="0"/>
                <a:cs typeface="ＭＳ Ｐゴシック" charset="0"/>
              </a:rPr>
              <a:t>PCM</a:t>
            </a:r>
          </a:p>
          <a:p>
            <a:pPr lvl="1"/>
            <a:r>
              <a:rPr lang="en-US" dirty="0">
                <a:latin typeface="Tahoma" charset="0"/>
                <a:ea typeface="ＭＳ Ｐゴシック" charset="0"/>
              </a:rPr>
              <a:t>Inject current to change material phase</a:t>
            </a:r>
          </a:p>
          <a:p>
            <a:pPr lvl="1"/>
            <a:r>
              <a:rPr lang="en-US" dirty="0">
                <a:latin typeface="Tahoma" charset="0"/>
                <a:ea typeface="ＭＳ Ｐゴシック" charset="0"/>
              </a:rPr>
              <a:t>Resistance determined by phase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STT-MRAM</a:t>
            </a:r>
          </a:p>
          <a:p>
            <a:pPr lvl="1"/>
            <a:r>
              <a:rPr lang="en-US" dirty="0">
                <a:latin typeface="Tahoma" charset="0"/>
                <a:ea typeface="ＭＳ Ｐゴシック" charset="0"/>
              </a:rPr>
              <a:t>Inject current to change magnet polarity</a:t>
            </a:r>
          </a:p>
          <a:p>
            <a:pPr lvl="1"/>
            <a:r>
              <a:rPr lang="en-US" dirty="0">
                <a:latin typeface="Tahoma" charset="0"/>
                <a:ea typeface="ＭＳ Ｐゴシック" charset="0"/>
              </a:rPr>
              <a:t>Resistance determined by polarity</a:t>
            </a:r>
          </a:p>
          <a:p>
            <a:pPr lvl="1"/>
            <a:endParaRPr lang="en-US" dirty="0">
              <a:latin typeface="Tahoma" charset="0"/>
              <a:ea typeface="ＭＳ Ｐゴシック" charset="0"/>
            </a:endParaRPr>
          </a:p>
          <a:p>
            <a:r>
              <a:rPr lang="en-US" dirty="0" err="1" smtClean="0">
                <a:latin typeface="Tahoma" charset="0"/>
                <a:ea typeface="ＭＳ Ｐゴシック" charset="0"/>
                <a:cs typeface="ＭＳ Ｐゴシック" charset="0"/>
              </a:rPr>
              <a:t>Memristors</a:t>
            </a:r>
            <a:r>
              <a:rPr lang="en-US" dirty="0" smtClean="0">
                <a:latin typeface="Tahoma" charset="0"/>
                <a:ea typeface="ＭＳ Ｐゴシック" charset="0"/>
                <a:cs typeface="ＭＳ Ｐゴシック" charset="0"/>
              </a:rPr>
              <a:t>/RRAM/</a:t>
            </a:r>
            <a:r>
              <a:rPr lang="en-US" dirty="0" err="1" smtClean="0">
                <a:latin typeface="Tahoma" charset="0"/>
                <a:ea typeface="ＭＳ Ｐゴシック" charset="0"/>
                <a:cs typeface="ＭＳ Ｐゴシック" charset="0"/>
              </a:rPr>
              <a:t>ReRAM</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Inject current to change atomic structure</a:t>
            </a:r>
          </a:p>
          <a:p>
            <a:pPr lvl="1"/>
            <a:r>
              <a:rPr lang="en-US" dirty="0">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190260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2127608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dirty="0">
                <a:latin typeface="Tahoma" charset="0"/>
                <a:ea typeface="ＭＳ Ｐゴシック" charset="0"/>
                <a:cs typeface="ＭＳ Ｐゴシック" charset="0"/>
              </a:rPr>
              <a:t>Write: change phase via current injection</a:t>
            </a:r>
          </a:p>
          <a:p>
            <a:pPr lvl="1"/>
            <a:r>
              <a:rPr lang="en-US" sz="1800" dirty="0">
                <a:latin typeface="Tahoma" charset="0"/>
                <a:ea typeface="ＭＳ Ｐゴシック" charset="0"/>
              </a:rPr>
              <a:t>SET: sustained current to heat cell above </a:t>
            </a:r>
            <a:r>
              <a:rPr lang="en-US" sz="1800" dirty="0" err="1">
                <a:latin typeface="Tahoma" charset="0"/>
                <a:ea typeface="ＭＳ Ｐゴシック" charset="0"/>
              </a:rPr>
              <a:t>T</a:t>
            </a:r>
            <a:r>
              <a:rPr lang="en-US" sz="1800" i="1" dirty="0" err="1">
                <a:latin typeface="Tahoma" charset="0"/>
                <a:ea typeface="ＭＳ Ｐゴシック" charset="0"/>
              </a:rPr>
              <a:t>cryst</a:t>
            </a:r>
            <a:r>
              <a:rPr lang="en-US" sz="1800" dirty="0">
                <a:latin typeface="Tahoma" charset="0"/>
                <a:ea typeface="ＭＳ Ｐゴシック" charset="0"/>
              </a:rPr>
              <a:t> </a:t>
            </a:r>
          </a:p>
          <a:p>
            <a:pPr lvl="1"/>
            <a:r>
              <a:rPr lang="en-US" sz="1800" dirty="0">
                <a:latin typeface="Tahoma" charset="0"/>
                <a:ea typeface="ＭＳ Ｐゴシック" charset="0"/>
              </a:rPr>
              <a:t>RESET: cell heated above </a:t>
            </a:r>
            <a:r>
              <a:rPr lang="en-US" sz="1800" dirty="0" err="1">
                <a:latin typeface="Tahoma" charset="0"/>
                <a:ea typeface="ＭＳ Ｐゴシック" charset="0"/>
              </a:rPr>
              <a:t>T</a:t>
            </a:r>
            <a:r>
              <a:rPr lang="en-US" sz="1800" i="1" dirty="0" err="1">
                <a:latin typeface="Tahoma" charset="0"/>
                <a:ea typeface="ＭＳ Ｐゴシック" charset="0"/>
              </a:rPr>
              <a:t>melt</a:t>
            </a:r>
            <a:r>
              <a:rPr lang="en-US" sz="1800" dirty="0">
                <a:latin typeface="Tahoma" charset="0"/>
                <a:ea typeface="ＭＳ Ｐゴシック" charset="0"/>
              </a:rPr>
              <a:t> and quenched</a:t>
            </a:r>
          </a:p>
          <a:p>
            <a:r>
              <a:rPr lang="en-US" sz="2000" dirty="0">
                <a:latin typeface="Tahoma" charset="0"/>
                <a:ea typeface="ＭＳ Ｐゴシック" charset="0"/>
                <a:cs typeface="ＭＳ Ｐゴシック" charset="0"/>
              </a:rPr>
              <a:t>Read: detect phase via material resistance </a:t>
            </a:r>
          </a:p>
          <a:p>
            <a:pPr lvl="1"/>
            <a:r>
              <a:rPr lang="en-US" sz="1800" dirty="0" smtClean="0">
                <a:latin typeface="Tahoma" charset="0"/>
                <a:ea typeface="ＭＳ Ｐゴシック" charset="0"/>
              </a:rPr>
              <a:t>Amorphous vs. crystalline</a:t>
            </a:r>
            <a:endParaRPr lang="en-US" sz="1800" dirty="0">
              <a:latin typeface="Tahoma" charset="0"/>
              <a:ea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Large</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Small</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auto" hangingPunct="1">
              <a:spcBef>
                <a:spcPts val="0"/>
              </a:spcBef>
              <a:spcAft>
                <a:spcPts val="0"/>
              </a:spcAft>
            </a:pPr>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auto" hangingPunct="1">
              <a:spcBef>
                <a:spcPts val="0"/>
              </a:spcBef>
              <a:spcAft>
                <a:spcPts val="0"/>
              </a:spcAft>
            </a:pPr>
            <a:r>
              <a:rPr lang="en-US" sz="1400" b="1">
                <a:solidFill>
                  <a:srgbClr val="000000"/>
                </a:solidFill>
              </a:rPr>
              <a:t>Slide Courtesy: Moinuddin Qureshi, IBM</a:t>
            </a:r>
          </a:p>
        </p:txBody>
      </p:sp>
    </p:spTree>
    <p:extLst>
      <p:ext uri="{BB962C8B-B14F-4D97-AF65-F5344CB8AC3E}">
        <p14:creationId xmlns:p14="http://schemas.microsoft.com/office/powerpoint/2010/main" val="10273145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Tree>
    <p:extLst>
      <p:ext uri="{BB962C8B-B14F-4D97-AF65-F5344CB8AC3E}">
        <p14:creationId xmlns:p14="http://schemas.microsoft.com/office/powerpoint/2010/main" val="28012457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Tree>
    <p:extLst>
      <p:ext uri="{BB962C8B-B14F-4D97-AF65-F5344CB8AC3E}">
        <p14:creationId xmlns:p14="http://schemas.microsoft.com/office/powerpoint/2010/main" val="2884756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56</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3102592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11989625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Dynamic Energy</a:t>
            </a:r>
          </a:p>
          <a:p>
            <a:pPr lvl="1"/>
            <a:r>
              <a:rPr lang="en-US" dirty="0">
                <a:latin typeface="Tahoma" charset="0"/>
                <a:ea typeface="ＭＳ Ｐゴシック" charset="0"/>
              </a:rPr>
              <a:t>40 </a:t>
            </a:r>
            <a:r>
              <a:rPr lang="en-US" dirty="0" err="1">
                <a:latin typeface="Tahoma" charset="0"/>
                <a:ea typeface="ＭＳ Ｐゴシック" charset="0"/>
              </a:rPr>
              <a:t>uA</a:t>
            </a:r>
            <a:r>
              <a:rPr lang="en-US" dirty="0">
                <a:latin typeface="Tahoma" charset="0"/>
                <a:ea typeface="ＭＳ Ｐゴシック" charset="0"/>
              </a:rPr>
              <a:t> Rd, 150 </a:t>
            </a:r>
            <a:r>
              <a:rPr lang="en-US" dirty="0" err="1">
                <a:latin typeface="Tahoma" charset="0"/>
                <a:ea typeface="ＭＳ Ｐゴシック" charset="0"/>
              </a:rPr>
              <a:t>uA</a:t>
            </a:r>
            <a:r>
              <a:rPr lang="en-US" dirty="0">
                <a:latin typeface="Tahoma" charset="0"/>
                <a:ea typeface="ＭＳ Ｐゴシック" charset="0"/>
              </a:rPr>
              <a:t> </a:t>
            </a:r>
            <a:r>
              <a:rPr lang="en-US" dirty="0" err="1">
                <a:latin typeface="Tahoma" charset="0"/>
                <a:ea typeface="ＭＳ Ｐゴシック" charset="0"/>
              </a:rPr>
              <a:t>Wr</a:t>
            </a:r>
            <a:endParaRPr lang="en-US" dirty="0">
              <a:latin typeface="Tahoma" charset="0"/>
              <a:ea typeface="ＭＳ Ｐゴシック" charset="0"/>
            </a:endParaRPr>
          </a:p>
          <a:p>
            <a:pPr lvl="1"/>
            <a:r>
              <a:rPr lang="en-US" dirty="0">
                <a:latin typeface="Tahoma" charset="0"/>
                <a:ea typeface="ＭＳ Ｐゴシック" charset="0"/>
              </a:rPr>
              <a:t>2-43x DRAM, 1x NAND Flash</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Endurance</a:t>
            </a:r>
          </a:p>
          <a:p>
            <a:pPr lvl="1"/>
            <a:r>
              <a:rPr lang="en-US" dirty="0">
                <a:latin typeface="Tahoma" charset="0"/>
                <a:ea typeface="ＭＳ Ｐゴシック" charset="0"/>
              </a:rPr>
              <a:t>Writes induce phase change at 650C</a:t>
            </a:r>
          </a:p>
          <a:p>
            <a:pPr lvl="1"/>
            <a:r>
              <a:rPr lang="en-US" dirty="0">
                <a:latin typeface="Tahoma" charset="0"/>
                <a:ea typeface="ＭＳ Ｐゴシック" charset="0"/>
              </a:rPr>
              <a:t>Contacts degrade from thermal expansion/contraction</a:t>
            </a:r>
          </a:p>
          <a:p>
            <a:pPr lvl="1"/>
            <a:r>
              <a:rPr lang="en-US" dirty="0">
                <a:latin typeface="Tahoma" charset="0"/>
                <a:ea typeface="ＭＳ Ｐゴシック" charset="0"/>
              </a:rPr>
              <a:t>10</a:t>
            </a:r>
            <a:r>
              <a:rPr lang="en-US" baseline="30000" dirty="0">
                <a:latin typeface="Tahoma" charset="0"/>
                <a:ea typeface="ＭＳ Ｐゴシック" charset="0"/>
              </a:rPr>
              <a:t>8</a:t>
            </a:r>
            <a:r>
              <a:rPr lang="en-US" dirty="0">
                <a:latin typeface="Tahoma" charset="0"/>
                <a:ea typeface="ＭＳ Ｐゴシック" charset="0"/>
              </a:rPr>
              <a:t> writes per cell</a:t>
            </a:r>
          </a:p>
          <a:p>
            <a:pPr lvl="1"/>
            <a:r>
              <a:rPr lang="en-US" dirty="0">
                <a:latin typeface="Tahoma" charset="0"/>
                <a:ea typeface="ＭＳ Ｐゴシック" charset="0"/>
              </a:rPr>
              <a:t>10</a:t>
            </a:r>
            <a:r>
              <a:rPr lang="en-US" baseline="30000" dirty="0">
                <a:latin typeface="Tahoma" charset="0"/>
                <a:ea typeface="ＭＳ Ｐゴシック" charset="0"/>
              </a:rPr>
              <a:t>-8</a:t>
            </a:r>
            <a:r>
              <a:rPr lang="en-US" dirty="0">
                <a:latin typeface="Tahoma" charset="0"/>
                <a:ea typeface="ＭＳ Ｐゴシック" charset="0"/>
              </a:rPr>
              <a:t>x DRAM, 10</a:t>
            </a:r>
            <a:r>
              <a:rPr lang="en-US" baseline="30000" dirty="0">
                <a:latin typeface="Tahoma" charset="0"/>
                <a:ea typeface="ＭＳ Ｐゴシック" charset="0"/>
              </a:rPr>
              <a:t>3</a:t>
            </a:r>
            <a:r>
              <a:rPr lang="en-US" dirty="0">
                <a:latin typeface="Tahoma" charset="0"/>
                <a:ea typeface="ＭＳ Ｐゴシック" charset="0"/>
              </a:rPr>
              <a:t>x NAND Flash</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Cell Size</a:t>
            </a:r>
          </a:p>
          <a:p>
            <a:pPr lvl="1"/>
            <a:r>
              <a:rPr lang="en-US" dirty="0">
                <a:latin typeface="Tahoma" charset="0"/>
                <a:ea typeface="ＭＳ Ｐゴシック" charset="0"/>
              </a:rPr>
              <a:t>9-12F</a:t>
            </a:r>
            <a:r>
              <a:rPr lang="en-US" baseline="30000" dirty="0">
                <a:latin typeface="Tahoma" charset="0"/>
                <a:ea typeface="ＭＳ Ｐゴシック" charset="0"/>
              </a:rPr>
              <a:t>2</a:t>
            </a:r>
            <a:r>
              <a:rPr lang="en-US" dirty="0">
                <a:latin typeface="Tahoma" charset="0"/>
                <a:ea typeface="ＭＳ Ｐゴシック" charset="0"/>
              </a:rPr>
              <a:t> using BJT, single-level cells</a:t>
            </a:r>
          </a:p>
          <a:p>
            <a:pPr lvl="1"/>
            <a:r>
              <a:rPr lang="en-US" dirty="0">
                <a:latin typeface="Tahoma" charset="0"/>
                <a:ea typeface="ＭＳ Ｐゴシック" charset="0"/>
              </a:rPr>
              <a:t>1.5x DRAM, 2-3x NAND     (will scale with feature </a:t>
            </a:r>
            <a:r>
              <a:rPr lang="en-US" dirty="0" smtClean="0">
                <a:latin typeface="Tahoma" charset="0"/>
                <a:ea typeface="ＭＳ Ｐゴシック" charset="0"/>
              </a:rPr>
              <a:t>size)</a:t>
            </a:r>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1766290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eaLnBrk="1" hangingPunct="1"/>
            <a:r>
              <a:rPr lang="en-US" dirty="0" smtClean="0">
                <a:latin typeface="Tahoma" charset="0"/>
                <a:ea typeface="ＭＳ Ｐゴシック" charset="0"/>
                <a:cs typeface="ＭＳ Ｐゴシック" charset="0"/>
              </a:rPr>
              <a:t>Cons</a:t>
            </a:r>
            <a:endParaRPr lang="en-US" dirty="0">
              <a:latin typeface="Tahoma" charset="0"/>
              <a:ea typeface="ＭＳ Ｐゴシック" charset="0"/>
              <a:cs typeface="ＭＳ Ｐゴシック" charset="0"/>
            </a:endParaRP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r>
              <a:rPr lang="en-US" dirty="0" smtClean="0">
                <a:solidFill>
                  <a:srgbClr val="FF0000"/>
                </a:solidFill>
                <a:latin typeface="Tahoma" charset="0"/>
                <a:ea typeface="ＭＳ Ｐゴシック" charset="0"/>
              </a:rPr>
              <a:t>)</a:t>
            </a:r>
          </a:p>
          <a:p>
            <a:pPr lvl="1" eaLnBrk="1" hangingPunct="1"/>
            <a:r>
              <a:rPr lang="en-US" dirty="0">
                <a:solidFill>
                  <a:srgbClr val="FF0000"/>
                </a:solidFill>
                <a:latin typeface="Tahoma" charset="0"/>
                <a:ea typeface="ＭＳ Ｐゴシック" charset="0"/>
              </a:rPr>
              <a:t>Reliability issues (resistance drift</a:t>
            </a:r>
            <a:r>
              <a:rPr lang="en-US" dirty="0" smtClean="0">
                <a:solidFill>
                  <a:srgbClr val="FF0000"/>
                </a:solidFill>
                <a:latin typeface="Tahoma" charset="0"/>
                <a:ea typeface="ＭＳ Ｐゴシック" charset="0"/>
              </a:rPr>
              <a:t>)</a:t>
            </a:r>
            <a:endParaRPr lang="en-US" dirty="0">
              <a:solidFill>
                <a:srgbClr val="FF0000"/>
              </a:solidFill>
              <a:latin typeface="Tahoma" charset="0"/>
              <a:ea typeface="ＭＳ Ｐゴシック" charset="0"/>
            </a:endParaRPr>
          </a:p>
          <a:p>
            <a:pPr lvl="1" eaLnBrk="1" hangingPunct="1"/>
            <a:endParaRPr lang="en-US" sz="1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system</a:t>
            </a:r>
          </a:p>
          <a:p>
            <a:pPr lvl="1" eaLnBrk="1" hangingPunct="1"/>
            <a:r>
              <a:rPr lang="en-US" dirty="0">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spTree>
    <p:extLst>
      <p:ext uri="{BB962C8B-B14F-4D97-AF65-F5344CB8AC3E}">
        <p14:creationId xmlns:p14="http://schemas.microsoft.com/office/powerpoint/2010/main" val="2961591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ctrTitle"/>
          </p:nvPr>
        </p:nvSpPr>
        <p:spPr>
          <a:xfrm>
            <a:off x="366713" y="1828800"/>
            <a:ext cx="8428037" cy="822325"/>
          </a:xfrm>
        </p:spPr>
        <p:txBody>
          <a:bodyPr/>
          <a:lstStyle/>
          <a:p>
            <a:pPr algn="ctr" eaLnBrk="1" hangingPunct="1"/>
            <a:r>
              <a:rPr lang="en-US" sz="4000">
                <a:latin typeface="Garamond" charset="0"/>
              </a:rPr>
              <a:t>Prefetching</a:t>
            </a:r>
          </a:p>
        </p:txBody>
      </p:sp>
      <p:sp>
        <p:nvSpPr>
          <p:cNvPr id="4608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40405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dirty="0">
                <a:latin typeface="Garamond" charset="0"/>
                <a:ea typeface="ＭＳ Ｐゴシック" charset="0"/>
                <a:cs typeface="ＭＳ Ｐゴシック" charset="0"/>
              </a:rPr>
              <a:t>PCM-based Main Memory: </a:t>
            </a:r>
            <a:r>
              <a:rPr lang="en-US" sz="3600" dirty="0" smtClean="0">
                <a:latin typeface="Garamond" charset="0"/>
                <a:ea typeface="ＭＳ Ｐゴシック" charset="0"/>
                <a:cs typeface="ＭＳ Ｐゴシック" charset="0"/>
              </a:rPr>
              <a:t>Some Questions</a:t>
            </a:r>
            <a:endParaRPr lang="en-US" sz="3600"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1054100"/>
            <a:ext cx="8915400" cy="5194300"/>
          </a:xfrm>
        </p:spPr>
        <p:txBody>
          <a:bodyPr/>
          <a:lstStyle/>
          <a:p>
            <a:r>
              <a:rPr lang="en-US" dirty="0">
                <a:latin typeface="Tahoma" charset="0"/>
                <a:ea typeface="ＭＳ Ｐゴシック" charset="0"/>
                <a:cs typeface="ＭＳ Ｐゴシック" charset="0"/>
              </a:rPr>
              <a:t>Where to place PCM in the memory hierarchy?</a:t>
            </a:r>
          </a:p>
          <a:p>
            <a:pPr lvl="1"/>
            <a:r>
              <a:rPr lang="en-US" dirty="0">
                <a:latin typeface="Tahoma" charset="0"/>
                <a:ea typeface="ＭＳ Ｐゴシック" charset="0"/>
              </a:rPr>
              <a:t>Hybrid OS controlled PCM-DRAM</a:t>
            </a:r>
          </a:p>
          <a:p>
            <a:pPr lvl="1"/>
            <a:r>
              <a:rPr lang="en-US" dirty="0">
                <a:latin typeface="Tahoma" charset="0"/>
                <a:ea typeface="ＭＳ Ｐゴシック" charset="0"/>
              </a:rPr>
              <a:t>Hybrid OS controlled PCM and hardware-controlled DRAM</a:t>
            </a:r>
          </a:p>
          <a:p>
            <a:pPr lvl="1"/>
            <a:r>
              <a:rPr lang="en-US" dirty="0">
                <a:latin typeface="Tahoma" charset="0"/>
                <a:ea typeface="ＭＳ Ｐゴシック" charset="0"/>
              </a:rPr>
              <a:t>Pure PCM main memory</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mitigate shortcomings of PCM?</a:t>
            </a:r>
          </a:p>
          <a:p>
            <a:pPr marL="0" indent="0">
              <a:buNone/>
            </a:pPr>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take advantage of (byte-addressable and fast) non-volatile main memory?</a:t>
            </a:r>
          </a:p>
          <a:p>
            <a:endParaRPr lang="en-US" dirty="0">
              <a:latin typeface="Tahoma" charset="0"/>
              <a:ea typeface="ＭＳ Ｐゴシック" charset="0"/>
              <a:cs typeface="ＭＳ Ｐゴシック" charset="0"/>
            </a:endParaRP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spTree>
    <p:extLst>
      <p:ext uri="{BB962C8B-B14F-4D97-AF65-F5344CB8AC3E}">
        <p14:creationId xmlns:p14="http://schemas.microsoft.com/office/powerpoint/2010/main" val="29824067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13544808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a:t>
            </a:r>
            <a:r>
              <a:rPr lang="en-US" sz="3400" dirty="0" smtClean="0">
                <a:latin typeface="Garamond" charset="0"/>
                <a:ea typeface="ＭＳ Ｐゴシック" charset="0"/>
                <a:cs typeface="ＭＳ Ｐゴシック" charset="0"/>
              </a:rPr>
              <a:t>Challenges </a:t>
            </a:r>
            <a:endParaRPr lang="en-US" sz="3400" dirty="0">
              <a:latin typeface="Garamond" charset="0"/>
              <a:ea typeface="ＭＳ Ｐゴシック" charset="0"/>
              <a:cs typeface="ＭＳ Ｐゴシック" charset="0"/>
            </a:endParaRP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Tree>
    <p:extLst>
      <p:ext uri="{BB962C8B-B14F-4D97-AF65-F5344CB8AC3E}">
        <p14:creationId xmlns:p14="http://schemas.microsoft.com/office/powerpoint/2010/main" val="3820688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1908407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a:t>
            </a:r>
            <a:r>
              <a:rPr lang="en-US" dirty="0" smtClean="0">
                <a:solidFill>
                  <a:srgbClr val="FF0000"/>
                </a:solidFill>
              </a:rPr>
              <a:t>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pPr fontAlgn="auto">
                <a:spcBef>
                  <a:spcPts val="0"/>
                </a:spcBef>
                <a:spcAft>
                  <a:spcPts val="0"/>
                </a:spcAft>
              </a:pPr>
              <a:r>
                <a:rPr lang="en-US" sz="1400" smtClean="0">
                  <a:solidFill>
                    <a:srgbClr val="000000"/>
                  </a:solidFill>
                  <a:latin typeface="Tahoma"/>
                  <a:ea typeface="+mn-ea"/>
                  <a:cs typeface="+mn-cs"/>
                </a:rPr>
                <a:t>Logical 0</a:t>
              </a:r>
              <a:endParaRPr lang="en-US" sz="1400">
                <a:solidFill>
                  <a:srgbClr val="000000"/>
                </a:solidFill>
                <a:latin typeface="Tahoma"/>
                <a:ea typeface="+mn-ea"/>
                <a:cs typeface="+mn-cs"/>
              </a:endParaRPr>
            </a:p>
          </p:txBody>
        </p:sp>
        <p:sp>
          <p:nvSpPr>
            <p:cNvPr id="15" name="TextBox 14"/>
            <p:cNvSpPr txBox="1"/>
            <p:nvPr/>
          </p:nvSpPr>
          <p:spPr>
            <a:xfrm>
              <a:off x="8080249" y="5033665"/>
              <a:ext cx="1185611" cy="410733"/>
            </a:xfrm>
            <a:prstGeom prst="rect">
              <a:avLst/>
            </a:prstGeom>
            <a:noFill/>
          </p:spPr>
          <p:txBody>
            <a:bodyPr wrap="none" rtlCol="0">
              <a:spAutoFit/>
            </a:bodyPr>
            <a:lstStyle/>
            <a:p>
              <a:pPr fontAlgn="auto">
                <a:spcBef>
                  <a:spcPts val="0"/>
                </a:spcBef>
                <a:spcAft>
                  <a:spcPts val="0"/>
                </a:spcAft>
              </a:pPr>
              <a:r>
                <a:rPr lang="en-US" sz="1400" smtClean="0">
                  <a:solidFill>
                    <a:srgbClr val="000000"/>
                  </a:solidFill>
                  <a:latin typeface="Tahoma"/>
                  <a:ea typeface="+mn-ea"/>
                  <a:cs typeface="+mn-cs"/>
                </a:rPr>
                <a:t>Logical 1</a:t>
              </a:r>
              <a:endParaRPr lang="en-US" sz="1400">
                <a:solidFill>
                  <a:srgbClr val="000000"/>
                </a:solidFill>
                <a:latin typeface="Tahoma"/>
                <a:ea typeface="+mn-ea"/>
                <a:cs typeface="+mn-cs"/>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pPr fontAlgn="auto">
                <a:spcBef>
                  <a:spcPts val="0"/>
                </a:spcBef>
                <a:spcAft>
                  <a:spcPts val="0"/>
                </a:spcAft>
              </a:pPr>
              <a:r>
                <a:rPr lang="en-US" sz="1600" dirty="0" smtClean="0">
                  <a:solidFill>
                    <a:srgbClr val="000000"/>
                  </a:solidFill>
                  <a:latin typeface="Tahoma"/>
                  <a:ea typeface="+mn-ea"/>
                  <a:cs typeface="+mn-cs"/>
                </a:rPr>
                <a:t>Word Line</a:t>
              </a:r>
              <a:endParaRPr lang="en-US" sz="1600" dirty="0">
                <a:solidFill>
                  <a:srgbClr val="000000"/>
                </a:solidFill>
                <a:latin typeface="Tahoma"/>
                <a:ea typeface="+mn-ea"/>
                <a:cs typeface="+mn-cs"/>
              </a:endParaRPr>
            </a:p>
          </p:txBody>
        </p:sp>
        <p:sp>
          <p:nvSpPr>
            <p:cNvPr id="26" name="TextBox 25"/>
            <p:cNvSpPr txBox="1"/>
            <p:nvPr/>
          </p:nvSpPr>
          <p:spPr>
            <a:xfrm>
              <a:off x="2667000" y="3345922"/>
              <a:ext cx="801823" cy="338554"/>
            </a:xfrm>
            <a:prstGeom prst="rect">
              <a:avLst/>
            </a:prstGeom>
            <a:noFill/>
          </p:spPr>
          <p:txBody>
            <a:bodyPr wrap="none" rtlCol="0">
              <a:spAutoFit/>
            </a:bodyPr>
            <a:lstStyle/>
            <a:p>
              <a:pPr fontAlgn="auto">
                <a:spcBef>
                  <a:spcPts val="0"/>
                </a:spcBef>
                <a:spcAft>
                  <a:spcPts val="0"/>
                </a:spcAft>
              </a:pPr>
              <a:r>
                <a:rPr lang="en-US" sz="1600" dirty="0" smtClean="0">
                  <a:solidFill>
                    <a:srgbClr val="000000"/>
                  </a:solidFill>
                  <a:latin typeface="Tahoma"/>
                  <a:ea typeface="+mn-ea"/>
                  <a:cs typeface="+mn-cs"/>
                </a:rPr>
                <a:t>Bit Line</a:t>
              </a:r>
              <a:endParaRPr lang="en-US" sz="1600" dirty="0">
                <a:solidFill>
                  <a:srgbClr val="000000"/>
                </a:solidFill>
                <a:latin typeface="Tahoma"/>
                <a:ea typeface="+mn-ea"/>
                <a:cs typeface="+mn-cs"/>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Tahoma"/>
                  <a:ea typeface="+mn-ea"/>
                  <a:cs typeface="+mn-cs"/>
                </a:rPr>
                <a:t>Access</a:t>
              </a:r>
            </a:p>
            <a:p>
              <a:pPr algn="ctr" fontAlgn="auto">
                <a:spcBef>
                  <a:spcPts val="0"/>
                </a:spcBef>
                <a:spcAft>
                  <a:spcPts val="0"/>
                </a:spcAft>
              </a:pPr>
              <a:r>
                <a:rPr lang="en-US" sz="1400" dirty="0" smtClean="0">
                  <a:solidFill>
                    <a:srgbClr val="000000"/>
                  </a:solidFill>
                  <a:latin typeface="Tahoma"/>
                  <a:ea typeface="+mn-ea"/>
                  <a:cs typeface="+mn-cs"/>
                </a:rPr>
                <a:t>Transistor</a:t>
              </a:r>
              <a:endParaRPr lang="en-US" sz="1400" dirty="0">
                <a:solidFill>
                  <a:srgbClr val="000000"/>
                </a:solidFill>
                <a:latin typeface="Tahoma"/>
                <a:ea typeface="+mn-ea"/>
                <a:cs typeface="+mn-cs"/>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Tahoma"/>
                  <a:ea typeface="+mn-ea"/>
                  <a:cs typeface="+mn-cs"/>
                </a:rPr>
                <a:t>MTJ</a:t>
              </a:r>
              <a:endParaRPr lang="en-US" sz="1400" dirty="0">
                <a:solidFill>
                  <a:srgbClr val="000000"/>
                </a:solidFill>
                <a:latin typeface="Tahoma"/>
                <a:ea typeface="+mn-ea"/>
                <a:cs typeface="+mn-cs"/>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pPr fontAlgn="auto">
                <a:spcBef>
                  <a:spcPts val="0"/>
                </a:spcBef>
                <a:spcAft>
                  <a:spcPts val="0"/>
                </a:spcAft>
              </a:pPr>
              <a:r>
                <a:rPr lang="en-US" sz="1600" dirty="0" smtClean="0">
                  <a:solidFill>
                    <a:srgbClr val="000000"/>
                  </a:solidFill>
                  <a:latin typeface="Tahoma"/>
                  <a:ea typeface="+mn-ea"/>
                  <a:cs typeface="+mn-cs"/>
                </a:rPr>
                <a:t>Sense Line</a:t>
              </a:r>
              <a:endParaRPr lang="en-US" sz="1600" dirty="0">
                <a:solidFill>
                  <a:srgbClr val="000000"/>
                </a:solidFill>
                <a:latin typeface="Tahoma"/>
                <a:ea typeface="+mn-ea"/>
                <a:cs typeface="+mn-cs"/>
              </a:endParaRPr>
            </a:p>
          </p:txBody>
        </p:sp>
      </p:grpSp>
    </p:spTree>
    <p:extLst>
      <p:ext uri="{BB962C8B-B14F-4D97-AF65-F5344CB8AC3E}">
        <p14:creationId xmlns:p14="http://schemas.microsoft.com/office/powerpoint/2010/main" val="29077937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65</a:t>
            </a:fld>
            <a:endParaRPr lang="en-US" sz="1600">
              <a:solidFill>
                <a:srgbClr val="000000"/>
              </a:solidFill>
              <a:latin typeface="Garamond" charset="0"/>
            </a:endParaRPr>
          </a:p>
        </p:txBody>
      </p:sp>
    </p:spTree>
    <p:extLst>
      <p:ext uri="{BB962C8B-B14F-4D97-AF65-F5344CB8AC3E}">
        <p14:creationId xmlns:p14="http://schemas.microsoft.com/office/powerpoint/2010/main" val="1318261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29715780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38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b="1">
                <a:solidFill>
                  <a:srgbClr val="0000FF"/>
                </a:solidFill>
              </a:rPr>
              <a:t>PCM</a:t>
            </a:r>
          </a:p>
        </p:txBody>
      </p:sp>
    </p:spTree>
    <p:extLst>
      <p:ext uri="{BB962C8B-B14F-4D97-AF65-F5344CB8AC3E}">
        <p14:creationId xmlns:p14="http://schemas.microsoft.com/office/powerpoint/2010/main" val="3418745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464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28600" y="152400"/>
            <a:ext cx="8915400" cy="1066800"/>
          </a:xfrm>
        </p:spPr>
        <p:txBody>
          <a:bodyPr/>
          <a:lstStyle/>
          <a:p>
            <a:r>
              <a:rPr lang="en-US" dirty="0" smtClean="0">
                <a:latin typeface="Garamond" charset="0"/>
              </a:rPr>
              <a:t>Review: Outline </a:t>
            </a:r>
            <a:r>
              <a:rPr lang="en-US" dirty="0">
                <a:latin typeface="Garamond" charset="0"/>
              </a:rPr>
              <a:t>of Prefetching </a:t>
            </a:r>
            <a:r>
              <a:rPr lang="en-US" dirty="0" smtClean="0">
                <a:latin typeface="Garamond" charset="0"/>
              </a:rPr>
              <a:t>Lecture(s)</a:t>
            </a:r>
            <a:endParaRPr lang="en-US" dirty="0">
              <a:latin typeface="Garamond" charset="0"/>
            </a:endParaRPr>
          </a:p>
        </p:txBody>
      </p:sp>
      <p:sp>
        <p:nvSpPr>
          <p:cNvPr id="48130" name="Content Placeholder 2"/>
          <p:cNvSpPr>
            <a:spLocks noGrp="1"/>
          </p:cNvSpPr>
          <p:nvPr>
            <p:ph idx="1"/>
          </p:nvPr>
        </p:nvSpPr>
        <p:spPr>
          <a:xfrm>
            <a:off x="228600" y="996950"/>
            <a:ext cx="8610600" cy="5194300"/>
          </a:xfrm>
        </p:spPr>
        <p:txBody>
          <a:bodyPr/>
          <a:lstStyle/>
          <a:p>
            <a:r>
              <a:rPr lang="en-US" dirty="0">
                <a:latin typeface="Tahoma" charset="0"/>
              </a:rPr>
              <a:t>Why prefetch? Why could/does it work?</a:t>
            </a:r>
          </a:p>
          <a:p>
            <a:r>
              <a:rPr lang="en-US" dirty="0">
                <a:latin typeface="Tahoma" charset="0"/>
              </a:rPr>
              <a:t>The four questions</a:t>
            </a:r>
          </a:p>
          <a:p>
            <a:pPr lvl="1"/>
            <a:r>
              <a:rPr lang="en-US" dirty="0">
                <a:latin typeface="Tahoma" charset="0"/>
                <a:ea typeface="ＭＳ Ｐゴシック" charset="0"/>
              </a:rPr>
              <a:t>What (to prefetch), when, where, how</a:t>
            </a:r>
          </a:p>
          <a:p>
            <a:r>
              <a:rPr lang="en-US" dirty="0">
                <a:latin typeface="Tahoma" charset="0"/>
              </a:rPr>
              <a:t>Software prefetching</a:t>
            </a:r>
          </a:p>
          <a:p>
            <a:r>
              <a:rPr lang="en-US" dirty="0">
                <a:solidFill>
                  <a:srgbClr val="0000FF"/>
                </a:solidFill>
                <a:latin typeface="Tahoma" charset="0"/>
              </a:rPr>
              <a:t>Hardware prefetching algorithms</a:t>
            </a:r>
          </a:p>
          <a:p>
            <a:r>
              <a:rPr lang="en-US" dirty="0">
                <a:solidFill>
                  <a:srgbClr val="0000FF"/>
                </a:solidFill>
                <a:latin typeface="Tahoma" charset="0"/>
              </a:rPr>
              <a:t>Execution-based prefetching</a:t>
            </a:r>
          </a:p>
          <a:p>
            <a:r>
              <a:rPr lang="en-US" dirty="0">
                <a:latin typeface="Tahoma" charset="0"/>
              </a:rPr>
              <a:t>Prefetching performance</a:t>
            </a:r>
          </a:p>
          <a:p>
            <a:pPr lvl="1"/>
            <a:r>
              <a:rPr lang="en-US" dirty="0">
                <a:latin typeface="Tahoma" charset="0"/>
                <a:ea typeface="ＭＳ Ｐゴシック" charset="0"/>
              </a:rPr>
              <a:t>Coverage, accuracy, timeliness</a:t>
            </a:r>
          </a:p>
          <a:p>
            <a:pPr lvl="1"/>
            <a:r>
              <a:rPr lang="en-US" dirty="0">
                <a:latin typeface="Tahoma" charset="0"/>
                <a:ea typeface="ＭＳ Ｐゴシック" charset="0"/>
              </a:rPr>
              <a:t>Bandwidth consumption, cache pollution</a:t>
            </a:r>
          </a:p>
          <a:p>
            <a:r>
              <a:rPr lang="en-US" dirty="0">
                <a:latin typeface="Tahoma" charset="0"/>
              </a:rPr>
              <a:t>Prefetcher throttling </a:t>
            </a:r>
            <a:endParaRPr lang="en-US" dirty="0" smtClean="0">
              <a:latin typeface="Tahoma" charset="0"/>
            </a:endParaRPr>
          </a:p>
          <a:p>
            <a:r>
              <a:rPr lang="en-US" dirty="0" smtClean="0">
                <a:latin typeface="Tahoma" charset="0"/>
              </a:rPr>
              <a:t>Issues </a:t>
            </a:r>
            <a:r>
              <a:rPr lang="en-US" dirty="0">
                <a:latin typeface="Tahoma" charset="0"/>
              </a:rPr>
              <a:t>in multi-core (if we get to it)</a:t>
            </a:r>
          </a:p>
          <a:p>
            <a:pPr lvl="1">
              <a:buFont typeface="Wingdings" charset="0"/>
              <a:buNone/>
            </a:pPr>
            <a:endParaRPr lang="en-US" dirty="0">
              <a:latin typeface="Tahoma" charset="0"/>
              <a:ea typeface="ＭＳ Ｐゴシック" charset="0"/>
            </a:endParaRPr>
          </a:p>
          <a:p>
            <a:endParaRPr lang="en-US" dirty="0">
              <a:latin typeface="Tahoma" charset="0"/>
            </a:endParaRPr>
          </a:p>
          <a:p>
            <a:endParaRPr lang="en-US" dirty="0">
              <a:latin typeface="Tahoma"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C37F0E-1384-8049-9101-2A19E363A356}"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3593294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fontAlgn="auto">
              <a:spcBef>
                <a:spcPts val="0"/>
              </a:spcBef>
              <a:spcAft>
                <a:spcPts val="0"/>
              </a:spcAft>
            </a:pPr>
            <a:r>
              <a:rPr lang="en-US" dirty="0" smtClean="0">
                <a:solidFill>
                  <a:srgbClr val="8C0000"/>
                </a:solidFill>
                <a:latin typeface="Tahoma"/>
              </a:rPr>
              <a:t>Small, </a:t>
            </a:r>
          </a:p>
          <a:p>
            <a:pPr algn="ctr" fontAlgn="auto">
              <a:spcBef>
                <a:spcPts val="0"/>
              </a:spcBef>
              <a:spcAft>
                <a:spcPts val="0"/>
              </a:spcAft>
            </a:pPr>
            <a:r>
              <a:rPr lang="en-US" dirty="0" smtClean="0">
                <a:solidFill>
                  <a:srgbClr val="8C0000"/>
                </a:solidFill>
                <a:latin typeface="Tahoma"/>
              </a:rPr>
              <a:t>leaky, volatile, </a:t>
            </a:r>
          </a:p>
          <a:p>
            <a:pPr algn="ctr" fontAlgn="auto">
              <a:spcBef>
                <a:spcPts val="0"/>
              </a:spcBef>
              <a:spcAft>
                <a:spcPts val="0"/>
              </a:spcAft>
            </a:pP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fontAlgn="auto">
              <a:spcBef>
                <a:spcPts val="0"/>
              </a:spcBef>
              <a:spcAft>
                <a:spcPts val="0"/>
              </a:spcAft>
            </a:pP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pPr fontAlgn="auto">
              <a:spcBef>
                <a:spcPts val="0"/>
              </a:spcBef>
              <a:spcAft>
                <a:spcPts val="0"/>
              </a:spcAft>
            </a:pPr>
            <a:r>
              <a:rPr lang="en-US" dirty="0" smtClean="0">
                <a:solidFill>
                  <a:srgbClr val="303030"/>
                </a:solidFill>
                <a:latin typeface="Tahoma"/>
                <a:ea typeface="+mn-ea"/>
                <a:cs typeface="+mn-cs"/>
              </a:rPr>
              <a:t>DRAM</a:t>
            </a:r>
            <a:endParaRPr lang="en-US" dirty="0">
              <a:solidFill>
                <a:srgbClr val="303030"/>
              </a:solidFill>
              <a:latin typeface="Tahoma"/>
              <a:ea typeface="+mn-ea"/>
              <a:cs typeface="+mn-cs"/>
            </a:endParaRPr>
          </a:p>
        </p:txBody>
      </p:sp>
      <p:sp>
        <p:nvSpPr>
          <p:cNvPr id="14" name="TextBox 13"/>
          <p:cNvSpPr txBox="1"/>
          <p:nvPr/>
        </p:nvSpPr>
        <p:spPr>
          <a:xfrm>
            <a:off x="4876146" y="2364939"/>
            <a:ext cx="3471323" cy="369332"/>
          </a:xfrm>
          <a:prstGeom prst="rect">
            <a:avLst/>
          </a:prstGeom>
          <a:noFill/>
        </p:spPr>
        <p:txBody>
          <a:bodyPr wrap="none" rtlCol="0">
            <a:spAutoFit/>
          </a:bodyPr>
          <a:lstStyle/>
          <a:p>
            <a:pPr fontAlgn="auto">
              <a:spcBef>
                <a:spcPts val="0"/>
              </a:spcBef>
              <a:spcAft>
                <a:spcPts val="0"/>
              </a:spcAft>
            </a:pPr>
            <a:r>
              <a:rPr lang="en-US" dirty="0" smtClean="0">
                <a:solidFill>
                  <a:srgbClr val="303030"/>
                </a:solidFill>
                <a:latin typeface="Tahoma"/>
                <a:ea typeface="+mn-ea"/>
                <a:cs typeface="+mn-cs"/>
              </a:rPr>
              <a:t>Phase Change Memory (or Tech. X)</a:t>
            </a:r>
            <a:endParaRPr lang="en-US" dirty="0">
              <a:solidFill>
                <a:srgbClr val="303030"/>
              </a:solidFill>
              <a:latin typeface="Tahoma"/>
              <a:ea typeface="+mn-ea"/>
              <a:cs typeface="+mn-cs"/>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fontAlgn="auto">
              <a:spcBef>
                <a:spcPts val="0"/>
              </a:spcBef>
              <a:spcAft>
                <a:spcPts val="0"/>
              </a:spcAft>
            </a:pPr>
            <a:r>
              <a:rPr lang="en-US" sz="2400" dirty="0" smtClean="0">
                <a:solidFill>
                  <a:srgbClr val="000000"/>
                </a:solidFill>
                <a:latin typeface="Tahoma"/>
                <a:ea typeface="+mn-ea"/>
                <a:cs typeface="+mn-cs"/>
              </a:rPr>
              <a:t>Hardware/software manage data allocation and movement </a:t>
            </a:r>
            <a:endParaRPr lang="en-US" sz="2400" dirty="0">
              <a:solidFill>
                <a:srgbClr val="000000"/>
              </a:solidFill>
              <a:latin typeface="Tahoma"/>
              <a:ea typeface="+mn-ea"/>
              <a:cs typeface="+mn-cs"/>
            </a:endParaRPr>
          </a:p>
          <a:p>
            <a:pPr algn="ctr" fontAlgn="auto">
              <a:spcBef>
                <a:spcPts val="0"/>
              </a:spcBef>
              <a:spcAft>
                <a:spcPts val="0"/>
              </a:spcAft>
            </a:pPr>
            <a:r>
              <a:rPr lang="en-US" sz="2400" dirty="0">
                <a:solidFill>
                  <a:srgbClr val="008000"/>
                </a:solidFill>
                <a:latin typeface="Tahoma"/>
                <a:ea typeface="+mn-ea"/>
                <a:cs typeface="+mn-cs"/>
              </a:rPr>
              <a:t>t</a:t>
            </a:r>
            <a:r>
              <a:rPr lang="en-US" sz="2400" dirty="0" smtClean="0">
                <a:solidFill>
                  <a:srgbClr val="008000"/>
                </a:solidFill>
                <a:latin typeface="Tahoma"/>
                <a:ea typeface="+mn-ea"/>
                <a:cs typeface="+mn-cs"/>
              </a:rPr>
              <a:t>o achieve the best of multiple technologies</a:t>
            </a:r>
          </a:p>
        </p:txBody>
      </p:sp>
    </p:spTree>
    <p:extLst>
      <p:ext uri="{BB962C8B-B14F-4D97-AF65-F5344CB8AC3E}">
        <p14:creationId xmlns:p14="http://schemas.microsoft.com/office/powerpoint/2010/main" val="386957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a:t>
            </a:r>
            <a:r>
              <a:rPr lang="en-US" dirty="0" smtClean="0">
                <a:solidFill>
                  <a:srgbClr val="0000FF"/>
                </a:solidFill>
              </a:rPr>
              <a:t>huge (DRAM) cache at low cost?</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71</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extLst>
      <p:ext uri="{BB962C8B-B14F-4D97-AF65-F5344CB8AC3E}">
        <p14:creationId xmlns:p14="http://schemas.microsoft.com/office/powerpoint/2010/main" val="38549261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72</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pPr>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pPr fontAlgn="auto">
              <a:spcBef>
                <a:spcPts val="0"/>
              </a:spcBef>
              <a:spcAft>
                <a:spcPts val="0"/>
              </a:spcAft>
            </a:pPr>
            <a:r>
              <a:rPr lang="en-US" dirty="0" smtClean="0">
                <a:solidFill>
                  <a:srgbClr val="303030"/>
                </a:solidFill>
                <a:latin typeface="Tahoma"/>
                <a:ea typeface="+mn-ea"/>
                <a:cs typeface="+mn-cs"/>
              </a:rPr>
              <a:t>DRAM Cache</a:t>
            </a:r>
            <a:endParaRPr lang="en-US" dirty="0">
              <a:solidFill>
                <a:srgbClr val="303030"/>
              </a:solidFill>
              <a:latin typeface="Tahoma"/>
              <a:ea typeface="+mn-ea"/>
              <a:cs typeface="+mn-cs"/>
            </a:endParaRPr>
          </a:p>
        </p:txBody>
      </p:sp>
      <p:sp>
        <p:nvSpPr>
          <p:cNvPr id="40" name="TextBox 39"/>
          <p:cNvSpPr txBox="1"/>
          <p:nvPr/>
        </p:nvSpPr>
        <p:spPr>
          <a:xfrm>
            <a:off x="5508104" y="3717032"/>
            <a:ext cx="2069872" cy="369332"/>
          </a:xfrm>
          <a:prstGeom prst="rect">
            <a:avLst/>
          </a:prstGeom>
          <a:noFill/>
        </p:spPr>
        <p:txBody>
          <a:bodyPr wrap="none" rtlCol="0">
            <a:spAutoFit/>
          </a:bodyPr>
          <a:lstStyle/>
          <a:p>
            <a:pPr fontAlgn="auto">
              <a:spcBef>
                <a:spcPts val="0"/>
              </a:spcBef>
              <a:spcAft>
                <a:spcPts val="0"/>
              </a:spcAft>
            </a:pPr>
            <a:r>
              <a:rPr lang="en-US" dirty="0" smtClean="0">
                <a:solidFill>
                  <a:srgbClr val="303030"/>
                </a:solidFill>
                <a:latin typeface="Tahoma"/>
                <a:ea typeface="+mn-ea"/>
                <a:cs typeface="+mn-cs"/>
              </a:rPr>
              <a:t>PCM Main Memory</a:t>
            </a:r>
            <a:endParaRPr lang="en-US" dirty="0">
              <a:solidFill>
                <a:srgbClr val="303030"/>
              </a:solidFill>
              <a:latin typeface="Tahoma"/>
              <a:ea typeface="+mn-ea"/>
              <a:cs typeface="+mn-cs"/>
            </a:endParaRPr>
          </a:p>
        </p:txBody>
      </p:sp>
      <p:sp>
        <p:nvSpPr>
          <p:cNvPr id="42" name="Rectangle 41"/>
          <p:cNvSpPr/>
          <p:nvPr/>
        </p:nvSpPr>
        <p:spPr>
          <a:xfrm>
            <a:off x="107504" y="4869160"/>
            <a:ext cx="4572000" cy="646331"/>
          </a:xfrm>
          <a:prstGeom prst="rect">
            <a:avLst/>
          </a:prstGeom>
        </p:spPr>
        <p:txBody>
          <a:bodyPr>
            <a:spAutoFit/>
          </a:bodyPr>
          <a:lstStyle/>
          <a:p>
            <a:pPr algn="ctr" fontAlgn="auto">
              <a:spcBef>
                <a:spcPts val="0"/>
              </a:spcBef>
              <a:spcAft>
                <a:spcPts val="0"/>
              </a:spcAft>
            </a:pPr>
            <a:r>
              <a:rPr lang="en-US" dirty="0">
                <a:solidFill>
                  <a:srgbClr val="008000"/>
                </a:solidFill>
                <a:latin typeface="Tahoma"/>
                <a:ea typeface="+mn-ea"/>
                <a:cs typeface="+mn-cs"/>
              </a:rPr>
              <a:t>N ns row hit</a:t>
            </a:r>
          </a:p>
          <a:p>
            <a:pPr algn="ctr" fontAlgn="auto">
              <a:spcBef>
                <a:spcPts val="0"/>
              </a:spcBef>
              <a:spcAft>
                <a:spcPts val="0"/>
              </a:spcAft>
            </a:pPr>
            <a:r>
              <a:rPr lang="en-US" dirty="0">
                <a:solidFill>
                  <a:srgbClr val="008000"/>
                </a:solidFill>
                <a:latin typeface="Tahoma"/>
                <a:ea typeface="+mn-ea"/>
                <a:cs typeface="+mn-cs"/>
              </a:rPr>
              <a:t>Fast row miss</a:t>
            </a:r>
            <a:endParaRPr lang="en-US" dirty="0">
              <a:solidFill>
                <a:srgbClr val="FF0000"/>
              </a:solidFill>
              <a:latin typeface="Tahoma"/>
              <a:ea typeface="+mn-ea"/>
              <a:cs typeface="+mn-cs"/>
            </a:endParaRPr>
          </a:p>
        </p:txBody>
      </p:sp>
      <p:sp>
        <p:nvSpPr>
          <p:cNvPr id="43" name="Rectangle 42"/>
          <p:cNvSpPr/>
          <p:nvPr/>
        </p:nvSpPr>
        <p:spPr>
          <a:xfrm>
            <a:off x="4211960" y="4869160"/>
            <a:ext cx="4572000" cy="646331"/>
          </a:xfrm>
          <a:prstGeom prst="rect">
            <a:avLst/>
          </a:prstGeom>
        </p:spPr>
        <p:txBody>
          <a:bodyPr>
            <a:spAutoFit/>
          </a:bodyPr>
          <a:lstStyle/>
          <a:p>
            <a:pPr algn="ctr" fontAlgn="auto">
              <a:spcBef>
                <a:spcPts val="0"/>
              </a:spcBef>
              <a:spcAft>
                <a:spcPts val="0"/>
              </a:spcAft>
            </a:pPr>
            <a:r>
              <a:rPr lang="en-US" dirty="0">
                <a:solidFill>
                  <a:srgbClr val="008000"/>
                </a:solidFill>
                <a:latin typeface="Tahoma"/>
                <a:ea typeface="+mn-ea"/>
                <a:cs typeface="+mn-cs"/>
              </a:rPr>
              <a:t>N ns row hit</a:t>
            </a:r>
          </a:p>
          <a:p>
            <a:pPr algn="ctr" fontAlgn="auto">
              <a:spcBef>
                <a:spcPts val="0"/>
              </a:spcBef>
              <a:spcAft>
                <a:spcPts val="0"/>
              </a:spcAft>
            </a:pPr>
            <a:r>
              <a:rPr lang="en-US" dirty="0">
                <a:solidFill>
                  <a:srgbClr val="FF0000"/>
                </a:solidFill>
                <a:latin typeface="Tahoma"/>
                <a:ea typeface="+mn-ea"/>
                <a:cs typeface="+mn-cs"/>
              </a:rPr>
              <a:t>Slow row miss</a:t>
            </a:r>
          </a:p>
        </p:txBody>
      </p:sp>
    </p:spTree>
    <p:extLst>
      <p:ext uri="{BB962C8B-B14F-4D97-AF65-F5344CB8AC3E}">
        <p14:creationId xmlns:p14="http://schemas.microsoft.com/office/powerpoint/2010/main" val="23774578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 Best Paper Award.</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73</a:t>
            </a:fld>
            <a:endParaRPr lang="en-US"/>
          </a:p>
        </p:txBody>
      </p:sp>
    </p:spTree>
    <p:extLst>
      <p:ext uri="{BB962C8B-B14F-4D97-AF65-F5344CB8AC3E}">
        <p14:creationId xmlns:p14="http://schemas.microsoft.com/office/powerpoint/2010/main" val="1551215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74</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1840133856"/>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algn="r" fontAlgn="auto">
              <a:spcBef>
                <a:spcPts val="0"/>
              </a:spcBef>
              <a:spcAft>
                <a:spcPts val="0"/>
              </a:spcAft>
              <a:defRPr/>
            </a:pPr>
            <a:r>
              <a:rPr lang="en-US" kern="0" dirty="0" smtClean="0">
                <a:solidFill>
                  <a:srgbClr val="0000FF"/>
                </a:solidFill>
                <a:latin typeface="Tahoma"/>
                <a:ea typeface="+mn-ea"/>
                <a:cs typeface="+mn-cs"/>
              </a:rPr>
              <a:t>10%</a:t>
            </a:r>
            <a:endParaRPr lang="en-US" kern="0" dirty="0">
              <a:solidFill>
                <a:srgbClr val="0000FF"/>
              </a:solidFill>
              <a:latin typeface="Tahoma"/>
              <a:ea typeface="+mn-ea"/>
              <a:cs typeface="+mn-cs"/>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algn="r" fontAlgn="auto">
              <a:spcBef>
                <a:spcPts val="0"/>
              </a:spcBef>
              <a:spcAft>
                <a:spcPts val="0"/>
              </a:spcAft>
              <a:defRPr/>
            </a:pPr>
            <a:r>
              <a:rPr lang="en-US" kern="0" dirty="0" smtClean="0">
                <a:solidFill>
                  <a:srgbClr val="0000FF"/>
                </a:solidFill>
                <a:latin typeface="Tahoma"/>
                <a:ea typeface="+mn-ea"/>
                <a:cs typeface="+mn-cs"/>
              </a:rPr>
              <a:t>14%</a:t>
            </a:r>
            <a:endParaRPr lang="en-US" kern="0" dirty="0">
              <a:solidFill>
                <a:srgbClr val="0000FF"/>
              </a:solidFill>
              <a:latin typeface="Tahoma"/>
              <a:ea typeface="+mn-ea"/>
              <a:cs typeface="+mn-cs"/>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algn="r" fontAlgn="auto">
              <a:spcBef>
                <a:spcPts val="0"/>
              </a:spcBef>
              <a:spcAft>
                <a:spcPts val="0"/>
              </a:spcAft>
              <a:defRPr/>
            </a:pPr>
            <a:r>
              <a:rPr lang="en-US" kern="0" dirty="0" smtClean="0">
                <a:solidFill>
                  <a:srgbClr val="0000FF"/>
                </a:solidFill>
                <a:latin typeface="Tahoma"/>
                <a:ea typeface="+mn-ea"/>
                <a:cs typeface="+mn-cs"/>
              </a:rPr>
              <a:t>17%</a:t>
            </a:r>
            <a:endParaRPr lang="en-US" kern="0" dirty="0">
              <a:solidFill>
                <a:srgbClr val="0000FF"/>
              </a:solidFill>
              <a:latin typeface="Tahoma"/>
              <a:ea typeface="+mn-ea"/>
              <a:cs typeface="+mn-cs"/>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fontAlgn="auto">
              <a:spcBef>
                <a:spcPts val="0"/>
              </a:spcBef>
              <a:spcAft>
                <a:spcPts val="0"/>
              </a:spcAft>
              <a:defRPr/>
            </a:pPr>
            <a:r>
              <a:rPr lang="en-US" sz="2400" b="1" kern="0" dirty="0" smtClean="0">
                <a:solidFill>
                  <a:srgbClr val="FF0000"/>
                </a:solidFill>
                <a:latin typeface="Calibri"/>
                <a:ea typeface="+mn-ea"/>
                <a:cs typeface="+mn-cs"/>
              </a:rPr>
              <a:t>Memory energy-efficiency and fairness also improve correspondingly</a:t>
            </a:r>
          </a:p>
        </p:txBody>
      </p:sp>
    </p:spTree>
    <p:extLst>
      <p:ext uri="{BB962C8B-B14F-4D97-AF65-F5344CB8AC3E}">
        <p14:creationId xmlns:p14="http://schemas.microsoft.com/office/powerpoint/2010/main" val="11355746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019216982"/>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458083287"/>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512684656"/>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75</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US" sz="2400" b="1" dirty="0" smtClean="0">
                <a:solidFill>
                  <a:srgbClr val="0000FF"/>
                </a:solidFill>
                <a:latin typeface="Calibri"/>
              </a:rPr>
              <a:t>31% better performance than all PCM, </a:t>
            </a:r>
          </a:p>
          <a:p>
            <a:pPr algn="ctr" defTabSz="457200"/>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a:r>
              <a:rPr lang="en-US" dirty="0" smtClean="0">
                <a:solidFill>
                  <a:srgbClr val="0000FF"/>
                </a:solidFill>
                <a:latin typeface="Calibri" charset="0"/>
              </a:rPr>
              <a:t>31%</a:t>
            </a:r>
            <a:endParaRPr lang="en-US" dirty="0">
              <a:solidFill>
                <a:srgbClr val="0000FF"/>
              </a:solidFill>
              <a:latin typeface="Calibri"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a:r>
              <a:rPr lang="en-US" dirty="0" smtClean="0">
                <a:solidFill>
                  <a:srgbClr val="0000FF"/>
                </a:solidFill>
                <a:latin typeface="Calibri" charset="0"/>
              </a:rPr>
              <a:t>29%</a:t>
            </a:r>
            <a:endParaRPr lang="en-US" dirty="0">
              <a:solidFill>
                <a:srgbClr val="0000FF"/>
              </a:solidFill>
              <a:latin typeface="Calibri" charset="0"/>
            </a:endParaRPr>
          </a:p>
        </p:txBody>
      </p:sp>
    </p:spTree>
    <p:extLst>
      <p:ext uri="{BB962C8B-B14F-4D97-AF65-F5344CB8AC3E}">
        <p14:creationId xmlns:p14="http://schemas.microsoft.com/office/powerpoint/2010/main" val="2175260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sp>
        <p:nvSpPr>
          <p:cNvPr id="5" name="Rectangle 4"/>
          <p:cNvSpPr/>
          <p:nvPr/>
        </p:nvSpPr>
        <p:spPr>
          <a:xfrm>
            <a:off x="539552" y="1340768"/>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4042694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Coordinated Memory and Storage with NVM (I)</a:t>
            </a:r>
            <a:endParaRPr lang="en-US" sz="3400" dirty="0"/>
          </a:p>
        </p:txBody>
      </p:sp>
      <p:sp>
        <p:nvSpPr>
          <p:cNvPr id="3" name="Content Placeholder 2"/>
          <p:cNvSpPr>
            <a:spLocks noGrp="1"/>
          </p:cNvSpPr>
          <p:nvPr>
            <p:ph idx="1"/>
          </p:nvPr>
        </p:nvSpPr>
        <p:spPr>
          <a:xfrm>
            <a:off x="228600" y="908720"/>
            <a:ext cx="8807896" cy="5339680"/>
          </a:xfrm>
        </p:spPr>
        <p:txBody>
          <a:bodyPr/>
          <a:lstStyle/>
          <a:p>
            <a:r>
              <a:rPr lang="en-US" sz="2200" dirty="0" smtClean="0">
                <a:solidFill>
                  <a:srgbClr val="FF0000"/>
                </a:solidFill>
                <a:sym typeface="Wingdings"/>
              </a:rPr>
              <a:t>The traditional two</a:t>
            </a:r>
            <a:r>
              <a:rPr lang="en-US" sz="2200" dirty="0">
                <a:solidFill>
                  <a:srgbClr val="FF0000"/>
                </a:solidFill>
                <a:sym typeface="Wingdings"/>
              </a:rPr>
              <a:t>-level storage </a:t>
            </a:r>
            <a:r>
              <a:rPr lang="en-US" sz="2200" dirty="0" smtClean="0">
                <a:solidFill>
                  <a:srgbClr val="FF0000"/>
                </a:solidFill>
                <a:sym typeface="Wingdings"/>
              </a:rPr>
              <a:t>model is a bottleneck with NVM</a:t>
            </a:r>
            <a:endParaRPr lang="en-US" sz="2200" dirty="0">
              <a:solidFill>
                <a:srgbClr val="FF0000"/>
              </a:solidFill>
              <a:sym typeface="Wingdings"/>
            </a:endParaRPr>
          </a:p>
          <a:p>
            <a:pPr lvl="1"/>
            <a:r>
              <a:rPr lang="en-US" sz="1800" b="1" dirty="0">
                <a:solidFill>
                  <a:schemeClr val="tx2">
                    <a:lumMod val="75000"/>
                  </a:schemeClr>
                </a:solidFill>
                <a:sym typeface="Wingdings"/>
              </a:rPr>
              <a:t>V</a:t>
            </a:r>
            <a:r>
              <a:rPr lang="en-US" sz="1800" b="1" dirty="0" smtClean="0">
                <a:solidFill>
                  <a:schemeClr val="tx2">
                    <a:lumMod val="75000"/>
                  </a:schemeClr>
                </a:solidFill>
                <a:sym typeface="Wingdings"/>
              </a:rPr>
              <a:t>olatile</a:t>
            </a:r>
            <a:r>
              <a:rPr lang="en-US" sz="1800" dirty="0" smtClean="0">
                <a:solidFill>
                  <a:schemeClr val="tx2">
                    <a:lumMod val="75000"/>
                  </a:schemeClr>
                </a:solidFill>
                <a:sym typeface="Wingdings"/>
              </a:rPr>
              <a:t> </a:t>
            </a:r>
            <a:r>
              <a:rPr lang="en-US" sz="1800" dirty="0">
                <a:solidFill>
                  <a:schemeClr val="tx2">
                    <a:lumMod val="75000"/>
                  </a:schemeClr>
                </a:solidFill>
                <a:sym typeface="Wingdings"/>
              </a:rPr>
              <a:t>data in memory </a:t>
            </a:r>
            <a:r>
              <a:rPr lang="en-US" sz="1800" dirty="0" smtClean="0">
                <a:solidFill>
                  <a:schemeClr val="tx2">
                    <a:lumMod val="75000"/>
                  </a:schemeClr>
                </a:solidFill>
                <a:sym typeface="Wingdings"/>
              </a:rPr>
              <a:t>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a:t>
            </a:r>
            <a:r>
              <a:rPr lang="en-US" sz="1800" b="1" dirty="0" smtClean="0">
                <a:solidFill>
                  <a:srgbClr val="004D26"/>
                </a:solidFill>
                <a:sym typeface="Wingdings"/>
              </a:rPr>
              <a:t>ersistent</a:t>
            </a:r>
            <a:r>
              <a:rPr lang="en-US" sz="1800" dirty="0" smtClean="0">
                <a:solidFill>
                  <a:srgbClr val="004D26"/>
                </a:solidFill>
                <a:sym typeface="Wingdings"/>
              </a:rPr>
              <a:t> </a:t>
            </a:r>
            <a:r>
              <a:rPr lang="en-US" sz="1800" dirty="0">
                <a:solidFill>
                  <a:srgbClr val="004D26"/>
                </a:solidFill>
                <a:sym typeface="Wingdings"/>
              </a:rPr>
              <a:t>data in storage </a:t>
            </a:r>
            <a:r>
              <a:rPr lang="en-US" sz="1800" dirty="0" smtClean="0">
                <a:solidFill>
                  <a:srgbClr val="004D26"/>
                </a:solidFill>
                <a:sym typeface="Wingdings"/>
              </a:rPr>
              <a:t> </a:t>
            </a:r>
            <a:r>
              <a:rPr lang="en-US" sz="1800" dirty="0">
                <a:solidFill>
                  <a:srgbClr val="004D26"/>
                </a:solidFill>
                <a:sym typeface="Wingdings"/>
              </a:rPr>
              <a:t>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a:t>
            </a:r>
            <a:r>
              <a:rPr lang="en-US" sz="1800" dirty="0" smtClean="0">
                <a:solidFill>
                  <a:srgbClr val="0000FF"/>
                </a:solidFill>
                <a:sym typeface="Wingdings"/>
              </a:rPr>
              <a:t>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77</a:t>
            </a:fld>
            <a:endParaRPr lang="en-US" altLang="en-US">
              <a:solidFill>
                <a:srgbClr val="000000"/>
              </a:solidFill>
            </a:endParaRPr>
          </a:p>
        </p:txBody>
      </p:sp>
      <p:sp>
        <p:nvSpPr>
          <p:cNvPr id="5" name="Rectangle 4"/>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 name="TextBox 5"/>
          <p:cNvSpPr txBox="1"/>
          <p:nvPr/>
        </p:nvSpPr>
        <p:spPr>
          <a:xfrm>
            <a:off x="1835696" y="2708920"/>
            <a:ext cx="1809172" cy="369332"/>
          </a:xfrm>
          <a:prstGeom prst="rect">
            <a:avLst/>
          </a:prstGeom>
          <a:solidFill>
            <a:srgbClr val="FFFFFF"/>
          </a:solidFill>
        </p:spPr>
        <p:txBody>
          <a:bodyPr wrap="none" rtlCol="0">
            <a:spAutoFit/>
          </a:bodyPr>
          <a:lstStyle/>
          <a:p>
            <a:pPr fontAlgn="auto">
              <a:spcBef>
                <a:spcPts val="0"/>
              </a:spcBef>
              <a:spcAft>
                <a:spcPts val="0"/>
              </a:spcAft>
            </a:pPr>
            <a:r>
              <a:rPr lang="en-US" dirty="0" smtClean="0">
                <a:solidFill>
                  <a:srgbClr val="000000"/>
                </a:solidFill>
                <a:latin typeface="Tahoma"/>
                <a:ea typeface="+mn-ea"/>
                <a:cs typeface="+mn-cs"/>
              </a:rPr>
              <a:t>Two-Level Store</a:t>
            </a:r>
            <a:endParaRPr lang="en-US" dirty="0">
              <a:solidFill>
                <a:srgbClr val="000000"/>
              </a:solidFill>
              <a:latin typeface="Tahoma"/>
              <a:ea typeface="+mn-ea"/>
              <a:cs typeface="+mn-cs"/>
            </a:endParaRPr>
          </a:p>
        </p:txBody>
      </p:sp>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856">
            <a:off x="5857780" y="4481579"/>
            <a:ext cx="1539467" cy="153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descr="90%"/>
          <p:cNvSpPr txBox="1">
            <a:spLocks noChangeArrowheads="1"/>
          </p:cNvSpPr>
          <p:nvPr/>
        </p:nvSpPr>
        <p:spPr bwMode="auto">
          <a:xfrm>
            <a:off x="4136766" y="4272103"/>
            <a:ext cx="1047549" cy="49552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smtClean="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10" name="Text Box 20" descr="90%"/>
          <p:cNvSpPr txBox="1">
            <a:spLocks noChangeArrowheads="1"/>
          </p:cNvSpPr>
          <p:nvPr/>
        </p:nvSpPr>
        <p:spPr bwMode="auto">
          <a:xfrm>
            <a:off x="2034060" y="5968296"/>
            <a:ext cx="1232132" cy="280077"/>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a:solidFill>
                  <a:srgbClr val="FF0000"/>
                </a:solidFill>
                <a:latin typeface="Tahoma"/>
                <a:ea typeface="Arial" pitchFamily="-107" charset="0"/>
                <a:cs typeface="Tahoma"/>
              </a:rPr>
              <a:t>Main </a:t>
            </a:r>
            <a:r>
              <a:rPr lang="en-US" sz="1400" kern="0" dirty="0" smtClean="0">
                <a:solidFill>
                  <a:srgbClr val="FF0000"/>
                </a:solidFill>
                <a:latin typeface="Tahoma"/>
                <a:ea typeface="Arial" pitchFamily="-107" charset="0"/>
                <a:cs typeface="Tahoma"/>
              </a:rPr>
              <a:t>Memory</a:t>
            </a:r>
            <a:endParaRPr lang="en-US" sz="1400" kern="0" dirty="0">
              <a:solidFill>
                <a:srgbClr val="FF0000"/>
              </a:solidFill>
              <a:latin typeface="Tahoma"/>
              <a:ea typeface="Arial" pitchFamily="-107" charset="0"/>
              <a:cs typeface="Tahoma"/>
            </a:endParaRPr>
          </a:p>
        </p:txBody>
      </p:sp>
      <p:sp>
        <p:nvSpPr>
          <p:cNvPr id="11" name="Text Box 24" descr="90%"/>
          <p:cNvSpPr txBox="1">
            <a:spLocks noChangeArrowheads="1"/>
          </p:cNvSpPr>
          <p:nvPr/>
        </p:nvSpPr>
        <p:spPr bwMode="auto">
          <a:xfrm>
            <a:off x="5861314" y="5852092"/>
            <a:ext cx="1735538"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214" y="3333667"/>
            <a:ext cx="951021" cy="92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835696" y="5469667"/>
            <a:ext cx="1670057" cy="398114"/>
          </a:xfrm>
          <a:prstGeom prst="rect">
            <a:avLst/>
          </a:prstGeom>
        </p:spPr>
      </p:pic>
      <p:cxnSp>
        <p:nvCxnSpPr>
          <p:cNvPr id="14" name="Straight Arrow Connector 13"/>
          <p:cNvCxnSpPr/>
          <p:nvPr/>
        </p:nvCxnSpPr>
        <p:spPr>
          <a:xfrm flipH="1">
            <a:off x="3401375"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87885"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6" name="Rectangle 15"/>
          <p:cNvSpPr/>
          <p:nvPr/>
        </p:nvSpPr>
        <p:spPr>
          <a:xfrm>
            <a:off x="1887885" y="4478071"/>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7" name="Straight Arrow Connector 16"/>
          <p:cNvCxnSpPr>
            <a:stCxn id="15" idx="2"/>
            <a:endCxn id="16" idx="0"/>
          </p:cNvCxnSpPr>
          <p:nvPr/>
        </p:nvCxnSpPr>
        <p:spPr>
          <a:xfrm>
            <a:off x="2644630"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657425" y="5104342"/>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296996" y="3068960"/>
            <a:ext cx="1049474" cy="307777"/>
          </a:xfrm>
          <a:prstGeom prst="rect">
            <a:avLst/>
          </a:prstGeom>
          <a:noFill/>
        </p:spPr>
        <p:txBody>
          <a:bodyPr wrap="none" rtlCol="0">
            <a:spAutoFit/>
          </a:bodyPr>
          <a:lstStyle/>
          <a:p>
            <a:pPr fontAlgn="auto">
              <a:spcBef>
                <a:spcPts val="0"/>
              </a:spcBef>
              <a:spcAft>
                <a:spcPts val="0"/>
              </a:spcAft>
            </a:pPr>
            <a:r>
              <a:rPr lang="en-US" sz="1400" dirty="0" smtClean="0">
                <a:solidFill>
                  <a:srgbClr val="FF0000"/>
                </a:solidFill>
                <a:latin typeface="Tahoma"/>
                <a:ea typeface="+mn-ea"/>
                <a:cs typeface="+mn-cs"/>
              </a:rPr>
              <a:t>Load/Store</a:t>
            </a:r>
            <a:endParaRPr lang="en-US" sz="1400" dirty="0">
              <a:solidFill>
                <a:srgbClr val="FF0000"/>
              </a:solidFill>
              <a:latin typeface="Tahoma"/>
              <a:ea typeface="+mn-ea"/>
              <a:cs typeface="+mn-cs"/>
            </a:endParaRPr>
          </a:p>
        </p:txBody>
      </p:sp>
      <p:cxnSp>
        <p:nvCxnSpPr>
          <p:cNvPr id="20" name="Straight Arrow Connector 19"/>
          <p:cNvCxnSpPr/>
          <p:nvPr/>
        </p:nvCxnSpPr>
        <p:spPr>
          <a:xfrm>
            <a:off x="5175811"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906461" y="34864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000000"/>
                </a:solidFill>
                <a:latin typeface="Tahoma"/>
              </a:rPr>
              <a:t>Operating system</a:t>
            </a:r>
          </a:p>
          <a:p>
            <a:pPr algn="ctr" fontAlgn="auto">
              <a:spcBef>
                <a:spcPts val="0"/>
              </a:spcBef>
              <a:spcAft>
                <a:spcPts val="0"/>
              </a:spcAft>
            </a:pP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2" name="Straight Arrow Connector 21"/>
          <p:cNvCxnSpPr>
            <a:stCxn id="21" idx="2"/>
          </p:cNvCxnSpPr>
          <p:nvPr/>
        </p:nvCxnSpPr>
        <p:spPr>
          <a:xfrm>
            <a:off x="6663205" y="4112746"/>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23621" y="3068960"/>
            <a:ext cx="1968633" cy="307777"/>
          </a:xfrm>
          <a:prstGeom prst="rect">
            <a:avLst/>
          </a:prstGeom>
          <a:noFill/>
        </p:spPr>
        <p:txBody>
          <a:bodyPr wrap="none" rtlCol="0">
            <a:spAutoFit/>
          </a:bodyPr>
          <a:lstStyle/>
          <a:p>
            <a:pPr fontAlgn="auto">
              <a:spcBef>
                <a:spcPts val="0"/>
              </a:spcBef>
              <a:spcAft>
                <a:spcPts val="0"/>
              </a:spcAft>
            </a:pPr>
            <a:r>
              <a:rPr lang="en-US" sz="1400" dirty="0" err="1" smtClean="0">
                <a:solidFill>
                  <a:srgbClr val="FF0000"/>
                </a:solidFill>
                <a:latin typeface="Tahoma"/>
                <a:ea typeface="+mn-ea"/>
                <a:cs typeface="+mn-cs"/>
              </a:rPr>
              <a:t>fopen</a:t>
            </a:r>
            <a:r>
              <a:rPr lang="en-US" sz="1400" dirty="0" smtClean="0">
                <a:solidFill>
                  <a:srgbClr val="FF0000"/>
                </a:solidFill>
                <a:latin typeface="Tahoma"/>
                <a:ea typeface="+mn-ea"/>
                <a:cs typeface="+mn-cs"/>
              </a:rPr>
              <a:t>, </a:t>
            </a:r>
            <a:r>
              <a:rPr lang="en-US" sz="1400" dirty="0" err="1" smtClean="0">
                <a:solidFill>
                  <a:srgbClr val="FF0000"/>
                </a:solidFill>
                <a:latin typeface="Tahoma"/>
                <a:ea typeface="+mn-ea"/>
                <a:cs typeface="+mn-cs"/>
              </a:rPr>
              <a:t>fread</a:t>
            </a:r>
            <a:r>
              <a:rPr lang="en-US" sz="1400" dirty="0" smtClean="0">
                <a:solidFill>
                  <a:srgbClr val="FF0000"/>
                </a:solidFill>
                <a:latin typeface="Tahoma"/>
                <a:ea typeface="+mn-ea"/>
                <a:cs typeface="+mn-cs"/>
              </a:rPr>
              <a:t>, </a:t>
            </a:r>
            <a:r>
              <a:rPr lang="en-US" sz="1400" dirty="0" err="1" smtClean="0">
                <a:solidFill>
                  <a:srgbClr val="FF0000"/>
                </a:solidFill>
                <a:latin typeface="Tahoma"/>
                <a:ea typeface="+mn-ea"/>
                <a:cs typeface="+mn-cs"/>
              </a:rPr>
              <a:t>fwrite</a:t>
            </a:r>
            <a:r>
              <a:rPr lang="en-US" sz="1400" dirty="0" smtClean="0">
                <a:solidFill>
                  <a:srgbClr val="FF0000"/>
                </a:solidFill>
                <a:latin typeface="Tahoma"/>
                <a:ea typeface="+mn-ea"/>
                <a:cs typeface="+mn-cs"/>
              </a:rPr>
              <a:t>, …</a:t>
            </a:r>
            <a:endParaRPr lang="en-US" sz="1400" dirty="0">
              <a:solidFill>
                <a:srgbClr val="FF0000"/>
              </a:solidFill>
              <a:latin typeface="Tahoma"/>
              <a:ea typeface="+mn-ea"/>
              <a:cs typeface="+mn-cs"/>
            </a:endParaRPr>
          </a:p>
        </p:txBody>
      </p:sp>
      <p:sp>
        <p:nvSpPr>
          <p:cNvPr id="24" name="Text Box 24" descr="90%"/>
          <p:cNvSpPr txBox="1">
            <a:spLocks noChangeArrowheads="1"/>
          </p:cNvSpPr>
          <p:nvPr/>
        </p:nvSpPr>
        <p:spPr bwMode="auto">
          <a:xfrm>
            <a:off x="5148064" y="5660392"/>
            <a:ext cx="2623313" cy="4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Persistent (e.g., Phase-Change) </a:t>
            </a:r>
          </a:p>
          <a:p>
            <a:pPr algn="ctr" eaLnBrk="1" hangingPunct="1"/>
            <a:r>
              <a:rPr lang="en-US" sz="1400" dirty="0" smtClean="0">
                <a:solidFill>
                  <a:srgbClr val="FF0000"/>
                </a:solidFill>
                <a:latin typeface="Tahoma"/>
                <a:cs typeface="Tahoma"/>
              </a:rPr>
              <a:t>Memory</a:t>
            </a:r>
          </a:p>
        </p:txBody>
      </p:sp>
      <p:pic>
        <p:nvPicPr>
          <p:cNvPr id="25" name="Picture 24"/>
          <p:cNvPicPr>
            <a:picLocks noChangeAspect="1"/>
          </p:cNvPicPr>
          <p:nvPr/>
        </p:nvPicPr>
        <p:blipFill>
          <a:blip r:embed="rId5"/>
          <a:stretch>
            <a:fillRect/>
          </a:stretch>
        </p:blipFill>
        <p:spPr>
          <a:xfrm>
            <a:off x="5635893" y="4653136"/>
            <a:ext cx="1554690" cy="1003885"/>
          </a:xfrm>
          <a:prstGeom prst="rect">
            <a:avLst/>
          </a:prstGeom>
        </p:spPr>
      </p:pic>
      <p:sp>
        <p:nvSpPr>
          <p:cNvPr id="26" name="TextBox 25"/>
          <p:cNvSpPr txBox="1"/>
          <p:nvPr/>
        </p:nvSpPr>
        <p:spPr>
          <a:xfrm>
            <a:off x="11759" y="4597476"/>
            <a:ext cx="184666" cy="369332"/>
          </a:xfrm>
          <a:prstGeom prst="rect">
            <a:avLst/>
          </a:prstGeom>
          <a:noFill/>
        </p:spPr>
        <p:txBody>
          <a:bodyPr wrap="none" rtlCol="0">
            <a:spAutoFit/>
          </a:bodyPr>
          <a:lstStyle/>
          <a:p>
            <a:pPr fontAlgn="auto">
              <a:spcBef>
                <a:spcPts val="0"/>
              </a:spcBef>
              <a:spcAft>
                <a:spcPts val="0"/>
              </a:spcAft>
            </a:pPr>
            <a:endParaRPr lang="en-US" dirty="0">
              <a:solidFill>
                <a:srgbClr val="000000"/>
              </a:solidFill>
              <a:latin typeface="Tahoma"/>
              <a:ea typeface="+mn-ea"/>
              <a:cs typeface="+mn-cs"/>
            </a:endParaRPr>
          </a:p>
        </p:txBody>
      </p:sp>
    </p:spTree>
    <p:extLst>
      <p:ext uri="{BB962C8B-B14F-4D97-AF65-F5344CB8AC3E}">
        <p14:creationId xmlns:p14="http://schemas.microsoft.com/office/powerpoint/2010/main" val="15142668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a:t>
            </a:r>
            <a:r>
              <a:rPr lang="en-US" sz="3400" dirty="0" smtClean="0">
                <a:solidFill>
                  <a:srgbClr val="006633"/>
                </a:solidFill>
              </a:rPr>
              <a:t>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a:t>
            </a:r>
            <a:r>
              <a:rPr lang="en-US" sz="2200" dirty="0" smtClean="0">
                <a:solidFill>
                  <a:srgbClr val="0000FF"/>
                </a:solidFill>
                <a:sym typeface="Wingdings"/>
              </a:rPr>
              <a:t>management in a single unit to </a:t>
            </a:r>
            <a:r>
              <a:rPr lang="en-US" sz="2200" dirty="0">
                <a:solidFill>
                  <a:srgbClr val="FF0000"/>
                </a:solidFill>
                <a:sym typeface="Wingdings"/>
              </a:rPr>
              <a:t>eliminate wasted work to locate, transfer, and translate data</a:t>
            </a:r>
          </a:p>
          <a:p>
            <a:pPr lvl="1"/>
            <a:r>
              <a:rPr lang="en-US" sz="1800" dirty="0" smtClean="0">
                <a:sym typeface="Wingdings"/>
              </a:rPr>
              <a:t>Improves </a:t>
            </a:r>
            <a:r>
              <a:rPr lang="en-US" sz="1800" dirty="0">
                <a:sym typeface="Wingdings"/>
              </a:rPr>
              <a:t>both energy and performance</a:t>
            </a:r>
          </a:p>
          <a:p>
            <a:pPr lvl="1"/>
            <a:r>
              <a:rPr lang="en-US" sz="1800" dirty="0" smtClean="0">
                <a:sym typeface="Wingdings"/>
              </a:rPr>
              <a:t>Simplifies </a:t>
            </a:r>
            <a:r>
              <a:rPr lang="en-US" sz="1800" dirty="0">
                <a:sym typeface="Wingdings"/>
              </a:rPr>
              <a:t>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78</a:t>
            </a:fld>
            <a:endParaRPr lang="en-US" altLang="en-US">
              <a:solidFill>
                <a:srgbClr val="000000"/>
              </a:solidFill>
            </a:endParaRPr>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 name="Rectangle 5"/>
          <p:cNvSpPr/>
          <p:nvPr/>
        </p:nvSpPr>
        <p:spPr>
          <a:xfrm>
            <a:off x="1619672" y="2996952"/>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7" name="TextBox 6"/>
          <p:cNvSpPr txBox="1"/>
          <p:nvPr/>
        </p:nvSpPr>
        <p:spPr>
          <a:xfrm>
            <a:off x="1835696" y="2708920"/>
            <a:ext cx="2651011" cy="369332"/>
          </a:xfrm>
          <a:prstGeom prst="rect">
            <a:avLst/>
          </a:prstGeom>
          <a:solidFill>
            <a:srgbClr val="FFFFFF"/>
          </a:solidFill>
        </p:spPr>
        <p:txBody>
          <a:bodyPr wrap="none" rtlCol="0">
            <a:spAutoFit/>
          </a:bodyPr>
          <a:lstStyle/>
          <a:p>
            <a:pPr fontAlgn="auto">
              <a:spcBef>
                <a:spcPts val="0"/>
              </a:spcBef>
              <a:spcAft>
                <a:spcPts val="0"/>
              </a:spcAft>
            </a:pPr>
            <a:r>
              <a:rPr lang="en-US" dirty="0" smtClean="0">
                <a:solidFill>
                  <a:srgbClr val="000000"/>
                </a:solidFill>
                <a:latin typeface="Tahoma"/>
                <a:ea typeface="+mn-ea"/>
                <a:cs typeface="+mn-cs"/>
              </a:rPr>
              <a:t>Unified Memory/Storage</a:t>
            </a:r>
            <a:endParaRPr lang="en-US" dirty="0">
              <a:solidFill>
                <a:srgbClr val="000000"/>
              </a:solidFill>
              <a:latin typeface="Tahoma"/>
              <a:ea typeface="+mn-ea"/>
              <a:cs typeface="+mn-cs"/>
            </a:endParaRPr>
          </a:p>
        </p:txBody>
      </p:sp>
      <p:sp>
        <p:nvSpPr>
          <p:cNvPr id="8" name="Text Box 13" descr="90%"/>
          <p:cNvSpPr txBox="1">
            <a:spLocks noChangeArrowheads="1"/>
          </p:cNvSpPr>
          <p:nvPr/>
        </p:nvSpPr>
        <p:spPr bwMode="auto">
          <a:xfrm>
            <a:off x="4185446" y="4003438"/>
            <a:ext cx="1047549" cy="495520"/>
          </a:xfrm>
          <a:prstGeom prst="rect">
            <a:avLst/>
          </a:prstGeom>
          <a:noFill/>
          <a:ln w="12700">
            <a:noFill/>
            <a:miter lim="800000"/>
            <a:headEnd/>
            <a:tailEnd/>
          </a:ln>
          <a:effectLst/>
        </p:spPr>
        <p:txBody>
          <a:bodyPr wrap="none" lIns="64008" tIns="32004" rIns="64008" bIns="32004">
            <a:spAutoFit/>
          </a:bodyPr>
          <a:lstStyle/>
          <a:p>
            <a:pPr algn="ctr" fontAlgn="auto">
              <a:spcBef>
                <a:spcPts val="0"/>
              </a:spcBef>
              <a:spcAft>
                <a:spcPts val="0"/>
              </a:spcAft>
              <a:defRPr/>
            </a:pPr>
            <a:r>
              <a:rPr lang="en-US" sz="1400" kern="0" dirty="0" smtClean="0">
                <a:solidFill>
                  <a:sysClr val="windowText" lastClr="000000"/>
                </a:solidFill>
                <a:latin typeface="Tahoma"/>
                <a:ea typeface="Arial" pitchFamily="-107" charset="0"/>
                <a:cs typeface="Tahoma"/>
              </a:rPr>
              <a:t>Processor</a:t>
            </a:r>
          </a:p>
          <a:p>
            <a:pPr algn="ctr" fontAlgn="auto">
              <a:spcBef>
                <a:spcPts val="0"/>
              </a:spcBef>
              <a:spcAft>
                <a:spcPts val="0"/>
              </a:spcAft>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3059832" y="6063351"/>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dirty="0" smtClean="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452" y="3140968"/>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4" y="4509120"/>
            <a:ext cx="1049474" cy="307777"/>
          </a:xfrm>
          <a:prstGeom prst="rect">
            <a:avLst/>
          </a:prstGeom>
          <a:noFill/>
        </p:spPr>
        <p:txBody>
          <a:bodyPr wrap="none" rtlCol="0">
            <a:spAutoFit/>
          </a:bodyPr>
          <a:lstStyle/>
          <a:p>
            <a:pPr fontAlgn="auto">
              <a:spcBef>
                <a:spcPts val="0"/>
              </a:spcBef>
              <a:spcAft>
                <a:spcPts val="0"/>
              </a:spcAft>
            </a:pPr>
            <a:r>
              <a:rPr lang="en-US" sz="1400" dirty="0" smtClean="0">
                <a:solidFill>
                  <a:srgbClr val="000000"/>
                </a:solidFill>
                <a:latin typeface="Tahoma"/>
                <a:ea typeface="+mn-ea"/>
                <a:cs typeface="+mn-cs"/>
              </a:rPr>
              <a:t>Load/Store</a:t>
            </a:r>
            <a:endParaRPr lang="en-US" sz="1400" dirty="0">
              <a:solidFill>
                <a:srgbClr val="000000"/>
              </a:solidFill>
              <a:latin typeface="Tahoma"/>
              <a:ea typeface="+mn-ea"/>
              <a:cs typeface="+mn-cs"/>
            </a:endParaRPr>
          </a:p>
        </p:txBody>
      </p:sp>
      <p:pic>
        <p:nvPicPr>
          <p:cNvPr id="13" name="Picture 12"/>
          <p:cNvPicPr>
            <a:picLocks noChangeAspect="1"/>
          </p:cNvPicPr>
          <p:nvPr/>
        </p:nvPicPr>
        <p:blipFill>
          <a:blip r:embed="rId3"/>
          <a:stretch>
            <a:fillRect/>
          </a:stretch>
        </p:blipFill>
        <p:spPr>
          <a:xfrm>
            <a:off x="3935700" y="5056095"/>
            <a:ext cx="1554690" cy="1003885"/>
          </a:xfrm>
          <a:prstGeom prst="rect">
            <a:avLst/>
          </a:prstGeom>
        </p:spPr>
      </p:pic>
      <p:cxnSp>
        <p:nvCxnSpPr>
          <p:cNvPr id="14" name="Straight Connector 13"/>
          <p:cNvCxnSpPr/>
          <p:nvPr/>
        </p:nvCxnSpPr>
        <p:spPr>
          <a:xfrm flipH="1" flipV="1">
            <a:off x="2915816"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28" y="3573016"/>
            <a:ext cx="1659429" cy="523220"/>
          </a:xfrm>
          <a:prstGeom prst="rect">
            <a:avLst/>
          </a:prstGeom>
          <a:noFill/>
        </p:spPr>
        <p:txBody>
          <a:bodyPr wrap="none" rtlCol="0">
            <a:spAutoFit/>
          </a:bodyPr>
          <a:lstStyle/>
          <a:p>
            <a:pPr algn="ctr" fontAlgn="auto">
              <a:spcBef>
                <a:spcPts val="0"/>
              </a:spcBef>
              <a:spcAft>
                <a:spcPts val="0"/>
              </a:spcAft>
            </a:pPr>
            <a:r>
              <a:rPr lang="en-US" sz="1400" dirty="0" smtClean="0">
                <a:solidFill>
                  <a:srgbClr val="FF0000"/>
                </a:solidFill>
                <a:latin typeface="Tahoma"/>
                <a:ea typeface="+mn-ea"/>
                <a:cs typeface="+mn-cs"/>
              </a:rPr>
              <a:t>Persistent Memory</a:t>
            </a:r>
          </a:p>
          <a:p>
            <a:pPr algn="ctr" fontAlgn="auto">
              <a:spcBef>
                <a:spcPts val="0"/>
              </a:spcBef>
              <a:spcAft>
                <a:spcPts val="0"/>
              </a:spcAft>
            </a:pPr>
            <a:r>
              <a:rPr lang="en-US" sz="1400" dirty="0" smtClean="0">
                <a:solidFill>
                  <a:srgbClr val="FF0000"/>
                </a:solidFill>
                <a:latin typeface="Tahoma"/>
                <a:ea typeface="+mn-ea"/>
                <a:cs typeface="+mn-cs"/>
              </a:rPr>
              <a:t>Manager</a:t>
            </a:r>
            <a:endParaRPr lang="en-US" sz="1400" dirty="0">
              <a:solidFill>
                <a:srgbClr val="FF0000"/>
              </a:solidFill>
              <a:latin typeface="Tahoma"/>
              <a:ea typeface="+mn-ea"/>
              <a:cs typeface="+mn-cs"/>
            </a:endParaRP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6" y="4509120"/>
            <a:ext cx="928459" cy="307777"/>
          </a:xfrm>
          <a:prstGeom prst="rect">
            <a:avLst/>
          </a:prstGeom>
          <a:noFill/>
        </p:spPr>
        <p:txBody>
          <a:bodyPr wrap="none" rtlCol="0">
            <a:spAutoFit/>
          </a:bodyPr>
          <a:lstStyle/>
          <a:p>
            <a:pPr fontAlgn="auto">
              <a:spcBef>
                <a:spcPts val="0"/>
              </a:spcBef>
              <a:spcAft>
                <a:spcPts val="0"/>
              </a:spcAft>
            </a:pPr>
            <a:r>
              <a:rPr lang="en-US" sz="1400" dirty="0" smtClean="0">
                <a:solidFill>
                  <a:srgbClr val="000000"/>
                </a:solidFill>
                <a:latin typeface="Tahoma"/>
                <a:ea typeface="+mn-ea"/>
                <a:cs typeface="+mn-cs"/>
              </a:rPr>
              <a:t>Feedback</a:t>
            </a:r>
            <a:endParaRPr lang="en-US" sz="1400" dirty="0">
              <a:solidFill>
                <a:srgbClr val="000000"/>
              </a:solidFill>
              <a:latin typeface="Tahoma"/>
              <a:ea typeface="+mn-ea"/>
              <a:cs typeface="+mn-cs"/>
            </a:endParaRPr>
          </a:p>
        </p:txBody>
      </p:sp>
      <p:sp>
        <p:nvSpPr>
          <p:cNvPr id="18" name="Rectangle 17"/>
          <p:cNvSpPr/>
          <p:nvPr/>
        </p:nvSpPr>
        <p:spPr>
          <a:xfrm>
            <a:off x="1475656" y="6344604"/>
            <a:ext cx="7056784" cy="553998"/>
          </a:xfrm>
          <a:prstGeom prst="rect">
            <a:avLst/>
          </a:prstGeom>
        </p:spPr>
        <p:txBody>
          <a:bodyPr wrap="square">
            <a:spAutoFit/>
          </a:bodyPr>
          <a:lstStyle/>
          <a:p>
            <a:pPr fontAlgn="auto">
              <a:spcBef>
                <a:spcPts val="0"/>
              </a:spcBef>
              <a:spcAft>
                <a:spcPts val="0"/>
              </a:spcAft>
            </a:pPr>
            <a:r>
              <a:rPr lang="en-US" sz="1500" dirty="0">
                <a:solidFill>
                  <a:srgbClr val="000000"/>
                </a:solidFill>
                <a:latin typeface="Tahoma"/>
                <a:ea typeface="+mn-ea"/>
                <a:cs typeface="+mn-cs"/>
              </a:rPr>
              <a:t>Meza+, </a:t>
            </a:r>
            <a:r>
              <a:rPr lang="en-US" sz="1500" dirty="0" smtClean="0">
                <a:solidFill>
                  <a:srgbClr val="000000"/>
                </a:solidFill>
                <a:latin typeface="Tahoma"/>
                <a:ea typeface="+mn-ea"/>
                <a:cs typeface="+mn-cs"/>
              </a:rPr>
              <a:t>“</a:t>
            </a:r>
            <a:r>
              <a:rPr lang="en-US" sz="1500" dirty="0" smtClean="0">
                <a:solidFill>
                  <a:srgbClr val="0000FF"/>
                </a:solidFill>
                <a:latin typeface="Tahoma"/>
                <a:ea typeface="+mn-ea"/>
                <a:cs typeface="+mn-cs"/>
              </a:rPr>
              <a:t>A Case for Efficient Hardware-Software Cooperative Management of Storage and Memory</a:t>
            </a:r>
            <a:r>
              <a:rPr lang="en-US" sz="1500" dirty="0" smtClean="0">
                <a:solidFill>
                  <a:srgbClr val="000000"/>
                </a:solidFill>
                <a:latin typeface="Tahoma"/>
                <a:ea typeface="+mn-ea"/>
                <a:cs typeface="+mn-cs"/>
              </a:rPr>
              <a:t>,</a:t>
            </a:r>
            <a:r>
              <a:rPr lang="en-US" sz="1500" dirty="0">
                <a:solidFill>
                  <a:srgbClr val="000000"/>
                </a:solidFill>
                <a:latin typeface="Tahoma"/>
                <a:ea typeface="+mn-ea"/>
                <a:cs typeface="+mn-cs"/>
              </a:rPr>
              <a:t>” </a:t>
            </a:r>
            <a:r>
              <a:rPr lang="en-US" sz="1500" dirty="0" smtClean="0">
                <a:solidFill>
                  <a:srgbClr val="000000"/>
                </a:solidFill>
                <a:latin typeface="Tahoma"/>
                <a:ea typeface="+mn-ea"/>
                <a:cs typeface="+mn-cs"/>
              </a:rPr>
              <a:t>WEED 2013.</a:t>
            </a:r>
            <a:endParaRPr lang="en-US" sz="1500" dirty="0">
              <a:solidFill>
                <a:srgbClr val="000000"/>
              </a:solidFill>
              <a:latin typeface="Tahoma"/>
              <a:ea typeface="+mn-ea"/>
              <a:cs typeface="+mn-cs"/>
            </a:endParaRPr>
          </a:p>
        </p:txBody>
      </p:sp>
    </p:spTree>
    <p:extLst>
      <p:ext uri="{BB962C8B-B14F-4D97-AF65-F5344CB8AC3E}">
        <p14:creationId xmlns:p14="http://schemas.microsoft.com/office/powerpoint/2010/main" val="3077837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a:xfrm>
            <a:off x="228600" y="980728"/>
            <a:ext cx="8610600" cy="5472608"/>
          </a:xfrm>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p>
          <a:p>
            <a:pPr lvl="1"/>
            <a:endParaRPr lang="en-US" sz="2000" dirty="0">
              <a:solidFill>
                <a:srgbClr val="2C6123"/>
              </a:solidFill>
              <a:sym typeface="Wingdings"/>
            </a:endParaRPr>
          </a:p>
          <a:p>
            <a:r>
              <a:rPr lang="en-US" sz="1800" dirty="0"/>
              <a:t>Meza+, “</a:t>
            </a:r>
            <a:r>
              <a:rPr lang="en-US" sz="1800" dirty="0">
                <a:solidFill>
                  <a:srgbClr val="0000FF"/>
                </a:solidFill>
              </a:rPr>
              <a:t>A Case for Efficient Hardware-Software Cooperative Management of Storage and Memory</a:t>
            </a:r>
            <a:r>
              <a:rPr lang="en-US" sz="1800" dirty="0"/>
              <a:t>,” WEED 2013.</a:t>
            </a:r>
          </a:p>
          <a:p>
            <a:pPr lvl="1"/>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79</a:t>
            </a:fld>
            <a:endParaRPr lang="en-US" altLang="en-US">
              <a:solidFill>
                <a:srgbClr val="000000"/>
              </a:solidFill>
            </a:endParaRPr>
          </a:p>
        </p:txBody>
      </p:sp>
    </p:spTree>
    <p:extLst>
      <p:ext uri="{BB962C8B-B14F-4D97-AF65-F5344CB8AC3E}">
        <p14:creationId xmlns:p14="http://schemas.microsoft.com/office/powerpoint/2010/main" val="4211580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28600" y="152400"/>
            <a:ext cx="8915400" cy="1066800"/>
          </a:xfrm>
        </p:spPr>
        <p:txBody>
          <a:bodyPr/>
          <a:lstStyle/>
          <a:p>
            <a:r>
              <a:rPr lang="en-US" sz="3000" dirty="0" smtClean="0">
                <a:latin typeface="Garamond" charset="0"/>
              </a:rPr>
              <a:t>Review: How </a:t>
            </a:r>
            <a:r>
              <a:rPr lang="en-US" sz="3000" dirty="0">
                <a:latin typeface="Garamond" charset="0"/>
              </a:rPr>
              <a:t>to Prefetch More Irregular Access Patterns?</a:t>
            </a:r>
          </a:p>
        </p:txBody>
      </p:sp>
      <p:sp>
        <p:nvSpPr>
          <p:cNvPr id="62466" name="Content Placeholder 2"/>
          <p:cNvSpPr>
            <a:spLocks noGrp="1"/>
          </p:cNvSpPr>
          <p:nvPr>
            <p:ph idx="1"/>
          </p:nvPr>
        </p:nvSpPr>
        <p:spPr>
          <a:xfrm>
            <a:off x="228600" y="996950"/>
            <a:ext cx="8610600" cy="5194300"/>
          </a:xfrm>
        </p:spPr>
        <p:txBody>
          <a:bodyPr/>
          <a:lstStyle/>
          <a:p>
            <a:r>
              <a:rPr lang="en-US">
                <a:latin typeface="Tahoma" charset="0"/>
              </a:rPr>
              <a:t>Regular patterns: Stride, stream prefetchers do well</a:t>
            </a:r>
          </a:p>
          <a:p>
            <a:r>
              <a:rPr lang="en-US">
                <a:latin typeface="Tahoma" charset="0"/>
              </a:rPr>
              <a:t>More irregular access patterns</a:t>
            </a:r>
          </a:p>
          <a:p>
            <a:pPr lvl="1"/>
            <a:r>
              <a:rPr lang="en-US">
                <a:latin typeface="Tahoma" charset="0"/>
                <a:ea typeface="ＭＳ Ｐゴシック" charset="0"/>
              </a:rPr>
              <a:t>Indirect array accesses</a:t>
            </a:r>
          </a:p>
          <a:p>
            <a:pPr lvl="1"/>
            <a:r>
              <a:rPr lang="en-US">
                <a:latin typeface="Tahoma" charset="0"/>
                <a:ea typeface="ＭＳ Ｐゴシック" charset="0"/>
              </a:rPr>
              <a:t>Linked data structures</a:t>
            </a:r>
          </a:p>
          <a:p>
            <a:pPr lvl="1"/>
            <a:r>
              <a:rPr lang="en-US">
                <a:latin typeface="Tahoma" charset="0"/>
                <a:ea typeface="ＭＳ Ｐゴシック" charset="0"/>
              </a:rPr>
              <a:t>Multiple regular strides (1,2,3,1,2,3,1,2,3,…)</a:t>
            </a:r>
          </a:p>
          <a:p>
            <a:pPr lvl="1"/>
            <a:r>
              <a:rPr lang="en-US">
                <a:latin typeface="Tahoma" charset="0"/>
                <a:ea typeface="ＭＳ Ｐゴシック" charset="0"/>
              </a:rPr>
              <a:t>Random patterns?</a:t>
            </a:r>
          </a:p>
          <a:p>
            <a:pPr lvl="1"/>
            <a:r>
              <a:rPr lang="en-US">
                <a:latin typeface="Tahoma" charset="0"/>
                <a:ea typeface="ＭＳ Ｐゴシック" charset="0"/>
              </a:rPr>
              <a:t>Generalized prefetcher for all patterns?</a:t>
            </a:r>
          </a:p>
          <a:p>
            <a:endParaRPr lang="en-US">
              <a:latin typeface="Tahoma" charset="0"/>
            </a:endParaRPr>
          </a:p>
          <a:p>
            <a:r>
              <a:rPr lang="en-US">
                <a:latin typeface="Tahoma" charset="0"/>
              </a:rPr>
              <a:t>Correlation based prefetchers</a:t>
            </a:r>
          </a:p>
          <a:p>
            <a:r>
              <a:rPr lang="en-US">
                <a:latin typeface="Tahoma" charset="0"/>
              </a:rPr>
              <a:t>Content-directed prefetchers</a:t>
            </a:r>
          </a:p>
          <a:p>
            <a:r>
              <a:rPr lang="en-US">
                <a:latin typeface="Tahoma" charset="0"/>
              </a:rPr>
              <a:t>Precomputation or execution-based prefetchers</a:t>
            </a:r>
          </a:p>
        </p:txBody>
      </p:sp>
      <p:sp>
        <p:nvSpPr>
          <p:cNvPr id="62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5CB0CF-07CF-1E44-8D71-8051E7BDF70D}"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spTree>
    <p:extLst>
      <p:ext uri="{BB962C8B-B14F-4D97-AF65-F5344CB8AC3E}">
        <p14:creationId xmlns:p14="http://schemas.microsoft.com/office/powerpoint/2010/main" val="40656905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Memory Manager (PMM)</a:t>
            </a:r>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80</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smtClean="0">
                <a:solidFill>
                  <a:srgbClr val="0000FF"/>
                </a:solidFill>
                <a:latin typeface="Calibri"/>
                <a:ea typeface="+mn-ea"/>
                <a:cs typeface="+mn-cs"/>
              </a:rPr>
              <a:t>PMM uses access and hint information to allocate, locate, migrate and access data in the heterogeneous array of devices</a:t>
            </a:r>
            <a:endParaRPr lang="en-US" sz="2400" b="1" kern="0" dirty="0">
              <a:solidFill>
                <a:srgbClr val="0000FF"/>
              </a:solidFill>
              <a:latin typeface="Calibri"/>
              <a:ea typeface="+mn-ea"/>
              <a:cs typeface="+mn-cs"/>
            </a:endParaRPr>
          </a:p>
        </p:txBody>
      </p:sp>
      <p:sp>
        <p:nvSpPr>
          <p:cNvPr id="8" name="Rounded Rectangle 7"/>
          <p:cNvSpPr>
            <a:spLocks noChangeArrowheads="1"/>
          </p:cNvSpPr>
          <p:nvPr/>
        </p:nvSpPr>
        <p:spPr bwMode="auto">
          <a:xfrm>
            <a:off x="2555776" y="1412776"/>
            <a:ext cx="3312368" cy="43204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9" name="TextBox 38"/>
          <p:cNvSpPr txBox="1">
            <a:spLocks noChangeArrowheads="1"/>
          </p:cNvSpPr>
          <p:nvPr/>
        </p:nvSpPr>
        <p:spPr bwMode="auto">
          <a:xfrm rot="10800000" flipV="1">
            <a:off x="5868144" y="1434262"/>
            <a:ext cx="1800200"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600" dirty="0" smtClean="0">
                <a:solidFill>
                  <a:srgbClr val="0000FF"/>
                </a:solidFill>
              </a:rPr>
              <a:t>Persistent objects</a:t>
            </a:r>
          </a:p>
        </p:txBody>
      </p:sp>
    </p:spTree>
    <p:extLst>
      <p:ext uri="{BB962C8B-B14F-4D97-AF65-F5344CB8AC3E}">
        <p14:creationId xmlns:p14="http://schemas.microsoft.com/office/powerpoint/2010/main" val="14323391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smtClean="0"/>
              <a:t>Performance Benefits </a:t>
            </a:r>
            <a:r>
              <a:rPr lang="en-US" sz="3800" dirty="0"/>
              <a:t>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81</a:t>
            </a:fld>
            <a:endParaRPr lang="en-US" altLang="en-US">
              <a:solidFill>
                <a:srgbClr val="000000"/>
              </a:solidFill>
            </a:endParaRPr>
          </a:p>
        </p:txBody>
      </p:sp>
      <p:sp>
        <p:nvSpPr>
          <p:cNvPr id="5"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~24X</a:t>
            </a:r>
            <a:endParaRPr lang="en-US" dirty="0">
              <a:solidFill>
                <a:srgbClr val="FF0000"/>
              </a:solidFill>
            </a:endParaRPr>
          </a:p>
        </p:txBody>
      </p:sp>
    </p:spTree>
    <p:extLst>
      <p:ext uri="{BB962C8B-B14F-4D97-AF65-F5344CB8AC3E}">
        <p14:creationId xmlns:p14="http://schemas.microsoft.com/office/powerpoint/2010/main" val="279769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82</a:t>
            </a:fld>
            <a:endParaRPr lang="en-US" altLang="en-US">
              <a:solidFill>
                <a:srgbClr val="000000"/>
              </a:solidFill>
            </a:endParaRPr>
          </a:p>
        </p:txBody>
      </p:sp>
      <p:pic>
        <p:nvPicPr>
          <p:cNvPr id="6" name="Content Placeholder 5"/>
          <p:cNvPicPr>
            <a:picLocks noGrp="1" noChangeAspect="1"/>
          </p:cNvPicPr>
          <p:nvPr>
            <p:ph idx="1"/>
          </p:nvPr>
        </p:nvPicPr>
        <p:blipFill>
          <a:blip r:embed="rId3"/>
          <a:srcRect l="-7624" r="-7624"/>
          <a:stretch>
            <a:fillRect/>
          </a:stretch>
        </p:blipFill>
        <p:spPr/>
      </p:pic>
      <p:sp>
        <p:nvSpPr>
          <p:cNvPr id="7" name="TextBox 38"/>
          <p:cNvSpPr txBox="1">
            <a:spLocks noChangeArrowheads="1"/>
          </p:cNvSpPr>
          <p:nvPr/>
        </p:nvSpPr>
        <p:spPr bwMode="auto">
          <a:xfrm>
            <a:off x="1684467"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34" y="4797152"/>
            <a:ext cx="740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65" y="1916832"/>
            <a:ext cx="912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dirty="0" smtClean="0">
                <a:solidFill>
                  <a:srgbClr val="FF0000"/>
                </a:solidFill>
              </a:rPr>
              <a:t>~16X</a:t>
            </a:r>
            <a:endParaRPr lang="en-US" dirty="0">
              <a:solidFill>
                <a:srgbClr val="FF0000"/>
              </a:solidFill>
            </a:endParaRPr>
          </a:p>
        </p:txBody>
      </p:sp>
    </p:spTree>
    <p:extLst>
      <p:ext uri="{BB962C8B-B14F-4D97-AF65-F5344CB8AC3E}">
        <p14:creationId xmlns:p14="http://schemas.microsoft.com/office/powerpoint/2010/main" val="28954160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83</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fontAlgn="auto">
                <a:spcBef>
                  <a:spcPts val="0"/>
                </a:spcBef>
                <a:spcAft>
                  <a:spcPts val="0"/>
                </a:spcAft>
                <a:defRPr/>
              </a:pPr>
              <a:r>
                <a:rPr lang="en-US">
                  <a:solidFill>
                    <a:srgbClr val="000000"/>
                  </a:solidFill>
                  <a:latin typeface="Arial" pitchFamily="-105" charset="0"/>
                  <a:ea typeface="+mn-ea"/>
                  <a:cs typeface="+mn-cs"/>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Runtime System</a:t>
              </a:r>
            </a:p>
            <a:p>
              <a:pPr fontAlgn="auto">
                <a:spcBef>
                  <a:spcPts val="0"/>
                </a:spcBef>
                <a:spcAft>
                  <a:spcPts val="0"/>
                </a:spcAft>
                <a:defRPr/>
              </a:pPr>
              <a:r>
                <a:rPr lang="en-US">
                  <a:solidFill>
                    <a:srgbClr val="000000"/>
                  </a:solidFill>
                  <a:latin typeface="Arial" pitchFamily="-105" charset="0"/>
                  <a:ea typeface="+mn-ea"/>
                  <a:cs typeface="+mn-cs"/>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fontAlgn="auto">
                <a:spcBef>
                  <a:spcPts val="0"/>
                </a:spcBef>
                <a:spcAft>
                  <a:spcPts val="0"/>
                </a:spcAft>
                <a:defRPr/>
              </a:pPr>
              <a:r>
                <a:rPr lang="en-US">
                  <a:solidFill>
                    <a:srgbClr val="000000"/>
                  </a:solidFill>
                  <a:latin typeface="Arial" pitchFamily="-105" charset="0"/>
                  <a:ea typeface="+mn-ea"/>
                  <a:cs typeface="+mn-cs"/>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pitchFamily="-105" charset="0"/>
                <a:ea typeface="+mn-ea"/>
                <a:cs typeface="+mn-cs"/>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pitchFamily="-105" charset="0"/>
                <a:ea typeface="+mn-ea"/>
                <a:cs typeface="+mn-cs"/>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en-US">
                <a:solidFill>
                  <a:srgbClr val="000000"/>
                </a:solidFill>
                <a:latin typeface="Arial" pitchFamily="-105" charset="0"/>
                <a:ea typeface="+mn-ea"/>
                <a:cs typeface="+mn-cs"/>
              </a:endParaRPr>
            </a:p>
          </p:txBody>
        </p:sp>
      </p:grpSp>
    </p:spTree>
    <p:extLst>
      <p:ext uri="{BB962C8B-B14F-4D97-AF65-F5344CB8AC3E}">
        <p14:creationId xmlns:p14="http://schemas.microsoft.com/office/powerpoint/2010/main" val="3157948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Principles for (Memory) Scaling</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 and the system</a:t>
            </a:r>
          </a:p>
          <a:p>
            <a:pPr lvl="1"/>
            <a:r>
              <a:rPr lang="en-US" dirty="0" smtClean="0"/>
              <a:t>Expose more information about devices to upper layers</a:t>
            </a:r>
          </a:p>
          <a:p>
            <a:pPr lvl="1"/>
            <a:r>
              <a:rPr lang="en-US" dirty="0" smtClean="0"/>
              <a:t>More flexible interfaces</a:t>
            </a:r>
          </a:p>
          <a:p>
            <a:pPr lvl="1"/>
            <a:endParaRPr lang="en-US" dirty="0" smtClean="0"/>
          </a:p>
          <a:p>
            <a:r>
              <a:rPr lang="en-US" dirty="0" smtClean="0">
                <a:solidFill>
                  <a:srgbClr val="0000FF"/>
                </a:solidFill>
              </a:rPr>
              <a:t>Better-than-worst-case design</a:t>
            </a:r>
          </a:p>
          <a:p>
            <a:pPr lvl="1"/>
            <a:r>
              <a:rPr lang="en-US" dirty="0" smtClean="0"/>
              <a:t>Do not optimize for the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design (specialization, asymmetry)</a:t>
            </a:r>
          </a:p>
          <a:p>
            <a:pPr lvl="1"/>
            <a:r>
              <a:rPr lang="en-US" dirty="0" smtClean="0"/>
              <a:t>Enables a more efficient design (No one size fits all) </a:t>
            </a:r>
          </a:p>
          <a:p>
            <a:pPr lvl="1"/>
            <a:endParaRPr lang="en-US" dirty="0"/>
          </a:p>
          <a:p>
            <a:r>
              <a:rPr lang="en-US" dirty="0" smtClean="0">
                <a:solidFill>
                  <a:srgbClr val="FF0000"/>
                </a:solidFill>
              </a:rPr>
              <a:t>These principles are related and sometimes coupled</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84</a:t>
            </a:fld>
            <a:endParaRPr lang="en-US" altLang="en-US"/>
          </a:p>
        </p:txBody>
      </p:sp>
    </p:spTree>
    <p:extLst>
      <p:ext uri="{BB962C8B-B14F-4D97-AF65-F5344CB8AC3E}">
        <p14:creationId xmlns:p14="http://schemas.microsoft.com/office/powerpoint/2010/main" val="37539867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85</a:t>
            </a:fld>
            <a:endParaRPr lang="en-US" altLang="en-US" dirty="0"/>
          </a:p>
        </p:txBody>
      </p:sp>
    </p:spTree>
    <p:extLst>
      <p:ext uri="{BB962C8B-B14F-4D97-AF65-F5344CB8AC3E}">
        <p14:creationId xmlns:p14="http://schemas.microsoft.com/office/powerpoint/2010/main" val="306189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86</a:t>
            </a:fld>
            <a:endParaRPr lang="en-US" altLang="en-US" dirty="0"/>
          </a:p>
        </p:txBody>
      </p:sp>
    </p:spTree>
    <p:extLst>
      <p:ext uri="{BB962C8B-B14F-4D97-AF65-F5344CB8AC3E}">
        <p14:creationId xmlns:p14="http://schemas.microsoft.com/office/powerpoint/2010/main" val="2386067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152400"/>
            <a:ext cx="8915400" cy="1066800"/>
          </a:xfrm>
        </p:spPr>
        <p:txBody>
          <a:bodyPr/>
          <a:lstStyle/>
          <a:p>
            <a:r>
              <a:rPr lang="en-US" sz="3800" dirty="0" smtClean="0">
                <a:latin typeface="Garamond" charset="0"/>
                <a:ea typeface="ＭＳ Ｐゴシック" charset="0"/>
                <a:cs typeface="ＭＳ Ｐゴシック" charset="0"/>
              </a:rPr>
              <a:t>Summary of Emerging Memory Technologies</a:t>
            </a:r>
            <a:endParaRPr lang="en-US" sz="3800" dirty="0">
              <a:latin typeface="Garamond" charset="0"/>
              <a:ea typeface="ＭＳ Ｐゴシック" charset="0"/>
              <a:cs typeface="ＭＳ Ｐゴシック" charset="0"/>
            </a:endParaRPr>
          </a:p>
        </p:txBody>
      </p:sp>
      <p:sp>
        <p:nvSpPr>
          <p:cNvPr id="72707"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Key trends affecting main memory</a:t>
            </a:r>
          </a:p>
          <a:p>
            <a:pPr lvl="1"/>
            <a:r>
              <a:rPr lang="en-US" sz="2000" dirty="0">
                <a:latin typeface="Tahoma" charset="0"/>
                <a:ea typeface="ＭＳ Ｐゴシック" charset="0"/>
              </a:rPr>
              <a:t>End of DRAM scaling (cost, capacity, efficiency)</a:t>
            </a:r>
          </a:p>
          <a:p>
            <a:pPr lvl="1"/>
            <a:r>
              <a:rPr lang="en-US" sz="2000" dirty="0">
                <a:latin typeface="Tahoma" charset="0"/>
                <a:ea typeface="ＭＳ Ｐゴシック" charset="0"/>
              </a:rPr>
              <a:t>Need for high capacity</a:t>
            </a:r>
          </a:p>
          <a:p>
            <a:pPr lvl="1"/>
            <a:r>
              <a:rPr lang="en-US" sz="2000" dirty="0">
                <a:latin typeface="Tahoma" charset="0"/>
                <a:ea typeface="ＭＳ Ｐゴシック" charset="0"/>
              </a:rPr>
              <a:t>Need for energy efficiency</a:t>
            </a:r>
          </a:p>
          <a:p>
            <a:pPr lvl="1"/>
            <a:endParaRPr lang="en-US" sz="1800" dirty="0">
              <a:latin typeface="Tahoma" charset="0"/>
              <a:ea typeface="ＭＳ Ｐゴシック" charset="0"/>
            </a:endParaRPr>
          </a:p>
          <a:p>
            <a:r>
              <a:rPr lang="en-US" dirty="0">
                <a:latin typeface="Tahoma" charset="0"/>
                <a:ea typeface="ＭＳ Ｐゴシック" charset="0"/>
                <a:cs typeface="ＭＳ Ｐゴシック" charset="0"/>
              </a:rPr>
              <a:t>Emerging NVM technologies can help</a:t>
            </a:r>
          </a:p>
          <a:p>
            <a:pPr lvl="1"/>
            <a:r>
              <a:rPr lang="en-US" sz="2000" dirty="0" smtClean="0">
                <a:latin typeface="Tahoma" charset="0"/>
                <a:ea typeface="ＭＳ Ｐゴシック" charset="0"/>
              </a:rPr>
              <a:t>PCM or STT-MRAM </a:t>
            </a:r>
            <a:r>
              <a:rPr lang="en-US" sz="2000" dirty="0">
                <a:latin typeface="Tahoma" charset="0"/>
                <a:ea typeface="ＭＳ Ｐゴシック" charset="0"/>
              </a:rPr>
              <a:t>more scalable than DRAM and non-volatile</a:t>
            </a:r>
          </a:p>
          <a:p>
            <a:pPr lvl="1"/>
            <a:r>
              <a:rPr lang="en-US" sz="2000" dirty="0">
                <a:latin typeface="Tahoma" charset="0"/>
                <a:ea typeface="ＭＳ Ｐゴシック" charset="0"/>
              </a:rPr>
              <a:t>But, </a:t>
            </a:r>
            <a:r>
              <a:rPr lang="en-US" sz="2000" dirty="0" smtClean="0">
                <a:latin typeface="Tahoma" charset="0"/>
                <a:ea typeface="ＭＳ Ｐゴシック" charset="0"/>
              </a:rPr>
              <a:t>they</a:t>
            </a:r>
            <a:r>
              <a:rPr lang="en-US" sz="2000" dirty="0" smtClean="0">
                <a:latin typeface="Tahoma" charset="0"/>
                <a:ea typeface="ＭＳ Ｐゴシック" charset="0"/>
              </a:rPr>
              <a:t> have shortcomings</a:t>
            </a:r>
            <a:r>
              <a:rPr lang="en-US" sz="2000" dirty="0">
                <a:latin typeface="Tahoma" charset="0"/>
                <a:ea typeface="ＭＳ Ｐゴシック" charset="0"/>
              </a:rPr>
              <a:t>: latency, active energy, endurance</a:t>
            </a:r>
          </a:p>
          <a:p>
            <a:endParaRPr lang="en-US" sz="18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We need to </a:t>
            </a:r>
            <a:r>
              <a:rPr lang="en-US" dirty="0">
                <a:solidFill>
                  <a:srgbClr val="FF0000"/>
                </a:solidFill>
                <a:latin typeface="Tahoma" charset="0"/>
                <a:ea typeface="ＭＳ Ｐゴシック" charset="0"/>
                <a:cs typeface="ＭＳ Ｐゴシック" charset="0"/>
              </a:rPr>
              <a:t>enable promising NVM technologies by overcoming their shortcomings</a:t>
            </a:r>
          </a:p>
          <a:p>
            <a:endParaRPr lang="en-US" sz="18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Many exciting opportunities to reinvent main memory at all layers of computing stack</a:t>
            </a:r>
          </a:p>
        </p:txBody>
      </p:sp>
      <p:sp>
        <p:nvSpPr>
          <p:cNvPr id="727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C7141D0-9727-0642-8D4D-F953AEF829D3}"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spTree>
    <p:extLst>
      <p:ext uri="{BB962C8B-B14F-4D97-AF65-F5344CB8AC3E}">
        <p14:creationId xmlns:p14="http://schemas.microsoft.com/office/powerpoint/2010/main" val="2965755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smtClean="0">
                <a:latin typeface="Garamond" charset="0"/>
              </a:rPr>
              <a:t>Address Correlation Based </a:t>
            </a:r>
            <a:r>
              <a:rPr lang="en-US" dirty="0" smtClean="0">
                <a:latin typeface="Garamond" charset="0"/>
              </a:rPr>
              <a:t>Prefetching </a:t>
            </a:r>
            <a:r>
              <a:rPr lang="en-US" dirty="0">
                <a:latin typeface="Garamond" charset="0"/>
              </a:rPr>
              <a:t>(I)</a:t>
            </a:r>
          </a:p>
        </p:txBody>
      </p:sp>
      <p:sp>
        <p:nvSpPr>
          <p:cNvPr id="63490" name="Content Placeholder 2"/>
          <p:cNvSpPr>
            <a:spLocks noGrp="1"/>
          </p:cNvSpPr>
          <p:nvPr>
            <p:ph idx="1"/>
          </p:nvPr>
        </p:nvSpPr>
        <p:spPr>
          <a:xfrm>
            <a:off x="228600" y="996950"/>
            <a:ext cx="8610600" cy="5194300"/>
          </a:xfrm>
        </p:spPr>
        <p:txBody>
          <a:bodyPr/>
          <a:lstStyle/>
          <a:p>
            <a:r>
              <a:rPr lang="en-US" dirty="0">
                <a:latin typeface="Tahoma" charset="0"/>
              </a:rPr>
              <a:t>Consider the following history of cache block addresses</a:t>
            </a:r>
          </a:p>
          <a:p>
            <a:pPr lvl="1">
              <a:buFont typeface="ZapfDingbats" charset="0"/>
              <a:buNone/>
            </a:pPr>
            <a:r>
              <a:rPr lang="en-US" dirty="0">
                <a:latin typeface="Tahoma" charset="0"/>
                <a:ea typeface="ＭＳ Ｐゴシック" charset="0"/>
              </a:rPr>
              <a:t>A, B, C, D, C, E, A, C, F, F, E, A, A, B, C, D, E, A, B, C, D, C</a:t>
            </a:r>
          </a:p>
          <a:p>
            <a:r>
              <a:rPr lang="en-US" dirty="0">
                <a:latin typeface="Tahoma" charset="0"/>
              </a:rPr>
              <a:t>After referencing a particular address (say A or E), are some addresses more likely to be referenced next</a:t>
            </a:r>
          </a:p>
          <a:p>
            <a:endParaRPr lang="en-US" dirty="0">
              <a:latin typeface="Tahoma" charset="0"/>
            </a:endParaRPr>
          </a:p>
        </p:txBody>
      </p:sp>
      <p:sp>
        <p:nvSpPr>
          <p:cNvPr id="63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CE99AD-5A08-A240-9D6F-D5BCBB104555}"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
        <p:nvSpPr>
          <p:cNvPr id="63492" name="Oval 4"/>
          <p:cNvSpPr>
            <a:spLocks noChangeArrowheads="1"/>
          </p:cNvSpPr>
          <p:nvPr/>
        </p:nvSpPr>
        <p:spPr bwMode="auto">
          <a:xfrm>
            <a:off x="2054225" y="3352800"/>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A</a:t>
            </a:r>
          </a:p>
        </p:txBody>
      </p:sp>
      <p:sp>
        <p:nvSpPr>
          <p:cNvPr id="63493" name="Oval 5"/>
          <p:cNvSpPr>
            <a:spLocks noChangeArrowheads="1"/>
          </p:cNvSpPr>
          <p:nvPr/>
        </p:nvSpPr>
        <p:spPr bwMode="auto">
          <a:xfrm>
            <a:off x="3957638" y="3357563"/>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B</a:t>
            </a:r>
          </a:p>
        </p:txBody>
      </p:sp>
      <p:sp>
        <p:nvSpPr>
          <p:cNvPr id="63494" name="Oval 6"/>
          <p:cNvSpPr>
            <a:spLocks noChangeArrowheads="1"/>
          </p:cNvSpPr>
          <p:nvPr/>
        </p:nvSpPr>
        <p:spPr bwMode="auto">
          <a:xfrm>
            <a:off x="5715000" y="3362325"/>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C</a:t>
            </a:r>
          </a:p>
        </p:txBody>
      </p:sp>
      <p:sp>
        <p:nvSpPr>
          <p:cNvPr id="63495" name="Oval 7"/>
          <p:cNvSpPr>
            <a:spLocks noChangeArrowheads="1"/>
          </p:cNvSpPr>
          <p:nvPr/>
        </p:nvSpPr>
        <p:spPr bwMode="auto">
          <a:xfrm>
            <a:off x="2054225" y="5021263"/>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D</a:t>
            </a:r>
          </a:p>
        </p:txBody>
      </p:sp>
      <p:sp>
        <p:nvSpPr>
          <p:cNvPr id="63496" name="Oval 8"/>
          <p:cNvSpPr>
            <a:spLocks noChangeArrowheads="1"/>
          </p:cNvSpPr>
          <p:nvPr/>
        </p:nvSpPr>
        <p:spPr bwMode="auto">
          <a:xfrm>
            <a:off x="3957638" y="5026025"/>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E</a:t>
            </a:r>
          </a:p>
        </p:txBody>
      </p:sp>
      <p:sp>
        <p:nvSpPr>
          <p:cNvPr id="63497" name="Oval 9"/>
          <p:cNvSpPr>
            <a:spLocks noChangeArrowheads="1"/>
          </p:cNvSpPr>
          <p:nvPr/>
        </p:nvSpPr>
        <p:spPr bwMode="auto">
          <a:xfrm>
            <a:off x="5715000" y="5030788"/>
            <a:ext cx="612775" cy="6127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a:solidFill>
                  <a:srgbClr val="000000"/>
                </a:solidFill>
              </a:rPr>
              <a:t>F</a:t>
            </a:r>
          </a:p>
        </p:txBody>
      </p:sp>
      <p:cxnSp>
        <p:nvCxnSpPr>
          <p:cNvPr id="63498" name="AutoShape 10"/>
          <p:cNvCxnSpPr>
            <a:cxnSpLocks noChangeShapeType="1"/>
            <a:stCxn id="63492" idx="7"/>
            <a:endCxn id="63494" idx="1"/>
          </p:cNvCxnSpPr>
          <p:nvPr/>
        </p:nvCxnSpPr>
        <p:spPr bwMode="auto">
          <a:xfrm rot="5400000" flipV="1">
            <a:off x="4186238" y="1819275"/>
            <a:ext cx="9525" cy="3228975"/>
          </a:xfrm>
          <a:prstGeom prst="curvedConnector3">
            <a:avLst>
              <a:gd name="adj1" fmla="val -320000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499" name="AutoShape 11"/>
          <p:cNvCxnSpPr>
            <a:cxnSpLocks noChangeShapeType="1"/>
            <a:stCxn id="63492" idx="2"/>
            <a:endCxn id="63492" idx="0"/>
          </p:cNvCxnSpPr>
          <p:nvPr/>
        </p:nvCxnSpPr>
        <p:spPr bwMode="auto">
          <a:xfrm rot="10800000" flipH="1">
            <a:off x="2039938" y="3338513"/>
            <a:ext cx="320675" cy="320675"/>
          </a:xfrm>
          <a:prstGeom prst="curvedConnector4">
            <a:avLst>
              <a:gd name="adj1" fmla="val -66833"/>
              <a:gd name="adj2" fmla="val 16683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0" name="AutoShape 12"/>
          <p:cNvCxnSpPr>
            <a:cxnSpLocks noChangeShapeType="1"/>
            <a:stCxn id="63492" idx="6"/>
            <a:endCxn id="63493" idx="2"/>
          </p:cNvCxnSpPr>
          <p:nvPr/>
        </p:nvCxnSpPr>
        <p:spPr bwMode="auto">
          <a:xfrm>
            <a:off x="2681288" y="3659188"/>
            <a:ext cx="1262062" cy="4762"/>
          </a:xfrm>
          <a:prstGeom prst="curvedConnector3">
            <a:avLst>
              <a:gd name="adj1" fmla="val 49935"/>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1" name="AutoShape 13"/>
          <p:cNvCxnSpPr>
            <a:cxnSpLocks noChangeShapeType="1"/>
            <a:stCxn id="63493" idx="6"/>
            <a:endCxn id="63494" idx="2"/>
          </p:cNvCxnSpPr>
          <p:nvPr/>
        </p:nvCxnSpPr>
        <p:spPr bwMode="auto">
          <a:xfrm>
            <a:off x="4584700" y="3663950"/>
            <a:ext cx="1116013" cy="4763"/>
          </a:xfrm>
          <a:prstGeom prst="curvedConnector3">
            <a:avLst>
              <a:gd name="adj1" fmla="val 4993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2" name="AutoShape 14"/>
          <p:cNvCxnSpPr>
            <a:cxnSpLocks noChangeShapeType="1"/>
            <a:stCxn id="63495" idx="0"/>
            <a:endCxn id="63494" idx="3"/>
          </p:cNvCxnSpPr>
          <p:nvPr/>
        </p:nvCxnSpPr>
        <p:spPr bwMode="auto">
          <a:xfrm rot="-5400000">
            <a:off x="3529013" y="2730500"/>
            <a:ext cx="1108075" cy="3444875"/>
          </a:xfrm>
          <a:prstGeom prst="curvedConnector3">
            <a:avLst>
              <a:gd name="adj1" fmla="val 68477"/>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3" name="AutoShape 15"/>
          <p:cNvCxnSpPr>
            <a:cxnSpLocks noChangeShapeType="1"/>
            <a:stCxn id="63494" idx="4"/>
            <a:endCxn id="63495" idx="7"/>
          </p:cNvCxnSpPr>
          <p:nvPr/>
        </p:nvCxnSpPr>
        <p:spPr bwMode="auto">
          <a:xfrm rot="5400000">
            <a:off x="3744913" y="2820988"/>
            <a:ext cx="1108075" cy="3444875"/>
          </a:xfrm>
          <a:prstGeom prst="curvedConnector3">
            <a:avLst>
              <a:gd name="adj1" fmla="val 5801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4" name="AutoShape 16"/>
          <p:cNvCxnSpPr>
            <a:cxnSpLocks noChangeShapeType="1"/>
            <a:stCxn id="63496" idx="3"/>
            <a:endCxn id="63492" idx="2"/>
          </p:cNvCxnSpPr>
          <p:nvPr/>
        </p:nvCxnSpPr>
        <p:spPr bwMode="auto">
          <a:xfrm rot="16200000" flipV="1">
            <a:off x="2092326" y="3606800"/>
            <a:ext cx="1903412" cy="2008187"/>
          </a:xfrm>
          <a:prstGeom prst="curvedConnector4">
            <a:avLst>
              <a:gd name="adj1" fmla="val -24940"/>
              <a:gd name="adj2" fmla="val 14086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5" name="AutoShape 17"/>
          <p:cNvCxnSpPr>
            <a:cxnSpLocks noChangeShapeType="1"/>
            <a:endCxn id="63497" idx="0"/>
          </p:cNvCxnSpPr>
          <p:nvPr/>
        </p:nvCxnSpPr>
        <p:spPr bwMode="auto">
          <a:xfrm rot="16200000" flipH="1">
            <a:off x="5533232" y="4528344"/>
            <a:ext cx="973137" cy="3175"/>
          </a:xfrm>
          <a:prstGeom prst="curvedConnector3">
            <a:avLst>
              <a:gd name="adj1" fmla="val 5073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6" name="AutoShape 18"/>
          <p:cNvCxnSpPr>
            <a:cxnSpLocks noChangeShapeType="1"/>
            <a:stCxn id="63497" idx="2"/>
            <a:endCxn id="63496" idx="6"/>
          </p:cNvCxnSpPr>
          <p:nvPr/>
        </p:nvCxnSpPr>
        <p:spPr bwMode="auto">
          <a:xfrm rot="10800000">
            <a:off x="4584700" y="5332413"/>
            <a:ext cx="1116013" cy="4762"/>
          </a:xfrm>
          <a:prstGeom prst="curvedConnector3">
            <a:avLst>
              <a:gd name="adj1" fmla="val 4993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7" name="AutoShape 19"/>
          <p:cNvCxnSpPr>
            <a:cxnSpLocks noChangeShapeType="1"/>
            <a:stCxn id="63495" idx="6"/>
            <a:endCxn id="63496" idx="2"/>
          </p:cNvCxnSpPr>
          <p:nvPr/>
        </p:nvCxnSpPr>
        <p:spPr bwMode="auto">
          <a:xfrm>
            <a:off x="2681288" y="5327650"/>
            <a:ext cx="1262062" cy="4763"/>
          </a:xfrm>
          <a:prstGeom prst="curvedConnector3">
            <a:avLst>
              <a:gd name="adj1" fmla="val 49935"/>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8" name="AutoShape 20"/>
          <p:cNvCxnSpPr>
            <a:cxnSpLocks noChangeShapeType="1"/>
            <a:stCxn id="63497" idx="6"/>
            <a:endCxn id="63497" idx="4"/>
          </p:cNvCxnSpPr>
          <p:nvPr/>
        </p:nvCxnSpPr>
        <p:spPr bwMode="auto">
          <a:xfrm flipH="1">
            <a:off x="6021388" y="5337175"/>
            <a:ext cx="320675" cy="320675"/>
          </a:xfrm>
          <a:prstGeom prst="curvedConnector4">
            <a:avLst>
              <a:gd name="adj1" fmla="val -66833"/>
              <a:gd name="adj2" fmla="val 16683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9" name="AutoShape 21"/>
          <p:cNvCxnSpPr>
            <a:cxnSpLocks noChangeShapeType="1"/>
            <a:stCxn id="63494" idx="4"/>
            <a:endCxn id="63496" idx="7"/>
          </p:cNvCxnSpPr>
          <p:nvPr/>
        </p:nvCxnSpPr>
        <p:spPr bwMode="auto">
          <a:xfrm rot="5400000">
            <a:off x="4694238" y="3775075"/>
            <a:ext cx="1112837" cy="1541463"/>
          </a:xfrm>
          <a:prstGeom prst="curvedConnector3">
            <a:avLst>
              <a:gd name="adj1" fmla="val 67185"/>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10" name="Text Box 22"/>
          <p:cNvSpPr txBox="1">
            <a:spLocks noChangeArrowheads="1"/>
          </p:cNvSpPr>
          <p:nvPr/>
        </p:nvSpPr>
        <p:spPr bwMode="auto">
          <a:xfrm>
            <a:off x="3732213" y="5703888"/>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1.0</a:t>
            </a:r>
          </a:p>
        </p:txBody>
      </p:sp>
      <p:sp>
        <p:nvSpPr>
          <p:cNvPr id="63511" name="Text Box 23"/>
          <p:cNvSpPr txBox="1">
            <a:spLocks noChangeArrowheads="1"/>
          </p:cNvSpPr>
          <p:nvPr/>
        </p:nvSpPr>
        <p:spPr bwMode="auto">
          <a:xfrm>
            <a:off x="2665413" y="526256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.33</a:t>
            </a:r>
          </a:p>
        </p:txBody>
      </p:sp>
      <p:sp>
        <p:nvSpPr>
          <p:cNvPr id="63512" name="Text Box 24"/>
          <p:cNvSpPr txBox="1">
            <a:spLocks noChangeArrowheads="1"/>
          </p:cNvSpPr>
          <p:nvPr/>
        </p:nvSpPr>
        <p:spPr bwMode="auto">
          <a:xfrm>
            <a:off x="4951413" y="52625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.5</a:t>
            </a:r>
          </a:p>
        </p:txBody>
      </p:sp>
      <p:sp>
        <p:nvSpPr>
          <p:cNvPr id="63513" name="Text Box 25"/>
          <p:cNvSpPr txBox="1">
            <a:spLocks noChangeArrowheads="1"/>
          </p:cNvSpPr>
          <p:nvPr/>
        </p:nvSpPr>
        <p:spPr bwMode="auto">
          <a:xfrm>
            <a:off x="6011863" y="41195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.2</a:t>
            </a:r>
          </a:p>
        </p:txBody>
      </p:sp>
      <p:sp>
        <p:nvSpPr>
          <p:cNvPr id="63514" name="Text Box 26"/>
          <p:cNvSpPr txBox="1">
            <a:spLocks noChangeArrowheads="1"/>
          </p:cNvSpPr>
          <p:nvPr/>
        </p:nvSpPr>
        <p:spPr bwMode="auto">
          <a:xfrm>
            <a:off x="4646613" y="328136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1.0</a:t>
            </a:r>
          </a:p>
        </p:txBody>
      </p:sp>
      <p:sp>
        <p:nvSpPr>
          <p:cNvPr id="63515" name="Text Box 27"/>
          <p:cNvSpPr txBox="1">
            <a:spLocks noChangeArrowheads="1"/>
          </p:cNvSpPr>
          <p:nvPr/>
        </p:nvSpPr>
        <p:spPr bwMode="auto">
          <a:xfrm>
            <a:off x="3040063" y="32813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.6</a:t>
            </a:r>
          </a:p>
        </p:txBody>
      </p:sp>
      <p:sp>
        <p:nvSpPr>
          <p:cNvPr id="63516" name="Text Box 28"/>
          <p:cNvSpPr txBox="1">
            <a:spLocks noChangeArrowheads="1"/>
          </p:cNvSpPr>
          <p:nvPr/>
        </p:nvSpPr>
        <p:spPr bwMode="auto">
          <a:xfrm>
            <a:off x="1446213" y="31289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.2</a:t>
            </a:r>
          </a:p>
        </p:txBody>
      </p:sp>
      <p:sp>
        <p:nvSpPr>
          <p:cNvPr id="63517" name="Text Box 29"/>
          <p:cNvSpPr txBox="1">
            <a:spLocks noChangeArrowheads="1"/>
          </p:cNvSpPr>
          <p:nvPr/>
        </p:nvSpPr>
        <p:spPr bwMode="auto">
          <a:xfrm>
            <a:off x="3122613" y="396716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.67</a:t>
            </a:r>
          </a:p>
        </p:txBody>
      </p:sp>
      <p:sp>
        <p:nvSpPr>
          <p:cNvPr id="63518" name="Text Box 30"/>
          <p:cNvSpPr txBox="1">
            <a:spLocks noChangeArrowheads="1"/>
          </p:cNvSpPr>
          <p:nvPr/>
        </p:nvSpPr>
        <p:spPr bwMode="auto">
          <a:xfrm>
            <a:off x="4030663" y="42719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.6</a:t>
            </a:r>
          </a:p>
        </p:txBody>
      </p:sp>
      <p:sp>
        <p:nvSpPr>
          <p:cNvPr id="63519" name="Text Box 31"/>
          <p:cNvSpPr txBox="1">
            <a:spLocks noChangeArrowheads="1"/>
          </p:cNvSpPr>
          <p:nvPr/>
        </p:nvSpPr>
        <p:spPr bwMode="auto">
          <a:xfrm>
            <a:off x="6475413" y="53387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.5</a:t>
            </a:r>
          </a:p>
        </p:txBody>
      </p:sp>
      <p:sp>
        <p:nvSpPr>
          <p:cNvPr id="63520" name="Text Box 32"/>
          <p:cNvSpPr txBox="1">
            <a:spLocks noChangeArrowheads="1"/>
          </p:cNvSpPr>
          <p:nvPr/>
        </p:nvSpPr>
        <p:spPr bwMode="auto">
          <a:xfrm>
            <a:off x="5027613" y="4652963"/>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3B812F"/>
                </a:solidFill>
              </a:rPr>
              <a:t>.2</a:t>
            </a:r>
          </a:p>
        </p:txBody>
      </p:sp>
      <p:sp>
        <p:nvSpPr>
          <p:cNvPr id="63521" name="Text Box 34"/>
          <p:cNvSpPr txBox="1">
            <a:spLocks noChangeArrowheads="1"/>
          </p:cNvSpPr>
          <p:nvPr/>
        </p:nvSpPr>
        <p:spPr bwMode="auto">
          <a:xfrm>
            <a:off x="6792913" y="3913188"/>
            <a:ext cx="1352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i="1">
                <a:solidFill>
                  <a:srgbClr val="5F5F5F"/>
                </a:solidFill>
              </a:rPr>
              <a:t>Markov</a:t>
            </a:r>
          </a:p>
          <a:p>
            <a:pPr algn="ctr" eaLnBrk="1" hangingPunct="1"/>
            <a:r>
              <a:rPr lang="en-US" sz="2800" i="1">
                <a:solidFill>
                  <a:srgbClr val="5F5F5F"/>
                </a:solidFill>
              </a:rPr>
              <a:t>Model</a:t>
            </a:r>
          </a:p>
        </p:txBody>
      </p:sp>
    </p:spTree>
    <p:extLst>
      <p:ext uri="{BB962C8B-B14F-4D97-AF65-F5344CB8AC3E}">
        <p14:creationId xmlns:p14="http://schemas.microsoft.com/office/powerpoint/2010/main" val="27311068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4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5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5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5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5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50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5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5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50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5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5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5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5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5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5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5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5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5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5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5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5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5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animBg="1"/>
      <p:bldP spid="63496" grpId="0" animBg="1"/>
      <p:bldP spid="63497" grpId="0" animBg="1"/>
      <p:bldP spid="63510" grpId="0"/>
      <p:bldP spid="63511" grpId="0"/>
      <p:bldP spid="63512" grpId="0"/>
      <p:bldP spid="63513" grpId="0"/>
      <p:bldP spid="63514" grpId="0"/>
      <p:bldP spid="63515" grpId="0"/>
      <p:bldP spid="63516" grpId="0"/>
      <p:bldP spid="63517" grpId="0"/>
      <p:bldP spid="63518" grpId="0"/>
      <p:bldP spid="63519" grpId="0"/>
      <p:bldP spid="63520" grpId="0"/>
      <p:bldP spid="63521" grpId="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33424</TotalTime>
  <Words>6378</Words>
  <Application>Microsoft Macintosh PowerPoint</Application>
  <PresentationFormat>On-screen Show (4:3)</PresentationFormat>
  <Paragraphs>1187</Paragraphs>
  <Slides>87</Slides>
  <Notes>15</Notes>
  <HiddenSlides>0</HiddenSlides>
  <MMClips>0</MMClips>
  <ScaleCrop>false</ScaleCrop>
  <HeadingPairs>
    <vt:vector size="4" baseType="variant">
      <vt:variant>
        <vt:lpstr>Theme</vt:lpstr>
      </vt:variant>
      <vt:variant>
        <vt:i4>21</vt:i4>
      </vt:variant>
      <vt:variant>
        <vt:lpstr>Slide Titles</vt:lpstr>
      </vt:variant>
      <vt:variant>
        <vt:i4>87</vt:i4>
      </vt:variant>
    </vt:vector>
  </HeadingPairs>
  <TitlesOfParts>
    <vt:vector size="108" baseType="lpstr">
      <vt:lpstr>Edge</vt:lpstr>
      <vt:lpstr>1_Edge</vt:lpstr>
      <vt:lpstr>3_Edge</vt:lpstr>
      <vt:lpstr>19_Edge</vt:lpstr>
      <vt:lpstr>2_Edge</vt:lpstr>
      <vt:lpstr>4_Edge</vt:lpstr>
      <vt:lpstr>6_Edge</vt:lpstr>
      <vt:lpstr>11_Edge</vt:lpstr>
      <vt:lpstr>10_Edge</vt:lpstr>
      <vt:lpstr>12_Edge</vt:lpstr>
      <vt:lpstr>5_Edge</vt:lpstr>
      <vt:lpstr>26_Edge</vt:lpstr>
      <vt:lpstr>7_Edge</vt:lpstr>
      <vt:lpstr>Office Theme</vt:lpstr>
      <vt:lpstr>14_Office Theme</vt:lpstr>
      <vt:lpstr>13_Edge</vt:lpstr>
      <vt:lpstr>21_Edge</vt:lpstr>
      <vt:lpstr>8_Edge</vt:lpstr>
      <vt:lpstr>6_Office Theme</vt:lpstr>
      <vt:lpstr>9_Edge</vt:lpstr>
      <vt:lpstr>49_Edge</vt:lpstr>
      <vt:lpstr>18-447  Computer Architecture Lecture 26: Prefetching &amp;  Emerging Memory Technologies</vt:lpstr>
      <vt:lpstr>Lab 5 Honors (Critical Path)</vt:lpstr>
      <vt:lpstr>Lab 5 Honors (4-Way Cache Design) </vt:lpstr>
      <vt:lpstr>Where We Are in Lecture Schedule</vt:lpstr>
      <vt:lpstr>Required Reading </vt:lpstr>
      <vt:lpstr>Prefetching</vt:lpstr>
      <vt:lpstr>Review: Outline of Prefetching Lecture(s)</vt:lpstr>
      <vt:lpstr>Review: How to Prefetch More Irregular Access Patterns?</vt:lpstr>
      <vt:lpstr>Address Correlation Based Prefetching (I)</vt:lpstr>
      <vt:lpstr>Address Correlation Based Prefetching (II)</vt:lpstr>
      <vt:lpstr>Address Correlation Based Prefetching (III)</vt:lpstr>
      <vt:lpstr>Content Directed Prefetching (I) </vt:lpstr>
      <vt:lpstr>Content Directed Prefetching (II)</vt:lpstr>
      <vt:lpstr>Execution-based Prefetchers (I)</vt:lpstr>
      <vt:lpstr>Execution-based Prefetchers (II)</vt:lpstr>
      <vt:lpstr>Thread-Based Pre-Execution</vt:lpstr>
      <vt:lpstr>Thread-Based Pre-Execution Issues</vt:lpstr>
      <vt:lpstr>Thread-Based Pre-Execution Issues</vt:lpstr>
      <vt:lpstr>An Example</vt:lpstr>
      <vt:lpstr>Example ISA Extensions</vt:lpstr>
      <vt:lpstr>Results on a Multithreaded Processor</vt:lpstr>
      <vt:lpstr>Problem Instructions</vt:lpstr>
      <vt:lpstr>Fork Point for Prefetching Thread</vt:lpstr>
      <vt:lpstr>Pre-execution Thread Construction</vt:lpstr>
      <vt:lpstr>Review: Runahead Execution</vt:lpstr>
      <vt:lpstr>Review: Runahead Execution (Mutlu et al., HPCA 2003)</vt:lpstr>
      <vt:lpstr>Runahead as an Execution-based Prefetcher</vt:lpstr>
      <vt:lpstr>Taking Advantage of Pure Speculation</vt:lpstr>
      <vt:lpstr>Where We Are in Lecture Schedule</vt:lpstr>
      <vt:lpstr>Emerging Memory Technologies</vt:lpstr>
      <vt:lpstr>The Main Memory System</vt:lpstr>
      <vt:lpstr>Major Trends Affecting Main Memory (I)</vt:lpstr>
      <vt:lpstr>The DRAM Scaling Problem</vt:lpstr>
      <vt:lpstr>An Example of The Scaling Problem</vt:lpstr>
      <vt:lpstr>Most DRAM Modules Are At Risk</vt:lpstr>
      <vt:lpstr>Errors vs. Vintage</vt:lpstr>
      <vt:lpstr>Security Implications</vt:lpstr>
      <vt:lpstr>Security Implications</vt:lpstr>
      <vt:lpstr>How Can We Fix the Memory Problem &amp;  Design (Memory) Systems of the Future?</vt:lpstr>
      <vt:lpstr>How Do We Solve The Problem?</vt:lpstr>
      <vt:lpstr>Trends: Problems with DRAM as Main Memory</vt:lpstr>
      <vt:lpstr>Solutions to the DRAM Scaling Problem</vt:lpstr>
      <vt:lpstr>Solution 1: Tolerate DRAM</vt:lpstr>
      <vt:lpstr>Solution 1: Tolerate DRAM</vt:lpstr>
      <vt:lpstr>Solution 2: Emerging Memory Technologies</vt:lpstr>
      <vt:lpstr>Hybrid Memory Systems</vt:lpstr>
      <vt:lpstr>Requirements from an Ideal Memory System</vt:lpstr>
      <vt:lpstr>The Promise of Emerging Technologies</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Some Questions</vt:lpstr>
      <vt:lpstr>PCM-based Main Memory (I)</vt:lpstr>
      <vt:lpstr>Hybrid Memory Systems: Challenges </vt:lpstr>
      <vt:lpstr>PCM-based Main Memory (II)</vt:lpstr>
      <vt:lpstr>Aside: STT-RAM Basics</vt:lpstr>
      <vt:lpstr>Aside: STT MRAM: Pros and Cons</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Other Opportunities with Emerging Technologies</vt:lpstr>
      <vt:lpstr>Coordinated Memory and Storage with NVM (I)</vt:lpstr>
      <vt:lpstr>Coordinated Memory and Storage with NVM (II)</vt:lpstr>
      <vt:lpstr>The Persistent Memory Manager (PMM)</vt:lpstr>
      <vt:lpstr>The Persistent Memory Manager (PMM)</vt:lpstr>
      <vt:lpstr>Performance Benefits of a Single-Level Store</vt:lpstr>
      <vt:lpstr>Energy Benefits of a Single-Level Store</vt:lpstr>
      <vt:lpstr>Enabling and Exploiting NVM: Issues</vt:lpstr>
      <vt:lpstr>Three Principles for (Memory) Scaling</vt:lpstr>
      <vt:lpstr>Security Challenges of Emerging Technologies</vt:lpstr>
      <vt:lpstr>Securing Emerging Memory Technologies</vt:lpstr>
      <vt:lpstr>Summary of Emerging Memory Technologies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1002</cp:revision>
  <cp:lastPrinted>2012-02-06T05:16:11Z</cp:lastPrinted>
  <dcterms:created xsi:type="dcterms:W3CDTF">2010-09-08T00:51:32Z</dcterms:created>
  <dcterms:modified xsi:type="dcterms:W3CDTF">2015-04-03T19:35:10Z</dcterms:modified>
</cp:coreProperties>
</file>