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xlsx" ContentType="application/vnd.openxmlformats-officedocument.spreadsheetml.sheet"/>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822" r:id="rId3"/>
    <p:sldMasterId id="2147484917" r:id="rId4"/>
    <p:sldMasterId id="2147485082" r:id="rId5"/>
    <p:sldMasterId id="2147485094" r:id="rId6"/>
    <p:sldMasterId id="2147485106" r:id="rId7"/>
    <p:sldMasterId id="2147485118" r:id="rId8"/>
    <p:sldMasterId id="2147485156" r:id="rId9"/>
    <p:sldMasterId id="2147485169" r:id="rId10"/>
    <p:sldMasterId id="2147485182" r:id="rId11"/>
    <p:sldMasterId id="2147485194" r:id="rId12"/>
    <p:sldMasterId id="2147485206" r:id="rId13"/>
    <p:sldMasterId id="2147485218" r:id="rId14"/>
  </p:sldMasterIdLst>
  <p:notesMasterIdLst>
    <p:notesMasterId r:id="rId91"/>
  </p:notesMasterIdLst>
  <p:sldIdLst>
    <p:sldId id="284" r:id="rId15"/>
    <p:sldId id="1523" r:id="rId16"/>
    <p:sldId id="1524" r:id="rId17"/>
    <p:sldId id="1525" r:id="rId18"/>
    <p:sldId id="1324" r:id="rId19"/>
    <p:sldId id="1404" r:id="rId20"/>
    <p:sldId id="1405" r:id="rId21"/>
    <p:sldId id="1406" r:id="rId22"/>
    <p:sldId id="1407" r:id="rId23"/>
    <p:sldId id="1408" r:id="rId24"/>
    <p:sldId id="1409" r:id="rId25"/>
    <p:sldId id="1410" r:id="rId26"/>
    <p:sldId id="1411" r:id="rId27"/>
    <p:sldId id="1412" r:id="rId28"/>
    <p:sldId id="1413" r:id="rId29"/>
    <p:sldId id="1414" r:id="rId30"/>
    <p:sldId id="1415" r:id="rId31"/>
    <p:sldId id="1419" r:id="rId32"/>
    <p:sldId id="1422" r:id="rId33"/>
    <p:sldId id="1527" r:id="rId34"/>
    <p:sldId id="1528" r:id="rId35"/>
    <p:sldId id="1529" r:id="rId36"/>
    <p:sldId id="1526" r:id="rId37"/>
    <p:sldId id="1530" r:id="rId38"/>
    <p:sldId id="1531" r:id="rId39"/>
    <p:sldId id="1439" r:id="rId40"/>
    <p:sldId id="1532" r:id="rId41"/>
    <p:sldId id="1440" r:id="rId42"/>
    <p:sldId id="1441" r:id="rId43"/>
    <p:sldId id="1442" r:id="rId44"/>
    <p:sldId id="1423" r:id="rId45"/>
    <p:sldId id="1438" r:id="rId46"/>
    <p:sldId id="1354" r:id="rId47"/>
    <p:sldId id="1443" r:id="rId48"/>
    <p:sldId id="1355" r:id="rId49"/>
    <p:sldId id="1481" r:id="rId50"/>
    <p:sldId id="1521" r:id="rId51"/>
    <p:sldId id="1522" r:id="rId52"/>
    <p:sldId id="1482" r:id="rId53"/>
    <p:sldId id="1483" r:id="rId54"/>
    <p:sldId id="1484" r:id="rId55"/>
    <p:sldId id="1486" r:id="rId56"/>
    <p:sldId id="1487" r:id="rId57"/>
    <p:sldId id="1488" r:id="rId58"/>
    <p:sldId id="1489" r:id="rId59"/>
    <p:sldId id="1490" r:id="rId60"/>
    <p:sldId id="1491" r:id="rId61"/>
    <p:sldId id="1492" r:id="rId62"/>
    <p:sldId id="1493" r:id="rId63"/>
    <p:sldId id="1494" r:id="rId64"/>
    <p:sldId id="1495" r:id="rId65"/>
    <p:sldId id="1496" r:id="rId66"/>
    <p:sldId id="1497" r:id="rId67"/>
    <p:sldId id="1498" r:id="rId68"/>
    <p:sldId id="1499" r:id="rId69"/>
    <p:sldId id="1500" r:id="rId70"/>
    <p:sldId id="1501" r:id="rId71"/>
    <p:sldId id="1502" r:id="rId72"/>
    <p:sldId id="1503" r:id="rId73"/>
    <p:sldId id="1504" r:id="rId74"/>
    <p:sldId id="1505" r:id="rId75"/>
    <p:sldId id="1506" r:id="rId76"/>
    <p:sldId id="1507" r:id="rId77"/>
    <p:sldId id="1508" r:id="rId78"/>
    <p:sldId id="1509" r:id="rId79"/>
    <p:sldId id="1510" r:id="rId80"/>
    <p:sldId id="1511" r:id="rId81"/>
    <p:sldId id="1512" r:id="rId82"/>
    <p:sldId id="1513" r:id="rId83"/>
    <p:sldId id="1514" r:id="rId84"/>
    <p:sldId id="1515" r:id="rId85"/>
    <p:sldId id="1516" r:id="rId86"/>
    <p:sldId id="1517" r:id="rId87"/>
    <p:sldId id="1518" r:id="rId88"/>
    <p:sldId id="1519" r:id="rId89"/>
    <p:sldId id="1520" r:id="rId9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2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50" Type="http://schemas.openxmlformats.org/officeDocument/2006/relationships/slide" Target="slides/slide36.xml"/><Relationship Id="rId51" Type="http://schemas.openxmlformats.org/officeDocument/2006/relationships/slide" Target="slides/slide37.xml"/><Relationship Id="rId52" Type="http://schemas.openxmlformats.org/officeDocument/2006/relationships/slide" Target="slides/slide38.xml"/><Relationship Id="rId53" Type="http://schemas.openxmlformats.org/officeDocument/2006/relationships/slide" Target="slides/slide39.xml"/><Relationship Id="rId54" Type="http://schemas.openxmlformats.org/officeDocument/2006/relationships/slide" Target="slides/slide40.xml"/><Relationship Id="rId55" Type="http://schemas.openxmlformats.org/officeDocument/2006/relationships/slide" Target="slides/slide41.xml"/><Relationship Id="rId56" Type="http://schemas.openxmlformats.org/officeDocument/2006/relationships/slide" Target="slides/slide42.xml"/><Relationship Id="rId57" Type="http://schemas.openxmlformats.org/officeDocument/2006/relationships/slide" Target="slides/slide43.xml"/><Relationship Id="rId58" Type="http://schemas.openxmlformats.org/officeDocument/2006/relationships/slide" Target="slides/slide44.xml"/><Relationship Id="rId59" Type="http://schemas.openxmlformats.org/officeDocument/2006/relationships/slide" Target="slides/slide45.xml"/><Relationship Id="rId70" Type="http://schemas.openxmlformats.org/officeDocument/2006/relationships/slide" Target="slides/slide56.xml"/><Relationship Id="rId71" Type="http://schemas.openxmlformats.org/officeDocument/2006/relationships/slide" Target="slides/slide57.xml"/><Relationship Id="rId72" Type="http://schemas.openxmlformats.org/officeDocument/2006/relationships/slide" Target="slides/slide58.xml"/><Relationship Id="rId73" Type="http://schemas.openxmlformats.org/officeDocument/2006/relationships/slide" Target="slides/slide59.xml"/><Relationship Id="rId74" Type="http://schemas.openxmlformats.org/officeDocument/2006/relationships/slide" Target="slides/slide60.xml"/><Relationship Id="rId75" Type="http://schemas.openxmlformats.org/officeDocument/2006/relationships/slide" Target="slides/slide61.xml"/><Relationship Id="rId76" Type="http://schemas.openxmlformats.org/officeDocument/2006/relationships/slide" Target="slides/slide62.xml"/><Relationship Id="rId77" Type="http://schemas.openxmlformats.org/officeDocument/2006/relationships/slide" Target="slides/slide63.xml"/><Relationship Id="rId78" Type="http://schemas.openxmlformats.org/officeDocument/2006/relationships/slide" Target="slides/slide64.xml"/><Relationship Id="rId79" Type="http://schemas.openxmlformats.org/officeDocument/2006/relationships/slide" Target="slides/slide65.xml"/><Relationship Id="rId90" Type="http://schemas.openxmlformats.org/officeDocument/2006/relationships/slide" Target="slides/slide76.xml"/><Relationship Id="rId91" Type="http://schemas.openxmlformats.org/officeDocument/2006/relationships/notesMaster" Target="notesMasters/notes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47" Type="http://schemas.openxmlformats.org/officeDocument/2006/relationships/slide" Target="slides/slide33.xml"/><Relationship Id="rId48" Type="http://schemas.openxmlformats.org/officeDocument/2006/relationships/slide" Target="slides/slide34.xml"/><Relationship Id="rId49" Type="http://schemas.openxmlformats.org/officeDocument/2006/relationships/slide" Target="slides/slide35.xml"/><Relationship Id="rId60" Type="http://schemas.openxmlformats.org/officeDocument/2006/relationships/slide" Target="slides/slide46.xml"/><Relationship Id="rId61" Type="http://schemas.openxmlformats.org/officeDocument/2006/relationships/slide" Target="slides/slide47.xml"/><Relationship Id="rId62" Type="http://schemas.openxmlformats.org/officeDocument/2006/relationships/slide" Target="slides/slide48.xml"/><Relationship Id="rId63" Type="http://schemas.openxmlformats.org/officeDocument/2006/relationships/slide" Target="slides/slide49.xml"/><Relationship Id="rId64" Type="http://schemas.openxmlformats.org/officeDocument/2006/relationships/slide" Target="slides/slide50.xml"/><Relationship Id="rId65" Type="http://schemas.openxmlformats.org/officeDocument/2006/relationships/slide" Target="slides/slide51.xml"/><Relationship Id="rId66" Type="http://schemas.openxmlformats.org/officeDocument/2006/relationships/slide" Target="slides/slide52.xml"/><Relationship Id="rId67" Type="http://schemas.openxmlformats.org/officeDocument/2006/relationships/slide" Target="slides/slide53.xml"/><Relationship Id="rId68" Type="http://schemas.openxmlformats.org/officeDocument/2006/relationships/slide" Target="slides/slide54.xml"/><Relationship Id="rId69" Type="http://schemas.openxmlformats.org/officeDocument/2006/relationships/slide" Target="slides/slide55.xml"/><Relationship Id="rId80" Type="http://schemas.openxmlformats.org/officeDocument/2006/relationships/slide" Target="slides/slide66.xml"/><Relationship Id="rId81" Type="http://schemas.openxmlformats.org/officeDocument/2006/relationships/slide" Target="slides/slide67.xml"/><Relationship Id="rId82" Type="http://schemas.openxmlformats.org/officeDocument/2006/relationships/slide" Target="slides/slide68.xml"/><Relationship Id="rId83" Type="http://schemas.openxmlformats.org/officeDocument/2006/relationships/slide" Target="slides/slide69.xml"/><Relationship Id="rId84" Type="http://schemas.openxmlformats.org/officeDocument/2006/relationships/slide" Target="slides/slide70.xml"/><Relationship Id="rId85" Type="http://schemas.openxmlformats.org/officeDocument/2006/relationships/slide" Target="slides/slide71.xml"/><Relationship Id="rId86" Type="http://schemas.openxmlformats.org/officeDocument/2006/relationships/slide" Target="slides/slide72.xml"/><Relationship Id="rId87" Type="http://schemas.openxmlformats.org/officeDocument/2006/relationships/slide" Target="slides/slide73.xml"/><Relationship Id="rId88" Type="http://schemas.openxmlformats.org/officeDocument/2006/relationships/slide" Target="slides/slide74.xml"/><Relationship Id="rId89" Type="http://schemas.openxmlformats.org/officeDocument/2006/relationships/slide" Target="slides/slide7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FCFS</c:v>
                </c:pt>
              </c:strCache>
            </c:strRef>
          </c:tx>
          <c:spPr>
            <a:ln w="28575">
              <a:solidFill>
                <a:schemeClr val="tx1"/>
              </a:solidFill>
            </a:ln>
          </c:spPr>
          <c:marker>
            <c:symbol val="diamond"/>
            <c:size val="16"/>
            <c:spPr>
              <a:solidFill>
                <a:schemeClr val="tx1"/>
              </a:solidFill>
              <a:ln>
                <a:solidFill>
                  <a:schemeClr val="tx1"/>
                </a:solidFill>
              </a:ln>
            </c:spPr>
          </c:marker>
          <c:xVal>
            <c:numRef>
              <c:f>Sheet1!$A$2:$A$6</c:f>
              <c:numCache>
                <c:formatCode>General</c:formatCode>
                <c:ptCount val="5"/>
                <c:pt idx="0">
                  <c:v>7.21</c:v>
                </c:pt>
                <c:pt idx="1">
                  <c:v>8.166</c:v>
                </c:pt>
                <c:pt idx="2">
                  <c:v>8.26</c:v>
                </c:pt>
                <c:pt idx="3">
                  <c:v>8.527000000000001</c:v>
                </c:pt>
                <c:pt idx="4">
                  <c:v>8.778</c:v>
                </c:pt>
              </c:numCache>
            </c:numRef>
          </c:xVal>
          <c:yVal>
            <c:numRef>
              <c:f>Sheet1!$B$2:$B$6</c:f>
              <c:numCache>
                <c:formatCode>General</c:formatCode>
                <c:ptCount val="5"/>
                <c:pt idx="0">
                  <c:v>8.513000000000003</c:v>
                </c:pt>
              </c:numCache>
            </c:numRef>
          </c:yVal>
          <c:smooth val="0"/>
        </c:ser>
        <c:ser>
          <c:idx val="1"/>
          <c:order val="1"/>
          <c:tx>
            <c:strRef>
              <c:f>Sheet1!$C$1</c:f>
              <c:strCache>
                <c:ptCount val="1"/>
                <c:pt idx="0">
                  <c:v>FRFCFS</c:v>
                </c:pt>
              </c:strCache>
            </c:strRef>
          </c:tx>
          <c:spPr>
            <a:ln w="28575">
              <a:solidFill>
                <a:srgbClr val="00B050"/>
              </a:solidFill>
            </a:ln>
          </c:spPr>
          <c:marker>
            <c:symbol val="square"/>
            <c:size val="16"/>
            <c:spPr>
              <a:solidFill>
                <a:srgbClr val="00B050"/>
              </a:solidFill>
              <a:ln>
                <a:solidFill>
                  <a:srgbClr val="00B050"/>
                </a:solidFill>
              </a:ln>
            </c:spPr>
          </c:marker>
          <c:xVal>
            <c:numRef>
              <c:f>Sheet1!$A$2:$A$6</c:f>
              <c:numCache>
                <c:formatCode>General</c:formatCode>
                <c:ptCount val="5"/>
                <c:pt idx="0">
                  <c:v>7.21</c:v>
                </c:pt>
                <c:pt idx="1">
                  <c:v>8.166</c:v>
                </c:pt>
                <c:pt idx="2">
                  <c:v>8.26</c:v>
                </c:pt>
                <c:pt idx="3">
                  <c:v>8.527000000000001</c:v>
                </c:pt>
                <c:pt idx="4">
                  <c:v>8.778</c:v>
                </c:pt>
              </c:numCache>
            </c:numRef>
          </c:xVal>
          <c:yVal>
            <c:numRef>
              <c:f>Sheet1!$C$2:$C$6</c:f>
              <c:numCache>
                <c:formatCode>General</c:formatCode>
                <c:ptCount val="5"/>
                <c:pt idx="1">
                  <c:v>14.18</c:v>
                </c:pt>
              </c:numCache>
            </c:numRef>
          </c:yVal>
          <c:smooth val="0"/>
        </c:ser>
        <c:ser>
          <c:idx val="2"/>
          <c:order val="2"/>
          <c:tx>
            <c:strRef>
              <c:f>Sheet1!$D$1</c:f>
              <c:strCache>
                <c:ptCount val="1"/>
                <c:pt idx="0">
                  <c:v>STFM</c:v>
                </c:pt>
              </c:strCache>
            </c:strRef>
          </c:tx>
          <c:spPr>
            <a:ln w="28575">
              <a:solidFill>
                <a:schemeClr val="tx2"/>
              </a:solidFill>
            </a:ln>
          </c:spPr>
          <c:marker>
            <c:symbol val="triangle"/>
            <c:size val="16"/>
            <c:spPr>
              <a:solidFill>
                <a:schemeClr val="tx2"/>
              </a:solidFill>
              <a:ln>
                <a:solidFill>
                  <a:schemeClr val="tx2"/>
                </a:solidFill>
              </a:ln>
            </c:spPr>
          </c:marker>
          <c:xVal>
            <c:numRef>
              <c:f>Sheet1!$A$2:$A$6</c:f>
              <c:numCache>
                <c:formatCode>General</c:formatCode>
                <c:ptCount val="5"/>
                <c:pt idx="0">
                  <c:v>7.21</c:v>
                </c:pt>
                <c:pt idx="1">
                  <c:v>8.166</c:v>
                </c:pt>
                <c:pt idx="2">
                  <c:v>8.26</c:v>
                </c:pt>
                <c:pt idx="3">
                  <c:v>8.527000000000001</c:v>
                </c:pt>
                <c:pt idx="4">
                  <c:v>8.778</c:v>
                </c:pt>
              </c:numCache>
            </c:numRef>
          </c:xVal>
          <c:yVal>
            <c:numRef>
              <c:f>Sheet1!$D$2:$D$6</c:f>
              <c:numCache>
                <c:formatCode>General</c:formatCode>
                <c:ptCount val="5"/>
                <c:pt idx="2">
                  <c:v>9.245</c:v>
                </c:pt>
              </c:numCache>
            </c:numRef>
          </c:yVal>
          <c:smooth val="0"/>
        </c:ser>
        <c:ser>
          <c:idx val="3"/>
          <c:order val="3"/>
          <c:tx>
            <c:strRef>
              <c:f>Sheet1!$E$1</c:f>
              <c:strCache>
                <c:ptCount val="1"/>
                <c:pt idx="0">
                  <c:v>PAR-BS</c:v>
                </c:pt>
              </c:strCache>
            </c:strRef>
          </c:tx>
          <c:spPr>
            <a:ln>
              <a:solidFill>
                <a:srgbClr val="FF0000"/>
              </a:solidFill>
            </a:ln>
          </c:spPr>
          <c:marker>
            <c:symbol val="circle"/>
            <c:size val="16"/>
            <c:spPr>
              <a:solidFill>
                <a:srgbClr val="FF0000"/>
              </a:solidFill>
              <a:ln>
                <a:solidFill>
                  <a:srgbClr val="FF0000"/>
                </a:solidFill>
              </a:ln>
            </c:spPr>
          </c:marker>
          <c:xVal>
            <c:numRef>
              <c:f>Sheet1!$A$2:$A$6</c:f>
              <c:numCache>
                <c:formatCode>General</c:formatCode>
                <c:ptCount val="5"/>
                <c:pt idx="0">
                  <c:v>7.21</c:v>
                </c:pt>
                <c:pt idx="1">
                  <c:v>8.166</c:v>
                </c:pt>
                <c:pt idx="2">
                  <c:v>8.26</c:v>
                </c:pt>
                <c:pt idx="3">
                  <c:v>8.527000000000001</c:v>
                </c:pt>
                <c:pt idx="4">
                  <c:v>8.778</c:v>
                </c:pt>
              </c:numCache>
            </c:numRef>
          </c:xVal>
          <c:yVal>
            <c:numRef>
              <c:f>Sheet1!$E$2:$E$6</c:f>
              <c:numCache>
                <c:formatCode>General</c:formatCode>
                <c:ptCount val="5"/>
                <c:pt idx="3">
                  <c:v>7.418</c:v>
                </c:pt>
              </c:numCache>
            </c:numRef>
          </c:yVal>
          <c:smooth val="0"/>
        </c:ser>
        <c:ser>
          <c:idx val="4"/>
          <c:order val="4"/>
          <c:tx>
            <c:strRef>
              <c:f>Sheet1!$F$1</c:f>
              <c:strCache>
                <c:ptCount val="1"/>
                <c:pt idx="0">
                  <c:v>ATLAS</c:v>
                </c:pt>
              </c:strCache>
            </c:strRef>
          </c:tx>
          <c:marker>
            <c:symbol val="diamond"/>
            <c:size val="15"/>
          </c:marker>
          <c:xVal>
            <c:numRef>
              <c:f>Sheet1!$A$2:$A$6</c:f>
              <c:numCache>
                <c:formatCode>General</c:formatCode>
                <c:ptCount val="5"/>
                <c:pt idx="0">
                  <c:v>7.21</c:v>
                </c:pt>
                <c:pt idx="1">
                  <c:v>8.166</c:v>
                </c:pt>
                <c:pt idx="2">
                  <c:v>8.26</c:v>
                </c:pt>
                <c:pt idx="3">
                  <c:v>8.527000000000001</c:v>
                </c:pt>
                <c:pt idx="4">
                  <c:v>8.778</c:v>
                </c:pt>
              </c:numCache>
            </c:numRef>
          </c:xVal>
          <c:yVal>
            <c:numRef>
              <c:f>Sheet1!$F$2:$F$6</c:f>
              <c:numCache>
                <c:formatCode>General</c:formatCode>
                <c:ptCount val="5"/>
                <c:pt idx="4">
                  <c:v>11.52</c:v>
                </c:pt>
              </c:numCache>
            </c:numRef>
          </c:yVal>
          <c:smooth val="0"/>
        </c:ser>
        <c:dLbls>
          <c:showLegendKey val="0"/>
          <c:showVal val="0"/>
          <c:showCatName val="0"/>
          <c:showSerName val="0"/>
          <c:showPercent val="0"/>
          <c:showBubbleSize val="0"/>
        </c:dLbls>
        <c:axId val="-2115866552"/>
        <c:axId val="-2115707464"/>
      </c:scatterChart>
      <c:valAx>
        <c:axId val="-2115866552"/>
        <c:scaling>
          <c:orientation val="minMax"/>
          <c:max val="10.0"/>
          <c:min val="7.0"/>
        </c:scaling>
        <c:delete val="0"/>
        <c:axPos val="b"/>
        <c:title>
          <c:tx>
            <c:rich>
              <a:bodyPr/>
              <a:lstStyle/>
              <a:p>
                <a:pPr>
                  <a:defRPr sz="1800" b="0"/>
                </a:pPr>
                <a:r>
                  <a:rPr lang="en-US" sz="1800" b="0" dirty="0" smtClean="0"/>
                  <a:t>Weighted Speedup</a:t>
                </a:r>
                <a:endParaRPr lang="en-US" sz="1800" b="0" dirty="0"/>
              </a:p>
            </c:rich>
          </c:tx>
          <c:layout>
            <c:manualLayout>
              <c:xMode val="edge"/>
              <c:yMode val="edge"/>
              <c:x val="0.335630941965588"/>
              <c:y val="0.856205629816239"/>
            </c:manualLayout>
          </c:layout>
          <c:overlay val="0"/>
        </c:title>
        <c:numFmt formatCode="General" sourceLinked="1"/>
        <c:majorTickMark val="out"/>
        <c:minorTickMark val="none"/>
        <c:tickLblPos val="nextTo"/>
        <c:spPr>
          <a:ln w="38100">
            <a:solidFill>
              <a:schemeClr val="tx1"/>
            </a:solidFill>
            <a:tailEnd type="triangle" w="lg" len="lg"/>
          </a:ln>
        </c:spPr>
        <c:txPr>
          <a:bodyPr/>
          <a:lstStyle/>
          <a:p>
            <a:pPr>
              <a:defRPr sz="1400"/>
            </a:pPr>
            <a:endParaRPr lang="en-US"/>
          </a:p>
        </c:txPr>
        <c:crossAx val="-2115707464"/>
        <c:crosses val="autoZero"/>
        <c:crossBetween val="midCat"/>
        <c:majorUnit val="0.5"/>
      </c:valAx>
      <c:valAx>
        <c:axId val="-2115707464"/>
        <c:scaling>
          <c:orientation val="minMax"/>
          <c:max val="18.0"/>
          <c:min val="1.0"/>
        </c:scaling>
        <c:delete val="0"/>
        <c:axPos val="l"/>
        <c:title>
          <c:tx>
            <c:rich>
              <a:bodyPr rot="-5400000" vert="horz"/>
              <a:lstStyle/>
              <a:p>
                <a:pPr>
                  <a:defRPr sz="2000" b="0"/>
                </a:pPr>
                <a:r>
                  <a:rPr lang="en-US" sz="2000" b="0" dirty="0" smtClean="0"/>
                  <a:t>Maximum Slowdown</a:t>
                </a:r>
                <a:endParaRPr lang="en-US" sz="2000" b="0" dirty="0"/>
              </a:p>
            </c:rich>
          </c:tx>
          <c:layout>
            <c:manualLayout>
              <c:xMode val="edge"/>
              <c:yMode val="edge"/>
              <c:x val="0.0307970970562169"/>
              <c:y val="0.128291151106112"/>
            </c:manualLayout>
          </c:layout>
          <c:overlay val="0"/>
        </c:title>
        <c:numFmt formatCode="General" sourceLinked="1"/>
        <c:majorTickMark val="out"/>
        <c:minorTickMark val="none"/>
        <c:tickLblPos val="nextTo"/>
        <c:spPr>
          <a:noFill/>
          <a:ln w="38100">
            <a:solidFill>
              <a:schemeClr val="tx1"/>
            </a:solidFill>
            <a:tailEnd type="triangle" w="lg" len="lg"/>
          </a:ln>
        </c:spPr>
        <c:txPr>
          <a:bodyPr/>
          <a:lstStyle/>
          <a:p>
            <a:pPr>
              <a:defRPr sz="1400"/>
            </a:pPr>
            <a:endParaRPr lang="en-US"/>
          </a:p>
        </c:txPr>
        <c:crossAx val="-2115866552"/>
        <c:crosses val="autoZero"/>
        <c:crossBetween val="midCat"/>
      </c:valAx>
      <c:spPr>
        <a:solidFill>
          <a:schemeClr val="bg1">
            <a:lumMod val="95000"/>
          </a:schemeClr>
        </a:solidFill>
      </c:spPr>
    </c:plotArea>
    <c:legend>
      <c:legendPos val="r"/>
      <c:layout>
        <c:manualLayout>
          <c:xMode val="edge"/>
          <c:yMode val="edge"/>
          <c:x val="0.82336159903089"/>
          <c:y val="0.250892013498313"/>
          <c:w val="0.153814960629921"/>
          <c:h val="0.46173416322726"/>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1839861256"/>
        <c:axId val="1839853448"/>
      </c:scatterChart>
      <c:valAx>
        <c:axId val="1839861256"/>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39853448"/>
        <c:crosses val="autoZero"/>
        <c:crossBetween val="midCat"/>
      </c:valAx>
      <c:valAx>
        <c:axId val="1839853448"/>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39861256"/>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1839497064"/>
        <c:axId val="1839480728"/>
      </c:scatterChart>
      <c:valAx>
        <c:axId val="1839497064"/>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39480728"/>
        <c:crosses val="autoZero"/>
        <c:crossBetween val="midCat"/>
      </c:valAx>
      <c:valAx>
        <c:axId val="1839480728"/>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39497064"/>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BDDCC927-F450-1349-92A0-EBBF8354DDCC}" type="datetime1">
              <a:rPr lang="en-US"/>
              <a:pPr>
                <a:defRPr/>
              </a:pPr>
              <a:t>3/27/14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47B0ECB6-A097-C644-A0C8-DDD17D991226}" type="slidenum">
              <a:rPr lang="en-US"/>
              <a:pPr>
                <a:defRPr/>
              </a:pPr>
              <a:t>‹#›</a:t>
            </a:fld>
            <a:endParaRPr lang="en-US"/>
          </a:p>
        </p:txBody>
      </p:sp>
    </p:spTree>
    <p:extLst>
      <p:ext uri="{BB962C8B-B14F-4D97-AF65-F5344CB8AC3E}">
        <p14:creationId xmlns:p14="http://schemas.microsoft.com/office/powerpoint/2010/main" val="1325448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F42663-535A-F64D-A1F8-2A71D41961B3}" type="slidenum">
              <a:rPr lang="en-US" sz="1200">
                <a:solidFill>
                  <a:srgbClr val="000000"/>
                </a:solidFill>
              </a:rPr>
              <a:pPr eaLnBrk="1" hangingPunct="1"/>
              <a:t>1</a:t>
            </a:fld>
            <a:endParaRPr lang="en-US" sz="1200">
              <a:solidFill>
                <a:srgbClr val="000000"/>
              </a:solidFill>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bring it all together, TCM</a:t>
            </a:r>
            <a:r>
              <a:rPr lang="en-US" baseline="0" dirty="0" smtClean="0"/>
              <a:t> comprises three simple request prioritization rules.</a:t>
            </a:r>
          </a:p>
          <a:p>
            <a:endParaRPr lang="en-US" baseline="0" dirty="0" smtClean="0"/>
          </a:p>
          <a:p>
            <a:r>
              <a:rPr lang="en-US" baseline="0" dirty="0" smtClean="0"/>
              <a:t>The first is the highest-rank rule, where requests from higher ranked threads are prioritized.</a:t>
            </a:r>
          </a:p>
          <a:p>
            <a:endParaRPr lang="en-US" baseline="0" dirty="0" smtClean="0"/>
          </a:p>
          <a:p>
            <a:r>
              <a:rPr lang="en-US" baseline="0" dirty="0" smtClean="0"/>
              <a:t>The intensive cluster is prioritized over the non-intensive cluster TO IMPROVE SYSTEM [ONUR] throughput.</a:t>
            </a:r>
          </a:p>
          <a:p>
            <a:r>
              <a:rPr lang="en-US" baseline="0" dirty="0" smtClean="0"/>
              <a:t>Within the intensive cluster, threads are assigned higher rank in the order of decreasing intensity. This, again, is to increase SYSTEM [ONUR] throughput.</a:t>
            </a:r>
          </a:p>
          <a:p>
            <a:r>
              <a:rPr lang="en-US" baseline="0" dirty="0" smtClean="0"/>
              <a:t>Within the non-intensive cluster, the rank of threads are periodically shuffled and does not stay constant, TO ACHIEVE FAIRNESS [ONUR].</a:t>
            </a:r>
          </a:p>
          <a:p>
            <a:endParaRPr lang="en-US" baseline="0" dirty="0" smtClean="0"/>
          </a:p>
          <a:p>
            <a:r>
              <a:rPr lang="en-US" baseline="0" dirty="0" smtClean="0"/>
              <a:t>As a tie-breaker, the second rule is row-hit where row-buffer hitting requests are prioritized.</a:t>
            </a:r>
          </a:p>
          <a:p>
            <a:endParaRPr lang="en-US" baseline="0" dirty="0" smtClean="0"/>
          </a:p>
          <a:p>
            <a:r>
              <a:rPr lang="en-US" baseline="0" dirty="0" smtClean="0"/>
              <a:t>Lastly, all else being the same, we prioritize the oldest request.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14</a:t>
            </a:fld>
            <a:endParaRPr lang="en-US" dirty="0">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15</a:t>
            </a:fld>
            <a:endParaRPr lang="en-US" dirty="0">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D6D216-8964-E047-BC9D-B07E395D73BE}" type="slidenum">
              <a:rPr lang="en-US" sz="1200">
                <a:latin typeface="Calibri" charset="0"/>
                <a:cs typeface="Arial" charset="0"/>
              </a:rPr>
              <a:pPr eaLnBrk="1" hangingPunct="1"/>
              <a:t>18</a:t>
            </a:fld>
            <a:endParaRPr lang="en-US" sz="1200">
              <a:latin typeface="Calibri" charset="0"/>
              <a:cs typeface="Arial" charset="0"/>
            </a:endParaRPr>
          </a:p>
        </p:txBody>
      </p:sp>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a:t>
            </a:fld>
            <a:endParaRPr lang="en-US">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22</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0406" indent="-280406"/>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a:t>
            </a:fld>
            <a:endParaRPr lang="en-US">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a:t>
            </a:fld>
            <a:endParaRPr lang="en-US">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9EA23-718E-E549-9766-CDBEC39E0C3C}" type="slidenum">
              <a:rPr lang="en-US" sz="1200">
                <a:solidFill>
                  <a:srgbClr val="000000"/>
                </a:solidFill>
                <a:cs typeface="Arial" charset="0"/>
              </a:rPr>
              <a:pPr eaLnBrk="1" hangingPunct="1"/>
              <a:t>5</a:t>
            </a:fld>
            <a:endParaRPr lang="en-US" sz="1200">
              <a:solidFill>
                <a:srgbClr val="000000"/>
              </a:solidFill>
              <a:cs typeface="Arial"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a:t>
            </a:fld>
            <a:endParaRPr lang="en-US">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p:cNvSpPr>
          <p:nvPr>
            <p:ph type="sldImg"/>
          </p:nvPr>
        </p:nvSpPr>
        <p:spPr>
          <a:solidFill>
            <a:srgbClr val="FFFFFF"/>
          </a:solidFill>
          <a:ln/>
        </p:spPr>
      </p:sp>
      <p:sp>
        <p:nvSpPr>
          <p:cNvPr id="61443" name="Rectangle 2"/>
          <p:cNvSpPr>
            <a:spLocks noGrp="1" noChangeArrowheads="1"/>
          </p:cNvSpPr>
          <p:nvPr>
            <p:ph type="body" idx="1"/>
          </p:nvPr>
        </p:nvSpPr>
        <p:spPr>
          <a:noFill/>
          <a:ln/>
        </p:spPr>
        <p:txBody>
          <a:bodyPr>
            <a:normAutofit fontScale="62500" lnSpcReduction="20000"/>
          </a:bodyPr>
          <a:lstStyle/>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F22E10-F738-7441-B00D-D602C05DDFFA}" type="slidenum">
              <a:rPr lang="en-US" sz="1200">
                <a:solidFill>
                  <a:srgbClr val="000000"/>
                </a:solidFill>
                <a:latin typeface="Calibri" charset="0"/>
                <a:cs typeface="Arial" charset="0"/>
              </a:rPr>
              <a:pPr eaLnBrk="1" hangingPunct="1"/>
              <a:t>37</a:t>
            </a:fld>
            <a:endParaRPr lang="en-US" sz="1200">
              <a:solidFill>
                <a:srgbClr val="000000"/>
              </a:solidFill>
              <a:latin typeface="Calibri"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F22E10-F738-7441-B00D-D602C05DDFFA}" type="slidenum">
              <a:rPr lang="en-US" sz="1200">
                <a:solidFill>
                  <a:srgbClr val="000000"/>
                </a:solidFill>
                <a:latin typeface="Calibri" charset="0"/>
                <a:cs typeface="Arial" charset="0"/>
              </a:rPr>
              <a:pPr eaLnBrk="1" hangingPunct="1"/>
              <a:t>49</a:t>
            </a:fld>
            <a:endParaRPr lang="en-US" sz="1200">
              <a:solidFill>
                <a:srgbClr val="000000"/>
              </a:solidFill>
              <a:latin typeface="Calibri"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1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DRAM system consists of the DRAM banks, the DRAM bus, and the DRAM memory controller. DRAM banks store the data in physical memory. </a:t>
            </a:r>
            <a:r>
              <a:rPr lang="en-US" b="1">
                <a:latin typeface="Calibri" charset="0"/>
              </a:rPr>
              <a:t>There are multiple DRAM banks to allow multiple memory requests to proceed in parallel</a:t>
            </a:r>
            <a:r>
              <a:rPr lang="en-US">
                <a:latin typeface="Calibri" charset="0"/>
              </a:rPr>
              <a:t>. </a:t>
            </a:r>
          </a:p>
          <a:p>
            <a:pPr eaLnBrk="1" hangingPunct="1"/>
            <a:endParaRPr lang="en-US">
              <a:latin typeface="Calibri" charset="0"/>
            </a:endParaRPr>
          </a:p>
          <a:p>
            <a:pPr eaLnBrk="1" hangingPunct="1"/>
            <a:r>
              <a:rPr lang="en-US">
                <a:latin typeface="Calibri" charset="0"/>
              </a:rPr>
              <a:t>Each DRAM bank has a 2-dimensional structure, consisting of rows by columns. Data can only be read from a </a:t>
            </a:r>
            <a:r>
              <a:rPr lang="ja-JP" altLang="en-US">
                <a:latin typeface="Calibri" charset="0"/>
              </a:rPr>
              <a:t>“</a:t>
            </a:r>
            <a:r>
              <a:rPr lang="en-US" altLang="ja-JP">
                <a:latin typeface="Calibri" charset="0"/>
              </a:rPr>
              <a:t>row buffer</a:t>
            </a:r>
            <a:r>
              <a:rPr lang="ja-JP" altLang="en-US">
                <a:latin typeface="Calibri" charset="0"/>
              </a:rPr>
              <a:t>”</a:t>
            </a:r>
            <a:r>
              <a:rPr lang="en-US" altLang="ja-JP">
                <a:latin typeface="Calibri" charset="0"/>
              </a:rPr>
              <a:t>, which acts as a cache that </a:t>
            </a:r>
            <a:r>
              <a:rPr lang="ja-JP" altLang="en-US">
                <a:latin typeface="Calibri" charset="0"/>
              </a:rPr>
              <a:t>“</a:t>
            </a:r>
            <a:r>
              <a:rPr lang="en-US" altLang="ja-JP">
                <a:latin typeface="Calibri" charset="0"/>
              </a:rPr>
              <a:t>caches</a:t>
            </a:r>
            <a:r>
              <a:rPr lang="ja-JP" altLang="en-US">
                <a:latin typeface="Calibri" charset="0"/>
              </a:rPr>
              <a:t>”</a:t>
            </a:r>
            <a:r>
              <a:rPr lang="en-US" altLang="ja-JP">
                <a:latin typeface="Calibri" charset="0"/>
              </a:rPr>
              <a:t> the last accessed row. As a result, a request that hits in the row buffer can be serviced much faster than a request that misses in the row buffer.</a:t>
            </a:r>
          </a:p>
          <a:p>
            <a:pPr eaLnBrk="1" hangingPunct="1"/>
            <a:endParaRPr lang="en-US">
              <a:latin typeface="Calibri" charset="0"/>
            </a:endParaRPr>
          </a:p>
          <a:p>
            <a:pPr eaLnBrk="1" hangingPunct="1"/>
            <a:r>
              <a:rPr lang="en-US">
                <a:latin typeface="Calibri" charset="0"/>
              </a:rPr>
              <a:t>Existing DRAM controllers take advantage of this fact. To maximize DRAM throughput, these controllers prioritize row-hit requests over other requests in their scheduling. All else being equal, they prioritize older accesses over younger accesses. This policy is called the FR-FCFS policy. Note that this scheduling policy is designed for maximizing DRAM throughput and </a:t>
            </a:r>
            <a:r>
              <a:rPr lang="en-US" b="1">
                <a:latin typeface="Calibri" charset="0"/>
              </a:rPr>
              <a:t>does not distinguish between different threads</a:t>
            </a:r>
            <a:r>
              <a:rPr lang="ja-JP" altLang="en-US" b="1">
                <a:latin typeface="Calibri" charset="0"/>
              </a:rPr>
              <a:t>’</a:t>
            </a:r>
            <a:r>
              <a:rPr lang="en-US" altLang="ja-JP" b="1">
                <a:latin typeface="Calibri" charset="0"/>
              </a:rPr>
              <a:t> requests  at all</a:t>
            </a:r>
            <a:r>
              <a:rPr lang="en-US" altLang="ja-JP">
                <a:latin typeface="Calibri" charset="0"/>
              </a:rPr>
              <a:t>. </a:t>
            </a:r>
          </a:p>
          <a:p>
            <a:pPr eaLnBrk="1" hangingPunct="1"/>
            <a:endParaRPr lang="en-US">
              <a:latin typeface="Calibri" charset="0"/>
            </a:endParaRPr>
          </a:p>
          <a:p>
            <a:pPr eaLnBrk="1" hangingPunct="1"/>
            <a:r>
              <a:rPr lang="en-US">
                <a:latin typeface="Calibri" charset="0"/>
              </a:rPr>
              <a:t>-----------------------------</a:t>
            </a:r>
          </a:p>
          <a:p>
            <a:pPr eaLnBrk="1" hangingPunct="1"/>
            <a:endParaRPr lang="en-US">
              <a:latin typeface="Calibri" charset="0"/>
            </a:endParaRPr>
          </a:p>
          <a:p>
            <a:pPr eaLnBrk="1" hangingPunct="1"/>
            <a:r>
              <a:rPr lang="en-US">
                <a:latin typeface="Calibri" charset="0"/>
              </a:rPr>
              <a:t>Explain bank operation at a high level</a:t>
            </a:r>
          </a:p>
          <a:p>
            <a:pPr eaLnBrk="1" hangingPunct="1"/>
            <a:r>
              <a:rPr lang="en-US">
                <a:latin typeface="Calibri" charset="0"/>
              </a:rPr>
              <a:t>- An access that is to the row in the row buffer takes a shorter time than to an access that is to another row.</a:t>
            </a:r>
          </a:p>
          <a:p>
            <a:pPr eaLnBrk="1" hangingPunct="1"/>
            <a:r>
              <a:rPr lang="en-US">
                <a:latin typeface="Calibri" charset="0"/>
              </a:rPr>
              <a:t>Multiple banks put together to allow for multiple requests to be serviced in parallel</a:t>
            </a:r>
          </a:p>
          <a:p>
            <a:pPr eaLnBrk="1" hangingPunct="1"/>
            <a:r>
              <a:rPr lang="en-US">
                <a:latin typeface="Calibri" charset="0"/>
              </a:rPr>
              <a:t>The DRAM controller treats each bank as an independent entity</a:t>
            </a:r>
          </a:p>
          <a:p>
            <a:pPr eaLnBrk="1" hangingPunct="1"/>
            <a:r>
              <a:rPr lang="en-US">
                <a:latin typeface="Calibri" charset="0"/>
              </a:rPr>
              <a:t>In each bank, the DRAM controller optimizes for improving row buffer locality to improve DRAM throughput </a:t>
            </a:r>
          </a:p>
          <a:p>
            <a:pPr eaLnBrk="1" hangingPunct="1"/>
            <a:r>
              <a:rPr lang="en-US">
                <a:latin typeface="Calibri" charset="0"/>
              </a:rPr>
              <a:t>- It prioritizes row-hit requests over other requests and all else being equal, older requests over younger requests. It is not aware of the different threads accessing it. </a:t>
            </a:r>
          </a:p>
          <a:p>
            <a:pPr eaLnBrk="1" hangingPunct="1"/>
            <a:r>
              <a:rPr lang="en-US">
                <a:latin typeface="Calibri" charset="0"/>
              </a:rPr>
              <a:t>The DRAM controller does not coordinate accesses to different banks. </a:t>
            </a:r>
          </a:p>
          <a:p>
            <a:pPr eaLnBrk="1" hangingPunct="1"/>
            <a:r>
              <a:rPr lang="en-US">
                <a:latin typeface="Calibri" charset="0"/>
              </a:rPr>
              <a:t>As a result requests of different threads can be serviced in different banks even though a single thread</a:t>
            </a:r>
            <a:r>
              <a:rPr lang="ja-JP" altLang="en-US">
                <a:latin typeface="Calibri" charset="0"/>
              </a:rPr>
              <a:t>’</a:t>
            </a:r>
            <a:r>
              <a:rPr lang="en-US" altLang="ja-JP">
                <a:latin typeface="Calibri" charset="0"/>
              </a:rPr>
              <a:t>s requests might be outstanding to multiple banks</a:t>
            </a:r>
            <a:endParaRPr lang="en-US">
              <a:latin typeface="Calibri" charset="0"/>
            </a:endParaRPr>
          </a:p>
        </p:txBody>
      </p:sp>
      <p:sp>
        <p:nvSpPr>
          <p:cNvPr id="141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518E09-C7DB-B647-8D3C-3D5093A18EA2}" type="slidenum">
              <a:rPr lang="en-US" sz="1200">
                <a:solidFill>
                  <a:srgbClr val="000000"/>
                </a:solidFill>
                <a:cs typeface="Arial" charset="0"/>
              </a:rPr>
              <a:pPr eaLnBrk="1" hangingPunct="1"/>
              <a:t>53</a:t>
            </a:fld>
            <a:endParaRPr lang="en-US" sz="1200">
              <a:solidFill>
                <a:srgbClr val="000000"/>
              </a:solidFill>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63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60F916-6C97-E94D-9CB7-52CBDA6F7E2C}" type="slidenum">
              <a:rPr lang="en-US" sz="1200">
                <a:solidFill>
                  <a:srgbClr val="000000"/>
                </a:solidFill>
                <a:latin typeface="Calibri" charset="0"/>
                <a:cs typeface="Arial" charset="0"/>
              </a:rPr>
              <a:pPr eaLnBrk="1" hangingPunct="1"/>
              <a:t>74</a:t>
            </a:fld>
            <a:endParaRPr lang="en-US" sz="1200">
              <a:solidFill>
                <a:srgbClr val="000000"/>
              </a:solidFill>
              <a:latin typeface="Calibri"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4" eaLnBrk="0" hangingPunct="0">
              <a:defRPr sz="2400">
                <a:solidFill>
                  <a:schemeClr val="tx1"/>
                </a:solidFill>
                <a:latin typeface="Arial" charset="0"/>
                <a:ea typeface="ＭＳ Ｐゴシック" charset="0"/>
                <a:cs typeface="ＭＳ Ｐゴシック" charset="0"/>
              </a:defRPr>
            </a:lvl1pPr>
            <a:lvl2pPr marL="742909" indent="-285734" defTabSz="911174" eaLnBrk="0" hangingPunct="0">
              <a:defRPr sz="2400">
                <a:solidFill>
                  <a:schemeClr val="tx1"/>
                </a:solidFill>
                <a:latin typeface="Arial" charset="0"/>
                <a:ea typeface="ＭＳ Ｐゴシック" charset="0"/>
              </a:defRPr>
            </a:lvl2pPr>
            <a:lvl3pPr marL="1142937" indent="-228587" defTabSz="911174" eaLnBrk="0" hangingPunct="0">
              <a:defRPr sz="2400">
                <a:solidFill>
                  <a:schemeClr val="tx1"/>
                </a:solidFill>
                <a:latin typeface="Arial" charset="0"/>
                <a:ea typeface="ＭＳ Ｐゴシック" charset="0"/>
              </a:defRPr>
            </a:lvl3pPr>
            <a:lvl4pPr marL="1600112" indent="-228587" defTabSz="911174" eaLnBrk="0" hangingPunct="0">
              <a:defRPr sz="2400">
                <a:solidFill>
                  <a:schemeClr val="tx1"/>
                </a:solidFill>
                <a:latin typeface="Arial" charset="0"/>
                <a:ea typeface="ＭＳ Ｐゴシック" charset="0"/>
              </a:defRPr>
            </a:lvl4pPr>
            <a:lvl5pPr marL="2057287" indent="-228587" defTabSz="911174" eaLnBrk="0" hangingPunct="0">
              <a:defRPr sz="2400">
                <a:solidFill>
                  <a:schemeClr val="tx1"/>
                </a:solidFill>
                <a:latin typeface="Arial" charset="0"/>
                <a:ea typeface="ＭＳ Ｐゴシック" charset="0"/>
              </a:defRPr>
            </a:lvl5pPr>
            <a:lvl6pPr marL="2514461" indent="-228587" defTabSz="911174"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911174"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911174"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9111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7</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a:t>
            </a:r>
            <a:r>
              <a:rPr lang="en-US" baseline="0" dirty="0" smtClean="0"/>
              <a:t> is that previously proposed scheduling algorithms are biased.</a:t>
            </a:r>
          </a:p>
          <a:p>
            <a:endParaRPr lang="en-US" baseline="0" dirty="0" smtClean="0"/>
          </a:p>
          <a:p>
            <a:r>
              <a:rPr lang="en-US" baseline="0" dirty="0" smtClean="0"/>
              <a:t>Shown here is a plot, where the x-axis is weighted speedup, a metric of system throughput and system throughput increases as you move towards the right on the x-axis.</a:t>
            </a:r>
          </a:p>
          <a:p>
            <a:r>
              <a:rPr lang="en-US" baseline="0" dirty="0" smtClean="0"/>
              <a:t>The y-axis is maximum slowdown, which is the slowdown of the most unfairly treated thread within a workload. Correspondingly, fairness increases as you move downwards on the y-axis.</a:t>
            </a:r>
          </a:p>
          <a:p>
            <a:endParaRPr lang="en-US" baseline="0" dirty="0" smtClean="0"/>
          </a:p>
          <a:p>
            <a:r>
              <a:rPr lang="en-US" baseline="0" dirty="0" smtClean="0"/>
              <a:t>Ideally, a memory scheduling algorithm would be situated towards the lower right part of the graph where fairness and system throughput are both high.</a:t>
            </a:r>
          </a:p>
          <a:p>
            <a:endParaRPr lang="en-US" baseline="0" dirty="0" smtClean="0"/>
          </a:p>
          <a:p>
            <a:r>
              <a:rPr lang="en-US" baseline="0" dirty="0" smtClean="0"/>
              <a:t>However, some previous algorithms are biased towards system throughput, whereas some are biased towards fairness, while others are optimized for neither.</a:t>
            </a:r>
          </a:p>
          <a:p>
            <a:endParaRPr lang="en-US" baseline="0" dirty="0" smtClean="0"/>
          </a:p>
          <a:p>
            <a:r>
              <a:rPr lang="en-US" baseline="0" dirty="0" smtClean="0"/>
              <a:t>The takeaway is that no previous memory scheduling algorithm provides both the best fairness and system throughput.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8</a:t>
            </a:fld>
            <a:endParaRPr lang="en-US" dirty="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9</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64908">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a:t>
            </a:fld>
            <a:endParaRPr lang="en-US"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group threads into two clusters, we first sort threads according to their MPKI, which stands for last-level cache-misses per </a:t>
            </a:r>
            <a:r>
              <a:rPr lang="en-US" baseline="0" dirty="0" err="1" smtClean="0"/>
              <a:t>kiloinstruction</a:t>
            </a:r>
            <a:r>
              <a:rPr lang="en-US" baseline="0" dirty="0" smtClean="0"/>
              <a:t> and is a metric of memory intensity.</a:t>
            </a:r>
          </a:p>
          <a:p>
            <a:endParaRPr lang="en-US" baseline="0" dirty="0" smtClean="0"/>
          </a:p>
          <a:p>
            <a:r>
              <a:rPr lang="en-US" baseline="0" dirty="0" smtClean="0"/>
              <a:t>After sorting, the leftmost thread is the thread with the lowest MPKI.</a:t>
            </a:r>
          </a:p>
          <a:p>
            <a:endParaRPr lang="en-US" baseline="0" dirty="0" smtClean="0"/>
          </a:p>
          <a:p>
            <a:r>
              <a:rPr lang="en-US" baseline="0" dirty="0" smtClean="0"/>
              <a:t>We then define a quantity called T, which is the total memory bandwidth usage across all threads.</a:t>
            </a:r>
          </a:p>
          <a:p>
            <a:endParaRPr lang="en-US" baseline="0" dirty="0" smtClean="0"/>
          </a:p>
          <a:p>
            <a:r>
              <a:rPr lang="en-US" baseline="0" dirty="0" smtClean="0"/>
              <a:t>Second, we form the non-intensive cluster by including threads whose bandwidth usage sums up to a certain fraction of the memory bandwidth usage.</a:t>
            </a:r>
          </a:p>
          <a:p>
            <a:r>
              <a:rPr lang="en-US" baseline="0" dirty="0" smtClean="0"/>
              <a:t>That fraction is defined by a parameter called the </a:t>
            </a:r>
            <a:r>
              <a:rPr lang="en-US" baseline="0" dirty="0" err="1" smtClean="0"/>
              <a:t>ClusterThreshold</a:t>
            </a:r>
            <a:r>
              <a:rPr lang="en-US" baseline="0" dirty="0" smtClean="0"/>
              <a:t>. I will show later in the presentation how adjusting this parameter we can trade off between throughput and fairness.</a:t>
            </a:r>
          </a:p>
          <a:p>
            <a:endParaRPr lang="en-US" baseline="0" dirty="0" smtClean="0"/>
          </a:p>
          <a:p>
            <a:r>
              <a:rPr lang="en-US" baseline="0" dirty="0" smtClean="0"/>
              <a:t>Lastly, the remaining threads become the intensive cluster.</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12</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Clustering is performed at regular time intervals called quanta.</a:t>
            </a:r>
          </a:p>
          <a:p>
            <a:r>
              <a:rPr lang="en-US" baseline="0" dirty="0" smtClean="0"/>
              <a:t>THIS IS DONE [ONUR] to account for phase changes in threads’ memory access behavior.</a:t>
            </a:r>
          </a:p>
          <a:p>
            <a:endParaRPr lang="en-US" baseline="0" dirty="0" smtClean="0"/>
          </a:p>
          <a:p>
            <a:r>
              <a:rPr lang="en-US" baseline="0" dirty="0" smtClean="0"/>
              <a:t>During A [ONUR] quantum, TCM monitors each thread’s memory access behavior:</a:t>
            </a:r>
          </a:p>
          <a:p>
            <a:r>
              <a:rPr lang="en-US" baseline="0" dirty="0" smtClean="0"/>
              <a:t>memory intensity, bank-level parallelism, and row-buffer locality.</a:t>
            </a:r>
          </a:p>
          <a:p>
            <a:endParaRPr lang="en-US" baseline="0" dirty="0" smtClean="0"/>
          </a:p>
          <a:p>
            <a:r>
              <a:rPr lang="en-US" baseline="0" dirty="0" smtClean="0"/>
              <a:t>At the beginning of the next quantum, TCM is invoked to perform clustering and calculate niceness for the intensive threads.</a:t>
            </a:r>
          </a:p>
          <a:p>
            <a:endParaRPr lang="en-US" baseline="0" dirty="0" smtClean="0"/>
          </a:p>
          <a:p>
            <a:r>
              <a:rPr lang="en-US" baseline="0" dirty="0" smtClean="0"/>
              <a:t>Throughout the quantum, shuffling of the intensive threads is performed periodically.</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13</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1E4E4221-C0DA-E243-8812-0FAE0EC50267}" type="slidenum">
              <a:rPr lang="en-US"/>
              <a:pPr>
                <a:defRPr/>
              </a:pPr>
              <a:t>‹#›</a:t>
            </a:fld>
            <a:endParaRPr lang="en-US"/>
          </a:p>
        </p:txBody>
      </p:sp>
    </p:spTree>
    <p:extLst>
      <p:ext uri="{BB962C8B-B14F-4D97-AF65-F5344CB8AC3E}">
        <p14:creationId xmlns:p14="http://schemas.microsoft.com/office/powerpoint/2010/main" val="52822118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C6BFC970-6EBB-6141-BF74-72C34F78D1BF}" type="slidenum">
              <a:rPr lang="en-US"/>
              <a:pPr>
                <a:defRPr/>
              </a:pPr>
              <a:t>‹#›</a:t>
            </a:fld>
            <a:endParaRPr lang="en-US"/>
          </a:p>
        </p:txBody>
      </p:sp>
    </p:spTree>
    <p:extLst>
      <p:ext uri="{BB962C8B-B14F-4D97-AF65-F5344CB8AC3E}">
        <p14:creationId xmlns:p14="http://schemas.microsoft.com/office/powerpoint/2010/main" val="57206203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54A7961-14EB-C345-96AE-375A2588E9CB}" type="slidenum">
              <a:rPr lang="en-US"/>
              <a:pPr>
                <a:defRPr/>
              </a:pPr>
              <a:t>‹#›</a:t>
            </a:fld>
            <a:endParaRPr lang="en-US"/>
          </a:p>
        </p:txBody>
      </p:sp>
    </p:spTree>
    <p:extLst>
      <p:ext uri="{BB962C8B-B14F-4D97-AF65-F5344CB8AC3E}">
        <p14:creationId xmlns:p14="http://schemas.microsoft.com/office/powerpoint/2010/main" val="154498684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BF13EEF-8C99-CF47-9D01-A3AB612ED6EE}" type="slidenum">
              <a:rPr lang="en-US"/>
              <a:pPr>
                <a:defRPr/>
              </a:pPr>
              <a:t>‹#›</a:t>
            </a:fld>
            <a:endParaRPr lang="en-US"/>
          </a:p>
        </p:txBody>
      </p:sp>
    </p:spTree>
    <p:extLst>
      <p:ext uri="{BB962C8B-B14F-4D97-AF65-F5344CB8AC3E}">
        <p14:creationId xmlns:p14="http://schemas.microsoft.com/office/powerpoint/2010/main" val="2388844396"/>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7A08EACC-8CBF-5A41-8FD1-0ADD9A6E61AA}" type="slidenum">
              <a:rPr lang="en-US"/>
              <a:pPr>
                <a:defRPr/>
              </a:pPr>
              <a:t>‹#›</a:t>
            </a:fld>
            <a:endParaRPr lang="en-US"/>
          </a:p>
        </p:txBody>
      </p:sp>
    </p:spTree>
    <p:extLst>
      <p:ext uri="{BB962C8B-B14F-4D97-AF65-F5344CB8AC3E}">
        <p14:creationId xmlns:p14="http://schemas.microsoft.com/office/powerpoint/2010/main" val="3422605573"/>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DA95AFC4-B67F-BC48-882B-8F3B14641016}" type="slidenum">
              <a:rPr lang="en-US"/>
              <a:pPr>
                <a:defRPr/>
              </a:pPr>
              <a:t>‹#›</a:t>
            </a:fld>
            <a:endParaRPr lang="en-US"/>
          </a:p>
        </p:txBody>
      </p:sp>
    </p:spTree>
    <p:extLst>
      <p:ext uri="{BB962C8B-B14F-4D97-AF65-F5344CB8AC3E}">
        <p14:creationId xmlns:p14="http://schemas.microsoft.com/office/powerpoint/2010/main" val="3076797511"/>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C5605ADE-6E00-1045-8F07-42D08E36EF70}" type="slidenum">
              <a:rPr lang="en-US"/>
              <a:pPr>
                <a:defRPr/>
              </a:pPr>
              <a:t>‹#›</a:t>
            </a:fld>
            <a:endParaRPr lang="en-US"/>
          </a:p>
        </p:txBody>
      </p:sp>
    </p:spTree>
    <p:extLst>
      <p:ext uri="{BB962C8B-B14F-4D97-AF65-F5344CB8AC3E}">
        <p14:creationId xmlns:p14="http://schemas.microsoft.com/office/powerpoint/2010/main" val="52283652"/>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BE20E1A-63D1-9042-BE64-E6D77CA223CD}" type="slidenum">
              <a:rPr lang="en-US"/>
              <a:pPr>
                <a:defRPr/>
              </a:pPr>
              <a:t>‹#›</a:t>
            </a:fld>
            <a:endParaRPr lang="en-US"/>
          </a:p>
        </p:txBody>
      </p:sp>
    </p:spTree>
    <p:extLst>
      <p:ext uri="{BB962C8B-B14F-4D97-AF65-F5344CB8AC3E}">
        <p14:creationId xmlns:p14="http://schemas.microsoft.com/office/powerpoint/2010/main" val="4068615406"/>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EC9CE9EA-6A87-A74E-8999-D522750AE4F5}" type="slidenum">
              <a:rPr lang="en-US"/>
              <a:pPr>
                <a:defRPr/>
              </a:pPr>
              <a:t>‹#›</a:t>
            </a:fld>
            <a:endParaRPr lang="en-US"/>
          </a:p>
        </p:txBody>
      </p:sp>
    </p:spTree>
    <p:extLst>
      <p:ext uri="{BB962C8B-B14F-4D97-AF65-F5344CB8AC3E}">
        <p14:creationId xmlns:p14="http://schemas.microsoft.com/office/powerpoint/2010/main" val="135369863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FAB19C08-DC79-A243-8132-5D8141635E46}" type="slidenum">
              <a:rPr lang="en-US"/>
              <a:pPr>
                <a:defRPr/>
              </a:pPr>
              <a:t>‹#›</a:t>
            </a:fld>
            <a:endParaRPr lang="en-US"/>
          </a:p>
        </p:txBody>
      </p:sp>
    </p:spTree>
    <p:extLst>
      <p:ext uri="{BB962C8B-B14F-4D97-AF65-F5344CB8AC3E}">
        <p14:creationId xmlns:p14="http://schemas.microsoft.com/office/powerpoint/2010/main" val="314065636"/>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D78B06AB-FCA2-444B-B377-4DCE2DDA6114}" type="slidenum">
              <a:rPr lang="en-US"/>
              <a:pPr>
                <a:defRPr/>
              </a:pPr>
              <a:t>‹#›</a:t>
            </a:fld>
            <a:endParaRPr lang="en-US"/>
          </a:p>
        </p:txBody>
      </p:sp>
    </p:spTree>
    <p:extLst>
      <p:ext uri="{BB962C8B-B14F-4D97-AF65-F5344CB8AC3E}">
        <p14:creationId xmlns:p14="http://schemas.microsoft.com/office/powerpoint/2010/main" val="3074490022"/>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A52F9B4-FA90-5240-B648-E2D01A3C941B}" type="slidenum">
              <a:rPr lang="en-US"/>
              <a:pPr>
                <a:defRPr/>
              </a:pPr>
              <a:t>‹#›</a:t>
            </a:fld>
            <a:endParaRPr lang="en-US"/>
          </a:p>
        </p:txBody>
      </p:sp>
    </p:spTree>
    <p:extLst>
      <p:ext uri="{BB962C8B-B14F-4D97-AF65-F5344CB8AC3E}">
        <p14:creationId xmlns:p14="http://schemas.microsoft.com/office/powerpoint/2010/main" val="343360742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6AE9F32-A7C9-E748-AB88-0679EEF17A9B}" type="slidenum">
              <a:rPr lang="en-US"/>
              <a:pPr>
                <a:defRPr/>
              </a:pPr>
              <a:t>‹#›</a:t>
            </a:fld>
            <a:endParaRPr lang="en-US"/>
          </a:p>
        </p:txBody>
      </p:sp>
    </p:spTree>
    <p:extLst>
      <p:ext uri="{BB962C8B-B14F-4D97-AF65-F5344CB8AC3E}">
        <p14:creationId xmlns:p14="http://schemas.microsoft.com/office/powerpoint/2010/main" val="2677961874"/>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45DFDB1-BFE0-744A-994F-30B5CFD210AD}" type="slidenum">
              <a:rPr lang="en-US"/>
              <a:pPr>
                <a:defRPr/>
              </a:pPr>
              <a:t>‹#›</a:t>
            </a:fld>
            <a:endParaRPr lang="en-US"/>
          </a:p>
        </p:txBody>
      </p:sp>
    </p:spTree>
    <p:extLst>
      <p:ext uri="{BB962C8B-B14F-4D97-AF65-F5344CB8AC3E}">
        <p14:creationId xmlns:p14="http://schemas.microsoft.com/office/powerpoint/2010/main" val="2256974191"/>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F7316A19-9990-D640-B1D8-2C318F01C3A0}" type="slidenum">
              <a:rPr lang="en-US"/>
              <a:pPr>
                <a:defRPr/>
              </a:pPr>
              <a:t>‹#›</a:t>
            </a:fld>
            <a:endParaRPr lang="en-US"/>
          </a:p>
        </p:txBody>
      </p:sp>
    </p:spTree>
    <p:extLst>
      <p:ext uri="{BB962C8B-B14F-4D97-AF65-F5344CB8AC3E}">
        <p14:creationId xmlns:p14="http://schemas.microsoft.com/office/powerpoint/2010/main" val="809226021"/>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C9D8FC-307F-634F-81A0-60FAC0836A9B}" type="slidenum">
              <a:rPr lang="en-US"/>
              <a:pPr>
                <a:defRPr/>
              </a:pPr>
              <a:t>‹#›</a:t>
            </a:fld>
            <a:endParaRPr lang="en-US"/>
          </a:p>
        </p:txBody>
      </p:sp>
    </p:spTree>
    <p:extLst>
      <p:ext uri="{BB962C8B-B14F-4D97-AF65-F5344CB8AC3E}">
        <p14:creationId xmlns:p14="http://schemas.microsoft.com/office/powerpoint/2010/main" val="3061530001"/>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1D04884-23F1-204A-AF38-4A3015EE9154}" type="slidenum">
              <a:rPr lang="en-US"/>
              <a:pPr>
                <a:defRPr/>
              </a:pPr>
              <a:t>‹#›</a:t>
            </a:fld>
            <a:endParaRPr lang="en-US"/>
          </a:p>
        </p:txBody>
      </p:sp>
    </p:spTree>
    <p:extLst>
      <p:ext uri="{BB962C8B-B14F-4D97-AF65-F5344CB8AC3E}">
        <p14:creationId xmlns:p14="http://schemas.microsoft.com/office/powerpoint/2010/main" val="2970215209"/>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3349295609"/>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2756930383"/>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033378883"/>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729299049"/>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197312856"/>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38714581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ADEE89FB-5A55-E547-A1C4-95CF7EC5D24E}" type="slidenum">
              <a:rPr lang="en-US"/>
              <a:pPr>
                <a:defRPr/>
              </a:pPr>
              <a:t>‹#›</a:t>
            </a:fld>
            <a:endParaRPr lang="en-US"/>
          </a:p>
        </p:txBody>
      </p:sp>
    </p:spTree>
    <p:extLst>
      <p:ext uri="{BB962C8B-B14F-4D97-AF65-F5344CB8AC3E}">
        <p14:creationId xmlns:p14="http://schemas.microsoft.com/office/powerpoint/2010/main" val="3068847628"/>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139488533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2877571091"/>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800347814"/>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3715417003"/>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980713488"/>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80903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05435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8080933"/>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0830067"/>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34588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4DF0545-50A1-8441-AFD6-99C54043F63A}" type="slidenum">
              <a:rPr lang="en-US" altLang="en-US"/>
              <a:pPr>
                <a:defRPr/>
              </a:pPr>
              <a:t>‹#›</a:t>
            </a:fld>
            <a:endParaRPr lang="en-US" altLang="en-US"/>
          </a:p>
        </p:txBody>
      </p:sp>
    </p:spTree>
    <p:extLst>
      <p:ext uri="{BB962C8B-B14F-4D97-AF65-F5344CB8AC3E}">
        <p14:creationId xmlns:p14="http://schemas.microsoft.com/office/powerpoint/2010/main" val="203208463"/>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223141"/>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9755718"/>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612280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8772304"/>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5402983"/>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5571236"/>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4601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20431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772002"/>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626643"/>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88F4B2-2405-4943-A112-BE5237DB8C67}" type="slidenum">
              <a:rPr lang="en-US" altLang="en-US"/>
              <a:pPr>
                <a:defRPr/>
              </a:pPr>
              <a:t>‹#›</a:t>
            </a:fld>
            <a:endParaRPr lang="en-US" altLang="en-US"/>
          </a:p>
        </p:txBody>
      </p:sp>
    </p:spTree>
    <p:extLst>
      <p:ext uri="{BB962C8B-B14F-4D97-AF65-F5344CB8AC3E}">
        <p14:creationId xmlns:p14="http://schemas.microsoft.com/office/powerpoint/2010/main" val="1574231813"/>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5114605"/>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647174"/>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578043"/>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6522437"/>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7575078"/>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8089780"/>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1600184"/>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7154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53248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879917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83434AF-54C0-6445-A248-F7AD18FBC24F}" type="slidenum">
              <a:rPr lang="en-US" altLang="en-US"/>
              <a:pPr>
                <a:defRPr/>
              </a:pPr>
              <a:t>‹#›</a:t>
            </a:fld>
            <a:endParaRPr lang="en-US" altLang="en-US"/>
          </a:p>
        </p:txBody>
      </p:sp>
    </p:spTree>
    <p:extLst>
      <p:ext uri="{BB962C8B-B14F-4D97-AF65-F5344CB8AC3E}">
        <p14:creationId xmlns:p14="http://schemas.microsoft.com/office/powerpoint/2010/main" val="1288673823"/>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910424"/>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869842"/>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0037632"/>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5402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842819"/>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5609961"/>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1940492"/>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154917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44F645-1A7A-6A4C-B37E-5B3589D26853}" type="slidenum">
              <a:rPr lang="en-US" altLang="en-US"/>
              <a:pPr>
                <a:defRPr/>
              </a:pPr>
              <a:t>‹#›</a:t>
            </a:fld>
            <a:endParaRPr lang="en-US" altLang="en-US"/>
          </a:p>
        </p:txBody>
      </p:sp>
    </p:spTree>
    <p:extLst>
      <p:ext uri="{BB962C8B-B14F-4D97-AF65-F5344CB8AC3E}">
        <p14:creationId xmlns:p14="http://schemas.microsoft.com/office/powerpoint/2010/main" val="67268386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02181C8-D26D-BE40-82D5-C6E063BB1DD2}" type="slidenum">
              <a:rPr lang="en-US" altLang="en-US"/>
              <a:pPr>
                <a:defRPr/>
              </a:pPr>
              <a:t>‹#›</a:t>
            </a:fld>
            <a:endParaRPr lang="en-US" altLang="en-US"/>
          </a:p>
        </p:txBody>
      </p:sp>
    </p:spTree>
    <p:extLst>
      <p:ext uri="{BB962C8B-B14F-4D97-AF65-F5344CB8AC3E}">
        <p14:creationId xmlns:p14="http://schemas.microsoft.com/office/powerpoint/2010/main" val="9028099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FB06B03-0BF7-6349-AC81-C6D1AD513301}" type="slidenum">
              <a:rPr lang="en-US" altLang="en-US"/>
              <a:pPr>
                <a:defRPr/>
              </a:pPr>
              <a:t>‹#›</a:t>
            </a:fld>
            <a:endParaRPr lang="en-US" altLang="en-US"/>
          </a:p>
        </p:txBody>
      </p:sp>
    </p:spTree>
    <p:extLst>
      <p:ext uri="{BB962C8B-B14F-4D97-AF65-F5344CB8AC3E}">
        <p14:creationId xmlns:p14="http://schemas.microsoft.com/office/powerpoint/2010/main" val="234491490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DB57BA-AFA8-B448-BF89-3699F441FF91}" type="slidenum">
              <a:rPr lang="en-US" altLang="en-US"/>
              <a:pPr>
                <a:defRPr/>
              </a:pPr>
              <a:t>‹#›</a:t>
            </a:fld>
            <a:endParaRPr lang="en-US" altLang="en-US"/>
          </a:p>
        </p:txBody>
      </p:sp>
    </p:spTree>
    <p:extLst>
      <p:ext uri="{BB962C8B-B14F-4D97-AF65-F5344CB8AC3E}">
        <p14:creationId xmlns:p14="http://schemas.microsoft.com/office/powerpoint/2010/main" val="100218956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6083AAA-380F-D646-B0E9-4FA618B907D0}" type="slidenum">
              <a:rPr lang="en-US"/>
              <a:pPr>
                <a:defRPr/>
              </a:pPr>
              <a:t>‹#›</a:t>
            </a:fld>
            <a:endParaRPr lang="en-US"/>
          </a:p>
        </p:txBody>
      </p:sp>
    </p:spTree>
    <p:extLst>
      <p:ext uri="{BB962C8B-B14F-4D97-AF65-F5344CB8AC3E}">
        <p14:creationId xmlns:p14="http://schemas.microsoft.com/office/powerpoint/2010/main" val="244825185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65795AF-7F14-8146-8C3A-56DDA65C2CB8}" type="slidenum">
              <a:rPr lang="en-US" altLang="en-US"/>
              <a:pPr>
                <a:defRPr/>
              </a:pPr>
              <a:t>‹#›</a:t>
            </a:fld>
            <a:endParaRPr lang="en-US" altLang="en-US"/>
          </a:p>
        </p:txBody>
      </p:sp>
    </p:spTree>
    <p:extLst>
      <p:ext uri="{BB962C8B-B14F-4D97-AF65-F5344CB8AC3E}">
        <p14:creationId xmlns:p14="http://schemas.microsoft.com/office/powerpoint/2010/main" val="215180233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611700B-2767-3E41-8040-7D4DEAD3AB45}" type="slidenum">
              <a:rPr lang="en-US" altLang="en-US"/>
              <a:pPr>
                <a:defRPr/>
              </a:pPr>
              <a:t>‹#›</a:t>
            </a:fld>
            <a:endParaRPr lang="en-US" altLang="en-US"/>
          </a:p>
        </p:txBody>
      </p:sp>
    </p:spTree>
    <p:extLst>
      <p:ext uri="{BB962C8B-B14F-4D97-AF65-F5344CB8AC3E}">
        <p14:creationId xmlns:p14="http://schemas.microsoft.com/office/powerpoint/2010/main" val="202027829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9DDC1FE-8646-074F-8E57-BFEAC7A7AAF5}" type="slidenum">
              <a:rPr lang="en-US" altLang="en-US"/>
              <a:pPr>
                <a:defRPr/>
              </a:pPr>
              <a:t>‹#›</a:t>
            </a:fld>
            <a:endParaRPr lang="en-US" altLang="en-US"/>
          </a:p>
        </p:txBody>
      </p:sp>
    </p:spTree>
    <p:extLst>
      <p:ext uri="{BB962C8B-B14F-4D97-AF65-F5344CB8AC3E}">
        <p14:creationId xmlns:p14="http://schemas.microsoft.com/office/powerpoint/2010/main" val="218541421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CF32AE3-6290-C941-9CA9-14CEE4D3B65B}" type="slidenum">
              <a:rPr lang="en-US" altLang="en-US"/>
              <a:pPr>
                <a:defRPr/>
              </a:pPr>
              <a:t>‹#›</a:t>
            </a:fld>
            <a:endParaRPr lang="en-US" altLang="en-US"/>
          </a:p>
        </p:txBody>
      </p:sp>
    </p:spTree>
    <p:extLst>
      <p:ext uri="{BB962C8B-B14F-4D97-AF65-F5344CB8AC3E}">
        <p14:creationId xmlns:p14="http://schemas.microsoft.com/office/powerpoint/2010/main" val="120257522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63234603-C16C-8841-94D6-3C6D69351119}" type="slidenum">
              <a:rPr lang="en-US" altLang="en-US"/>
              <a:pPr>
                <a:defRPr/>
              </a:pPr>
              <a:t>‹#›</a:t>
            </a:fld>
            <a:endParaRPr lang="en-US" altLang="en-US"/>
          </a:p>
        </p:txBody>
      </p:sp>
    </p:spTree>
    <p:extLst>
      <p:ext uri="{BB962C8B-B14F-4D97-AF65-F5344CB8AC3E}">
        <p14:creationId xmlns:p14="http://schemas.microsoft.com/office/powerpoint/2010/main" val="323995463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D8BE352-03E0-A74A-A860-49BE83304531}" type="slidenum">
              <a:rPr lang="en-US" altLang="en-US"/>
              <a:pPr>
                <a:defRPr/>
              </a:pPr>
              <a:t>‹#›</a:t>
            </a:fld>
            <a:endParaRPr lang="en-US" altLang="en-US"/>
          </a:p>
        </p:txBody>
      </p:sp>
    </p:spTree>
    <p:extLst>
      <p:ext uri="{BB962C8B-B14F-4D97-AF65-F5344CB8AC3E}">
        <p14:creationId xmlns:p14="http://schemas.microsoft.com/office/powerpoint/2010/main" val="317445456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1993428-A8D7-AF44-BE0E-8A18BB1676B1}" type="slidenum">
              <a:rPr lang="en-US" altLang="en-US"/>
              <a:pPr>
                <a:defRPr/>
              </a:pPr>
              <a:t>‹#›</a:t>
            </a:fld>
            <a:endParaRPr lang="en-US" altLang="en-US"/>
          </a:p>
        </p:txBody>
      </p:sp>
    </p:spTree>
    <p:extLst>
      <p:ext uri="{BB962C8B-B14F-4D97-AF65-F5344CB8AC3E}">
        <p14:creationId xmlns:p14="http://schemas.microsoft.com/office/powerpoint/2010/main" val="368580055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71F6044-2A86-3341-B01C-DA94E283AE81}" type="slidenum">
              <a:rPr lang="en-US" altLang="en-US"/>
              <a:pPr>
                <a:defRPr/>
              </a:pPr>
              <a:t>‹#›</a:t>
            </a:fld>
            <a:endParaRPr lang="en-US" altLang="en-US"/>
          </a:p>
        </p:txBody>
      </p:sp>
    </p:spTree>
    <p:extLst>
      <p:ext uri="{BB962C8B-B14F-4D97-AF65-F5344CB8AC3E}">
        <p14:creationId xmlns:p14="http://schemas.microsoft.com/office/powerpoint/2010/main" val="44789409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4A633E7-E9CD-5849-BC29-7027E0617B32}" type="slidenum">
              <a:rPr lang="en-US" altLang="en-US"/>
              <a:pPr>
                <a:defRPr/>
              </a:pPr>
              <a:t>‹#›</a:t>
            </a:fld>
            <a:endParaRPr lang="en-US" altLang="en-US"/>
          </a:p>
        </p:txBody>
      </p:sp>
    </p:spTree>
    <p:extLst>
      <p:ext uri="{BB962C8B-B14F-4D97-AF65-F5344CB8AC3E}">
        <p14:creationId xmlns:p14="http://schemas.microsoft.com/office/powerpoint/2010/main" val="120630298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BF4E50F-4786-F14B-9CA4-BF3C7067AF34}" type="slidenum">
              <a:rPr lang="en-US" altLang="en-US"/>
              <a:pPr>
                <a:defRPr/>
              </a:pPr>
              <a:t>‹#›</a:t>
            </a:fld>
            <a:endParaRPr lang="en-US" altLang="en-US"/>
          </a:p>
        </p:txBody>
      </p:sp>
    </p:spTree>
    <p:extLst>
      <p:ext uri="{BB962C8B-B14F-4D97-AF65-F5344CB8AC3E}">
        <p14:creationId xmlns:p14="http://schemas.microsoft.com/office/powerpoint/2010/main" val="370995265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10D9E380-E974-8B4F-805E-A15AF7E9B1C7}" type="slidenum">
              <a:rPr lang="en-US"/>
              <a:pPr>
                <a:defRPr/>
              </a:pPr>
              <a:t>‹#›</a:t>
            </a:fld>
            <a:endParaRPr lang="en-US"/>
          </a:p>
        </p:txBody>
      </p:sp>
    </p:spTree>
    <p:extLst>
      <p:ext uri="{BB962C8B-B14F-4D97-AF65-F5344CB8AC3E}">
        <p14:creationId xmlns:p14="http://schemas.microsoft.com/office/powerpoint/2010/main" val="2075957783"/>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A2E5ECB-7AF5-5346-B09D-EC478CB4398D}" type="slidenum">
              <a:rPr lang="en-US" altLang="en-US"/>
              <a:pPr>
                <a:defRPr/>
              </a:pPr>
              <a:t>‹#›</a:t>
            </a:fld>
            <a:endParaRPr lang="en-US" altLang="en-US"/>
          </a:p>
        </p:txBody>
      </p:sp>
    </p:spTree>
    <p:extLst>
      <p:ext uri="{BB962C8B-B14F-4D97-AF65-F5344CB8AC3E}">
        <p14:creationId xmlns:p14="http://schemas.microsoft.com/office/powerpoint/2010/main" val="2263806185"/>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522BA7-217D-504A-8D0B-0F62AC6C57A6}" type="slidenum">
              <a:rPr lang="en-US" altLang="en-US"/>
              <a:pPr>
                <a:defRPr/>
              </a:pPr>
              <a:t>‹#›</a:t>
            </a:fld>
            <a:endParaRPr lang="en-US" altLang="en-US"/>
          </a:p>
        </p:txBody>
      </p:sp>
    </p:spTree>
    <p:extLst>
      <p:ext uri="{BB962C8B-B14F-4D97-AF65-F5344CB8AC3E}">
        <p14:creationId xmlns:p14="http://schemas.microsoft.com/office/powerpoint/2010/main" val="653579339"/>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EF1BDB-A554-0240-BF99-423937CC72FF}" type="slidenum">
              <a:rPr lang="en-US" altLang="en-US"/>
              <a:pPr>
                <a:defRPr/>
              </a:pPr>
              <a:t>‹#›</a:t>
            </a:fld>
            <a:endParaRPr lang="en-US" altLang="en-US"/>
          </a:p>
        </p:txBody>
      </p:sp>
    </p:spTree>
    <p:extLst>
      <p:ext uri="{BB962C8B-B14F-4D97-AF65-F5344CB8AC3E}">
        <p14:creationId xmlns:p14="http://schemas.microsoft.com/office/powerpoint/2010/main" val="219764931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F7FEEA5-842E-3045-AD4F-5F11C9C75EE8}" type="slidenum">
              <a:rPr lang="en-US" altLang="en-US"/>
              <a:pPr>
                <a:defRPr/>
              </a:pPr>
              <a:t>‹#›</a:t>
            </a:fld>
            <a:endParaRPr lang="en-US" altLang="en-US"/>
          </a:p>
        </p:txBody>
      </p:sp>
    </p:spTree>
    <p:extLst>
      <p:ext uri="{BB962C8B-B14F-4D97-AF65-F5344CB8AC3E}">
        <p14:creationId xmlns:p14="http://schemas.microsoft.com/office/powerpoint/2010/main" val="737507314"/>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FA44712-E1BE-DC40-A5D2-875314FEE6E3}" type="slidenum">
              <a:rPr lang="en-US" altLang="en-US"/>
              <a:pPr>
                <a:defRPr/>
              </a:pPr>
              <a:t>‹#›</a:t>
            </a:fld>
            <a:endParaRPr lang="en-US" altLang="en-US"/>
          </a:p>
        </p:txBody>
      </p:sp>
    </p:spTree>
    <p:extLst>
      <p:ext uri="{BB962C8B-B14F-4D97-AF65-F5344CB8AC3E}">
        <p14:creationId xmlns:p14="http://schemas.microsoft.com/office/powerpoint/2010/main" val="12250675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1CFFE9-F1C0-1D49-8EE8-72D7F3A5FE77}" type="slidenum">
              <a:rPr lang="en-US" altLang="en-US"/>
              <a:pPr>
                <a:defRPr/>
              </a:pPr>
              <a:t>‹#›</a:t>
            </a:fld>
            <a:endParaRPr lang="en-US" altLang="en-US"/>
          </a:p>
        </p:txBody>
      </p:sp>
    </p:spTree>
    <p:extLst>
      <p:ext uri="{BB962C8B-B14F-4D97-AF65-F5344CB8AC3E}">
        <p14:creationId xmlns:p14="http://schemas.microsoft.com/office/powerpoint/2010/main" val="1876203974"/>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292ED0B-814D-604A-829D-D47F8B32652E}" type="slidenum">
              <a:rPr lang="en-US" altLang="en-US"/>
              <a:pPr>
                <a:defRPr/>
              </a:pPr>
              <a:t>‹#›</a:t>
            </a:fld>
            <a:endParaRPr lang="en-US" altLang="en-US"/>
          </a:p>
        </p:txBody>
      </p:sp>
    </p:spTree>
    <p:extLst>
      <p:ext uri="{BB962C8B-B14F-4D97-AF65-F5344CB8AC3E}">
        <p14:creationId xmlns:p14="http://schemas.microsoft.com/office/powerpoint/2010/main" val="275471502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9122AB-6478-E348-A556-1222D66B97F7}" type="slidenum">
              <a:rPr lang="en-US" altLang="en-US"/>
              <a:pPr>
                <a:defRPr/>
              </a:pPr>
              <a:t>‹#›</a:t>
            </a:fld>
            <a:endParaRPr lang="en-US" altLang="en-US"/>
          </a:p>
        </p:txBody>
      </p:sp>
    </p:spTree>
    <p:extLst>
      <p:ext uri="{BB962C8B-B14F-4D97-AF65-F5344CB8AC3E}">
        <p14:creationId xmlns:p14="http://schemas.microsoft.com/office/powerpoint/2010/main" val="2623339129"/>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7EEFFD-4BB8-4549-A415-B63E53FC129D}" type="slidenum">
              <a:rPr lang="en-US" altLang="en-US"/>
              <a:pPr>
                <a:defRPr/>
              </a:pPr>
              <a:t>‹#›</a:t>
            </a:fld>
            <a:endParaRPr lang="en-US" altLang="en-US"/>
          </a:p>
        </p:txBody>
      </p:sp>
    </p:spTree>
    <p:extLst>
      <p:ext uri="{BB962C8B-B14F-4D97-AF65-F5344CB8AC3E}">
        <p14:creationId xmlns:p14="http://schemas.microsoft.com/office/powerpoint/2010/main" val="73154569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4A6E3B-FD50-564C-AD45-CC45322E2FBC}" type="slidenum">
              <a:rPr lang="en-US" altLang="en-US"/>
              <a:pPr>
                <a:defRPr/>
              </a:pPr>
              <a:t>‹#›</a:t>
            </a:fld>
            <a:endParaRPr lang="en-US" altLang="en-US"/>
          </a:p>
        </p:txBody>
      </p:sp>
    </p:spTree>
    <p:extLst>
      <p:ext uri="{BB962C8B-B14F-4D97-AF65-F5344CB8AC3E}">
        <p14:creationId xmlns:p14="http://schemas.microsoft.com/office/powerpoint/2010/main" val="19205628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F4CF49B-7919-6146-8499-6D435D6CAC6A}" type="slidenum">
              <a:rPr lang="en-US"/>
              <a:pPr>
                <a:defRPr/>
              </a:pPr>
              <a:t>‹#›</a:t>
            </a:fld>
            <a:endParaRPr lang="en-US"/>
          </a:p>
        </p:txBody>
      </p:sp>
    </p:spTree>
    <p:extLst>
      <p:ext uri="{BB962C8B-B14F-4D97-AF65-F5344CB8AC3E}">
        <p14:creationId xmlns:p14="http://schemas.microsoft.com/office/powerpoint/2010/main" val="337867676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B12B169-6369-C844-B00B-5DAB8B5F5780}" type="slidenum">
              <a:rPr lang="en-US" altLang="en-US"/>
              <a:pPr>
                <a:defRPr/>
              </a:pPr>
              <a:t>‹#›</a:t>
            </a:fld>
            <a:endParaRPr lang="en-US" altLang="en-US"/>
          </a:p>
        </p:txBody>
      </p:sp>
    </p:spTree>
    <p:extLst>
      <p:ext uri="{BB962C8B-B14F-4D97-AF65-F5344CB8AC3E}">
        <p14:creationId xmlns:p14="http://schemas.microsoft.com/office/powerpoint/2010/main" val="360865557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A4AF0F-87BB-A94C-9636-79DCBA7B1F2F}" type="slidenum">
              <a:rPr lang="en-US" altLang="en-US"/>
              <a:pPr>
                <a:defRPr/>
              </a:pPr>
              <a:t>‹#›</a:t>
            </a:fld>
            <a:endParaRPr lang="en-US" altLang="en-US"/>
          </a:p>
        </p:txBody>
      </p:sp>
    </p:spTree>
    <p:extLst>
      <p:ext uri="{BB962C8B-B14F-4D97-AF65-F5344CB8AC3E}">
        <p14:creationId xmlns:p14="http://schemas.microsoft.com/office/powerpoint/2010/main" val="3761276702"/>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AF1EFA-746B-2649-8056-3316E8CA8C4C}" type="slidenum">
              <a:rPr lang="en-US" altLang="en-US"/>
              <a:pPr>
                <a:defRPr/>
              </a:pPr>
              <a:t>‹#›</a:t>
            </a:fld>
            <a:endParaRPr lang="en-US" altLang="en-US"/>
          </a:p>
        </p:txBody>
      </p:sp>
    </p:spTree>
    <p:extLst>
      <p:ext uri="{BB962C8B-B14F-4D97-AF65-F5344CB8AC3E}">
        <p14:creationId xmlns:p14="http://schemas.microsoft.com/office/powerpoint/2010/main" val="280790985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2437B3-0C5F-A047-AF44-D5BEB15303A3}" type="slidenum">
              <a:rPr lang="en-US" altLang="en-US"/>
              <a:pPr>
                <a:defRPr/>
              </a:pPr>
              <a:t>‹#›</a:t>
            </a:fld>
            <a:endParaRPr lang="en-US" altLang="en-US"/>
          </a:p>
        </p:txBody>
      </p:sp>
    </p:spTree>
    <p:extLst>
      <p:ext uri="{BB962C8B-B14F-4D97-AF65-F5344CB8AC3E}">
        <p14:creationId xmlns:p14="http://schemas.microsoft.com/office/powerpoint/2010/main" val="139789810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6B3258-F894-A645-910A-EC150E02F9B0}" type="slidenum">
              <a:rPr lang="en-US" altLang="en-US"/>
              <a:pPr>
                <a:defRPr/>
              </a:pPr>
              <a:t>‹#›</a:t>
            </a:fld>
            <a:endParaRPr lang="en-US" altLang="en-US"/>
          </a:p>
        </p:txBody>
      </p:sp>
    </p:spTree>
    <p:extLst>
      <p:ext uri="{BB962C8B-B14F-4D97-AF65-F5344CB8AC3E}">
        <p14:creationId xmlns:p14="http://schemas.microsoft.com/office/powerpoint/2010/main" val="819373420"/>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2215A2-58AC-7344-8530-131AAFA91C15}" type="slidenum">
              <a:rPr lang="en-US" altLang="en-US"/>
              <a:pPr>
                <a:defRPr/>
              </a:pPr>
              <a:t>‹#›</a:t>
            </a:fld>
            <a:endParaRPr lang="en-US" altLang="en-US"/>
          </a:p>
        </p:txBody>
      </p:sp>
    </p:spTree>
    <p:extLst>
      <p:ext uri="{BB962C8B-B14F-4D97-AF65-F5344CB8AC3E}">
        <p14:creationId xmlns:p14="http://schemas.microsoft.com/office/powerpoint/2010/main" val="391945925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0485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5070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486343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946926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40EDB2E-9F16-DB44-8633-6A9FBE806AD7}" type="slidenum">
              <a:rPr lang="en-US"/>
              <a:pPr>
                <a:defRPr/>
              </a:pPr>
              <a:t>‹#›</a:t>
            </a:fld>
            <a:endParaRPr lang="en-US"/>
          </a:p>
        </p:txBody>
      </p:sp>
    </p:spTree>
    <p:extLst>
      <p:ext uri="{BB962C8B-B14F-4D97-AF65-F5344CB8AC3E}">
        <p14:creationId xmlns:p14="http://schemas.microsoft.com/office/powerpoint/2010/main" val="515611391"/>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859096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2047128"/>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4545990"/>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920340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933747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591178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520159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fontAlgn="auto">
              <a:spcBef>
                <a:spcPts val="0"/>
              </a:spcBef>
              <a:spcAft>
                <a:spcPts val="0"/>
              </a:spcAft>
              <a:defRPr/>
            </a:pPr>
            <a:endParaRPr lang="en-US" kern="0">
              <a:solidFill>
                <a:sysClr val="windowText" lastClr="000000"/>
              </a:solidFill>
              <a:latin typeface="Calibri"/>
              <a:ea typeface="+mn-ea"/>
              <a:cs typeface="+mn-cs"/>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fontAlgn="auto">
              <a:spcBef>
                <a:spcPts val="0"/>
              </a:spcBef>
              <a:spcAft>
                <a:spcPts val="0"/>
              </a:spcAft>
              <a:defRPr/>
            </a:pPr>
            <a:endParaRPr lang="en-US" kern="0">
              <a:solidFill>
                <a:sysClr val="windowText" lastClr="000000"/>
              </a:solidFill>
              <a:latin typeface="Calibri"/>
              <a:ea typeface="+mn-ea"/>
              <a:cs typeface="+mn-cs"/>
            </a:endParaRPr>
          </a:p>
        </p:txBody>
      </p:sp>
    </p:spTree>
    <p:extLst>
      <p:ext uri="{BB962C8B-B14F-4D97-AF65-F5344CB8AC3E}">
        <p14:creationId xmlns:p14="http://schemas.microsoft.com/office/powerpoint/2010/main" val="3535678404"/>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604235"/>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7605837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F3FBDAD3-786D-924A-99AF-3C6D6A3770DF}" type="slidenum">
              <a:rPr lang="en-US"/>
              <a:pPr>
                <a:defRPr/>
              </a:pPr>
              <a:t>‹#›</a:t>
            </a:fld>
            <a:endParaRPr lang="en-US"/>
          </a:p>
        </p:txBody>
      </p:sp>
    </p:spTree>
    <p:extLst>
      <p:ext uri="{BB962C8B-B14F-4D97-AF65-F5344CB8AC3E}">
        <p14:creationId xmlns:p14="http://schemas.microsoft.com/office/powerpoint/2010/main" val="1673247849"/>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01849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67263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34964191"/>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753783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379274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99459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250744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78395743"/>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4227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32551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3FDC0710-FAD3-AD44-9133-57182B71E807}" type="slidenum">
              <a:rPr lang="en-US"/>
              <a:pPr>
                <a:defRPr/>
              </a:pPr>
              <a:t>‹#›</a:t>
            </a:fld>
            <a:endParaRPr lang="en-US"/>
          </a:p>
        </p:txBody>
      </p:sp>
    </p:spTree>
    <p:extLst>
      <p:ext uri="{BB962C8B-B14F-4D97-AF65-F5344CB8AC3E}">
        <p14:creationId xmlns:p14="http://schemas.microsoft.com/office/powerpoint/2010/main" val="187075286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93424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0553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488968"/>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959918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1276210"/>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1606998"/>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075596"/>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3714229"/>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009586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8517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34E7EF89-1B4B-894C-96C1-5C8D5FC482D6}" type="slidenum">
              <a:rPr lang="en-US"/>
              <a:pPr>
                <a:defRPr/>
              </a:pPr>
              <a:t>‹#›</a:t>
            </a:fld>
            <a:endParaRPr lang="en-US"/>
          </a:p>
        </p:txBody>
      </p:sp>
    </p:spTree>
    <p:extLst>
      <p:ext uri="{BB962C8B-B14F-4D97-AF65-F5344CB8AC3E}">
        <p14:creationId xmlns:p14="http://schemas.microsoft.com/office/powerpoint/2010/main" val="3999808729"/>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558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019036"/>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5378027"/>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8050195"/>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6692304"/>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7729103"/>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778618"/>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910494"/>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2974710"/>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835464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5069A7D2-34E8-A24E-AEDE-30627F1426CE}" type="slidenum">
              <a:rPr lang="en-US"/>
              <a:pPr>
                <a:defRPr/>
              </a:pPr>
              <a:t>‹#›</a:t>
            </a:fld>
            <a:endParaRPr lang="en-US"/>
          </a:p>
        </p:txBody>
      </p:sp>
    </p:spTree>
    <p:extLst>
      <p:ext uri="{BB962C8B-B14F-4D97-AF65-F5344CB8AC3E}">
        <p14:creationId xmlns:p14="http://schemas.microsoft.com/office/powerpoint/2010/main" val="208822827"/>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FC427DE-A927-A445-A223-AD847CA5E943}" type="slidenum">
              <a:rPr lang="en-US"/>
              <a:pPr>
                <a:defRPr/>
              </a:pPr>
              <a:t>‹#›</a:t>
            </a:fld>
            <a:endParaRPr lang="en-US"/>
          </a:p>
        </p:txBody>
      </p:sp>
    </p:spTree>
    <p:extLst>
      <p:ext uri="{BB962C8B-B14F-4D97-AF65-F5344CB8AC3E}">
        <p14:creationId xmlns:p14="http://schemas.microsoft.com/office/powerpoint/2010/main" val="2949725284"/>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D3FDDE3-F65B-2843-B8B0-81F53F295570}" type="slidenum">
              <a:rPr lang="en-US"/>
              <a:pPr>
                <a:defRPr/>
              </a:pPr>
              <a:t>‹#›</a:t>
            </a:fld>
            <a:endParaRPr lang="en-US"/>
          </a:p>
        </p:txBody>
      </p:sp>
    </p:spTree>
    <p:extLst>
      <p:ext uri="{BB962C8B-B14F-4D97-AF65-F5344CB8AC3E}">
        <p14:creationId xmlns:p14="http://schemas.microsoft.com/office/powerpoint/2010/main" val="3711061717"/>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5C2605EB-7701-4442-8BB2-598ECD729E3D}" type="slidenum">
              <a:rPr lang="en-US"/>
              <a:pPr>
                <a:defRPr/>
              </a:pPr>
              <a:t>‹#›</a:t>
            </a:fld>
            <a:endParaRPr lang="en-US"/>
          </a:p>
        </p:txBody>
      </p:sp>
    </p:spTree>
    <p:extLst>
      <p:ext uri="{BB962C8B-B14F-4D97-AF65-F5344CB8AC3E}">
        <p14:creationId xmlns:p14="http://schemas.microsoft.com/office/powerpoint/2010/main" val="3334127234"/>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2770606-2587-A842-BE8A-5D0BE3005282}" type="slidenum">
              <a:rPr lang="en-US"/>
              <a:pPr>
                <a:defRPr/>
              </a:pPr>
              <a:t>‹#›</a:t>
            </a:fld>
            <a:endParaRPr lang="en-US"/>
          </a:p>
        </p:txBody>
      </p:sp>
    </p:spTree>
    <p:extLst>
      <p:ext uri="{BB962C8B-B14F-4D97-AF65-F5344CB8AC3E}">
        <p14:creationId xmlns:p14="http://schemas.microsoft.com/office/powerpoint/2010/main" val="3950076336"/>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16303ED-87C1-5A41-9A44-F053EA756488}" type="slidenum">
              <a:rPr lang="en-US"/>
              <a:pPr>
                <a:defRPr/>
              </a:pPr>
              <a:t>‹#›</a:t>
            </a:fld>
            <a:endParaRPr lang="en-US"/>
          </a:p>
        </p:txBody>
      </p:sp>
    </p:spTree>
    <p:extLst>
      <p:ext uri="{BB962C8B-B14F-4D97-AF65-F5344CB8AC3E}">
        <p14:creationId xmlns:p14="http://schemas.microsoft.com/office/powerpoint/2010/main" val="213904490"/>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0C7FA569-3E8D-4748-B31E-DBFFB222D8A8}" type="slidenum">
              <a:rPr lang="en-US"/>
              <a:pPr>
                <a:defRPr/>
              </a:pPr>
              <a:t>‹#›</a:t>
            </a:fld>
            <a:endParaRPr lang="en-US"/>
          </a:p>
        </p:txBody>
      </p:sp>
    </p:spTree>
    <p:extLst>
      <p:ext uri="{BB962C8B-B14F-4D97-AF65-F5344CB8AC3E}">
        <p14:creationId xmlns:p14="http://schemas.microsoft.com/office/powerpoint/2010/main" val="774190686"/>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1D0D8357-C157-8447-B258-30CC2A8A56EF}" type="slidenum">
              <a:rPr lang="en-US"/>
              <a:pPr>
                <a:defRPr/>
              </a:pPr>
              <a:t>‹#›</a:t>
            </a:fld>
            <a:endParaRPr lang="en-US"/>
          </a:p>
        </p:txBody>
      </p:sp>
    </p:spTree>
    <p:extLst>
      <p:ext uri="{BB962C8B-B14F-4D97-AF65-F5344CB8AC3E}">
        <p14:creationId xmlns:p14="http://schemas.microsoft.com/office/powerpoint/2010/main" val="3920089558"/>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ABBFCB8-027D-8E42-9DAE-7B20B7AEC582}" type="slidenum">
              <a:rPr lang="en-US"/>
              <a:pPr>
                <a:defRPr/>
              </a:pPr>
              <a:t>‹#›</a:t>
            </a:fld>
            <a:endParaRPr lang="en-US"/>
          </a:p>
        </p:txBody>
      </p:sp>
    </p:spTree>
    <p:extLst>
      <p:ext uri="{BB962C8B-B14F-4D97-AF65-F5344CB8AC3E}">
        <p14:creationId xmlns:p14="http://schemas.microsoft.com/office/powerpoint/2010/main" val="528974830"/>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51D3E6B-B687-CE40-AD6D-792D4AADA153}" type="slidenum">
              <a:rPr lang="en-US"/>
              <a:pPr>
                <a:defRPr/>
              </a:pPr>
              <a:t>‹#›</a:t>
            </a:fld>
            <a:endParaRPr lang="en-US"/>
          </a:p>
        </p:txBody>
      </p:sp>
    </p:spTree>
    <p:extLst>
      <p:ext uri="{BB962C8B-B14F-4D97-AF65-F5344CB8AC3E}">
        <p14:creationId xmlns:p14="http://schemas.microsoft.com/office/powerpoint/2010/main" val="214611879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5E73E86-76F2-1E42-BD4F-0D003BC059E7}" type="slidenum">
              <a:rPr lang="en-US"/>
              <a:pPr>
                <a:defRPr/>
              </a:pPr>
              <a:t>‹#›</a:t>
            </a:fld>
            <a:endParaRPr lang="en-US"/>
          </a:p>
        </p:txBody>
      </p:sp>
    </p:spTree>
    <p:extLst>
      <p:ext uri="{BB962C8B-B14F-4D97-AF65-F5344CB8AC3E}">
        <p14:creationId xmlns:p14="http://schemas.microsoft.com/office/powerpoint/2010/main" val="340341193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slideLayout" Target="../slideLayouts/slideLayout113.xml"/><Relationship Id="rId13" Type="http://schemas.openxmlformats.org/officeDocument/2006/relationships/theme" Target="../theme/theme10.xml"/><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1.xml"/><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2.xml"/><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3.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4.xml"/><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324C0521-3F92-9741-98E0-72A1DE58012E}"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24"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 id="214748502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1731"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0BC070B0-CA22-7745-8A7B-A53F4880160F}" type="slidenum">
              <a:rPr lang="en-US"/>
              <a:pPr>
                <a:defRPr/>
              </a:pPr>
              <a:t>‹#›</a:t>
            </a:fld>
            <a:endParaRPr lang="en-US"/>
          </a:p>
        </p:txBody>
      </p:sp>
      <p:sp>
        <p:nvSpPr>
          <p:cNvPr id="201734"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201735"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321748033"/>
      </p:ext>
    </p:extLst>
  </p:cSld>
  <p:clrMap bg1="lt1" tx1="dk1" bg2="lt2" tx2="dk2" accent1="accent1" accent2="accent2" accent3="accent3" accent4="accent4" accent5="accent5" accent6="accent6" hlink="hlink" folHlink="folHlink"/>
  <p:sldLayoutIdLst>
    <p:sldLayoutId id="2147485170" r:id="rId1"/>
    <p:sldLayoutId id="2147485171" r:id="rId2"/>
    <p:sldLayoutId id="2147485172" r:id="rId3"/>
    <p:sldLayoutId id="2147485173" r:id="rId4"/>
    <p:sldLayoutId id="2147485174" r:id="rId5"/>
    <p:sldLayoutId id="2147485175" r:id="rId6"/>
    <p:sldLayoutId id="2147485176" r:id="rId7"/>
    <p:sldLayoutId id="2147485177" r:id="rId8"/>
    <p:sldLayoutId id="2147485178" r:id="rId9"/>
    <p:sldLayoutId id="2147485179" r:id="rId10"/>
    <p:sldLayoutId id="2147485180" r:id="rId11"/>
    <p:sldLayoutId id="214748518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2310787818"/>
      </p:ext>
    </p:extLst>
  </p:cSld>
  <p:clrMap bg1="lt1" tx1="dk1" bg2="lt2" tx2="dk2" accent1="accent1" accent2="accent2" accent3="accent3" accent4="accent4" accent5="accent5" accent6="accent6" hlink="hlink" folHlink="folHlink"/>
  <p:sldLayoutIdLst>
    <p:sldLayoutId id="2147485183" r:id="rId1"/>
    <p:sldLayoutId id="2147485184" r:id="rId2"/>
    <p:sldLayoutId id="2147485185" r:id="rId3"/>
    <p:sldLayoutId id="2147485186" r:id="rId4"/>
    <p:sldLayoutId id="2147485187" r:id="rId5"/>
    <p:sldLayoutId id="2147485188" r:id="rId6"/>
    <p:sldLayoutId id="2147485189" r:id="rId7"/>
    <p:sldLayoutId id="2147485190" r:id="rId8"/>
    <p:sldLayoutId id="2147485191" r:id="rId9"/>
    <p:sldLayoutId id="2147485192" r:id="rId10"/>
    <p:sldLayoutId id="214748519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3681577863"/>
      </p:ext>
    </p:extLst>
  </p:cSld>
  <p:clrMap bg1="lt1" tx1="dk1" bg2="lt2" tx2="dk2" accent1="accent1" accent2="accent2" accent3="accent3" accent4="accent4" accent5="accent5" accent6="accent6" hlink="hlink" folHlink="folHlink"/>
  <p:sldLayoutIdLst>
    <p:sldLayoutId id="2147485195" r:id="rId1"/>
    <p:sldLayoutId id="2147485196" r:id="rId2"/>
    <p:sldLayoutId id="2147485197" r:id="rId3"/>
    <p:sldLayoutId id="2147485198" r:id="rId4"/>
    <p:sldLayoutId id="2147485199" r:id="rId5"/>
    <p:sldLayoutId id="2147485200" r:id="rId6"/>
    <p:sldLayoutId id="2147485201" r:id="rId7"/>
    <p:sldLayoutId id="2147485202" r:id="rId8"/>
    <p:sldLayoutId id="2147485203" r:id="rId9"/>
    <p:sldLayoutId id="2147485204" r:id="rId10"/>
    <p:sldLayoutId id="214748520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77244975"/>
      </p:ext>
    </p:extLst>
  </p:cSld>
  <p:clrMap bg1="lt1" tx1="dk1" bg2="lt2" tx2="dk2" accent1="accent1" accent2="accent2" accent3="accent3" accent4="accent4" accent5="accent5" accent6="accent6" hlink="hlink" folHlink="folHlink"/>
  <p:sldLayoutIdLst>
    <p:sldLayoutId id="2147485207" r:id="rId1"/>
    <p:sldLayoutId id="2147485208" r:id="rId2"/>
    <p:sldLayoutId id="2147485209" r:id="rId3"/>
    <p:sldLayoutId id="2147485210" r:id="rId4"/>
    <p:sldLayoutId id="2147485211" r:id="rId5"/>
    <p:sldLayoutId id="2147485212" r:id="rId6"/>
    <p:sldLayoutId id="2147485213" r:id="rId7"/>
    <p:sldLayoutId id="2147485214" r:id="rId8"/>
    <p:sldLayoutId id="2147485215" r:id="rId9"/>
    <p:sldLayoutId id="2147485216" r:id="rId10"/>
    <p:sldLayoutId id="21474852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194112065"/>
      </p:ext>
    </p:extLst>
  </p:cSld>
  <p:clrMap bg1="lt1" tx1="dk1" bg2="lt2" tx2="dk2" accent1="accent1" accent2="accent2" accent3="accent3" accent4="accent4" accent5="accent5" accent6="accent6" hlink="hlink" folHlink="folHlink"/>
  <p:sldLayoutIdLst>
    <p:sldLayoutId id="2147485219" r:id="rId1"/>
    <p:sldLayoutId id="2147485220" r:id="rId2"/>
    <p:sldLayoutId id="2147485221" r:id="rId3"/>
    <p:sldLayoutId id="2147485222" r:id="rId4"/>
    <p:sldLayoutId id="2147485223" r:id="rId5"/>
    <p:sldLayoutId id="2147485224" r:id="rId6"/>
    <p:sldLayoutId id="2147485225" r:id="rId7"/>
    <p:sldLayoutId id="2147485226" r:id="rId8"/>
    <p:sldLayoutId id="2147485227" r:id="rId9"/>
    <p:sldLayoutId id="2147485228" r:id="rId10"/>
    <p:sldLayoutId id="214748522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F23D418D-997E-AA4A-ADF4-9AED8B010EA8}"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25" r:id="rId1"/>
    <p:sldLayoutId id="2147485026" r:id="rId2"/>
    <p:sldLayoutId id="2147485027" r:id="rId3"/>
    <p:sldLayoutId id="2147485028" r:id="rId4"/>
    <p:sldLayoutId id="2147485029" r:id="rId5"/>
    <p:sldLayoutId id="2147485030" r:id="rId6"/>
    <p:sldLayoutId id="2147485031" r:id="rId7"/>
    <p:sldLayoutId id="2147485032" r:id="rId8"/>
    <p:sldLayoutId id="2147485033" r:id="rId9"/>
    <p:sldLayoutId id="2147485034" r:id="rId10"/>
    <p:sldLayoutId id="21474850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D44BDFB3-0FFA-E44C-AF3C-52C96CEF3F20}"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36" r:id="rId1"/>
    <p:sldLayoutId id="2147485037" r:id="rId2"/>
    <p:sldLayoutId id="2147485038" r:id="rId3"/>
    <p:sldLayoutId id="2147485039" r:id="rId4"/>
    <p:sldLayoutId id="2147485040" r:id="rId5"/>
    <p:sldLayoutId id="2147485041" r:id="rId6"/>
    <p:sldLayoutId id="2147485042" r:id="rId7"/>
    <p:sldLayoutId id="2147485043" r:id="rId8"/>
    <p:sldLayoutId id="2147485044" r:id="rId9"/>
    <p:sldLayoutId id="2147485045" r:id="rId10"/>
    <p:sldLayoutId id="214748504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BEBFEF4-3165-224B-BF6E-8F4B7895E024}"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8920"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7" r:id="rId1"/>
    <p:sldLayoutId id="2147485048" r:id="rId2"/>
    <p:sldLayoutId id="2147485049" r:id="rId3"/>
    <p:sldLayoutId id="2147485050" r:id="rId4"/>
    <p:sldLayoutId id="2147485051" r:id="rId5"/>
    <p:sldLayoutId id="2147485052" r:id="rId6"/>
    <p:sldLayoutId id="2147485053" r:id="rId7"/>
    <p:sldLayoutId id="2147485054" r:id="rId8"/>
    <p:sldLayoutId id="2147485055" r:id="rId9"/>
    <p:sldLayoutId id="2147485056" r:id="rId10"/>
    <p:sldLayoutId id="21474850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94733085"/>
      </p:ext>
    </p:extLst>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fontAlgn="auto">
              <a:spcBef>
                <a:spcPts val="0"/>
              </a:spcBef>
              <a:spcAft>
                <a:spcPts val="0"/>
              </a:spcAft>
            </a:pPr>
            <a:fld id="{EFCD136B-938C-4ABE-A595-3497154215A9}" type="datetime1">
              <a:rPr lang="en-US" smtClean="0">
                <a:solidFill>
                  <a:prstClr val="black">
                    <a:tint val="75000"/>
                  </a:prstClr>
                </a:solidFill>
                <a:latin typeface="Calibri"/>
                <a:ea typeface="+mn-ea"/>
                <a:cs typeface="+mn-cs"/>
              </a:rPr>
              <a:pPr defTabSz="914259" fontAlgn="auto">
                <a:spcBef>
                  <a:spcPts val="0"/>
                </a:spcBef>
                <a:spcAft>
                  <a:spcPts val="0"/>
                </a:spcAft>
              </a:pPr>
              <a:t>3/27/14</a:t>
            </a:fld>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fontAlgn="auto">
              <a:spcBef>
                <a:spcPts val="0"/>
              </a:spcBef>
              <a:spcAft>
                <a:spcPts val="0"/>
              </a:spcAft>
            </a:pPr>
            <a:fld id="{58161B50-6D0B-48B4-A1D4-BAD8C599CC84}" type="slidenum">
              <a:rPr lang="en-US" smtClean="0">
                <a:solidFill>
                  <a:prstClr val="black">
                    <a:tint val="75000"/>
                  </a:prstClr>
                </a:solidFill>
                <a:latin typeface="Calibri"/>
                <a:ea typeface="+mn-ea"/>
                <a:cs typeface="+mn-cs"/>
              </a:rPr>
              <a:pPr defTabSz="914259" fontAlgn="auto">
                <a:spcBef>
                  <a:spcPts val="0"/>
                </a:spcBef>
                <a:spcAft>
                  <a:spcPts val="0"/>
                </a:spcAft>
              </a:pPr>
              <a:t>‹#›</a:t>
            </a:fld>
            <a:endParaRPr lang="en-US" dirty="0">
              <a:solidFill>
                <a:prstClr val="black">
                  <a:tint val="75000"/>
                </a:prstClr>
              </a:solidFill>
              <a:latin typeface="Calibri"/>
              <a:ea typeface="+mn-ea"/>
              <a:cs typeface="+mn-cs"/>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628742946"/>
      </p:ext>
    </p:extLst>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Lst>
  <p:timing>
    <p:tnLst>
      <p:par>
        <p:cTn xmlns:p14="http://schemas.microsoft.com/office/powerpoint/2010/mai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04155639"/>
      </p:ext>
    </p:extLst>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83380519"/>
      </p:ext>
    </p:ext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560D48A8-CB41-484F-B56F-61A3C8071AAC}"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3521147056"/>
      </p:ext>
    </p:extLst>
  </p:cSld>
  <p:clrMap bg1="lt1" tx1="dk1" bg2="lt2" tx2="dk2" accent1="accent1" accent2="accent2" accent3="accent3" accent4="accent4" accent5="accent5" accent6="accent6" hlink="hlink" folHlink="folHlink"/>
  <p:sldLayoutIdLst>
    <p:sldLayoutId id="2147485157" r:id="rId1"/>
    <p:sldLayoutId id="2147485158" r:id="rId2"/>
    <p:sldLayoutId id="2147485159" r:id="rId3"/>
    <p:sldLayoutId id="2147485160" r:id="rId4"/>
    <p:sldLayoutId id="2147485161" r:id="rId5"/>
    <p:sldLayoutId id="2147485162" r:id="rId6"/>
    <p:sldLayoutId id="2147485163" r:id="rId7"/>
    <p:sldLayoutId id="2147485164" r:id="rId8"/>
    <p:sldLayoutId id="2147485165" r:id="rId9"/>
    <p:sldLayoutId id="2147485166" r:id="rId10"/>
    <p:sldLayoutId id="2147485167" r:id="rId11"/>
    <p:sldLayoutId id="214748516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26.xml"/><Relationship Id="rId3"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26.xml"/><Relationship Id="rId3"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26.xml"/><Relationship Id="rId3"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37.xml"/><Relationship Id="rId3"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37.xml"/><Relationship Id="rId3"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48.xml"/><Relationship Id="rId3"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dustry-academia.org/event-carnegie-mellon-cloud-workshop.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dustry-academia.org/event-carnegie-mellon-cloud-workshop.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6.png"/><Relationship Id="rId1" Type="http://schemas.openxmlformats.org/officeDocument/2006/relationships/slideLayout" Target="../slideLayouts/slideLayout103.xml"/><Relationship Id="rId2" Type="http://schemas.openxmlformats.org/officeDocument/2006/relationships/hyperlink" Target="http://users.ece.cmu.edu/~omutlu/pub/rlmc_isca08.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8.png"/><Relationship Id="rId1" Type="http://schemas.openxmlformats.org/officeDocument/2006/relationships/slideLayout" Target="../slideLayouts/slideLayout103.xml"/><Relationship Id="rId2" Type="http://schemas.openxmlformats.org/officeDocument/2006/relationships/hyperlink" Target="http://users.ece.cmu.edu/~omutlu/pub/rlmc_isca08.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9.png"/><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17.png"/><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2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2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2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2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xml.rels><?xml version="1.0" encoding="UTF-8" standalone="yes"?>
<Relationships xmlns="http://schemas.openxmlformats.org/package/2006/relationships"><Relationship Id="rId3" Type="http://schemas.openxmlformats.org/officeDocument/2006/relationships/hyperlink" Target="http://users.ece.cmu.edu/~omutlu/pub/tcm_micro10.pdf" TargetMode="External"/><Relationship Id="rId4" Type="http://schemas.openxmlformats.org/officeDocument/2006/relationships/hyperlink" Target="http://www.microarch.org/micro43/" TargetMode="External"/><Relationship Id="rId5" Type="http://schemas.openxmlformats.org/officeDocument/2006/relationships/hyperlink" Target="http://users.ece.cmu.edu/~omutlu/pub/kim_micro10_talk.pptx" TargetMode="External"/><Relationship Id="rId6" Type="http://schemas.openxmlformats.org/officeDocument/2006/relationships/hyperlink" Target="http://users.ece.cmu.edu/~omutlu/pub/kim_micro10_talk.pdf" TargetMode="External"/><Relationship Id="rId7" Type="http://schemas.openxmlformats.org/officeDocument/2006/relationships/hyperlink" Target="file://localhost/Users/omutlu/Documents/presentations/CMU/SNU%20Lectures%20June%2018-20%202012/previous%20talks/kim_micro10_talk.pptx" TargetMode="External"/><Relationship Id="rId1" Type="http://schemas.openxmlformats.org/officeDocument/2006/relationships/slideLayout" Target="../slideLayouts/slideLayout46.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2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2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2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28.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30.png"/><Relationship Id="rId3" Type="http://schemas.openxmlformats.org/officeDocument/2006/relationships/image" Target="../media/image3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Grp="1" noChangeArrowheads="1"/>
          </p:cNvSpPr>
          <p:nvPr>
            <p:ph type="ctrTitle"/>
          </p:nvPr>
        </p:nvSpPr>
        <p:spPr>
          <a:xfrm>
            <a:off x="381000" y="1295400"/>
            <a:ext cx="8428038" cy="1720850"/>
          </a:xfrm>
        </p:spPr>
        <p:txBody>
          <a:bodyPr/>
          <a:lstStyle/>
          <a:p>
            <a:pPr algn="ctr" eaLnBrk="1" hangingPunct="1"/>
            <a:r>
              <a:rPr lang="en-US" sz="4000" dirty="0">
                <a:latin typeface="Garamond" charset="0"/>
              </a:rPr>
              <a:t>18-447 </a:t>
            </a:r>
            <a:br>
              <a:rPr lang="en-US" sz="4000" dirty="0">
                <a:latin typeface="Garamond" charset="0"/>
              </a:rPr>
            </a:br>
            <a:r>
              <a:rPr lang="en-US" sz="4000" dirty="0">
                <a:latin typeface="Garamond" charset="0"/>
              </a:rPr>
              <a:t>Computer Architecture</a:t>
            </a:r>
            <a:r>
              <a:rPr lang="en-US" sz="4000" dirty="0">
                <a:latin typeface="Garamond" charset="0"/>
              </a:rPr>
              <a:t/>
            </a:r>
            <a:br>
              <a:rPr lang="en-US" sz="4000" dirty="0">
                <a:latin typeface="Garamond" charset="0"/>
              </a:rPr>
            </a:br>
            <a:r>
              <a:rPr lang="en-US" sz="3800" dirty="0">
                <a:latin typeface="Garamond" charset="0"/>
              </a:rPr>
              <a:t>Lecture </a:t>
            </a:r>
            <a:r>
              <a:rPr lang="en-US" sz="3800" dirty="0" smtClean="0">
                <a:latin typeface="Garamond" charset="0"/>
              </a:rPr>
              <a:t>25: Main Memory Wrap-Up</a:t>
            </a:r>
            <a:endParaRPr lang="en-US" sz="3800" dirty="0">
              <a:latin typeface="Garamond" charset="0"/>
            </a:endParaRPr>
          </a:p>
        </p:txBody>
      </p:sp>
      <p:sp>
        <p:nvSpPr>
          <p:cNvPr id="6553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a:t>
            </a:r>
            <a:r>
              <a:rPr lang="en-US" dirty="0" smtClean="0">
                <a:latin typeface="Tahoma" charset="0"/>
              </a:rPr>
              <a:t>2014, </a:t>
            </a:r>
            <a:r>
              <a:rPr lang="en-US" dirty="0">
                <a:latin typeface="Tahoma" charset="0"/>
              </a:rPr>
              <a:t>4</a:t>
            </a:r>
            <a:r>
              <a:rPr lang="en-US" dirty="0" smtClean="0">
                <a:latin typeface="Tahoma" charset="0"/>
              </a:rPr>
              <a:t>/2/2014</a:t>
            </a: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fontAlgn="auto">
              <a:lnSpc>
                <a:spcPct val="80000"/>
              </a:lnSpc>
              <a:spcBef>
                <a:spcPts val="0"/>
              </a:spcBef>
              <a:spcAft>
                <a:spcPts val="0"/>
              </a:spcAft>
            </a:pPr>
            <a:r>
              <a:rPr lang="en-US" sz="2400" i="1" dirty="0">
                <a:solidFill>
                  <a:prstClr val="black"/>
                </a:solidFill>
                <a:latin typeface="Calibri"/>
                <a:ea typeface="+mn-ea"/>
                <a:cs typeface="+mn-cs"/>
              </a:rPr>
              <a:t>higher</a:t>
            </a:r>
          </a:p>
          <a:p>
            <a:pPr algn="ctr" defTabSz="914259" fontAlgn="auto">
              <a:lnSpc>
                <a:spcPct val="80000"/>
              </a:lnSpc>
              <a:spcBef>
                <a:spcPts val="0"/>
              </a:spcBef>
              <a:spcAft>
                <a:spcPts val="0"/>
              </a:spcAft>
            </a:pPr>
            <a:r>
              <a:rPr lang="en-US" sz="2400" i="1" dirty="0">
                <a:solidFill>
                  <a:prstClr val="black"/>
                </a:solidFill>
                <a:latin typeface="Calibri"/>
                <a:ea typeface="+mn-ea"/>
                <a:cs typeface="+mn-cs"/>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fontAlgn="auto">
              <a:spcBef>
                <a:spcPts val="0"/>
              </a:spcBef>
              <a:spcAft>
                <a:spcPts val="0"/>
              </a:spcAft>
            </a:pPr>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fontAlgn="auto">
              <a:spcBef>
                <a:spcPts val="0"/>
              </a:spcBef>
              <a:spcAft>
                <a:spcPts val="0"/>
              </a:spcAft>
            </a:pPr>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fontAlgn="auto">
              <a:spcBef>
                <a:spcPts val="0"/>
              </a:spcBef>
              <a:spcAft>
                <a:spcPts val="0"/>
              </a:spcAft>
            </a:pPr>
            <a:r>
              <a:rPr lang="en-US" sz="2600" b="1" dirty="0">
                <a:solidFill>
                  <a:srgbClr val="FF0000"/>
                </a:solidFill>
                <a:latin typeface="Calibri"/>
              </a:rPr>
              <a:t>Unfairness caused by memory-intensive being prioritized over each other </a:t>
            </a:r>
          </a:p>
          <a:p>
            <a:pPr marL="914259" lvl="2" defTabSz="914259" fontAlgn="auto">
              <a:spcBef>
                <a:spcPts val="0"/>
              </a:spcBef>
              <a:spcAft>
                <a:spcPts val="0"/>
              </a:spcAft>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fontAlgn="auto">
              <a:spcBef>
                <a:spcPts val="0"/>
              </a:spcBef>
              <a:spcAft>
                <a:spcPts val="0"/>
              </a:spcAft>
              <a:buFont typeface="Arial" pitchFamily="34" charset="0"/>
              <a:buChar char="•"/>
              <a:tabLst>
                <a:tab pos="746011" algn="l"/>
              </a:tabLst>
            </a:pPr>
            <a:endParaRPr lang="en-US" dirty="0" smtClean="0">
              <a:solidFill>
                <a:prstClr val="black"/>
              </a:solidFill>
              <a:latin typeface="Calibri"/>
              <a:sym typeface="Wingdings" pitchFamily="2" charset="2"/>
            </a:endParaRPr>
          </a:p>
          <a:p>
            <a:pPr marL="571413" lvl="1" defTabSz="914259" fontAlgn="auto">
              <a:spcBef>
                <a:spcPts val="0"/>
              </a:spcBef>
              <a:spcAft>
                <a:spcPts val="0"/>
              </a:spcAft>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fontAlgn="auto">
              <a:spcBef>
                <a:spcPts val="0"/>
              </a:spcBef>
              <a:spcAft>
                <a:spcPts val="0"/>
              </a:spcAft>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fontAlgn="auto">
              <a:spcBef>
                <a:spcPts val="0"/>
              </a:spcBef>
              <a:spcAft>
                <a:spcPts val="0"/>
              </a:spcAft>
            </a:pPr>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fontAlgn="auto">
              <a:spcBef>
                <a:spcPts val="0"/>
              </a:spcBef>
              <a:spcAft>
                <a:spcPts val="0"/>
              </a:spcAft>
            </a:pPr>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705963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130" indent="-457130">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130" indent="-457130">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130" indent="-457130">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78"/>
            <a:ext cx="533400" cy="365125"/>
          </a:xfrm>
        </p:spPr>
        <p:txBody>
          <a:bodyPr/>
          <a:lstStyle/>
          <a:p>
            <a:fld id="{58161B50-6D0B-48B4-A1D4-BAD8C599CC84}"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dirty="0">
              <a:solidFill>
                <a:prstClr val="white"/>
              </a:solidFill>
              <a:latin typeface="Calibri"/>
            </a:endParaRPr>
          </a:p>
        </p:txBody>
      </p:sp>
      <p:sp>
        <p:nvSpPr>
          <p:cNvPr id="6" name="Rounded Rectangle 5"/>
          <p:cNvSpPr/>
          <p:nvPr/>
        </p:nvSpPr>
        <p:spPr>
          <a:xfrm>
            <a:off x="1578710" y="4462464"/>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3"/>
            <a:ext cx="2514600" cy="307777"/>
          </a:xfrm>
          <a:prstGeom prst="rect">
            <a:avLst/>
          </a:prstGeom>
          <a:noFill/>
        </p:spPr>
        <p:txBody>
          <a:bodyPr wrap="square" lIns="0" tIns="0" rIns="0" bIns="0" rtlCol="0">
            <a:spAutoFit/>
          </a:bodyPr>
          <a:lstStyle/>
          <a:p>
            <a:pPr defTabSz="914259" fontAlgn="auto">
              <a:spcBef>
                <a:spcPts val="0"/>
              </a:spcBef>
              <a:spcAft>
                <a:spcPts val="0"/>
              </a:spcAft>
            </a:pPr>
            <a:r>
              <a:rPr lang="en-US" sz="2000" b="1" dirty="0">
                <a:solidFill>
                  <a:prstClr val="black">
                    <a:lumMod val="85000"/>
                    <a:lumOff val="15000"/>
                  </a:prstClr>
                </a:solidFill>
                <a:latin typeface="Calibri"/>
                <a:ea typeface="+mn-ea"/>
                <a:cs typeface="+mn-cs"/>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9" name="Rounded Rectangle 8"/>
          <p:cNvSpPr/>
          <p:nvPr/>
        </p:nvSpPr>
        <p:spPr>
          <a:xfrm>
            <a:off x="1162772" y="353953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12" name="Rounded Rectangle 11"/>
          <p:cNvSpPr/>
          <p:nvPr/>
        </p:nvSpPr>
        <p:spPr>
          <a:xfrm>
            <a:off x="2188310" y="411480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5"/>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fontAlgn="auto">
                <a:spcBef>
                  <a:spcPts val="0"/>
                </a:spcBef>
                <a:spcAft>
                  <a:spcPts val="0"/>
                </a:spcAft>
              </a:pPr>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fontAlgn="auto">
                <a:spcBef>
                  <a:spcPts val="0"/>
                </a:spcBef>
                <a:spcAft>
                  <a:spcPts val="0"/>
                </a:spcAft>
              </a:pPr>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259" fontAlgn="auto">
              <a:lnSpc>
                <a:spcPct val="80000"/>
              </a:lnSpc>
              <a:spcBef>
                <a:spcPts val="0"/>
              </a:spcBef>
              <a:spcAft>
                <a:spcPts val="0"/>
              </a:spcAft>
            </a:pPr>
            <a:r>
              <a:rPr lang="en-US" sz="2000" b="1" dirty="0">
                <a:solidFill>
                  <a:srgbClr val="4F81BD">
                    <a:lumMod val="75000"/>
                  </a:srgbClr>
                </a:solidFill>
                <a:latin typeface="Calibri"/>
                <a:ea typeface="+mn-ea"/>
                <a:cs typeface="+mn-cs"/>
              </a:rPr>
              <a:t>Non-intensive </a:t>
            </a:r>
          </a:p>
          <a:p>
            <a:pPr algn="ctr" defTabSz="914259" fontAlgn="auto">
              <a:lnSpc>
                <a:spcPct val="80000"/>
              </a:lnSpc>
              <a:spcBef>
                <a:spcPts val="0"/>
              </a:spcBef>
              <a:spcAft>
                <a:spcPts val="0"/>
              </a:spcAft>
            </a:pPr>
            <a:r>
              <a:rPr lang="en-US" sz="2000" b="1" dirty="0">
                <a:solidFill>
                  <a:srgbClr val="4F81BD">
                    <a:lumMod val="75000"/>
                  </a:srgbClr>
                </a:solidFill>
                <a:latin typeface="Calibri"/>
                <a:ea typeface="+mn-ea"/>
                <a:cs typeface="+mn-cs"/>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259" fontAlgn="auto">
              <a:lnSpc>
                <a:spcPct val="80000"/>
              </a:lnSpc>
              <a:spcBef>
                <a:spcPts val="0"/>
              </a:spcBef>
              <a:spcAft>
                <a:spcPts val="0"/>
              </a:spcAft>
            </a:pPr>
            <a:r>
              <a:rPr lang="en-US" sz="2200" b="1" dirty="0">
                <a:solidFill>
                  <a:srgbClr val="C0504D">
                    <a:lumMod val="75000"/>
                  </a:srgbClr>
                </a:solidFill>
                <a:latin typeface="Calibri"/>
                <a:ea typeface="+mn-ea"/>
                <a:cs typeface="+mn-cs"/>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259" fontAlgn="auto">
              <a:spcBef>
                <a:spcPts val="0"/>
              </a:spcBef>
              <a:spcAft>
                <a:spcPts val="0"/>
              </a:spcAft>
            </a:pPr>
            <a:r>
              <a:rPr lang="en-US" sz="2400" b="1" dirty="0">
                <a:solidFill>
                  <a:srgbClr val="4F81BD">
                    <a:lumMod val="75000"/>
                  </a:srgbClr>
                </a:solidFill>
                <a:latin typeface="Calibri"/>
                <a:ea typeface="+mn-ea"/>
                <a:cs typeface="+mn-cs"/>
              </a:rPr>
              <a:t>Memory-non-intensive </a:t>
            </a:r>
          </a:p>
        </p:txBody>
      </p:sp>
      <p:cxnSp>
        <p:nvCxnSpPr>
          <p:cNvPr id="33" name="Curved Connector 32"/>
          <p:cNvCxnSpPr>
            <a:stCxn id="9" idx="0"/>
            <a:endCxn id="32" idx="2"/>
          </p:cNvCxnSpPr>
          <p:nvPr/>
        </p:nvCxnSpPr>
        <p:spPr>
          <a:xfrm rot="5400000" flipH="1" flipV="1">
            <a:off x="1554363" y="2949548"/>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0"/>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259" fontAlgn="auto">
              <a:spcBef>
                <a:spcPts val="0"/>
              </a:spcBef>
              <a:spcAft>
                <a:spcPts val="0"/>
              </a:spcAft>
            </a:pPr>
            <a:r>
              <a:rPr lang="en-US" sz="2400" b="1" dirty="0">
                <a:solidFill>
                  <a:srgbClr val="C0504D">
                    <a:lumMod val="75000"/>
                  </a:srgbClr>
                </a:solidFill>
                <a:latin typeface="Calibri"/>
                <a:ea typeface="+mn-ea"/>
                <a:cs typeface="+mn-cs"/>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endParaRPr lang="en-US" dirty="0">
              <a:solidFill>
                <a:prstClr val="white"/>
              </a:solidFill>
              <a:latin typeface="Calibri"/>
            </a:endParaRPr>
          </a:p>
        </p:txBody>
      </p:sp>
      <p:sp>
        <p:nvSpPr>
          <p:cNvPr id="48" name="Rectangle 47"/>
          <p:cNvSpPr/>
          <p:nvPr/>
        </p:nvSpPr>
        <p:spPr>
          <a:xfrm>
            <a:off x="4157107" y="4114801"/>
            <a:ext cx="1563711" cy="398906"/>
          </a:xfrm>
          <a:prstGeom prst="rect">
            <a:avLst/>
          </a:prstGeom>
        </p:spPr>
        <p:txBody>
          <a:bodyPr wrap="none" lIns="91425" tIns="45713" rIns="91425" bIns="45713">
            <a:spAutoFit/>
          </a:bodyPr>
          <a:lstStyle/>
          <a:p>
            <a:pPr algn="ctr" defTabSz="914259" fontAlgn="auto">
              <a:lnSpc>
                <a:spcPct val="80000"/>
              </a:lnSpc>
              <a:spcBef>
                <a:spcPts val="0"/>
              </a:spcBef>
              <a:spcAft>
                <a:spcPts val="0"/>
              </a:spcAft>
              <a:defRPr/>
            </a:pPr>
            <a:r>
              <a:rPr lang="en-US" sz="2400" b="1" i="1" kern="0" dirty="0">
                <a:solidFill>
                  <a:srgbClr val="FF0000"/>
                </a:solidFill>
                <a:latin typeface="Calibri"/>
                <a:ea typeface="+mn-ea"/>
                <a:cs typeface="+mn-cs"/>
              </a:rPr>
              <a:t>Prioritized</a:t>
            </a:r>
          </a:p>
        </p:txBody>
      </p:sp>
      <p:sp>
        <p:nvSpPr>
          <p:cNvPr id="49" name="Rounded Rectangle 48"/>
          <p:cNvSpPr/>
          <p:nvPr/>
        </p:nvSpPr>
        <p:spPr>
          <a:xfrm>
            <a:off x="7586589" y="2573333"/>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000" kern="0" dirty="0">
              <a:solidFill>
                <a:sysClr val="window" lastClr="FFFFFF"/>
              </a:solidFill>
              <a:latin typeface="Calibri"/>
              <a:ea typeface="+mn-ea"/>
              <a:cs typeface="+mn-cs"/>
            </a:endParaRPr>
          </a:p>
        </p:txBody>
      </p:sp>
      <p:sp>
        <p:nvSpPr>
          <p:cNvPr id="50" name="Rounded Rectangle 49"/>
          <p:cNvSpPr/>
          <p:nvPr/>
        </p:nvSpPr>
        <p:spPr>
          <a:xfrm>
            <a:off x="7563146"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100" kern="0" dirty="0">
              <a:solidFill>
                <a:sysClr val="window" lastClr="FFFFFF"/>
              </a:solidFill>
              <a:latin typeface="Calibri"/>
              <a:ea typeface="+mn-ea"/>
              <a:cs typeface="+mn-cs"/>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200" kern="0" dirty="0">
              <a:solidFill>
                <a:sysClr val="window" lastClr="FFFFFF"/>
              </a:solidFill>
              <a:latin typeface="Calibri"/>
              <a:ea typeface="+mn-ea"/>
              <a:cs typeface="+mn-cs"/>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200" kern="0" dirty="0">
              <a:solidFill>
                <a:sysClr val="window" lastClr="FFFFFF"/>
              </a:solidFill>
              <a:latin typeface="Calibri"/>
              <a:ea typeface="+mn-ea"/>
              <a:cs typeface="+mn-cs"/>
            </a:endParaRPr>
          </a:p>
        </p:txBody>
      </p:sp>
      <p:cxnSp>
        <p:nvCxnSpPr>
          <p:cNvPr id="55" name="Straight Arrow Connector 54"/>
          <p:cNvCxnSpPr/>
          <p:nvPr/>
        </p:nvCxnSpPr>
        <p:spPr>
          <a:xfrm rot="5400000" flipH="1" flipV="1">
            <a:off x="6785138" y="2933702"/>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2" y="1973553"/>
            <a:ext cx="787831" cy="551832"/>
          </a:xfrm>
          <a:prstGeom prst="rect">
            <a:avLst/>
          </a:prstGeom>
          <a:noFill/>
        </p:spPr>
        <p:txBody>
          <a:bodyPr wrap="square" lIns="0" tIns="45713" rIns="0" bIns="45713" rtlCol="0">
            <a:spAutoFit/>
          </a:bodyPr>
          <a:lstStyle/>
          <a:p>
            <a:pPr algn="ctr" defTabSz="914259" fontAlgn="auto">
              <a:lnSpc>
                <a:spcPct val="80000"/>
              </a:lnSpc>
              <a:spcBef>
                <a:spcPts val="0"/>
              </a:spcBef>
              <a:spcAft>
                <a:spcPts val="0"/>
              </a:spcAft>
            </a:pPr>
            <a:r>
              <a:rPr lang="en-US" i="1" dirty="0" smtClean="0">
                <a:solidFill>
                  <a:prstClr val="black"/>
                </a:solidFill>
                <a:latin typeface="Calibri"/>
                <a:ea typeface="+mn-ea"/>
                <a:cs typeface="+mn-cs"/>
              </a:rPr>
              <a:t>higher</a:t>
            </a:r>
          </a:p>
          <a:p>
            <a:pPr algn="ctr" defTabSz="914259" fontAlgn="auto">
              <a:lnSpc>
                <a:spcPct val="80000"/>
              </a:lnSpc>
              <a:spcBef>
                <a:spcPts val="0"/>
              </a:spcBef>
              <a:spcAft>
                <a:spcPts val="0"/>
              </a:spcAft>
            </a:pPr>
            <a:r>
              <a:rPr lang="en-US" i="1" dirty="0" smtClean="0">
                <a:solidFill>
                  <a:prstClr val="black"/>
                </a:solidFill>
                <a:latin typeface="Calibri"/>
                <a:ea typeface="+mn-ea"/>
                <a:cs typeface="+mn-cs"/>
              </a:rPr>
              <a:t>priority</a:t>
            </a:r>
            <a:endParaRPr lang="en-US" i="1" dirty="0">
              <a:solidFill>
                <a:prstClr val="black"/>
              </a:solidFill>
              <a:latin typeface="Calibri"/>
              <a:ea typeface="+mn-ea"/>
              <a:cs typeface="+mn-cs"/>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4" y="4096046"/>
            <a:ext cx="787831" cy="551832"/>
          </a:xfrm>
          <a:prstGeom prst="rect">
            <a:avLst/>
          </a:prstGeom>
          <a:noFill/>
        </p:spPr>
        <p:txBody>
          <a:bodyPr wrap="square" lIns="0" tIns="45713" rIns="0" bIns="45713" rtlCol="0">
            <a:spAutoFit/>
          </a:bodyPr>
          <a:lstStyle/>
          <a:p>
            <a:pPr algn="ctr" defTabSz="914259" fontAlgn="auto">
              <a:lnSpc>
                <a:spcPct val="80000"/>
              </a:lnSpc>
              <a:spcBef>
                <a:spcPts val="0"/>
              </a:spcBef>
              <a:spcAft>
                <a:spcPts val="0"/>
              </a:spcAft>
            </a:pPr>
            <a:r>
              <a:rPr lang="en-US" i="1" dirty="0" smtClean="0">
                <a:solidFill>
                  <a:prstClr val="black"/>
                </a:solidFill>
                <a:latin typeface="Calibri"/>
                <a:ea typeface="+mn-ea"/>
                <a:cs typeface="+mn-cs"/>
              </a:rPr>
              <a:t>higher</a:t>
            </a:r>
          </a:p>
          <a:p>
            <a:pPr algn="ctr" defTabSz="914259" fontAlgn="auto">
              <a:lnSpc>
                <a:spcPct val="80000"/>
              </a:lnSpc>
              <a:spcBef>
                <a:spcPts val="0"/>
              </a:spcBef>
              <a:spcAft>
                <a:spcPts val="0"/>
              </a:spcAft>
            </a:pPr>
            <a:r>
              <a:rPr lang="en-US" i="1" dirty="0" smtClean="0">
                <a:solidFill>
                  <a:prstClr val="black"/>
                </a:solidFill>
                <a:latin typeface="Calibri"/>
                <a:ea typeface="+mn-ea"/>
                <a:cs typeface="+mn-cs"/>
              </a:rPr>
              <a:t>priority</a:t>
            </a:r>
            <a:endParaRPr lang="en-US" i="1" dirty="0">
              <a:solidFill>
                <a:prstClr val="black"/>
              </a:solidFill>
              <a:latin typeface="Calibri"/>
              <a:ea typeface="+mn-ea"/>
              <a:cs typeface="+mn-cs"/>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83" name="Oval 82"/>
          <p:cNvSpPr/>
          <p:nvPr/>
        </p:nvSpPr>
        <p:spPr>
          <a:xfrm rot="16200000">
            <a:off x="6813118" y="5212921"/>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cxnSp>
        <p:nvCxnSpPr>
          <p:cNvPr id="84" name="Straight Arrow Connector 83"/>
          <p:cNvCxnSpPr/>
          <p:nvPr/>
        </p:nvCxnSpPr>
        <p:spPr>
          <a:xfrm rot="5400000">
            <a:off x="7353299" y="537210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fontAlgn="auto">
                <a:spcBef>
                  <a:spcPts val="0"/>
                </a:spcBef>
                <a:spcAft>
                  <a:spcPts val="0"/>
                </a:spcAft>
              </a:pPr>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r>
              <a:rPr lang="en-US" sz="2000" b="1" dirty="0">
                <a:solidFill>
                  <a:prstClr val="white"/>
                </a:solidFill>
                <a:latin typeface="Calibri"/>
              </a:rPr>
              <a:t>Fairness</a:t>
            </a:r>
          </a:p>
        </p:txBody>
      </p:sp>
    </p:spTree>
    <p:extLst>
      <p:ext uri="{BB962C8B-B14F-4D97-AF65-F5344CB8AC3E}">
        <p14:creationId xmlns:p14="http://schemas.microsoft.com/office/powerpoint/2010/main" val="2126776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Threads</a:t>
            </a:r>
            <a:endParaRPr lang="en-US" dirty="0"/>
          </a:p>
        </p:txBody>
      </p:sp>
      <p:sp>
        <p:nvSpPr>
          <p:cNvPr id="3" name="Content Placeholder 2"/>
          <p:cNvSpPr>
            <a:spLocks noGrp="1"/>
          </p:cNvSpPr>
          <p:nvPr>
            <p:ph idx="1"/>
          </p:nvPr>
        </p:nvSpPr>
        <p:spPr>
          <a:xfrm>
            <a:off x="457200" y="1219200"/>
            <a:ext cx="8229600" cy="609600"/>
          </a:xfrm>
        </p:spPr>
        <p:txBody>
          <a:bodyPr>
            <a:noAutofit/>
          </a:bodyPr>
          <a:lstStyle/>
          <a:p>
            <a:pPr>
              <a:buNone/>
            </a:pPr>
            <a:r>
              <a:rPr lang="en-US" sz="3000" b="1" u="sng" dirty="0"/>
              <a:t>Step1</a:t>
            </a:r>
            <a:r>
              <a:rPr lang="en-US" sz="3000" dirty="0"/>
              <a:t> Sort threads by </a:t>
            </a:r>
            <a:r>
              <a:rPr lang="en-US" sz="3000" b="1" dirty="0">
                <a:solidFill>
                  <a:srgbClr val="FF0000"/>
                </a:solidFill>
              </a:rPr>
              <a:t>MPKI</a:t>
            </a:r>
            <a:r>
              <a:rPr lang="en-US" sz="3000" dirty="0"/>
              <a:t> </a:t>
            </a:r>
            <a:r>
              <a:rPr lang="en-US" sz="2400" dirty="0"/>
              <a:t>(</a:t>
            </a:r>
            <a:r>
              <a:rPr lang="en-US" sz="2400" u="sng" dirty="0"/>
              <a:t>m</a:t>
            </a:r>
            <a:r>
              <a:rPr lang="en-US" sz="2400" dirty="0"/>
              <a:t>isses </a:t>
            </a:r>
            <a:r>
              <a:rPr lang="en-US" sz="2400" u="sng" dirty="0"/>
              <a:t>p</a:t>
            </a:r>
            <a:r>
              <a:rPr lang="en-US" sz="2400" dirty="0"/>
              <a:t>er </a:t>
            </a:r>
            <a:r>
              <a:rPr lang="en-US" sz="2400" u="sng" dirty="0" err="1"/>
              <a:t>k</a:t>
            </a:r>
            <a:r>
              <a:rPr lang="en-US" sz="2400" dirty="0" err="1"/>
              <a:t>ilo</a:t>
            </a:r>
            <a:r>
              <a:rPr lang="en-US" sz="2400" u="sng" dirty="0" err="1"/>
              <a:t>i</a:t>
            </a:r>
            <a:r>
              <a:rPr lang="en-US" sz="2400" dirty="0" err="1"/>
              <a:t>nstruction</a:t>
            </a:r>
            <a:r>
              <a:rPr lang="en-US" sz="2400" dirty="0"/>
              <a:t>)</a:t>
            </a:r>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lgn="ctr">
              <a:buNone/>
            </a:pPr>
            <a:endParaRPr lang="en-US" sz="2000" b="1" i="1"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grpSp>
        <p:nvGrpSpPr>
          <p:cNvPr id="5" name="Group 74"/>
          <p:cNvGrpSpPr/>
          <p:nvPr/>
        </p:nvGrpSpPr>
        <p:grpSpPr>
          <a:xfrm>
            <a:off x="2781538" y="2179320"/>
            <a:ext cx="3771662" cy="1206306"/>
            <a:chOff x="1798320" y="2582738"/>
            <a:chExt cx="3771662" cy="1206306"/>
          </a:xfrm>
        </p:grpSpPr>
        <p:sp>
          <p:nvSpPr>
            <p:cNvPr id="53" name="Rounded Rectangle 52"/>
            <p:cNvSpPr/>
            <p:nvPr/>
          </p:nvSpPr>
          <p:spPr>
            <a:xfrm rot="16200000">
              <a:off x="3379877" y="3083989"/>
              <a:ext cx="761806" cy="2038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1400" kern="0" dirty="0">
                  <a:solidFill>
                    <a:sysClr val="window" lastClr="FFFFFF"/>
                  </a:solidFill>
                  <a:latin typeface="Calibri"/>
                </a:rPr>
                <a:t>thread</a:t>
              </a:r>
            </a:p>
          </p:txBody>
        </p:sp>
        <p:sp>
          <p:nvSpPr>
            <p:cNvPr id="54" name="Rounded Rectangle 53"/>
            <p:cNvSpPr/>
            <p:nvPr/>
          </p:nvSpPr>
          <p:spPr>
            <a:xfrm rot="16200000">
              <a:off x="3794277" y="3054289"/>
              <a:ext cx="901506" cy="2632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kern="0" dirty="0" smtClean="0">
                  <a:solidFill>
                    <a:sysClr val="window" lastClr="FFFFFF"/>
                  </a:solidFill>
                  <a:latin typeface="Calibri"/>
                </a:rPr>
                <a:t>thread</a:t>
              </a:r>
              <a:endParaRPr lang="en-US" kern="0" dirty="0">
                <a:solidFill>
                  <a:sysClr val="window" lastClr="FFFFFF"/>
                </a:solidFill>
                <a:latin typeface="Calibri"/>
              </a:endParaRPr>
            </a:p>
          </p:txBody>
        </p:sp>
        <p:sp>
          <p:nvSpPr>
            <p:cNvPr id="55" name="Rounded Rectangle 54"/>
            <p:cNvSpPr/>
            <p:nvPr/>
          </p:nvSpPr>
          <p:spPr>
            <a:xfrm rot="16200000">
              <a:off x="2673186" y="3108259"/>
              <a:ext cx="476056" cy="15526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1000" kern="0" dirty="0">
                  <a:solidFill>
                    <a:sysClr val="window" lastClr="FFFFFF"/>
                  </a:solidFill>
                  <a:latin typeface="Calibri"/>
                </a:rPr>
                <a:t>thread</a:t>
              </a:r>
            </a:p>
          </p:txBody>
        </p:sp>
        <p:sp>
          <p:nvSpPr>
            <p:cNvPr id="57" name="Rounded Rectangle 56"/>
            <p:cNvSpPr/>
            <p:nvPr/>
          </p:nvSpPr>
          <p:spPr>
            <a:xfrm rot="16200000">
              <a:off x="1727475" y="3151961"/>
              <a:ext cx="209550" cy="6786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endParaRPr lang="en-US" sz="1000" kern="0" dirty="0">
                <a:solidFill>
                  <a:sysClr val="window" lastClr="FFFFFF"/>
                </a:solidFill>
                <a:latin typeface="Calibri"/>
              </a:endParaRPr>
            </a:p>
          </p:txBody>
        </p:sp>
        <p:sp>
          <p:nvSpPr>
            <p:cNvPr id="58" name="Rounded Rectangle 57"/>
            <p:cNvSpPr/>
            <p:nvPr/>
          </p:nvSpPr>
          <p:spPr>
            <a:xfrm rot="16200000">
              <a:off x="2022772" y="3137267"/>
              <a:ext cx="285556" cy="9724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endParaRPr lang="en-US" sz="1000" kern="0" dirty="0">
                <a:solidFill>
                  <a:sysClr val="window" lastClr="FFFFFF"/>
                </a:solidFill>
                <a:latin typeface="Calibri"/>
              </a:endParaRPr>
            </a:p>
          </p:txBody>
        </p:sp>
        <p:sp>
          <p:nvSpPr>
            <p:cNvPr id="59" name="Rounded Rectangle 58"/>
            <p:cNvSpPr/>
            <p:nvPr/>
          </p:nvSpPr>
          <p:spPr>
            <a:xfrm rot="16200000">
              <a:off x="2326528" y="3126933"/>
              <a:ext cx="394700" cy="117916"/>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endParaRPr lang="en-US" sz="1000" kern="0" dirty="0">
                <a:solidFill>
                  <a:sysClr val="window" lastClr="FFFFFF"/>
                </a:solidFill>
                <a:latin typeface="Calibri"/>
              </a:endParaRPr>
            </a:p>
          </p:txBody>
        </p:sp>
        <p:sp>
          <p:nvSpPr>
            <p:cNvPr id="60" name="Rounded Rectangle 59"/>
            <p:cNvSpPr/>
            <p:nvPr/>
          </p:nvSpPr>
          <p:spPr>
            <a:xfrm rot="16200000">
              <a:off x="3006459" y="3101621"/>
              <a:ext cx="634806" cy="16854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1400" kern="0" dirty="0">
                  <a:solidFill>
                    <a:sysClr val="window" lastClr="FFFFFF"/>
                  </a:solidFill>
                  <a:latin typeface="Calibri"/>
                </a:rPr>
                <a:t>thread</a:t>
              </a:r>
            </a:p>
          </p:txBody>
        </p:sp>
        <p:sp>
          <p:nvSpPr>
            <p:cNvPr id="61" name="Rounded Rectangle 60"/>
            <p:cNvSpPr/>
            <p:nvPr/>
          </p:nvSpPr>
          <p:spPr>
            <a:xfrm rot="16200000">
              <a:off x="4272319" y="3023522"/>
              <a:ext cx="1034856" cy="32473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2000" kern="0" dirty="0">
                  <a:solidFill>
                    <a:sysClr val="window" lastClr="FFFFFF"/>
                  </a:solidFill>
                  <a:latin typeface="Calibri"/>
                </a:rPr>
                <a:t>thread</a:t>
              </a:r>
            </a:p>
          </p:txBody>
        </p:sp>
        <p:sp>
          <p:nvSpPr>
            <p:cNvPr id="62" name="Rounded Rectangle 61"/>
            <p:cNvSpPr/>
            <p:nvPr/>
          </p:nvSpPr>
          <p:spPr>
            <a:xfrm rot="16200000">
              <a:off x="4783269" y="3002331"/>
              <a:ext cx="1206306" cy="36712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2100" kern="0" dirty="0">
                  <a:solidFill>
                    <a:sysClr val="window" lastClr="FFFFFF"/>
                  </a:solidFill>
                  <a:latin typeface="Calibri"/>
                </a:rPr>
                <a:t>thread</a:t>
              </a:r>
            </a:p>
          </p:txBody>
        </p:sp>
      </p:grpSp>
      <p:cxnSp>
        <p:nvCxnSpPr>
          <p:cNvPr id="69" name="Straight Arrow Connector 68"/>
          <p:cNvCxnSpPr/>
          <p:nvPr/>
        </p:nvCxnSpPr>
        <p:spPr>
          <a:xfrm>
            <a:off x="2209800" y="1981200"/>
            <a:ext cx="6019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858000" y="2094232"/>
            <a:ext cx="1143000" cy="740459"/>
          </a:xfrm>
          <a:prstGeom prst="rect">
            <a:avLst/>
          </a:prstGeom>
          <a:noFill/>
        </p:spPr>
        <p:txBody>
          <a:bodyPr wrap="square" lIns="0" tIns="45713" rIns="0" bIns="45713" rtlCol="0" anchor="ctr" anchorCtr="0">
            <a:spAutoFit/>
          </a:bodyPr>
          <a:lstStyle/>
          <a:p>
            <a:pPr algn="ctr" fontAlgn="auto">
              <a:lnSpc>
                <a:spcPct val="80000"/>
              </a:lnSpc>
              <a:spcBef>
                <a:spcPts val="0"/>
              </a:spcBef>
              <a:spcAft>
                <a:spcPts val="0"/>
              </a:spcAft>
            </a:pPr>
            <a:r>
              <a:rPr lang="en-US" sz="2600" i="1" dirty="0">
                <a:solidFill>
                  <a:srgbClr val="FF0000"/>
                </a:solidFill>
                <a:latin typeface="Calibri"/>
                <a:ea typeface="+mn-ea"/>
                <a:cs typeface="+mn-cs"/>
              </a:rPr>
              <a:t>higher </a:t>
            </a:r>
          </a:p>
          <a:p>
            <a:pPr algn="ctr" fontAlgn="auto">
              <a:lnSpc>
                <a:spcPct val="80000"/>
              </a:lnSpc>
              <a:spcBef>
                <a:spcPts val="0"/>
              </a:spcBef>
              <a:spcAft>
                <a:spcPts val="0"/>
              </a:spcAft>
            </a:pPr>
            <a:r>
              <a:rPr lang="en-US" sz="2600" i="1" dirty="0">
                <a:solidFill>
                  <a:srgbClr val="FF0000"/>
                </a:solidFill>
                <a:latin typeface="Calibri"/>
                <a:ea typeface="+mn-ea"/>
                <a:cs typeface="+mn-cs"/>
              </a:rPr>
              <a:t>MPKI</a:t>
            </a:r>
          </a:p>
        </p:txBody>
      </p:sp>
      <p:sp>
        <p:nvSpPr>
          <p:cNvPr id="74" name="Right Brace 73"/>
          <p:cNvSpPr/>
          <p:nvPr/>
        </p:nvSpPr>
        <p:spPr>
          <a:xfrm rot="5400000">
            <a:off x="4533900" y="1943103"/>
            <a:ext cx="304800" cy="4038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a:solidFill>
                <a:prstClr val="black"/>
              </a:solidFill>
              <a:latin typeface="Calibri"/>
            </a:endParaRPr>
          </a:p>
        </p:txBody>
      </p:sp>
      <p:sp>
        <p:nvSpPr>
          <p:cNvPr id="79" name="TextBox 78"/>
          <p:cNvSpPr txBox="1"/>
          <p:nvPr/>
        </p:nvSpPr>
        <p:spPr>
          <a:xfrm>
            <a:off x="4457700" y="4114802"/>
            <a:ext cx="457200" cy="507109"/>
          </a:xfrm>
          <a:prstGeom prst="rect">
            <a:avLst/>
          </a:prstGeom>
          <a:noFill/>
        </p:spPr>
        <p:txBody>
          <a:bodyPr wrap="square" lIns="0" tIns="45713" rIns="0" bIns="45713" rtlCol="0">
            <a:spAutoFit/>
          </a:bodyPr>
          <a:lstStyle/>
          <a:p>
            <a:pPr algn="ctr" fontAlgn="auto">
              <a:lnSpc>
                <a:spcPct val="80000"/>
              </a:lnSpc>
              <a:spcBef>
                <a:spcPts val="0"/>
              </a:spcBef>
              <a:spcAft>
                <a:spcPts val="0"/>
              </a:spcAft>
            </a:pPr>
            <a:r>
              <a:rPr lang="en-US" sz="3200" b="1" i="1" dirty="0">
                <a:solidFill>
                  <a:srgbClr val="FF0000"/>
                </a:solidFill>
                <a:latin typeface="Calibri"/>
                <a:ea typeface="+mn-ea"/>
                <a:cs typeface="+mn-cs"/>
              </a:rPr>
              <a:t>T</a:t>
            </a:r>
          </a:p>
        </p:txBody>
      </p:sp>
      <p:sp>
        <p:nvSpPr>
          <p:cNvPr id="82" name="Rounded Rectangular Callout 81"/>
          <p:cNvSpPr/>
          <p:nvPr/>
        </p:nvSpPr>
        <p:spPr>
          <a:xfrm>
            <a:off x="6324600" y="4267203"/>
            <a:ext cx="2362200" cy="914398"/>
          </a:xfrm>
          <a:prstGeom prst="wedgeRoundRectCallout">
            <a:avLst>
              <a:gd name="adj1" fmla="val -67753"/>
              <a:gd name="adj2" fmla="val 84596"/>
              <a:gd name="adj3" fmla="val 16667"/>
            </a:avLst>
          </a:prstGeom>
          <a:solidFill>
            <a:srgbClr val="92D050">
              <a:alpha val="7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45713" rIns="0" bIns="45713" rtlCol="0" anchor="ctr"/>
          <a:lstStyle/>
          <a:p>
            <a:pPr algn="ctr" fontAlgn="auto">
              <a:spcBef>
                <a:spcPts val="0"/>
              </a:spcBef>
              <a:spcAft>
                <a:spcPts val="0"/>
              </a:spcAft>
            </a:pPr>
            <a:r>
              <a:rPr lang="el-GR" sz="2800" b="1" i="1" dirty="0">
                <a:solidFill>
                  <a:prstClr val="black"/>
                </a:solidFill>
                <a:latin typeface="Calibri"/>
              </a:rPr>
              <a:t>α</a:t>
            </a:r>
            <a:r>
              <a:rPr lang="en-US" sz="2800" i="1" dirty="0">
                <a:solidFill>
                  <a:prstClr val="black"/>
                </a:solidFill>
                <a:latin typeface="Calibri"/>
              </a:rPr>
              <a:t> &lt; 10% </a:t>
            </a:r>
            <a:r>
              <a:rPr lang="en-US" sz="2400" b="1" i="1" dirty="0" err="1">
                <a:solidFill>
                  <a:prstClr val="black"/>
                </a:solidFill>
                <a:latin typeface="Calibri"/>
              </a:rPr>
              <a:t>ClusterThreshold</a:t>
            </a:r>
            <a:endParaRPr lang="en-US" sz="2400" dirty="0">
              <a:solidFill>
                <a:prstClr val="black"/>
              </a:solidFill>
              <a:latin typeface="Calibri"/>
            </a:endParaRPr>
          </a:p>
        </p:txBody>
      </p:sp>
      <p:sp>
        <p:nvSpPr>
          <p:cNvPr id="22" name="Rectangle 21"/>
          <p:cNvSpPr/>
          <p:nvPr/>
        </p:nvSpPr>
        <p:spPr>
          <a:xfrm>
            <a:off x="2667000" y="2133600"/>
            <a:ext cx="990600" cy="1600200"/>
          </a:xfrm>
          <a:prstGeom prst="rect">
            <a:avLst/>
          </a:prstGeom>
          <a:solidFill>
            <a:schemeClr val="accent1">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23" name="Rectangle 22"/>
          <p:cNvSpPr/>
          <p:nvPr/>
        </p:nvSpPr>
        <p:spPr>
          <a:xfrm>
            <a:off x="3657600" y="2133600"/>
            <a:ext cx="3048000" cy="1600200"/>
          </a:xfrm>
          <a:prstGeom prst="rect">
            <a:avLst/>
          </a:prstGeom>
          <a:solidFill>
            <a:schemeClr val="accent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25" name="TextBox 24"/>
          <p:cNvSpPr txBox="1"/>
          <p:nvPr/>
        </p:nvSpPr>
        <p:spPr>
          <a:xfrm>
            <a:off x="6705601" y="3048002"/>
            <a:ext cx="1676400" cy="706924"/>
          </a:xfrm>
          <a:prstGeom prst="rect">
            <a:avLst/>
          </a:prstGeom>
          <a:noFill/>
        </p:spPr>
        <p:txBody>
          <a:bodyPr wrap="square" lIns="0" tIns="0" rIns="0" bIns="0" rtlCol="0">
            <a:spAutoFit/>
          </a:bodyPr>
          <a:lstStyle/>
          <a:p>
            <a:pPr algn="ctr" fontAlgn="auto">
              <a:lnSpc>
                <a:spcPct val="80000"/>
              </a:lnSpc>
              <a:spcBef>
                <a:spcPts val="0"/>
              </a:spcBef>
              <a:spcAft>
                <a:spcPts val="0"/>
              </a:spcAft>
            </a:pPr>
            <a:r>
              <a:rPr lang="en-US" sz="2800" b="1" dirty="0">
                <a:solidFill>
                  <a:srgbClr val="C0504D">
                    <a:lumMod val="75000"/>
                  </a:srgbClr>
                </a:solidFill>
                <a:latin typeface="Calibri"/>
                <a:ea typeface="+mn-ea"/>
                <a:cs typeface="+mn-cs"/>
              </a:rPr>
              <a:t>Intensive </a:t>
            </a:r>
          </a:p>
          <a:p>
            <a:pPr algn="ctr" fontAlgn="auto">
              <a:lnSpc>
                <a:spcPct val="80000"/>
              </a:lnSpc>
              <a:spcBef>
                <a:spcPts val="0"/>
              </a:spcBef>
              <a:spcAft>
                <a:spcPts val="0"/>
              </a:spcAft>
            </a:pPr>
            <a:r>
              <a:rPr lang="en-US" sz="2800" b="1" dirty="0">
                <a:solidFill>
                  <a:srgbClr val="C0504D">
                    <a:lumMod val="75000"/>
                  </a:srgbClr>
                </a:solidFill>
                <a:latin typeface="Calibri"/>
                <a:ea typeface="+mn-ea"/>
                <a:cs typeface="+mn-cs"/>
              </a:rPr>
              <a:t>cluster</a:t>
            </a:r>
          </a:p>
        </p:txBody>
      </p:sp>
      <p:sp>
        <p:nvSpPr>
          <p:cNvPr id="80" name="Right Brace 79"/>
          <p:cNvSpPr/>
          <p:nvPr/>
        </p:nvSpPr>
        <p:spPr>
          <a:xfrm rot="5400000">
            <a:off x="3009899" y="2766063"/>
            <a:ext cx="304802" cy="9601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a:solidFill>
                <a:prstClr val="black"/>
              </a:solidFill>
              <a:latin typeface="Calibri"/>
            </a:endParaRPr>
          </a:p>
        </p:txBody>
      </p:sp>
      <p:sp>
        <p:nvSpPr>
          <p:cNvPr id="81" name="TextBox 80"/>
          <p:cNvSpPr txBox="1"/>
          <p:nvPr/>
        </p:nvSpPr>
        <p:spPr>
          <a:xfrm>
            <a:off x="2895601" y="3322323"/>
            <a:ext cx="609600" cy="507109"/>
          </a:xfrm>
          <a:prstGeom prst="rect">
            <a:avLst/>
          </a:prstGeom>
          <a:noFill/>
        </p:spPr>
        <p:txBody>
          <a:bodyPr wrap="square" lIns="0" tIns="45713" rIns="0" bIns="45713" rtlCol="0">
            <a:spAutoFit/>
          </a:bodyPr>
          <a:lstStyle/>
          <a:p>
            <a:pPr algn="ctr" fontAlgn="auto">
              <a:lnSpc>
                <a:spcPct val="80000"/>
              </a:lnSpc>
              <a:spcBef>
                <a:spcPts val="0"/>
              </a:spcBef>
              <a:spcAft>
                <a:spcPts val="0"/>
              </a:spcAft>
            </a:pPr>
            <a:r>
              <a:rPr lang="el-GR" sz="3200" i="1" dirty="0">
                <a:solidFill>
                  <a:srgbClr val="FF0000"/>
                </a:solidFill>
                <a:latin typeface="Calibri"/>
                <a:ea typeface="+mn-ea"/>
                <a:cs typeface="+mn-cs"/>
              </a:rPr>
              <a:t>α</a:t>
            </a:r>
            <a:r>
              <a:rPr lang="en-US" sz="3200" b="1" i="1" dirty="0">
                <a:solidFill>
                  <a:srgbClr val="FF0000"/>
                </a:solidFill>
                <a:latin typeface="Calibri"/>
                <a:ea typeface="+mn-ea"/>
                <a:cs typeface="+mn-cs"/>
              </a:rPr>
              <a:t>T</a:t>
            </a:r>
          </a:p>
        </p:txBody>
      </p:sp>
      <p:sp>
        <p:nvSpPr>
          <p:cNvPr id="24" name="TextBox 23"/>
          <p:cNvSpPr txBox="1"/>
          <p:nvPr/>
        </p:nvSpPr>
        <p:spPr>
          <a:xfrm>
            <a:off x="304800" y="3048002"/>
            <a:ext cx="2286000" cy="706924"/>
          </a:xfrm>
          <a:prstGeom prst="rect">
            <a:avLst/>
          </a:prstGeom>
          <a:noFill/>
        </p:spPr>
        <p:txBody>
          <a:bodyPr wrap="square" lIns="0" tIns="0" rIns="0" bIns="0" rtlCol="0">
            <a:spAutoFit/>
          </a:bodyPr>
          <a:lstStyle/>
          <a:p>
            <a:pPr algn="ctr" fontAlgn="auto">
              <a:lnSpc>
                <a:spcPct val="80000"/>
              </a:lnSpc>
              <a:spcBef>
                <a:spcPts val="0"/>
              </a:spcBef>
              <a:spcAft>
                <a:spcPts val="0"/>
              </a:spcAft>
            </a:pPr>
            <a:r>
              <a:rPr lang="en-US" sz="2800" b="1" dirty="0">
                <a:solidFill>
                  <a:srgbClr val="1F497D"/>
                </a:solidFill>
                <a:latin typeface="Calibri"/>
                <a:ea typeface="+mn-ea"/>
                <a:cs typeface="+mn-cs"/>
              </a:rPr>
              <a:t>Non-intensive</a:t>
            </a:r>
          </a:p>
          <a:p>
            <a:pPr algn="ctr" fontAlgn="auto">
              <a:lnSpc>
                <a:spcPct val="80000"/>
              </a:lnSpc>
              <a:spcBef>
                <a:spcPts val="0"/>
              </a:spcBef>
              <a:spcAft>
                <a:spcPts val="0"/>
              </a:spcAft>
            </a:pPr>
            <a:r>
              <a:rPr lang="en-US" sz="2800" b="1" dirty="0">
                <a:solidFill>
                  <a:srgbClr val="1F497D"/>
                </a:solidFill>
                <a:latin typeface="Calibri"/>
                <a:ea typeface="+mn-ea"/>
                <a:cs typeface="+mn-cs"/>
              </a:rPr>
              <a:t>cluster</a:t>
            </a:r>
          </a:p>
        </p:txBody>
      </p:sp>
      <p:sp>
        <p:nvSpPr>
          <p:cNvPr id="30" name="Content Placeholder 2"/>
          <p:cNvSpPr txBox="1">
            <a:spLocks/>
          </p:cNvSpPr>
          <p:nvPr/>
        </p:nvSpPr>
        <p:spPr>
          <a:xfrm>
            <a:off x="457200" y="4495800"/>
            <a:ext cx="8229600" cy="1676400"/>
          </a:xfrm>
          <a:prstGeom prst="rect">
            <a:avLst/>
          </a:prstGeom>
        </p:spPr>
        <p:txBody>
          <a:bodyPr vert="horz" lIns="91425" tIns="45713" rIns="91425" bIns="45713" rtlCol="0">
            <a:noAutofit/>
          </a:bodyPr>
          <a:lstStyle/>
          <a:p>
            <a:pPr marL="342848" indent="-342848" fontAlgn="auto">
              <a:spcBef>
                <a:spcPct val="20000"/>
              </a:spcBef>
              <a:spcAft>
                <a:spcPts val="0"/>
              </a:spcAft>
              <a:defRPr/>
            </a:pPr>
            <a:r>
              <a:rPr lang="en-US" sz="3200" b="1" i="1" dirty="0">
                <a:solidFill>
                  <a:srgbClr val="FF0000"/>
                </a:solidFill>
                <a:latin typeface="Calibri"/>
                <a:ea typeface="+mn-ea"/>
                <a:cs typeface="+mn-cs"/>
              </a:rPr>
              <a:t>T</a:t>
            </a:r>
            <a:r>
              <a:rPr lang="en-US" sz="2800" i="1" dirty="0">
                <a:solidFill>
                  <a:prstClr val="black"/>
                </a:solidFill>
                <a:latin typeface="Calibri"/>
                <a:ea typeface="+mn-ea"/>
                <a:cs typeface="+mn-cs"/>
              </a:rPr>
              <a:t> </a:t>
            </a:r>
            <a:r>
              <a:rPr lang="en-US" sz="3600" b="1" dirty="0">
                <a:solidFill>
                  <a:prstClr val="black"/>
                </a:solidFill>
                <a:latin typeface="Calibri"/>
                <a:ea typeface="+mn-ea"/>
                <a:cs typeface="Times New Roman"/>
              </a:rPr>
              <a:t>=</a:t>
            </a:r>
            <a:r>
              <a:rPr lang="en-US" sz="2800" i="1" dirty="0">
                <a:solidFill>
                  <a:prstClr val="black"/>
                </a:solidFill>
                <a:latin typeface="Calibri"/>
                <a:ea typeface="+mn-ea"/>
                <a:cs typeface="Times New Roman"/>
              </a:rPr>
              <a:t> </a:t>
            </a:r>
            <a:r>
              <a:rPr lang="en-US" sz="2800" dirty="0">
                <a:solidFill>
                  <a:prstClr val="black"/>
                </a:solidFill>
                <a:latin typeface="Calibri"/>
                <a:ea typeface="+mn-ea"/>
                <a:cs typeface="+mn-cs"/>
              </a:rPr>
              <a:t>Total </a:t>
            </a:r>
            <a:r>
              <a:rPr lang="en-US" sz="2800" b="1" i="1" dirty="0">
                <a:solidFill>
                  <a:prstClr val="black"/>
                </a:solidFill>
                <a:latin typeface="Calibri"/>
                <a:ea typeface="+mn-ea"/>
                <a:cs typeface="+mn-cs"/>
              </a:rPr>
              <a:t>memory bandwidth usage</a:t>
            </a:r>
            <a:endParaRPr lang="en-US" sz="2800" dirty="0">
              <a:solidFill>
                <a:prstClr val="black"/>
              </a:solidFill>
              <a:latin typeface="Calibri"/>
              <a:ea typeface="+mn-ea"/>
              <a:cs typeface="+mn-cs"/>
            </a:endParaRPr>
          </a:p>
          <a:p>
            <a:pPr marL="974575" indent="-974575" fontAlgn="auto">
              <a:spcBef>
                <a:spcPct val="20000"/>
              </a:spcBef>
              <a:spcAft>
                <a:spcPts val="0"/>
              </a:spcAft>
              <a:defRPr/>
            </a:pPr>
            <a:endParaRPr lang="en-US" sz="1200" dirty="0">
              <a:solidFill>
                <a:prstClr val="black"/>
              </a:solidFill>
              <a:latin typeface="Calibri"/>
              <a:ea typeface="+mn-ea"/>
              <a:cs typeface="+mn-cs"/>
            </a:endParaRPr>
          </a:p>
          <a:p>
            <a:pPr marL="974575" indent="-974575" fontAlgn="auto">
              <a:spcBef>
                <a:spcPct val="20000"/>
              </a:spcBef>
              <a:spcAft>
                <a:spcPts val="0"/>
              </a:spcAft>
              <a:defRPr/>
            </a:pPr>
            <a:r>
              <a:rPr lang="en-US" sz="3000" b="1" u="sng" dirty="0">
                <a:solidFill>
                  <a:prstClr val="black"/>
                </a:solidFill>
                <a:latin typeface="Calibri"/>
                <a:ea typeface="+mn-ea"/>
                <a:cs typeface="+mn-cs"/>
              </a:rPr>
              <a:t>Step2</a:t>
            </a:r>
            <a:r>
              <a:rPr lang="en-US" sz="3000" dirty="0">
                <a:solidFill>
                  <a:prstClr val="black"/>
                </a:solidFill>
                <a:latin typeface="Calibri"/>
                <a:ea typeface="+mn-ea"/>
                <a:cs typeface="+mn-cs"/>
              </a:rPr>
              <a:t> Memory bandwidth usage </a:t>
            </a:r>
            <a:r>
              <a:rPr lang="el-GR" sz="3000" i="1" dirty="0">
                <a:solidFill>
                  <a:srgbClr val="FF0000"/>
                </a:solidFill>
                <a:latin typeface="Calibri"/>
                <a:ea typeface="+mn-ea"/>
                <a:cs typeface="+mn-cs"/>
              </a:rPr>
              <a:t>α</a:t>
            </a:r>
            <a:r>
              <a:rPr lang="en-US" sz="3000" b="1" i="1" dirty="0">
                <a:solidFill>
                  <a:srgbClr val="FF0000"/>
                </a:solidFill>
                <a:latin typeface="Calibri"/>
                <a:ea typeface="+mn-ea"/>
                <a:cs typeface="+mn-cs"/>
              </a:rPr>
              <a:t>T </a:t>
            </a:r>
            <a:r>
              <a:rPr lang="en-US" sz="3000" dirty="0">
                <a:solidFill>
                  <a:prstClr val="black"/>
                </a:solidFill>
                <a:latin typeface="Calibri"/>
                <a:ea typeface="+mn-ea"/>
                <a:cs typeface="+mn-cs"/>
              </a:rPr>
              <a:t>divides clusters</a:t>
            </a:r>
          </a:p>
          <a:p>
            <a:pPr marL="974575" indent="-974575" fontAlgn="auto">
              <a:spcBef>
                <a:spcPct val="20000"/>
              </a:spcBef>
              <a:spcAft>
                <a:spcPts val="0"/>
              </a:spcAft>
              <a:defRPr/>
            </a:pPr>
            <a:endParaRPr lang="en-US" sz="3000" b="1" i="1" dirty="0">
              <a:solidFill>
                <a:srgbClr val="FF0000"/>
              </a:solidFill>
              <a:latin typeface="Calibri"/>
              <a:ea typeface="+mn-ea"/>
              <a:cs typeface="+mn-cs"/>
            </a:endParaRPr>
          </a:p>
        </p:txBody>
      </p:sp>
    </p:spTree>
    <p:extLst>
      <p:ext uri="{BB962C8B-B14F-4D97-AF65-F5344CB8AC3E}">
        <p14:creationId xmlns:p14="http://schemas.microsoft.com/office/powerpoint/2010/main" val="2395524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9" grpId="0"/>
      <p:bldP spid="82" grpId="0" animBg="1"/>
      <p:bldP spid="22" grpId="0" animBg="1"/>
      <p:bldP spid="23" grpId="0" animBg="1"/>
      <p:bldP spid="25" grpId="0"/>
      <p:bldP spid="80" grpId="0" animBg="1"/>
      <p:bldP spid="8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Quantum-Based Operation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cxnSp>
        <p:nvCxnSpPr>
          <p:cNvPr id="6" name="Straight Arrow Connector 5"/>
          <p:cNvCxnSpPr/>
          <p:nvPr/>
        </p:nvCxnSpPr>
        <p:spPr>
          <a:xfrm>
            <a:off x="838200" y="2764194"/>
            <a:ext cx="6629400" cy="1588"/>
          </a:xfrm>
          <a:prstGeom prst="straightConnector1">
            <a:avLst/>
          </a:prstGeom>
          <a:ln w="508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79632" y="2543555"/>
            <a:ext cx="826168" cy="461665"/>
          </a:xfrm>
          <a:prstGeom prst="rect">
            <a:avLst/>
          </a:prstGeom>
          <a:noFill/>
        </p:spPr>
        <p:txBody>
          <a:bodyPr wrap="square" lIns="91425" tIns="45713" rIns="91425" bIns="45713" rtlCol="0">
            <a:spAutoFit/>
          </a:bodyPr>
          <a:lstStyle/>
          <a:p>
            <a:pPr fontAlgn="auto">
              <a:spcBef>
                <a:spcPts val="0"/>
              </a:spcBef>
              <a:spcAft>
                <a:spcPts val="0"/>
              </a:spcAft>
            </a:pPr>
            <a:r>
              <a:rPr lang="en-US" sz="2400" b="1" dirty="0">
                <a:solidFill>
                  <a:prstClr val="black"/>
                </a:solidFill>
                <a:latin typeface="Calibri"/>
                <a:ea typeface="+mn-ea"/>
                <a:cs typeface="Times New Roman" pitchFamily="18" charset="0"/>
              </a:rPr>
              <a:t>Time</a:t>
            </a:r>
          </a:p>
        </p:txBody>
      </p:sp>
      <p:cxnSp>
        <p:nvCxnSpPr>
          <p:cNvPr id="14" name="Straight Connector 13"/>
          <p:cNvCxnSpPr/>
          <p:nvPr/>
        </p:nvCxnSpPr>
        <p:spPr>
          <a:xfrm rot="5400000">
            <a:off x="1143794" y="2764194"/>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553200"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5400000">
            <a:off x="2476501" y="1091736"/>
            <a:ext cx="304799" cy="2514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dirty="0">
              <a:solidFill>
                <a:prstClr val="black"/>
              </a:solidFill>
              <a:latin typeface="Calibri"/>
            </a:endParaRPr>
          </a:p>
        </p:txBody>
      </p:sp>
      <p:sp>
        <p:nvSpPr>
          <p:cNvPr id="20" name="TextBox 19"/>
          <p:cNvSpPr txBox="1"/>
          <p:nvPr/>
        </p:nvSpPr>
        <p:spPr>
          <a:xfrm>
            <a:off x="1066801" y="1447800"/>
            <a:ext cx="3037536" cy="745154"/>
          </a:xfrm>
          <a:prstGeom prst="rect">
            <a:avLst/>
          </a:prstGeom>
          <a:noFill/>
        </p:spPr>
        <p:txBody>
          <a:bodyPr wrap="square" lIns="91425" tIns="45713" rIns="91425" bIns="45713" rtlCol="0">
            <a:spAutoFit/>
          </a:bodyPr>
          <a:lstStyle/>
          <a:p>
            <a:pPr algn="ctr" fontAlgn="auto">
              <a:lnSpc>
                <a:spcPct val="80000"/>
              </a:lnSpc>
              <a:spcBef>
                <a:spcPts val="0"/>
              </a:spcBef>
              <a:spcAft>
                <a:spcPts val="0"/>
              </a:spcAft>
            </a:pPr>
            <a:r>
              <a:rPr lang="en-US" sz="2800" b="1" dirty="0">
                <a:solidFill>
                  <a:prstClr val="black"/>
                </a:solidFill>
                <a:latin typeface="Calibri"/>
                <a:ea typeface="+mn-ea"/>
                <a:cs typeface="Times New Roman" pitchFamily="18" charset="0"/>
              </a:rPr>
              <a:t>Previous quantum </a:t>
            </a:r>
            <a:r>
              <a:rPr lang="en-US" sz="2400" dirty="0">
                <a:solidFill>
                  <a:prstClr val="black"/>
                </a:solidFill>
                <a:latin typeface="Calibri"/>
                <a:ea typeface="+mn-ea"/>
                <a:cs typeface="Times New Roman" pitchFamily="18" charset="0"/>
              </a:rPr>
              <a:t>(~1M cycles)</a:t>
            </a:r>
            <a:endParaRPr lang="en-US" sz="2000" dirty="0">
              <a:solidFill>
                <a:prstClr val="black"/>
              </a:solidFill>
              <a:latin typeface="Calibri"/>
              <a:ea typeface="+mn-ea"/>
              <a:cs typeface="Times New Roman" pitchFamily="18" charset="0"/>
            </a:endParaRPr>
          </a:p>
        </p:txBody>
      </p:sp>
      <p:sp>
        <p:nvSpPr>
          <p:cNvPr id="21" name="Right Arrow 20"/>
          <p:cNvSpPr/>
          <p:nvPr/>
        </p:nvSpPr>
        <p:spPr>
          <a:xfrm>
            <a:off x="1371600" y="3048000"/>
            <a:ext cx="2514600" cy="381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lnSpc>
                <a:spcPct val="70000"/>
              </a:lnSpc>
              <a:spcBef>
                <a:spcPts val="0"/>
              </a:spcBef>
              <a:spcAft>
                <a:spcPts val="0"/>
              </a:spcAft>
            </a:pPr>
            <a:endParaRPr lang="en-US" sz="1400" dirty="0">
              <a:solidFill>
                <a:prstClr val="white"/>
              </a:solidFill>
              <a:latin typeface="Calibri"/>
            </a:endParaRPr>
          </a:p>
        </p:txBody>
      </p:sp>
      <p:sp>
        <p:nvSpPr>
          <p:cNvPr id="22" name="Left Brace 21"/>
          <p:cNvSpPr/>
          <p:nvPr/>
        </p:nvSpPr>
        <p:spPr>
          <a:xfrm rot="5400000">
            <a:off x="5219701" y="1015537"/>
            <a:ext cx="304800" cy="2667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dirty="0">
              <a:solidFill>
                <a:prstClr val="black"/>
              </a:solidFill>
              <a:latin typeface="Calibri"/>
            </a:endParaRPr>
          </a:p>
        </p:txBody>
      </p:sp>
      <p:sp>
        <p:nvSpPr>
          <p:cNvPr id="25" name="TextBox 24"/>
          <p:cNvSpPr txBox="1"/>
          <p:nvPr/>
        </p:nvSpPr>
        <p:spPr>
          <a:xfrm>
            <a:off x="533400" y="3518118"/>
            <a:ext cx="3656806" cy="2000548"/>
          </a:xfrm>
          <a:prstGeom prst="rect">
            <a:avLst/>
          </a:prstGeom>
          <a:noFill/>
        </p:spPr>
        <p:txBody>
          <a:bodyPr wrap="square" lIns="91425" tIns="45713" rIns="91425" bIns="45713" rtlCol="0">
            <a:spAutoFit/>
          </a:bodyPr>
          <a:lstStyle/>
          <a:p>
            <a:pPr fontAlgn="auto">
              <a:spcBef>
                <a:spcPts val="0"/>
              </a:spcBef>
              <a:spcAft>
                <a:spcPts val="0"/>
              </a:spcAft>
            </a:pPr>
            <a:r>
              <a:rPr lang="en-US" sz="2800" b="1" dirty="0">
                <a:solidFill>
                  <a:srgbClr val="1F497D"/>
                </a:solidFill>
                <a:latin typeface="Calibri"/>
                <a:ea typeface="+mn-ea"/>
                <a:cs typeface="Times New Roman" pitchFamily="18" charset="0"/>
              </a:rPr>
              <a:t>During quantum:</a:t>
            </a:r>
          </a:p>
          <a:p>
            <a:pPr marL="174598" indent="-174598" fontAlgn="auto">
              <a:spcBef>
                <a:spcPts val="0"/>
              </a:spcBef>
              <a:spcAft>
                <a:spcPts val="0"/>
              </a:spcAft>
              <a:buFont typeface="Arial" pitchFamily="34" charset="0"/>
              <a:buChar char="•"/>
            </a:pPr>
            <a:r>
              <a:rPr lang="en-US" sz="2400" dirty="0">
                <a:solidFill>
                  <a:srgbClr val="1F497D"/>
                </a:solidFill>
                <a:latin typeface="Calibri"/>
                <a:ea typeface="+mn-ea"/>
                <a:cs typeface="Times New Roman" pitchFamily="18" charset="0"/>
              </a:rPr>
              <a:t>Monitor thread behavior</a:t>
            </a:r>
          </a:p>
          <a:p>
            <a:pPr marL="571413" indent="-282532" fontAlgn="auto">
              <a:spcBef>
                <a:spcPts val="0"/>
              </a:spcBef>
              <a:spcAft>
                <a:spcPts val="0"/>
              </a:spcAft>
              <a:buFont typeface="+mj-lt"/>
              <a:buAutoNum type="arabicPeriod"/>
            </a:pPr>
            <a:r>
              <a:rPr lang="en-US" sz="2400" dirty="0">
                <a:solidFill>
                  <a:srgbClr val="1F497D"/>
                </a:solidFill>
                <a:latin typeface="Calibri"/>
                <a:ea typeface="+mn-ea"/>
                <a:cs typeface="Times New Roman" pitchFamily="18" charset="0"/>
              </a:rPr>
              <a:t>Memory intensity</a:t>
            </a:r>
          </a:p>
          <a:p>
            <a:pPr marL="571413" indent="-282532" fontAlgn="auto">
              <a:spcBef>
                <a:spcPts val="0"/>
              </a:spcBef>
              <a:spcAft>
                <a:spcPts val="0"/>
              </a:spcAft>
              <a:buFont typeface="+mj-lt"/>
              <a:buAutoNum type="arabicPeriod"/>
            </a:pPr>
            <a:r>
              <a:rPr lang="en-US" sz="2400" dirty="0">
                <a:solidFill>
                  <a:srgbClr val="1F497D"/>
                </a:solidFill>
                <a:latin typeface="Calibri"/>
                <a:ea typeface="+mn-ea"/>
                <a:cs typeface="Times New Roman" pitchFamily="18" charset="0"/>
              </a:rPr>
              <a:t>Bank-level parallelism</a:t>
            </a:r>
          </a:p>
          <a:p>
            <a:pPr marL="571413" indent="-282532" fontAlgn="auto">
              <a:spcBef>
                <a:spcPts val="0"/>
              </a:spcBef>
              <a:spcAft>
                <a:spcPts val="0"/>
              </a:spcAft>
              <a:buFont typeface="+mj-lt"/>
              <a:buAutoNum type="arabicPeriod"/>
            </a:pPr>
            <a:r>
              <a:rPr lang="en-US" sz="2400" dirty="0">
                <a:solidFill>
                  <a:srgbClr val="1F497D"/>
                </a:solidFill>
                <a:latin typeface="Calibri"/>
                <a:ea typeface="+mn-ea"/>
                <a:cs typeface="Times New Roman" pitchFamily="18" charset="0"/>
              </a:rPr>
              <a:t>Row-buffer locality</a:t>
            </a:r>
          </a:p>
        </p:txBody>
      </p:sp>
      <p:sp>
        <p:nvSpPr>
          <p:cNvPr id="26" name="Explosion 1 25"/>
          <p:cNvSpPr/>
          <p:nvPr/>
        </p:nvSpPr>
        <p:spPr>
          <a:xfrm>
            <a:off x="4014536" y="2611795"/>
            <a:ext cx="228600" cy="3048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dirty="0">
              <a:solidFill>
                <a:prstClr val="white"/>
              </a:solidFill>
              <a:latin typeface="Calibri"/>
            </a:endParaRPr>
          </a:p>
        </p:txBody>
      </p:sp>
      <p:sp>
        <p:nvSpPr>
          <p:cNvPr id="27" name="TextBox 26"/>
          <p:cNvSpPr txBox="1"/>
          <p:nvPr/>
        </p:nvSpPr>
        <p:spPr>
          <a:xfrm>
            <a:off x="4495800" y="4313872"/>
            <a:ext cx="4343400" cy="1631216"/>
          </a:xfrm>
          <a:prstGeom prst="rect">
            <a:avLst/>
          </a:prstGeom>
          <a:noFill/>
        </p:spPr>
        <p:txBody>
          <a:bodyPr wrap="square" lIns="91425" tIns="45713" rIns="91425" bIns="45713" rtlCol="0">
            <a:spAutoFit/>
          </a:bodyPr>
          <a:lstStyle/>
          <a:p>
            <a:pPr fontAlgn="auto">
              <a:spcBef>
                <a:spcPts val="0"/>
              </a:spcBef>
              <a:spcAft>
                <a:spcPts val="0"/>
              </a:spcAft>
            </a:pPr>
            <a:r>
              <a:rPr lang="en-US" sz="2800" b="1" dirty="0">
                <a:solidFill>
                  <a:srgbClr val="FF0000"/>
                </a:solidFill>
                <a:latin typeface="Calibri"/>
                <a:ea typeface="+mn-ea"/>
                <a:cs typeface="Times New Roman" pitchFamily="18" charset="0"/>
              </a:rPr>
              <a:t>Beginning of quantum</a:t>
            </a:r>
            <a:r>
              <a:rPr lang="en-US" sz="2800" dirty="0">
                <a:solidFill>
                  <a:srgbClr val="FF0000"/>
                </a:solidFill>
                <a:latin typeface="Calibri"/>
                <a:ea typeface="+mn-ea"/>
                <a:cs typeface="Times New Roman" pitchFamily="18" charset="0"/>
              </a:rPr>
              <a:t>:</a:t>
            </a:r>
          </a:p>
          <a:p>
            <a:pPr marL="401576" indent="-169837" fontAlgn="auto">
              <a:spcBef>
                <a:spcPts val="0"/>
              </a:spcBef>
              <a:spcAft>
                <a:spcPts val="0"/>
              </a:spcAft>
              <a:buFont typeface="Arial" pitchFamily="34" charset="0"/>
              <a:buChar char="•"/>
            </a:pPr>
            <a:r>
              <a:rPr lang="en-US" sz="2400" dirty="0">
                <a:solidFill>
                  <a:srgbClr val="FF0000"/>
                </a:solidFill>
                <a:latin typeface="Calibri"/>
                <a:ea typeface="+mn-ea"/>
                <a:cs typeface="Times New Roman" pitchFamily="18" charset="0"/>
              </a:rPr>
              <a:t>Perform clustering</a:t>
            </a:r>
          </a:p>
          <a:p>
            <a:pPr marL="401576" indent="-169837" fontAlgn="auto">
              <a:spcBef>
                <a:spcPts val="0"/>
              </a:spcBef>
              <a:spcAft>
                <a:spcPts val="0"/>
              </a:spcAft>
              <a:buFont typeface="Arial" pitchFamily="34" charset="0"/>
              <a:buChar char="•"/>
            </a:pPr>
            <a:r>
              <a:rPr lang="en-US" sz="2400" dirty="0">
                <a:solidFill>
                  <a:srgbClr val="FF0000"/>
                </a:solidFill>
                <a:latin typeface="Calibri"/>
                <a:ea typeface="+mn-ea"/>
                <a:cs typeface="Times New Roman" pitchFamily="18" charset="0"/>
              </a:rPr>
              <a:t>Compute niceness of intensive threads</a:t>
            </a:r>
          </a:p>
        </p:txBody>
      </p:sp>
      <p:cxnSp>
        <p:nvCxnSpPr>
          <p:cNvPr id="29" name="Shape 28"/>
          <p:cNvCxnSpPr>
            <a:stCxn id="26" idx="2"/>
            <a:endCxn id="27" idx="1"/>
          </p:cNvCxnSpPr>
          <p:nvPr/>
        </p:nvCxnSpPr>
        <p:spPr>
          <a:xfrm rot="16200000" flipH="1">
            <a:off x="3193627" y="3827305"/>
            <a:ext cx="2212885" cy="391464"/>
          </a:xfrm>
          <a:prstGeom prst="bentConnector2">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0794"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01594" y="2764196"/>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1729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9443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157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486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578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0292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8006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720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343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rot="16200000">
            <a:off x="5295900" y="3009901"/>
            <a:ext cx="304800" cy="228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dirty="0">
              <a:solidFill>
                <a:prstClr val="black"/>
              </a:solidFill>
              <a:latin typeface="Calibri"/>
            </a:endParaRPr>
          </a:p>
        </p:txBody>
      </p:sp>
      <p:sp>
        <p:nvSpPr>
          <p:cNvPr id="48" name="TextBox 47"/>
          <p:cNvSpPr txBox="1"/>
          <p:nvPr/>
        </p:nvSpPr>
        <p:spPr>
          <a:xfrm>
            <a:off x="4114804" y="1447801"/>
            <a:ext cx="2743199" cy="744805"/>
          </a:xfrm>
          <a:prstGeom prst="rect">
            <a:avLst/>
          </a:prstGeom>
          <a:noFill/>
        </p:spPr>
        <p:txBody>
          <a:bodyPr wrap="square" lIns="91425" tIns="45713" rIns="91425" bIns="45713" rtlCol="0">
            <a:spAutoFit/>
          </a:bodyPr>
          <a:lstStyle/>
          <a:p>
            <a:pPr algn="ctr" fontAlgn="auto">
              <a:lnSpc>
                <a:spcPct val="80000"/>
              </a:lnSpc>
              <a:spcBef>
                <a:spcPts val="0"/>
              </a:spcBef>
              <a:spcAft>
                <a:spcPts val="0"/>
              </a:spcAft>
            </a:pPr>
            <a:r>
              <a:rPr lang="en-US" sz="2800" b="1" dirty="0">
                <a:solidFill>
                  <a:prstClr val="black"/>
                </a:solidFill>
                <a:latin typeface="Calibri"/>
                <a:ea typeface="+mn-ea"/>
                <a:cs typeface="Times New Roman" pitchFamily="18" charset="0"/>
              </a:rPr>
              <a:t>Current quantum</a:t>
            </a:r>
          </a:p>
          <a:p>
            <a:pPr algn="ctr" fontAlgn="auto">
              <a:lnSpc>
                <a:spcPct val="80000"/>
              </a:lnSpc>
              <a:spcBef>
                <a:spcPts val="0"/>
              </a:spcBef>
              <a:spcAft>
                <a:spcPts val="0"/>
              </a:spcAft>
            </a:pPr>
            <a:r>
              <a:rPr lang="en-US" sz="2400" dirty="0">
                <a:solidFill>
                  <a:prstClr val="black"/>
                </a:solidFill>
                <a:latin typeface="Calibri"/>
                <a:ea typeface="+mn-ea"/>
                <a:cs typeface="Times New Roman" pitchFamily="18" charset="0"/>
              </a:rPr>
              <a:t>(~1M cycles)</a:t>
            </a:r>
            <a:endParaRPr lang="en-US" sz="3200" dirty="0">
              <a:solidFill>
                <a:prstClr val="black"/>
              </a:solidFill>
              <a:latin typeface="Calibri"/>
              <a:ea typeface="+mn-ea"/>
              <a:cs typeface="Times New Roman" pitchFamily="18" charset="0"/>
            </a:endParaRPr>
          </a:p>
        </p:txBody>
      </p:sp>
      <p:sp>
        <p:nvSpPr>
          <p:cNvPr id="49" name="TextBox 48"/>
          <p:cNvSpPr txBox="1"/>
          <p:nvPr/>
        </p:nvSpPr>
        <p:spPr>
          <a:xfrm>
            <a:off x="4114801" y="3306094"/>
            <a:ext cx="2590799" cy="745154"/>
          </a:xfrm>
          <a:prstGeom prst="rect">
            <a:avLst/>
          </a:prstGeom>
          <a:noFill/>
        </p:spPr>
        <p:txBody>
          <a:bodyPr wrap="square" lIns="91425" tIns="45713" rIns="91425" bIns="45713" rtlCol="0">
            <a:spAutoFit/>
          </a:bodyPr>
          <a:lstStyle/>
          <a:p>
            <a:pPr algn="ctr" fontAlgn="auto">
              <a:lnSpc>
                <a:spcPct val="80000"/>
              </a:lnSpc>
              <a:spcBef>
                <a:spcPts val="0"/>
              </a:spcBef>
              <a:spcAft>
                <a:spcPts val="0"/>
              </a:spcAft>
            </a:pPr>
            <a:r>
              <a:rPr lang="en-US" sz="2800" b="1" dirty="0">
                <a:solidFill>
                  <a:prstClr val="black"/>
                </a:solidFill>
                <a:latin typeface="Calibri"/>
                <a:ea typeface="+mn-ea"/>
                <a:cs typeface="Times New Roman" pitchFamily="18" charset="0"/>
              </a:rPr>
              <a:t>Shuffle interval</a:t>
            </a:r>
          </a:p>
          <a:p>
            <a:pPr algn="ctr" fontAlgn="auto">
              <a:lnSpc>
                <a:spcPct val="80000"/>
              </a:lnSpc>
              <a:spcBef>
                <a:spcPts val="0"/>
              </a:spcBef>
              <a:spcAft>
                <a:spcPts val="0"/>
              </a:spcAft>
            </a:pPr>
            <a:r>
              <a:rPr lang="en-US" sz="2400" dirty="0">
                <a:solidFill>
                  <a:prstClr val="black"/>
                </a:solidFill>
                <a:latin typeface="Calibri"/>
                <a:ea typeface="+mn-ea"/>
                <a:cs typeface="Times New Roman" pitchFamily="18" charset="0"/>
              </a:rPr>
              <a:t>(~1K cycles)</a:t>
            </a:r>
            <a:endParaRPr lang="en-US" sz="320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2764369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p:bldP spid="21" grpId="0" animBg="1"/>
      <p:bldP spid="22" grpId="0" animBg="1"/>
      <p:bldP spid="25" grpId="0"/>
      <p:bldP spid="26" grpId="0" animBg="1"/>
      <p:bldP spid="27" grpId="0"/>
      <p:bldP spid="46" grpId="0" animBg="1"/>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TCM: Scheduling Algorithm</a:t>
            </a:r>
            <a:endParaRPr lang="en-US" dirty="0"/>
          </a:p>
        </p:txBody>
      </p:sp>
      <p:sp>
        <p:nvSpPr>
          <p:cNvPr id="3" name="Content Placeholder 2"/>
          <p:cNvSpPr>
            <a:spLocks noGrp="1"/>
          </p:cNvSpPr>
          <p:nvPr>
            <p:ph idx="1"/>
          </p:nvPr>
        </p:nvSpPr>
        <p:spPr>
          <a:xfrm>
            <a:off x="457200" y="1371600"/>
            <a:ext cx="8458200" cy="4191000"/>
          </a:xfrm>
        </p:spPr>
        <p:txBody>
          <a:bodyPr>
            <a:noAutofit/>
          </a:bodyPr>
          <a:lstStyle/>
          <a:p>
            <a:pPr marL="344435" indent="-344435">
              <a:buFont typeface="+mj-lt"/>
              <a:buAutoNum type="arabicPeriod"/>
            </a:pPr>
            <a:r>
              <a:rPr lang="en-US" sz="2800" b="1" i="1" u="sng" dirty="0">
                <a:solidFill>
                  <a:srgbClr val="FF0000"/>
                </a:solidFill>
              </a:rPr>
              <a:t>Highest-rank</a:t>
            </a:r>
            <a:r>
              <a:rPr lang="en-US" sz="2800" dirty="0"/>
              <a:t>:</a:t>
            </a:r>
            <a:r>
              <a:rPr lang="en-US" sz="2200" dirty="0"/>
              <a:t> Requests from higher ranked threads prioritized</a:t>
            </a:r>
            <a:endParaRPr lang="en-US" sz="2400" dirty="0"/>
          </a:p>
          <a:p>
            <a:pPr marL="631728" lvl="2"/>
            <a:r>
              <a:rPr lang="en-US" b="1" dirty="0" smtClean="0">
                <a:solidFill>
                  <a:schemeClr val="tx2"/>
                </a:solidFill>
              </a:rPr>
              <a:t>Non-Intensive</a:t>
            </a:r>
            <a:r>
              <a:rPr lang="en-US" dirty="0" smtClean="0"/>
              <a:t> cluster </a:t>
            </a:r>
            <a:r>
              <a:rPr lang="en-US" b="1" dirty="0" smtClean="0"/>
              <a:t>&gt;</a:t>
            </a:r>
            <a:r>
              <a:rPr lang="en-US" dirty="0" smtClean="0"/>
              <a:t> </a:t>
            </a:r>
            <a:r>
              <a:rPr lang="en-US" b="1" dirty="0" smtClean="0">
                <a:solidFill>
                  <a:schemeClr val="accent2"/>
                </a:solidFill>
              </a:rPr>
              <a:t>Intensive</a:t>
            </a:r>
            <a:r>
              <a:rPr lang="en-US" dirty="0" smtClean="0"/>
              <a:t> cluster</a:t>
            </a:r>
            <a:endParaRPr lang="en-US" sz="2200" b="1" u="sng" dirty="0"/>
          </a:p>
          <a:p>
            <a:pPr marL="631728" lvl="2"/>
            <a:r>
              <a:rPr lang="en-US" b="1" dirty="0" smtClean="0">
                <a:solidFill>
                  <a:schemeClr val="tx2"/>
                </a:solidFill>
              </a:rPr>
              <a:t>Non-Intensive </a:t>
            </a:r>
            <a:r>
              <a:rPr lang="en-US" dirty="0" smtClean="0"/>
              <a:t>cluster: l</a:t>
            </a:r>
            <a:r>
              <a:rPr lang="en-US" sz="2200" dirty="0"/>
              <a:t>ower intensity </a:t>
            </a:r>
            <a:r>
              <a:rPr lang="en-US" sz="2200" dirty="0">
                <a:sym typeface="Wingdings" pitchFamily="2" charset="2"/>
              </a:rPr>
              <a:t> higher rank</a:t>
            </a:r>
            <a:endParaRPr lang="en-US" sz="2200" dirty="0"/>
          </a:p>
          <a:p>
            <a:pPr marL="631728" lvl="2"/>
            <a:r>
              <a:rPr lang="en-US" b="1" dirty="0" smtClean="0">
                <a:solidFill>
                  <a:schemeClr val="accent2"/>
                </a:solidFill>
              </a:rPr>
              <a:t>Intensive</a:t>
            </a:r>
            <a:r>
              <a:rPr lang="en-US" dirty="0" smtClean="0"/>
              <a:t> cluster: r</a:t>
            </a:r>
            <a:r>
              <a:rPr lang="en-US" sz="2200" dirty="0"/>
              <a:t>ank shuffling</a:t>
            </a:r>
          </a:p>
          <a:p>
            <a:pPr marL="346022" indent="-288880">
              <a:buFont typeface="+mj-lt"/>
              <a:buAutoNum type="arabicPeriod"/>
            </a:pPr>
            <a:endParaRPr lang="en-US" sz="2400" b="1" i="1" u="sng" dirty="0">
              <a:solidFill>
                <a:srgbClr val="FF0000"/>
              </a:solidFill>
            </a:endParaRPr>
          </a:p>
          <a:p>
            <a:pPr marL="346022" indent="-288880">
              <a:buFont typeface="+mj-lt"/>
              <a:buAutoNum type="arabicPeriod"/>
            </a:pPr>
            <a:endParaRPr lang="en-US" sz="2400" b="1" i="1" u="sng" dirty="0">
              <a:solidFill>
                <a:srgbClr val="FF0000"/>
              </a:solidFill>
            </a:endParaRPr>
          </a:p>
          <a:p>
            <a:pPr marL="346022" indent="-288880">
              <a:buFont typeface="+mj-lt"/>
              <a:buAutoNum type="arabicPeriod"/>
            </a:pPr>
            <a:r>
              <a:rPr lang="en-US" sz="2800" b="1" i="1" u="sng" dirty="0">
                <a:solidFill>
                  <a:srgbClr val="FF0000"/>
                </a:solidFill>
              </a:rPr>
              <a:t>Row-hit</a:t>
            </a:r>
            <a:r>
              <a:rPr lang="en-US" sz="2800" dirty="0"/>
              <a:t>:</a:t>
            </a:r>
            <a:r>
              <a:rPr lang="en-US" sz="2200" dirty="0"/>
              <a:t> Row-buffer hit requests are prioritized</a:t>
            </a:r>
            <a:endParaRPr lang="en-US" sz="2000" b="1" u="sng" dirty="0"/>
          </a:p>
          <a:p>
            <a:pPr marL="346022" indent="-288880">
              <a:buFont typeface="+mj-lt"/>
              <a:buAutoNum type="arabicPeriod"/>
            </a:pPr>
            <a:endParaRPr lang="en-US" sz="2200" dirty="0"/>
          </a:p>
          <a:p>
            <a:pPr marL="346022" indent="-288880">
              <a:buFont typeface="+mj-lt"/>
              <a:buAutoNum type="arabicPeriod"/>
            </a:pPr>
            <a:r>
              <a:rPr lang="en-US" sz="2800" b="1" i="1" u="sng" dirty="0">
                <a:solidFill>
                  <a:srgbClr val="FF0000"/>
                </a:solidFill>
              </a:rPr>
              <a:t>Oldest</a:t>
            </a:r>
            <a:r>
              <a:rPr lang="en-US" sz="2800" dirty="0"/>
              <a:t>:</a:t>
            </a:r>
            <a:r>
              <a:rPr lang="en-US" sz="2200" dirty="0"/>
              <a:t> Older requests are prioritized</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sp>
        <p:nvSpPr>
          <p:cNvPr id="5" name="Rectangle 4"/>
          <p:cNvSpPr/>
          <p:nvPr/>
        </p:nvSpPr>
        <p:spPr>
          <a:xfrm>
            <a:off x="457200" y="1371600"/>
            <a:ext cx="8229600" cy="1981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6" name="Rectangle 5"/>
          <p:cNvSpPr/>
          <p:nvPr/>
        </p:nvSpPr>
        <p:spPr>
          <a:xfrm>
            <a:off x="457200" y="41148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7" name="Rectangle 6"/>
          <p:cNvSpPr/>
          <p:nvPr/>
        </p:nvSpPr>
        <p:spPr>
          <a:xfrm>
            <a:off x="457200" y="50292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8" name="Rectangle 7"/>
          <p:cNvSpPr/>
          <p:nvPr/>
        </p:nvSpPr>
        <p:spPr>
          <a:xfrm>
            <a:off x="838201" y="1908517"/>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9" name="Rectangle 8"/>
          <p:cNvSpPr/>
          <p:nvPr/>
        </p:nvSpPr>
        <p:spPr>
          <a:xfrm>
            <a:off x="838201" y="2339340"/>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10" name="Rectangle 9"/>
          <p:cNvSpPr/>
          <p:nvPr/>
        </p:nvSpPr>
        <p:spPr>
          <a:xfrm>
            <a:off x="838201" y="2781301"/>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val="1756104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0479963"/>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dirty="0">
                <a:solidFill>
                  <a:prstClr val="black"/>
                </a:solidFill>
                <a:latin typeface="Calibri"/>
                <a:ea typeface="+mn-ea"/>
                <a:cs typeface="+mn-cs"/>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800" i="1" dirty="0">
                <a:solidFill>
                  <a:srgbClr val="FF0000"/>
                </a:solidFill>
                <a:latin typeface="Calibri"/>
                <a:ea typeface="+mn-ea"/>
                <a:cs typeface="+mn-cs"/>
              </a:rPr>
              <a:t>TCM, a heterogeneous scheduling policy,</a:t>
            </a:r>
          </a:p>
          <a:p>
            <a:pPr algn="ctr" defTabSz="914259" fontAlgn="auto">
              <a:spcBef>
                <a:spcPts val="0"/>
              </a:spcBef>
              <a:spcAft>
                <a:spcPts val="0"/>
              </a:spcAft>
            </a:pPr>
            <a:r>
              <a:rPr lang="en-US" sz="2800" i="1" dirty="0">
                <a:solidFill>
                  <a:srgbClr val="FF0000"/>
                </a:solidFill>
                <a:latin typeface="Calibri"/>
                <a:ea typeface="+mn-ea"/>
                <a:cs typeface="+mn-cs"/>
              </a:rPr>
              <a:t>provides best fairness and system throughput</a:t>
            </a:r>
          </a:p>
        </p:txBody>
      </p:sp>
    </p:spTree>
    <p:extLst>
      <p:ext uri="{BB962C8B-B14F-4D97-AF65-F5344CB8AC3E}">
        <p14:creationId xmlns:p14="http://schemas.microsoft.com/office/powerpoint/2010/main" val="1880580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1848717483"/>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fontAlgn="auto">
              <a:spcBef>
                <a:spcPct val="20000"/>
              </a:spcBef>
              <a:spcAft>
                <a:spcPts val="0"/>
              </a:spcAft>
              <a:defRPr/>
            </a:pPr>
            <a:r>
              <a:rPr lang="en-US" sz="2800" b="1" dirty="0">
                <a:solidFill>
                  <a:prstClr val="black"/>
                </a:solidFill>
                <a:latin typeface="Calibri"/>
                <a:ea typeface="+mn-ea"/>
                <a:cs typeface="+mn-cs"/>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fontAlgn="auto">
              <a:spcBef>
                <a:spcPts val="0"/>
              </a:spcBef>
              <a:spcAft>
                <a:spcPts val="0"/>
              </a:spcAft>
            </a:pPr>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fontAlgn="auto">
              <a:spcBef>
                <a:spcPts val="0"/>
              </a:spcBef>
              <a:spcAft>
                <a:spcPts val="0"/>
              </a:spcAft>
            </a:pPr>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3200" i="1" dirty="0">
                <a:solidFill>
                  <a:srgbClr val="FF0000"/>
                </a:solidFill>
                <a:latin typeface="Calibri"/>
                <a:ea typeface="+mn-ea"/>
                <a:cs typeface="+mn-cs"/>
                <a:sym typeface="Wingdings" pitchFamily="2" charset="2"/>
              </a:rPr>
              <a:t>TCM </a:t>
            </a:r>
            <a:r>
              <a:rPr lang="en-US" sz="3200" i="1">
                <a:solidFill>
                  <a:srgbClr val="FF0000"/>
                </a:solidFill>
                <a:latin typeface="Calibri"/>
                <a:ea typeface="+mn-ea"/>
                <a:cs typeface="+mn-cs"/>
                <a:sym typeface="Wingdings" pitchFamily="2" charset="2"/>
              </a:rPr>
              <a:t>allows robust fairness-throughput tradeoff </a:t>
            </a:r>
            <a:endParaRPr lang="en-US" sz="3200" i="1" dirty="0">
              <a:solidFill>
                <a:srgbClr val="FF0000"/>
              </a:solidFill>
              <a:latin typeface="Calibri"/>
              <a:ea typeface="+mn-ea"/>
              <a:cs typeface="+mn-cs"/>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00B050"/>
                </a:solidFill>
                <a:latin typeface="Calibri"/>
                <a:ea typeface="+mn-ea"/>
                <a:cs typeface="+mn-cs"/>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1F497D"/>
                </a:solidFill>
                <a:latin typeface="Calibri"/>
                <a:ea typeface="+mn-ea"/>
                <a:cs typeface="+mn-cs"/>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FF0000"/>
                </a:solidFill>
                <a:latin typeface="Calibri"/>
                <a:ea typeface="+mn-ea"/>
                <a:cs typeface="+mn-cs"/>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F79646">
                    <a:lumMod val="75000"/>
                  </a:srgbClr>
                </a:solidFill>
                <a:latin typeface="Calibri"/>
                <a:ea typeface="+mn-ea"/>
                <a:cs typeface="+mn-cs"/>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a:solidFill>
                  <a:prstClr val="black"/>
                </a:solidFill>
                <a:latin typeface="Calibri"/>
                <a:ea typeface="+mn-ea"/>
                <a:cs typeface="+mn-cs"/>
              </a:rPr>
              <a:t>FRFCFS</a:t>
            </a:r>
            <a:endParaRPr lang="en-US" sz="2000" b="1" dirty="0">
              <a:solidFill>
                <a:prstClr val="black"/>
              </a:solidFill>
              <a:latin typeface="Calibri"/>
              <a:ea typeface="+mn-ea"/>
              <a:cs typeface="+mn-cs"/>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val="2785114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Provides both high fairness and high performance</a:t>
            </a:r>
          </a:p>
          <a:p>
            <a:pPr lvl="1"/>
            <a:r>
              <a:rPr lang="en-US" dirty="0" smtClean="0"/>
              <a:t>Caters to the needs for different types of threads (latency vs. bandwidth sensitive)</a:t>
            </a:r>
          </a:p>
          <a:p>
            <a:pPr lvl="1"/>
            <a:r>
              <a:rPr lang="en-US" dirty="0" smtClean="0"/>
              <a:t>(Relatively) simple</a:t>
            </a:r>
          </a:p>
          <a:p>
            <a:pPr lvl="1"/>
            <a:endParaRPr lang="en-US" dirty="0"/>
          </a:p>
          <a:p>
            <a:r>
              <a:rPr lang="en-US" dirty="0" smtClean="0"/>
              <a:t>Downsides:</a:t>
            </a:r>
          </a:p>
          <a:p>
            <a:pPr lvl="1"/>
            <a:r>
              <a:rPr lang="en-US" dirty="0" smtClean="0"/>
              <a:t>Scalability to large buffer sizes?</a:t>
            </a:r>
          </a:p>
          <a:p>
            <a:pPr lvl="1"/>
            <a:r>
              <a:rPr lang="en-US" dirty="0" smtClean="0"/>
              <a:t>Robustness of clustering and shuffling algorithms?</a:t>
            </a:r>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17</a:t>
            </a:fld>
            <a:endParaRPr lang="en-US"/>
          </a:p>
        </p:txBody>
      </p:sp>
    </p:spTree>
    <p:extLst>
      <p:ext uri="{BB962C8B-B14F-4D97-AF65-F5344CB8AC3E}">
        <p14:creationId xmlns:p14="http://schemas.microsoft.com/office/powerpoint/2010/main" val="22448891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4"/>
          <p:cNvSpPr>
            <a:spLocks noGrp="1" noChangeArrowheads="1"/>
          </p:cNvSpPr>
          <p:nvPr>
            <p:ph type="ctrTitle"/>
          </p:nvPr>
        </p:nvSpPr>
        <p:spPr>
          <a:xfrm>
            <a:off x="366713" y="1752600"/>
            <a:ext cx="8428037" cy="822325"/>
          </a:xfrm>
        </p:spPr>
        <p:txBody>
          <a:bodyPr/>
          <a:lstStyle/>
          <a:p>
            <a:pPr algn="ctr" eaLnBrk="1" hangingPunct="1"/>
            <a:r>
              <a:rPr lang="en-US" sz="4000" dirty="0" smtClean="0">
                <a:latin typeface="Garamond" charset="0"/>
              </a:rPr>
              <a:t>Other Ways of </a:t>
            </a:r>
            <a:r>
              <a:rPr lang="en-US" sz="4000" dirty="0" smtClean="0">
                <a:latin typeface="Garamond" charset="0"/>
              </a:rPr>
              <a:t/>
            </a:r>
            <a:br>
              <a:rPr lang="en-US" sz="4000" dirty="0" smtClean="0">
                <a:latin typeface="Garamond" charset="0"/>
              </a:rPr>
            </a:br>
            <a:r>
              <a:rPr lang="en-US" sz="4000" dirty="0" smtClean="0">
                <a:latin typeface="Garamond" charset="0"/>
              </a:rPr>
              <a:t>Handling Memory Interference</a:t>
            </a:r>
            <a:endParaRPr lang="en-US" sz="4000" dirty="0">
              <a:latin typeface="Garamond" charset="0"/>
            </a:endParaRPr>
          </a:p>
        </p:txBody>
      </p:sp>
      <p:sp>
        <p:nvSpPr>
          <p:cNvPr id="17305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7706435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endParaRPr lang="en-US" dirty="0"/>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19</a:t>
            </a:fld>
            <a:endParaRPr lang="en-US"/>
          </a:p>
        </p:txBody>
      </p:sp>
    </p:spTree>
    <p:extLst>
      <p:ext uri="{BB962C8B-B14F-4D97-AF65-F5344CB8AC3E}">
        <p14:creationId xmlns:p14="http://schemas.microsoft.com/office/powerpoint/2010/main" val="6060969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Seminar on DRAM (April 3)</a:t>
            </a:r>
            <a:endParaRPr lang="en-US" dirty="0"/>
          </a:p>
        </p:txBody>
      </p:sp>
      <p:sp>
        <p:nvSpPr>
          <p:cNvPr id="3" name="Content Placeholder 2"/>
          <p:cNvSpPr>
            <a:spLocks noGrp="1"/>
          </p:cNvSpPr>
          <p:nvPr>
            <p:ph idx="1"/>
          </p:nvPr>
        </p:nvSpPr>
        <p:spPr/>
        <p:txBody>
          <a:bodyPr/>
          <a:lstStyle/>
          <a:p>
            <a:r>
              <a:rPr lang="en-US" dirty="0" smtClean="0"/>
              <a:t>April 3, Thursday, 4pm, this room (CIC Panther Hollow)</a:t>
            </a:r>
          </a:p>
          <a:p>
            <a:r>
              <a:rPr lang="en-US" dirty="0" smtClean="0"/>
              <a:t>Prof. Rajeev </a:t>
            </a:r>
            <a:r>
              <a:rPr lang="en-US" dirty="0" err="1" smtClean="0"/>
              <a:t>Balasubramonian</a:t>
            </a:r>
            <a:r>
              <a:rPr lang="en-US" dirty="0" smtClean="0"/>
              <a:t>, Univ. of Utah</a:t>
            </a:r>
          </a:p>
          <a:p>
            <a:r>
              <a:rPr lang="en-US" dirty="0" smtClean="0">
                <a:solidFill>
                  <a:srgbClr val="0000FF"/>
                </a:solidFill>
              </a:rPr>
              <a:t>Memory Architectures for Emerging Technologies and Workloads </a:t>
            </a:r>
          </a:p>
          <a:p>
            <a:pPr lvl="1"/>
            <a:r>
              <a:rPr lang="en-US" sz="2000" dirty="0" smtClean="0"/>
              <a:t>The memory system will be a growing bottleneck for many workloads running on high-end servers.  Performance improvements from technology scaling are also expected to decline in the coming decade. Therefore, new capabilities will be required in memory devices and memory controllers to achieve the next big leaps in performance and energy efficiency.  Some of these capabilities will be inspired by emerging workloads (e.g., in-memory big-data, approximate computing, co-scheduled VMs), some will be inspired by new memory technologies (e.g., 3D stacking).  The talk will discuss multiple early-stage projects in the Utah Arch lab that focus on DRAM parameter variation, near-data processing, and memory security.</a:t>
            </a:r>
            <a:endParaRPr lang="en-US" sz="2000"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2</a:t>
            </a:fld>
            <a:endParaRPr lang="en-US"/>
          </a:p>
        </p:txBody>
      </p:sp>
    </p:spTree>
    <p:extLst>
      <p:ext uri="{BB962C8B-B14F-4D97-AF65-F5344CB8AC3E}">
        <p14:creationId xmlns:p14="http://schemas.microsoft.com/office/powerpoint/2010/main" val="1164347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smtClean="0"/>
              <a:t>Observation: Modern Systems Have Multiple Channels</a:t>
            </a:r>
            <a:endParaRPr lang="en-US" sz="3100" dirty="0"/>
          </a:p>
        </p:txBody>
      </p:sp>
      <p:sp>
        <p:nvSpPr>
          <p:cNvPr id="3" name="Content Placeholder 2"/>
          <p:cNvSpPr>
            <a:spLocks noGrp="1"/>
          </p:cNvSpPr>
          <p:nvPr>
            <p:ph idx="1"/>
          </p:nvPr>
        </p:nvSpPr>
        <p:spPr>
          <a:xfrm>
            <a:off x="323528" y="5013176"/>
            <a:ext cx="8515672" cy="1235224"/>
          </a:xfrm>
        </p:spPr>
        <p:txBody>
          <a:bodyPr/>
          <a:lstStyle/>
          <a:p>
            <a:pPr algn="ctr">
              <a:buNone/>
            </a:pPr>
            <a:r>
              <a:rPr lang="en-US" sz="3200" dirty="0" smtClean="0">
                <a:solidFill>
                  <a:schemeClr val="accent6">
                    <a:lumMod val="50000"/>
                  </a:schemeClr>
                </a:solidFill>
              </a:rPr>
              <a:t>A new degree of freedom</a:t>
            </a:r>
          </a:p>
          <a:p>
            <a:pPr algn="ctr">
              <a:buNone/>
            </a:pPr>
            <a:r>
              <a:rPr lang="en-US" sz="3200" dirty="0" smtClean="0">
                <a:solidFill>
                  <a:schemeClr val="accent6">
                    <a:lumMod val="50000"/>
                  </a:schemeClr>
                </a:solidFill>
              </a:rPr>
              <a:t>Mapping data across multiple channels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a:t>
            </a:fld>
            <a:endParaRPr lang="en-US" altLang="en-US">
              <a:solidFill>
                <a:srgbClr val="000000"/>
              </a:solidFill>
            </a:endParaRPr>
          </a:p>
        </p:txBody>
      </p:sp>
      <p:sp>
        <p:nvSpPr>
          <p:cNvPr id="22" name="Left-Right Arrow 21"/>
          <p:cNvSpPr/>
          <p:nvPr/>
        </p:nvSpPr>
        <p:spPr>
          <a:xfrm>
            <a:off x="4741115" y="1722128"/>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350" b="1" dirty="0" smtClean="0">
                <a:solidFill>
                  <a:srgbClr val="000000"/>
                </a:solidFill>
                <a:latin typeface="Tahoma"/>
              </a:rPr>
              <a:t>Channel</a:t>
            </a:r>
            <a:r>
              <a:rPr lang="en-US" sz="1350" dirty="0" smtClean="0">
                <a:solidFill>
                  <a:srgbClr val="000000"/>
                </a:solidFill>
                <a:latin typeface="Tahoma"/>
              </a:rPr>
              <a:t> </a:t>
            </a:r>
            <a:r>
              <a:rPr lang="en-US" sz="1350" b="1" dirty="0" smtClean="0">
                <a:solidFill>
                  <a:srgbClr val="000000"/>
                </a:solidFill>
                <a:latin typeface="Tahoma"/>
              </a:rPr>
              <a:t>0</a:t>
            </a:r>
          </a:p>
        </p:txBody>
      </p:sp>
      <p:sp>
        <p:nvSpPr>
          <p:cNvPr id="24" name="Rectangle 23"/>
          <p:cNvSpPr/>
          <p:nvPr/>
        </p:nvSpPr>
        <p:spPr>
          <a:xfrm>
            <a:off x="1128951"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Red App</a:t>
            </a:r>
            <a:endParaRPr lang="en-US" dirty="0">
              <a:solidFill>
                <a:srgbClr val="FFFFFF"/>
              </a:solidFill>
              <a:latin typeface="Tahoma"/>
            </a:endParaRPr>
          </a:p>
        </p:txBody>
      </p:sp>
      <p:sp>
        <p:nvSpPr>
          <p:cNvPr id="25" name="Rectangle 24"/>
          <p:cNvSpPr/>
          <p:nvPr/>
        </p:nvSpPr>
        <p:spPr>
          <a:xfrm>
            <a:off x="1115616"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Blue App</a:t>
            </a:r>
            <a:endParaRPr lang="en-US" dirty="0">
              <a:solidFill>
                <a:srgbClr val="FFFFFF"/>
              </a:solidFill>
              <a:latin typeface="Tahoma"/>
            </a:endParaRPr>
          </a:p>
        </p:txBody>
      </p:sp>
      <p:sp>
        <p:nvSpPr>
          <p:cNvPr id="26" name="Flowchart: Process 25"/>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 Controller</a:t>
            </a:r>
            <a:endParaRPr lang="en-US" dirty="0">
              <a:solidFill>
                <a:srgbClr val="000000"/>
              </a:solidFill>
              <a:latin typeface="Tahoma"/>
            </a:endParaRPr>
          </a:p>
        </p:txBody>
      </p:sp>
      <p:sp>
        <p:nvSpPr>
          <p:cNvPr id="31" name="Flowchart: Process 30"/>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 Controller</a:t>
            </a:r>
            <a:endParaRPr lang="en-US" dirty="0">
              <a:solidFill>
                <a:srgbClr val="000000"/>
              </a:solidFill>
              <a:latin typeface="Tahoma"/>
            </a:endParaRPr>
          </a:p>
        </p:txBody>
      </p:sp>
      <p:sp>
        <p:nvSpPr>
          <p:cNvPr id="35" name="Left-Right Arrow 3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350" b="1" dirty="0" smtClean="0">
                <a:solidFill>
                  <a:srgbClr val="000000"/>
                </a:solidFill>
                <a:latin typeface="Tahoma"/>
              </a:rPr>
              <a:t>Channel 1</a:t>
            </a:r>
            <a:endParaRPr lang="en-US" sz="1350" b="1" dirty="0">
              <a:solidFill>
                <a:srgbClr val="000000"/>
              </a:solidFill>
              <a:latin typeface="Tahoma"/>
            </a:endParaRPr>
          </a:p>
        </p:txBody>
      </p:sp>
      <p:sp>
        <p:nvSpPr>
          <p:cNvPr id="36" name="Flowchart: Process 35"/>
          <p:cNvSpPr/>
          <p:nvPr/>
        </p:nvSpPr>
        <p:spPr>
          <a:xfrm>
            <a:off x="6201896" y="1412776"/>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
            </a:r>
            <a:br>
              <a:rPr lang="en-US" dirty="0" smtClean="0">
                <a:solidFill>
                  <a:srgbClr val="000000"/>
                </a:solidFill>
                <a:latin typeface="Tahoma"/>
              </a:rPr>
            </a:br>
            <a:r>
              <a:rPr lang="en-US" dirty="0" smtClean="0">
                <a:solidFill>
                  <a:srgbClr val="000000"/>
                </a:solidFill>
                <a:latin typeface="Tahoma"/>
              </a:rPr>
              <a:t>Memory</a:t>
            </a:r>
          </a:p>
          <a:p>
            <a:pPr algn="ctr" fontAlgn="auto">
              <a:spcBef>
                <a:spcPts val="0"/>
              </a:spcBef>
              <a:spcAft>
                <a:spcPts val="0"/>
              </a:spcAft>
            </a:pPr>
            <a:endParaRPr lang="en-US" dirty="0">
              <a:solidFill>
                <a:srgbClr val="000000"/>
              </a:solidFill>
              <a:latin typeface="Tahoma"/>
            </a:endParaRPr>
          </a:p>
        </p:txBody>
      </p:sp>
      <p:sp>
        <p:nvSpPr>
          <p:cNvPr id="37" name="TextBox 36"/>
          <p:cNvSpPr txBox="1"/>
          <p:nvPr/>
        </p:nvSpPr>
        <p:spPr>
          <a:xfrm>
            <a:off x="1259632" y="1207216"/>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Core</a:t>
            </a:r>
            <a:endParaRPr lang="en-US" dirty="0">
              <a:solidFill>
                <a:srgbClr val="000000"/>
              </a:solidFill>
              <a:latin typeface="Tahoma"/>
              <a:ea typeface="+mn-ea"/>
              <a:cs typeface="+mn-cs"/>
            </a:endParaRPr>
          </a:p>
        </p:txBody>
      </p:sp>
      <p:sp>
        <p:nvSpPr>
          <p:cNvPr id="38" name="TextBox 37"/>
          <p:cNvSpPr txBox="1"/>
          <p:nvPr/>
        </p:nvSpPr>
        <p:spPr>
          <a:xfrm>
            <a:off x="1255276" y="2793991"/>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Core</a:t>
            </a:r>
            <a:endParaRPr lang="en-US" dirty="0">
              <a:solidFill>
                <a:srgbClr val="000000"/>
              </a:solidFill>
              <a:latin typeface="Tahoma"/>
              <a:ea typeface="+mn-ea"/>
              <a:cs typeface="+mn-cs"/>
            </a:endParaRPr>
          </a:p>
        </p:txBody>
      </p:sp>
      <p:grpSp>
        <p:nvGrpSpPr>
          <p:cNvPr id="40" name="Group 39"/>
          <p:cNvGrpSpPr/>
          <p:nvPr/>
        </p:nvGrpSpPr>
        <p:grpSpPr>
          <a:xfrm>
            <a:off x="1972945" y="1988840"/>
            <a:ext cx="1021646" cy="1911397"/>
            <a:chOff x="1972945" y="1988840"/>
            <a:chExt cx="1021646" cy="1911397"/>
          </a:xfrm>
          <a:noFill/>
        </p:grpSpPr>
        <p:grpSp>
          <p:nvGrpSpPr>
            <p:cNvPr id="41" name="Group 22"/>
            <p:cNvGrpSpPr/>
            <p:nvPr/>
          </p:nvGrpSpPr>
          <p:grpSpPr>
            <a:xfrm>
              <a:off x="1972945" y="1988840"/>
              <a:ext cx="1021646" cy="1482812"/>
              <a:chOff x="1972945" y="1988840"/>
              <a:chExt cx="1021646" cy="1482812"/>
            </a:xfrm>
            <a:grpFill/>
          </p:grpSpPr>
          <p:sp>
            <p:nvSpPr>
              <p:cNvPr id="43" name="Left-Right Arrow 42"/>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44" name="Quad Arrow 43"/>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sp>
          <p:nvSpPr>
            <p:cNvPr id="42" name="Left-Right Arrow 41"/>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sp>
        <p:nvSpPr>
          <p:cNvPr id="49" name="Flowchart: Process 48"/>
          <p:cNvSpPr/>
          <p:nvPr/>
        </p:nvSpPr>
        <p:spPr>
          <a:xfrm>
            <a:off x="6202058" y="3007612"/>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a:t>
            </a:r>
            <a:endParaRPr lang="en-US" dirty="0">
              <a:solidFill>
                <a:srgbClr val="000000"/>
              </a:solidFill>
              <a:latin typeface="Tahoma"/>
            </a:endParaRPr>
          </a:p>
        </p:txBody>
      </p:sp>
      <p:sp>
        <p:nvSpPr>
          <p:cNvPr id="20" name="Rectangle 19"/>
          <p:cNvSpPr/>
          <p:nvPr/>
        </p:nvSpPr>
        <p:spPr>
          <a:xfrm>
            <a:off x="228600" y="6488668"/>
            <a:ext cx="8077200" cy="369332"/>
          </a:xfrm>
          <a:prstGeom prst="rect">
            <a:avLst/>
          </a:prstGeom>
        </p:spPr>
        <p:txBody>
          <a:bodyPr wrap="square">
            <a:spAutoFit/>
          </a:bodyPr>
          <a:lstStyle/>
          <a:p>
            <a:r>
              <a:rPr lang="en-US" dirty="0" err="1" smtClean="0"/>
              <a:t>Muralidhara</a:t>
            </a:r>
            <a:r>
              <a:rPr lang="en-US" dirty="0" smtClean="0"/>
              <a:t> et </a:t>
            </a:r>
            <a:r>
              <a:rPr lang="en-US" dirty="0"/>
              <a:t>al., </a:t>
            </a:r>
            <a:r>
              <a:rPr lang="en-US" dirty="0" smtClean="0"/>
              <a:t>“</a:t>
            </a:r>
            <a:r>
              <a:rPr lang="en-US" dirty="0" smtClean="0">
                <a:solidFill>
                  <a:srgbClr val="0000FF"/>
                </a:solidFill>
              </a:rPr>
              <a:t>Memory Channel Partitioning</a:t>
            </a:r>
            <a:r>
              <a:rPr lang="en-US" dirty="0" smtClean="0"/>
              <a:t>,” MICRO’11.</a:t>
            </a:r>
            <a:endParaRPr lang="en-US" dirty="0"/>
          </a:p>
        </p:txBody>
      </p:sp>
    </p:spTree>
    <p:custDataLst>
      <p:tags r:id="rId1"/>
    </p:custDataLst>
    <p:extLst>
      <p:ext uri="{BB962C8B-B14F-4D97-AF65-F5344CB8AC3E}">
        <p14:creationId xmlns:p14="http://schemas.microsoft.com/office/powerpoint/2010/main" val="3211788787"/>
      </p:ext>
    </p:extLst>
  </p:cSld>
  <p:clrMapOvr>
    <a:masterClrMapping/>
  </p:clrMapOvr>
  <p:transition xmlns:p14="http://schemas.microsoft.com/office/powerpoint/2010/main" advTm="1489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Mapping in Current Systems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a:t>
            </a:fld>
            <a:endParaRPr lang="en-US" altLang="en-US">
              <a:solidFill>
                <a:srgbClr val="000000"/>
              </a:solidFill>
            </a:endParaRPr>
          </a:p>
        </p:txBody>
      </p:sp>
      <p:sp>
        <p:nvSpPr>
          <p:cNvPr id="6" name="Left-Right Arrow 5"/>
          <p:cNvSpPr/>
          <p:nvPr/>
        </p:nvSpPr>
        <p:spPr>
          <a:xfrm>
            <a:off x="4741115" y="1722128"/>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350" b="1" dirty="0" smtClean="0">
                <a:solidFill>
                  <a:srgbClr val="000000"/>
                </a:solidFill>
                <a:latin typeface="Tahoma"/>
              </a:rPr>
              <a:t>Channel</a:t>
            </a:r>
            <a:r>
              <a:rPr lang="en-US" sz="1350" dirty="0" smtClean="0">
                <a:solidFill>
                  <a:srgbClr val="000000"/>
                </a:solidFill>
                <a:latin typeface="Tahoma"/>
              </a:rPr>
              <a:t> </a:t>
            </a:r>
            <a:r>
              <a:rPr lang="en-US" sz="1350" b="1" dirty="0" smtClean="0">
                <a:solidFill>
                  <a:srgbClr val="000000"/>
                </a:solidFill>
                <a:latin typeface="Tahoma"/>
              </a:rPr>
              <a:t>0</a:t>
            </a:r>
          </a:p>
        </p:txBody>
      </p:sp>
      <p:sp>
        <p:nvSpPr>
          <p:cNvPr id="8" name="Rectangle 7"/>
          <p:cNvSpPr/>
          <p:nvPr/>
        </p:nvSpPr>
        <p:spPr>
          <a:xfrm>
            <a:off x="1128951"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Red App</a:t>
            </a:r>
            <a:endParaRPr lang="en-US" dirty="0">
              <a:solidFill>
                <a:srgbClr val="FFFFFF"/>
              </a:solidFill>
              <a:latin typeface="Tahoma"/>
            </a:endParaRPr>
          </a:p>
        </p:txBody>
      </p:sp>
      <p:sp>
        <p:nvSpPr>
          <p:cNvPr id="10" name="Rectangle 9"/>
          <p:cNvSpPr/>
          <p:nvPr/>
        </p:nvSpPr>
        <p:spPr>
          <a:xfrm>
            <a:off x="1115616"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Blue App</a:t>
            </a:r>
            <a:endParaRPr lang="en-US" dirty="0">
              <a:solidFill>
                <a:srgbClr val="FFFFFF"/>
              </a:solidFill>
              <a:latin typeface="Tahoma"/>
            </a:endParaRPr>
          </a:p>
        </p:txBody>
      </p:sp>
      <p:sp>
        <p:nvSpPr>
          <p:cNvPr id="14" name="Flowchart: Process 13"/>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 Controller</a:t>
            </a:r>
            <a:endParaRPr lang="en-US" dirty="0">
              <a:solidFill>
                <a:srgbClr val="000000"/>
              </a:solidFill>
              <a:latin typeface="Tahoma"/>
            </a:endParaRPr>
          </a:p>
        </p:txBody>
      </p:sp>
      <p:sp>
        <p:nvSpPr>
          <p:cNvPr id="22" name="Flowchart: Process 21"/>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 Controller</a:t>
            </a:r>
            <a:endParaRPr lang="en-US" dirty="0">
              <a:solidFill>
                <a:srgbClr val="000000"/>
              </a:solidFill>
              <a:latin typeface="Tahoma"/>
            </a:endParaRPr>
          </a:p>
        </p:txBody>
      </p:sp>
      <p:sp>
        <p:nvSpPr>
          <p:cNvPr id="25" name="Left-Right Arrow 2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350" b="1" dirty="0" smtClean="0">
                <a:solidFill>
                  <a:srgbClr val="000000"/>
                </a:solidFill>
                <a:latin typeface="Tahoma"/>
              </a:rPr>
              <a:t>Channel 1</a:t>
            </a:r>
            <a:endParaRPr lang="en-US" sz="1350" b="1" dirty="0">
              <a:solidFill>
                <a:srgbClr val="000000"/>
              </a:solidFill>
              <a:latin typeface="Tahoma"/>
            </a:endParaRPr>
          </a:p>
        </p:txBody>
      </p:sp>
      <p:sp>
        <p:nvSpPr>
          <p:cNvPr id="29" name="Flowchart: Process 28"/>
          <p:cNvSpPr/>
          <p:nvPr/>
        </p:nvSpPr>
        <p:spPr>
          <a:xfrm>
            <a:off x="6201896" y="1412776"/>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smtClean="0">
              <a:solidFill>
                <a:srgbClr val="000000"/>
              </a:solidFill>
              <a:latin typeface="Tahoma"/>
            </a:endParaRPr>
          </a:p>
          <a:p>
            <a:pPr algn="ctr" fontAlgn="auto">
              <a:spcBef>
                <a:spcPts val="0"/>
              </a:spcBef>
              <a:spcAft>
                <a:spcPts val="0"/>
              </a:spcAft>
            </a:pPr>
            <a:r>
              <a:rPr lang="en-US" dirty="0" smtClean="0">
                <a:solidFill>
                  <a:srgbClr val="000000"/>
                </a:solidFill>
                <a:latin typeface="Tahoma"/>
              </a:rPr>
              <a:t>Memory</a:t>
            </a:r>
          </a:p>
          <a:p>
            <a:pPr algn="ctr" fontAlgn="auto">
              <a:spcBef>
                <a:spcPts val="0"/>
              </a:spcBef>
              <a:spcAft>
                <a:spcPts val="0"/>
              </a:spcAft>
            </a:pPr>
            <a:endParaRPr lang="en-US" dirty="0">
              <a:solidFill>
                <a:srgbClr val="000000"/>
              </a:solidFill>
              <a:latin typeface="Tahoma"/>
            </a:endParaRPr>
          </a:p>
        </p:txBody>
      </p:sp>
      <p:sp>
        <p:nvSpPr>
          <p:cNvPr id="23" name="TextBox 22"/>
          <p:cNvSpPr txBox="1"/>
          <p:nvPr/>
        </p:nvSpPr>
        <p:spPr>
          <a:xfrm>
            <a:off x="1259632" y="1207216"/>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Core</a:t>
            </a:r>
            <a:endParaRPr lang="en-US" dirty="0">
              <a:solidFill>
                <a:srgbClr val="000000"/>
              </a:solidFill>
              <a:latin typeface="Tahoma"/>
              <a:ea typeface="+mn-ea"/>
              <a:cs typeface="+mn-cs"/>
            </a:endParaRPr>
          </a:p>
        </p:txBody>
      </p:sp>
      <p:sp>
        <p:nvSpPr>
          <p:cNvPr id="26" name="TextBox 25"/>
          <p:cNvSpPr txBox="1"/>
          <p:nvPr/>
        </p:nvSpPr>
        <p:spPr>
          <a:xfrm>
            <a:off x="1255276" y="2793991"/>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Core</a:t>
            </a:r>
            <a:endParaRPr lang="en-US" dirty="0">
              <a:solidFill>
                <a:srgbClr val="000000"/>
              </a:solidFill>
              <a:latin typeface="Tahoma"/>
              <a:ea typeface="+mn-ea"/>
              <a:cs typeface="+mn-cs"/>
            </a:endParaRPr>
          </a:p>
        </p:txBody>
      </p:sp>
      <p:grpSp>
        <p:nvGrpSpPr>
          <p:cNvPr id="38" name="Group 37"/>
          <p:cNvGrpSpPr/>
          <p:nvPr/>
        </p:nvGrpSpPr>
        <p:grpSpPr>
          <a:xfrm>
            <a:off x="1972945" y="1988840"/>
            <a:ext cx="1021646" cy="1911397"/>
            <a:chOff x="1972945" y="1988840"/>
            <a:chExt cx="1021646" cy="1911397"/>
          </a:xfrm>
          <a:noFill/>
        </p:grpSpPr>
        <p:grpSp>
          <p:nvGrpSpPr>
            <p:cNvPr id="39"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sp>
        <p:nvSpPr>
          <p:cNvPr id="54" name="Flowchart: Process 53"/>
          <p:cNvSpPr/>
          <p:nvPr/>
        </p:nvSpPr>
        <p:spPr>
          <a:xfrm>
            <a:off x="6215121" y="169395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5" name="Flowchart: Process 54"/>
          <p:cNvSpPr/>
          <p:nvPr/>
        </p:nvSpPr>
        <p:spPr>
          <a:xfrm>
            <a:off x="6215121" y="155679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6" name="Flowchart: Process 55"/>
          <p:cNvSpPr/>
          <p:nvPr/>
        </p:nvSpPr>
        <p:spPr>
          <a:xfrm>
            <a:off x="6215121" y="248604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7" name="Flowchart: Process 56"/>
          <p:cNvSpPr/>
          <p:nvPr/>
        </p:nvSpPr>
        <p:spPr>
          <a:xfrm>
            <a:off x="6215121" y="234888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8" name="Flowchart: Process 57"/>
          <p:cNvSpPr/>
          <p:nvPr/>
        </p:nvSpPr>
        <p:spPr>
          <a:xfrm>
            <a:off x="6202058" y="3007612"/>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smtClean="0">
              <a:solidFill>
                <a:srgbClr val="000000"/>
              </a:solidFill>
              <a:latin typeface="Tahoma"/>
            </a:endParaRPr>
          </a:p>
          <a:p>
            <a:pPr algn="ctr" fontAlgn="auto">
              <a:spcBef>
                <a:spcPts val="0"/>
              </a:spcBef>
              <a:spcAft>
                <a:spcPts val="0"/>
              </a:spcAft>
            </a:pPr>
            <a:r>
              <a:rPr lang="en-US" dirty="0" smtClean="0">
                <a:solidFill>
                  <a:srgbClr val="000000"/>
                </a:solidFill>
                <a:latin typeface="Tahoma"/>
              </a:rPr>
              <a:t>Memory</a:t>
            </a:r>
          </a:p>
          <a:p>
            <a:pPr algn="ctr" fontAlgn="auto">
              <a:spcBef>
                <a:spcPts val="0"/>
              </a:spcBef>
              <a:spcAft>
                <a:spcPts val="0"/>
              </a:spcAft>
            </a:pPr>
            <a:endParaRPr lang="en-US" dirty="0">
              <a:solidFill>
                <a:srgbClr val="000000"/>
              </a:solidFill>
              <a:latin typeface="Tahoma"/>
            </a:endParaRPr>
          </a:p>
        </p:txBody>
      </p:sp>
      <p:sp>
        <p:nvSpPr>
          <p:cNvPr id="59" name="Flowchart: Process 58"/>
          <p:cNvSpPr/>
          <p:nvPr/>
        </p:nvSpPr>
        <p:spPr>
          <a:xfrm>
            <a:off x="6215283" y="314477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0" name="Flowchart: Process 59"/>
          <p:cNvSpPr/>
          <p:nvPr/>
        </p:nvSpPr>
        <p:spPr>
          <a:xfrm>
            <a:off x="6215283" y="300761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1" name="Flowchart: Process 60"/>
          <p:cNvSpPr/>
          <p:nvPr/>
        </p:nvSpPr>
        <p:spPr>
          <a:xfrm>
            <a:off x="6215283" y="4074669"/>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2" name="Flowchart: Process 61"/>
          <p:cNvSpPr/>
          <p:nvPr/>
        </p:nvSpPr>
        <p:spPr>
          <a:xfrm>
            <a:off x="6215283" y="3937509"/>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4" name="Content Placeholder 2"/>
          <p:cNvSpPr txBox="1">
            <a:spLocks/>
          </p:cNvSpPr>
          <p:nvPr/>
        </p:nvSpPr>
        <p:spPr bwMode="auto">
          <a:xfrm>
            <a:off x="251520" y="4509120"/>
            <a:ext cx="8568952"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CC9900"/>
              </a:buClr>
              <a:buSzPct val="65000"/>
              <a:defRPr/>
            </a:pPr>
            <a:endParaRPr lang="en-US" sz="2900" kern="0" dirty="0" smtClean="0">
              <a:solidFill>
                <a:srgbClr val="000000"/>
              </a:solidFill>
              <a:latin typeface="Tahoma"/>
              <a:ea typeface="+mn-ea"/>
              <a:cs typeface="+mn-cs"/>
            </a:endParaRPr>
          </a:p>
          <a:p>
            <a:pPr marL="342900" indent="-342900" algn="ctr" eaLnBrk="0" hangingPunct="0">
              <a:spcBef>
                <a:spcPct val="20000"/>
              </a:spcBef>
              <a:buClr>
                <a:srgbClr val="CC9900"/>
              </a:buClr>
              <a:buSzPct val="65000"/>
              <a:defRPr/>
            </a:pPr>
            <a:r>
              <a:rPr lang="en-US" sz="2900" kern="0" dirty="0" smtClean="0">
                <a:solidFill>
                  <a:srgbClr val="35742A">
                    <a:lumMod val="50000"/>
                  </a:srgbClr>
                </a:solidFill>
                <a:latin typeface="Tahoma"/>
                <a:ea typeface="+mn-ea"/>
                <a:cs typeface="+mn-cs"/>
              </a:rPr>
              <a:t>Causes</a:t>
            </a:r>
            <a:r>
              <a:rPr lang="en-US" sz="2900" dirty="0" smtClean="0">
                <a:solidFill>
                  <a:srgbClr val="35742A">
                    <a:lumMod val="50000"/>
                  </a:srgbClr>
                </a:solidFill>
                <a:latin typeface="Tahoma"/>
                <a:ea typeface="+mn-ea"/>
                <a:cs typeface="+mn-cs"/>
              </a:rPr>
              <a:t> interference between applications’ requests</a:t>
            </a:r>
            <a:endParaRPr lang="en-US" sz="2900" dirty="0">
              <a:solidFill>
                <a:srgbClr val="35742A">
                  <a:lumMod val="50000"/>
                </a:srgbClr>
              </a:solidFill>
              <a:latin typeface="Tahoma"/>
              <a:ea typeface="+mn-ea"/>
              <a:cs typeface="+mn-cs"/>
            </a:endParaRPr>
          </a:p>
        </p:txBody>
      </p:sp>
      <p:sp>
        <p:nvSpPr>
          <p:cNvPr id="28" name="Flowchart: Process 27"/>
          <p:cNvSpPr/>
          <p:nvPr/>
        </p:nvSpPr>
        <p:spPr>
          <a:xfrm>
            <a:off x="6215121" y="221155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2" name="Flowchart: Process 31"/>
          <p:cNvSpPr/>
          <p:nvPr/>
        </p:nvSpPr>
        <p:spPr>
          <a:xfrm>
            <a:off x="6215121" y="3284984"/>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0000"/>
              </a:solidFill>
              <a:latin typeface="Tahoma"/>
            </a:endParaRPr>
          </a:p>
        </p:txBody>
      </p:sp>
      <p:sp>
        <p:nvSpPr>
          <p:cNvPr id="33" name="Flowchart: Process 32"/>
          <p:cNvSpPr/>
          <p:nvPr/>
        </p:nvSpPr>
        <p:spPr>
          <a:xfrm>
            <a:off x="6215121" y="1412776"/>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4" name="Flowchart: Process 33"/>
          <p:cNvSpPr/>
          <p:nvPr/>
        </p:nvSpPr>
        <p:spPr>
          <a:xfrm>
            <a:off x="6215121" y="4208025"/>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nvGrpSpPr>
          <p:cNvPr id="41" name="Group 40"/>
          <p:cNvGrpSpPr/>
          <p:nvPr/>
        </p:nvGrpSpPr>
        <p:grpSpPr>
          <a:xfrm>
            <a:off x="8028384" y="1582918"/>
            <a:ext cx="1050301" cy="369332"/>
            <a:chOff x="8028384" y="1582918"/>
            <a:chExt cx="1050301" cy="369332"/>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Page</a:t>
              </a:r>
              <a:endParaRPr lang="en-US" dirty="0">
                <a:solidFill>
                  <a:srgbClr val="000000"/>
                </a:solidFill>
                <a:latin typeface="Tahoma"/>
                <a:ea typeface="+mn-ea"/>
                <a:cs typeface="+mn-cs"/>
              </a:endParaRPr>
            </a:p>
          </p:txBody>
        </p:sp>
      </p:grpSp>
      <p:sp>
        <p:nvSpPr>
          <p:cNvPr id="35" name="Rectangle 34"/>
          <p:cNvSpPr/>
          <p:nvPr/>
        </p:nvSpPr>
        <p:spPr>
          <a:xfrm>
            <a:off x="228600" y="6488668"/>
            <a:ext cx="8077200" cy="369332"/>
          </a:xfrm>
          <a:prstGeom prst="rect">
            <a:avLst/>
          </a:prstGeom>
        </p:spPr>
        <p:txBody>
          <a:bodyPr wrap="square">
            <a:spAutoFit/>
          </a:bodyPr>
          <a:lstStyle/>
          <a:p>
            <a:r>
              <a:rPr lang="en-US" dirty="0" err="1" smtClean="0"/>
              <a:t>Muralidhara</a:t>
            </a:r>
            <a:r>
              <a:rPr lang="en-US" dirty="0" smtClean="0"/>
              <a:t> et </a:t>
            </a:r>
            <a:r>
              <a:rPr lang="en-US" dirty="0"/>
              <a:t>al., </a:t>
            </a:r>
            <a:r>
              <a:rPr lang="en-US" dirty="0" smtClean="0"/>
              <a:t>“</a:t>
            </a:r>
            <a:r>
              <a:rPr lang="en-US" dirty="0" smtClean="0">
                <a:solidFill>
                  <a:srgbClr val="0000FF"/>
                </a:solidFill>
              </a:rPr>
              <a:t>Memory Channel Partitioning</a:t>
            </a:r>
            <a:r>
              <a:rPr lang="en-US" dirty="0" smtClean="0"/>
              <a:t>,” MICRO’11.</a:t>
            </a:r>
            <a:endParaRPr lang="en-US" dirty="0"/>
          </a:p>
        </p:txBody>
      </p:sp>
    </p:spTree>
    <p:custDataLst>
      <p:tags r:id="rId1"/>
    </p:custDataLst>
    <p:extLst>
      <p:ext uri="{BB962C8B-B14F-4D97-AF65-F5344CB8AC3E}">
        <p14:creationId xmlns:p14="http://schemas.microsoft.com/office/powerpoint/2010/main" val="2329058944"/>
      </p:ext>
    </p:extLst>
  </p:cSld>
  <p:clrMapOvr>
    <a:masterClrMapping/>
  </p:clrMapOvr>
  <p:transition xmlns:p14="http://schemas.microsoft.com/office/powerpoint/2010/main" advTm="1836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Partitioning Channels Between Applications</a:t>
            </a:r>
            <a:endParaRPr lang="en-US" sz="3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22</a:t>
            </a:fld>
            <a:endParaRPr lang="en-US" altLang="en-US">
              <a:solidFill>
                <a:srgbClr val="000000"/>
              </a:solidFill>
            </a:endParaRPr>
          </a:p>
        </p:txBody>
      </p:sp>
      <p:sp>
        <p:nvSpPr>
          <p:cNvPr id="6" name="Left-Right Arrow 5"/>
          <p:cNvSpPr/>
          <p:nvPr/>
        </p:nvSpPr>
        <p:spPr>
          <a:xfrm>
            <a:off x="4741115" y="1722128"/>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350" b="1" dirty="0" smtClean="0">
                <a:solidFill>
                  <a:srgbClr val="000000"/>
                </a:solidFill>
                <a:latin typeface="Tahoma"/>
              </a:rPr>
              <a:t>Channel</a:t>
            </a:r>
            <a:r>
              <a:rPr lang="en-US" sz="1350" dirty="0" smtClean="0">
                <a:solidFill>
                  <a:srgbClr val="000000"/>
                </a:solidFill>
                <a:latin typeface="Tahoma"/>
              </a:rPr>
              <a:t> </a:t>
            </a:r>
            <a:r>
              <a:rPr lang="en-US" sz="1350" b="1" dirty="0" smtClean="0">
                <a:solidFill>
                  <a:srgbClr val="000000"/>
                </a:solidFill>
                <a:latin typeface="Tahoma"/>
              </a:rPr>
              <a:t>0</a:t>
            </a:r>
          </a:p>
        </p:txBody>
      </p:sp>
      <p:sp>
        <p:nvSpPr>
          <p:cNvPr id="8" name="Rectangle 7"/>
          <p:cNvSpPr/>
          <p:nvPr/>
        </p:nvSpPr>
        <p:spPr>
          <a:xfrm>
            <a:off x="1128951"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Red App</a:t>
            </a:r>
            <a:endParaRPr lang="en-US" dirty="0">
              <a:solidFill>
                <a:srgbClr val="FFFFFF"/>
              </a:solidFill>
              <a:latin typeface="Tahoma"/>
            </a:endParaRPr>
          </a:p>
        </p:txBody>
      </p:sp>
      <p:sp>
        <p:nvSpPr>
          <p:cNvPr id="10" name="Rectangle 9"/>
          <p:cNvSpPr/>
          <p:nvPr/>
        </p:nvSpPr>
        <p:spPr>
          <a:xfrm>
            <a:off x="1115616"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Blue App</a:t>
            </a:r>
            <a:endParaRPr lang="en-US" dirty="0">
              <a:solidFill>
                <a:srgbClr val="FFFFFF"/>
              </a:solidFill>
              <a:latin typeface="Tahoma"/>
            </a:endParaRPr>
          </a:p>
        </p:txBody>
      </p:sp>
      <p:sp>
        <p:nvSpPr>
          <p:cNvPr id="14" name="Flowchart: Process 13"/>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 Controller</a:t>
            </a:r>
            <a:endParaRPr lang="en-US" dirty="0">
              <a:solidFill>
                <a:srgbClr val="000000"/>
              </a:solidFill>
              <a:latin typeface="Tahoma"/>
            </a:endParaRPr>
          </a:p>
        </p:txBody>
      </p:sp>
      <p:sp>
        <p:nvSpPr>
          <p:cNvPr id="22" name="Flowchart: Process 21"/>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 Controller</a:t>
            </a:r>
            <a:endParaRPr lang="en-US" dirty="0">
              <a:solidFill>
                <a:srgbClr val="000000"/>
              </a:solidFill>
              <a:latin typeface="Tahoma"/>
            </a:endParaRPr>
          </a:p>
        </p:txBody>
      </p:sp>
      <p:sp>
        <p:nvSpPr>
          <p:cNvPr id="25" name="Left-Right Arrow 2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350" b="1" dirty="0" smtClean="0">
                <a:solidFill>
                  <a:srgbClr val="000000"/>
                </a:solidFill>
                <a:latin typeface="Tahoma"/>
              </a:rPr>
              <a:t>Channel 1</a:t>
            </a:r>
            <a:endParaRPr lang="en-US" sz="1350" b="1" dirty="0">
              <a:solidFill>
                <a:srgbClr val="000000"/>
              </a:solidFill>
              <a:latin typeface="Tahoma"/>
            </a:endParaRPr>
          </a:p>
        </p:txBody>
      </p:sp>
      <p:sp>
        <p:nvSpPr>
          <p:cNvPr id="29" name="Flowchart: Process 28"/>
          <p:cNvSpPr/>
          <p:nvPr/>
        </p:nvSpPr>
        <p:spPr>
          <a:xfrm>
            <a:off x="6201896" y="1412776"/>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smtClean="0">
              <a:solidFill>
                <a:srgbClr val="000000"/>
              </a:solidFill>
              <a:latin typeface="Tahoma"/>
            </a:endParaRPr>
          </a:p>
          <a:p>
            <a:pPr algn="ctr" fontAlgn="auto">
              <a:spcBef>
                <a:spcPts val="0"/>
              </a:spcBef>
              <a:spcAft>
                <a:spcPts val="0"/>
              </a:spcAft>
            </a:pPr>
            <a:r>
              <a:rPr lang="en-US" dirty="0" smtClean="0">
                <a:solidFill>
                  <a:srgbClr val="000000"/>
                </a:solidFill>
                <a:latin typeface="Tahoma"/>
              </a:rPr>
              <a:t>Memory</a:t>
            </a:r>
          </a:p>
          <a:p>
            <a:pPr algn="ctr" fontAlgn="auto">
              <a:spcBef>
                <a:spcPts val="0"/>
              </a:spcBef>
              <a:spcAft>
                <a:spcPts val="0"/>
              </a:spcAft>
            </a:pPr>
            <a:endParaRPr lang="en-US" dirty="0">
              <a:solidFill>
                <a:srgbClr val="000000"/>
              </a:solidFill>
              <a:latin typeface="Tahoma"/>
            </a:endParaRPr>
          </a:p>
        </p:txBody>
      </p:sp>
      <p:sp>
        <p:nvSpPr>
          <p:cNvPr id="23" name="TextBox 22"/>
          <p:cNvSpPr txBox="1"/>
          <p:nvPr/>
        </p:nvSpPr>
        <p:spPr>
          <a:xfrm>
            <a:off x="1259632" y="1207216"/>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Core</a:t>
            </a:r>
            <a:endParaRPr lang="en-US" dirty="0">
              <a:solidFill>
                <a:srgbClr val="000000"/>
              </a:solidFill>
              <a:latin typeface="Tahoma"/>
              <a:ea typeface="+mn-ea"/>
              <a:cs typeface="+mn-cs"/>
            </a:endParaRPr>
          </a:p>
        </p:txBody>
      </p:sp>
      <p:sp>
        <p:nvSpPr>
          <p:cNvPr id="26" name="TextBox 25"/>
          <p:cNvSpPr txBox="1"/>
          <p:nvPr/>
        </p:nvSpPr>
        <p:spPr>
          <a:xfrm>
            <a:off x="1255276" y="2793991"/>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Core</a:t>
            </a:r>
            <a:endParaRPr lang="en-US" dirty="0">
              <a:solidFill>
                <a:srgbClr val="000000"/>
              </a:solidFill>
              <a:latin typeface="Tahoma"/>
              <a:ea typeface="+mn-ea"/>
              <a:cs typeface="+mn-cs"/>
            </a:endParaRPr>
          </a:p>
        </p:txBody>
      </p:sp>
      <p:grpSp>
        <p:nvGrpSpPr>
          <p:cNvPr id="3" name="Group 37"/>
          <p:cNvGrpSpPr/>
          <p:nvPr/>
        </p:nvGrpSpPr>
        <p:grpSpPr>
          <a:xfrm>
            <a:off x="1972945" y="1988840"/>
            <a:ext cx="1021646" cy="1911397"/>
            <a:chOff x="1972945" y="1988840"/>
            <a:chExt cx="1021646" cy="1911397"/>
          </a:xfrm>
          <a:noFill/>
        </p:grpSpPr>
        <p:grpSp>
          <p:nvGrpSpPr>
            <p:cNvPr id="5"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sp>
        <p:nvSpPr>
          <p:cNvPr id="54" name="Flowchart: Process 53"/>
          <p:cNvSpPr/>
          <p:nvPr/>
        </p:nvSpPr>
        <p:spPr>
          <a:xfrm>
            <a:off x="6215121" y="169395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5" name="Flowchart: Process 54"/>
          <p:cNvSpPr/>
          <p:nvPr/>
        </p:nvSpPr>
        <p:spPr>
          <a:xfrm>
            <a:off x="6215121" y="155679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6" name="Flowchart: Process 55"/>
          <p:cNvSpPr/>
          <p:nvPr/>
        </p:nvSpPr>
        <p:spPr>
          <a:xfrm>
            <a:off x="6215121" y="248604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7" name="Flowchart: Process 56"/>
          <p:cNvSpPr/>
          <p:nvPr/>
        </p:nvSpPr>
        <p:spPr>
          <a:xfrm>
            <a:off x="6215121" y="234888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8" name="Flowchart: Process 57"/>
          <p:cNvSpPr/>
          <p:nvPr/>
        </p:nvSpPr>
        <p:spPr>
          <a:xfrm>
            <a:off x="6202058" y="3007612"/>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smtClean="0">
              <a:solidFill>
                <a:srgbClr val="000000"/>
              </a:solidFill>
              <a:latin typeface="Tahoma"/>
            </a:endParaRPr>
          </a:p>
          <a:p>
            <a:pPr algn="ctr" fontAlgn="auto">
              <a:spcBef>
                <a:spcPts val="0"/>
              </a:spcBef>
              <a:spcAft>
                <a:spcPts val="0"/>
              </a:spcAft>
            </a:pPr>
            <a:r>
              <a:rPr lang="en-US" dirty="0" smtClean="0">
                <a:solidFill>
                  <a:srgbClr val="000000"/>
                </a:solidFill>
                <a:latin typeface="Tahoma"/>
              </a:rPr>
              <a:t>Memory</a:t>
            </a:r>
          </a:p>
          <a:p>
            <a:pPr algn="ctr" fontAlgn="auto">
              <a:spcBef>
                <a:spcPts val="0"/>
              </a:spcBef>
              <a:spcAft>
                <a:spcPts val="0"/>
              </a:spcAft>
            </a:pPr>
            <a:endParaRPr lang="en-US" dirty="0">
              <a:solidFill>
                <a:srgbClr val="000000"/>
              </a:solidFill>
              <a:latin typeface="Tahoma"/>
            </a:endParaRPr>
          </a:p>
        </p:txBody>
      </p:sp>
      <p:sp>
        <p:nvSpPr>
          <p:cNvPr id="59" name="Flowchart: Process 58"/>
          <p:cNvSpPr/>
          <p:nvPr/>
        </p:nvSpPr>
        <p:spPr>
          <a:xfrm>
            <a:off x="6215283" y="314477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0" name="Flowchart: Process 59"/>
          <p:cNvSpPr/>
          <p:nvPr/>
        </p:nvSpPr>
        <p:spPr>
          <a:xfrm>
            <a:off x="6215283" y="300761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1" name="Flowchart: Process 60"/>
          <p:cNvSpPr/>
          <p:nvPr/>
        </p:nvSpPr>
        <p:spPr>
          <a:xfrm>
            <a:off x="6215283" y="408773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2" name="Flowchart: Process 61"/>
          <p:cNvSpPr/>
          <p:nvPr/>
        </p:nvSpPr>
        <p:spPr>
          <a:xfrm>
            <a:off x="6215283" y="395057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4" name="Content Placeholder 2"/>
          <p:cNvSpPr txBox="1">
            <a:spLocks/>
          </p:cNvSpPr>
          <p:nvPr/>
        </p:nvSpPr>
        <p:spPr bwMode="auto">
          <a:xfrm>
            <a:off x="251520" y="4509120"/>
            <a:ext cx="8587680" cy="2531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CC9900"/>
              </a:buClr>
              <a:buSzPct val="65000"/>
              <a:buFont typeface="Wingdings" pitchFamily="2" charset="2"/>
              <a:buChar char="n"/>
              <a:defRPr/>
            </a:pPr>
            <a:endParaRPr lang="en-US" sz="2400" kern="0" dirty="0" smtClean="0">
              <a:solidFill>
                <a:srgbClr val="000000"/>
              </a:solidFill>
              <a:latin typeface="Tahoma"/>
              <a:ea typeface="+mn-ea"/>
              <a:cs typeface="+mn-cs"/>
            </a:endParaRPr>
          </a:p>
          <a:p>
            <a:pPr marL="342900" indent="-342900" eaLnBrk="0" hangingPunct="0">
              <a:spcBef>
                <a:spcPct val="20000"/>
              </a:spcBef>
              <a:buClr>
                <a:srgbClr val="CC9900"/>
              </a:buClr>
              <a:buSzPct val="65000"/>
              <a:defRPr/>
            </a:pPr>
            <a:endParaRPr lang="en-US" sz="2600" dirty="0">
              <a:solidFill>
                <a:srgbClr val="FF0000"/>
              </a:solidFill>
              <a:latin typeface="Tahoma"/>
              <a:ea typeface="+mn-ea"/>
              <a:cs typeface="+mn-cs"/>
            </a:endParaRPr>
          </a:p>
        </p:txBody>
      </p:sp>
      <p:sp>
        <p:nvSpPr>
          <p:cNvPr id="28" name="Flowchart: Process 27"/>
          <p:cNvSpPr/>
          <p:nvPr/>
        </p:nvSpPr>
        <p:spPr>
          <a:xfrm>
            <a:off x="6215121" y="221155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2" name="Flowchart: Process 31"/>
          <p:cNvSpPr/>
          <p:nvPr/>
        </p:nvSpPr>
        <p:spPr>
          <a:xfrm>
            <a:off x="6215121" y="380210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3" name="Flowchart: Process 32"/>
          <p:cNvSpPr/>
          <p:nvPr/>
        </p:nvSpPr>
        <p:spPr>
          <a:xfrm>
            <a:off x="6215121" y="1412776"/>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4" name="Flowchart: Process 33"/>
          <p:cNvSpPr/>
          <p:nvPr/>
        </p:nvSpPr>
        <p:spPr>
          <a:xfrm>
            <a:off x="6215121" y="4221088"/>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nvGrpSpPr>
          <p:cNvPr id="7" name="Group 40"/>
          <p:cNvGrpSpPr/>
          <p:nvPr/>
        </p:nvGrpSpPr>
        <p:grpSpPr>
          <a:xfrm>
            <a:off x="8028384" y="1582918"/>
            <a:ext cx="1050301" cy="369332"/>
            <a:chOff x="8028384" y="1582918"/>
            <a:chExt cx="1050301" cy="369332"/>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Page</a:t>
              </a:r>
              <a:endParaRPr lang="en-US" dirty="0">
                <a:solidFill>
                  <a:srgbClr val="000000"/>
                </a:solidFill>
                <a:latin typeface="Tahoma"/>
                <a:ea typeface="+mn-ea"/>
                <a:cs typeface="+mn-cs"/>
              </a:endParaRPr>
            </a:p>
          </p:txBody>
        </p:sp>
      </p:grpSp>
      <p:sp>
        <p:nvSpPr>
          <p:cNvPr id="37" name="Content Placeholder 2"/>
          <p:cNvSpPr txBox="1">
            <a:spLocks/>
          </p:cNvSpPr>
          <p:nvPr/>
        </p:nvSpPr>
        <p:spPr bwMode="auto">
          <a:xfrm>
            <a:off x="179512" y="4509120"/>
            <a:ext cx="8712968"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CC9900"/>
              </a:buClr>
              <a:buSzPct val="65000"/>
              <a:defRPr/>
            </a:pPr>
            <a:endParaRPr lang="en-US" sz="2800" kern="0" dirty="0" smtClean="0">
              <a:solidFill>
                <a:srgbClr val="0070C0"/>
              </a:solidFill>
              <a:latin typeface="Tahoma"/>
              <a:ea typeface="+mn-ea"/>
              <a:cs typeface="+mn-cs"/>
            </a:endParaRPr>
          </a:p>
          <a:p>
            <a:pPr marL="342900" indent="-342900" algn="ctr" eaLnBrk="0" hangingPunct="0">
              <a:spcBef>
                <a:spcPct val="20000"/>
              </a:spcBef>
              <a:buClr>
                <a:srgbClr val="CC9900"/>
              </a:buClr>
              <a:buSzPct val="65000"/>
              <a:defRPr/>
            </a:pPr>
            <a:r>
              <a:rPr lang="en-US" sz="2800" kern="0" dirty="0" smtClean="0">
                <a:solidFill>
                  <a:srgbClr val="35742A">
                    <a:lumMod val="50000"/>
                  </a:srgbClr>
                </a:solidFill>
                <a:latin typeface="Tahoma"/>
                <a:ea typeface="+mn-ea"/>
                <a:cs typeface="+mn-cs"/>
              </a:rPr>
              <a:t>Eliminates</a:t>
            </a:r>
            <a:r>
              <a:rPr lang="en-US" sz="2800" dirty="0" smtClean="0">
                <a:solidFill>
                  <a:srgbClr val="35742A">
                    <a:lumMod val="50000"/>
                  </a:srgbClr>
                </a:solidFill>
                <a:latin typeface="Tahoma"/>
                <a:ea typeface="+mn-ea"/>
                <a:cs typeface="+mn-cs"/>
              </a:rPr>
              <a:t> interference between applications’ requests</a:t>
            </a:r>
            <a:endParaRPr lang="en-US" sz="2800" dirty="0">
              <a:solidFill>
                <a:srgbClr val="35742A">
                  <a:lumMod val="50000"/>
                </a:srgbClr>
              </a:solidFill>
              <a:latin typeface="Tahoma"/>
              <a:ea typeface="+mn-ea"/>
              <a:cs typeface="+mn-cs"/>
            </a:endParaRPr>
          </a:p>
        </p:txBody>
      </p:sp>
      <p:sp>
        <p:nvSpPr>
          <p:cNvPr id="38" name="Rectangle 37"/>
          <p:cNvSpPr/>
          <p:nvPr/>
        </p:nvSpPr>
        <p:spPr>
          <a:xfrm>
            <a:off x="228600" y="6488668"/>
            <a:ext cx="8077200" cy="369332"/>
          </a:xfrm>
          <a:prstGeom prst="rect">
            <a:avLst/>
          </a:prstGeom>
        </p:spPr>
        <p:txBody>
          <a:bodyPr wrap="square">
            <a:spAutoFit/>
          </a:bodyPr>
          <a:lstStyle/>
          <a:p>
            <a:r>
              <a:rPr lang="en-US" dirty="0" err="1" smtClean="0"/>
              <a:t>Muralidhara</a:t>
            </a:r>
            <a:r>
              <a:rPr lang="en-US" dirty="0" smtClean="0"/>
              <a:t> et </a:t>
            </a:r>
            <a:r>
              <a:rPr lang="en-US" dirty="0"/>
              <a:t>al., </a:t>
            </a:r>
            <a:r>
              <a:rPr lang="en-US" dirty="0" smtClean="0"/>
              <a:t>“</a:t>
            </a:r>
            <a:r>
              <a:rPr lang="en-US" dirty="0" smtClean="0">
                <a:solidFill>
                  <a:srgbClr val="0000FF"/>
                </a:solidFill>
              </a:rPr>
              <a:t>Memory Channel Partitioning</a:t>
            </a:r>
            <a:r>
              <a:rPr lang="en-US" dirty="0" smtClean="0"/>
              <a:t>,” MICRO’11.</a:t>
            </a:r>
            <a:endParaRPr lang="en-US" dirty="0"/>
          </a:p>
        </p:txBody>
      </p:sp>
    </p:spTree>
    <p:custDataLst>
      <p:tags r:id="rId1"/>
    </p:custDataLst>
    <p:extLst>
      <p:ext uri="{BB962C8B-B14F-4D97-AF65-F5344CB8AC3E}">
        <p14:creationId xmlns:p14="http://schemas.microsoft.com/office/powerpoint/2010/main" val="4179673610"/>
      </p:ext>
    </p:extLst>
  </p:cSld>
  <p:clrMapOvr>
    <a:masterClrMapping/>
  </p:clrMapOvr>
  <p:transition xmlns:p14="http://schemas.microsoft.com/office/powerpoint/2010/main" advTm="925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Overview: Memory Channel Partitioning (MCP) </a:t>
            </a:r>
            <a:endParaRPr lang="en-US" sz="3500" dirty="0"/>
          </a:p>
        </p:txBody>
      </p:sp>
      <p:sp>
        <p:nvSpPr>
          <p:cNvPr id="3" name="Content Placeholder 2"/>
          <p:cNvSpPr>
            <a:spLocks noGrp="1"/>
          </p:cNvSpPr>
          <p:nvPr>
            <p:ph idx="1"/>
          </p:nvPr>
        </p:nvSpPr>
        <p:spPr>
          <a:xfrm>
            <a:off x="228600" y="1069204"/>
            <a:ext cx="8610600" cy="5339680"/>
          </a:xfrm>
        </p:spPr>
        <p:txBody>
          <a:bodyPr/>
          <a:lstStyle/>
          <a:p>
            <a:r>
              <a:rPr lang="en-US" sz="2800" dirty="0" smtClean="0"/>
              <a:t>Goal</a:t>
            </a:r>
          </a:p>
          <a:p>
            <a:pPr lvl="1"/>
            <a:r>
              <a:rPr lang="en-US" sz="2400" dirty="0" smtClean="0"/>
              <a:t>Eliminate harmful interference between applications</a:t>
            </a:r>
          </a:p>
          <a:p>
            <a:pPr>
              <a:buNone/>
            </a:pPr>
            <a:endParaRPr lang="en-US" sz="2600" dirty="0" smtClean="0"/>
          </a:p>
          <a:p>
            <a:r>
              <a:rPr lang="en-US" sz="2800" dirty="0" smtClean="0"/>
              <a:t>Basic Idea</a:t>
            </a:r>
          </a:p>
          <a:p>
            <a:pPr lvl="1"/>
            <a:r>
              <a:rPr lang="en-US" sz="2400" dirty="0" smtClean="0"/>
              <a:t>Map the data of </a:t>
            </a:r>
            <a:r>
              <a:rPr lang="en-US" sz="2400" dirty="0" smtClean="0">
                <a:solidFill>
                  <a:srgbClr val="FF0000"/>
                </a:solidFill>
              </a:rPr>
              <a:t>badly-interfering applications </a:t>
            </a:r>
            <a:r>
              <a:rPr lang="en-US" sz="2400" dirty="0" smtClean="0"/>
              <a:t>to different channels</a:t>
            </a:r>
          </a:p>
          <a:p>
            <a:pPr lvl="1">
              <a:buNone/>
            </a:pPr>
            <a:endParaRPr lang="en-US" sz="2600" dirty="0" smtClean="0"/>
          </a:p>
          <a:p>
            <a:r>
              <a:rPr lang="en-US" sz="2800" dirty="0" smtClean="0"/>
              <a:t>Key Principles</a:t>
            </a:r>
          </a:p>
          <a:p>
            <a:pPr lvl="1"/>
            <a:r>
              <a:rPr lang="en-US" sz="2400" dirty="0" smtClean="0"/>
              <a:t>Separate </a:t>
            </a:r>
            <a:r>
              <a:rPr lang="en-US" sz="2400" dirty="0" smtClean="0">
                <a:solidFill>
                  <a:srgbClr val="FF0000"/>
                </a:solidFill>
              </a:rPr>
              <a:t>low and high memory-intensity applications</a:t>
            </a:r>
          </a:p>
          <a:p>
            <a:pPr lvl="1"/>
            <a:r>
              <a:rPr lang="en-US" sz="2400" dirty="0" smtClean="0"/>
              <a:t>Separate </a:t>
            </a:r>
            <a:r>
              <a:rPr lang="en-US" sz="2400" dirty="0" smtClean="0">
                <a:solidFill>
                  <a:srgbClr val="0070C0"/>
                </a:solidFill>
              </a:rPr>
              <a:t>low and high row-buffer locality applications</a:t>
            </a:r>
            <a:endParaRPr lang="en-US" sz="24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23</a:t>
            </a:fld>
            <a:endParaRPr lang="en-US" altLang="en-US"/>
          </a:p>
        </p:txBody>
      </p:sp>
      <p:sp>
        <p:nvSpPr>
          <p:cNvPr id="5" name="Rectangle 4"/>
          <p:cNvSpPr/>
          <p:nvPr/>
        </p:nvSpPr>
        <p:spPr>
          <a:xfrm>
            <a:off x="228600" y="6488668"/>
            <a:ext cx="8077200" cy="369332"/>
          </a:xfrm>
          <a:prstGeom prst="rect">
            <a:avLst/>
          </a:prstGeom>
        </p:spPr>
        <p:txBody>
          <a:bodyPr wrap="square">
            <a:spAutoFit/>
          </a:bodyPr>
          <a:lstStyle/>
          <a:p>
            <a:r>
              <a:rPr lang="en-US" dirty="0" err="1" smtClean="0"/>
              <a:t>Muralidhara</a:t>
            </a:r>
            <a:r>
              <a:rPr lang="en-US" dirty="0" smtClean="0"/>
              <a:t> et </a:t>
            </a:r>
            <a:r>
              <a:rPr lang="en-US" dirty="0"/>
              <a:t>al., </a:t>
            </a:r>
            <a:r>
              <a:rPr lang="en-US" dirty="0" smtClean="0"/>
              <a:t>“</a:t>
            </a:r>
            <a:r>
              <a:rPr lang="en-US" dirty="0" smtClean="0">
                <a:solidFill>
                  <a:srgbClr val="0000FF"/>
                </a:solidFill>
              </a:rPr>
              <a:t>Memory Channel Partitioning</a:t>
            </a:r>
            <a:r>
              <a:rPr lang="en-US" dirty="0" smtClean="0"/>
              <a:t>,” MICRO’11.</a:t>
            </a:r>
            <a:endParaRPr lang="en-US" dirty="0"/>
          </a:p>
        </p:txBody>
      </p:sp>
    </p:spTree>
    <p:custDataLst>
      <p:tags r:id="rId1"/>
    </p:custDataLst>
    <p:extLst>
      <p:ext uri="{BB962C8B-B14F-4D97-AF65-F5344CB8AC3E}">
        <p14:creationId xmlns:p14="http://schemas.microsoft.com/office/powerpoint/2010/main" val="1360696000"/>
      </p:ext>
    </p:extLst>
  </p:cSld>
  <p:clrMapOvr>
    <a:masterClrMapping/>
  </p:clrMapOvr>
  <p:transition xmlns:p14="http://schemas.microsoft.com/office/powerpoint/2010/main" advTm="3698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Key Insight 1: Separate by Memory Intensity</a:t>
            </a:r>
            <a:endParaRPr lang="en-US" sz="3800" dirty="0"/>
          </a:p>
        </p:txBody>
      </p:sp>
      <p:sp>
        <p:nvSpPr>
          <p:cNvPr id="3" name="Content Placeholder 2"/>
          <p:cNvSpPr>
            <a:spLocks noGrp="1"/>
          </p:cNvSpPr>
          <p:nvPr>
            <p:ph idx="1"/>
          </p:nvPr>
        </p:nvSpPr>
        <p:spPr>
          <a:xfrm>
            <a:off x="228600" y="908720"/>
            <a:ext cx="8591872" cy="792088"/>
          </a:xfrm>
        </p:spPr>
        <p:txBody>
          <a:bodyPr/>
          <a:lstStyle/>
          <a:p>
            <a:pPr algn="ctr">
              <a:buNone/>
            </a:pPr>
            <a:r>
              <a:rPr lang="en-US" dirty="0" smtClean="0"/>
              <a:t>High memory-intensity applications interfere with low memory-intensity applications in shared memory channels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a:t>
            </a:fld>
            <a:endParaRPr lang="en-US" altLang="en-US">
              <a:solidFill>
                <a:srgbClr val="000000"/>
              </a:solidFill>
            </a:endParaRPr>
          </a:p>
        </p:txBody>
      </p:sp>
      <p:sp>
        <p:nvSpPr>
          <p:cNvPr id="28" name="Rectangle 27"/>
          <p:cNvSpPr/>
          <p:nvPr/>
        </p:nvSpPr>
        <p:spPr>
          <a:xfrm>
            <a:off x="2723342" y="243929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29" name="Rectangle 28"/>
          <p:cNvSpPr/>
          <p:nvPr/>
        </p:nvSpPr>
        <p:spPr>
          <a:xfrm>
            <a:off x="2376187" y="243929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0" name="Rectangle 29"/>
          <p:cNvSpPr/>
          <p:nvPr/>
        </p:nvSpPr>
        <p:spPr>
          <a:xfrm>
            <a:off x="1367408" y="243929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1" name="Rectangle 30"/>
          <p:cNvSpPr/>
          <p:nvPr/>
        </p:nvSpPr>
        <p:spPr>
          <a:xfrm>
            <a:off x="2702599" y="3947328"/>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2" name="Rectangle 31"/>
          <p:cNvSpPr/>
          <p:nvPr/>
        </p:nvSpPr>
        <p:spPr>
          <a:xfrm>
            <a:off x="2381059" y="3947328"/>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3" name="Rectangle 32"/>
          <p:cNvSpPr/>
          <p:nvPr/>
        </p:nvSpPr>
        <p:spPr>
          <a:xfrm>
            <a:off x="2052448" y="3947328"/>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4" name="Rectangle 33"/>
          <p:cNvSpPr/>
          <p:nvPr/>
        </p:nvSpPr>
        <p:spPr>
          <a:xfrm>
            <a:off x="2034767" y="243929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5" name="Rectangle 34"/>
          <p:cNvSpPr/>
          <p:nvPr/>
        </p:nvSpPr>
        <p:spPr>
          <a:xfrm>
            <a:off x="2729469" y="286307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44" name="Rectangle 43"/>
          <p:cNvSpPr/>
          <p:nvPr/>
        </p:nvSpPr>
        <p:spPr>
          <a:xfrm>
            <a:off x="1705292" y="2439291"/>
            <a:ext cx="231883" cy="19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cxnSp>
        <p:nvCxnSpPr>
          <p:cNvPr id="97" name="Straight Arrow Connector 96"/>
          <p:cNvCxnSpPr/>
          <p:nvPr/>
        </p:nvCxnSpPr>
        <p:spPr>
          <a:xfrm>
            <a:off x="6300192" y="3717032"/>
            <a:ext cx="1008112"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67544" y="5327334"/>
            <a:ext cx="813690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kern="0" dirty="0" smtClean="0">
                <a:solidFill>
                  <a:srgbClr val="FF0000"/>
                </a:solidFill>
                <a:latin typeface="Tahoma"/>
              </a:rPr>
              <a:t>Map data of low and high memory-intensity applications </a:t>
            </a:r>
          </a:p>
          <a:p>
            <a:pPr algn="ctr" fontAlgn="auto">
              <a:spcBef>
                <a:spcPts val="0"/>
              </a:spcBef>
              <a:spcAft>
                <a:spcPts val="0"/>
              </a:spcAft>
            </a:pPr>
            <a:r>
              <a:rPr lang="en-US" sz="2400" kern="0" dirty="0" smtClean="0">
                <a:solidFill>
                  <a:srgbClr val="FF0000"/>
                </a:solidFill>
                <a:latin typeface="Tahoma"/>
              </a:rPr>
              <a:t>to different channels</a:t>
            </a:r>
            <a:endParaRPr lang="en-US" dirty="0">
              <a:solidFill>
                <a:srgbClr val="FFFFFF"/>
              </a:solidFill>
              <a:latin typeface="Tahoma"/>
            </a:endParaRPr>
          </a:p>
        </p:txBody>
      </p:sp>
      <p:cxnSp>
        <p:nvCxnSpPr>
          <p:cNvPr id="101" name="Straight Arrow Connector 100"/>
          <p:cNvCxnSpPr/>
          <p:nvPr/>
        </p:nvCxnSpPr>
        <p:spPr>
          <a:xfrm>
            <a:off x="5940152" y="3068960"/>
            <a:ext cx="360040"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160512" y="1668556"/>
            <a:ext cx="4125504" cy="3344620"/>
            <a:chOff x="160512" y="1668556"/>
            <a:chExt cx="4125504" cy="3344620"/>
          </a:xfrm>
        </p:grpSpPr>
        <p:grpSp>
          <p:nvGrpSpPr>
            <p:cNvPr id="102" name="Group 101"/>
            <p:cNvGrpSpPr/>
            <p:nvPr/>
          </p:nvGrpSpPr>
          <p:grpSpPr>
            <a:xfrm>
              <a:off x="160512" y="1668556"/>
              <a:ext cx="4125504" cy="3344620"/>
              <a:chOff x="160512" y="1668556"/>
              <a:chExt cx="4125504" cy="3344620"/>
            </a:xfrm>
          </p:grpSpPr>
          <p:grpSp>
            <p:nvGrpSpPr>
              <p:cNvPr id="98" name="Group 97"/>
              <p:cNvGrpSpPr/>
              <p:nvPr/>
            </p:nvGrpSpPr>
            <p:grpSpPr>
              <a:xfrm>
                <a:off x="160512" y="1668556"/>
                <a:ext cx="4125504" cy="3344620"/>
                <a:chOff x="160512" y="1668556"/>
                <a:chExt cx="4125504" cy="3344620"/>
              </a:xfrm>
            </p:grpSpPr>
            <p:sp>
              <p:nvSpPr>
                <p:cNvPr id="127" name="TextBox 126"/>
                <p:cNvSpPr txBox="1"/>
                <p:nvPr/>
              </p:nvSpPr>
              <p:spPr>
                <a:xfrm>
                  <a:off x="2673288" y="2015344"/>
                  <a:ext cx="288032" cy="338554"/>
                </a:xfrm>
                <a:prstGeom prst="rect">
                  <a:avLst/>
                </a:prstGeom>
                <a:noFill/>
                <a:ln w="25400">
                  <a:noFill/>
                </a:ln>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1</a:t>
                  </a:r>
                  <a:endParaRPr lang="en-US" sz="1600" dirty="0">
                    <a:solidFill>
                      <a:srgbClr val="000000"/>
                    </a:solidFill>
                    <a:latin typeface="Tahoma"/>
                    <a:ea typeface="+mn-ea"/>
                    <a:cs typeface="+mn-cs"/>
                  </a:endParaRPr>
                </a:p>
              </p:txBody>
            </p:sp>
            <p:sp>
              <p:nvSpPr>
                <p:cNvPr id="128" name="TextBox 127"/>
                <p:cNvSpPr txBox="1"/>
                <p:nvPr/>
              </p:nvSpPr>
              <p:spPr>
                <a:xfrm>
                  <a:off x="2339752" y="2004917"/>
                  <a:ext cx="288032" cy="338554"/>
                </a:xfrm>
                <a:prstGeom prst="rect">
                  <a:avLst/>
                </a:prstGeom>
                <a:noFill/>
                <a:ln w="25400">
                  <a:noFill/>
                </a:ln>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2</a:t>
                  </a:r>
                  <a:endParaRPr lang="en-US" sz="1600" dirty="0">
                    <a:solidFill>
                      <a:srgbClr val="000000"/>
                    </a:solidFill>
                    <a:latin typeface="Tahoma"/>
                    <a:ea typeface="+mn-ea"/>
                    <a:cs typeface="+mn-cs"/>
                  </a:endParaRPr>
                </a:p>
              </p:txBody>
            </p:sp>
            <p:sp>
              <p:nvSpPr>
                <p:cNvPr id="129" name="TextBox 128"/>
                <p:cNvSpPr txBox="1"/>
                <p:nvPr/>
              </p:nvSpPr>
              <p:spPr>
                <a:xfrm>
                  <a:off x="2011625" y="2015344"/>
                  <a:ext cx="288032" cy="338554"/>
                </a:xfrm>
                <a:prstGeom prst="rect">
                  <a:avLst/>
                </a:prstGeom>
                <a:noFill/>
                <a:ln w="25400">
                  <a:noFill/>
                </a:ln>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3</a:t>
                  </a:r>
                  <a:endParaRPr lang="en-US" sz="1600" dirty="0">
                    <a:solidFill>
                      <a:srgbClr val="000000"/>
                    </a:solidFill>
                    <a:latin typeface="Tahoma"/>
                    <a:ea typeface="+mn-ea"/>
                    <a:cs typeface="+mn-cs"/>
                  </a:endParaRPr>
                </a:p>
              </p:txBody>
            </p:sp>
            <p:sp>
              <p:nvSpPr>
                <p:cNvPr id="130" name="TextBox 129"/>
                <p:cNvSpPr txBox="1"/>
                <p:nvPr/>
              </p:nvSpPr>
              <p:spPr>
                <a:xfrm>
                  <a:off x="1670585" y="2021092"/>
                  <a:ext cx="288032" cy="338554"/>
                </a:xfrm>
                <a:prstGeom prst="rect">
                  <a:avLst/>
                </a:prstGeom>
                <a:noFill/>
                <a:ln w="25400">
                  <a:noFill/>
                </a:ln>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4</a:t>
                  </a:r>
                  <a:endParaRPr lang="en-US" sz="1600" dirty="0">
                    <a:solidFill>
                      <a:srgbClr val="000000"/>
                    </a:solidFill>
                    <a:latin typeface="Tahoma"/>
                    <a:ea typeface="+mn-ea"/>
                    <a:cs typeface="+mn-cs"/>
                  </a:endParaRPr>
                </a:p>
              </p:txBody>
            </p:sp>
            <p:sp>
              <p:nvSpPr>
                <p:cNvPr id="131" name="TextBox 130"/>
                <p:cNvSpPr txBox="1"/>
                <p:nvPr/>
              </p:nvSpPr>
              <p:spPr>
                <a:xfrm>
                  <a:off x="1331640" y="2016563"/>
                  <a:ext cx="288032" cy="338554"/>
                </a:xfrm>
                <a:prstGeom prst="rect">
                  <a:avLst/>
                </a:prstGeom>
                <a:noFill/>
                <a:ln w="25400">
                  <a:noFill/>
                </a:ln>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5</a:t>
                  </a:r>
                  <a:endParaRPr lang="en-US" sz="1600" dirty="0">
                    <a:solidFill>
                      <a:srgbClr val="000000"/>
                    </a:solidFill>
                    <a:latin typeface="Tahoma"/>
                    <a:ea typeface="+mn-ea"/>
                    <a:cs typeface="+mn-cs"/>
                  </a:endParaRPr>
                </a:p>
              </p:txBody>
            </p:sp>
            <p:grpSp>
              <p:nvGrpSpPr>
                <p:cNvPr id="96" name="Group 95"/>
                <p:cNvGrpSpPr/>
                <p:nvPr/>
              </p:nvGrpSpPr>
              <p:grpSpPr>
                <a:xfrm>
                  <a:off x="160512" y="1668556"/>
                  <a:ext cx="4125504" cy="3344620"/>
                  <a:chOff x="160512" y="1668556"/>
                  <a:chExt cx="4125504" cy="3344620"/>
                </a:xfrm>
              </p:grpSpPr>
              <p:grpSp>
                <p:nvGrpSpPr>
                  <p:cNvPr id="94" name="Group 93"/>
                  <p:cNvGrpSpPr/>
                  <p:nvPr/>
                </p:nvGrpSpPr>
                <p:grpSpPr>
                  <a:xfrm>
                    <a:off x="3002058" y="1835532"/>
                    <a:ext cx="1283958" cy="2817604"/>
                    <a:chOff x="3002058" y="1835532"/>
                    <a:chExt cx="1283958" cy="2817604"/>
                  </a:xfrm>
                </p:grpSpPr>
                <p:sp>
                  <p:nvSpPr>
                    <p:cNvPr id="10" name="Rectangle 9"/>
                    <p:cNvSpPr/>
                    <p:nvPr/>
                  </p:nvSpPr>
                  <p:spPr>
                    <a:xfrm>
                      <a:off x="3002058" y="2173416"/>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1" name="TextBox 10"/>
                    <p:cNvSpPr txBox="1"/>
                    <p:nvPr/>
                  </p:nvSpPr>
                  <p:spPr>
                    <a:xfrm>
                      <a:off x="3067587" y="1835532"/>
                      <a:ext cx="1216381"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Channel 0</a:t>
                      </a:r>
                      <a:endParaRPr lang="en-US" dirty="0">
                        <a:solidFill>
                          <a:srgbClr val="000000"/>
                        </a:solidFill>
                        <a:latin typeface="Tahoma"/>
                        <a:ea typeface="+mn-ea"/>
                        <a:cs typeface="+mn-cs"/>
                      </a:endParaRPr>
                    </a:p>
                  </p:txBody>
                </p:sp>
                <p:sp>
                  <p:nvSpPr>
                    <p:cNvPr id="14" name="Rectangle 13"/>
                    <p:cNvSpPr/>
                    <p:nvPr/>
                  </p:nvSpPr>
                  <p:spPr>
                    <a:xfrm>
                      <a:off x="3069635" y="2705167"/>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6" name="TextBox 15"/>
                    <p:cNvSpPr txBox="1"/>
                    <p:nvPr/>
                  </p:nvSpPr>
                  <p:spPr>
                    <a:xfrm>
                      <a:off x="3067587" y="4283804"/>
                      <a:ext cx="1216381"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Channel 1</a:t>
                      </a:r>
                      <a:endParaRPr lang="en-US" dirty="0">
                        <a:solidFill>
                          <a:srgbClr val="000000"/>
                        </a:solidFill>
                        <a:latin typeface="Tahoma"/>
                        <a:ea typeface="+mn-ea"/>
                        <a:cs typeface="+mn-cs"/>
                      </a:endParaRPr>
                    </a:p>
                  </p:txBody>
                </p:sp>
                <p:sp>
                  <p:nvSpPr>
                    <p:cNvPr id="26" name="Rectangle 25"/>
                    <p:cNvSpPr/>
                    <p:nvPr/>
                  </p:nvSpPr>
                  <p:spPr>
                    <a:xfrm>
                      <a:off x="3069635" y="223988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sp>
                <p:nvSpPr>
                  <p:cNvPr id="121" name="TextBox 120"/>
                  <p:cNvSpPr txBox="1"/>
                  <p:nvPr/>
                </p:nvSpPr>
                <p:spPr>
                  <a:xfrm>
                    <a:off x="611560" y="4643844"/>
                    <a:ext cx="3456384" cy="369332"/>
                  </a:xfrm>
                  <a:prstGeom prst="rect">
                    <a:avLst/>
                  </a:prstGeom>
                  <a:noFill/>
                </p:spPr>
                <p:txBody>
                  <a:bodyPr wrap="square" rtlCol="0">
                    <a:spAutoFit/>
                  </a:bodyPr>
                  <a:lstStyle/>
                  <a:p>
                    <a:pPr fontAlgn="auto">
                      <a:spcBef>
                        <a:spcPts val="0"/>
                      </a:spcBef>
                      <a:spcAft>
                        <a:spcPts val="0"/>
                      </a:spcAft>
                    </a:pPr>
                    <a:r>
                      <a:rPr lang="en-US" b="1" dirty="0" smtClean="0">
                        <a:solidFill>
                          <a:srgbClr val="000000"/>
                        </a:solidFill>
                        <a:latin typeface="Tahoma"/>
                        <a:ea typeface="+mn-ea"/>
                        <a:cs typeface="+mn-cs"/>
                      </a:rPr>
                      <a:t>Conventional Page Mapping</a:t>
                    </a:r>
                    <a:endParaRPr lang="en-US" b="1" dirty="0">
                      <a:solidFill>
                        <a:srgbClr val="000000"/>
                      </a:solidFill>
                      <a:latin typeface="Tahoma"/>
                      <a:ea typeface="+mn-ea"/>
                      <a:cs typeface="+mn-cs"/>
                    </a:endParaRPr>
                  </a:p>
                </p:txBody>
              </p:sp>
              <p:grpSp>
                <p:nvGrpSpPr>
                  <p:cNvPr id="91" name="Group 90"/>
                  <p:cNvGrpSpPr/>
                  <p:nvPr/>
                </p:nvGrpSpPr>
                <p:grpSpPr>
                  <a:xfrm>
                    <a:off x="160512" y="1668556"/>
                    <a:ext cx="2827312" cy="2764803"/>
                    <a:chOff x="160512" y="1668556"/>
                    <a:chExt cx="2827312" cy="2764803"/>
                  </a:xfrm>
                </p:grpSpPr>
                <p:sp>
                  <p:nvSpPr>
                    <p:cNvPr id="8" name="Rectangle 7"/>
                    <p:cNvSpPr/>
                    <p:nvPr/>
                  </p:nvSpPr>
                  <p:spPr>
                    <a:xfrm>
                      <a:off x="160512" y="2439291"/>
                      <a:ext cx="1013651" cy="531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Red App</a:t>
                      </a:r>
                      <a:endParaRPr lang="en-US" dirty="0">
                        <a:solidFill>
                          <a:srgbClr val="FFFFFF"/>
                        </a:solidFill>
                        <a:latin typeface="Tahoma"/>
                      </a:endParaRPr>
                    </a:p>
                  </p:txBody>
                </p:sp>
                <p:sp>
                  <p:nvSpPr>
                    <p:cNvPr id="9" name="Rectangle 8"/>
                    <p:cNvSpPr/>
                    <p:nvPr/>
                  </p:nvSpPr>
                  <p:spPr>
                    <a:xfrm>
                      <a:off x="160512" y="3569263"/>
                      <a:ext cx="1013651" cy="5317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Blue App</a:t>
                      </a:r>
                      <a:endParaRPr lang="en-US" dirty="0">
                        <a:solidFill>
                          <a:srgbClr val="FFFFFF"/>
                        </a:solidFill>
                        <a:latin typeface="Tahoma"/>
                      </a:endParaRPr>
                    </a:p>
                  </p:txBody>
                </p:sp>
                <p:cxnSp>
                  <p:nvCxnSpPr>
                    <p:cNvPr id="20" name="Straight Connector 19"/>
                    <p:cNvCxnSpPr/>
                    <p:nvPr/>
                  </p:nvCxnSpPr>
                  <p:spPr>
                    <a:xfrm>
                      <a:off x="2664174"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1187624" y="1988840"/>
                      <a:ext cx="18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443404" y="1668556"/>
                      <a:ext cx="1368152" cy="369332"/>
                    </a:xfrm>
                    <a:prstGeom prst="rect">
                      <a:avLst/>
                    </a:prstGeom>
                    <a:noFill/>
                    <a:ln w="25400">
                      <a:noFill/>
                    </a:ln>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Time Units</a:t>
                      </a:r>
                      <a:endParaRPr lang="en-US" dirty="0">
                        <a:solidFill>
                          <a:srgbClr val="000000"/>
                        </a:solidFill>
                        <a:latin typeface="Tahoma"/>
                        <a:ea typeface="+mn-ea"/>
                        <a:cs typeface="+mn-cs"/>
                      </a:endParaRPr>
                    </a:p>
                  </p:txBody>
                </p:sp>
                <p:sp>
                  <p:nvSpPr>
                    <p:cNvPr id="71" name="TextBox 70"/>
                    <p:cNvSpPr txBox="1"/>
                    <p:nvPr/>
                  </p:nvSpPr>
                  <p:spPr>
                    <a:xfrm>
                      <a:off x="317158" y="2139549"/>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Core</a:t>
                      </a:r>
                      <a:endParaRPr lang="en-US" dirty="0">
                        <a:solidFill>
                          <a:srgbClr val="000000"/>
                        </a:solidFill>
                        <a:latin typeface="Tahoma"/>
                        <a:ea typeface="+mn-ea"/>
                        <a:cs typeface="+mn-cs"/>
                      </a:endParaRPr>
                    </a:p>
                  </p:txBody>
                </p:sp>
              </p:grpSp>
            </p:grpSp>
          </p:grpSp>
          <p:sp>
            <p:nvSpPr>
              <p:cNvPr id="72" name="TextBox 71"/>
              <p:cNvSpPr txBox="1"/>
              <p:nvPr/>
            </p:nvSpPr>
            <p:spPr>
              <a:xfrm>
                <a:off x="323528" y="3275692"/>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Core</a:t>
                </a:r>
                <a:endParaRPr lang="en-US" dirty="0">
                  <a:solidFill>
                    <a:srgbClr val="000000"/>
                  </a:solidFill>
                  <a:latin typeface="Tahoma"/>
                  <a:ea typeface="+mn-ea"/>
                  <a:cs typeface="+mn-cs"/>
                </a:endParaRPr>
              </a:p>
            </p:txBody>
          </p:sp>
        </p:grpSp>
        <p:grpSp>
          <p:nvGrpSpPr>
            <p:cNvPr id="119" name="Group 118"/>
            <p:cNvGrpSpPr/>
            <p:nvPr/>
          </p:nvGrpSpPr>
          <p:grpSpPr>
            <a:xfrm>
              <a:off x="3000887" y="3296062"/>
              <a:ext cx="1283958" cy="997034"/>
              <a:chOff x="3000887" y="3296062"/>
              <a:chExt cx="1283958" cy="997034"/>
            </a:xfrm>
          </p:grpSpPr>
          <p:sp>
            <p:nvSpPr>
              <p:cNvPr id="104" name="Rectangle 103"/>
              <p:cNvSpPr/>
              <p:nvPr/>
            </p:nvSpPr>
            <p:spPr>
              <a:xfrm>
                <a:off x="3000887" y="3296062"/>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05" name="Rectangle 104"/>
              <p:cNvSpPr/>
              <p:nvPr/>
            </p:nvSpPr>
            <p:spPr>
              <a:xfrm>
                <a:off x="3068464" y="3827813"/>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06" name="Rectangle 105"/>
              <p:cNvSpPr/>
              <p:nvPr/>
            </p:nvSpPr>
            <p:spPr>
              <a:xfrm>
                <a:off x="3068464" y="3362531"/>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grpSp>
        <p:nvGrpSpPr>
          <p:cNvPr id="118" name="Group 117"/>
          <p:cNvGrpSpPr/>
          <p:nvPr/>
        </p:nvGrpSpPr>
        <p:grpSpPr>
          <a:xfrm>
            <a:off x="4804312" y="1632992"/>
            <a:ext cx="4160176" cy="3410664"/>
            <a:chOff x="4804312" y="1632992"/>
            <a:chExt cx="4160176" cy="3410664"/>
          </a:xfrm>
        </p:grpSpPr>
        <p:grpSp>
          <p:nvGrpSpPr>
            <p:cNvPr id="12" name="Group 93"/>
            <p:cNvGrpSpPr/>
            <p:nvPr/>
          </p:nvGrpSpPr>
          <p:grpSpPr>
            <a:xfrm>
              <a:off x="4804312" y="1632992"/>
              <a:ext cx="4160176" cy="3410664"/>
              <a:chOff x="4804312" y="1632992"/>
              <a:chExt cx="4160176" cy="3410664"/>
            </a:xfrm>
          </p:grpSpPr>
          <p:grpSp>
            <p:nvGrpSpPr>
              <p:cNvPr id="13" name="Group 90"/>
              <p:cNvGrpSpPr/>
              <p:nvPr/>
            </p:nvGrpSpPr>
            <p:grpSpPr>
              <a:xfrm>
                <a:off x="4804312" y="1632992"/>
                <a:ext cx="4160176" cy="3410664"/>
                <a:chOff x="4804312" y="1632992"/>
                <a:chExt cx="4160176" cy="3410664"/>
              </a:xfrm>
            </p:grpSpPr>
            <p:sp>
              <p:nvSpPr>
                <p:cNvPr id="122" name="TextBox 121"/>
                <p:cNvSpPr txBox="1"/>
                <p:nvPr/>
              </p:nvSpPr>
              <p:spPr>
                <a:xfrm>
                  <a:off x="4873764" y="4674324"/>
                  <a:ext cx="3024336" cy="369332"/>
                </a:xfrm>
                <a:prstGeom prst="rect">
                  <a:avLst/>
                </a:prstGeom>
                <a:noFill/>
              </p:spPr>
              <p:txBody>
                <a:bodyPr wrap="square" rtlCol="0">
                  <a:spAutoFit/>
                </a:bodyPr>
                <a:lstStyle/>
                <a:p>
                  <a:pPr algn="ctr" fontAlgn="auto">
                    <a:spcBef>
                      <a:spcPts val="0"/>
                    </a:spcBef>
                    <a:spcAft>
                      <a:spcPts val="0"/>
                    </a:spcAft>
                  </a:pPr>
                  <a:r>
                    <a:rPr lang="en-US" b="1" dirty="0" smtClean="0">
                      <a:solidFill>
                        <a:srgbClr val="000000"/>
                      </a:solidFill>
                      <a:latin typeface="Tahoma"/>
                      <a:ea typeface="+mn-ea"/>
                      <a:cs typeface="+mn-cs"/>
                    </a:rPr>
                    <a:t>Channel Partitioning</a:t>
                  </a:r>
                  <a:endParaRPr lang="en-US" b="1" dirty="0">
                    <a:solidFill>
                      <a:srgbClr val="000000"/>
                    </a:solidFill>
                    <a:latin typeface="Tahoma"/>
                    <a:ea typeface="+mn-ea"/>
                    <a:cs typeface="+mn-cs"/>
                  </a:endParaRPr>
                </a:p>
              </p:txBody>
            </p:sp>
            <p:sp>
              <p:nvSpPr>
                <p:cNvPr id="73" name="Rectangle 72"/>
                <p:cNvSpPr/>
                <p:nvPr/>
              </p:nvSpPr>
              <p:spPr>
                <a:xfrm>
                  <a:off x="4804312" y="2403727"/>
                  <a:ext cx="1013651" cy="531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Red App</a:t>
                  </a:r>
                  <a:endParaRPr lang="en-US" dirty="0">
                    <a:solidFill>
                      <a:srgbClr val="FFFFFF"/>
                    </a:solidFill>
                    <a:latin typeface="Tahoma"/>
                  </a:endParaRPr>
                </a:p>
              </p:txBody>
            </p:sp>
            <p:sp>
              <p:nvSpPr>
                <p:cNvPr id="74" name="Rectangle 73"/>
                <p:cNvSpPr/>
                <p:nvPr/>
              </p:nvSpPr>
              <p:spPr>
                <a:xfrm>
                  <a:off x="4804312" y="3533699"/>
                  <a:ext cx="1013651" cy="5317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Blue App</a:t>
                  </a:r>
                  <a:endParaRPr lang="en-US" dirty="0">
                    <a:solidFill>
                      <a:srgbClr val="FFFFFF"/>
                    </a:solidFill>
                    <a:latin typeface="Tahoma"/>
                  </a:endParaRPr>
                </a:p>
              </p:txBody>
            </p:sp>
            <p:sp>
              <p:nvSpPr>
                <p:cNvPr id="76" name="TextBox 75"/>
                <p:cNvSpPr txBox="1"/>
                <p:nvPr/>
              </p:nvSpPr>
              <p:spPr>
                <a:xfrm>
                  <a:off x="7711387" y="1799968"/>
                  <a:ext cx="1216381"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Channel 0</a:t>
                  </a:r>
                  <a:endParaRPr lang="en-US" dirty="0">
                    <a:solidFill>
                      <a:srgbClr val="000000"/>
                    </a:solidFill>
                    <a:latin typeface="Tahoma"/>
                    <a:ea typeface="+mn-ea"/>
                    <a:cs typeface="+mn-cs"/>
                  </a:endParaRPr>
                </a:p>
              </p:txBody>
            </p:sp>
            <p:cxnSp>
              <p:nvCxnSpPr>
                <p:cNvPr id="81" name="Straight Connector 80"/>
                <p:cNvCxnSpPr/>
                <p:nvPr/>
              </p:nvCxnSpPr>
              <p:spPr>
                <a:xfrm>
                  <a:off x="7307974"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7367142"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88" name="Rectangle 87"/>
                <p:cNvSpPr/>
                <p:nvPr/>
              </p:nvSpPr>
              <p:spPr>
                <a:xfrm>
                  <a:off x="7019987"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89" name="Rectangle 88"/>
                <p:cNvSpPr/>
                <p:nvPr/>
              </p:nvSpPr>
              <p:spPr>
                <a:xfrm>
                  <a:off x="6346488"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93" name="Rectangle 92"/>
                <p:cNvSpPr/>
                <p:nvPr/>
              </p:nvSpPr>
              <p:spPr>
                <a:xfrm>
                  <a:off x="6678567"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95" name="Rectangle 94"/>
                <p:cNvSpPr/>
                <p:nvPr/>
              </p:nvSpPr>
              <p:spPr>
                <a:xfrm>
                  <a:off x="7354932" y="3505200"/>
                  <a:ext cx="231883" cy="19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cxnSp>
              <p:nvCxnSpPr>
                <p:cNvPr id="123" name="Straight Arrow Connector 122"/>
                <p:cNvCxnSpPr/>
                <p:nvPr/>
              </p:nvCxnSpPr>
              <p:spPr>
                <a:xfrm flipH="1">
                  <a:off x="5831424" y="1953276"/>
                  <a:ext cx="18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087204" y="1632992"/>
                  <a:ext cx="136815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Time Units</a:t>
                  </a:r>
                  <a:endParaRPr lang="en-US" dirty="0">
                    <a:solidFill>
                      <a:srgbClr val="000000"/>
                    </a:solidFill>
                    <a:latin typeface="Tahoma"/>
                    <a:ea typeface="+mn-ea"/>
                    <a:cs typeface="+mn-cs"/>
                  </a:endParaRPr>
                </a:p>
              </p:txBody>
            </p:sp>
            <p:sp>
              <p:nvSpPr>
                <p:cNvPr id="132" name="TextBox 131"/>
                <p:cNvSpPr txBox="1"/>
                <p:nvPr/>
              </p:nvSpPr>
              <p:spPr>
                <a:xfrm>
                  <a:off x="7317088" y="1979780"/>
                  <a:ext cx="288032" cy="338554"/>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1</a:t>
                  </a:r>
                  <a:endParaRPr lang="en-US" sz="1600" dirty="0">
                    <a:solidFill>
                      <a:srgbClr val="000000"/>
                    </a:solidFill>
                    <a:latin typeface="Tahoma"/>
                    <a:ea typeface="+mn-ea"/>
                    <a:cs typeface="+mn-cs"/>
                  </a:endParaRPr>
                </a:p>
              </p:txBody>
            </p:sp>
            <p:sp>
              <p:nvSpPr>
                <p:cNvPr id="133" name="TextBox 132"/>
                <p:cNvSpPr txBox="1"/>
                <p:nvPr/>
              </p:nvSpPr>
              <p:spPr>
                <a:xfrm>
                  <a:off x="6983552" y="1969353"/>
                  <a:ext cx="288032" cy="338554"/>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2</a:t>
                  </a:r>
                  <a:endParaRPr lang="en-US" sz="1600" dirty="0">
                    <a:solidFill>
                      <a:srgbClr val="000000"/>
                    </a:solidFill>
                    <a:latin typeface="Tahoma"/>
                    <a:ea typeface="+mn-ea"/>
                    <a:cs typeface="+mn-cs"/>
                  </a:endParaRPr>
                </a:p>
              </p:txBody>
            </p:sp>
            <p:sp>
              <p:nvSpPr>
                <p:cNvPr id="141" name="TextBox 140"/>
                <p:cNvSpPr txBox="1"/>
                <p:nvPr/>
              </p:nvSpPr>
              <p:spPr>
                <a:xfrm>
                  <a:off x="6655425" y="1979780"/>
                  <a:ext cx="288032" cy="338554"/>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3</a:t>
                  </a:r>
                  <a:endParaRPr lang="en-US" sz="1600" dirty="0">
                    <a:solidFill>
                      <a:srgbClr val="000000"/>
                    </a:solidFill>
                    <a:latin typeface="Tahoma"/>
                    <a:ea typeface="+mn-ea"/>
                    <a:cs typeface="+mn-cs"/>
                  </a:endParaRPr>
                </a:p>
              </p:txBody>
            </p:sp>
            <p:sp>
              <p:nvSpPr>
                <p:cNvPr id="142" name="TextBox 141"/>
                <p:cNvSpPr txBox="1"/>
                <p:nvPr/>
              </p:nvSpPr>
              <p:spPr>
                <a:xfrm>
                  <a:off x="6314385" y="1985528"/>
                  <a:ext cx="288032" cy="338554"/>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4</a:t>
                  </a:r>
                  <a:endParaRPr lang="en-US" sz="1600" dirty="0">
                    <a:solidFill>
                      <a:srgbClr val="000000"/>
                    </a:solidFill>
                    <a:latin typeface="Tahoma"/>
                    <a:ea typeface="+mn-ea"/>
                    <a:cs typeface="+mn-cs"/>
                  </a:endParaRPr>
                </a:p>
              </p:txBody>
            </p:sp>
            <p:sp>
              <p:nvSpPr>
                <p:cNvPr id="143" name="TextBox 142"/>
                <p:cNvSpPr txBox="1"/>
                <p:nvPr/>
              </p:nvSpPr>
              <p:spPr>
                <a:xfrm>
                  <a:off x="5975440" y="1980999"/>
                  <a:ext cx="288032" cy="338554"/>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5</a:t>
                  </a:r>
                  <a:endParaRPr lang="en-US" sz="1600" dirty="0">
                    <a:solidFill>
                      <a:srgbClr val="000000"/>
                    </a:solidFill>
                    <a:latin typeface="Tahoma"/>
                    <a:ea typeface="+mn-ea"/>
                    <a:cs typeface="+mn-cs"/>
                  </a:endParaRPr>
                </a:p>
              </p:txBody>
            </p:sp>
            <p:sp>
              <p:nvSpPr>
                <p:cNvPr id="145" name="Rectangle 144"/>
                <p:cNvSpPr/>
                <p:nvPr/>
              </p:nvSpPr>
              <p:spPr>
                <a:xfrm>
                  <a:off x="7366902"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46" name="Rectangle 145"/>
                <p:cNvSpPr/>
                <p:nvPr/>
              </p:nvSpPr>
              <p:spPr>
                <a:xfrm>
                  <a:off x="7019747"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47" name="Rectangle 146"/>
                <p:cNvSpPr/>
                <p:nvPr/>
              </p:nvSpPr>
              <p:spPr>
                <a:xfrm>
                  <a:off x="6346248"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48" name="Rectangle 147"/>
                <p:cNvSpPr/>
                <p:nvPr/>
              </p:nvSpPr>
              <p:spPr>
                <a:xfrm>
                  <a:off x="6678327"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51" name="TextBox 150"/>
                <p:cNvSpPr txBox="1"/>
                <p:nvPr/>
              </p:nvSpPr>
              <p:spPr>
                <a:xfrm>
                  <a:off x="7748107" y="4257678"/>
                  <a:ext cx="1216381"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Channel 1</a:t>
                  </a:r>
                  <a:endParaRPr lang="en-US" dirty="0">
                    <a:solidFill>
                      <a:srgbClr val="000000"/>
                    </a:solidFill>
                    <a:latin typeface="Tahoma"/>
                    <a:ea typeface="+mn-ea"/>
                    <a:cs typeface="+mn-cs"/>
                  </a:endParaRPr>
                </a:p>
              </p:txBody>
            </p:sp>
          </p:grpSp>
          <p:sp>
            <p:nvSpPr>
              <p:cNvPr id="90" name="TextBox 89"/>
              <p:cNvSpPr txBox="1"/>
              <p:nvPr/>
            </p:nvSpPr>
            <p:spPr>
              <a:xfrm>
                <a:off x="4945103" y="2106730"/>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Core</a:t>
                </a:r>
                <a:endParaRPr lang="en-US" dirty="0">
                  <a:solidFill>
                    <a:srgbClr val="000000"/>
                  </a:solidFill>
                  <a:latin typeface="Tahoma"/>
                  <a:ea typeface="+mn-ea"/>
                  <a:cs typeface="+mn-cs"/>
                </a:endParaRPr>
              </a:p>
            </p:txBody>
          </p:sp>
          <p:sp>
            <p:nvSpPr>
              <p:cNvPr id="92" name="TextBox 91"/>
              <p:cNvSpPr txBox="1"/>
              <p:nvPr/>
            </p:nvSpPr>
            <p:spPr>
              <a:xfrm>
                <a:off x="4945103" y="3252165"/>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Core</a:t>
                </a:r>
                <a:endParaRPr lang="en-US" dirty="0">
                  <a:solidFill>
                    <a:srgbClr val="000000"/>
                  </a:solidFill>
                  <a:latin typeface="Tahoma"/>
                  <a:ea typeface="+mn-ea"/>
                  <a:cs typeface="+mn-cs"/>
                </a:endParaRPr>
              </a:p>
            </p:txBody>
          </p:sp>
        </p:grpSp>
        <p:grpSp>
          <p:nvGrpSpPr>
            <p:cNvPr id="116" name="Group 115"/>
            <p:cNvGrpSpPr/>
            <p:nvPr/>
          </p:nvGrpSpPr>
          <p:grpSpPr>
            <a:xfrm>
              <a:off x="7680530" y="2132856"/>
              <a:ext cx="1283958" cy="997034"/>
              <a:chOff x="7680530" y="2132856"/>
              <a:chExt cx="1283958" cy="997034"/>
            </a:xfrm>
          </p:grpSpPr>
          <p:sp>
            <p:nvSpPr>
              <p:cNvPr id="110" name="Rectangle 109"/>
              <p:cNvSpPr/>
              <p:nvPr/>
            </p:nvSpPr>
            <p:spPr>
              <a:xfrm>
                <a:off x="7680530" y="2132856"/>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11" name="Rectangle 110"/>
              <p:cNvSpPr/>
              <p:nvPr/>
            </p:nvSpPr>
            <p:spPr>
              <a:xfrm>
                <a:off x="7748107" y="2664607"/>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12" name="Rectangle 111"/>
              <p:cNvSpPr/>
              <p:nvPr/>
            </p:nvSpPr>
            <p:spPr>
              <a:xfrm>
                <a:off x="7748107" y="219932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nvGrpSpPr>
            <p:cNvPr id="117" name="Group 116"/>
            <p:cNvGrpSpPr/>
            <p:nvPr/>
          </p:nvGrpSpPr>
          <p:grpSpPr>
            <a:xfrm>
              <a:off x="7674714" y="3272244"/>
              <a:ext cx="1283958" cy="997034"/>
              <a:chOff x="7674714" y="3272244"/>
              <a:chExt cx="1283958" cy="997034"/>
            </a:xfrm>
          </p:grpSpPr>
          <p:sp>
            <p:nvSpPr>
              <p:cNvPr id="113" name="Rectangle 112"/>
              <p:cNvSpPr/>
              <p:nvPr/>
            </p:nvSpPr>
            <p:spPr>
              <a:xfrm>
                <a:off x="7674714" y="3272244"/>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14" name="Rectangle 113"/>
              <p:cNvSpPr/>
              <p:nvPr/>
            </p:nvSpPr>
            <p:spPr>
              <a:xfrm>
                <a:off x="7742291" y="380399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15" name="Rectangle 114"/>
              <p:cNvSpPr/>
              <p:nvPr/>
            </p:nvSpPr>
            <p:spPr>
              <a:xfrm>
                <a:off x="7742291" y="3338713"/>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sp>
        <p:nvSpPr>
          <p:cNvPr id="134" name="TextBox 133"/>
          <p:cNvSpPr txBox="1"/>
          <p:nvPr/>
        </p:nvSpPr>
        <p:spPr>
          <a:xfrm>
            <a:off x="6012160" y="3843345"/>
            <a:ext cx="1512168" cy="338554"/>
          </a:xfrm>
          <a:prstGeom prst="rect">
            <a:avLst/>
          </a:prstGeom>
          <a:solidFill>
            <a:schemeClr val="bg1"/>
          </a:solidFill>
          <a:ln>
            <a:noFill/>
          </a:ln>
        </p:spPr>
        <p:txBody>
          <a:bodyPr wrap="square" rtlCol="0">
            <a:spAutoFit/>
          </a:bodyPr>
          <a:lstStyle/>
          <a:p>
            <a:pPr fontAlgn="auto">
              <a:spcBef>
                <a:spcPts val="0"/>
              </a:spcBef>
              <a:spcAft>
                <a:spcPts val="0"/>
              </a:spcAft>
            </a:pPr>
            <a:r>
              <a:rPr lang="en-US" sz="1600" b="1" dirty="0" smtClean="0">
                <a:solidFill>
                  <a:srgbClr val="000000"/>
                </a:solidFill>
                <a:latin typeface="Tahoma"/>
                <a:ea typeface="+mn-ea"/>
                <a:cs typeface="+mn-cs"/>
              </a:rPr>
              <a:t>Saved Cycles</a:t>
            </a:r>
            <a:endParaRPr lang="en-US" sz="1600" b="1" dirty="0">
              <a:solidFill>
                <a:srgbClr val="000000"/>
              </a:solidFill>
              <a:latin typeface="Tahoma"/>
              <a:ea typeface="+mn-ea"/>
              <a:cs typeface="+mn-cs"/>
            </a:endParaRPr>
          </a:p>
        </p:txBody>
      </p:sp>
      <p:sp>
        <p:nvSpPr>
          <p:cNvPr id="135" name="TextBox 134"/>
          <p:cNvSpPr txBox="1"/>
          <p:nvPr/>
        </p:nvSpPr>
        <p:spPr>
          <a:xfrm>
            <a:off x="5580112" y="3180157"/>
            <a:ext cx="1512168" cy="338554"/>
          </a:xfrm>
          <a:prstGeom prst="rect">
            <a:avLst/>
          </a:prstGeom>
          <a:solidFill>
            <a:schemeClr val="bg1"/>
          </a:solidFill>
          <a:ln>
            <a:noFill/>
          </a:ln>
        </p:spPr>
        <p:txBody>
          <a:bodyPr wrap="square" rtlCol="0">
            <a:spAutoFit/>
          </a:bodyPr>
          <a:lstStyle/>
          <a:p>
            <a:pPr fontAlgn="auto">
              <a:spcBef>
                <a:spcPts val="0"/>
              </a:spcBef>
              <a:spcAft>
                <a:spcPts val="0"/>
              </a:spcAft>
            </a:pPr>
            <a:r>
              <a:rPr lang="en-US" sz="1600" b="1" dirty="0" smtClean="0">
                <a:solidFill>
                  <a:srgbClr val="000000"/>
                </a:solidFill>
                <a:latin typeface="Tahoma"/>
                <a:ea typeface="+mn-ea"/>
                <a:cs typeface="+mn-cs"/>
              </a:rPr>
              <a:t>Saved Cycles</a:t>
            </a:r>
            <a:endParaRPr lang="en-US" sz="1600" b="1" dirty="0">
              <a:solidFill>
                <a:srgbClr val="000000"/>
              </a:solidFill>
              <a:latin typeface="Tahoma"/>
              <a:ea typeface="+mn-ea"/>
              <a:cs typeface="+mn-cs"/>
            </a:endParaRPr>
          </a:p>
        </p:txBody>
      </p:sp>
      <p:sp>
        <p:nvSpPr>
          <p:cNvPr id="136" name="Rectangle 135"/>
          <p:cNvSpPr/>
          <p:nvPr/>
        </p:nvSpPr>
        <p:spPr>
          <a:xfrm>
            <a:off x="0" y="980728"/>
            <a:ext cx="9144000" cy="4104456"/>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1916111496"/>
      </p:ext>
    </p:extLst>
  </p:cSld>
  <p:clrMapOvr>
    <a:masterClrMapping/>
  </p:clrMapOvr>
  <p:transition xmlns:p14="http://schemas.microsoft.com/office/powerpoint/2010/main" advTm="9196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fill="hold"/>
                                        <p:tgtEl>
                                          <p:spTgt spid="97"/>
                                        </p:tgtEl>
                                        <p:attrNameLst>
                                          <p:attrName>ppt_w</p:attrName>
                                        </p:attrNameLst>
                                      </p:cBhvr>
                                      <p:tavLst>
                                        <p:tav tm="0">
                                          <p:val>
                                            <p:fltVal val="0"/>
                                          </p:val>
                                        </p:tav>
                                        <p:tav tm="100000">
                                          <p:val>
                                            <p:strVal val="#ppt_w"/>
                                          </p:val>
                                        </p:tav>
                                      </p:tavLst>
                                    </p:anim>
                                    <p:anim calcmode="lin" valueType="num">
                                      <p:cBhvr>
                                        <p:cTn id="52" dur="500" fill="hold"/>
                                        <p:tgtEl>
                                          <p:spTgt spid="97"/>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nodeType="clickEffect">
                                  <p:stCondLst>
                                    <p:cond delay="0"/>
                                  </p:stCondLst>
                                  <p:childTnLst>
                                    <p:set>
                                      <p:cBhvr>
                                        <p:cTn id="59" dur="1" fill="hold">
                                          <p:stCondLst>
                                            <p:cond delay="0"/>
                                          </p:stCondLst>
                                        </p:cTn>
                                        <p:tgtEl>
                                          <p:spTgt spid="101"/>
                                        </p:tgtEl>
                                        <p:attrNameLst>
                                          <p:attrName>style.visibility</p:attrName>
                                        </p:attrNameLst>
                                      </p:cBhvr>
                                      <p:to>
                                        <p:strVal val="visible"/>
                                      </p:to>
                                    </p:set>
                                    <p:anim calcmode="lin" valueType="num">
                                      <p:cBhvr>
                                        <p:cTn id="60" dur="500" fill="hold"/>
                                        <p:tgtEl>
                                          <p:spTgt spid="101"/>
                                        </p:tgtEl>
                                        <p:attrNameLst>
                                          <p:attrName>ppt_w</p:attrName>
                                        </p:attrNameLst>
                                      </p:cBhvr>
                                      <p:tavLst>
                                        <p:tav tm="0">
                                          <p:val>
                                            <p:fltVal val="0"/>
                                          </p:val>
                                        </p:tav>
                                        <p:tav tm="100000">
                                          <p:val>
                                            <p:strVal val="#ppt_w"/>
                                          </p:val>
                                        </p:tav>
                                      </p:tavLst>
                                    </p:anim>
                                    <p:anim calcmode="lin" valueType="num">
                                      <p:cBhvr>
                                        <p:cTn id="61" dur="500" fill="hold"/>
                                        <p:tgtEl>
                                          <p:spTgt spid="101"/>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1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44" grpId="0" animBg="1"/>
      <p:bldP spid="100" grpId="0" animBg="1"/>
      <p:bldP spid="134" grpId="0" animBg="1"/>
      <p:bldP spid="135" grpId="0" animBg="1"/>
      <p:bldP spid="1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Key Insight 2: Separate by Row-Buffer Locality</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a:t>
            </a:fld>
            <a:endParaRPr lang="en-US" altLang="en-US">
              <a:solidFill>
                <a:srgbClr val="000000"/>
              </a:solidFill>
            </a:endParaRPr>
          </a:p>
        </p:txBody>
      </p:sp>
      <p:sp>
        <p:nvSpPr>
          <p:cNvPr id="125" name="Content Placeholder 2"/>
          <p:cNvSpPr>
            <a:spLocks noGrp="1"/>
          </p:cNvSpPr>
          <p:nvPr>
            <p:ph idx="1"/>
          </p:nvPr>
        </p:nvSpPr>
        <p:spPr>
          <a:xfrm>
            <a:off x="228600" y="908720"/>
            <a:ext cx="8591872" cy="792088"/>
          </a:xfrm>
        </p:spPr>
        <p:txBody>
          <a:bodyPr/>
          <a:lstStyle/>
          <a:p>
            <a:pPr algn="ctr">
              <a:buNone/>
            </a:pPr>
            <a:r>
              <a:rPr lang="en-US" dirty="0" smtClean="0"/>
              <a:t>High row-buffer locality applications interfere with low </a:t>
            </a:r>
          </a:p>
          <a:p>
            <a:pPr algn="ctr">
              <a:buNone/>
            </a:pPr>
            <a:r>
              <a:rPr lang="en-US" dirty="0" smtClean="0"/>
              <a:t>row-buffer locality applications in shared memory channels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grpSp>
        <p:nvGrpSpPr>
          <p:cNvPr id="213" name="Group 212"/>
          <p:cNvGrpSpPr/>
          <p:nvPr/>
        </p:nvGrpSpPr>
        <p:grpSpPr>
          <a:xfrm>
            <a:off x="611560" y="836712"/>
            <a:ext cx="3816424" cy="5413663"/>
            <a:chOff x="611560" y="836712"/>
            <a:chExt cx="3816424" cy="5413663"/>
          </a:xfrm>
        </p:grpSpPr>
        <p:sp>
          <p:nvSpPr>
            <p:cNvPr id="156" name="TextBox 155"/>
            <p:cNvSpPr txBox="1"/>
            <p:nvPr/>
          </p:nvSpPr>
          <p:spPr>
            <a:xfrm>
              <a:off x="611560" y="5881043"/>
              <a:ext cx="3456384" cy="369332"/>
            </a:xfrm>
            <a:prstGeom prst="rect">
              <a:avLst/>
            </a:prstGeom>
            <a:noFill/>
          </p:spPr>
          <p:txBody>
            <a:bodyPr wrap="square" rtlCol="0">
              <a:spAutoFit/>
            </a:bodyPr>
            <a:lstStyle/>
            <a:p>
              <a:pPr fontAlgn="auto">
                <a:spcBef>
                  <a:spcPts val="0"/>
                </a:spcBef>
                <a:spcAft>
                  <a:spcPts val="0"/>
                </a:spcAft>
              </a:pPr>
              <a:r>
                <a:rPr lang="en-US" b="1" dirty="0" smtClean="0">
                  <a:solidFill>
                    <a:srgbClr val="000000"/>
                  </a:solidFill>
                  <a:latin typeface="Tahoma"/>
                  <a:ea typeface="+mn-ea"/>
                  <a:cs typeface="+mn-cs"/>
                </a:rPr>
                <a:t>Conventional Page Mapping</a:t>
              </a:r>
              <a:endParaRPr lang="en-US" b="1" dirty="0">
                <a:solidFill>
                  <a:srgbClr val="000000"/>
                </a:solidFill>
                <a:latin typeface="Tahoma"/>
                <a:ea typeface="+mn-ea"/>
                <a:cs typeface="+mn-cs"/>
              </a:endParaRPr>
            </a:p>
          </p:txBody>
        </p:sp>
        <p:grpSp>
          <p:nvGrpSpPr>
            <p:cNvPr id="211" name="Group 210"/>
            <p:cNvGrpSpPr/>
            <p:nvPr/>
          </p:nvGrpSpPr>
          <p:grpSpPr>
            <a:xfrm>
              <a:off x="1240336" y="836712"/>
              <a:ext cx="3187648" cy="2623555"/>
              <a:chOff x="1240336" y="836712"/>
              <a:chExt cx="3187648" cy="2623555"/>
            </a:xfrm>
          </p:grpSpPr>
          <p:sp>
            <p:nvSpPr>
              <p:cNvPr id="10" name="Rectangle 9"/>
              <p:cNvSpPr/>
              <p:nvPr/>
            </p:nvSpPr>
            <p:spPr>
              <a:xfrm>
                <a:off x="3165710" y="1219637"/>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1" name="TextBox 10"/>
              <p:cNvSpPr txBox="1"/>
              <p:nvPr/>
            </p:nvSpPr>
            <p:spPr>
              <a:xfrm>
                <a:off x="3230133" y="903983"/>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Channel 0</a:t>
                </a:r>
                <a:endParaRPr lang="en-US" dirty="0">
                  <a:solidFill>
                    <a:srgbClr val="000000"/>
                  </a:solidFill>
                  <a:latin typeface="Tahoma"/>
                  <a:ea typeface="+mn-ea"/>
                  <a:cs typeface="+mn-cs"/>
                </a:endParaRPr>
              </a:p>
            </p:txBody>
          </p:sp>
          <p:sp>
            <p:nvSpPr>
              <p:cNvPr id="14" name="Rectangle 13"/>
              <p:cNvSpPr/>
              <p:nvPr/>
            </p:nvSpPr>
            <p:spPr>
              <a:xfrm>
                <a:off x="3232146" y="1716405"/>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6" name="TextBox 15"/>
              <p:cNvSpPr txBox="1"/>
              <p:nvPr/>
            </p:nvSpPr>
            <p:spPr>
              <a:xfrm>
                <a:off x="3213042" y="3115233"/>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Channel 1</a:t>
                </a:r>
                <a:endParaRPr lang="en-US" dirty="0">
                  <a:solidFill>
                    <a:srgbClr val="000000"/>
                  </a:solidFill>
                  <a:latin typeface="Tahoma"/>
                  <a:ea typeface="+mn-ea"/>
                  <a:cs typeface="+mn-cs"/>
                </a:endParaRPr>
              </a:p>
            </p:txBody>
          </p:sp>
          <p:sp>
            <p:nvSpPr>
              <p:cNvPr id="26" name="Rectangle 25"/>
              <p:cNvSpPr/>
              <p:nvPr/>
            </p:nvSpPr>
            <p:spPr>
              <a:xfrm>
                <a:off x="3232146" y="1281733"/>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6965" y="14007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R1</a:t>
                </a:r>
                <a:endParaRPr lang="en-US" sz="1400" dirty="0">
                  <a:solidFill>
                    <a:srgbClr val="FFFFFF"/>
                  </a:solidFill>
                  <a:latin typeface="Tahoma"/>
                </a:endParaRPr>
              </a:p>
            </p:txBody>
          </p:sp>
          <p:sp>
            <p:nvSpPr>
              <p:cNvPr id="90" name="Rectangle 89"/>
              <p:cNvSpPr/>
              <p:nvPr/>
            </p:nvSpPr>
            <p:spPr>
              <a:xfrm>
                <a:off x="2726965" y="182597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91" name="Rectangle 90"/>
              <p:cNvSpPr/>
              <p:nvPr/>
            </p:nvSpPr>
            <p:spPr>
              <a:xfrm>
                <a:off x="2231422" y="1828932"/>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R2</a:t>
                </a:r>
                <a:endParaRPr lang="en-US" sz="1400" dirty="0">
                  <a:solidFill>
                    <a:srgbClr val="FFFFFF"/>
                  </a:solidFill>
                  <a:latin typeface="Tahoma"/>
                </a:endParaRPr>
              </a:p>
            </p:txBody>
          </p:sp>
          <p:sp>
            <p:nvSpPr>
              <p:cNvPr id="92" name="Rectangle 91"/>
              <p:cNvSpPr/>
              <p:nvPr/>
            </p:nvSpPr>
            <p:spPr>
              <a:xfrm>
                <a:off x="1735879" y="1825977"/>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R3</a:t>
                </a:r>
                <a:endParaRPr lang="en-US" sz="1400" dirty="0">
                  <a:solidFill>
                    <a:srgbClr val="FFFFFF"/>
                  </a:solidFill>
                  <a:latin typeface="Tahoma"/>
                </a:endParaRPr>
              </a:p>
            </p:txBody>
          </p:sp>
          <p:sp>
            <p:nvSpPr>
              <p:cNvPr id="94" name="Rectangle 93"/>
              <p:cNvSpPr/>
              <p:nvPr/>
            </p:nvSpPr>
            <p:spPr>
              <a:xfrm>
                <a:off x="1240336" y="182597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96" name="Rectangle 95"/>
              <p:cNvSpPr/>
              <p:nvPr/>
            </p:nvSpPr>
            <p:spPr>
              <a:xfrm>
                <a:off x="2726965" y="24456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R4</a:t>
                </a:r>
                <a:endParaRPr lang="en-US" sz="1400" dirty="0">
                  <a:solidFill>
                    <a:srgbClr val="FFFFFF"/>
                  </a:solidFill>
                  <a:latin typeface="Tahoma"/>
                </a:endParaRPr>
              </a:p>
            </p:txBody>
          </p:sp>
          <p:sp>
            <p:nvSpPr>
              <p:cNvPr id="98" name="TextBox 97"/>
              <p:cNvSpPr txBox="1"/>
              <p:nvPr/>
            </p:nvSpPr>
            <p:spPr>
              <a:xfrm>
                <a:off x="1240336" y="836712"/>
                <a:ext cx="1840589" cy="603809"/>
              </a:xfrm>
              <a:prstGeom prst="rect">
                <a:avLst/>
              </a:prstGeom>
              <a:noFill/>
            </p:spPr>
            <p:txBody>
              <a:bodyPr wrap="square" rtlCol="0">
                <a:spAutoFit/>
              </a:bodyPr>
              <a:lstStyle/>
              <a:p>
                <a:pPr algn="ctr" fontAlgn="auto">
                  <a:spcBef>
                    <a:spcPts val="0"/>
                  </a:spcBef>
                  <a:spcAft>
                    <a:spcPts val="0"/>
                  </a:spcAft>
                </a:pPr>
                <a:r>
                  <a:rPr lang="en-US" dirty="0" smtClean="0">
                    <a:solidFill>
                      <a:srgbClr val="000000"/>
                    </a:solidFill>
                    <a:latin typeface="Tahoma"/>
                    <a:ea typeface="+mn-ea"/>
                    <a:cs typeface="+mn-cs"/>
                  </a:rPr>
                  <a:t>Request Buffer State</a:t>
                </a:r>
                <a:endParaRPr lang="en-US" dirty="0">
                  <a:solidFill>
                    <a:srgbClr val="000000"/>
                  </a:solidFill>
                  <a:latin typeface="Tahoma"/>
                  <a:ea typeface="+mn-ea"/>
                  <a:cs typeface="+mn-cs"/>
                </a:endParaRPr>
              </a:p>
            </p:txBody>
          </p:sp>
          <p:grpSp>
            <p:nvGrpSpPr>
              <p:cNvPr id="210" name="Group 209"/>
              <p:cNvGrpSpPr/>
              <p:nvPr/>
            </p:nvGrpSpPr>
            <p:grpSpPr>
              <a:xfrm>
                <a:off x="3165710" y="2244053"/>
                <a:ext cx="1262274" cy="931440"/>
                <a:chOff x="3165710" y="2244053"/>
                <a:chExt cx="1262274" cy="931440"/>
              </a:xfrm>
            </p:grpSpPr>
            <p:sp>
              <p:nvSpPr>
                <p:cNvPr id="110" name="Rectangle 109"/>
                <p:cNvSpPr/>
                <p:nvPr/>
              </p:nvSpPr>
              <p:spPr>
                <a:xfrm>
                  <a:off x="3165710" y="2244053"/>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15" name="Rectangle 114"/>
                <p:cNvSpPr/>
                <p:nvPr/>
              </p:nvSpPr>
              <p:spPr>
                <a:xfrm>
                  <a:off x="3232146" y="2740821"/>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16" name="Rectangle 115"/>
                <p:cNvSpPr/>
                <p:nvPr/>
              </p:nvSpPr>
              <p:spPr>
                <a:xfrm>
                  <a:off x="3232146" y="2306149"/>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grpSp>
      <p:grpSp>
        <p:nvGrpSpPr>
          <p:cNvPr id="215" name="Group 214"/>
          <p:cNvGrpSpPr/>
          <p:nvPr/>
        </p:nvGrpSpPr>
        <p:grpSpPr>
          <a:xfrm>
            <a:off x="107504" y="2931314"/>
            <a:ext cx="4307605" cy="3063848"/>
            <a:chOff x="107504" y="2931314"/>
            <a:chExt cx="4307605" cy="3063848"/>
          </a:xfrm>
        </p:grpSpPr>
        <p:sp>
          <p:nvSpPr>
            <p:cNvPr id="113" name="TextBox 112"/>
            <p:cNvSpPr txBox="1"/>
            <p:nvPr/>
          </p:nvSpPr>
          <p:spPr>
            <a:xfrm>
              <a:off x="3217782" y="5650128"/>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Channel 1</a:t>
              </a:r>
              <a:endParaRPr lang="en-US" dirty="0">
                <a:solidFill>
                  <a:srgbClr val="000000"/>
                </a:solidFill>
                <a:latin typeface="Tahoma"/>
                <a:ea typeface="+mn-ea"/>
                <a:cs typeface="+mn-cs"/>
              </a:endParaRPr>
            </a:p>
          </p:txBody>
        </p:sp>
        <p:sp>
          <p:nvSpPr>
            <p:cNvPr id="142" name="Rectangle 141"/>
            <p:cNvSpPr/>
            <p:nvPr/>
          </p:nvSpPr>
          <p:spPr>
            <a:xfrm>
              <a:off x="3144903" y="3721696"/>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46" name="Rectangle 145"/>
            <p:cNvSpPr/>
            <p:nvPr/>
          </p:nvSpPr>
          <p:spPr>
            <a:xfrm>
              <a:off x="3144903" y="4775690"/>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nvGrpSpPr>
            <p:cNvPr id="214" name="Group 213"/>
            <p:cNvGrpSpPr/>
            <p:nvPr/>
          </p:nvGrpSpPr>
          <p:grpSpPr>
            <a:xfrm>
              <a:off x="107504" y="2931314"/>
              <a:ext cx="4307605" cy="2775816"/>
              <a:chOff x="107504" y="2931314"/>
              <a:chExt cx="4307605" cy="2775816"/>
            </a:xfrm>
          </p:grpSpPr>
          <p:grpSp>
            <p:nvGrpSpPr>
              <p:cNvPr id="147" name="Group 146"/>
              <p:cNvGrpSpPr/>
              <p:nvPr/>
            </p:nvGrpSpPr>
            <p:grpSpPr>
              <a:xfrm>
                <a:off x="107504" y="2931314"/>
                <a:ext cx="4307605" cy="2775816"/>
                <a:chOff x="107504" y="2931314"/>
                <a:chExt cx="4307605" cy="2775816"/>
              </a:xfrm>
            </p:grpSpPr>
            <p:sp>
              <p:nvSpPr>
                <p:cNvPr id="100" name="TextBox 99"/>
                <p:cNvSpPr txBox="1"/>
                <p:nvPr/>
              </p:nvSpPr>
              <p:spPr>
                <a:xfrm>
                  <a:off x="3219271" y="3409722"/>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Channel 0</a:t>
                  </a:r>
                  <a:endParaRPr lang="en-US" dirty="0">
                    <a:solidFill>
                      <a:srgbClr val="000000"/>
                    </a:solidFill>
                    <a:latin typeface="Tahoma"/>
                    <a:ea typeface="+mn-ea"/>
                    <a:cs typeface="+mn-cs"/>
                  </a:endParaRPr>
                </a:p>
              </p:txBody>
            </p:sp>
            <p:sp>
              <p:nvSpPr>
                <p:cNvPr id="107" name="Rectangle 106"/>
                <p:cNvSpPr/>
                <p:nvPr/>
              </p:nvSpPr>
              <p:spPr>
                <a:xfrm>
                  <a:off x="2716104" y="433171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108" name="Rectangle 107"/>
                <p:cNvSpPr/>
                <p:nvPr/>
              </p:nvSpPr>
              <p:spPr>
                <a:xfrm>
                  <a:off x="2220561" y="4334672"/>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112" name="TextBox 111"/>
                <p:cNvSpPr txBox="1"/>
                <p:nvPr/>
              </p:nvSpPr>
              <p:spPr>
                <a:xfrm>
                  <a:off x="1257332" y="3191184"/>
                  <a:ext cx="1840589" cy="345034"/>
                </a:xfrm>
                <a:prstGeom prst="rect">
                  <a:avLst/>
                </a:prstGeom>
                <a:noFill/>
              </p:spPr>
              <p:txBody>
                <a:bodyPr wrap="square" rtlCol="0">
                  <a:spAutoFit/>
                </a:bodyPr>
                <a:lstStyle/>
                <a:p>
                  <a:pPr algn="ctr" fontAlgn="auto">
                    <a:spcBef>
                      <a:spcPts val="0"/>
                    </a:spcBef>
                    <a:spcAft>
                      <a:spcPts val="0"/>
                    </a:spcAft>
                  </a:pPr>
                  <a:r>
                    <a:rPr lang="en-US" dirty="0" smtClean="0">
                      <a:solidFill>
                        <a:srgbClr val="000000"/>
                      </a:solidFill>
                      <a:latin typeface="Tahoma"/>
                      <a:ea typeface="+mn-ea"/>
                      <a:cs typeface="+mn-cs"/>
                    </a:rPr>
                    <a:t>Service Order</a:t>
                  </a:r>
                  <a:endParaRPr lang="en-US" dirty="0">
                    <a:solidFill>
                      <a:srgbClr val="000000"/>
                    </a:solidFill>
                    <a:latin typeface="Tahoma"/>
                    <a:ea typeface="+mn-ea"/>
                    <a:cs typeface="+mn-cs"/>
                  </a:endParaRPr>
                </a:p>
              </p:txBody>
            </p:sp>
            <p:sp>
              <p:nvSpPr>
                <p:cNvPr id="117" name="TextBox 116"/>
                <p:cNvSpPr txBox="1"/>
                <p:nvPr/>
              </p:nvSpPr>
              <p:spPr>
                <a:xfrm>
                  <a:off x="2757055" y="3577647"/>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1</a:t>
                  </a:r>
                  <a:endParaRPr lang="en-US" sz="1600" dirty="0">
                    <a:solidFill>
                      <a:srgbClr val="000000"/>
                    </a:solidFill>
                    <a:latin typeface="Tahoma"/>
                    <a:ea typeface="+mn-ea"/>
                    <a:cs typeface="+mn-cs"/>
                  </a:endParaRPr>
                </a:p>
              </p:txBody>
            </p:sp>
            <p:sp>
              <p:nvSpPr>
                <p:cNvPr id="118" name="TextBox 117"/>
                <p:cNvSpPr txBox="1"/>
                <p:nvPr/>
              </p:nvSpPr>
              <p:spPr>
                <a:xfrm>
                  <a:off x="2256634" y="3585340"/>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2</a:t>
                  </a:r>
                  <a:endParaRPr lang="en-US" sz="1600" dirty="0">
                    <a:solidFill>
                      <a:srgbClr val="000000"/>
                    </a:solidFill>
                    <a:latin typeface="Tahoma"/>
                    <a:ea typeface="+mn-ea"/>
                    <a:cs typeface="+mn-cs"/>
                  </a:endParaRPr>
                </a:p>
              </p:txBody>
            </p:sp>
            <p:sp>
              <p:nvSpPr>
                <p:cNvPr id="119" name="TextBox 118"/>
                <p:cNvSpPr txBox="1"/>
                <p:nvPr/>
              </p:nvSpPr>
              <p:spPr>
                <a:xfrm>
                  <a:off x="1744355" y="3596308"/>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3</a:t>
                  </a:r>
                  <a:endParaRPr lang="en-US" sz="1600" dirty="0">
                    <a:solidFill>
                      <a:srgbClr val="000000"/>
                    </a:solidFill>
                    <a:latin typeface="Tahoma"/>
                    <a:ea typeface="+mn-ea"/>
                    <a:cs typeface="+mn-cs"/>
                  </a:endParaRPr>
                </a:p>
              </p:txBody>
            </p:sp>
            <p:sp>
              <p:nvSpPr>
                <p:cNvPr id="120" name="TextBox 119"/>
                <p:cNvSpPr txBox="1"/>
                <p:nvPr/>
              </p:nvSpPr>
              <p:spPr>
                <a:xfrm>
                  <a:off x="1281764" y="3601678"/>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4</a:t>
                  </a:r>
                  <a:endParaRPr lang="en-US" sz="1600" dirty="0">
                    <a:solidFill>
                      <a:srgbClr val="000000"/>
                    </a:solidFill>
                    <a:latin typeface="Tahoma"/>
                    <a:ea typeface="+mn-ea"/>
                    <a:cs typeface="+mn-cs"/>
                  </a:endParaRPr>
                </a:p>
              </p:txBody>
            </p:sp>
            <p:sp>
              <p:nvSpPr>
                <p:cNvPr id="134" name="TextBox 133"/>
                <p:cNvSpPr txBox="1"/>
                <p:nvPr/>
              </p:nvSpPr>
              <p:spPr>
                <a:xfrm>
                  <a:off x="772412" y="3596219"/>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5</a:t>
                  </a:r>
                  <a:endParaRPr lang="en-US" sz="1600" dirty="0">
                    <a:solidFill>
                      <a:srgbClr val="000000"/>
                    </a:solidFill>
                    <a:latin typeface="Tahoma"/>
                    <a:ea typeface="+mn-ea"/>
                    <a:cs typeface="+mn-cs"/>
                  </a:endParaRPr>
                </a:p>
              </p:txBody>
            </p:sp>
            <p:cxnSp>
              <p:nvCxnSpPr>
                <p:cNvPr id="136" name="Straight Connector 135"/>
                <p:cNvCxnSpPr/>
                <p:nvPr/>
              </p:nvCxnSpPr>
              <p:spPr>
                <a:xfrm>
                  <a:off x="2658187"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162644" y="3598724"/>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667100"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171557"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244820" y="3596219"/>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6</a:t>
                  </a:r>
                  <a:endParaRPr lang="en-US" sz="1600" dirty="0">
                    <a:solidFill>
                      <a:srgbClr val="000000"/>
                    </a:solidFill>
                    <a:latin typeface="Tahoma"/>
                    <a:ea typeface="+mn-ea"/>
                    <a:cs typeface="+mn-cs"/>
                  </a:endParaRPr>
                </a:p>
              </p:txBody>
            </p:sp>
            <p:cxnSp>
              <p:nvCxnSpPr>
                <p:cNvPr id="149" name="Straight Connector 148"/>
                <p:cNvCxnSpPr/>
                <p:nvPr/>
              </p:nvCxnSpPr>
              <p:spPr>
                <a:xfrm>
                  <a:off x="643965"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231488" y="4334785"/>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R2</a:t>
                  </a:r>
                  <a:endParaRPr lang="en-US" sz="1400" dirty="0">
                    <a:solidFill>
                      <a:srgbClr val="FFFFFF"/>
                    </a:solidFill>
                    <a:latin typeface="Tahoma"/>
                  </a:endParaRPr>
                </a:p>
              </p:txBody>
            </p:sp>
            <p:sp>
              <p:nvSpPr>
                <p:cNvPr id="153" name="Rectangle 152"/>
                <p:cNvSpPr/>
                <p:nvPr/>
              </p:nvSpPr>
              <p:spPr>
                <a:xfrm>
                  <a:off x="223217" y="4334785"/>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R3</a:t>
                  </a:r>
                  <a:endParaRPr lang="en-US" sz="1400" dirty="0">
                    <a:solidFill>
                      <a:srgbClr val="FFFFFF"/>
                    </a:solidFill>
                    <a:latin typeface="Tahoma"/>
                  </a:endParaRPr>
                </a:p>
              </p:txBody>
            </p:sp>
            <p:sp>
              <p:nvSpPr>
                <p:cNvPr id="154" name="Rectangle 153"/>
                <p:cNvSpPr/>
                <p:nvPr/>
              </p:nvSpPr>
              <p:spPr>
                <a:xfrm>
                  <a:off x="2222574" y="495445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R4</a:t>
                  </a:r>
                  <a:endParaRPr lang="en-US" sz="1400" dirty="0">
                    <a:solidFill>
                      <a:srgbClr val="FFFFFF"/>
                    </a:solidFill>
                    <a:latin typeface="Tahoma"/>
                  </a:endParaRPr>
                </a:p>
              </p:txBody>
            </p:sp>
            <p:sp>
              <p:nvSpPr>
                <p:cNvPr id="114" name="Rectangle 113"/>
                <p:cNvSpPr/>
                <p:nvPr/>
              </p:nvSpPr>
              <p:spPr>
                <a:xfrm>
                  <a:off x="2226216" y="391813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R1</a:t>
                  </a:r>
                  <a:endParaRPr lang="en-US" sz="1400" dirty="0">
                    <a:solidFill>
                      <a:srgbClr val="FFFFFF"/>
                    </a:solidFill>
                    <a:latin typeface="Tahoma"/>
                  </a:endParaRPr>
                </a:p>
              </p:txBody>
            </p:sp>
            <p:sp>
              <p:nvSpPr>
                <p:cNvPr id="123" name="TextBox 122"/>
                <p:cNvSpPr txBox="1"/>
                <p:nvPr/>
              </p:nvSpPr>
              <p:spPr>
                <a:xfrm>
                  <a:off x="349331" y="2931314"/>
                  <a:ext cx="720080" cy="646331"/>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Time units</a:t>
                  </a:r>
                  <a:endParaRPr lang="en-US" dirty="0">
                    <a:solidFill>
                      <a:srgbClr val="000000"/>
                    </a:solidFill>
                    <a:latin typeface="Tahoma"/>
                    <a:ea typeface="+mn-ea"/>
                    <a:cs typeface="+mn-cs"/>
                  </a:endParaRPr>
                </a:p>
              </p:txBody>
            </p:sp>
            <p:cxnSp>
              <p:nvCxnSpPr>
                <p:cNvPr id="132" name="Straight Connector 131"/>
                <p:cNvCxnSpPr/>
                <p:nvPr/>
              </p:nvCxnSpPr>
              <p:spPr>
                <a:xfrm>
                  <a:off x="172819" y="3621740"/>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107504" y="3546890"/>
                  <a:ext cx="3046484" cy="1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3" name="Rectangle 142"/>
              <p:cNvSpPr/>
              <p:nvPr/>
            </p:nvSpPr>
            <p:spPr>
              <a:xfrm>
                <a:off x="3211339" y="421846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45" name="Rectangle 144"/>
              <p:cNvSpPr/>
              <p:nvPr/>
            </p:nvSpPr>
            <p:spPr>
              <a:xfrm>
                <a:off x="3211339" y="3783792"/>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sp>
            <p:nvSpPr>
              <p:cNvPr id="166" name="Rectangle 165"/>
              <p:cNvSpPr/>
              <p:nvPr/>
            </p:nvSpPr>
            <p:spPr>
              <a:xfrm>
                <a:off x="3211339" y="5272458"/>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202" name="Rectangle 201"/>
              <p:cNvSpPr/>
              <p:nvPr/>
            </p:nvSpPr>
            <p:spPr>
              <a:xfrm>
                <a:off x="3211339" y="4837786"/>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cxnSp>
        <p:nvCxnSpPr>
          <p:cNvPr id="129" name="Straight Arrow Connector 128"/>
          <p:cNvCxnSpPr/>
          <p:nvPr/>
        </p:nvCxnSpPr>
        <p:spPr>
          <a:xfrm>
            <a:off x="4572000" y="5157192"/>
            <a:ext cx="1080120"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4554558" y="2938007"/>
            <a:ext cx="4322845" cy="3070218"/>
            <a:chOff x="4554558" y="2938007"/>
            <a:chExt cx="4322845" cy="3070218"/>
          </a:xfrm>
        </p:grpSpPr>
        <p:sp>
          <p:nvSpPr>
            <p:cNvPr id="184" name="TextBox 183"/>
            <p:cNvSpPr txBox="1"/>
            <p:nvPr/>
          </p:nvSpPr>
          <p:spPr>
            <a:xfrm>
              <a:off x="7625510" y="5663191"/>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Channel 1</a:t>
              </a:r>
              <a:endParaRPr lang="en-US" dirty="0">
                <a:solidFill>
                  <a:srgbClr val="000000"/>
                </a:solidFill>
                <a:latin typeface="Tahoma"/>
                <a:ea typeface="+mn-ea"/>
                <a:cs typeface="+mn-cs"/>
              </a:endParaRPr>
            </a:p>
          </p:txBody>
        </p:sp>
        <p:grpSp>
          <p:nvGrpSpPr>
            <p:cNvPr id="219" name="Group 218"/>
            <p:cNvGrpSpPr/>
            <p:nvPr/>
          </p:nvGrpSpPr>
          <p:grpSpPr>
            <a:xfrm>
              <a:off x="4554558" y="2938007"/>
              <a:ext cx="4322845" cy="2783892"/>
              <a:chOff x="4554558" y="2938007"/>
              <a:chExt cx="4322845" cy="2783892"/>
            </a:xfrm>
          </p:grpSpPr>
          <p:grpSp>
            <p:nvGrpSpPr>
              <p:cNvPr id="155" name="Group 154"/>
              <p:cNvGrpSpPr/>
              <p:nvPr/>
            </p:nvGrpSpPr>
            <p:grpSpPr>
              <a:xfrm>
                <a:off x="4554558" y="2938007"/>
                <a:ext cx="4322845" cy="2782186"/>
                <a:chOff x="4554558" y="2938007"/>
                <a:chExt cx="4322845" cy="2782186"/>
              </a:xfrm>
            </p:grpSpPr>
            <p:grpSp>
              <p:nvGrpSpPr>
                <p:cNvPr id="111" name="Group 110"/>
                <p:cNvGrpSpPr/>
                <p:nvPr/>
              </p:nvGrpSpPr>
              <p:grpSpPr>
                <a:xfrm>
                  <a:off x="4554558" y="2938007"/>
                  <a:ext cx="4322845" cy="2756428"/>
                  <a:chOff x="4499992" y="2938007"/>
                  <a:chExt cx="4322845" cy="2756428"/>
                </a:xfrm>
              </p:grpSpPr>
              <p:sp>
                <p:nvSpPr>
                  <p:cNvPr id="174" name="TextBox 173"/>
                  <p:cNvSpPr txBox="1"/>
                  <p:nvPr/>
                </p:nvSpPr>
                <p:spPr>
                  <a:xfrm>
                    <a:off x="7626999" y="3409722"/>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Channel 0</a:t>
                    </a:r>
                    <a:endParaRPr lang="en-US" dirty="0">
                      <a:solidFill>
                        <a:srgbClr val="000000"/>
                      </a:solidFill>
                      <a:latin typeface="Tahoma"/>
                      <a:ea typeface="+mn-ea"/>
                      <a:cs typeface="+mn-cs"/>
                    </a:endParaRPr>
                  </a:p>
                </p:txBody>
              </p:sp>
              <p:sp>
                <p:nvSpPr>
                  <p:cNvPr id="181" name="Rectangle 180"/>
                  <p:cNvSpPr/>
                  <p:nvPr/>
                </p:nvSpPr>
                <p:spPr>
                  <a:xfrm>
                    <a:off x="7123832" y="433171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182" name="Rectangle 181"/>
                  <p:cNvSpPr/>
                  <p:nvPr/>
                </p:nvSpPr>
                <p:spPr>
                  <a:xfrm>
                    <a:off x="6628289" y="4334672"/>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183" name="TextBox 182"/>
                  <p:cNvSpPr txBox="1"/>
                  <p:nvPr/>
                </p:nvSpPr>
                <p:spPr>
                  <a:xfrm>
                    <a:off x="5665060" y="3191184"/>
                    <a:ext cx="1840589" cy="345034"/>
                  </a:xfrm>
                  <a:prstGeom prst="rect">
                    <a:avLst/>
                  </a:prstGeom>
                  <a:noFill/>
                </p:spPr>
                <p:txBody>
                  <a:bodyPr wrap="square" rtlCol="0">
                    <a:spAutoFit/>
                  </a:bodyPr>
                  <a:lstStyle/>
                  <a:p>
                    <a:pPr algn="ctr" fontAlgn="auto">
                      <a:spcBef>
                        <a:spcPts val="0"/>
                      </a:spcBef>
                      <a:spcAft>
                        <a:spcPts val="0"/>
                      </a:spcAft>
                    </a:pPr>
                    <a:r>
                      <a:rPr lang="en-US" dirty="0" smtClean="0">
                        <a:solidFill>
                          <a:srgbClr val="000000"/>
                        </a:solidFill>
                        <a:latin typeface="Tahoma"/>
                        <a:ea typeface="+mn-ea"/>
                        <a:cs typeface="+mn-cs"/>
                      </a:rPr>
                      <a:t>Service Order</a:t>
                    </a:r>
                    <a:endParaRPr lang="en-US" dirty="0">
                      <a:solidFill>
                        <a:srgbClr val="000000"/>
                      </a:solidFill>
                      <a:latin typeface="Tahoma"/>
                      <a:ea typeface="+mn-ea"/>
                      <a:cs typeface="+mn-cs"/>
                    </a:endParaRPr>
                  </a:p>
                </p:txBody>
              </p:sp>
              <p:cxnSp>
                <p:nvCxnSpPr>
                  <p:cNvPr id="185" name="Straight Arrow Connector 184"/>
                  <p:cNvCxnSpPr/>
                  <p:nvPr/>
                </p:nvCxnSpPr>
                <p:spPr>
                  <a:xfrm flipH="1">
                    <a:off x="4499992" y="3571548"/>
                    <a:ext cx="3046484" cy="1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7164783" y="3596308"/>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1</a:t>
                    </a:r>
                    <a:endParaRPr lang="en-US" sz="1600" dirty="0">
                      <a:solidFill>
                        <a:srgbClr val="000000"/>
                      </a:solidFill>
                      <a:latin typeface="Tahoma"/>
                      <a:ea typeface="+mn-ea"/>
                      <a:cs typeface="+mn-cs"/>
                    </a:endParaRPr>
                  </a:p>
                </p:txBody>
              </p:sp>
              <p:sp>
                <p:nvSpPr>
                  <p:cNvPr id="187" name="TextBox 186"/>
                  <p:cNvSpPr txBox="1"/>
                  <p:nvPr/>
                </p:nvSpPr>
                <p:spPr>
                  <a:xfrm>
                    <a:off x="6664362" y="3604001"/>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2</a:t>
                    </a:r>
                    <a:endParaRPr lang="en-US" sz="1600" dirty="0">
                      <a:solidFill>
                        <a:srgbClr val="000000"/>
                      </a:solidFill>
                      <a:latin typeface="Tahoma"/>
                      <a:ea typeface="+mn-ea"/>
                      <a:cs typeface="+mn-cs"/>
                    </a:endParaRPr>
                  </a:p>
                </p:txBody>
              </p:sp>
              <p:sp>
                <p:nvSpPr>
                  <p:cNvPr id="188" name="TextBox 187"/>
                  <p:cNvSpPr txBox="1"/>
                  <p:nvPr/>
                </p:nvSpPr>
                <p:spPr>
                  <a:xfrm>
                    <a:off x="6152083" y="3596308"/>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3</a:t>
                    </a:r>
                    <a:endParaRPr lang="en-US" sz="1600" dirty="0">
                      <a:solidFill>
                        <a:srgbClr val="000000"/>
                      </a:solidFill>
                      <a:latin typeface="Tahoma"/>
                      <a:ea typeface="+mn-ea"/>
                      <a:cs typeface="+mn-cs"/>
                    </a:endParaRPr>
                  </a:p>
                </p:txBody>
              </p:sp>
              <p:sp>
                <p:nvSpPr>
                  <p:cNvPr id="189" name="TextBox 188"/>
                  <p:cNvSpPr txBox="1"/>
                  <p:nvPr/>
                </p:nvSpPr>
                <p:spPr>
                  <a:xfrm>
                    <a:off x="5689492" y="3601678"/>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4</a:t>
                    </a:r>
                    <a:endParaRPr lang="en-US" sz="1600" dirty="0">
                      <a:solidFill>
                        <a:srgbClr val="000000"/>
                      </a:solidFill>
                      <a:latin typeface="Tahoma"/>
                      <a:ea typeface="+mn-ea"/>
                      <a:cs typeface="+mn-cs"/>
                    </a:endParaRPr>
                  </a:p>
                </p:txBody>
              </p:sp>
              <p:sp>
                <p:nvSpPr>
                  <p:cNvPr id="190" name="TextBox 189"/>
                  <p:cNvSpPr txBox="1"/>
                  <p:nvPr/>
                </p:nvSpPr>
                <p:spPr>
                  <a:xfrm>
                    <a:off x="5180140" y="3596219"/>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5</a:t>
                    </a:r>
                    <a:endParaRPr lang="en-US" sz="1600" dirty="0">
                      <a:solidFill>
                        <a:srgbClr val="000000"/>
                      </a:solidFill>
                      <a:latin typeface="Tahoma"/>
                      <a:ea typeface="+mn-ea"/>
                      <a:cs typeface="+mn-cs"/>
                    </a:endParaRPr>
                  </a:p>
                </p:txBody>
              </p:sp>
              <p:cxnSp>
                <p:nvCxnSpPr>
                  <p:cNvPr id="191" name="Straight Connector 190"/>
                  <p:cNvCxnSpPr/>
                  <p:nvPr/>
                </p:nvCxnSpPr>
                <p:spPr>
                  <a:xfrm>
                    <a:off x="7065915"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570372" y="3598724"/>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074828"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579285"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4652548" y="3596219"/>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ea typeface="+mn-ea"/>
                        <a:cs typeface="+mn-cs"/>
                      </a:rPr>
                      <a:t>6</a:t>
                    </a:r>
                    <a:endParaRPr lang="en-US" sz="1600" dirty="0">
                      <a:solidFill>
                        <a:srgbClr val="000000"/>
                      </a:solidFill>
                      <a:latin typeface="Tahoma"/>
                      <a:ea typeface="+mn-ea"/>
                      <a:cs typeface="+mn-cs"/>
                    </a:endParaRPr>
                  </a:p>
                </p:txBody>
              </p:sp>
              <p:cxnSp>
                <p:nvCxnSpPr>
                  <p:cNvPr id="196" name="Straight Connector 195"/>
                  <p:cNvCxnSpPr/>
                  <p:nvPr/>
                </p:nvCxnSpPr>
                <p:spPr>
                  <a:xfrm>
                    <a:off x="5051693"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633717" y="5405733"/>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R2</a:t>
                    </a:r>
                    <a:endParaRPr lang="en-US" sz="1400" dirty="0">
                      <a:solidFill>
                        <a:srgbClr val="FFFFFF"/>
                      </a:solidFill>
                      <a:latin typeface="Tahoma"/>
                    </a:endParaRPr>
                  </a:p>
                </p:txBody>
              </p:sp>
              <p:sp>
                <p:nvSpPr>
                  <p:cNvPr id="198" name="Rectangle 197"/>
                  <p:cNvSpPr/>
                  <p:nvPr/>
                </p:nvSpPr>
                <p:spPr>
                  <a:xfrm>
                    <a:off x="5653749" y="5405733"/>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R3</a:t>
                    </a:r>
                    <a:endParaRPr lang="en-US" sz="1400" dirty="0">
                      <a:solidFill>
                        <a:srgbClr val="FFFFFF"/>
                      </a:solidFill>
                      <a:latin typeface="Tahoma"/>
                    </a:endParaRPr>
                  </a:p>
                </p:txBody>
              </p:sp>
              <p:sp>
                <p:nvSpPr>
                  <p:cNvPr id="199" name="Rectangle 198"/>
                  <p:cNvSpPr/>
                  <p:nvPr/>
                </p:nvSpPr>
                <p:spPr>
                  <a:xfrm>
                    <a:off x="6630302" y="495445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R4</a:t>
                    </a:r>
                    <a:endParaRPr lang="en-US" sz="1400" dirty="0">
                      <a:solidFill>
                        <a:srgbClr val="FFFFFF"/>
                      </a:solidFill>
                      <a:latin typeface="Tahoma"/>
                    </a:endParaRPr>
                  </a:p>
                </p:txBody>
              </p:sp>
              <p:sp>
                <p:nvSpPr>
                  <p:cNvPr id="109" name="Rectangle 108"/>
                  <p:cNvSpPr/>
                  <p:nvPr/>
                </p:nvSpPr>
                <p:spPr>
                  <a:xfrm>
                    <a:off x="5652120" y="4952216"/>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R1</a:t>
                    </a:r>
                    <a:endParaRPr lang="en-US" sz="1400" dirty="0">
                      <a:solidFill>
                        <a:srgbClr val="FFFFFF"/>
                      </a:solidFill>
                      <a:latin typeface="Tahoma"/>
                    </a:endParaRPr>
                  </a:p>
                </p:txBody>
              </p:sp>
              <p:sp>
                <p:nvSpPr>
                  <p:cNvPr id="122" name="TextBox 121"/>
                  <p:cNvSpPr txBox="1"/>
                  <p:nvPr/>
                </p:nvSpPr>
                <p:spPr>
                  <a:xfrm>
                    <a:off x="4788024" y="2938007"/>
                    <a:ext cx="720080" cy="646331"/>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Time units</a:t>
                    </a:r>
                    <a:endParaRPr lang="en-US" dirty="0">
                      <a:solidFill>
                        <a:srgbClr val="000000"/>
                      </a:solidFill>
                      <a:latin typeface="Tahoma"/>
                      <a:ea typeface="+mn-ea"/>
                      <a:cs typeface="+mn-cs"/>
                    </a:endParaRPr>
                  </a:p>
                </p:txBody>
              </p:sp>
            </p:grpSp>
            <p:cxnSp>
              <p:nvCxnSpPr>
                <p:cNvPr id="140" name="Straight Connector 139"/>
                <p:cNvCxnSpPr/>
                <p:nvPr/>
              </p:nvCxnSpPr>
              <p:spPr>
                <a:xfrm>
                  <a:off x="4572000" y="3634803"/>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3" name="Rectangle 202"/>
              <p:cNvSpPr/>
              <p:nvPr/>
            </p:nvSpPr>
            <p:spPr>
              <a:xfrm>
                <a:off x="7604080" y="3736788"/>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204" name="Rectangle 203"/>
              <p:cNvSpPr/>
              <p:nvPr/>
            </p:nvSpPr>
            <p:spPr>
              <a:xfrm>
                <a:off x="7670516" y="4233556"/>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205" name="Rectangle 204"/>
              <p:cNvSpPr/>
              <p:nvPr/>
            </p:nvSpPr>
            <p:spPr>
              <a:xfrm>
                <a:off x="7670516" y="379888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sp>
            <p:nvSpPr>
              <p:cNvPr id="206" name="Rectangle 205"/>
              <p:cNvSpPr/>
              <p:nvPr/>
            </p:nvSpPr>
            <p:spPr>
              <a:xfrm>
                <a:off x="7604080" y="4790459"/>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207" name="Rectangle 206"/>
              <p:cNvSpPr/>
              <p:nvPr/>
            </p:nvSpPr>
            <p:spPr>
              <a:xfrm>
                <a:off x="7670516" y="5287227"/>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208" name="Rectangle 207"/>
              <p:cNvSpPr/>
              <p:nvPr/>
            </p:nvSpPr>
            <p:spPr>
              <a:xfrm>
                <a:off x="7670516" y="4852555"/>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grpSp>
        <p:nvGrpSpPr>
          <p:cNvPr id="221" name="Group 220"/>
          <p:cNvGrpSpPr/>
          <p:nvPr/>
        </p:nvGrpSpPr>
        <p:grpSpPr>
          <a:xfrm>
            <a:off x="4788024" y="836712"/>
            <a:ext cx="4102443" cy="5413663"/>
            <a:chOff x="4788024" y="836712"/>
            <a:chExt cx="4102443" cy="5413663"/>
          </a:xfrm>
        </p:grpSpPr>
        <p:grpSp>
          <p:nvGrpSpPr>
            <p:cNvPr id="217" name="Group 216"/>
            <p:cNvGrpSpPr/>
            <p:nvPr/>
          </p:nvGrpSpPr>
          <p:grpSpPr>
            <a:xfrm>
              <a:off x="4788024" y="836712"/>
              <a:ext cx="4102443" cy="5413663"/>
              <a:chOff x="4788024" y="836712"/>
              <a:chExt cx="4102443" cy="5413663"/>
            </a:xfrm>
          </p:grpSpPr>
          <p:sp>
            <p:nvSpPr>
              <p:cNvPr id="106" name="Rectangle 105"/>
              <p:cNvSpPr/>
              <p:nvPr/>
            </p:nvSpPr>
            <p:spPr>
              <a:xfrm>
                <a:off x="7182750" y="1818698"/>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grpSp>
            <p:nvGrpSpPr>
              <p:cNvPr id="216" name="Group 215"/>
              <p:cNvGrpSpPr/>
              <p:nvPr/>
            </p:nvGrpSpPr>
            <p:grpSpPr>
              <a:xfrm>
                <a:off x="4788024" y="836712"/>
                <a:ext cx="4102443" cy="5413663"/>
                <a:chOff x="4788024" y="836712"/>
                <a:chExt cx="4102443" cy="5413663"/>
              </a:xfrm>
            </p:grpSpPr>
            <p:grpSp>
              <p:nvGrpSpPr>
                <p:cNvPr id="7" name="Group 206"/>
                <p:cNvGrpSpPr/>
                <p:nvPr/>
              </p:nvGrpSpPr>
              <p:grpSpPr>
                <a:xfrm>
                  <a:off x="4788024" y="836712"/>
                  <a:ext cx="4102443" cy="5413663"/>
                  <a:chOff x="4731256" y="836712"/>
                  <a:chExt cx="4102443" cy="5413663"/>
                </a:xfrm>
              </p:grpSpPr>
              <p:grpSp>
                <p:nvGrpSpPr>
                  <p:cNvPr id="8" name="Group 204"/>
                  <p:cNvGrpSpPr/>
                  <p:nvPr/>
                </p:nvGrpSpPr>
                <p:grpSpPr>
                  <a:xfrm>
                    <a:off x="5648064" y="836712"/>
                    <a:ext cx="3185635" cy="2291193"/>
                    <a:chOff x="5648064" y="836712"/>
                    <a:chExt cx="3185635" cy="2291193"/>
                  </a:xfrm>
                </p:grpSpPr>
                <p:sp>
                  <p:nvSpPr>
                    <p:cNvPr id="159" name="TextBox 158"/>
                    <p:cNvSpPr txBox="1"/>
                    <p:nvPr/>
                  </p:nvSpPr>
                  <p:spPr>
                    <a:xfrm>
                      <a:off x="7637861" y="903983"/>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Channel 0</a:t>
                      </a:r>
                      <a:endParaRPr lang="en-US" dirty="0">
                        <a:solidFill>
                          <a:srgbClr val="000000"/>
                        </a:solidFill>
                        <a:latin typeface="Tahoma"/>
                        <a:ea typeface="+mn-ea"/>
                        <a:cs typeface="+mn-cs"/>
                      </a:endParaRPr>
                    </a:p>
                  </p:txBody>
                </p:sp>
                <p:sp>
                  <p:nvSpPr>
                    <p:cNvPr id="167" name="Rectangle 166"/>
                    <p:cNvSpPr/>
                    <p:nvPr/>
                  </p:nvSpPr>
                  <p:spPr>
                    <a:xfrm>
                      <a:off x="6644992" y="244179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R1</a:t>
                      </a:r>
                      <a:endParaRPr lang="en-US" sz="1400" dirty="0">
                        <a:solidFill>
                          <a:srgbClr val="FFFFFF"/>
                        </a:solidFill>
                        <a:latin typeface="Tahoma"/>
                      </a:endParaRPr>
                    </a:p>
                  </p:txBody>
                </p:sp>
                <p:sp>
                  <p:nvSpPr>
                    <p:cNvPr id="168" name="Rectangle 167"/>
                    <p:cNvSpPr/>
                    <p:nvPr/>
                  </p:nvSpPr>
                  <p:spPr>
                    <a:xfrm>
                      <a:off x="7131625" y="2876015"/>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R2</a:t>
                      </a:r>
                      <a:endParaRPr lang="en-US" sz="1400" dirty="0">
                        <a:solidFill>
                          <a:srgbClr val="FFFFFF"/>
                        </a:solidFill>
                        <a:latin typeface="Tahoma"/>
                      </a:endParaRPr>
                    </a:p>
                  </p:txBody>
                </p:sp>
                <p:sp>
                  <p:nvSpPr>
                    <p:cNvPr id="169" name="Rectangle 168"/>
                    <p:cNvSpPr/>
                    <p:nvPr/>
                  </p:nvSpPr>
                  <p:spPr>
                    <a:xfrm>
                      <a:off x="6651322" y="287306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R3</a:t>
                      </a:r>
                      <a:endParaRPr lang="en-US" sz="1400" dirty="0">
                        <a:solidFill>
                          <a:srgbClr val="FFFFFF"/>
                        </a:solidFill>
                        <a:latin typeface="Tahoma"/>
                      </a:endParaRPr>
                    </a:p>
                  </p:txBody>
                </p:sp>
                <p:sp>
                  <p:nvSpPr>
                    <p:cNvPr id="170" name="Rectangle 169"/>
                    <p:cNvSpPr/>
                    <p:nvPr/>
                  </p:nvSpPr>
                  <p:spPr>
                    <a:xfrm>
                      <a:off x="6633944" y="1820984"/>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171" name="Rectangle 170"/>
                    <p:cNvSpPr/>
                    <p:nvPr/>
                  </p:nvSpPr>
                  <p:spPr>
                    <a:xfrm>
                      <a:off x="7134693" y="24456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R4</a:t>
                      </a:r>
                      <a:endParaRPr lang="en-US" sz="1400" dirty="0">
                        <a:solidFill>
                          <a:srgbClr val="FFFFFF"/>
                        </a:solidFill>
                        <a:latin typeface="Tahoma"/>
                      </a:endParaRPr>
                    </a:p>
                  </p:txBody>
                </p:sp>
                <p:sp>
                  <p:nvSpPr>
                    <p:cNvPr id="172" name="TextBox 171"/>
                    <p:cNvSpPr txBox="1"/>
                    <p:nvPr/>
                  </p:nvSpPr>
                  <p:spPr>
                    <a:xfrm>
                      <a:off x="5648064" y="836712"/>
                      <a:ext cx="1840589" cy="603809"/>
                    </a:xfrm>
                    <a:prstGeom prst="rect">
                      <a:avLst/>
                    </a:prstGeom>
                    <a:noFill/>
                  </p:spPr>
                  <p:txBody>
                    <a:bodyPr wrap="square" rtlCol="0">
                      <a:spAutoFit/>
                    </a:bodyPr>
                    <a:lstStyle/>
                    <a:p>
                      <a:pPr algn="ctr" fontAlgn="auto">
                        <a:spcBef>
                          <a:spcPts val="0"/>
                        </a:spcBef>
                        <a:spcAft>
                          <a:spcPts val="0"/>
                        </a:spcAft>
                      </a:pPr>
                      <a:r>
                        <a:rPr lang="en-US" dirty="0" smtClean="0">
                          <a:solidFill>
                            <a:srgbClr val="000000"/>
                          </a:solidFill>
                          <a:latin typeface="Tahoma"/>
                          <a:ea typeface="+mn-ea"/>
                          <a:cs typeface="+mn-cs"/>
                        </a:rPr>
                        <a:t>Request Buffer State</a:t>
                      </a:r>
                      <a:endParaRPr lang="en-US" dirty="0">
                        <a:solidFill>
                          <a:srgbClr val="000000"/>
                        </a:solidFill>
                        <a:latin typeface="Tahoma"/>
                        <a:ea typeface="+mn-ea"/>
                        <a:cs typeface="+mn-cs"/>
                      </a:endParaRPr>
                    </a:p>
                  </p:txBody>
                </p:sp>
              </p:grpSp>
              <p:sp>
                <p:nvSpPr>
                  <p:cNvPr id="200" name="TextBox 199"/>
                  <p:cNvSpPr txBox="1"/>
                  <p:nvPr/>
                </p:nvSpPr>
                <p:spPr>
                  <a:xfrm>
                    <a:off x="4731256" y="5881043"/>
                    <a:ext cx="3456384" cy="369332"/>
                  </a:xfrm>
                  <a:prstGeom prst="rect">
                    <a:avLst/>
                  </a:prstGeom>
                  <a:noFill/>
                </p:spPr>
                <p:txBody>
                  <a:bodyPr wrap="square" rtlCol="0">
                    <a:spAutoFit/>
                  </a:bodyPr>
                  <a:lstStyle/>
                  <a:p>
                    <a:pPr algn="ctr" fontAlgn="auto">
                      <a:spcBef>
                        <a:spcPts val="0"/>
                      </a:spcBef>
                      <a:spcAft>
                        <a:spcPts val="0"/>
                      </a:spcAft>
                    </a:pPr>
                    <a:r>
                      <a:rPr lang="en-US" b="1" dirty="0" smtClean="0">
                        <a:solidFill>
                          <a:srgbClr val="000000"/>
                        </a:solidFill>
                        <a:latin typeface="Tahoma"/>
                        <a:ea typeface="+mn-ea"/>
                        <a:cs typeface="+mn-cs"/>
                      </a:rPr>
                      <a:t>Channel Partitioning</a:t>
                    </a:r>
                    <a:endParaRPr lang="en-US" b="1" dirty="0">
                      <a:solidFill>
                        <a:srgbClr val="000000"/>
                      </a:solidFill>
                      <a:latin typeface="Tahoma"/>
                      <a:ea typeface="+mn-ea"/>
                      <a:cs typeface="+mn-cs"/>
                    </a:endParaRPr>
                  </a:p>
                </p:txBody>
              </p:sp>
            </p:grpSp>
            <p:sp>
              <p:nvSpPr>
                <p:cNvPr id="121" name="Rectangle 120"/>
                <p:cNvSpPr/>
                <p:nvPr/>
              </p:nvSpPr>
              <p:spPr>
                <a:xfrm>
                  <a:off x="7596336" y="1221172"/>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24" name="Rectangle 123"/>
                <p:cNvSpPr/>
                <p:nvPr/>
              </p:nvSpPr>
              <p:spPr>
                <a:xfrm>
                  <a:off x="7662772" y="1717940"/>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26" name="Rectangle 125"/>
                <p:cNvSpPr/>
                <p:nvPr/>
              </p:nvSpPr>
              <p:spPr>
                <a:xfrm>
                  <a:off x="7662772" y="1283268"/>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sp>
              <p:nvSpPr>
                <p:cNvPr id="127" name="Rectangle 126"/>
                <p:cNvSpPr/>
                <p:nvPr/>
              </p:nvSpPr>
              <p:spPr>
                <a:xfrm>
                  <a:off x="7609399" y="2261856"/>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28" name="Rectangle 127"/>
                <p:cNvSpPr/>
                <p:nvPr/>
              </p:nvSpPr>
              <p:spPr>
                <a:xfrm>
                  <a:off x="7675835" y="275862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30" name="Rectangle 129"/>
                <p:cNvSpPr/>
                <p:nvPr/>
              </p:nvSpPr>
              <p:spPr>
                <a:xfrm>
                  <a:off x="7675835" y="2323952"/>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sp>
          <p:nvSpPr>
            <p:cNvPr id="220" name="TextBox 219"/>
            <p:cNvSpPr txBox="1"/>
            <p:nvPr/>
          </p:nvSpPr>
          <p:spPr>
            <a:xfrm>
              <a:off x="7668344" y="3127905"/>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ea typeface="+mn-ea"/>
                  <a:cs typeface="+mn-cs"/>
                </a:rPr>
                <a:t>Channel 1</a:t>
              </a:r>
              <a:endParaRPr lang="en-US" dirty="0">
                <a:solidFill>
                  <a:srgbClr val="000000"/>
                </a:solidFill>
                <a:latin typeface="Tahoma"/>
                <a:ea typeface="+mn-ea"/>
                <a:cs typeface="+mn-cs"/>
              </a:endParaRPr>
            </a:p>
          </p:txBody>
        </p:sp>
      </p:grpSp>
      <p:sp>
        <p:nvSpPr>
          <p:cNvPr id="224" name="TextBox 223"/>
          <p:cNvSpPr txBox="1"/>
          <p:nvPr/>
        </p:nvSpPr>
        <p:spPr>
          <a:xfrm>
            <a:off x="4689890" y="5288146"/>
            <a:ext cx="936104" cy="584775"/>
          </a:xfrm>
          <a:prstGeom prst="rect">
            <a:avLst/>
          </a:prstGeom>
          <a:solidFill>
            <a:schemeClr val="bg1"/>
          </a:solidFill>
          <a:ln>
            <a:noFill/>
          </a:ln>
        </p:spPr>
        <p:txBody>
          <a:bodyPr wrap="square" rtlCol="0">
            <a:spAutoFit/>
          </a:bodyPr>
          <a:lstStyle/>
          <a:p>
            <a:pPr fontAlgn="auto">
              <a:spcBef>
                <a:spcPts val="0"/>
              </a:spcBef>
              <a:spcAft>
                <a:spcPts val="0"/>
              </a:spcAft>
            </a:pPr>
            <a:r>
              <a:rPr lang="en-US" sz="1600" b="1" dirty="0" smtClean="0">
                <a:solidFill>
                  <a:srgbClr val="000000"/>
                </a:solidFill>
                <a:latin typeface="Tahoma"/>
                <a:ea typeface="+mn-ea"/>
                <a:cs typeface="+mn-cs"/>
              </a:rPr>
              <a:t>Saved </a:t>
            </a:r>
          </a:p>
          <a:p>
            <a:pPr fontAlgn="auto">
              <a:spcBef>
                <a:spcPts val="0"/>
              </a:spcBef>
              <a:spcAft>
                <a:spcPts val="0"/>
              </a:spcAft>
            </a:pPr>
            <a:r>
              <a:rPr lang="en-US" sz="1600" b="1" dirty="0" smtClean="0">
                <a:solidFill>
                  <a:srgbClr val="000000"/>
                </a:solidFill>
                <a:latin typeface="Tahoma"/>
                <a:ea typeface="+mn-ea"/>
                <a:cs typeface="+mn-cs"/>
              </a:rPr>
              <a:t>Cycles</a:t>
            </a:r>
            <a:endParaRPr lang="en-US" sz="1600" b="1" dirty="0">
              <a:solidFill>
                <a:srgbClr val="000000"/>
              </a:solidFill>
              <a:latin typeface="Tahoma"/>
              <a:ea typeface="+mn-ea"/>
              <a:cs typeface="+mn-cs"/>
            </a:endParaRPr>
          </a:p>
        </p:txBody>
      </p:sp>
      <p:sp>
        <p:nvSpPr>
          <p:cNvPr id="227" name="Rectangle 226"/>
          <p:cNvSpPr/>
          <p:nvPr/>
        </p:nvSpPr>
        <p:spPr>
          <a:xfrm>
            <a:off x="0" y="924745"/>
            <a:ext cx="9144000" cy="523045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228" name="Rectangle 227"/>
          <p:cNvSpPr/>
          <p:nvPr/>
        </p:nvSpPr>
        <p:spPr>
          <a:xfrm>
            <a:off x="467544" y="5327334"/>
            <a:ext cx="813690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kern="0" dirty="0" smtClean="0">
                <a:solidFill>
                  <a:srgbClr val="FF0000"/>
                </a:solidFill>
                <a:latin typeface="Tahoma"/>
              </a:rPr>
              <a:t>Map data of low and high row-buffer locality applications to different channels</a:t>
            </a:r>
            <a:endParaRPr lang="en-US" dirty="0">
              <a:solidFill>
                <a:srgbClr val="FFFFFF"/>
              </a:solidFill>
              <a:latin typeface="Tahoma"/>
            </a:endParaRPr>
          </a:p>
        </p:txBody>
      </p:sp>
    </p:spTree>
    <p:custDataLst>
      <p:tags r:id="rId1"/>
    </p:custDataLst>
    <p:extLst>
      <p:ext uri="{BB962C8B-B14F-4D97-AF65-F5344CB8AC3E}">
        <p14:creationId xmlns:p14="http://schemas.microsoft.com/office/powerpoint/2010/main" val="141539503"/>
      </p:ext>
    </p:extLst>
  </p:cSld>
  <p:clrMapOvr>
    <a:masterClrMapping/>
  </p:clrMapOvr>
  <p:transition xmlns:p14="http://schemas.microsoft.com/office/powerpoint/2010/main" advTm="79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5">
                                            <p:txEl>
                                              <p:pRg st="1" end="1"/>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p:cTn id="28" dur="500" fill="hold"/>
                                        <p:tgtEl>
                                          <p:spTgt spid="129"/>
                                        </p:tgtEl>
                                        <p:attrNameLst>
                                          <p:attrName>ppt_w</p:attrName>
                                        </p:attrNameLst>
                                      </p:cBhvr>
                                      <p:tavLst>
                                        <p:tav tm="0">
                                          <p:val>
                                            <p:fltVal val="0"/>
                                          </p:val>
                                        </p:tav>
                                        <p:tav tm="100000">
                                          <p:val>
                                            <p:strVal val="#ppt_w"/>
                                          </p:val>
                                        </p:tav>
                                      </p:tavLst>
                                    </p:anim>
                                    <p:anim calcmode="lin" valueType="num">
                                      <p:cBhvr>
                                        <p:cTn id="29" dur="500" fill="hold"/>
                                        <p:tgtEl>
                                          <p:spTgt spid="129"/>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7" grpId="0" animBg="1"/>
      <p:bldP spid="2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Memory Channel Partitioning (MCP) Mechanism</a:t>
            </a:r>
            <a:endParaRPr lang="en-US" sz="3400" dirty="0"/>
          </a:p>
        </p:txBody>
      </p:sp>
      <p:sp>
        <p:nvSpPr>
          <p:cNvPr id="3" name="Content Placeholder 2"/>
          <p:cNvSpPr>
            <a:spLocks noGrp="1"/>
          </p:cNvSpPr>
          <p:nvPr>
            <p:ph idx="1"/>
          </p:nvPr>
        </p:nvSpPr>
        <p:spPr>
          <a:xfrm>
            <a:off x="281880" y="2060848"/>
            <a:ext cx="8610600" cy="5339680"/>
          </a:xfrm>
        </p:spPr>
        <p:txBody>
          <a:bodyPr/>
          <a:lstStyle/>
          <a:p>
            <a:pPr marL="514350" indent="-514350">
              <a:buNone/>
            </a:pPr>
            <a:r>
              <a:rPr lang="en-US" sz="3000" dirty="0" smtClean="0">
                <a:solidFill>
                  <a:srgbClr val="FF0000"/>
                </a:solidFill>
              </a:rPr>
              <a:t>1. </a:t>
            </a:r>
            <a:r>
              <a:rPr lang="en-US" sz="3000" dirty="0" smtClean="0">
                <a:solidFill>
                  <a:srgbClr val="0070C0"/>
                </a:solidFill>
              </a:rPr>
              <a:t>Profile</a:t>
            </a:r>
            <a:r>
              <a:rPr lang="en-US" sz="3000" dirty="0" smtClean="0"/>
              <a:t> applications</a:t>
            </a:r>
          </a:p>
          <a:p>
            <a:pPr marL="514350" indent="-514350">
              <a:buNone/>
            </a:pPr>
            <a:r>
              <a:rPr lang="en-US" sz="3000" dirty="0" smtClean="0">
                <a:solidFill>
                  <a:srgbClr val="FF0000"/>
                </a:solidFill>
              </a:rPr>
              <a:t>2. </a:t>
            </a:r>
            <a:r>
              <a:rPr lang="en-US" sz="3000" dirty="0" smtClean="0">
                <a:solidFill>
                  <a:srgbClr val="0070C0"/>
                </a:solidFill>
              </a:rPr>
              <a:t>Classify</a:t>
            </a:r>
            <a:r>
              <a:rPr lang="en-US" sz="3000" dirty="0" smtClean="0"/>
              <a:t> applications into groups</a:t>
            </a:r>
          </a:p>
          <a:p>
            <a:pPr marL="514350" indent="-514350">
              <a:buNone/>
            </a:pPr>
            <a:r>
              <a:rPr lang="en-US" sz="3000" dirty="0" smtClean="0">
                <a:solidFill>
                  <a:srgbClr val="FF0000"/>
                </a:solidFill>
              </a:rPr>
              <a:t>3. </a:t>
            </a:r>
            <a:r>
              <a:rPr lang="en-US" sz="3000" dirty="0" smtClean="0">
                <a:solidFill>
                  <a:srgbClr val="0070C0"/>
                </a:solidFill>
              </a:rPr>
              <a:t>Partition channels</a:t>
            </a:r>
            <a:r>
              <a:rPr lang="en-US" sz="3000" dirty="0" smtClean="0"/>
              <a:t> between application groups</a:t>
            </a:r>
          </a:p>
          <a:p>
            <a:pPr marL="514350" indent="-514350">
              <a:buNone/>
            </a:pPr>
            <a:r>
              <a:rPr lang="en-US" sz="3000" dirty="0" smtClean="0">
                <a:solidFill>
                  <a:srgbClr val="FF0000"/>
                </a:solidFill>
              </a:rPr>
              <a:t>4. </a:t>
            </a:r>
            <a:r>
              <a:rPr lang="en-US" sz="3000" dirty="0" smtClean="0">
                <a:solidFill>
                  <a:srgbClr val="0070C0"/>
                </a:solidFill>
              </a:rPr>
              <a:t>Assign a preferred channel</a:t>
            </a:r>
            <a:r>
              <a:rPr lang="en-US" sz="3000" dirty="0" smtClean="0"/>
              <a:t> to each application</a:t>
            </a:r>
          </a:p>
          <a:p>
            <a:pPr marL="514350" indent="-514350">
              <a:buNone/>
            </a:pPr>
            <a:r>
              <a:rPr lang="en-US" sz="3000" dirty="0" smtClean="0">
                <a:solidFill>
                  <a:srgbClr val="FF0000"/>
                </a:solidFill>
              </a:rPr>
              <a:t>5. </a:t>
            </a:r>
            <a:r>
              <a:rPr lang="en-US" sz="3000" dirty="0" smtClean="0">
                <a:solidFill>
                  <a:srgbClr val="0070C0"/>
                </a:solidFill>
              </a:rPr>
              <a:t>Allocate application pages</a:t>
            </a:r>
            <a:r>
              <a:rPr lang="en-US" sz="3000" dirty="0" smtClean="0"/>
              <a:t> to preferred channel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26</a:t>
            </a:fld>
            <a:endParaRPr lang="en-US" altLang="en-US"/>
          </a:p>
        </p:txBody>
      </p:sp>
      <p:grpSp>
        <p:nvGrpSpPr>
          <p:cNvPr id="5" name="Group 32"/>
          <p:cNvGrpSpPr/>
          <p:nvPr/>
        </p:nvGrpSpPr>
        <p:grpSpPr>
          <a:xfrm>
            <a:off x="281880" y="1340768"/>
            <a:ext cx="8538592" cy="1224136"/>
            <a:chOff x="827584" y="1340768"/>
            <a:chExt cx="7873144" cy="1224136"/>
          </a:xfrm>
        </p:grpSpPr>
        <p:sp>
          <p:nvSpPr>
            <p:cNvPr id="6" name="Flowchart: Process 5"/>
            <p:cNvSpPr/>
            <p:nvPr/>
          </p:nvSpPr>
          <p:spPr>
            <a:xfrm>
              <a:off x="827584" y="2060848"/>
              <a:ext cx="7873144" cy="5040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0"/>
            </p:cNvCxnSpPr>
            <p:nvPr/>
          </p:nvCxnSpPr>
          <p:spPr>
            <a:xfrm flipV="1">
              <a:off x="4764156" y="1628800"/>
              <a:ext cx="887964"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6136" y="1340768"/>
              <a:ext cx="1656184" cy="461665"/>
            </a:xfrm>
            <a:prstGeom prst="rect">
              <a:avLst/>
            </a:prstGeom>
            <a:noFill/>
            <a:ln w="38100">
              <a:noFill/>
            </a:ln>
          </p:spPr>
          <p:txBody>
            <a:bodyPr wrap="square" rtlCol="0">
              <a:spAutoFit/>
            </a:bodyPr>
            <a:lstStyle/>
            <a:p>
              <a:r>
                <a:rPr lang="en-US" sz="2400" b="1" dirty="0" smtClean="0"/>
                <a:t>Hardware</a:t>
              </a:r>
              <a:endParaRPr lang="en-US" sz="2400" b="1" dirty="0"/>
            </a:p>
          </p:txBody>
        </p:sp>
      </p:grpSp>
      <p:grpSp>
        <p:nvGrpSpPr>
          <p:cNvPr id="12" name="Group 11"/>
          <p:cNvGrpSpPr/>
          <p:nvPr/>
        </p:nvGrpSpPr>
        <p:grpSpPr>
          <a:xfrm>
            <a:off x="277646" y="2564904"/>
            <a:ext cx="8542826" cy="3527862"/>
            <a:chOff x="277646" y="2564904"/>
            <a:chExt cx="8542826" cy="3527862"/>
          </a:xfrm>
        </p:grpSpPr>
        <p:sp>
          <p:nvSpPr>
            <p:cNvPr id="9" name="Flowchart: Process 8"/>
            <p:cNvSpPr/>
            <p:nvPr/>
          </p:nvSpPr>
          <p:spPr>
            <a:xfrm>
              <a:off x="277646" y="2564904"/>
              <a:ext cx="8542826" cy="23042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505617" y="4849597"/>
              <a:ext cx="956929" cy="5923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8735" y="5261769"/>
              <a:ext cx="1796167" cy="830997"/>
            </a:xfrm>
            <a:prstGeom prst="rect">
              <a:avLst/>
            </a:prstGeom>
            <a:noFill/>
            <a:ln>
              <a:noFill/>
            </a:ln>
          </p:spPr>
          <p:txBody>
            <a:bodyPr wrap="square" rtlCol="0">
              <a:spAutoFit/>
            </a:bodyPr>
            <a:lstStyle/>
            <a:p>
              <a:r>
                <a:rPr lang="en-US" sz="2400" b="1" dirty="0" smtClean="0"/>
                <a:t>System Software</a:t>
              </a:r>
              <a:endParaRPr lang="en-US" sz="2400" b="1" dirty="0"/>
            </a:p>
          </p:txBody>
        </p:sp>
      </p:grpSp>
      <p:sp>
        <p:nvSpPr>
          <p:cNvPr id="13" name="Rectangle 12"/>
          <p:cNvSpPr/>
          <p:nvPr/>
        </p:nvSpPr>
        <p:spPr>
          <a:xfrm>
            <a:off x="228600" y="6488668"/>
            <a:ext cx="8077200" cy="369332"/>
          </a:xfrm>
          <a:prstGeom prst="rect">
            <a:avLst/>
          </a:prstGeom>
        </p:spPr>
        <p:txBody>
          <a:bodyPr wrap="square">
            <a:spAutoFit/>
          </a:bodyPr>
          <a:lstStyle/>
          <a:p>
            <a:r>
              <a:rPr lang="en-US" dirty="0" err="1" smtClean="0"/>
              <a:t>Muralidhara</a:t>
            </a:r>
            <a:r>
              <a:rPr lang="en-US" dirty="0" smtClean="0"/>
              <a:t> et </a:t>
            </a:r>
            <a:r>
              <a:rPr lang="en-US" dirty="0"/>
              <a:t>al., </a:t>
            </a:r>
            <a:r>
              <a:rPr lang="en-US" dirty="0" smtClean="0"/>
              <a:t>“</a:t>
            </a:r>
            <a:r>
              <a:rPr lang="en-US" dirty="0" smtClean="0">
                <a:solidFill>
                  <a:srgbClr val="0000FF"/>
                </a:solidFill>
              </a:rPr>
              <a:t>Memory Channel Partitioning</a:t>
            </a:r>
            <a:r>
              <a:rPr lang="en-US" dirty="0" smtClean="0"/>
              <a:t>,” MICRO’11.</a:t>
            </a:r>
            <a:endParaRPr lang="en-US" dirty="0"/>
          </a:p>
        </p:txBody>
      </p:sp>
    </p:spTree>
    <p:custDataLst>
      <p:tags r:id="rId1"/>
    </p:custDataLst>
    <p:extLst>
      <p:ext uri="{BB962C8B-B14F-4D97-AF65-F5344CB8AC3E}">
        <p14:creationId xmlns:p14="http://schemas.microsoft.com/office/powerpoint/2010/main" val="3578626780"/>
      </p:ext>
    </p:extLst>
  </p:cSld>
  <p:clrMapOvr>
    <a:masterClrMapping/>
  </p:clrMapOvr>
  <p:transition xmlns:p14="http://schemas.microsoft.com/office/powerpoint/2010/main" advTm="670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Based Operation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a:t>
            </a:fld>
            <a:endParaRPr lang="en-US" altLang="en-US">
              <a:solidFill>
                <a:srgbClr val="000000"/>
              </a:solidFill>
            </a:endParaRPr>
          </a:p>
        </p:txBody>
      </p:sp>
      <p:grpSp>
        <p:nvGrpSpPr>
          <p:cNvPr id="30" name="Group 29"/>
          <p:cNvGrpSpPr/>
          <p:nvPr/>
        </p:nvGrpSpPr>
        <p:grpSpPr>
          <a:xfrm>
            <a:off x="344825" y="2132856"/>
            <a:ext cx="8712968" cy="461665"/>
            <a:chOff x="395536" y="2103239"/>
            <a:chExt cx="8712968" cy="461665"/>
          </a:xfrm>
        </p:grpSpPr>
        <p:cxnSp>
          <p:nvCxnSpPr>
            <p:cNvPr id="8" name="Straight Arrow Connector 7"/>
            <p:cNvCxnSpPr/>
            <p:nvPr/>
          </p:nvCxnSpPr>
          <p:spPr>
            <a:xfrm>
              <a:off x="395536" y="2103239"/>
              <a:ext cx="835292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72400" y="2103239"/>
              <a:ext cx="936104" cy="461665"/>
            </a:xfrm>
            <a:prstGeom prst="rect">
              <a:avLst/>
            </a:prstGeom>
            <a:noFill/>
          </p:spPr>
          <p:txBody>
            <a:bodyPr wrap="square" rtlCol="0">
              <a:spAutoFit/>
            </a:bodyPr>
            <a:lstStyle/>
            <a:p>
              <a:pPr fontAlgn="auto">
                <a:spcBef>
                  <a:spcPts val="0"/>
                </a:spcBef>
                <a:spcAft>
                  <a:spcPts val="0"/>
                </a:spcAft>
              </a:pPr>
              <a:r>
                <a:rPr lang="en-US" sz="2400" dirty="0" smtClean="0">
                  <a:solidFill>
                    <a:srgbClr val="000000"/>
                  </a:solidFill>
                  <a:latin typeface="Tahoma"/>
                  <a:ea typeface="+mn-ea"/>
                  <a:cs typeface="+mn-cs"/>
                </a:rPr>
                <a:t>time</a:t>
              </a:r>
              <a:endParaRPr lang="en-US" sz="2400" dirty="0">
                <a:solidFill>
                  <a:srgbClr val="000000"/>
                </a:solidFill>
                <a:latin typeface="Tahoma"/>
                <a:ea typeface="+mn-ea"/>
                <a:cs typeface="+mn-cs"/>
              </a:endParaRPr>
            </a:p>
          </p:txBody>
        </p:sp>
      </p:grpSp>
      <p:grpSp>
        <p:nvGrpSpPr>
          <p:cNvPr id="31" name="Group 30"/>
          <p:cNvGrpSpPr/>
          <p:nvPr/>
        </p:nvGrpSpPr>
        <p:grpSpPr>
          <a:xfrm>
            <a:off x="363486" y="908720"/>
            <a:ext cx="3941781" cy="1008111"/>
            <a:chOff x="414197" y="980728"/>
            <a:chExt cx="3941781" cy="1008111"/>
          </a:xfrm>
        </p:grpSpPr>
        <p:sp>
          <p:nvSpPr>
            <p:cNvPr id="14" name="Left Brace 13"/>
            <p:cNvSpPr/>
            <p:nvPr/>
          </p:nvSpPr>
          <p:spPr>
            <a:xfrm rot="5400000">
              <a:off x="2097055" y="-270084"/>
              <a:ext cx="576065" cy="3941781"/>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000000"/>
                </a:solidFill>
                <a:latin typeface="Tahoma"/>
              </a:endParaRPr>
            </a:p>
          </p:txBody>
        </p:sp>
        <p:sp>
          <p:nvSpPr>
            <p:cNvPr id="18" name="TextBox 17"/>
            <p:cNvSpPr txBox="1"/>
            <p:nvPr/>
          </p:nvSpPr>
          <p:spPr>
            <a:xfrm>
              <a:off x="467544" y="980728"/>
              <a:ext cx="3816424" cy="553998"/>
            </a:xfrm>
            <a:prstGeom prst="rect">
              <a:avLst/>
            </a:prstGeom>
            <a:noFill/>
          </p:spPr>
          <p:txBody>
            <a:bodyPr wrap="square" rtlCol="0">
              <a:spAutoFit/>
            </a:bodyPr>
            <a:lstStyle/>
            <a:p>
              <a:pPr algn="ctr" fontAlgn="auto">
                <a:spcBef>
                  <a:spcPts val="0"/>
                </a:spcBef>
                <a:spcAft>
                  <a:spcPts val="0"/>
                </a:spcAft>
              </a:pPr>
              <a:r>
                <a:rPr lang="en-US" sz="3000" dirty="0" smtClean="0">
                  <a:solidFill>
                    <a:srgbClr val="000000"/>
                  </a:solidFill>
                  <a:latin typeface="Tahoma"/>
                  <a:ea typeface="+mn-ea"/>
                  <a:cs typeface="+mn-cs"/>
                </a:rPr>
                <a:t>Current Interval</a:t>
              </a:r>
              <a:endParaRPr lang="en-US" sz="3000" dirty="0">
                <a:solidFill>
                  <a:srgbClr val="000000"/>
                </a:solidFill>
                <a:latin typeface="Tahoma"/>
                <a:ea typeface="+mn-ea"/>
                <a:cs typeface="+mn-cs"/>
              </a:endParaRPr>
            </a:p>
          </p:txBody>
        </p:sp>
      </p:grpSp>
      <p:grpSp>
        <p:nvGrpSpPr>
          <p:cNvPr id="35" name="Group 34"/>
          <p:cNvGrpSpPr/>
          <p:nvPr/>
        </p:nvGrpSpPr>
        <p:grpSpPr>
          <a:xfrm>
            <a:off x="4414594" y="908720"/>
            <a:ext cx="4104457" cy="1010747"/>
            <a:chOff x="4465305" y="980728"/>
            <a:chExt cx="4104457" cy="1010747"/>
          </a:xfrm>
        </p:grpSpPr>
        <p:sp>
          <p:nvSpPr>
            <p:cNvPr id="15" name="Left Brace 14"/>
            <p:cNvSpPr/>
            <p:nvPr/>
          </p:nvSpPr>
          <p:spPr>
            <a:xfrm rot="5400000">
              <a:off x="6184167" y="-303451"/>
              <a:ext cx="576064" cy="40137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000000"/>
                </a:solidFill>
                <a:latin typeface="Tahoma"/>
              </a:endParaRPr>
            </a:p>
          </p:txBody>
        </p:sp>
        <p:sp>
          <p:nvSpPr>
            <p:cNvPr id="19" name="TextBox 18"/>
            <p:cNvSpPr txBox="1"/>
            <p:nvPr/>
          </p:nvSpPr>
          <p:spPr>
            <a:xfrm>
              <a:off x="4753338" y="980728"/>
              <a:ext cx="3816424" cy="553998"/>
            </a:xfrm>
            <a:prstGeom prst="rect">
              <a:avLst/>
            </a:prstGeom>
            <a:noFill/>
          </p:spPr>
          <p:txBody>
            <a:bodyPr wrap="square" rtlCol="0">
              <a:spAutoFit/>
            </a:bodyPr>
            <a:lstStyle/>
            <a:p>
              <a:pPr algn="ctr" fontAlgn="auto">
                <a:spcBef>
                  <a:spcPts val="0"/>
                </a:spcBef>
                <a:spcAft>
                  <a:spcPts val="0"/>
                </a:spcAft>
              </a:pPr>
              <a:r>
                <a:rPr lang="en-US" sz="3000" dirty="0" smtClean="0">
                  <a:solidFill>
                    <a:srgbClr val="000000"/>
                  </a:solidFill>
                  <a:latin typeface="Tahoma"/>
                  <a:ea typeface="+mn-ea"/>
                  <a:cs typeface="+mn-cs"/>
                </a:rPr>
                <a:t>Next Interval</a:t>
              </a:r>
              <a:endParaRPr lang="en-US" sz="3000" dirty="0">
                <a:solidFill>
                  <a:srgbClr val="000000"/>
                </a:solidFill>
                <a:latin typeface="Tahoma"/>
                <a:ea typeface="+mn-ea"/>
                <a:cs typeface="+mn-cs"/>
              </a:endParaRPr>
            </a:p>
          </p:txBody>
        </p:sp>
      </p:grpSp>
      <p:sp>
        <p:nvSpPr>
          <p:cNvPr id="20" name="TextBox 19"/>
          <p:cNvSpPr txBox="1"/>
          <p:nvPr/>
        </p:nvSpPr>
        <p:spPr>
          <a:xfrm>
            <a:off x="272817" y="3080573"/>
            <a:ext cx="3816424" cy="492443"/>
          </a:xfrm>
          <a:prstGeom prst="rect">
            <a:avLst/>
          </a:prstGeom>
          <a:noFill/>
        </p:spPr>
        <p:txBody>
          <a:bodyPr wrap="square" rtlCol="0">
            <a:spAutoFit/>
          </a:bodyPr>
          <a:lstStyle/>
          <a:p>
            <a:pPr algn="ctr" fontAlgn="auto">
              <a:spcBef>
                <a:spcPts val="0"/>
              </a:spcBef>
              <a:spcAft>
                <a:spcPts val="0"/>
              </a:spcAft>
            </a:pPr>
            <a:r>
              <a:rPr lang="en-US" sz="2600" dirty="0" smtClean="0">
                <a:solidFill>
                  <a:srgbClr val="000000"/>
                </a:solidFill>
                <a:latin typeface="Tahoma"/>
                <a:ea typeface="+mn-ea"/>
                <a:cs typeface="+mn-cs"/>
              </a:rPr>
              <a:t>1. Profile applications</a:t>
            </a:r>
            <a:endParaRPr lang="en-US" sz="2600" dirty="0">
              <a:solidFill>
                <a:srgbClr val="000000"/>
              </a:solidFill>
              <a:latin typeface="Tahoma"/>
              <a:ea typeface="+mn-ea"/>
              <a:cs typeface="+mn-cs"/>
            </a:endParaRPr>
          </a:p>
        </p:txBody>
      </p:sp>
      <p:sp>
        <p:nvSpPr>
          <p:cNvPr id="21" name="Right Arrow 20"/>
          <p:cNvSpPr/>
          <p:nvPr/>
        </p:nvSpPr>
        <p:spPr>
          <a:xfrm>
            <a:off x="416833" y="2575356"/>
            <a:ext cx="3816424"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cxnSp>
        <p:nvCxnSpPr>
          <p:cNvPr id="23" name="Straight Arrow Connector 22"/>
          <p:cNvCxnSpPr/>
          <p:nvPr/>
        </p:nvCxnSpPr>
        <p:spPr>
          <a:xfrm>
            <a:off x="4358612" y="2348880"/>
            <a:ext cx="0" cy="1800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52937" y="4111912"/>
            <a:ext cx="6660232" cy="1292662"/>
          </a:xfrm>
          <a:prstGeom prst="rect">
            <a:avLst/>
          </a:prstGeom>
          <a:noFill/>
        </p:spPr>
        <p:txBody>
          <a:bodyPr wrap="square" rtlCol="0">
            <a:spAutoFit/>
          </a:bodyPr>
          <a:lstStyle/>
          <a:p>
            <a:pPr fontAlgn="auto">
              <a:spcBef>
                <a:spcPts val="0"/>
              </a:spcBef>
              <a:spcAft>
                <a:spcPts val="0"/>
              </a:spcAft>
            </a:pPr>
            <a:r>
              <a:rPr lang="en-US" sz="2600" dirty="0" smtClean="0">
                <a:solidFill>
                  <a:srgbClr val="000000"/>
                </a:solidFill>
                <a:latin typeface="Tahoma"/>
                <a:ea typeface="+mn-ea"/>
                <a:cs typeface="+mn-cs"/>
              </a:rPr>
              <a:t>2. Classify applications into groups</a:t>
            </a:r>
          </a:p>
          <a:p>
            <a:pPr fontAlgn="auto">
              <a:spcBef>
                <a:spcPts val="0"/>
              </a:spcBef>
              <a:spcAft>
                <a:spcPts val="0"/>
              </a:spcAft>
            </a:pPr>
            <a:r>
              <a:rPr lang="en-US" sz="2600" dirty="0" smtClean="0">
                <a:solidFill>
                  <a:srgbClr val="000000"/>
                </a:solidFill>
                <a:latin typeface="Tahoma"/>
                <a:ea typeface="+mn-ea"/>
                <a:cs typeface="+mn-cs"/>
              </a:rPr>
              <a:t>3. Partition channels between groups</a:t>
            </a:r>
          </a:p>
          <a:p>
            <a:pPr fontAlgn="auto">
              <a:spcBef>
                <a:spcPts val="0"/>
              </a:spcBef>
              <a:spcAft>
                <a:spcPts val="0"/>
              </a:spcAft>
            </a:pPr>
            <a:r>
              <a:rPr lang="en-US" sz="2600" dirty="0" smtClean="0">
                <a:solidFill>
                  <a:srgbClr val="000000"/>
                </a:solidFill>
                <a:latin typeface="Tahoma"/>
                <a:ea typeface="+mn-ea"/>
                <a:cs typeface="+mn-cs"/>
              </a:rPr>
              <a:t>4. Assign preferred channel to applications</a:t>
            </a:r>
            <a:endParaRPr lang="en-US" sz="2600" dirty="0">
              <a:solidFill>
                <a:srgbClr val="000000"/>
              </a:solidFill>
              <a:latin typeface="Tahoma"/>
              <a:ea typeface="+mn-ea"/>
              <a:cs typeface="+mn-cs"/>
            </a:endParaRPr>
          </a:p>
        </p:txBody>
      </p:sp>
      <p:sp>
        <p:nvSpPr>
          <p:cNvPr id="27" name="TextBox 26"/>
          <p:cNvSpPr txBox="1"/>
          <p:nvPr/>
        </p:nvSpPr>
        <p:spPr>
          <a:xfrm>
            <a:off x="4430620" y="3080573"/>
            <a:ext cx="5256584" cy="492443"/>
          </a:xfrm>
          <a:prstGeom prst="rect">
            <a:avLst/>
          </a:prstGeom>
          <a:noFill/>
        </p:spPr>
        <p:txBody>
          <a:bodyPr wrap="square" rtlCol="0">
            <a:spAutoFit/>
          </a:bodyPr>
          <a:lstStyle/>
          <a:p>
            <a:pPr fontAlgn="auto">
              <a:spcBef>
                <a:spcPts val="0"/>
              </a:spcBef>
              <a:spcAft>
                <a:spcPts val="0"/>
              </a:spcAft>
            </a:pPr>
            <a:r>
              <a:rPr lang="en-US" sz="2600" dirty="0" smtClean="0">
                <a:solidFill>
                  <a:srgbClr val="000000"/>
                </a:solidFill>
                <a:latin typeface="Tahoma"/>
                <a:ea typeface="+mn-ea"/>
                <a:cs typeface="+mn-cs"/>
              </a:rPr>
              <a:t>5. Enforce channel preferences</a:t>
            </a:r>
            <a:endParaRPr lang="en-US" sz="2600" dirty="0">
              <a:solidFill>
                <a:srgbClr val="000000"/>
              </a:solidFill>
              <a:latin typeface="Tahoma"/>
              <a:ea typeface="+mn-ea"/>
              <a:cs typeface="+mn-cs"/>
            </a:endParaRPr>
          </a:p>
        </p:txBody>
      </p:sp>
      <p:sp>
        <p:nvSpPr>
          <p:cNvPr id="29" name="Right Arrow 28"/>
          <p:cNvSpPr/>
          <p:nvPr/>
        </p:nvSpPr>
        <p:spPr>
          <a:xfrm>
            <a:off x="4593297" y="2575356"/>
            <a:ext cx="3816424" cy="57606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716245239"/>
      </p:ext>
    </p:extLst>
  </p:cSld>
  <p:clrMapOvr>
    <a:masterClrMapping/>
  </p:clrMapOvr>
  <p:transition xmlns:p14="http://schemas.microsoft.com/office/powerpoint/2010/main" advTm="2357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0"/>
                            </p:stCondLst>
                            <p:childTnLst>
                              <p:par>
                                <p:cTn id="12" presetID="17" presetClass="entr" presetSubtype="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ppt_x-#ppt_w/2"/>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strVal val="#ppt_h"/>
                                          </p:val>
                                        </p:tav>
                                        <p:tav tm="100000">
                                          <p:val>
                                            <p:strVal val="#ppt_h"/>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par>
                          <p:cTn id="32" fill="hold">
                            <p:stCondLst>
                              <p:cond delay="0"/>
                            </p:stCondLst>
                            <p:childTnLst>
                              <p:par>
                                <p:cTn id="33" presetID="17"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ppt_x</p:attrName>
                                        </p:attrNameLst>
                                      </p:cBhvr>
                                      <p:tavLst>
                                        <p:tav tm="0">
                                          <p:val>
                                            <p:strVal val="#ppt_x-#ppt_w/2"/>
                                          </p:val>
                                        </p:tav>
                                        <p:tav tm="100000">
                                          <p:val>
                                            <p:strVal val="#ppt_x"/>
                                          </p:val>
                                        </p:tav>
                                      </p:tavLst>
                                    </p:anim>
                                    <p:anim calcmode="lin" valueType="num">
                                      <p:cBhvr>
                                        <p:cTn id="36" dur="500" fill="hold"/>
                                        <p:tgtEl>
                                          <p:spTgt spid="29"/>
                                        </p:tgtEl>
                                        <p:attrNameLst>
                                          <p:attrName>ppt_y</p:attrName>
                                        </p:attrNameLst>
                                      </p:cBhvr>
                                      <p:tavLst>
                                        <p:tav tm="0">
                                          <p:val>
                                            <p:strVal val="#ppt_y"/>
                                          </p:val>
                                        </p:tav>
                                        <p:tav tm="100000">
                                          <p:val>
                                            <p:strVal val="#ppt_y"/>
                                          </p:val>
                                        </p:tav>
                                      </p:tavLst>
                                    </p:anim>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p:bldP spid="27" grpId="0"/>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pPr>
              <a:buNone/>
            </a:pPr>
            <a:endParaRPr lang="en-US" sz="2500" b="1" dirty="0" smtClean="0"/>
          </a:p>
          <a:p>
            <a:r>
              <a:rPr lang="en-US" sz="2600" dirty="0" smtClean="0">
                <a:solidFill>
                  <a:srgbClr val="0070C0"/>
                </a:solidFill>
              </a:rPr>
              <a:t>Applications with very low memory-intensity rarely access memory</a:t>
            </a:r>
            <a:r>
              <a:rPr lang="en-US" sz="2600" dirty="0" smtClean="0"/>
              <a:t>                                                         </a:t>
            </a:r>
            <a:r>
              <a:rPr lang="en-US" dirty="0" smtClean="0">
                <a:sym typeface="Wingdings" pitchFamily="2" charset="2"/>
              </a:rPr>
              <a:t> </a:t>
            </a:r>
            <a:r>
              <a:rPr lang="en-US" sz="2600" dirty="0" smtClean="0"/>
              <a:t>Dedicating channels to them results in precious memory bandwidth waste</a:t>
            </a:r>
          </a:p>
          <a:p>
            <a:endParaRPr lang="en-US" sz="2600" dirty="0" smtClean="0">
              <a:solidFill>
                <a:srgbClr val="0070C0"/>
              </a:solidFill>
            </a:endParaRPr>
          </a:p>
          <a:p>
            <a:r>
              <a:rPr lang="en-US" sz="2600" dirty="0" smtClean="0">
                <a:solidFill>
                  <a:srgbClr val="0070C0"/>
                </a:solidFill>
              </a:rPr>
              <a:t>They have the most potential to keep their cores busy</a:t>
            </a:r>
            <a:r>
              <a:rPr lang="en-US" sz="2600" dirty="0" smtClean="0"/>
              <a:t>  </a:t>
            </a:r>
            <a:r>
              <a:rPr lang="en-US" sz="2600" dirty="0" smtClean="0">
                <a:sym typeface="Wingdings" pitchFamily="2" charset="2"/>
              </a:rPr>
              <a:t> W</a:t>
            </a:r>
            <a:r>
              <a:rPr lang="en-US" sz="2600" dirty="0" smtClean="0"/>
              <a:t>e would really like to prioritize them</a:t>
            </a:r>
          </a:p>
          <a:p>
            <a:endParaRPr lang="en-US" sz="2600" dirty="0" smtClean="0">
              <a:solidFill>
                <a:srgbClr val="0070C0"/>
              </a:solidFill>
            </a:endParaRPr>
          </a:p>
          <a:p>
            <a:r>
              <a:rPr lang="en-US" sz="2600" dirty="0" smtClean="0">
                <a:solidFill>
                  <a:srgbClr val="0070C0"/>
                </a:solidFill>
              </a:rPr>
              <a:t>They interfere minimally with other applications</a:t>
            </a:r>
            <a:r>
              <a:rPr lang="en-US" sz="2600" dirty="0" smtClean="0"/>
              <a:t>            </a:t>
            </a:r>
            <a:r>
              <a:rPr lang="en-US" sz="2600" dirty="0" smtClean="0">
                <a:sym typeface="Wingdings" pitchFamily="2" charset="2"/>
              </a:rPr>
              <a:t> Prioritizing them does not hurt others</a:t>
            </a:r>
            <a:endParaRPr lang="en-US" sz="2600" dirty="0" smtClean="0"/>
          </a:p>
          <a:p>
            <a:pPr lvl="1">
              <a:buNone/>
            </a:pPr>
            <a:endParaRPr lang="en-US" sz="24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28</a:t>
            </a:fld>
            <a:endParaRPr lang="en-US" altLang="en-US"/>
          </a:p>
        </p:txBody>
      </p:sp>
    </p:spTree>
    <p:custDataLst>
      <p:tags r:id="rId1"/>
    </p:custDataLst>
    <p:extLst>
      <p:ext uri="{BB962C8B-B14F-4D97-AF65-F5344CB8AC3E}">
        <p14:creationId xmlns:p14="http://schemas.microsoft.com/office/powerpoint/2010/main" val="1273603862"/>
      </p:ext>
    </p:extLst>
  </p:cSld>
  <p:clrMapOvr>
    <a:masterClrMapping/>
  </p:clrMapOvr>
  <p:transition xmlns:p14="http://schemas.microsoft.com/office/powerpoint/2010/main" advTm="2884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rgbClr val="006633"/>
                </a:solidFill>
              </a:rPr>
              <a:t>Integrated Memory Partitioning and Scheduling (IMPS)</a:t>
            </a:r>
            <a:endParaRPr lang="en-US" dirty="0"/>
          </a:p>
        </p:txBody>
      </p:sp>
      <p:sp>
        <p:nvSpPr>
          <p:cNvPr id="3" name="Content Placeholder 2"/>
          <p:cNvSpPr>
            <a:spLocks noGrp="1"/>
          </p:cNvSpPr>
          <p:nvPr>
            <p:ph idx="1"/>
          </p:nvPr>
        </p:nvSpPr>
        <p:spPr>
          <a:xfrm>
            <a:off x="228600" y="727047"/>
            <a:ext cx="8610600" cy="5339680"/>
          </a:xfrm>
        </p:spPr>
        <p:txBody>
          <a:bodyPr/>
          <a:lstStyle/>
          <a:p>
            <a:endParaRPr lang="en-US" sz="3000" dirty="0" smtClean="0">
              <a:solidFill>
                <a:srgbClr val="0070C0"/>
              </a:solidFill>
            </a:endParaRPr>
          </a:p>
          <a:p>
            <a:r>
              <a:rPr lang="en-US" sz="3100" dirty="0" smtClean="0">
                <a:solidFill>
                  <a:srgbClr val="FF0000"/>
                </a:solidFill>
              </a:rPr>
              <a:t>Always prioritize very low memory-intensity applications in the memory scheduler</a:t>
            </a:r>
          </a:p>
          <a:p>
            <a:pPr>
              <a:buNone/>
            </a:pPr>
            <a:endParaRPr lang="en-US" sz="3000" dirty="0" smtClean="0">
              <a:solidFill>
                <a:srgbClr val="FF0000"/>
              </a:solidFill>
            </a:endParaRPr>
          </a:p>
          <a:p>
            <a:pPr>
              <a:buNone/>
            </a:pPr>
            <a:endParaRPr lang="en-US" sz="3000" dirty="0" smtClean="0"/>
          </a:p>
          <a:p>
            <a:r>
              <a:rPr lang="en-US" sz="3100" dirty="0" smtClean="0">
                <a:solidFill>
                  <a:srgbClr val="0070C0"/>
                </a:solidFill>
              </a:rPr>
              <a:t>Use memory channel partitioning to mitigate interference between other applications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29</a:t>
            </a:fld>
            <a:endParaRPr lang="en-US" altLang="en-US"/>
          </a:p>
        </p:txBody>
      </p:sp>
      <p:sp>
        <p:nvSpPr>
          <p:cNvPr id="5" name="Rectangle 4"/>
          <p:cNvSpPr/>
          <p:nvPr/>
        </p:nvSpPr>
        <p:spPr>
          <a:xfrm>
            <a:off x="228600" y="6488668"/>
            <a:ext cx="8077200" cy="369332"/>
          </a:xfrm>
          <a:prstGeom prst="rect">
            <a:avLst/>
          </a:prstGeom>
        </p:spPr>
        <p:txBody>
          <a:bodyPr wrap="square">
            <a:spAutoFit/>
          </a:bodyPr>
          <a:lstStyle/>
          <a:p>
            <a:r>
              <a:rPr lang="en-US" dirty="0" err="1" smtClean="0"/>
              <a:t>Muralidhara</a:t>
            </a:r>
            <a:r>
              <a:rPr lang="en-US" dirty="0" smtClean="0"/>
              <a:t> et </a:t>
            </a:r>
            <a:r>
              <a:rPr lang="en-US" dirty="0"/>
              <a:t>al., </a:t>
            </a:r>
            <a:r>
              <a:rPr lang="en-US" dirty="0" smtClean="0"/>
              <a:t>“</a:t>
            </a:r>
            <a:r>
              <a:rPr lang="en-US" dirty="0" smtClean="0">
                <a:solidFill>
                  <a:srgbClr val="0000FF"/>
                </a:solidFill>
              </a:rPr>
              <a:t>Memory Channel Partitioning</a:t>
            </a:r>
            <a:r>
              <a:rPr lang="en-US" dirty="0" smtClean="0"/>
              <a:t>,” MICRO’11.</a:t>
            </a:r>
            <a:endParaRPr lang="en-US" dirty="0"/>
          </a:p>
        </p:txBody>
      </p:sp>
    </p:spTree>
    <p:extLst>
      <p:ext uri="{BB962C8B-B14F-4D97-AF65-F5344CB8AC3E}">
        <p14:creationId xmlns:p14="http://schemas.microsoft.com/office/powerpoint/2010/main" val="213069852"/>
      </p:ext>
    </p:extLst>
  </p:cSld>
  <p:clrMapOvr>
    <a:masterClrMapping/>
  </p:clrMapOvr>
  <p:transition xmlns:p14="http://schemas.microsoft.com/office/powerpoint/2010/main" advTm="20576"/>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Workshop All Day on April 4</a:t>
            </a:r>
            <a:endParaRPr lang="en-US" dirty="0"/>
          </a:p>
        </p:txBody>
      </p:sp>
      <p:sp>
        <p:nvSpPr>
          <p:cNvPr id="3" name="Content Placeholder 2"/>
          <p:cNvSpPr>
            <a:spLocks noGrp="1"/>
          </p:cNvSpPr>
          <p:nvPr>
            <p:ph idx="1"/>
          </p:nvPr>
        </p:nvSpPr>
        <p:spPr>
          <a:xfrm>
            <a:off x="152400" y="997529"/>
            <a:ext cx="8991600" cy="5193723"/>
          </a:xfrm>
        </p:spPr>
        <p:txBody>
          <a:bodyPr/>
          <a:lstStyle/>
          <a:p>
            <a:r>
              <a:rPr lang="en-US" dirty="0" smtClean="0">
                <a:hlinkClick r:id="rId2"/>
              </a:rPr>
              <a:t>http://www.industry-academia.org/event-carnegie-mellon-cloud-workshop.html</a:t>
            </a:r>
            <a:endParaRPr lang="en-US" dirty="0" smtClean="0"/>
          </a:p>
          <a:p>
            <a:r>
              <a:rPr lang="en-US" dirty="0" smtClean="0"/>
              <a:t>You need to register to attend. Gates 6115. Many talks:</a:t>
            </a:r>
            <a:endParaRPr lang="en-US" dirty="0"/>
          </a:p>
          <a:p>
            <a:r>
              <a:rPr lang="en-US" sz="1500" dirty="0" smtClean="0"/>
              <a:t>Keynote: Prof. Onur Mutlu – Carnegie Mellon – "Rethinking Memory System Design for Data-Intensive Computing" </a:t>
            </a:r>
          </a:p>
          <a:p>
            <a:r>
              <a:rPr lang="en-US" sz="1500" dirty="0" smtClean="0"/>
              <a:t>Prof. Rajeev </a:t>
            </a:r>
            <a:r>
              <a:rPr lang="en-US" sz="1500" dirty="0" err="1" smtClean="0"/>
              <a:t>Balasubramonian</a:t>
            </a:r>
            <a:r>
              <a:rPr lang="en-US" sz="1500" dirty="0" smtClean="0"/>
              <a:t> – Utah – “Practical Approaches to Memory Security in the Cloud” </a:t>
            </a:r>
          </a:p>
          <a:p>
            <a:r>
              <a:rPr lang="en-US" sz="1500" dirty="0" smtClean="0"/>
              <a:t>Bryan Chin  – </a:t>
            </a:r>
            <a:r>
              <a:rPr lang="en-US" sz="1500" dirty="0" err="1" smtClean="0"/>
              <a:t>Cavium</a:t>
            </a:r>
            <a:r>
              <a:rPr lang="en-US" sz="1500" dirty="0" smtClean="0"/>
              <a:t>  –  “Head in the Clouds - Building a Chip for Scale-out Computing” </a:t>
            </a:r>
          </a:p>
          <a:p>
            <a:r>
              <a:rPr lang="en-US" sz="1500" dirty="0" smtClean="0"/>
              <a:t>Dr. </a:t>
            </a:r>
            <a:r>
              <a:rPr lang="en-US" sz="1500" dirty="0" err="1" smtClean="0"/>
              <a:t>Joon</a:t>
            </a:r>
            <a:r>
              <a:rPr lang="en-US" sz="1500" dirty="0" smtClean="0"/>
              <a:t> Kim - SK Hynix – “The Future of NVM Memories” </a:t>
            </a:r>
          </a:p>
          <a:p>
            <a:r>
              <a:rPr lang="en-US" sz="1500" dirty="0" smtClean="0"/>
              <a:t>Prof. Andy </a:t>
            </a:r>
            <a:r>
              <a:rPr lang="en-US" sz="1500" dirty="0" err="1" smtClean="0"/>
              <a:t>Pavlo</a:t>
            </a:r>
            <a:r>
              <a:rPr lang="en-US" sz="1500" dirty="0" smtClean="0"/>
              <a:t> - Carnegie Mellon – “OLTP on NVM: YMMV"  </a:t>
            </a:r>
          </a:p>
          <a:p>
            <a:r>
              <a:rPr lang="en-US" sz="1500" dirty="0" smtClean="0"/>
              <a:t>Dr. John Busch – SanDisk – “The Impact of Flash Memory on the Future of Cloud Computing”</a:t>
            </a:r>
          </a:p>
          <a:p>
            <a:r>
              <a:rPr lang="en-US" sz="1500" dirty="0" smtClean="0"/>
              <a:t>Keynote: Prof. Greg Ganger – Carnegie Mellon – “Scheduling Heterogeneous Resources in Cloud Datacenters”</a:t>
            </a:r>
          </a:p>
          <a:p>
            <a:r>
              <a:rPr lang="en-US" sz="1500" dirty="0" smtClean="0"/>
              <a:t>Paul Rad – Rackspace – “</a:t>
            </a:r>
            <a:r>
              <a:rPr lang="en-US" sz="1500" dirty="0" err="1" smtClean="0"/>
              <a:t>OpenStack</a:t>
            </a:r>
            <a:r>
              <a:rPr lang="en-US" sz="1500" dirty="0" smtClean="0"/>
              <a:t>-Based High Performance Cloud Architecture” </a:t>
            </a:r>
          </a:p>
          <a:p>
            <a:r>
              <a:rPr lang="en-US" sz="1500" dirty="0" smtClean="0"/>
              <a:t>Charles Butler – Ubuntu  – “Cloud Service Orchestration with </a:t>
            </a:r>
            <a:r>
              <a:rPr lang="en-US" sz="1500" dirty="0" err="1" smtClean="0"/>
              <a:t>JuJu</a:t>
            </a:r>
            <a:r>
              <a:rPr lang="en-US" sz="1500" dirty="0" smtClean="0"/>
              <a:t>”</a:t>
            </a:r>
          </a:p>
          <a:p>
            <a:r>
              <a:rPr lang="en-US" sz="1500" dirty="0" smtClean="0"/>
              <a:t>Prof. </a:t>
            </a:r>
            <a:r>
              <a:rPr lang="en-US" sz="1500" dirty="0" err="1" smtClean="0"/>
              <a:t>Mor</a:t>
            </a:r>
            <a:r>
              <a:rPr lang="en-US" sz="1500" dirty="0" smtClean="0"/>
              <a:t> </a:t>
            </a:r>
            <a:r>
              <a:rPr lang="en-US" sz="1500" dirty="0" err="1" smtClean="0"/>
              <a:t>Harchol-Balter</a:t>
            </a:r>
            <a:r>
              <a:rPr lang="en-US" sz="1500" dirty="0" smtClean="0"/>
              <a:t> -  Carnegie Mellon – “Dynamic Power Management in Data Centers” </a:t>
            </a:r>
          </a:p>
          <a:p>
            <a:r>
              <a:rPr lang="en-US" sz="1500" dirty="0" smtClean="0"/>
              <a:t>Prof. Eric Xing – Carnegie Mellon – “</a:t>
            </a:r>
            <a:r>
              <a:rPr lang="en-US" sz="1500" dirty="0" err="1" smtClean="0"/>
              <a:t>Petuum</a:t>
            </a:r>
            <a:r>
              <a:rPr lang="en-US" sz="1500" dirty="0" smtClean="0"/>
              <a:t>: A New Platform for Cloud-based Machine Learning to Efficiently Solve Big Data Problems” </a:t>
            </a:r>
          </a:p>
          <a:p>
            <a:r>
              <a:rPr lang="en-US" sz="1500" dirty="0" err="1" smtClean="0"/>
              <a:t>Majid</a:t>
            </a:r>
            <a:r>
              <a:rPr lang="en-US" sz="1500" dirty="0" smtClean="0"/>
              <a:t> </a:t>
            </a:r>
            <a:r>
              <a:rPr lang="en-US" sz="1500" dirty="0" err="1" smtClean="0"/>
              <a:t>Bemanian</a:t>
            </a:r>
            <a:r>
              <a:rPr lang="en-US" sz="1500" dirty="0" smtClean="0"/>
              <a:t> – Imagination Technologies – “Security in the Cloud and Virtualized Mobile Devices” </a:t>
            </a:r>
          </a:p>
          <a:p>
            <a:r>
              <a:rPr lang="en-US" sz="1500" dirty="0" smtClean="0"/>
              <a:t>Robert </a:t>
            </a:r>
            <a:r>
              <a:rPr lang="en-US" sz="1500" dirty="0" err="1" smtClean="0"/>
              <a:t>Broberg</a:t>
            </a:r>
            <a:r>
              <a:rPr lang="en-US" sz="1500" dirty="0" smtClean="0"/>
              <a:t> – Cisco –  “Cloud Security Challenges and Solutions”</a:t>
            </a:r>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3</a:t>
            </a:fld>
            <a:endParaRPr lang="en-US"/>
          </a:p>
        </p:txBody>
      </p:sp>
    </p:spTree>
    <p:extLst>
      <p:ext uri="{BB962C8B-B14F-4D97-AF65-F5344CB8AC3E}">
        <p14:creationId xmlns:p14="http://schemas.microsoft.com/office/powerpoint/2010/main" val="544408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endParaRPr lang="en-US" dirty="0"/>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30</a:t>
            </a:fld>
            <a:endParaRPr lang="en-US"/>
          </a:p>
        </p:txBody>
      </p:sp>
    </p:spTree>
    <p:extLst>
      <p:ext uri="{BB962C8B-B14F-4D97-AF65-F5344CB8AC3E}">
        <p14:creationId xmlns:p14="http://schemas.microsoft.com/office/powerpoint/2010/main" val="465071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807896" cy="1066800"/>
          </a:xfrm>
        </p:spPr>
        <p:txBody>
          <a:bodyPr/>
          <a:lstStyle/>
          <a:p>
            <a:r>
              <a:rPr lang="en-US" sz="3800" dirty="0"/>
              <a:t>An Alternative Approach: Source Throttling</a:t>
            </a:r>
          </a:p>
        </p:txBody>
      </p:sp>
      <p:sp>
        <p:nvSpPr>
          <p:cNvPr id="3" name="Content Placeholder 2"/>
          <p:cNvSpPr>
            <a:spLocks noGrp="1"/>
          </p:cNvSpPr>
          <p:nvPr>
            <p:ph idx="1"/>
          </p:nvPr>
        </p:nvSpPr>
        <p:spPr>
          <a:xfrm>
            <a:off x="228600" y="1066800"/>
            <a:ext cx="8610600" cy="4876800"/>
          </a:xfrm>
        </p:spPr>
        <p:txBody>
          <a:bodyPr/>
          <a:lstStyle/>
          <a:p>
            <a:r>
              <a:rPr lang="en-US" dirty="0" smtClean="0"/>
              <a:t>Manage inter-thread interference at the </a:t>
            </a:r>
            <a:r>
              <a:rPr lang="en-US" dirty="0" smtClean="0">
                <a:solidFill>
                  <a:srgbClr val="0000FF"/>
                </a:solidFill>
              </a:rPr>
              <a:t>cores (sources)</a:t>
            </a:r>
            <a:r>
              <a:rPr lang="en-US" dirty="0" smtClean="0"/>
              <a:t>, </a:t>
            </a:r>
            <a:r>
              <a:rPr lang="en-US" dirty="0" smtClean="0">
                <a:solidFill>
                  <a:srgbClr val="D90B00"/>
                </a:solidFill>
              </a:rPr>
              <a:t>not</a:t>
            </a:r>
            <a:r>
              <a:rPr lang="en-US" dirty="0" smtClean="0"/>
              <a:t> at the </a:t>
            </a:r>
            <a:r>
              <a:rPr lang="en-US" dirty="0" smtClean="0">
                <a:solidFill>
                  <a:srgbClr val="D90B00"/>
                </a:solidFill>
              </a:rPr>
              <a:t>shared resources</a:t>
            </a:r>
            <a:endParaRPr lang="en-US" dirty="0" smtClean="0"/>
          </a:p>
          <a:p>
            <a:endParaRPr lang="en-US" sz="1800" dirty="0"/>
          </a:p>
          <a:p>
            <a:r>
              <a:rPr lang="en-US" dirty="0" smtClean="0">
                <a:solidFill>
                  <a:srgbClr val="0000FF"/>
                </a:solidFill>
              </a:rPr>
              <a:t>Dynamically estimate unfairness </a:t>
            </a:r>
            <a:r>
              <a:rPr lang="en-US" dirty="0" smtClean="0"/>
              <a:t>in the memory system </a:t>
            </a:r>
          </a:p>
          <a:p>
            <a:r>
              <a:rPr lang="en-US" dirty="0" smtClean="0"/>
              <a:t>Feed back this information into a controller</a:t>
            </a:r>
          </a:p>
          <a:p>
            <a:r>
              <a:rPr lang="en-US" dirty="0" smtClean="0">
                <a:solidFill>
                  <a:srgbClr val="0000FF"/>
                </a:solidFill>
              </a:rPr>
              <a:t>Throttle cores’ memory access rates</a:t>
            </a:r>
            <a:r>
              <a:rPr lang="en-US" dirty="0" smtClean="0"/>
              <a:t> accordingly</a:t>
            </a:r>
          </a:p>
          <a:p>
            <a:pPr lvl="1"/>
            <a:r>
              <a:rPr lang="en-US" dirty="0" smtClean="0"/>
              <a:t>Whom to throttle and by how much depends on performance target (throughput, fairness, per-thread </a:t>
            </a:r>
            <a:r>
              <a:rPr lang="en-US" dirty="0" err="1" smtClean="0"/>
              <a:t>QoS</a:t>
            </a:r>
            <a:r>
              <a:rPr lang="en-US" dirty="0" smtClean="0"/>
              <a:t>, etc)</a:t>
            </a:r>
          </a:p>
          <a:p>
            <a:pPr lvl="1"/>
            <a:r>
              <a:rPr lang="en-US" dirty="0" smtClean="0"/>
              <a:t>E.g., if unfairness &gt; system-software-specified target then</a:t>
            </a:r>
            <a:br>
              <a:rPr lang="en-US" dirty="0" smtClean="0"/>
            </a:br>
            <a:r>
              <a:rPr lang="en-US" dirty="0" smtClean="0">
                <a:solidFill>
                  <a:srgbClr val="0000FF"/>
                </a:solidFill>
              </a:rPr>
              <a:t>throttle down </a:t>
            </a:r>
            <a:r>
              <a:rPr lang="en-US" dirty="0" smtClean="0"/>
              <a:t>core causing unfairness &amp;</a:t>
            </a:r>
            <a:r>
              <a:rPr lang="en-US" dirty="0" smtClean="0">
                <a:solidFill>
                  <a:srgbClr val="002D99"/>
                </a:solidFill>
              </a:rPr>
              <a:t> </a:t>
            </a:r>
            <a:br>
              <a:rPr lang="en-US" dirty="0" smtClean="0">
                <a:solidFill>
                  <a:srgbClr val="002D99"/>
                </a:solidFill>
              </a:rPr>
            </a:br>
            <a:r>
              <a:rPr lang="en-US" dirty="0" smtClean="0">
                <a:solidFill>
                  <a:srgbClr val="0000FF"/>
                </a:solidFill>
              </a:rPr>
              <a:t>throttle up </a:t>
            </a:r>
            <a:r>
              <a:rPr lang="en-US" dirty="0" smtClean="0"/>
              <a:t>core that was unfairly treated</a:t>
            </a:r>
          </a:p>
          <a:p>
            <a:pPr lvl="1"/>
            <a:endParaRPr lang="en-US" dirty="0"/>
          </a:p>
          <a:p>
            <a:r>
              <a:rPr lang="en-US" sz="2000" dirty="0"/>
              <a:t>Ebrahimi et al., “</a:t>
            </a:r>
            <a:r>
              <a:rPr lang="en-US" sz="2000" dirty="0">
                <a:solidFill>
                  <a:srgbClr val="0000FF"/>
                </a:solidFill>
              </a:rPr>
              <a:t>Fairness via Source Throttling</a:t>
            </a:r>
            <a:r>
              <a:rPr lang="en-US" sz="2000" dirty="0"/>
              <a:t>,” ASPLOS’10, TOCS’12.</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31</a:t>
            </a:fld>
            <a:endParaRPr lang="en-US" altLang="en-US">
              <a:solidFill>
                <a:srgbClr val="000000"/>
              </a:solidFill>
            </a:endParaRPr>
          </a:p>
        </p:txBody>
      </p:sp>
    </p:spTree>
    <p:extLst>
      <p:ext uri="{BB962C8B-B14F-4D97-AF65-F5344CB8AC3E}">
        <p14:creationId xmlns:p14="http://schemas.microsoft.com/office/powerpoint/2010/main" val="17948196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p:cNvSpPr>
          <p:nvPr/>
        </p:nvSpPr>
        <p:spPr bwMode="auto">
          <a:xfrm>
            <a:off x="7090173" y="6474026"/>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60420" name="Text Box 5"/>
          <p:cNvSpPr txBox="1">
            <a:spLocks noChangeArrowheads="1"/>
          </p:cNvSpPr>
          <p:nvPr/>
        </p:nvSpPr>
        <p:spPr bwMode="auto">
          <a:xfrm>
            <a:off x="8109273" y="6545461"/>
            <a:ext cx="261193" cy="241102"/>
          </a:xfrm>
          <a:prstGeom prst="rect">
            <a:avLst/>
          </a:prstGeom>
          <a:noFill/>
          <a:ln w="12700">
            <a:noFill/>
            <a:miter lim="800000"/>
            <a:headEnd/>
            <a:tailEnd/>
          </a:ln>
        </p:spPr>
        <p:txBody>
          <a:bodyPr wrap="none" lIns="64281" tIns="32140" rIns="64281" bIns="32140">
            <a:prstTxWarp prst="textNoShape">
              <a:avLst/>
            </a:prstTxWarp>
          </a:bodyPr>
          <a:lstStyle/>
          <a:p>
            <a:pPr algn="ctr" defTabSz="914259"/>
            <a:fld id="{C445231B-BF33-B140-84BB-0105214CB111}"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259"/>
              <a:t>32</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60421" name="Rectangle 6"/>
          <p:cNvSpPr>
            <a:spLocks/>
          </p:cNvSpPr>
          <p:nvPr/>
        </p:nvSpPr>
        <p:spPr bwMode="auto">
          <a:xfrm>
            <a:off x="455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001F67"/>
                </a:solidFill>
                <a:latin typeface="Tahoma"/>
                <a:ea typeface="Gill Sans" pitchFamily="31" charset="0"/>
                <a:cs typeface="Gill Sans" pitchFamily="31" charset="0"/>
              </a:rPr>
              <a:t>Runtime Unfairness</a:t>
            </a:r>
          </a:p>
          <a:p>
            <a:pPr marL="40176" algn="ctr" defTabSz="914259"/>
            <a:r>
              <a:rPr lang="en-US" sz="2300" dirty="0">
                <a:solidFill>
                  <a:srgbClr val="001F67"/>
                </a:solidFill>
                <a:latin typeface="Tahoma"/>
                <a:ea typeface="Gill Sans" pitchFamily="31" charset="0"/>
                <a:cs typeface="Gill Sans" pitchFamily="31" charset="0"/>
              </a:rPr>
              <a:t>Evaluation</a:t>
            </a:r>
          </a:p>
        </p:txBody>
      </p:sp>
      <p:sp>
        <p:nvSpPr>
          <p:cNvPr id="60422" name="Rectangle 7"/>
          <p:cNvSpPr>
            <a:spLocks/>
          </p:cNvSpPr>
          <p:nvPr/>
        </p:nvSpPr>
        <p:spPr bwMode="auto">
          <a:xfrm>
            <a:off x="6170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D90B00"/>
                </a:solidFill>
                <a:latin typeface="Tahoma"/>
                <a:ea typeface="Gill Sans" pitchFamily="31" charset="0"/>
                <a:cs typeface="Gill Sans" pitchFamily="31" charset="0"/>
              </a:rPr>
              <a:t>Dynamic</a:t>
            </a:r>
          </a:p>
          <a:p>
            <a:pPr marL="40176" algn="ctr" defTabSz="914259"/>
            <a:r>
              <a:rPr lang="en-US" sz="2300" dirty="0">
                <a:solidFill>
                  <a:srgbClr val="D90B00"/>
                </a:solidFill>
                <a:latin typeface="Tahoma"/>
                <a:ea typeface="Gill Sans" pitchFamily="31" charset="0"/>
                <a:cs typeface="Gill Sans" pitchFamily="31" charset="0"/>
              </a:rPr>
              <a:t>Request Throttling</a:t>
            </a:r>
          </a:p>
        </p:txBody>
      </p:sp>
      <p:sp>
        <p:nvSpPr>
          <p:cNvPr id="25608" name="Rectangle 8"/>
          <p:cNvSpPr>
            <a:spLocks/>
          </p:cNvSpPr>
          <p:nvPr/>
        </p:nvSpPr>
        <p:spPr bwMode="auto">
          <a:xfrm>
            <a:off x="187524"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1- Estimating system unfairness </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2- Find app. with the highest slowdown (App-slowest)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000000"/>
                </a:solidFill>
                <a:latin typeface="Verdana" pitchFamily="31" charset="0"/>
                <a:ea typeface="Verdana" pitchFamily="31" charset="0"/>
                <a:cs typeface="Verdana" pitchFamily="31" charset="0"/>
                <a:sym typeface="Verdana" pitchFamily="31" charset="0"/>
              </a:rPr>
            </a:br>
            <a:r>
              <a:rPr lang="en-US" dirty="0">
                <a:solidFill>
                  <a:srgbClr val="000000"/>
                </a:solidFill>
                <a:latin typeface="Verdana" pitchFamily="31" charset="0"/>
                <a:ea typeface="Verdana" pitchFamily="31" charset="0"/>
                <a:cs typeface="Verdana" pitchFamily="31" charset="0"/>
                <a:sym typeface="Verdana" pitchFamily="31" charset="0"/>
              </a:rPr>
              <a:t>(App-interfering)</a:t>
            </a:r>
          </a:p>
        </p:txBody>
      </p:sp>
      <p:sp>
        <p:nvSpPr>
          <p:cNvPr id="25609" name="Rectangle 9"/>
          <p:cNvSpPr>
            <a:spLocks/>
          </p:cNvSpPr>
          <p:nvPr/>
        </p:nvSpPr>
        <p:spPr bwMode="auto">
          <a:xfrm>
            <a:off x="4679156"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if (Unfairness Estimate &gt;Target) </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 1-Throttle down App-</a:t>
            </a:r>
            <a:r>
              <a:rPr lang="en-US" dirty="0" smtClean="0">
                <a:solidFill>
                  <a:srgbClr val="000000"/>
                </a:solidFill>
                <a:latin typeface="Verdana" pitchFamily="31" charset="0"/>
                <a:ea typeface="Verdana" pitchFamily="31" charset="0"/>
                <a:cs typeface="Verdana" pitchFamily="31" charset="0"/>
                <a:sym typeface="Verdana" pitchFamily="31" charset="0"/>
              </a:rPr>
              <a:t>interfering</a:t>
            </a:r>
          </a:p>
          <a:p>
            <a:pPr marL="40176" defTabSz="914259"/>
            <a:r>
              <a:rPr lang="en-US" sz="1600" dirty="0">
                <a:solidFill>
                  <a:srgbClr val="000000"/>
                </a:solidFill>
                <a:latin typeface="Verdana" pitchFamily="31" charset="0"/>
                <a:ea typeface="Verdana" pitchFamily="31" charset="0"/>
                <a:cs typeface="Verdana" pitchFamily="31" charset="0"/>
                <a:sym typeface="Verdana" pitchFamily="31" charset="0"/>
              </a:rPr>
              <a:t>    (limit injection rate and parallelism)</a:t>
            </a:r>
            <a:endParaRPr lang="en-US" dirty="0">
              <a:solidFill>
                <a:srgbClr val="000000"/>
              </a:solidFill>
              <a:latin typeface="Verdana" pitchFamily="31" charset="0"/>
              <a:ea typeface="Verdana" pitchFamily="31" charset="0"/>
              <a:cs typeface="Verdana" pitchFamily="31" charset="0"/>
              <a:sym typeface="Verdana" pitchFamily="31" charset="0"/>
            </a:endParaRP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 2-Throttle up App-slowest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a:t>
            </a:r>
          </a:p>
        </p:txBody>
      </p:sp>
      <p:sp>
        <p:nvSpPr>
          <p:cNvPr id="60425" name="AutoShape 10"/>
          <p:cNvSpPr>
            <a:spLocks/>
          </p:cNvSpPr>
          <p:nvPr/>
        </p:nvSpPr>
        <p:spPr bwMode="auto">
          <a:xfrm>
            <a:off x="250031" y="3303984"/>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60426" name="Rectangle 11"/>
          <p:cNvSpPr>
            <a:spLocks/>
          </p:cNvSpPr>
          <p:nvPr/>
        </p:nvSpPr>
        <p:spPr bwMode="auto">
          <a:xfrm>
            <a:off x="193105" y="2893222"/>
            <a:ext cx="643764" cy="430887"/>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800" dirty="0">
                <a:solidFill>
                  <a:srgbClr val="000000"/>
                </a:solidFill>
                <a:latin typeface="Tahoma"/>
                <a:ea typeface="Gill Sans" pitchFamily="31" charset="0"/>
                <a:cs typeface="Gill Sans" pitchFamily="31" charset="0"/>
              </a:rPr>
              <a:t>FST</a:t>
            </a:r>
          </a:p>
        </p:txBody>
      </p:sp>
      <p:sp>
        <p:nvSpPr>
          <p:cNvPr id="25612" name="Line 12"/>
          <p:cNvSpPr>
            <a:spLocks noChangeShapeType="1"/>
          </p:cNvSpPr>
          <p:nvPr/>
        </p:nvSpPr>
        <p:spPr bwMode="auto">
          <a:xfrm flipH="1">
            <a:off x="3011537" y="3786188"/>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3" name="Rectangle 13"/>
          <p:cNvSpPr>
            <a:spLocks/>
          </p:cNvSpPr>
          <p:nvPr/>
        </p:nvSpPr>
        <p:spPr bwMode="auto">
          <a:xfrm>
            <a:off x="3508251" y="3415605"/>
            <a:ext cx="238890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Unfairness Estimate</a:t>
            </a:r>
          </a:p>
        </p:txBody>
      </p:sp>
      <p:sp>
        <p:nvSpPr>
          <p:cNvPr id="25614" name="Line 14"/>
          <p:cNvSpPr>
            <a:spLocks noChangeShapeType="1"/>
          </p:cNvSpPr>
          <p:nvPr/>
        </p:nvSpPr>
        <p:spPr bwMode="auto">
          <a:xfrm rot="10800000">
            <a:off x="3023819" y="4154537"/>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5" name="Rectangle 15"/>
          <p:cNvSpPr>
            <a:spLocks/>
          </p:cNvSpPr>
          <p:nvPr/>
        </p:nvSpPr>
        <p:spPr bwMode="auto">
          <a:xfrm>
            <a:off x="3993806" y="3790652"/>
            <a:ext cx="1477895"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App-slowest</a:t>
            </a:r>
          </a:p>
        </p:txBody>
      </p:sp>
      <p:sp>
        <p:nvSpPr>
          <p:cNvPr id="25616" name="Line 16"/>
          <p:cNvSpPr>
            <a:spLocks noChangeShapeType="1"/>
          </p:cNvSpPr>
          <p:nvPr/>
        </p:nvSpPr>
        <p:spPr bwMode="auto">
          <a:xfrm rot="10800000">
            <a:off x="3023819" y="4535165"/>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7" name="Rectangle 17"/>
          <p:cNvSpPr>
            <a:spLocks/>
          </p:cNvSpPr>
          <p:nvPr/>
        </p:nvSpPr>
        <p:spPr bwMode="auto">
          <a:xfrm>
            <a:off x="3808512" y="4156769"/>
            <a:ext cx="182110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App-interfering</a:t>
            </a:r>
          </a:p>
        </p:txBody>
      </p:sp>
      <p:grpSp>
        <p:nvGrpSpPr>
          <p:cNvPr id="3" name="Group 18"/>
          <p:cNvGrpSpPr>
            <a:grpSpLocks/>
          </p:cNvGrpSpPr>
          <p:nvPr/>
        </p:nvGrpSpPr>
        <p:grpSpPr bwMode="auto">
          <a:xfrm>
            <a:off x="2096256" y="2157724"/>
            <a:ext cx="1573834" cy="417284"/>
            <a:chOff x="15" y="35"/>
            <a:chExt cx="1409" cy="373"/>
          </a:xfrm>
        </p:grpSpPr>
        <p:sp>
          <p:nvSpPr>
            <p:cNvPr id="60446" name="Rectangle 19"/>
            <p:cNvSpPr>
              <a:spLocks/>
            </p:cNvSpPr>
            <p:nvPr/>
          </p:nvSpPr>
          <p:spPr bwMode="auto">
            <a:xfrm rot="5400000" flipH="1">
              <a:off x="290"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dirty="0">
                  <a:solidFill>
                    <a:srgbClr val="000000"/>
                  </a:solidFill>
                  <a:latin typeface="Arial" pitchFamily="31" charset="0"/>
                  <a:sym typeface="Arial" pitchFamily="31" charset="0"/>
                </a:rPr>
                <a:t>⎪</a:t>
              </a:r>
            </a:p>
          </p:txBody>
        </p:sp>
        <p:sp>
          <p:nvSpPr>
            <p:cNvPr id="60447" name="Rectangle 20"/>
            <p:cNvSpPr>
              <a:spLocks/>
            </p:cNvSpPr>
            <p:nvPr/>
          </p:nvSpPr>
          <p:spPr bwMode="auto">
            <a:xfrm rot="5400000" flipH="1">
              <a:off x="532"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sp>
          <p:nvSpPr>
            <p:cNvPr id="60448" name="Rectangle 21"/>
            <p:cNvSpPr>
              <a:spLocks/>
            </p:cNvSpPr>
            <p:nvPr/>
          </p:nvSpPr>
          <p:spPr bwMode="auto">
            <a:xfrm rot="5400000" flipH="1">
              <a:off x="874"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dirty="0">
                  <a:solidFill>
                    <a:srgbClr val="000000"/>
                  </a:solidFill>
                  <a:latin typeface="Arial" pitchFamily="31" charset="0"/>
                  <a:sym typeface="Arial" pitchFamily="31" charset="0"/>
                </a:rPr>
                <a:t>⎪</a:t>
              </a:r>
            </a:p>
          </p:txBody>
        </p:sp>
        <p:sp>
          <p:nvSpPr>
            <p:cNvPr id="60449" name="Rectangle 22"/>
            <p:cNvSpPr>
              <a:spLocks/>
            </p:cNvSpPr>
            <p:nvPr/>
          </p:nvSpPr>
          <p:spPr bwMode="auto">
            <a:xfrm rot="5400000" flipH="1">
              <a:off x="1044"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sp>
          <p:nvSpPr>
            <p:cNvPr id="60450" name="Rectangle 23"/>
            <p:cNvSpPr>
              <a:spLocks/>
            </p:cNvSpPr>
            <p:nvPr/>
          </p:nvSpPr>
          <p:spPr bwMode="auto">
            <a:xfrm rot="5400000" flipH="1">
              <a:off x="21"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grpSp>
      <p:sp>
        <p:nvSpPr>
          <p:cNvPr id="25624" name="Rectangle 24"/>
          <p:cNvSpPr>
            <a:spLocks/>
          </p:cNvSpPr>
          <p:nvPr/>
        </p:nvSpPr>
        <p:spPr bwMode="auto">
          <a:xfrm>
            <a:off x="1877470" y="2419945"/>
            <a:ext cx="2098477" cy="696516"/>
          </a:xfrm>
          <a:prstGeom prst="rect">
            <a:avLst/>
          </a:prstGeom>
          <a:noFill/>
          <a:ln w="12700">
            <a:noFill/>
            <a:miter lim="800000"/>
            <a:headEnd/>
            <a:tailEnd/>
          </a:ln>
        </p:spPr>
        <p:txBody>
          <a:bodyPr lIns="0" tIns="0" rIns="40632" bIns="0">
            <a:prstTxWarp prst="textNoShape">
              <a:avLst/>
            </a:prstTxWarp>
          </a:bodyPr>
          <a:lstStyle/>
          <a:p>
            <a:pPr marL="40176" algn="ctr" defTabSz="914259"/>
            <a:r>
              <a:rPr lang="en-US" sz="2100" dirty="0">
                <a:solidFill>
                  <a:srgbClr val="000000"/>
                </a:solidFill>
                <a:latin typeface="Tahoma"/>
                <a:ea typeface="Gill Sans" pitchFamily="31" charset="0"/>
                <a:cs typeface="Gill Sans" pitchFamily="31" charset="0"/>
              </a:rPr>
              <a:t>Slowdown Estimation</a:t>
            </a:r>
          </a:p>
        </p:txBody>
      </p:sp>
      <p:sp>
        <p:nvSpPr>
          <p:cNvPr id="60435" name="Rectangle 25"/>
          <p:cNvSpPr>
            <a:spLocks/>
          </p:cNvSpPr>
          <p:nvPr/>
        </p:nvSpPr>
        <p:spPr bwMode="auto">
          <a:xfrm>
            <a:off x="6712893" y="1826122"/>
            <a:ext cx="62777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Time</a:t>
            </a:r>
          </a:p>
        </p:txBody>
      </p:sp>
      <p:sp>
        <p:nvSpPr>
          <p:cNvPr id="60436" name="Line 26"/>
          <p:cNvSpPr>
            <a:spLocks noChangeShapeType="1"/>
          </p:cNvSpPr>
          <p:nvPr/>
        </p:nvSpPr>
        <p:spPr bwMode="auto">
          <a:xfrm>
            <a:off x="218777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37" name="Rectangle 27"/>
          <p:cNvSpPr>
            <a:spLocks/>
          </p:cNvSpPr>
          <p:nvPr/>
        </p:nvSpPr>
        <p:spPr bwMode="auto">
          <a:xfrm>
            <a:off x="2342927"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1</a:t>
            </a:r>
          </a:p>
        </p:txBody>
      </p:sp>
      <p:sp>
        <p:nvSpPr>
          <p:cNvPr id="60438" name="Line 28"/>
          <p:cNvSpPr>
            <a:spLocks noChangeShapeType="1"/>
          </p:cNvSpPr>
          <p:nvPr/>
        </p:nvSpPr>
        <p:spPr bwMode="auto">
          <a:xfrm>
            <a:off x="364331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39" name="Rectangle 29"/>
          <p:cNvSpPr>
            <a:spLocks/>
          </p:cNvSpPr>
          <p:nvPr/>
        </p:nvSpPr>
        <p:spPr bwMode="auto">
          <a:xfrm>
            <a:off x="3801815"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2</a:t>
            </a:r>
          </a:p>
        </p:txBody>
      </p:sp>
      <p:sp>
        <p:nvSpPr>
          <p:cNvPr id="60440" name="Line 30"/>
          <p:cNvSpPr>
            <a:spLocks noChangeShapeType="1"/>
          </p:cNvSpPr>
          <p:nvPr/>
        </p:nvSpPr>
        <p:spPr bwMode="auto">
          <a:xfrm>
            <a:off x="5098852"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41" name="Rectangle 31"/>
          <p:cNvSpPr>
            <a:spLocks/>
          </p:cNvSpPr>
          <p:nvPr/>
        </p:nvSpPr>
        <p:spPr bwMode="auto">
          <a:xfrm>
            <a:off x="5257354"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3</a:t>
            </a:r>
          </a:p>
        </p:txBody>
      </p:sp>
      <p:sp>
        <p:nvSpPr>
          <p:cNvPr id="60442" name="Line 32"/>
          <p:cNvSpPr>
            <a:spLocks noChangeShapeType="1"/>
          </p:cNvSpPr>
          <p:nvPr/>
        </p:nvSpPr>
        <p:spPr bwMode="auto">
          <a:xfrm rot="10800000">
            <a:off x="2178844" y="2195587"/>
            <a:ext cx="5089922" cy="0"/>
          </a:xfrm>
          <a:prstGeom prst="line">
            <a:avLst/>
          </a:prstGeom>
          <a:noFill/>
          <a:ln w="38100">
            <a:solidFill>
              <a:schemeClr val="tx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33" name="Rectangle 33"/>
          <p:cNvSpPr>
            <a:spLocks/>
          </p:cNvSpPr>
          <p:nvPr/>
        </p:nvSpPr>
        <p:spPr bwMode="auto">
          <a:xfrm>
            <a:off x="455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001F67"/>
                </a:solidFill>
                <a:latin typeface="Tahoma"/>
                <a:ea typeface="Gill Sans" pitchFamily="31" charset="0"/>
                <a:cs typeface="Gill Sans" pitchFamily="31" charset="0"/>
              </a:rPr>
              <a:t>Runtime Unfairness</a:t>
            </a:r>
          </a:p>
          <a:p>
            <a:pPr marL="40176" algn="ctr" defTabSz="914259"/>
            <a:r>
              <a:rPr lang="en-US" sz="2300" dirty="0">
                <a:solidFill>
                  <a:srgbClr val="001F67"/>
                </a:solidFill>
                <a:latin typeface="Tahoma"/>
                <a:ea typeface="Gill Sans" pitchFamily="31" charset="0"/>
                <a:cs typeface="Gill Sans" pitchFamily="31" charset="0"/>
              </a:rPr>
              <a:t>Evaluation</a:t>
            </a:r>
          </a:p>
        </p:txBody>
      </p:sp>
      <p:sp>
        <p:nvSpPr>
          <p:cNvPr id="25634" name="Rectangle 34"/>
          <p:cNvSpPr>
            <a:spLocks/>
          </p:cNvSpPr>
          <p:nvPr/>
        </p:nvSpPr>
        <p:spPr bwMode="auto">
          <a:xfrm>
            <a:off x="6170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D90B00"/>
                </a:solidFill>
                <a:latin typeface="Tahoma"/>
                <a:ea typeface="Gill Sans" pitchFamily="31" charset="0"/>
                <a:cs typeface="Gill Sans" pitchFamily="31" charset="0"/>
              </a:rPr>
              <a:t>Dynamic</a:t>
            </a:r>
          </a:p>
          <a:p>
            <a:pPr marL="40176" algn="ctr" defTabSz="914259"/>
            <a:r>
              <a:rPr lang="en-US" sz="2300" dirty="0">
                <a:solidFill>
                  <a:srgbClr val="D90B00"/>
                </a:solidFill>
                <a:latin typeface="Tahoma"/>
                <a:ea typeface="Gill Sans" pitchFamily="31" charset="0"/>
                <a:cs typeface="Gill Sans" pitchFamily="31" charset="0"/>
              </a:rPr>
              <a:t>Request Throttling</a:t>
            </a:r>
          </a:p>
        </p:txBody>
      </p:sp>
      <p:sp>
        <p:nvSpPr>
          <p:cNvPr id="37" name="Title 1"/>
          <p:cNvSpPr>
            <a:spLocks noGrp="1"/>
          </p:cNvSpPr>
          <p:nvPr>
            <p:ph type="title"/>
          </p:nvPr>
        </p:nvSpPr>
        <p:spPr>
          <a:xfrm>
            <a:off x="228600" y="152401"/>
            <a:ext cx="8915400" cy="1066800"/>
          </a:xfrm>
        </p:spPr>
        <p:txBody>
          <a:bodyPr/>
          <a:lstStyle/>
          <a:p>
            <a:r>
              <a:rPr lang="en-US" sz="3800" dirty="0"/>
              <a:t>Fairness via Source Throttling (FST) </a:t>
            </a:r>
            <a:r>
              <a:rPr lang="en-US" sz="2200" kern="1200" dirty="0">
                <a:solidFill>
                  <a:srgbClr val="006633"/>
                </a:solidFill>
                <a:latin typeface="Times New Roman" pitchFamily="18" charset="0"/>
                <a:cs typeface="Times New Roman" pitchFamily="18" charset="0"/>
              </a:rPr>
              <a:t>[ASPLOS’10]</a:t>
            </a:r>
            <a:endParaRPr lang="en-US" sz="3800" dirty="0"/>
          </a:p>
        </p:txBody>
      </p:sp>
    </p:spTree>
    <p:extLst>
      <p:ext uri="{BB962C8B-B14F-4D97-AF65-F5344CB8AC3E}">
        <p14:creationId xmlns:p14="http://schemas.microsoft.com/office/powerpoint/2010/main" val="22022364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60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12"/>
                                        </p:tgtEl>
                                        <p:attrNameLst>
                                          <p:attrName>style.visibility</p:attrName>
                                        </p:attrNameLst>
                                      </p:cBhvr>
                                      <p:to>
                                        <p:strVal val="visible"/>
                                      </p:to>
                                    </p:set>
                                    <p:animEffect transition="in" filter="wipe(left)">
                                      <p:cBhvr>
                                        <p:cTn id="31" dur="500"/>
                                        <p:tgtEl>
                                          <p:spTgt spid="256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614"/>
                                        </p:tgtEl>
                                        <p:attrNameLst>
                                          <p:attrName>style.visibility</p:attrName>
                                        </p:attrNameLst>
                                      </p:cBhvr>
                                      <p:to>
                                        <p:strVal val="visible"/>
                                      </p:to>
                                    </p:set>
                                    <p:animEffect transition="in" filter="wipe(left)">
                                      <p:cBhvr>
                                        <p:cTn id="34" dur="500"/>
                                        <p:tgtEl>
                                          <p:spTgt spid="256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animEffect transition="in" filter="wipe(left)">
                                      <p:cBhvr>
                                        <p:cTn id="37" dur="500"/>
                                        <p:tgtEl>
                                          <p:spTgt spid="2561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56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6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617"/>
                                        </p:tgtEl>
                                        <p:attrNameLst>
                                          <p:attrName>style.visibility</p:attrName>
                                        </p:attrNameLst>
                                      </p:cBhvr>
                                      <p:to>
                                        <p:strVal val="visible"/>
                                      </p:to>
                                    </p:set>
                                  </p:childTnLst>
                                </p:cTn>
                              </p:par>
                            </p:childTnLst>
                          </p:cTn>
                        </p:par>
                        <p:par>
                          <p:cTn id="44" fill="hold">
                            <p:stCondLst>
                              <p:cond delay="500"/>
                            </p:stCondLst>
                            <p:childTnLst>
                              <p:par>
                                <p:cTn id="45" presetID="1" presetClass="exit" presetSubtype="0" fill="hold" grpId="1" nodeType="afterEffect">
                                  <p:stCondLst>
                                    <p:cond delay="0"/>
                                  </p:stCondLst>
                                  <p:childTnLst>
                                    <p:set>
                                      <p:cBhvr>
                                        <p:cTn id="46" dur="1" fill="hold">
                                          <p:stCondLst>
                                            <p:cond delay="499"/>
                                          </p:stCondLst>
                                        </p:cTn>
                                        <p:tgtEl>
                                          <p:spTgt spid="25633"/>
                                        </p:tgtEl>
                                        <p:attrNameLst>
                                          <p:attrName>style.visibility</p:attrName>
                                        </p:attrNameLst>
                                      </p:cBhvr>
                                      <p:to>
                                        <p:strVal val="hidden"/>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256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609">
                                            <p:bg/>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609">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5609">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609">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609">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5609">
                                            <p:txEl>
                                              <p:pRg st="4" end="4"/>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6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build="p" animBg="1" autoUpdateAnimBg="0" advAuto="0"/>
      <p:bldP spid="25609" grpId="0" build="p" animBg="1" autoUpdateAnimBg="0"/>
      <p:bldP spid="25612" grpId="0" animBg="1"/>
      <p:bldP spid="25613" grpId="0" autoUpdateAnimBg="0"/>
      <p:bldP spid="25614" grpId="0" animBg="1"/>
      <p:bldP spid="25615" grpId="0" autoUpdateAnimBg="0"/>
      <p:bldP spid="25616" grpId="0" animBg="1"/>
      <p:bldP spid="25617" grpId="0" autoUpdateAnimBg="0"/>
      <p:bldP spid="25624" grpId="0" autoUpdateAnimBg="0"/>
      <p:bldP spid="25633" grpId="0" animBg="1" autoUpdateAnimBg="0"/>
      <p:bldP spid="25633" grpId="1" animBg="1" autoUpdateAnimBg="0"/>
      <p:bldP spid="25634"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r>
              <a:rPr lang="en-US" sz="3600" dirty="0" smtClean="0">
                <a:latin typeface="Garamond" charset="0"/>
              </a:rPr>
              <a:t>Core</a:t>
            </a:r>
            <a:r>
              <a:rPr lang="en-US" sz="3600" dirty="0">
                <a:latin typeface="Garamond" charset="0"/>
              </a:rPr>
              <a:t> </a:t>
            </a:r>
            <a:r>
              <a:rPr lang="en-US" sz="3600" dirty="0" smtClean="0">
                <a:latin typeface="Garamond" charset="0"/>
              </a:rPr>
              <a:t>(Source) Throttling</a:t>
            </a:r>
            <a:endParaRPr lang="en-US" sz="3600" dirty="0">
              <a:latin typeface="Garamond" charset="0"/>
            </a:endParaRPr>
          </a:p>
        </p:txBody>
      </p:sp>
      <p:sp>
        <p:nvSpPr>
          <p:cNvPr id="3" name="Content Placeholder 2"/>
          <p:cNvSpPr>
            <a:spLocks noGrp="1"/>
          </p:cNvSpPr>
          <p:nvPr>
            <p:ph idx="1"/>
          </p:nvPr>
        </p:nvSpPr>
        <p:spPr>
          <a:xfrm>
            <a:off x="228600" y="914400"/>
            <a:ext cx="8610600" cy="5194300"/>
          </a:xfrm>
        </p:spPr>
        <p:txBody>
          <a:bodyPr/>
          <a:lstStyle/>
          <a:p>
            <a:r>
              <a:rPr lang="en-US" dirty="0">
                <a:latin typeface="Tahoma" charset="0"/>
              </a:rPr>
              <a:t>Idea: </a:t>
            </a:r>
            <a:r>
              <a:rPr lang="en-US" dirty="0">
                <a:solidFill>
                  <a:srgbClr val="0000FF"/>
                </a:solidFill>
                <a:latin typeface="Tahoma" charset="0"/>
              </a:rPr>
              <a:t>Estimate the slowdown due to (DRAM) interference and throttle down threads that slow down others</a:t>
            </a:r>
          </a:p>
          <a:p>
            <a:pPr lvl="1"/>
            <a:r>
              <a:rPr lang="en-US" dirty="0">
                <a:latin typeface="Tahoma" charset="0"/>
                <a:ea typeface="ＭＳ Ｐゴシック" charset="0"/>
              </a:rPr>
              <a:t>Ebrahimi et al., </a:t>
            </a:r>
            <a:r>
              <a:rPr lang="ja-JP" altLang="en-US" dirty="0">
                <a:latin typeface="Tahoma" charset="0"/>
                <a:ea typeface="ＭＳ Ｐゴシック" charset="0"/>
              </a:rPr>
              <a:t>“</a:t>
            </a:r>
            <a:r>
              <a:rPr lang="en-US" altLang="ja-JP" dirty="0">
                <a:solidFill>
                  <a:srgbClr val="0000FF"/>
                </a:solidFill>
                <a:latin typeface="Tahoma" charset="0"/>
                <a:ea typeface="ＭＳ Ｐゴシック" charset="0"/>
              </a:rPr>
              <a:t>Fairness via Source Throttling: A Configurable and High-Performance Fairness Substrate for Multi-Core Memory Systems</a:t>
            </a:r>
            <a:r>
              <a:rPr lang="en-US" altLang="ja-JP" dirty="0">
                <a:latin typeface="Tahoma" charset="0"/>
                <a:ea typeface="ＭＳ Ｐゴシック" charset="0"/>
              </a:rPr>
              <a:t>,</a:t>
            </a:r>
            <a:r>
              <a:rPr lang="ja-JP" altLang="en-US" dirty="0">
                <a:latin typeface="Tahoma" charset="0"/>
                <a:ea typeface="ＭＳ Ｐゴシック" charset="0"/>
              </a:rPr>
              <a:t>”</a:t>
            </a:r>
            <a:r>
              <a:rPr lang="en-US" altLang="ja-JP" dirty="0">
                <a:latin typeface="Tahoma" charset="0"/>
                <a:ea typeface="ＭＳ Ｐゴシック" charset="0"/>
              </a:rPr>
              <a:t> ASPLOS 2010.</a:t>
            </a:r>
          </a:p>
          <a:p>
            <a:pPr lvl="1"/>
            <a:endParaRPr lang="en-US" dirty="0">
              <a:latin typeface="Tahoma" charset="0"/>
              <a:ea typeface="ＭＳ Ｐゴシック" charset="0"/>
            </a:endParaRPr>
          </a:p>
          <a:p>
            <a:r>
              <a:rPr lang="en-US" dirty="0">
                <a:latin typeface="Tahoma" charset="0"/>
              </a:rPr>
              <a:t>Advantages</a:t>
            </a:r>
          </a:p>
          <a:p>
            <a:pPr lvl="1">
              <a:buFont typeface="Wingdings" charset="0"/>
              <a:buNone/>
            </a:pPr>
            <a:r>
              <a:rPr lang="en-US" dirty="0">
                <a:latin typeface="Tahoma" charset="0"/>
                <a:ea typeface="ＭＳ Ｐゴシック" charset="0"/>
              </a:rPr>
              <a:t>+ Core/request throttling is easy to implement: no need to change </a:t>
            </a:r>
            <a:r>
              <a:rPr lang="en-US" dirty="0" smtClean="0">
                <a:latin typeface="Tahoma" charset="0"/>
                <a:ea typeface="ＭＳ Ｐゴシック" charset="0"/>
              </a:rPr>
              <a:t>the memory scheduling </a:t>
            </a:r>
            <a:r>
              <a:rPr lang="en-US" dirty="0">
                <a:latin typeface="Tahoma" charset="0"/>
                <a:ea typeface="ＭＳ Ｐゴシック" charset="0"/>
              </a:rPr>
              <a:t>algorithm</a:t>
            </a:r>
          </a:p>
          <a:p>
            <a:pPr lvl="1">
              <a:buFont typeface="Wingdings" charset="0"/>
              <a:buNone/>
            </a:pPr>
            <a:r>
              <a:rPr lang="en-US" dirty="0">
                <a:latin typeface="Tahoma" charset="0"/>
                <a:ea typeface="ＭＳ Ｐゴシック" charset="0"/>
              </a:rPr>
              <a:t>+ Can be a general way of handling shared resource contention</a:t>
            </a:r>
          </a:p>
          <a:p>
            <a:endParaRPr lang="en-US" dirty="0">
              <a:latin typeface="Tahoma" charset="0"/>
            </a:endParaRPr>
          </a:p>
          <a:p>
            <a:r>
              <a:rPr lang="en-US" dirty="0">
                <a:latin typeface="Tahoma" charset="0"/>
              </a:rPr>
              <a:t>Disadvantages</a:t>
            </a:r>
          </a:p>
          <a:p>
            <a:pPr lvl="1">
              <a:buFont typeface="Wingdings" charset="0"/>
              <a:buNone/>
            </a:pPr>
            <a:r>
              <a:rPr lang="en-US" dirty="0">
                <a:latin typeface="Tahoma" charset="0"/>
                <a:ea typeface="ＭＳ Ｐゴシック" charset="0"/>
              </a:rPr>
              <a:t>- Requires interference/slowdown estimations</a:t>
            </a:r>
          </a:p>
          <a:p>
            <a:pPr lvl="1">
              <a:buFont typeface="Wingdings" charset="0"/>
              <a:buNone/>
            </a:pPr>
            <a:r>
              <a:rPr lang="en-US" dirty="0">
                <a:latin typeface="Tahoma" charset="0"/>
                <a:ea typeface="ＭＳ Ｐゴシック" charset="0"/>
              </a:rPr>
              <a:t>- Thresholds can become difficult to </a:t>
            </a:r>
            <a:r>
              <a:rPr lang="en-US" dirty="0" smtClean="0">
                <a:latin typeface="Tahoma" charset="0"/>
                <a:ea typeface="ＭＳ Ｐゴシック" charset="0"/>
              </a:rPr>
              <a:t>optimize </a:t>
            </a:r>
            <a:r>
              <a:rPr lang="en-US" dirty="0" smtClean="0">
                <a:latin typeface="Tahoma" charset="0"/>
                <a:ea typeface="ＭＳ Ｐゴシック" charset="0"/>
                <a:sym typeface="Wingdings"/>
              </a:rPr>
              <a:t> throughput loss</a:t>
            </a:r>
            <a:endParaRPr lang="en-US" dirty="0">
              <a:latin typeface="Tahoma" charset="0"/>
              <a:ea typeface="ＭＳ Ｐゴシック" charset="0"/>
            </a:endParaRPr>
          </a:p>
        </p:txBody>
      </p:sp>
      <p:sp>
        <p:nvSpPr>
          <p:cNvPr id="171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12F889-6EF0-5F47-A053-6AA631F32876}"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a:xfrm>
            <a:off x="228600" y="838200"/>
            <a:ext cx="8610600" cy="5193723"/>
          </a:xfrm>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p>
          <a:p>
            <a:pPr marL="0" indent="0">
              <a:buNone/>
            </a:pPr>
            <a:r>
              <a:rPr lang="en-US" dirty="0" smtClean="0">
                <a:solidFill>
                  <a:srgbClr val="0000FF"/>
                </a:solidFill>
              </a:rPr>
              <a:t>    </a:t>
            </a:r>
            <a:r>
              <a:rPr lang="en-US" dirty="0" smtClean="0">
                <a:solidFill>
                  <a:srgbClr val="FF0000"/>
                </a:solidFill>
              </a:rPr>
              <a:t>Idea: Pick threads that do not badly interfere with each other to be scheduled together on cores sharing the memory system</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34</a:t>
            </a:fld>
            <a:endParaRPr lang="en-US"/>
          </a:p>
        </p:txBody>
      </p:sp>
    </p:spTree>
    <p:extLst>
      <p:ext uri="{BB962C8B-B14F-4D97-AF65-F5344CB8AC3E}">
        <p14:creationId xmlns:p14="http://schemas.microsoft.com/office/powerpoint/2010/main" val="465071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p:txBody>
          <a:bodyPr/>
          <a:lstStyle/>
          <a:p>
            <a:r>
              <a:rPr lang="en-US" sz="3600">
                <a:latin typeface="Garamond" charset="0"/>
              </a:rPr>
              <a:t>Handling Interference in Parallel Applications</a:t>
            </a:r>
          </a:p>
        </p:txBody>
      </p:sp>
      <p:sp>
        <p:nvSpPr>
          <p:cNvPr id="3" name="Content Placeholder 2"/>
          <p:cNvSpPr>
            <a:spLocks noGrp="1"/>
          </p:cNvSpPr>
          <p:nvPr>
            <p:ph idx="1"/>
          </p:nvPr>
        </p:nvSpPr>
        <p:spPr>
          <a:xfrm>
            <a:off x="228600" y="1125538"/>
            <a:ext cx="8610600" cy="5122862"/>
          </a:xfrm>
        </p:spPr>
        <p:txBody>
          <a:bodyPr/>
          <a:lstStyle/>
          <a:p>
            <a:pPr>
              <a:defRPr/>
            </a:pPr>
            <a:r>
              <a:rPr lang="en-US" dirty="0" smtClean="0"/>
              <a:t>Threads in a multithreaded application are inter-dependent</a:t>
            </a:r>
          </a:p>
          <a:p>
            <a:pPr>
              <a:defRPr/>
            </a:pPr>
            <a:r>
              <a:rPr lang="en-US" dirty="0" smtClean="0"/>
              <a:t>Some threads can be on the critical path of execution due to synchronization; some threads are not</a:t>
            </a:r>
          </a:p>
          <a:p>
            <a:pPr>
              <a:defRPr/>
            </a:pPr>
            <a:r>
              <a:rPr lang="en-US" dirty="0" smtClean="0"/>
              <a:t>How do we schedule requests of inter-dependent threads to maximize multithreaded application performance?</a:t>
            </a:r>
          </a:p>
          <a:p>
            <a:pPr>
              <a:defRPr/>
            </a:pPr>
            <a:endParaRPr lang="en-US" dirty="0"/>
          </a:p>
          <a:p>
            <a:pPr marL="342900" lvl="1" indent="-342900">
              <a:lnSpc>
                <a:spcPct val="90000"/>
              </a:lnSpc>
              <a:buClr>
                <a:schemeClr val="accent1"/>
              </a:buClr>
              <a:buSzPct val="65000"/>
              <a:buFont typeface="Wingdings" pitchFamily="2" charset="2"/>
              <a:buChar char="n"/>
              <a:defRPr/>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smtClean="0">
                <a:solidFill>
                  <a:srgbClr val="008000"/>
                </a:solidFill>
              </a:rPr>
              <a:t>[Ebrahimi+</a:t>
            </a:r>
            <a:r>
              <a:rPr lang="en-US" sz="1800" dirty="0">
                <a:solidFill>
                  <a:srgbClr val="008000"/>
                </a:solidFill>
              </a:rPr>
              <a:t>, MICRO’</a:t>
            </a:r>
            <a:r>
              <a:rPr lang="en-US" sz="1800" dirty="0" smtClean="0">
                <a:solidFill>
                  <a:srgbClr val="008000"/>
                </a:solidFill>
              </a:rPr>
              <a:t>11]</a:t>
            </a:r>
            <a:endParaRPr lang="en-US" sz="1800" dirty="0">
              <a:solidFill>
                <a:srgbClr val="008000"/>
              </a:solidFill>
            </a:endParaRPr>
          </a:p>
          <a:p>
            <a:pPr marL="342900" lvl="1" indent="-342900">
              <a:lnSpc>
                <a:spcPct val="90000"/>
              </a:lnSpc>
              <a:buClr>
                <a:schemeClr val="accent1"/>
              </a:buClr>
              <a:buSzPct val="65000"/>
              <a:buFont typeface="Wingdings" pitchFamily="2" charset="2"/>
              <a:buChar char="n"/>
              <a:defRPr/>
            </a:pPr>
            <a:endParaRPr lang="en-US" sz="1800" dirty="0" smtClean="0">
              <a:solidFill>
                <a:srgbClr val="008000"/>
              </a:solidFill>
            </a:endParaRPr>
          </a:p>
          <a:p>
            <a:pPr marL="342900" lvl="1" indent="-342900">
              <a:lnSpc>
                <a:spcPct val="90000"/>
              </a:lnSpc>
              <a:buClr>
                <a:schemeClr val="accent1"/>
              </a:buClr>
              <a:buSzPct val="65000"/>
              <a:buFont typeface="Wingdings" pitchFamily="2" charset="2"/>
              <a:buChar char="n"/>
              <a:defRPr/>
            </a:pPr>
            <a:r>
              <a:rPr lang="en-US" dirty="0" smtClean="0"/>
              <a:t>Hardware/software cooperative limiter thread estimation:</a:t>
            </a:r>
          </a:p>
          <a:p>
            <a:pPr marL="695325" lvl="2" indent="-342900">
              <a:lnSpc>
                <a:spcPct val="90000"/>
              </a:lnSpc>
              <a:defRPr/>
            </a:pPr>
            <a:r>
              <a:rPr lang="en-US" dirty="0" smtClean="0"/>
              <a:t>Thread </a:t>
            </a:r>
            <a:r>
              <a:rPr lang="en-US" dirty="0"/>
              <a:t>executing </a:t>
            </a:r>
            <a:r>
              <a:rPr lang="en-US" dirty="0" smtClean="0"/>
              <a:t>the </a:t>
            </a:r>
            <a:r>
              <a:rPr lang="en-US" dirty="0"/>
              <a:t>most contended critical </a:t>
            </a:r>
            <a:r>
              <a:rPr lang="en-US" dirty="0" smtClean="0"/>
              <a:t>section</a:t>
            </a:r>
          </a:p>
          <a:p>
            <a:pPr marL="695325" lvl="2" indent="-342900">
              <a:lnSpc>
                <a:spcPct val="90000"/>
              </a:lnSpc>
              <a:defRPr/>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Font typeface="Wingdings" charset="0"/>
              <a:buNone/>
              <a:defRPr/>
            </a:pPr>
            <a:endParaRPr lang="en-US" sz="2700" dirty="0"/>
          </a:p>
          <a:p>
            <a:pPr>
              <a:defRPr/>
            </a:pPr>
            <a:endParaRPr lang="en-US" dirty="0"/>
          </a:p>
        </p:txBody>
      </p:sp>
      <p:sp>
        <p:nvSpPr>
          <p:cNvPr id="172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C59305-7AA5-784A-A70D-94193EC7E184}"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000" dirty="0" smtClean="0"/>
              <a:t>Summary: Fundamental </a:t>
            </a:r>
            <a:r>
              <a:rPr lang="en-US" sz="3000" dirty="0" smtClean="0"/>
              <a:t>Interference Control Techniques</a:t>
            </a:r>
            <a:endParaRPr lang="en-US" sz="30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a:t>
            </a:r>
            <a:r>
              <a:rPr lang="en-US" dirty="0" smtClean="0">
                <a:solidFill>
                  <a:srgbClr val="0000FF"/>
                </a:solidFill>
              </a:rPr>
              <a:t>scheduling</a:t>
            </a:r>
          </a:p>
          <a:p>
            <a:pPr marL="0" indent="0">
              <a:buNone/>
            </a:pPr>
            <a:endParaRPr lang="en-US" dirty="0">
              <a:solidFill>
                <a:srgbClr val="0000FF"/>
              </a:solidFill>
            </a:endParaRPr>
          </a:p>
          <a:p>
            <a:pPr marL="0" indent="0" algn="ctr">
              <a:buNone/>
            </a:pPr>
            <a:r>
              <a:rPr lang="en-US" dirty="0" smtClean="0">
                <a:solidFill>
                  <a:srgbClr val="FF0000"/>
                </a:solidFill>
              </a:rPr>
              <a:t>Best is to combine all. How would you do that?</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36</a:t>
            </a:fld>
            <a:endParaRPr lang="en-US"/>
          </a:p>
        </p:txBody>
      </p:sp>
    </p:spTree>
    <p:extLst>
      <p:ext uri="{BB962C8B-B14F-4D97-AF65-F5344CB8AC3E}">
        <p14:creationId xmlns:p14="http://schemas.microsoft.com/office/powerpoint/2010/main" val="42284104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768475"/>
            <a:ext cx="8428037" cy="822325"/>
          </a:xfrm>
        </p:spPr>
        <p:txBody>
          <a:bodyPr/>
          <a:lstStyle/>
          <a:p>
            <a:pPr algn="ctr" eaLnBrk="1" hangingPunct="1"/>
            <a:r>
              <a:rPr lang="en-US" sz="4000" dirty="0" smtClean="0">
                <a:latin typeface="Garamond" charset="0"/>
              </a:rPr>
              <a:t>More on DRAM Controllers</a:t>
            </a:r>
            <a:endParaRPr lang="en-US" sz="40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635635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a:latin typeface="Garamond" charset="0"/>
              </a:rPr>
              <a:t>DRAM Power Management</a:t>
            </a:r>
          </a:p>
        </p:txBody>
      </p:sp>
      <p:sp>
        <p:nvSpPr>
          <p:cNvPr id="134146" name="Content Placeholder 2"/>
          <p:cNvSpPr>
            <a:spLocks noGrp="1"/>
          </p:cNvSpPr>
          <p:nvPr>
            <p:ph idx="1"/>
          </p:nvPr>
        </p:nvSpPr>
        <p:spPr>
          <a:xfrm>
            <a:off x="228600" y="996950"/>
            <a:ext cx="8610600" cy="5194300"/>
          </a:xfrm>
        </p:spPr>
        <p:txBody>
          <a:bodyPr/>
          <a:lstStyle/>
          <a:p>
            <a:r>
              <a:rPr lang="en-US">
                <a:latin typeface="Tahoma" charset="0"/>
              </a:rPr>
              <a:t>DRAM chips have power modes</a:t>
            </a:r>
          </a:p>
          <a:p>
            <a:r>
              <a:rPr lang="en-US">
                <a:latin typeface="Tahoma" charset="0"/>
              </a:rPr>
              <a:t>Idea: </a:t>
            </a:r>
            <a:r>
              <a:rPr lang="en-US">
                <a:solidFill>
                  <a:srgbClr val="0000FF"/>
                </a:solidFill>
                <a:latin typeface="Tahoma" charset="0"/>
              </a:rPr>
              <a:t>When not accessing a chip power it down</a:t>
            </a:r>
          </a:p>
          <a:p>
            <a:endParaRPr lang="en-US">
              <a:solidFill>
                <a:srgbClr val="0000FF"/>
              </a:solidFill>
              <a:latin typeface="Tahoma" charset="0"/>
            </a:endParaRPr>
          </a:p>
          <a:p>
            <a:r>
              <a:rPr lang="en-US">
                <a:latin typeface="Tahoma" charset="0"/>
              </a:rPr>
              <a:t>Power states</a:t>
            </a:r>
          </a:p>
          <a:p>
            <a:pPr lvl="1"/>
            <a:r>
              <a:rPr lang="en-US">
                <a:latin typeface="Tahoma" charset="0"/>
                <a:ea typeface="ＭＳ Ｐゴシック" charset="0"/>
              </a:rPr>
              <a:t>Active (highest power)</a:t>
            </a:r>
          </a:p>
          <a:p>
            <a:pPr lvl="1"/>
            <a:r>
              <a:rPr lang="en-US">
                <a:latin typeface="Tahoma" charset="0"/>
                <a:ea typeface="ＭＳ Ｐゴシック" charset="0"/>
              </a:rPr>
              <a:t>All banks idle</a:t>
            </a:r>
          </a:p>
          <a:p>
            <a:pPr lvl="1"/>
            <a:r>
              <a:rPr lang="en-US">
                <a:latin typeface="Tahoma" charset="0"/>
                <a:ea typeface="ＭＳ Ｐゴシック" charset="0"/>
              </a:rPr>
              <a:t>Power-down</a:t>
            </a:r>
          </a:p>
          <a:p>
            <a:pPr lvl="1"/>
            <a:r>
              <a:rPr lang="en-US">
                <a:latin typeface="Tahoma" charset="0"/>
                <a:ea typeface="ＭＳ Ｐゴシック" charset="0"/>
              </a:rPr>
              <a:t>Self-refresh (lowest power)</a:t>
            </a:r>
          </a:p>
          <a:p>
            <a:pPr lvl="1"/>
            <a:endParaRPr lang="en-US">
              <a:latin typeface="Tahoma" charset="0"/>
              <a:ea typeface="ＭＳ Ｐゴシック" charset="0"/>
            </a:endParaRPr>
          </a:p>
          <a:p>
            <a:r>
              <a:rPr lang="en-US">
                <a:latin typeface="Tahoma" charset="0"/>
              </a:rPr>
              <a:t>State transitions incur latency during which the chip cannot be accessed</a:t>
            </a:r>
          </a:p>
          <a:p>
            <a:endParaRPr lang="en-US">
              <a:latin typeface="Tahoma" charset="0"/>
            </a:endParaRPr>
          </a:p>
          <a:p>
            <a:endParaRPr lang="en-US">
              <a:latin typeface="Tahoma" charset="0"/>
            </a:endParaRPr>
          </a:p>
        </p:txBody>
      </p:sp>
      <p:sp>
        <p:nvSpPr>
          <p:cNvPr id="1341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651FAE-13E6-0D4B-A084-D843FA344890}" type="slidenum">
              <a:rPr lang="en-US" sz="1600">
                <a:solidFill>
                  <a:srgbClr val="000000"/>
                </a:solidFill>
                <a:latin typeface="Garamond" charset="0"/>
                <a:cs typeface="Arial" charset="0"/>
              </a:rPr>
              <a:pPr eaLnBrk="1" hangingPunct="1"/>
              <a:t>38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206084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3400">
                <a:latin typeface="Garamond" charset="0"/>
              </a:rPr>
              <a:t>Why are DRAM Controllers Difficult to Design?</a:t>
            </a:r>
          </a:p>
        </p:txBody>
      </p:sp>
      <p:sp>
        <p:nvSpPr>
          <p:cNvPr id="148482" name="Content Placeholder 2"/>
          <p:cNvSpPr>
            <a:spLocks noGrp="1"/>
          </p:cNvSpPr>
          <p:nvPr>
            <p:ph idx="1"/>
          </p:nvPr>
        </p:nvSpPr>
        <p:spPr>
          <a:xfrm>
            <a:off x="228600" y="996950"/>
            <a:ext cx="8610600" cy="5194300"/>
          </a:xfrm>
        </p:spPr>
        <p:txBody>
          <a:bodyPr/>
          <a:lstStyle/>
          <a:p>
            <a:r>
              <a:rPr lang="en-US" dirty="0">
                <a:latin typeface="Tahoma" charset="0"/>
              </a:rPr>
              <a:t>Need to obey </a:t>
            </a:r>
            <a:r>
              <a:rPr lang="en-US" dirty="0">
                <a:solidFill>
                  <a:srgbClr val="0000FF"/>
                </a:solidFill>
                <a:latin typeface="Tahoma" charset="0"/>
              </a:rPr>
              <a:t>DRAM timing constraints </a:t>
            </a:r>
            <a:r>
              <a:rPr lang="en-US" dirty="0">
                <a:latin typeface="Tahoma" charset="0"/>
              </a:rPr>
              <a:t>for correctness</a:t>
            </a:r>
          </a:p>
          <a:p>
            <a:pPr lvl="1"/>
            <a:r>
              <a:rPr lang="en-US" sz="2000" dirty="0">
                <a:latin typeface="Tahoma" charset="0"/>
                <a:ea typeface="ＭＳ Ｐゴシック" charset="0"/>
              </a:rPr>
              <a:t>There are many (50+) timing constraints in DRAM</a:t>
            </a:r>
          </a:p>
          <a:p>
            <a:pPr lvl="1"/>
            <a:r>
              <a:rPr lang="en-US" sz="2000" dirty="0" err="1">
                <a:latin typeface="Tahoma" charset="0"/>
                <a:ea typeface="ＭＳ Ｐゴシック" charset="0"/>
              </a:rPr>
              <a:t>tWTR</a:t>
            </a:r>
            <a:r>
              <a:rPr lang="en-US" sz="2000" dirty="0">
                <a:latin typeface="Tahoma" charset="0"/>
                <a:ea typeface="ＭＳ Ｐゴシック" charset="0"/>
              </a:rPr>
              <a:t>: Minimum number of cycles to wait before issuing a read command after a write command is issued</a:t>
            </a:r>
          </a:p>
          <a:p>
            <a:pPr lvl="1"/>
            <a:r>
              <a:rPr lang="en-US" sz="2000" dirty="0" err="1">
                <a:latin typeface="Tahoma" charset="0"/>
                <a:ea typeface="ＭＳ Ｐゴシック" charset="0"/>
              </a:rPr>
              <a:t>tRC</a:t>
            </a:r>
            <a:r>
              <a:rPr lang="en-US" sz="2000" dirty="0">
                <a:latin typeface="Tahoma" charset="0"/>
                <a:ea typeface="ＭＳ Ｐゴシック" charset="0"/>
              </a:rPr>
              <a:t>: Minimum number of cycles between the issuing of two consecutive activate commands to the same bank</a:t>
            </a:r>
          </a:p>
          <a:p>
            <a:pPr lvl="1"/>
            <a:r>
              <a:rPr lang="en-US" sz="2000" dirty="0">
                <a:latin typeface="Tahoma" charset="0"/>
                <a:ea typeface="ＭＳ Ｐゴシック" charset="0"/>
              </a:rPr>
              <a:t>…</a:t>
            </a:r>
          </a:p>
          <a:p>
            <a:r>
              <a:rPr lang="en-US" dirty="0">
                <a:latin typeface="Tahoma" charset="0"/>
              </a:rPr>
              <a:t>Need to </a:t>
            </a:r>
            <a:r>
              <a:rPr lang="en-US" dirty="0">
                <a:solidFill>
                  <a:srgbClr val="0000FF"/>
                </a:solidFill>
                <a:latin typeface="Tahoma" charset="0"/>
              </a:rPr>
              <a:t>keep track of many resources </a:t>
            </a:r>
            <a:r>
              <a:rPr lang="en-US" dirty="0">
                <a:latin typeface="Tahoma" charset="0"/>
              </a:rPr>
              <a:t>to prevent conflicts</a:t>
            </a:r>
          </a:p>
          <a:p>
            <a:pPr lvl="1"/>
            <a:r>
              <a:rPr lang="en-US" sz="2000" dirty="0">
                <a:latin typeface="Tahoma" charset="0"/>
                <a:ea typeface="ＭＳ Ｐゴシック" charset="0"/>
              </a:rPr>
              <a:t>Channels, banks, ranks, data bus, address bus, row buffers</a:t>
            </a:r>
          </a:p>
          <a:p>
            <a:r>
              <a:rPr lang="en-US" dirty="0">
                <a:latin typeface="Tahoma" charset="0"/>
              </a:rPr>
              <a:t>Need to handle </a:t>
            </a:r>
            <a:r>
              <a:rPr lang="en-US" dirty="0">
                <a:solidFill>
                  <a:srgbClr val="0000FF"/>
                </a:solidFill>
                <a:latin typeface="Tahoma" charset="0"/>
              </a:rPr>
              <a:t>DRAM </a:t>
            </a:r>
            <a:r>
              <a:rPr lang="en-US" dirty="0" smtClean="0">
                <a:solidFill>
                  <a:srgbClr val="0000FF"/>
                </a:solidFill>
                <a:latin typeface="Tahoma" charset="0"/>
              </a:rPr>
              <a:t>refresh</a:t>
            </a:r>
          </a:p>
          <a:p>
            <a:r>
              <a:rPr lang="en-US" dirty="0" smtClean="0">
                <a:latin typeface="Tahoma" charset="0"/>
              </a:rPr>
              <a:t>Need to manage power consumption</a:t>
            </a:r>
            <a:endParaRPr lang="en-US" dirty="0">
              <a:latin typeface="Tahoma" charset="0"/>
            </a:endParaRPr>
          </a:p>
          <a:p>
            <a:r>
              <a:rPr lang="en-US" dirty="0">
                <a:latin typeface="Tahoma" charset="0"/>
              </a:rPr>
              <a:t>Need to optimize for performance </a:t>
            </a:r>
            <a:r>
              <a:rPr lang="en-US" sz="1800" dirty="0">
                <a:latin typeface="Tahoma" charset="0"/>
              </a:rPr>
              <a:t>(in the presence of constraints)</a:t>
            </a:r>
          </a:p>
          <a:p>
            <a:pPr lvl="1"/>
            <a:r>
              <a:rPr lang="en-US" sz="2000" dirty="0">
                <a:latin typeface="Tahoma" charset="0"/>
                <a:ea typeface="ＭＳ Ｐゴシック" charset="0"/>
              </a:rPr>
              <a:t>Reordering is not </a:t>
            </a:r>
            <a:r>
              <a:rPr lang="en-US" sz="2000" dirty="0" smtClean="0">
                <a:latin typeface="Tahoma" charset="0"/>
                <a:ea typeface="ＭＳ Ｐゴシック" charset="0"/>
              </a:rPr>
              <a:t>simple</a:t>
            </a:r>
          </a:p>
          <a:p>
            <a:pPr lvl="1"/>
            <a:r>
              <a:rPr lang="en-US" sz="2000" dirty="0" smtClean="0">
                <a:latin typeface="Tahoma" charset="0"/>
                <a:ea typeface="ＭＳ Ｐゴシック" charset="0"/>
              </a:rPr>
              <a:t>Fairness and QoS needs complicates the scheduling problem</a:t>
            </a:r>
            <a:endParaRPr lang="en-US" sz="2000" dirty="0">
              <a:latin typeface="Tahoma" charset="0"/>
              <a:ea typeface="ＭＳ Ｐゴシック" charset="0"/>
            </a:endParaRPr>
          </a:p>
          <a:p>
            <a:pPr lvl="2"/>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ndParaRPr>
          </a:p>
        </p:txBody>
      </p:sp>
      <p:sp>
        <p:nvSpPr>
          <p:cNvPr id="1310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45C9F7-48A2-2845-A994-B7F52349117E}"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8783855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848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848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8482">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848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848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848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Career Fair on April 4</a:t>
            </a:r>
            <a:endParaRPr lang="en-US" dirty="0"/>
          </a:p>
        </p:txBody>
      </p:sp>
      <p:sp>
        <p:nvSpPr>
          <p:cNvPr id="3" name="Content Placeholder 2"/>
          <p:cNvSpPr>
            <a:spLocks noGrp="1"/>
          </p:cNvSpPr>
          <p:nvPr>
            <p:ph idx="1"/>
          </p:nvPr>
        </p:nvSpPr>
        <p:spPr/>
        <p:txBody>
          <a:bodyPr/>
          <a:lstStyle/>
          <a:p>
            <a:r>
              <a:rPr lang="en-US" dirty="0" smtClean="0">
                <a:hlinkClick r:id="rId2"/>
              </a:rPr>
              <a:t>http://www.industry-academia.org/event-carnegie-mellon-cloud-workshop.html</a:t>
            </a:r>
            <a:endParaRPr lang="en-US" dirty="0" smtClean="0"/>
          </a:p>
          <a:p>
            <a:r>
              <a:rPr lang="en-US" dirty="0" smtClean="0"/>
              <a:t>Gates 6121, 11am-3pm</a:t>
            </a:r>
          </a:p>
          <a:p>
            <a:r>
              <a:rPr lang="en-US" dirty="0" smtClean="0"/>
              <a:t>Runs in Room 6121 in parallel to the Tech Forum, from 11am to 3PM. IAP members will have informational/recruiting tables on site.  During the breaks in the technical presentations and lunch, the Tech Forum attendees can network on lining up an internship or that first full-time engineering job. Students who are only interested and/or able to attend the Career Fair are welcome to do so, but please indicate this specific interest on your registration application (see the “Register Here” button below).</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4</a:t>
            </a:fld>
            <a:endParaRPr lang="en-US"/>
          </a:p>
        </p:txBody>
      </p:sp>
    </p:spTree>
    <p:extLst>
      <p:ext uri="{BB962C8B-B14F-4D97-AF65-F5344CB8AC3E}">
        <p14:creationId xmlns:p14="http://schemas.microsoft.com/office/powerpoint/2010/main" val="2245323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sz="3400">
                <a:solidFill>
                  <a:srgbClr val="006633"/>
                </a:solidFill>
                <a:latin typeface="Garamond" charset="0"/>
              </a:rPr>
              <a:t>Many DRAM Timing Constraints</a:t>
            </a:r>
            <a:endParaRPr lang="en-US">
              <a:latin typeface="Garamond" charset="0"/>
            </a:endParaRPr>
          </a:p>
        </p:txBody>
      </p:sp>
      <p:sp>
        <p:nvSpPr>
          <p:cNvPr id="132098"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sz="2000">
                <a:latin typeface="Tahoma" charset="0"/>
              </a:rPr>
              <a:t>From Lee et al., </a:t>
            </a:r>
            <a:r>
              <a:rPr lang="ja-JP" altLang="en-US" sz="2000">
                <a:latin typeface="Tahoma" charset="0"/>
              </a:rPr>
              <a:t>“</a:t>
            </a:r>
            <a:r>
              <a:rPr lang="en-US" altLang="ja-JP" sz="2000">
                <a:solidFill>
                  <a:srgbClr val="0000FF"/>
                </a:solidFill>
                <a:latin typeface="Tahoma" charset="0"/>
              </a:rPr>
              <a:t>DRAM-Aware Last-Level Cache Writeback: Reducing Write-Caused Interference in Memory Systems</a:t>
            </a:r>
            <a:r>
              <a:rPr lang="en-US" altLang="ja-JP" sz="2000">
                <a:latin typeface="Tahoma" charset="0"/>
              </a:rPr>
              <a:t>,</a:t>
            </a:r>
            <a:r>
              <a:rPr lang="ja-JP" altLang="en-US" sz="2000">
                <a:latin typeface="Tahoma" charset="0"/>
              </a:rPr>
              <a:t>”</a:t>
            </a:r>
            <a:r>
              <a:rPr lang="en-US" altLang="ja-JP" sz="2000">
                <a:latin typeface="Tahoma" charset="0"/>
              </a:rPr>
              <a:t> HPS Technical Report, April 2010.</a:t>
            </a:r>
            <a:endParaRPr lang="en-US" sz="2000">
              <a:latin typeface="Tahoma" charset="0"/>
            </a:endParaRPr>
          </a:p>
        </p:txBody>
      </p:sp>
      <p:sp>
        <p:nvSpPr>
          <p:cNvPr id="1320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EA7144-02FA-E949-AC72-DF130F78FF8E}"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pic>
        <p:nvPicPr>
          <p:cNvPr id="13210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7988"/>
            <a:ext cx="918686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410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a:latin typeface="Garamond" charset="0"/>
              </a:rPr>
              <a:t>More on DRAM Operation</a:t>
            </a:r>
          </a:p>
        </p:txBody>
      </p:sp>
      <p:sp>
        <p:nvSpPr>
          <p:cNvPr id="133122" name="Content Placeholder 2"/>
          <p:cNvSpPr>
            <a:spLocks noGrp="1"/>
          </p:cNvSpPr>
          <p:nvPr>
            <p:ph idx="1"/>
          </p:nvPr>
        </p:nvSpPr>
        <p:spPr>
          <a:xfrm>
            <a:off x="228600" y="996950"/>
            <a:ext cx="8610600" cy="5194300"/>
          </a:xfrm>
        </p:spPr>
        <p:txBody>
          <a:bodyPr/>
          <a:lstStyle/>
          <a:p>
            <a:r>
              <a:rPr lang="en-US">
                <a:latin typeface="Tahoma" charset="0"/>
              </a:rPr>
              <a:t>Kim et al., “</a:t>
            </a:r>
            <a:r>
              <a:rPr lang="en-US" altLang="ja-JP">
                <a:solidFill>
                  <a:srgbClr val="0000FF"/>
                </a:solidFill>
                <a:latin typeface="Tahoma" charset="0"/>
              </a:rPr>
              <a:t>A Case for Exploiting Subarray-Level Parallelism (SALP) in DRAM</a:t>
            </a:r>
            <a:r>
              <a:rPr lang="en-US" altLang="ja-JP">
                <a:latin typeface="Tahoma" charset="0"/>
              </a:rPr>
              <a:t>,</a:t>
            </a:r>
            <a:r>
              <a:rPr lang="en-US">
                <a:latin typeface="Tahoma" charset="0"/>
              </a:rPr>
              <a:t>”</a:t>
            </a:r>
            <a:r>
              <a:rPr lang="en-US" altLang="ja-JP">
                <a:latin typeface="Tahoma" charset="0"/>
              </a:rPr>
              <a:t> ISCA 2012.</a:t>
            </a:r>
          </a:p>
          <a:p>
            <a:r>
              <a:rPr lang="en-US">
                <a:latin typeface="Tahoma" charset="0"/>
              </a:rPr>
              <a:t>Lee et al., “</a:t>
            </a:r>
            <a:r>
              <a:rPr lang="en-US" altLang="ja-JP">
                <a:solidFill>
                  <a:srgbClr val="0000FF"/>
                </a:solidFill>
                <a:latin typeface="Tahoma" charset="0"/>
              </a:rPr>
              <a:t>Tiered-Latency DRAM: A Low Latency and Low Cost DRAM Architecture</a:t>
            </a:r>
            <a:r>
              <a:rPr lang="en-US" altLang="ja-JP">
                <a:latin typeface="Tahoma" charset="0"/>
              </a:rPr>
              <a:t>,</a:t>
            </a:r>
            <a:r>
              <a:rPr lang="en-US">
                <a:latin typeface="Tahoma" charset="0"/>
              </a:rPr>
              <a:t>”</a:t>
            </a:r>
            <a:r>
              <a:rPr lang="en-US" altLang="ja-JP">
                <a:latin typeface="Tahoma" charset="0"/>
              </a:rPr>
              <a:t> HPCA 2013.</a:t>
            </a:r>
            <a:endParaRPr lang="en-US">
              <a:latin typeface="Tahoma" charset="0"/>
            </a:endParaRPr>
          </a:p>
        </p:txBody>
      </p:sp>
      <p:sp>
        <p:nvSpPr>
          <p:cNvPr id="1331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146E8D-0D6C-584B-B4EE-6CCAD1DC0072}"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pic>
        <p:nvPicPr>
          <p:cNvPr id="1331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9144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3795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a:latin typeface="Garamond" charset="0"/>
              </a:rPr>
              <a:t>Self-Optimizing DRAM Controllers</a:t>
            </a:r>
          </a:p>
        </p:txBody>
      </p:sp>
      <p:sp>
        <p:nvSpPr>
          <p:cNvPr id="3" name="Content Placeholder 2"/>
          <p:cNvSpPr>
            <a:spLocks noGrp="1"/>
          </p:cNvSpPr>
          <p:nvPr>
            <p:ph idx="1"/>
          </p:nvPr>
        </p:nvSpPr>
        <p:spPr>
          <a:xfrm>
            <a:off x="228600" y="996950"/>
            <a:ext cx="8610600" cy="5194300"/>
          </a:xfrm>
        </p:spPr>
        <p:txBody>
          <a:bodyPr/>
          <a:lstStyle/>
          <a:p>
            <a:r>
              <a:rPr lang="en-US" sz="2200">
                <a:latin typeface="Tahoma" charset="0"/>
              </a:rPr>
              <a:t>Problem: DRAM controllers difficult to design </a:t>
            </a:r>
            <a:r>
              <a:rPr lang="en-US" sz="2200">
                <a:latin typeface="Tahoma" charset="0"/>
                <a:sym typeface="Wingdings" charset="0"/>
              </a:rPr>
              <a:t> </a:t>
            </a:r>
            <a:r>
              <a:rPr lang="en-US" sz="2200">
                <a:latin typeface="Tahoma" charset="0"/>
              </a:rPr>
              <a:t>It is difficult for human designers to design a policy that can adapt itself very well to different workloads and different system conditions</a:t>
            </a:r>
          </a:p>
          <a:p>
            <a:endParaRPr lang="en-US" sz="2200">
              <a:latin typeface="Tahoma" charset="0"/>
            </a:endParaRPr>
          </a:p>
          <a:p>
            <a:r>
              <a:rPr lang="en-US" sz="2200">
                <a:latin typeface="Tahoma" charset="0"/>
              </a:rPr>
              <a:t>Idea: </a:t>
            </a:r>
            <a:r>
              <a:rPr lang="en-US" sz="2200">
                <a:solidFill>
                  <a:srgbClr val="0000FF"/>
                </a:solidFill>
                <a:latin typeface="Tahoma" charset="0"/>
              </a:rPr>
              <a:t>Design a memory controller that adapts its scheduling policy decisions to workload behavior and system conditions using machine learning</a:t>
            </a:r>
            <a:r>
              <a:rPr lang="en-US" sz="2200">
                <a:latin typeface="Tahoma" charset="0"/>
              </a:rPr>
              <a:t>.</a:t>
            </a:r>
          </a:p>
          <a:p>
            <a:endParaRPr lang="en-US" sz="2200">
              <a:latin typeface="Tahoma" charset="0"/>
            </a:endParaRPr>
          </a:p>
          <a:p>
            <a:r>
              <a:rPr lang="en-US" sz="2200">
                <a:latin typeface="Tahoma" charset="0"/>
              </a:rPr>
              <a:t>Observation: </a:t>
            </a:r>
            <a:r>
              <a:rPr lang="en-US" sz="2200">
                <a:solidFill>
                  <a:srgbClr val="0000FF"/>
                </a:solidFill>
                <a:latin typeface="Tahoma" charset="0"/>
              </a:rPr>
              <a:t>Reinforcement learning maps nicely to memory control.</a:t>
            </a:r>
          </a:p>
          <a:p>
            <a:endParaRPr lang="en-US" sz="2200">
              <a:latin typeface="Tahoma" charset="0"/>
            </a:endParaRPr>
          </a:p>
          <a:p>
            <a:r>
              <a:rPr lang="en-US" sz="2200">
                <a:latin typeface="Tahoma" charset="0"/>
              </a:rPr>
              <a:t>Design: Memory controller is a reinforcement learning agent that dynamically and continuously learns and employs the best scheduling policy.</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F259B8-7717-BC43-B192-15F0CED52EAF}"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
        <p:nvSpPr>
          <p:cNvPr id="5" name="Rectangle 4"/>
          <p:cNvSpPr/>
          <p:nvPr/>
        </p:nvSpPr>
        <p:spPr>
          <a:xfrm>
            <a:off x="74613" y="6454775"/>
            <a:ext cx="9034462" cy="346075"/>
          </a:xfrm>
          <a:prstGeom prst="rect">
            <a:avLst/>
          </a:prstGeom>
        </p:spPr>
        <p:txBody>
          <a:bodyPr>
            <a:spAutoFit/>
          </a:bodyPr>
          <a:lstStyle/>
          <a:p>
            <a:pPr fontAlgn="auto">
              <a:spcBef>
                <a:spcPts val="0"/>
              </a:spcBef>
              <a:spcAft>
                <a:spcPts val="0"/>
              </a:spcAft>
              <a:defRPr/>
            </a:pPr>
            <a:r>
              <a:rPr lang="en-US" sz="1650" dirty="0" err="1">
                <a:solidFill>
                  <a:srgbClr val="000000"/>
                </a:solidFill>
                <a:latin typeface="Tahoma" charset="0"/>
              </a:rPr>
              <a:t>Ipek</a:t>
            </a:r>
            <a:r>
              <a:rPr lang="en-US" sz="1650" dirty="0">
                <a:solidFill>
                  <a:srgbClr val="000000"/>
                </a:solidFill>
                <a:latin typeface="Tahoma" charset="0"/>
              </a:rPr>
              <a:t>+, “</a:t>
            </a:r>
            <a:r>
              <a:rPr lang="en-US" sz="1650" dirty="0">
                <a:solidFill>
                  <a:srgbClr val="0000FF"/>
                </a:solidFill>
                <a:latin typeface="Tahoma" charset="0"/>
              </a:rPr>
              <a:t>S</a:t>
            </a:r>
            <a:r>
              <a:rPr lang="en-US" altLang="ja-JP" sz="1650" dirty="0">
                <a:solidFill>
                  <a:srgbClr val="0000FF"/>
                </a:solidFill>
                <a:latin typeface="Tahoma" charset="0"/>
              </a:rPr>
              <a:t>elf Optimizing Memory Controllers: A Reinforcement Learning Approach</a:t>
            </a:r>
            <a:r>
              <a:rPr lang="en-US" altLang="ja-JP" sz="1650" dirty="0">
                <a:solidFill>
                  <a:srgbClr val="000000"/>
                </a:solidFill>
                <a:latin typeface="Tahoma" charset="0"/>
              </a:rPr>
              <a:t>,</a:t>
            </a:r>
            <a:r>
              <a:rPr lang="en-US" sz="1650" dirty="0">
                <a:solidFill>
                  <a:srgbClr val="000000"/>
                </a:solidFill>
                <a:latin typeface="Tahoma" charset="0"/>
              </a:rPr>
              <a:t>”</a:t>
            </a:r>
            <a:r>
              <a:rPr lang="en-US" altLang="ja-JP" sz="1650" dirty="0">
                <a:solidFill>
                  <a:srgbClr val="000000"/>
                </a:solidFill>
                <a:latin typeface="Tahoma" charset="0"/>
              </a:rPr>
              <a:t> ISCA 2008.</a:t>
            </a:r>
            <a:endParaRPr lang="en-US" sz="1650" dirty="0">
              <a:solidFill>
                <a:srgbClr val="000000"/>
              </a:solidFill>
              <a:latin typeface="Tahoma" charset="0"/>
            </a:endParaRPr>
          </a:p>
        </p:txBody>
      </p:sp>
    </p:spTree>
    <p:extLst>
      <p:ext uri="{BB962C8B-B14F-4D97-AF65-F5344CB8AC3E}">
        <p14:creationId xmlns:p14="http://schemas.microsoft.com/office/powerpoint/2010/main" val="35915775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a:latin typeface="Garamond" charset="0"/>
              </a:rPr>
              <a:t>Self-Optimizing DRAM Controllers</a:t>
            </a:r>
          </a:p>
        </p:txBody>
      </p:sp>
      <p:sp>
        <p:nvSpPr>
          <p:cNvPr id="212994" name="Content Placeholder 2"/>
          <p:cNvSpPr>
            <a:spLocks noGrp="1"/>
          </p:cNvSpPr>
          <p:nvPr>
            <p:ph idx="1"/>
          </p:nvPr>
        </p:nvSpPr>
        <p:spPr>
          <a:xfrm>
            <a:off x="228600" y="996950"/>
            <a:ext cx="8610600" cy="5194300"/>
          </a:xfrm>
        </p:spPr>
        <p:txBody>
          <a:bodyPr/>
          <a:lstStyle/>
          <a:p>
            <a:r>
              <a:rPr lang="en-US">
                <a:latin typeface="Tahoma" charset="0"/>
              </a:rPr>
              <a:t>Engin Ipek, </a:t>
            </a:r>
            <a:r>
              <a:rPr lang="en-US" u="sng">
                <a:latin typeface="Tahoma" charset="0"/>
              </a:rPr>
              <a:t>Onur Mutlu</a:t>
            </a:r>
            <a:r>
              <a:rPr lang="en-US">
                <a:latin typeface="Tahoma" charset="0"/>
              </a:rPr>
              <a:t>, José F. Martínez, and Rich Caruana, </a:t>
            </a:r>
            <a:br>
              <a:rPr lang="en-US">
                <a:latin typeface="Tahoma" charset="0"/>
              </a:rPr>
            </a:br>
            <a:r>
              <a:rPr lang="en-US" b="1">
                <a:latin typeface="Tahoma" charset="0"/>
                <a:hlinkClick r:id="rId2"/>
              </a:rPr>
              <a:t>"Self Optimizing Memory Controllers: A Reinforcement Learning Approach"</a:t>
            </a:r>
            <a:r>
              <a:rPr lang="en-US">
                <a:latin typeface="Tahoma" charset="0"/>
              </a:rPr>
              <a:t/>
            </a:r>
            <a:br>
              <a:rPr lang="en-US">
                <a:latin typeface="Tahoma" charset="0"/>
              </a:rPr>
            </a:br>
            <a:r>
              <a:rPr lang="en-US" i="1">
                <a:latin typeface="Tahoma" charset="0"/>
              </a:rPr>
              <a:t>Proceedings of the </a:t>
            </a:r>
            <a:r>
              <a:rPr lang="en-US" i="1">
                <a:latin typeface="Tahoma" charset="0"/>
                <a:hlinkClick r:id="rId3"/>
              </a:rPr>
              <a:t>35th International Symposium on Computer Architecture</a:t>
            </a:r>
            <a:r>
              <a:rPr lang="en-US" i="1">
                <a:latin typeface="Tahoma" charset="0"/>
              </a:rPr>
              <a:t> (</a:t>
            </a:r>
            <a:r>
              <a:rPr lang="en-US" b="1" i="1">
                <a:latin typeface="Tahoma" charset="0"/>
              </a:rPr>
              <a:t>ISCA</a:t>
            </a:r>
            <a:r>
              <a:rPr lang="en-US" i="1">
                <a:latin typeface="Tahoma" charset="0"/>
              </a:rPr>
              <a:t>)</a:t>
            </a:r>
            <a:r>
              <a:rPr lang="en-US">
                <a:latin typeface="Tahoma" charset="0"/>
              </a:rPr>
              <a:t>, pages 39-50, Beijing, China, June 2008.</a:t>
            </a:r>
          </a:p>
          <a:p>
            <a:endParaRPr lang="en-US">
              <a:latin typeface="Tahoma" charset="0"/>
            </a:endParaRPr>
          </a:p>
          <a:p>
            <a:endParaRPr lang="en-US">
              <a:latin typeface="Tahoma" charset="0"/>
            </a:endParaRP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F6232D-3F99-8044-A0D3-4A89214C5629}"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pic>
        <p:nvPicPr>
          <p:cNvPr id="21299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52513"/>
            <a:ext cx="87249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4"/>
          <p:cNvSpPr txBox="1">
            <a:spLocks/>
          </p:cNvSpPr>
          <p:nvPr/>
        </p:nvSpPr>
        <p:spPr bwMode="auto">
          <a:xfrm>
            <a:off x="250825" y="3284538"/>
            <a:ext cx="8582025" cy="369887"/>
          </a:xfrm>
          <a:prstGeom prst="rect">
            <a:avLst/>
          </a:prstGeom>
          <a:noFill/>
          <a:ln>
            <a:noFill/>
          </a:ln>
          <a:effectLst/>
          <a:extLst>
            <a:ext uri="{909E8E84-426E-40dd-AFC4-6F175D3DCCD1}">
              <a14:hiddenFill xmlns:a14="http://schemas.microsoft.com/office/drawing/2010/main">
                <a:solidFill>
                  <a:srgbClr val="697986"/>
                </a:solidFill>
              </a14:hiddenFill>
            </a:ext>
            <a:ext uri="{91240B29-F687-4f45-9708-019B960494DF}">
              <a14:hiddenLine xmlns:a14="http://schemas.microsoft.com/office/drawing/2010/main" w="12700">
                <a:solidFill>
                  <a:srgbClr val="69798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ts val="0"/>
              </a:spcBef>
              <a:spcAft>
                <a:spcPts val="0"/>
              </a:spcAft>
              <a:defRPr/>
            </a:pPr>
            <a:r>
              <a:rPr lang="en-US" dirty="0">
                <a:solidFill>
                  <a:srgbClr val="FF0000"/>
                </a:solidFill>
                <a:latin typeface="Tahoma"/>
              </a:rPr>
              <a:t>Goal: Learn to choose actions to maximize r</a:t>
            </a:r>
            <a:r>
              <a:rPr lang="en-US" baseline="-25000" dirty="0">
                <a:solidFill>
                  <a:srgbClr val="FF0000"/>
                </a:solidFill>
                <a:latin typeface="Tahoma"/>
              </a:rPr>
              <a:t>0</a:t>
            </a:r>
            <a:r>
              <a:rPr lang="en-US" dirty="0">
                <a:solidFill>
                  <a:srgbClr val="FF0000"/>
                </a:solidFill>
                <a:latin typeface="Tahoma"/>
              </a:rPr>
              <a:t> + </a:t>
            </a:r>
            <a:r>
              <a:rPr lang="en-US" dirty="0">
                <a:solidFill>
                  <a:srgbClr val="FF0000"/>
                </a:solidFill>
                <a:latin typeface="Tahoma"/>
                <a:sym typeface="Symbol" charset="0"/>
              </a:rPr>
              <a:t>r</a:t>
            </a:r>
            <a:r>
              <a:rPr lang="en-US" baseline="-25000" dirty="0">
                <a:solidFill>
                  <a:srgbClr val="FF0000"/>
                </a:solidFill>
                <a:latin typeface="Tahoma"/>
              </a:rPr>
              <a:t>1</a:t>
            </a:r>
            <a:r>
              <a:rPr lang="en-US" dirty="0">
                <a:solidFill>
                  <a:srgbClr val="FF0000"/>
                </a:solidFill>
                <a:latin typeface="Tahoma"/>
                <a:sym typeface="Symbol" charset="0"/>
              </a:rPr>
              <a:t> + </a:t>
            </a:r>
            <a:r>
              <a:rPr lang="en-US" baseline="30000" dirty="0">
                <a:solidFill>
                  <a:srgbClr val="FF0000"/>
                </a:solidFill>
                <a:latin typeface="Tahoma"/>
              </a:rPr>
              <a:t>2</a:t>
            </a:r>
            <a:r>
              <a:rPr lang="en-US" dirty="0">
                <a:solidFill>
                  <a:srgbClr val="FF0000"/>
                </a:solidFill>
                <a:latin typeface="Tahoma"/>
                <a:sym typeface="Symbol" charset="0"/>
              </a:rPr>
              <a:t>r</a:t>
            </a:r>
            <a:r>
              <a:rPr lang="en-US" baseline="-25000" dirty="0">
                <a:solidFill>
                  <a:srgbClr val="FF0000"/>
                </a:solidFill>
                <a:latin typeface="Tahoma"/>
              </a:rPr>
              <a:t>2</a:t>
            </a:r>
            <a:r>
              <a:rPr lang="en-US" dirty="0">
                <a:solidFill>
                  <a:srgbClr val="FF0000"/>
                </a:solidFill>
                <a:latin typeface="Tahoma"/>
                <a:sym typeface="Symbol" charset="0"/>
              </a:rPr>
              <a:t> + … ( 0   &lt; 1) </a:t>
            </a:r>
          </a:p>
        </p:txBody>
      </p:sp>
    </p:spTree>
    <p:extLst>
      <p:ext uri="{BB962C8B-B14F-4D97-AF65-F5344CB8AC3E}">
        <p14:creationId xmlns:p14="http://schemas.microsoft.com/office/powerpoint/2010/main" val="6874987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rPr>
              <a:t>Self-Optimizing DRAM Controllers</a:t>
            </a:r>
          </a:p>
        </p:txBody>
      </p:sp>
      <p:sp>
        <p:nvSpPr>
          <p:cNvPr id="3" name="Content Placeholder 2"/>
          <p:cNvSpPr>
            <a:spLocks noGrp="1"/>
          </p:cNvSpPr>
          <p:nvPr>
            <p:ph idx="1"/>
          </p:nvPr>
        </p:nvSpPr>
        <p:spPr>
          <a:xfrm>
            <a:off x="228600" y="996950"/>
            <a:ext cx="8807450" cy="5194300"/>
          </a:xfrm>
        </p:spPr>
        <p:txBody>
          <a:bodyPr/>
          <a:lstStyle/>
          <a:p>
            <a:r>
              <a:rPr lang="en-US">
                <a:latin typeface="Tahoma" charset="0"/>
              </a:rPr>
              <a:t>Dynamically adapt the memory scheduling policy via interaction with the system at runtime </a:t>
            </a:r>
          </a:p>
          <a:p>
            <a:pPr lvl="1"/>
            <a:r>
              <a:rPr lang="en-US" sz="2000">
                <a:latin typeface="Tahoma" charset="0"/>
                <a:ea typeface="ＭＳ Ｐゴシック" charset="0"/>
              </a:rPr>
              <a:t>Associate system states and actions (commands) with long term reward values</a:t>
            </a:r>
          </a:p>
          <a:p>
            <a:pPr lvl="1"/>
            <a:r>
              <a:rPr lang="en-US" sz="2000">
                <a:latin typeface="Tahoma" charset="0"/>
                <a:ea typeface="ＭＳ Ｐゴシック" charset="0"/>
              </a:rPr>
              <a:t>Schedule command with highest estimated long-term value in each state</a:t>
            </a:r>
          </a:p>
          <a:p>
            <a:pPr lvl="1"/>
            <a:r>
              <a:rPr lang="en-US" sz="2000">
                <a:latin typeface="Tahoma" charset="0"/>
                <a:ea typeface="ＭＳ Ｐゴシック" charset="0"/>
              </a:rPr>
              <a:t>Continuously update state-action values based on feedback from system</a:t>
            </a:r>
          </a:p>
          <a:p>
            <a:endParaRPr lang="en-US">
              <a:latin typeface="Tahoma" charset="0"/>
            </a:endParaRPr>
          </a:p>
        </p:txBody>
      </p:sp>
      <p:sp>
        <p:nvSpPr>
          <p:cNvPr id="2140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CD6446-5582-7A40-8F43-AE1278A8CDA6}"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pic>
        <p:nvPicPr>
          <p:cNvPr id="5"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860800"/>
            <a:ext cx="7334250" cy="2620963"/>
          </a:xfrm>
          <a:prstGeom prst="rect">
            <a:avLst/>
          </a:prstGeom>
          <a:noFill/>
          <a:ln>
            <a:noFill/>
          </a:ln>
          <a:effectLst/>
          <a:extLst>
            <a:ext uri="{909E8E84-426E-40dd-AFC4-6F175D3DCCD1}">
              <a14:hiddenFill xmlns:a14="http://schemas.microsoft.com/office/drawing/2010/main">
                <a:solidFill>
                  <a:srgbClr val="697986"/>
                </a:solidFill>
              </a14:hiddenFill>
            </a:ext>
            <a:ext uri="{91240B29-F687-4f45-9708-019B960494DF}">
              <a14:hiddenLine xmlns:a14="http://schemas.microsoft.com/office/drawing/2010/main" w="12700">
                <a:solidFill>
                  <a:srgbClr val="69798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552944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rPr>
              <a:t>Self-Optimizing DRAM Controllers</a:t>
            </a:r>
          </a:p>
        </p:txBody>
      </p:sp>
      <p:sp>
        <p:nvSpPr>
          <p:cNvPr id="215042" name="Content Placeholder 2"/>
          <p:cNvSpPr>
            <a:spLocks noGrp="1"/>
          </p:cNvSpPr>
          <p:nvPr>
            <p:ph idx="1"/>
          </p:nvPr>
        </p:nvSpPr>
        <p:spPr>
          <a:xfrm>
            <a:off x="228600" y="996950"/>
            <a:ext cx="8610600" cy="5194300"/>
          </a:xfrm>
        </p:spPr>
        <p:txBody>
          <a:bodyPr/>
          <a:lstStyle/>
          <a:p>
            <a:r>
              <a:rPr lang="en-US" sz="1800">
                <a:latin typeface="Tahoma" charset="0"/>
              </a:rPr>
              <a:t>Engin Ipek, </a:t>
            </a:r>
            <a:r>
              <a:rPr lang="en-US" sz="1800" u="sng">
                <a:latin typeface="Tahoma" charset="0"/>
              </a:rPr>
              <a:t>Onur Mutlu</a:t>
            </a:r>
            <a:r>
              <a:rPr lang="en-US" sz="1800">
                <a:latin typeface="Tahoma" charset="0"/>
              </a:rPr>
              <a:t>, José F. Martínez, and Rich Caruana, </a:t>
            </a:r>
            <a:br>
              <a:rPr lang="en-US" sz="1800">
                <a:latin typeface="Tahoma" charset="0"/>
              </a:rPr>
            </a:br>
            <a:r>
              <a:rPr lang="en-US" sz="1800" b="1">
                <a:latin typeface="Tahoma" charset="0"/>
                <a:hlinkClick r:id="rId2"/>
              </a:rPr>
              <a:t>"Self Optimizing Memory Controllers: A Reinforcement Learning Approach"</a:t>
            </a:r>
            <a:r>
              <a:rPr lang="en-US" sz="1800">
                <a:latin typeface="Tahoma" charset="0"/>
              </a:rPr>
              <a:t/>
            </a:r>
            <a:br>
              <a:rPr lang="en-US" sz="1800">
                <a:latin typeface="Tahoma" charset="0"/>
              </a:rPr>
            </a:br>
            <a:r>
              <a:rPr lang="en-US" sz="1800" i="1">
                <a:latin typeface="Tahoma" charset="0"/>
              </a:rPr>
              <a:t>Proceedings of the </a:t>
            </a:r>
            <a:r>
              <a:rPr lang="en-US" sz="1800" i="1">
                <a:latin typeface="Tahoma" charset="0"/>
                <a:hlinkClick r:id="rId3"/>
              </a:rPr>
              <a:t>35th International Symposium on Computer Architecture</a:t>
            </a:r>
            <a:r>
              <a:rPr lang="en-US" sz="1800" i="1">
                <a:latin typeface="Tahoma" charset="0"/>
              </a:rPr>
              <a:t> (</a:t>
            </a:r>
            <a:r>
              <a:rPr lang="en-US" sz="1800" b="1" i="1">
                <a:latin typeface="Tahoma" charset="0"/>
              </a:rPr>
              <a:t>ISCA</a:t>
            </a:r>
            <a:r>
              <a:rPr lang="en-US" sz="1800" i="1">
                <a:latin typeface="Tahoma" charset="0"/>
              </a:rPr>
              <a:t>)</a:t>
            </a:r>
            <a:r>
              <a:rPr lang="en-US" sz="1800">
                <a:latin typeface="Tahoma" charset="0"/>
              </a:rPr>
              <a:t>, pages 39-50, Beijing, China, June 2008.</a:t>
            </a:r>
          </a:p>
          <a:p>
            <a:endParaRPr lang="en-US" sz="1800">
              <a:latin typeface="Tahoma" charset="0"/>
            </a:endParaRPr>
          </a:p>
          <a:p>
            <a:endParaRPr lang="en-US">
              <a:latin typeface="Tahoma" charset="0"/>
            </a:endParaRPr>
          </a:p>
        </p:txBody>
      </p:sp>
      <p:sp>
        <p:nvSpPr>
          <p:cNvPr id="215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B46712-CDE9-5243-80CB-07DD7A074F23}"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pic>
        <p:nvPicPr>
          <p:cNvPr id="2150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508250"/>
            <a:ext cx="82550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273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rPr>
              <a:t>States, Actions, Rewards</a:t>
            </a:r>
          </a:p>
        </p:txBody>
      </p:sp>
      <p:sp>
        <p:nvSpPr>
          <p:cNvPr id="2160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DCBF04-3A79-AF48-9739-B143C129DD93}"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
        <p:nvSpPr>
          <p:cNvPr id="10" name="Rectangle 23"/>
          <p:cNvSpPr>
            <a:spLocks noChangeArrowheads="1"/>
          </p:cNvSpPr>
          <p:nvPr/>
        </p:nvSpPr>
        <p:spPr bwMode="auto">
          <a:xfrm>
            <a:off x="-107950" y="838200"/>
            <a:ext cx="278765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596900" indent="-342900" fontAlgn="auto">
              <a:spcBef>
                <a:spcPts val="1200"/>
              </a:spcBef>
              <a:spcAft>
                <a:spcPts val="0"/>
              </a:spcAft>
              <a:buClr>
                <a:srgbClr val="C50011"/>
              </a:buClr>
              <a:buSzPct val="125000"/>
              <a:buFont typeface="Zapf Dingbats"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Reward function</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+1 for scheduling Read and Write commands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0 at all other </a:t>
            </a:r>
            <a:r>
              <a:rPr lang="en-US" dirty="0" smtClean="0">
                <a:solidFill>
                  <a:srgbClr val="000000"/>
                </a:solidFill>
                <a:latin typeface="Tahoma"/>
              </a:rPr>
              <a:t>times</a:t>
            </a: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smtClean="0">
                <a:solidFill>
                  <a:srgbClr val="000000"/>
                </a:solidFill>
                <a:latin typeface="Tahoma"/>
              </a:rPr>
              <a:t>Goal is to maximize data bus utilization</a:t>
            </a: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a:solidFill>
                  <a:srgbClr val="000000"/>
                </a:solidFill>
                <a:latin typeface="Tahoma"/>
              </a:rPr>
              <a:t> </a:t>
            </a:r>
          </a:p>
        </p:txBody>
      </p:sp>
      <p:sp>
        <p:nvSpPr>
          <p:cNvPr id="11" name="Rectangle 20"/>
          <p:cNvSpPr>
            <a:spLocks noChangeArrowheads="1"/>
          </p:cNvSpPr>
          <p:nvPr/>
        </p:nvSpPr>
        <p:spPr bwMode="auto">
          <a:xfrm>
            <a:off x="2771775" y="1125538"/>
            <a:ext cx="295275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596900" indent="-342900" fontAlgn="auto">
              <a:spcBef>
                <a:spcPts val="1200"/>
              </a:spcBef>
              <a:spcAft>
                <a:spcPts val="0"/>
              </a:spcAft>
              <a:buClr>
                <a:srgbClr val="C50011"/>
              </a:buClr>
              <a:buSzPct val="125000"/>
              <a:buFont typeface="Zapf Dingbats"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State attributes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Number of reads, writes, and load misses in transaction queue</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Number of pending writes and ROB heads waiting for referenced row</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Request</a:t>
            </a:r>
            <a:r>
              <a:rPr lang="en-US" dirty="0">
                <a:solidFill>
                  <a:srgbClr val="000000"/>
                </a:solidFill>
                <a:latin typeface="Arial"/>
              </a:rPr>
              <a:t>’</a:t>
            </a:r>
            <a:r>
              <a:rPr lang="en-US" dirty="0">
                <a:solidFill>
                  <a:srgbClr val="000000"/>
                </a:solidFill>
                <a:latin typeface="Tahoma"/>
              </a:rPr>
              <a:t>s relative ROB order</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a:solidFill>
                  <a:srgbClr val="000000"/>
                </a:solidFill>
                <a:latin typeface="Tahoma"/>
              </a:rPr>
              <a:t> </a:t>
            </a:r>
          </a:p>
        </p:txBody>
      </p:sp>
      <p:sp>
        <p:nvSpPr>
          <p:cNvPr id="12" name="Rectangle 24"/>
          <p:cNvSpPr>
            <a:spLocks noChangeArrowheads="1"/>
          </p:cNvSpPr>
          <p:nvPr/>
        </p:nvSpPr>
        <p:spPr bwMode="auto">
          <a:xfrm>
            <a:off x="5724525" y="1233488"/>
            <a:ext cx="4189413"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596900" indent="-342900" fontAlgn="auto">
              <a:spcBef>
                <a:spcPts val="1200"/>
              </a:spcBef>
              <a:spcAft>
                <a:spcPts val="0"/>
              </a:spcAft>
              <a:buClr>
                <a:srgbClr val="C50011"/>
              </a:buClr>
              <a:buSzPct val="125000"/>
              <a:buFont typeface="Zapf Dingbats"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Actions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Activate</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Write</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Read - load miss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Read - store miss</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err="1">
                <a:solidFill>
                  <a:srgbClr val="000000"/>
                </a:solidFill>
                <a:latin typeface="Tahoma"/>
              </a:rPr>
              <a:t>Precharge</a:t>
            </a:r>
            <a:r>
              <a:rPr lang="en-US" dirty="0">
                <a:solidFill>
                  <a:srgbClr val="000000"/>
                </a:solidFill>
                <a:latin typeface="Tahoma"/>
              </a:rPr>
              <a:t> - pending</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err="1">
                <a:solidFill>
                  <a:srgbClr val="000000"/>
                </a:solidFill>
                <a:latin typeface="Tahoma"/>
              </a:rPr>
              <a:t>Precharge</a:t>
            </a:r>
            <a:r>
              <a:rPr lang="en-US" dirty="0">
                <a:solidFill>
                  <a:srgbClr val="000000"/>
                </a:solidFill>
                <a:latin typeface="Tahoma"/>
              </a:rPr>
              <a:t> - preemptive</a:t>
            </a: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rPr>
              <a:t>NOP</a:t>
            </a: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Char char="•"/>
              <a:tabLst>
                <a:tab pos="0" algn="l"/>
                <a:tab pos="0" algn="l"/>
                <a:tab pos="0" algn="l"/>
                <a:tab pos="0" algn="l"/>
                <a:tab pos="0" algn="l"/>
                <a:tab pos="0" algn="l"/>
                <a:tab pos="0" algn="l"/>
                <a:tab pos="0" algn="l"/>
                <a:tab pos="0" algn="l"/>
              </a:tabLst>
              <a:defRPr/>
            </a:pPr>
            <a:endParaRPr lang="en-US" dirty="0">
              <a:solidFill>
                <a:srgbClr val="000000"/>
              </a:solidFill>
              <a:latin typeface="Tahoma"/>
            </a:endParaRPr>
          </a:p>
          <a:p>
            <a:pPr marL="952500" lvl="1" indent="-342900" fontAlgn="auto">
              <a:spcBef>
                <a:spcPts val="1200"/>
              </a:spcBef>
              <a:spcAft>
                <a:spcPts val="0"/>
              </a:spcAft>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a:solidFill>
                  <a:srgbClr val="000000"/>
                </a:solidFill>
                <a:latin typeface="Tahoma"/>
              </a:rPr>
              <a:t> </a:t>
            </a:r>
          </a:p>
        </p:txBody>
      </p:sp>
    </p:spTree>
    <p:extLst>
      <p:ext uri="{BB962C8B-B14F-4D97-AF65-F5344CB8AC3E}">
        <p14:creationId xmlns:p14="http://schemas.microsoft.com/office/powerpoint/2010/main" val="22388588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rPr>
              <a:t>Performance Results</a:t>
            </a:r>
          </a:p>
        </p:txBody>
      </p:sp>
      <p:sp>
        <p:nvSpPr>
          <p:cNvPr id="21709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E2AD46-439A-884D-8CC7-72A877BA44F8}"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pic>
        <p:nvPicPr>
          <p:cNvPr id="21709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4076700"/>
            <a:ext cx="9144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125538"/>
            <a:ext cx="9072562"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6146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en-US">
                <a:latin typeface="Garamond" charset="0"/>
              </a:rPr>
              <a:t>Self Optimizing DRAM Controllers</a:t>
            </a:r>
          </a:p>
        </p:txBody>
      </p:sp>
      <p:sp>
        <p:nvSpPr>
          <p:cNvPr id="3" name="Content Placeholder 2"/>
          <p:cNvSpPr>
            <a:spLocks noGrp="1"/>
          </p:cNvSpPr>
          <p:nvPr>
            <p:ph idx="1"/>
          </p:nvPr>
        </p:nvSpPr>
        <p:spPr>
          <a:xfrm>
            <a:off x="228600" y="996950"/>
            <a:ext cx="8610600" cy="5194300"/>
          </a:xfrm>
        </p:spPr>
        <p:txBody>
          <a:bodyPr/>
          <a:lstStyle/>
          <a:p>
            <a:pPr>
              <a:defRPr/>
            </a:pPr>
            <a:r>
              <a:rPr lang="en-US" dirty="0" smtClean="0"/>
              <a:t>Advantages</a:t>
            </a:r>
          </a:p>
          <a:p>
            <a:pPr marL="344487" lvl="1" indent="0">
              <a:buFont typeface="Wingdings" charset="0"/>
              <a:buNone/>
              <a:defRPr/>
            </a:pPr>
            <a:r>
              <a:rPr lang="en-US" dirty="0" smtClean="0"/>
              <a:t>+ Adapts the scheduling policy dynamically to changing workload behavior and to maximize a long-term target</a:t>
            </a:r>
          </a:p>
          <a:p>
            <a:pPr marL="344487" lvl="1" indent="0">
              <a:buFont typeface="Wingdings" charset="0"/>
              <a:buNone/>
              <a:defRPr/>
            </a:pPr>
            <a:r>
              <a:rPr lang="en-US" dirty="0" smtClean="0"/>
              <a:t>+ Reduces the designer’s burden in finding a good scheduling policy. Designer specifies:</a:t>
            </a:r>
          </a:p>
          <a:p>
            <a:pPr marL="344487" lvl="1" indent="0">
              <a:buFont typeface="Wingdings" charset="0"/>
              <a:buNone/>
              <a:defRPr/>
            </a:pPr>
            <a:r>
              <a:rPr lang="en-US" dirty="0"/>
              <a:t>	</a:t>
            </a:r>
            <a:r>
              <a:rPr lang="en-US" dirty="0" smtClean="0"/>
              <a:t>1) What system variables might be useful</a:t>
            </a:r>
          </a:p>
          <a:p>
            <a:pPr marL="344487" lvl="1" indent="0">
              <a:buFont typeface="Wingdings" charset="0"/>
              <a:buNone/>
              <a:defRPr/>
            </a:pPr>
            <a:r>
              <a:rPr lang="en-US" dirty="0"/>
              <a:t>	</a:t>
            </a:r>
            <a:r>
              <a:rPr lang="en-US" dirty="0" smtClean="0"/>
              <a:t>2) What target to optimize, but not how to optimize it</a:t>
            </a:r>
          </a:p>
          <a:p>
            <a:pPr marL="0" indent="0">
              <a:buFont typeface="Wingdings" charset="0"/>
              <a:buNone/>
              <a:defRPr/>
            </a:pPr>
            <a:endParaRPr lang="en-US" dirty="0" smtClean="0"/>
          </a:p>
          <a:p>
            <a:pPr>
              <a:defRPr/>
            </a:pPr>
            <a:r>
              <a:rPr lang="en-US" dirty="0" smtClean="0"/>
              <a:t>Disadvantages</a:t>
            </a:r>
          </a:p>
          <a:p>
            <a:pPr marL="344487" lvl="1" indent="0">
              <a:buFont typeface="Wingdings" charset="0"/>
              <a:buNone/>
              <a:defRPr/>
            </a:pPr>
            <a:r>
              <a:rPr lang="en-US" dirty="0" smtClean="0"/>
              <a:t>-- Black box: designer much less likely to implement what she  cannot easily reason about</a:t>
            </a:r>
          </a:p>
          <a:p>
            <a:pPr marL="344487" lvl="1" indent="0">
              <a:buFont typeface="Wingdings" charset="0"/>
              <a:buNone/>
              <a:defRPr/>
            </a:pPr>
            <a:r>
              <a:rPr lang="en-US" dirty="0" smtClean="0"/>
              <a:t>-- How to specify different reward functions that can achieve different objectives? (e.g., fairness, QoS)</a:t>
            </a:r>
            <a:endParaRPr lang="en-US" dirty="0"/>
          </a:p>
        </p:txBody>
      </p:sp>
      <p:sp>
        <p:nvSpPr>
          <p:cNvPr id="2181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0D7E44-239C-964A-A44F-B93A25D8B58A}" type="slidenum">
              <a:rPr lang="en-US" sz="1600">
                <a:solidFill>
                  <a:srgbClr val="000000"/>
                </a:solidFill>
                <a:latin typeface="Garamond" charset="0"/>
                <a:cs typeface="Arial" charset="0"/>
              </a:rPr>
              <a:pPr eaLnBrk="1" hangingPunct="1"/>
              <a:t>48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8163018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768475"/>
            <a:ext cx="8428037" cy="822325"/>
          </a:xfrm>
        </p:spPr>
        <p:txBody>
          <a:bodyPr/>
          <a:lstStyle/>
          <a:p>
            <a:pPr algn="ctr" eaLnBrk="1" hangingPunct="1"/>
            <a:r>
              <a:rPr lang="en-US" sz="4000">
                <a:latin typeface="Garamond" charset="0"/>
              </a:rPr>
              <a:t>DRAM Refresh</a:t>
            </a: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0922905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
          <p:cNvSpPr>
            <a:spLocks noGrp="1" noChangeArrowheads="1"/>
          </p:cNvSpPr>
          <p:nvPr>
            <p:ph type="ctrTitle"/>
          </p:nvPr>
        </p:nvSpPr>
        <p:spPr>
          <a:xfrm>
            <a:off x="1" y="1600200"/>
            <a:ext cx="8794750" cy="822325"/>
          </a:xfrm>
        </p:spPr>
        <p:txBody>
          <a:bodyPr/>
          <a:lstStyle/>
          <a:p>
            <a:pPr algn="ctr" eaLnBrk="1" hangingPunct="1"/>
            <a:r>
              <a:rPr lang="en-US" sz="4000" dirty="0">
                <a:latin typeface="Garamond" charset="0"/>
              </a:rPr>
              <a:t>Memory Interference and </a:t>
            </a:r>
            <a:r>
              <a:rPr lang="en-US" sz="4000" dirty="0" smtClean="0">
                <a:latin typeface="Garamond" charset="0"/>
              </a:rPr>
              <a:t>Scheduling</a:t>
            </a:r>
            <a:r>
              <a:rPr lang="en-US" sz="4000" dirty="0">
                <a:latin typeface="Garamond" charset="0"/>
              </a:rPr>
              <a:t/>
            </a:r>
            <a:br>
              <a:rPr lang="en-US" sz="4000" dirty="0">
                <a:latin typeface="Garamond" charset="0"/>
              </a:rPr>
            </a:br>
            <a:r>
              <a:rPr lang="en-US" sz="4000" dirty="0">
                <a:latin typeface="Garamond" charset="0"/>
              </a:rPr>
              <a:t>in Multi-Core Systems</a:t>
            </a:r>
          </a:p>
        </p:txBody>
      </p:sp>
      <p:sp>
        <p:nvSpPr>
          <p:cNvPr id="1157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863"/>
            <a:ext cx="2646363"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Title 1"/>
          <p:cNvSpPr>
            <a:spLocks noGrp="1"/>
          </p:cNvSpPr>
          <p:nvPr>
            <p:ph type="title"/>
          </p:nvPr>
        </p:nvSpPr>
        <p:spPr/>
        <p:txBody>
          <a:bodyPr/>
          <a:lstStyle/>
          <a:p>
            <a:r>
              <a:rPr lang="en-US">
                <a:latin typeface="Garamond" charset="0"/>
              </a:rPr>
              <a:t>DRAM Refresh</a:t>
            </a:r>
          </a:p>
        </p:txBody>
      </p:sp>
      <p:sp>
        <p:nvSpPr>
          <p:cNvPr id="3" name="Content Placeholder 2"/>
          <p:cNvSpPr>
            <a:spLocks noGrp="1"/>
          </p:cNvSpPr>
          <p:nvPr>
            <p:ph idx="1"/>
          </p:nvPr>
        </p:nvSpPr>
        <p:spPr>
          <a:xfrm>
            <a:off x="228600" y="996950"/>
            <a:ext cx="8610600" cy="5194300"/>
          </a:xfrm>
        </p:spPr>
        <p:txBody>
          <a:bodyPr/>
          <a:lstStyle/>
          <a:p>
            <a:pPr>
              <a:defRPr/>
            </a:pPr>
            <a:r>
              <a:rPr lang="en-US" dirty="0">
                <a:latin typeface="Tahoma" charset="0"/>
              </a:rPr>
              <a:t>DRAM capacitor charge leaks over time</a:t>
            </a:r>
          </a:p>
          <a:p>
            <a:pPr>
              <a:defRPr/>
            </a:pPr>
            <a:endParaRPr lang="en-US" dirty="0" smtClean="0">
              <a:latin typeface="Tahoma" charset="0"/>
            </a:endParaRPr>
          </a:p>
          <a:p>
            <a:pPr>
              <a:defRPr/>
            </a:pPr>
            <a:r>
              <a:rPr lang="en-US" dirty="0" smtClean="0">
                <a:latin typeface="Tahoma" charset="0"/>
              </a:rPr>
              <a:t>The </a:t>
            </a:r>
            <a:r>
              <a:rPr lang="en-US" dirty="0">
                <a:latin typeface="Tahoma" charset="0"/>
              </a:rPr>
              <a:t>memory controller needs to </a:t>
            </a:r>
            <a:r>
              <a:rPr lang="en-US" dirty="0" smtClean="0">
                <a:latin typeface="Tahoma" charset="0"/>
              </a:rPr>
              <a:t>refresh each </a:t>
            </a:r>
            <a:r>
              <a:rPr lang="en-US" dirty="0">
                <a:latin typeface="Tahoma" charset="0"/>
              </a:rPr>
              <a:t>row periodically to restore </a:t>
            </a:r>
            <a:r>
              <a:rPr lang="en-US" dirty="0" smtClean="0">
                <a:latin typeface="Tahoma" charset="0"/>
              </a:rPr>
              <a:t>charge</a:t>
            </a:r>
            <a:endParaRPr lang="en-US" dirty="0">
              <a:latin typeface="Tahoma" charset="0"/>
            </a:endParaRPr>
          </a:p>
          <a:p>
            <a:pPr lvl="1">
              <a:defRPr/>
            </a:pPr>
            <a:r>
              <a:rPr lang="en-US" dirty="0" smtClean="0">
                <a:latin typeface="Tahoma" charset="0"/>
                <a:ea typeface="ＭＳ Ｐゴシック" charset="0"/>
              </a:rPr>
              <a:t>Read and close each </a:t>
            </a:r>
            <a:r>
              <a:rPr lang="en-US" dirty="0">
                <a:latin typeface="Tahoma" charset="0"/>
                <a:ea typeface="ＭＳ Ｐゴシック" charset="0"/>
              </a:rPr>
              <a:t>row every N </a:t>
            </a:r>
            <a:r>
              <a:rPr lang="en-US" dirty="0" err="1">
                <a:latin typeface="Tahoma" charset="0"/>
                <a:ea typeface="ＭＳ Ｐゴシック" charset="0"/>
              </a:rPr>
              <a:t>ms</a:t>
            </a:r>
            <a:endParaRPr lang="en-US" dirty="0">
              <a:latin typeface="Tahoma" charset="0"/>
              <a:ea typeface="ＭＳ Ｐゴシック" charset="0"/>
            </a:endParaRPr>
          </a:p>
          <a:p>
            <a:pPr lvl="1">
              <a:defRPr/>
            </a:pPr>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defRPr/>
            </a:pPr>
            <a:endParaRPr lang="en-US" dirty="0">
              <a:latin typeface="Tahoma" charset="0"/>
              <a:ea typeface="ＭＳ Ｐゴシック" charset="0"/>
            </a:endParaRPr>
          </a:p>
          <a:p>
            <a:pPr>
              <a:defRPr/>
            </a:pPr>
            <a:r>
              <a:rPr lang="en-US" dirty="0" smtClean="0">
                <a:latin typeface="Tahoma" charset="0"/>
              </a:rPr>
              <a:t>Downsides of refresh</a:t>
            </a:r>
          </a:p>
          <a:p>
            <a:pPr marL="0" indent="0">
              <a:buFont typeface="Wingdings" charset="0"/>
              <a:buNone/>
              <a:defRPr/>
            </a:pPr>
            <a:r>
              <a:rPr lang="en-US" sz="2200" dirty="0">
                <a:latin typeface="Tahoma" charset="0"/>
              </a:rPr>
              <a:t> </a:t>
            </a:r>
            <a:r>
              <a:rPr lang="en-US" sz="2200" dirty="0" smtClean="0">
                <a:latin typeface="Tahoma" charset="0"/>
              </a:rPr>
              <a:t>   -- </a:t>
            </a:r>
            <a:r>
              <a:rPr lang="en-US" sz="2200" dirty="0">
                <a:solidFill>
                  <a:srgbClr val="0000FF"/>
                </a:solidFill>
                <a:latin typeface="Tahoma" charset="0"/>
              </a:rPr>
              <a:t>E</a:t>
            </a:r>
            <a:r>
              <a:rPr lang="en-US" sz="2200" dirty="0" smtClean="0">
                <a:solidFill>
                  <a:srgbClr val="0000FF"/>
                </a:solidFill>
                <a:latin typeface="Tahoma" charset="0"/>
              </a:rPr>
              <a:t>nergy consumption</a:t>
            </a:r>
            <a:r>
              <a:rPr lang="en-US" sz="2200" dirty="0" smtClean="0">
                <a:latin typeface="Tahoma" charset="0"/>
              </a:rPr>
              <a:t>: Each refresh consumes energy</a:t>
            </a:r>
          </a:p>
          <a:p>
            <a:pPr lvl="1">
              <a:buFont typeface="Wingdings" charset="0"/>
              <a:buNone/>
              <a:defRPr/>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defRPr/>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Font typeface="Wingdings" charset="0"/>
              <a:buNone/>
              <a:defRPr/>
            </a:pPr>
            <a:r>
              <a:rPr lang="en-US" dirty="0" smtClean="0">
                <a:latin typeface="Tahoma" charset="0"/>
                <a:ea typeface="ＭＳ Ｐゴシック" charset="0"/>
              </a:rPr>
              <a:t>-- </a:t>
            </a:r>
            <a:r>
              <a:rPr lang="en-US" dirty="0">
                <a:solidFill>
                  <a:srgbClr val="0000FF"/>
                </a:solidFill>
                <a:latin typeface="Tahoma" charset="0"/>
              </a:rPr>
              <a:t>Refresh rate limits DRAM </a:t>
            </a:r>
            <a:r>
              <a:rPr lang="en-US" dirty="0" smtClean="0">
                <a:solidFill>
                  <a:srgbClr val="0000FF"/>
                </a:solidFill>
                <a:latin typeface="Tahoma" charset="0"/>
              </a:rPr>
              <a:t>capacity scaling </a:t>
            </a:r>
            <a:endParaRPr lang="en-US" dirty="0">
              <a:solidFill>
                <a:srgbClr val="0000FF"/>
              </a:solidFill>
              <a:latin typeface="Tahoma" charset="0"/>
            </a:endParaRPr>
          </a:p>
          <a:p>
            <a:pPr lvl="1">
              <a:buFont typeface="Wingdings" charset="0"/>
              <a:buNone/>
              <a:defRPr/>
            </a:pPr>
            <a:endParaRPr lang="en-US" dirty="0">
              <a:latin typeface="Tahoma" charset="0"/>
            </a:endParaRPr>
          </a:p>
          <a:p>
            <a:pPr>
              <a:defRPr/>
            </a:pPr>
            <a:endParaRPr lang="en-US" dirty="0">
              <a:latin typeface="Tahoma" charset="0"/>
            </a:endParaRPr>
          </a:p>
          <a:p>
            <a:pPr lvl="1">
              <a:defRPr/>
            </a:pPr>
            <a:endParaRPr lang="en-US" dirty="0">
              <a:latin typeface="Tahoma" charset="0"/>
              <a:ea typeface="ＭＳ Ｐゴシック" charset="0"/>
            </a:endParaRPr>
          </a:p>
          <a:p>
            <a:pPr>
              <a:defRPr/>
            </a:pPr>
            <a:endParaRPr lang="en-US" dirty="0">
              <a:latin typeface="Tahoma" charset="0"/>
            </a:endParaRPr>
          </a:p>
        </p:txBody>
      </p:sp>
      <p:sp>
        <p:nvSpPr>
          <p:cNvPr id="13722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E04FCA-B83C-C04F-B328-AA2E77DA49AC}" type="slidenum">
              <a:rPr lang="en-US" sz="1600">
                <a:solidFill>
                  <a:srgbClr val="000000"/>
                </a:solidFill>
                <a:latin typeface="Garamond" charset="0"/>
              </a:rPr>
              <a:pPr eaLnBrk="1" hangingPunct="1"/>
              <a:t>50</a:t>
            </a:fld>
            <a:endParaRPr lang="en-US" sz="1600">
              <a:solidFill>
                <a:srgbClr val="000000"/>
              </a:solidFill>
              <a:latin typeface="Garamond" charset="0"/>
            </a:endParaRPr>
          </a:p>
        </p:txBody>
      </p:sp>
    </p:spTree>
    <p:extLst>
      <p:ext uri="{BB962C8B-B14F-4D97-AF65-F5344CB8AC3E}">
        <p14:creationId xmlns:p14="http://schemas.microsoft.com/office/powerpoint/2010/main" val="8885541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r>
              <a:rPr lang="en-US">
                <a:latin typeface="Garamond" charset="0"/>
              </a:rPr>
              <a:t>DRAM Refresh: Performance</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Implications of refresh on performance</a:t>
            </a:r>
          </a:p>
          <a:p>
            <a:pPr lvl="1">
              <a:buFont typeface="Wingdings" charset="0"/>
              <a:buNone/>
            </a:pPr>
            <a:r>
              <a:rPr lang="en-US">
                <a:latin typeface="Tahoma" charset="0"/>
                <a:ea typeface="ＭＳ Ｐゴシック" charset="0"/>
              </a:rPr>
              <a:t>-- DRAM bank unavailable while refreshed</a:t>
            </a:r>
          </a:p>
          <a:p>
            <a:pPr lvl="1">
              <a:buFont typeface="Wingdings" charset="0"/>
              <a:buNone/>
            </a:pPr>
            <a:r>
              <a:rPr lang="en-US">
                <a:latin typeface="Tahoma" charset="0"/>
                <a:ea typeface="ＭＳ Ｐゴシック" charset="0"/>
              </a:rPr>
              <a:t>-- Long pause times: If we refresh all rows in burst, every 64ms the DRAM will be unavailable until refresh ends</a:t>
            </a:r>
          </a:p>
          <a:p>
            <a:endParaRPr lang="en-US">
              <a:solidFill>
                <a:srgbClr val="0000FF"/>
              </a:solidFill>
              <a:latin typeface="Tahoma" charset="0"/>
            </a:endParaRPr>
          </a:p>
          <a:p>
            <a:r>
              <a:rPr lang="en-US">
                <a:solidFill>
                  <a:srgbClr val="0000FF"/>
                </a:solidFill>
                <a:latin typeface="Tahoma" charset="0"/>
              </a:rPr>
              <a:t>Burst refresh</a:t>
            </a:r>
            <a:r>
              <a:rPr lang="en-US">
                <a:latin typeface="Tahoma" charset="0"/>
              </a:rPr>
              <a:t>: All rows refreshed immediately after one another</a:t>
            </a:r>
          </a:p>
          <a:p>
            <a:endParaRPr lang="en-US">
              <a:solidFill>
                <a:srgbClr val="0000FF"/>
              </a:solidFill>
              <a:latin typeface="Tahoma" charset="0"/>
            </a:endParaRPr>
          </a:p>
          <a:p>
            <a:r>
              <a:rPr lang="en-US">
                <a:solidFill>
                  <a:srgbClr val="0000FF"/>
                </a:solidFill>
                <a:latin typeface="Tahoma" charset="0"/>
              </a:rPr>
              <a:t>Distributed refresh</a:t>
            </a:r>
            <a:r>
              <a:rPr lang="en-US">
                <a:latin typeface="Tahoma" charset="0"/>
              </a:rPr>
              <a:t>: Each row refreshed at a different time, at regular intervals</a:t>
            </a:r>
          </a:p>
          <a:p>
            <a:endParaRPr lang="en-US">
              <a:latin typeface="Tahoma" charset="0"/>
            </a:endParaRPr>
          </a:p>
          <a:p>
            <a:endParaRPr lang="en-US">
              <a:latin typeface="Tahoma" charset="0"/>
            </a:endParaRPr>
          </a:p>
          <a:p>
            <a:pPr lvl="1"/>
            <a:endParaRPr lang="en-US">
              <a:latin typeface="Tahoma" charset="0"/>
              <a:ea typeface="ＭＳ Ｐゴシック" charset="0"/>
            </a:endParaRPr>
          </a:p>
          <a:p>
            <a:endParaRPr lang="en-US">
              <a:latin typeface="Tahoma" charset="0"/>
            </a:endParaRPr>
          </a:p>
        </p:txBody>
      </p:sp>
      <p:sp>
        <p:nvSpPr>
          <p:cNvPr id="1382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0046C5-7921-B948-A2EA-400B763B04B7}" type="slidenum">
              <a:rPr lang="en-US" sz="1600">
                <a:solidFill>
                  <a:srgbClr val="000000"/>
                </a:solidFill>
                <a:latin typeface="Garamond" charset="0"/>
                <a:cs typeface="Arial" charset="0"/>
              </a:rPr>
              <a:pPr eaLnBrk="1" hangingPunct="1"/>
              <a:t>51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8398968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en-US">
                <a:latin typeface="Garamond" charset="0"/>
              </a:rPr>
              <a:t>Distributed Refresh</a:t>
            </a:r>
          </a:p>
        </p:txBody>
      </p:sp>
      <p:sp>
        <p:nvSpPr>
          <p:cNvPr id="3"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solidFill>
                  <a:srgbClr val="0000FF"/>
                </a:solidFill>
                <a:latin typeface="Tahoma" charset="0"/>
              </a:rPr>
              <a:t>Distributed refresh eliminates long pause times</a:t>
            </a:r>
            <a:endParaRPr lang="en-US">
              <a:latin typeface="Tahoma" charset="0"/>
            </a:endParaRPr>
          </a:p>
          <a:p>
            <a:r>
              <a:rPr lang="en-US">
                <a:latin typeface="Tahoma" charset="0"/>
              </a:rPr>
              <a:t>How else can we reduce the effect of refresh on performance/QoS?</a:t>
            </a:r>
          </a:p>
          <a:p>
            <a:r>
              <a:rPr lang="en-US">
                <a:latin typeface="Tahoma" charset="0"/>
              </a:rPr>
              <a:t>Does distributed refresh reduce refresh impact on energy?</a:t>
            </a:r>
          </a:p>
          <a:p>
            <a:r>
              <a:rPr lang="en-US">
                <a:latin typeface="Tahoma" charset="0"/>
              </a:rPr>
              <a:t>Can we reduce the number of refreshes?</a:t>
            </a:r>
          </a:p>
        </p:txBody>
      </p:sp>
      <p:sp>
        <p:nvSpPr>
          <p:cNvPr id="1392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9AE07C-A6A1-7F49-8DD1-56CA6F9EC714}" type="slidenum">
              <a:rPr lang="en-US" sz="1600">
                <a:solidFill>
                  <a:srgbClr val="000000"/>
                </a:solidFill>
                <a:latin typeface="Garamond" charset="0"/>
                <a:cs typeface="Arial" charset="0"/>
              </a:rPr>
              <a:pPr eaLnBrk="1" hangingPunct="1"/>
              <a:t>52</a:t>
            </a:fld>
            <a:endParaRPr lang="en-US" sz="1600">
              <a:solidFill>
                <a:srgbClr val="000000"/>
              </a:solidFill>
              <a:latin typeface="Garamond" charset="0"/>
              <a:cs typeface="Arial" charset="0"/>
            </a:endParaRPr>
          </a:p>
        </p:txBody>
      </p:sp>
      <p:pic>
        <p:nvPicPr>
          <p:cNvPr id="139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336675"/>
            <a:ext cx="75723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3239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pPr eaLnBrk="1" hangingPunct="1"/>
            <a:r>
              <a:rPr lang="en-US">
                <a:latin typeface="Garamond" charset="0"/>
              </a:rPr>
              <a:t>Refresh Today: Auto Refresh</a:t>
            </a:r>
          </a:p>
        </p:txBody>
      </p:sp>
      <p:sp>
        <p:nvSpPr>
          <p:cNvPr id="14029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FC8B42-29F3-C744-8D83-B3DA5B85813A}" type="slidenum">
              <a:rPr lang="en-US" sz="1600">
                <a:solidFill>
                  <a:srgbClr val="000000"/>
                </a:solidFill>
                <a:latin typeface="Garamond" charset="0"/>
                <a:cs typeface="Arial" charset="0"/>
              </a:rPr>
              <a:pPr eaLnBrk="1" hangingPunct="1"/>
              <a:t>53</a:t>
            </a:fld>
            <a:endParaRPr lang="en-US" sz="1600">
              <a:solidFill>
                <a:srgbClr val="000000"/>
              </a:solidFill>
              <a:latin typeface="Garamond" charset="0"/>
              <a:cs typeface="Arial" charset="0"/>
            </a:endParaRPr>
          </a:p>
        </p:txBody>
      </p:sp>
      <p:sp>
        <p:nvSpPr>
          <p:cNvPr id="140291" name="Rectangle 4"/>
          <p:cNvSpPr>
            <a:spLocks noChangeArrowheads="1"/>
          </p:cNvSpPr>
          <p:nvPr/>
        </p:nvSpPr>
        <p:spPr bwMode="auto">
          <a:xfrm>
            <a:off x="612775"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292" name="Rectangle 63"/>
          <p:cNvSpPr>
            <a:spLocks noChangeArrowheads="1"/>
          </p:cNvSpPr>
          <p:nvPr/>
        </p:nvSpPr>
        <p:spPr bwMode="auto">
          <a:xfrm>
            <a:off x="612775"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293" name="Text Box 69"/>
          <p:cNvSpPr txBox="1">
            <a:spLocks noChangeArrowheads="1"/>
          </p:cNvSpPr>
          <p:nvPr/>
        </p:nvSpPr>
        <p:spPr bwMode="auto">
          <a:xfrm>
            <a:off x="842963" y="92710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Columns</a:t>
            </a:r>
          </a:p>
        </p:txBody>
      </p:sp>
      <p:sp>
        <p:nvSpPr>
          <p:cNvPr id="140294" name="Text Box 70"/>
          <p:cNvSpPr txBox="1">
            <a:spLocks noChangeArrowheads="1"/>
          </p:cNvSpPr>
          <p:nvPr/>
        </p:nvSpPr>
        <p:spPr bwMode="auto">
          <a:xfrm rot="5400000">
            <a:off x="2010569" y="2267744"/>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Rows</a:t>
            </a:r>
          </a:p>
        </p:txBody>
      </p:sp>
      <p:sp>
        <p:nvSpPr>
          <p:cNvPr id="140295" name="Line 13"/>
          <p:cNvSpPr>
            <a:spLocks noChangeShapeType="1"/>
          </p:cNvSpPr>
          <p:nvPr/>
        </p:nvSpPr>
        <p:spPr bwMode="auto">
          <a:xfrm>
            <a:off x="1412875"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296" name="Line 5"/>
          <p:cNvSpPr>
            <a:spLocks noChangeShapeType="1"/>
          </p:cNvSpPr>
          <p:nvPr/>
        </p:nvSpPr>
        <p:spPr bwMode="auto">
          <a:xfrm>
            <a:off x="611188" y="15557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297" name="Line 6"/>
          <p:cNvSpPr>
            <a:spLocks noChangeShapeType="1"/>
          </p:cNvSpPr>
          <p:nvPr/>
        </p:nvSpPr>
        <p:spPr bwMode="auto">
          <a:xfrm>
            <a:off x="611188" y="18430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298" name="Line 7"/>
          <p:cNvSpPr>
            <a:spLocks noChangeShapeType="1"/>
          </p:cNvSpPr>
          <p:nvPr/>
        </p:nvSpPr>
        <p:spPr bwMode="auto">
          <a:xfrm>
            <a:off x="611188" y="21320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299" name="Line 8"/>
          <p:cNvSpPr>
            <a:spLocks noChangeShapeType="1"/>
          </p:cNvSpPr>
          <p:nvPr/>
        </p:nvSpPr>
        <p:spPr bwMode="auto">
          <a:xfrm>
            <a:off x="611188" y="24193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0" name="Line 9"/>
          <p:cNvSpPr>
            <a:spLocks noChangeShapeType="1"/>
          </p:cNvSpPr>
          <p:nvPr/>
        </p:nvSpPr>
        <p:spPr bwMode="auto">
          <a:xfrm>
            <a:off x="611188" y="27066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1" name="Line 10"/>
          <p:cNvSpPr>
            <a:spLocks noChangeShapeType="1"/>
          </p:cNvSpPr>
          <p:nvPr/>
        </p:nvSpPr>
        <p:spPr bwMode="auto">
          <a:xfrm>
            <a:off x="611188" y="29956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2" name="Line 20"/>
          <p:cNvSpPr>
            <a:spLocks noChangeShapeType="1"/>
          </p:cNvSpPr>
          <p:nvPr/>
        </p:nvSpPr>
        <p:spPr bwMode="auto">
          <a:xfrm>
            <a:off x="84137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3" name="Line 21"/>
          <p:cNvSpPr>
            <a:spLocks noChangeShapeType="1"/>
          </p:cNvSpPr>
          <p:nvPr/>
        </p:nvSpPr>
        <p:spPr bwMode="auto">
          <a:xfrm>
            <a:off x="107156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4" name="Line 22"/>
          <p:cNvSpPr>
            <a:spLocks noChangeShapeType="1"/>
          </p:cNvSpPr>
          <p:nvPr/>
        </p:nvSpPr>
        <p:spPr bwMode="auto">
          <a:xfrm>
            <a:off x="1303338"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5" name="Line 23"/>
          <p:cNvSpPr>
            <a:spLocks noChangeShapeType="1"/>
          </p:cNvSpPr>
          <p:nvPr/>
        </p:nvSpPr>
        <p:spPr bwMode="auto">
          <a:xfrm>
            <a:off x="153352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6" name="Line 24"/>
          <p:cNvSpPr>
            <a:spLocks noChangeShapeType="1"/>
          </p:cNvSpPr>
          <p:nvPr/>
        </p:nvSpPr>
        <p:spPr bwMode="auto">
          <a:xfrm>
            <a:off x="176371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7" name="Line 25"/>
          <p:cNvSpPr>
            <a:spLocks noChangeShapeType="1"/>
          </p:cNvSpPr>
          <p:nvPr/>
        </p:nvSpPr>
        <p:spPr bwMode="auto">
          <a:xfrm>
            <a:off x="1993900"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8" name="Line 26"/>
          <p:cNvSpPr>
            <a:spLocks noChangeShapeType="1"/>
          </p:cNvSpPr>
          <p:nvPr/>
        </p:nvSpPr>
        <p:spPr bwMode="auto">
          <a:xfrm>
            <a:off x="611188" y="3260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9" name="Text Box 14"/>
          <p:cNvSpPr txBox="1">
            <a:spLocks noChangeArrowheads="1"/>
          </p:cNvSpPr>
          <p:nvPr/>
        </p:nvSpPr>
        <p:spPr bwMode="auto">
          <a:xfrm>
            <a:off x="804863" y="3857625"/>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Row Buffer</a:t>
            </a:r>
          </a:p>
        </p:txBody>
      </p:sp>
      <p:sp>
        <p:nvSpPr>
          <p:cNvPr id="140310" name="Rectangle 23"/>
          <p:cNvSpPr>
            <a:spLocks noChangeArrowheads="1"/>
          </p:cNvSpPr>
          <p:nvPr/>
        </p:nvSpPr>
        <p:spPr bwMode="auto">
          <a:xfrm>
            <a:off x="2687638"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1" name="Rectangle 63"/>
          <p:cNvSpPr>
            <a:spLocks noChangeArrowheads="1"/>
          </p:cNvSpPr>
          <p:nvPr/>
        </p:nvSpPr>
        <p:spPr bwMode="auto">
          <a:xfrm>
            <a:off x="2687638"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2" name="Line 13"/>
          <p:cNvSpPr>
            <a:spLocks noChangeShapeType="1"/>
          </p:cNvSpPr>
          <p:nvPr/>
        </p:nvSpPr>
        <p:spPr bwMode="auto">
          <a:xfrm>
            <a:off x="3487738"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13" name="Rectangle 42"/>
          <p:cNvSpPr>
            <a:spLocks noChangeArrowheads="1"/>
          </p:cNvSpPr>
          <p:nvPr/>
        </p:nvSpPr>
        <p:spPr bwMode="auto">
          <a:xfrm>
            <a:off x="4802188" y="126841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4" name="Rectangle 63"/>
          <p:cNvSpPr>
            <a:spLocks noChangeArrowheads="1"/>
          </p:cNvSpPr>
          <p:nvPr/>
        </p:nvSpPr>
        <p:spPr bwMode="auto">
          <a:xfrm>
            <a:off x="4802188" y="3886200"/>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5" name="Line 13"/>
          <p:cNvSpPr>
            <a:spLocks noChangeShapeType="1"/>
          </p:cNvSpPr>
          <p:nvPr/>
        </p:nvSpPr>
        <p:spPr bwMode="auto">
          <a:xfrm>
            <a:off x="5602288" y="3522663"/>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16" name="Rectangle 61"/>
          <p:cNvSpPr>
            <a:spLocks noChangeArrowheads="1"/>
          </p:cNvSpPr>
          <p:nvPr/>
        </p:nvSpPr>
        <p:spPr bwMode="auto">
          <a:xfrm>
            <a:off x="6842125" y="12604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7" name="Rectangle 63"/>
          <p:cNvSpPr>
            <a:spLocks noChangeArrowheads="1"/>
          </p:cNvSpPr>
          <p:nvPr/>
        </p:nvSpPr>
        <p:spPr bwMode="auto">
          <a:xfrm>
            <a:off x="6842125" y="38782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8" name="Line 13"/>
          <p:cNvSpPr>
            <a:spLocks noChangeShapeType="1"/>
          </p:cNvSpPr>
          <p:nvPr/>
        </p:nvSpPr>
        <p:spPr bwMode="auto">
          <a:xfrm>
            <a:off x="7642225" y="3514725"/>
            <a:ext cx="0" cy="3667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19" name="Line 13"/>
          <p:cNvSpPr>
            <a:spLocks noChangeShapeType="1"/>
          </p:cNvSpPr>
          <p:nvPr/>
        </p:nvSpPr>
        <p:spPr bwMode="auto">
          <a:xfrm>
            <a:off x="1428750"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0" name="Line 13"/>
          <p:cNvSpPr>
            <a:spLocks noChangeShapeType="1"/>
          </p:cNvSpPr>
          <p:nvPr/>
        </p:nvSpPr>
        <p:spPr bwMode="auto">
          <a:xfrm>
            <a:off x="3503613"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1" name="Line 13"/>
          <p:cNvSpPr>
            <a:spLocks noChangeShapeType="1"/>
          </p:cNvSpPr>
          <p:nvPr/>
        </p:nvSpPr>
        <p:spPr bwMode="auto">
          <a:xfrm>
            <a:off x="5618163" y="417353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2" name="Line 13"/>
          <p:cNvSpPr>
            <a:spLocks noChangeShapeType="1"/>
          </p:cNvSpPr>
          <p:nvPr/>
        </p:nvSpPr>
        <p:spPr bwMode="auto">
          <a:xfrm>
            <a:off x="7658100" y="41671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3" name="Line 40"/>
          <p:cNvSpPr>
            <a:spLocks noChangeShapeType="1"/>
          </p:cNvSpPr>
          <p:nvPr/>
        </p:nvSpPr>
        <p:spPr bwMode="auto">
          <a:xfrm>
            <a:off x="1371600" y="4738688"/>
            <a:ext cx="63087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4" name="Line 13"/>
          <p:cNvSpPr>
            <a:spLocks noChangeShapeType="1"/>
          </p:cNvSpPr>
          <p:nvPr/>
        </p:nvSpPr>
        <p:spPr bwMode="auto">
          <a:xfrm>
            <a:off x="4629150" y="47386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5" name="Rectangle 63"/>
          <p:cNvSpPr>
            <a:spLocks noChangeArrowheads="1"/>
          </p:cNvSpPr>
          <p:nvPr/>
        </p:nvSpPr>
        <p:spPr bwMode="auto">
          <a:xfrm>
            <a:off x="2686050" y="5314950"/>
            <a:ext cx="3714750"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26" name="Text Box 14"/>
          <p:cNvSpPr txBox="1">
            <a:spLocks noChangeArrowheads="1"/>
          </p:cNvSpPr>
          <p:nvPr/>
        </p:nvSpPr>
        <p:spPr bwMode="auto">
          <a:xfrm>
            <a:off x="3371850" y="542925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DRAM CONTROLLER</a:t>
            </a:r>
          </a:p>
        </p:txBody>
      </p:sp>
      <p:sp>
        <p:nvSpPr>
          <p:cNvPr id="140327" name="Text Box 14"/>
          <p:cNvSpPr txBox="1">
            <a:spLocks noChangeArrowheads="1"/>
          </p:cNvSpPr>
          <p:nvPr/>
        </p:nvSpPr>
        <p:spPr bwMode="auto">
          <a:xfrm>
            <a:off x="7658100" y="4514850"/>
            <a:ext cx="132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DRAM Bus</a:t>
            </a:r>
          </a:p>
        </p:txBody>
      </p:sp>
      <p:sp>
        <p:nvSpPr>
          <p:cNvPr id="140328" name="Text Box 14"/>
          <p:cNvSpPr txBox="1">
            <a:spLocks noChangeArrowheads="1"/>
          </p:cNvSpPr>
          <p:nvPr/>
        </p:nvSpPr>
        <p:spPr bwMode="auto">
          <a:xfrm>
            <a:off x="914400" y="2087563"/>
            <a:ext cx="10048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FF"/>
                </a:solidFill>
              </a:rPr>
              <a:t>BANK 0</a:t>
            </a:r>
          </a:p>
        </p:txBody>
      </p:sp>
      <p:sp>
        <p:nvSpPr>
          <p:cNvPr id="140329" name="Text Box 14"/>
          <p:cNvSpPr txBox="1">
            <a:spLocks noChangeArrowheads="1"/>
          </p:cNvSpPr>
          <p:nvPr/>
        </p:nvSpPr>
        <p:spPr bwMode="auto">
          <a:xfrm>
            <a:off x="3028950" y="2114550"/>
            <a:ext cx="10048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FF"/>
                </a:solidFill>
              </a:rPr>
              <a:t>BANK 1</a:t>
            </a:r>
          </a:p>
        </p:txBody>
      </p:sp>
      <p:sp>
        <p:nvSpPr>
          <p:cNvPr id="140330" name="Text Box 14"/>
          <p:cNvSpPr txBox="1">
            <a:spLocks noChangeArrowheads="1"/>
          </p:cNvSpPr>
          <p:nvPr/>
        </p:nvSpPr>
        <p:spPr bwMode="auto">
          <a:xfrm>
            <a:off x="51101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FF"/>
                </a:solidFill>
              </a:rPr>
              <a:t>BANK 2</a:t>
            </a:r>
          </a:p>
        </p:txBody>
      </p:sp>
      <p:sp>
        <p:nvSpPr>
          <p:cNvPr id="140331" name="Text Box 14"/>
          <p:cNvSpPr txBox="1">
            <a:spLocks noChangeArrowheads="1"/>
          </p:cNvSpPr>
          <p:nvPr/>
        </p:nvSpPr>
        <p:spPr bwMode="auto">
          <a:xfrm>
            <a:off x="71675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FF"/>
                </a:solidFill>
              </a:rPr>
              <a:t>BANK 3</a:t>
            </a:r>
          </a:p>
        </p:txBody>
      </p:sp>
      <p:sp>
        <p:nvSpPr>
          <p:cNvPr id="46" name="TextBox 45"/>
          <p:cNvSpPr txBox="1">
            <a:spLocks noChangeArrowheads="1"/>
          </p:cNvSpPr>
          <p:nvPr/>
        </p:nvSpPr>
        <p:spPr bwMode="auto">
          <a:xfrm>
            <a:off x="179388" y="5445125"/>
            <a:ext cx="338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4D26"/>
                </a:solidFill>
              </a:rPr>
              <a:t>A batch of rows are </a:t>
            </a:r>
          </a:p>
          <a:p>
            <a:pPr eaLnBrk="1" hangingPunct="1"/>
            <a:r>
              <a:rPr lang="en-US" sz="1800" smtClean="0">
                <a:solidFill>
                  <a:srgbClr val="004D26"/>
                </a:solidFill>
              </a:rPr>
              <a:t>periodically refreshed</a:t>
            </a:r>
          </a:p>
          <a:p>
            <a:pPr eaLnBrk="1" hangingPunct="1"/>
            <a:r>
              <a:rPr lang="en-US" sz="1800" smtClean="0">
                <a:solidFill>
                  <a:srgbClr val="004D26"/>
                </a:solidFill>
              </a:rPr>
              <a:t>via the auto-refresh command</a:t>
            </a:r>
          </a:p>
        </p:txBody>
      </p:sp>
    </p:spTree>
    <p:extLst>
      <p:ext uri="{BB962C8B-B14F-4D97-AF65-F5344CB8AC3E}">
        <p14:creationId xmlns:p14="http://schemas.microsoft.com/office/powerpoint/2010/main" val="23747638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atin typeface="Garamond" charset="0"/>
              </a:rPr>
              <a:t>Refresh Overhead: Performance</a:t>
            </a:r>
          </a:p>
        </p:txBody>
      </p:sp>
      <p:sp>
        <p:nvSpPr>
          <p:cNvPr id="14233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911959-6AD4-A843-8BCD-631402178606}"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pic>
        <p:nvPicPr>
          <p:cNvPr id="142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6867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2"/>
          <p:cNvSpPr txBox="1">
            <a:spLocks noChangeArrowheads="1"/>
          </p:cNvSpPr>
          <p:nvPr/>
        </p:nvSpPr>
        <p:spPr bwMode="auto">
          <a:xfrm>
            <a:off x="2555875" y="4746625"/>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smtClean="0">
                <a:solidFill>
                  <a:srgbClr val="404040"/>
                </a:solidFill>
                <a:latin typeface="Calibri" charset="0"/>
              </a:rPr>
              <a:t>8%</a:t>
            </a:r>
          </a:p>
        </p:txBody>
      </p:sp>
      <p:sp>
        <p:nvSpPr>
          <p:cNvPr id="142341"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smtClean="0">
                <a:solidFill>
                  <a:srgbClr val="404040"/>
                </a:solidFill>
                <a:latin typeface="Calibri" charset="0"/>
              </a:rPr>
              <a:t>46%</a:t>
            </a:r>
          </a:p>
        </p:txBody>
      </p:sp>
      <p:sp>
        <p:nvSpPr>
          <p:cNvPr id="142342" name="Rectangle 5"/>
          <p:cNvSpPr>
            <a:spLocks noChangeArrowheads="1"/>
          </p:cNvSpPr>
          <p:nvPr/>
        </p:nvSpPr>
        <p:spPr bwMode="auto">
          <a:xfrm>
            <a:off x="152400" y="6488113"/>
            <a:ext cx="838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mtClean="0">
                <a:solidFill>
                  <a:srgbClr val="000000"/>
                </a:solidFill>
                <a:latin typeface="Tahoma" charset="0"/>
              </a:rPr>
              <a:t>Liu et al., “</a:t>
            </a:r>
            <a:r>
              <a:rPr lang="en-US" altLang="ja-JP" smtClean="0">
                <a:solidFill>
                  <a:srgbClr val="0000FF"/>
                </a:solidFill>
                <a:latin typeface="Tahoma" charset="0"/>
              </a:rPr>
              <a:t>RAIDR: Retention-Aware Intelligent DRAM Refresh</a:t>
            </a:r>
            <a:r>
              <a:rPr lang="en-US" altLang="ja-JP" smtClean="0">
                <a:solidFill>
                  <a:srgbClr val="000000"/>
                </a:solidFill>
                <a:latin typeface="Tahoma" charset="0"/>
              </a:rPr>
              <a:t>,</a:t>
            </a:r>
            <a:r>
              <a:rPr lang="en-US" smtClean="0">
                <a:solidFill>
                  <a:srgbClr val="000000"/>
                </a:solidFill>
                <a:latin typeface="Tahoma" charset="0"/>
              </a:rPr>
              <a:t>”</a:t>
            </a:r>
            <a:r>
              <a:rPr lang="en-US" altLang="ja-JP" smtClean="0">
                <a:solidFill>
                  <a:srgbClr val="000000"/>
                </a:solidFill>
                <a:latin typeface="Tahoma" charset="0"/>
              </a:rPr>
              <a:t> ISCA 2012.</a:t>
            </a:r>
            <a:endParaRPr lang="en-US" smtClean="0">
              <a:solidFill>
                <a:srgbClr val="000000"/>
              </a:solidFill>
            </a:endParaRPr>
          </a:p>
        </p:txBody>
      </p:sp>
    </p:spTree>
    <p:extLst>
      <p:ext uri="{BB962C8B-B14F-4D97-AF65-F5344CB8AC3E}">
        <p14:creationId xmlns:p14="http://schemas.microsoft.com/office/powerpoint/2010/main" val="38300066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a:latin typeface="Garamond" charset="0"/>
              </a:rPr>
              <a:t>Refresh Overhead: Energy</a:t>
            </a:r>
          </a:p>
        </p:txBody>
      </p:sp>
      <p:sp>
        <p:nvSpPr>
          <p:cNvPr id="14336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473CF0-B6DD-F24A-8879-632D81F6607A}"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pic>
        <p:nvPicPr>
          <p:cNvPr id="143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188" y="908050"/>
            <a:ext cx="69294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2"/>
          <p:cNvSpPr txBox="1">
            <a:spLocks noChangeArrowheads="1"/>
          </p:cNvSpPr>
          <p:nvPr/>
        </p:nvSpPr>
        <p:spPr bwMode="auto">
          <a:xfrm>
            <a:off x="2555875" y="45085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smtClean="0">
                <a:solidFill>
                  <a:srgbClr val="404040"/>
                </a:solidFill>
                <a:latin typeface="Calibri" charset="0"/>
              </a:rPr>
              <a:t>15%</a:t>
            </a:r>
          </a:p>
        </p:txBody>
      </p:sp>
      <p:sp>
        <p:nvSpPr>
          <p:cNvPr id="143365"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smtClean="0">
                <a:solidFill>
                  <a:srgbClr val="404040"/>
                </a:solidFill>
                <a:latin typeface="Calibri" charset="0"/>
              </a:rPr>
              <a:t>47%</a:t>
            </a:r>
          </a:p>
        </p:txBody>
      </p:sp>
      <p:sp>
        <p:nvSpPr>
          <p:cNvPr id="143366" name="Rectangle 5"/>
          <p:cNvSpPr>
            <a:spLocks noChangeArrowheads="1"/>
          </p:cNvSpPr>
          <p:nvPr/>
        </p:nvSpPr>
        <p:spPr bwMode="auto">
          <a:xfrm>
            <a:off x="152400" y="6488113"/>
            <a:ext cx="838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mtClean="0">
                <a:solidFill>
                  <a:srgbClr val="000000"/>
                </a:solidFill>
                <a:latin typeface="Tahoma" charset="0"/>
              </a:rPr>
              <a:t>Liu et al., “</a:t>
            </a:r>
            <a:r>
              <a:rPr lang="en-US" altLang="ja-JP" smtClean="0">
                <a:solidFill>
                  <a:srgbClr val="0000FF"/>
                </a:solidFill>
                <a:latin typeface="Tahoma" charset="0"/>
              </a:rPr>
              <a:t>RAIDR: Retention-Aware Intelligent DRAM Refresh</a:t>
            </a:r>
            <a:r>
              <a:rPr lang="en-US" altLang="ja-JP" smtClean="0">
                <a:solidFill>
                  <a:srgbClr val="000000"/>
                </a:solidFill>
                <a:latin typeface="Tahoma" charset="0"/>
              </a:rPr>
              <a:t>,</a:t>
            </a:r>
            <a:r>
              <a:rPr lang="en-US" smtClean="0">
                <a:solidFill>
                  <a:srgbClr val="000000"/>
                </a:solidFill>
                <a:latin typeface="Tahoma" charset="0"/>
              </a:rPr>
              <a:t>”</a:t>
            </a:r>
            <a:r>
              <a:rPr lang="en-US" altLang="ja-JP" smtClean="0">
                <a:solidFill>
                  <a:srgbClr val="000000"/>
                </a:solidFill>
                <a:latin typeface="Tahoma" charset="0"/>
              </a:rPr>
              <a:t> ISCA 2012.</a:t>
            </a:r>
            <a:endParaRPr lang="en-US" smtClean="0">
              <a:solidFill>
                <a:srgbClr val="000000"/>
              </a:solidFill>
            </a:endParaRPr>
          </a:p>
        </p:txBody>
      </p:sp>
    </p:spTree>
    <p:extLst>
      <p:ext uri="{BB962C8B-B14F-4D97-AF65-F5344CB8AC3E}">
        <p14:creationId xmlns:p14="http://schemas.microsoft.com/office/powerpoint/2010/main" val="1885308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r>
              <a:rPr lang="en-US">
                <a:latin typeface="Garamond" charset="0"/>
              </a:rPr>
              <a:t>Problem with Conventional Refresh</a:t>
            </a:r>
          </a:p>
        </p:txBody>
      </p:sp>
      <p:sp>
        <p:nvSpPr>
          <p:cNvPr id="3" name="Content Placeholder 2"/>
          <p:cNvSpPr>
            <a:spLocks noGrp="1"/>
          </p:cNvSpPr>
          <p:nvPr>
            <p:ph idx="1"/>
          </p:nvPr>
        </p:nvSpPr>
        <p:spPr>
          <a:xfrm>
            <a:off x="250825" y="1052513"/>
            <a:ext cx="8607425" cy="5040312"/>
          </a:xfrm>
        </p:spPr>
        <p:txBody>
          <a:bodyPr/>
          <a:lstStyle/>
          <a:p>
            <a:pPr>
              <a:buFont typeface="Wingdings" pitchFamily="2" charset="2"/>
              <a:buChar char="n"/>
              <a:defRPr/>
            </a:pPr>
            <a:r>
              <a:rPr lang="en-US" sz="2200" dirty="0" smtClean="0">
                <a:ea typeface="+mn-ea"/>
                <a:cs typeface="+mn-cs"/>
              </a:rPr>
              <a:t>Today: Every </a:t>
            </a:r>
            <a:r>
              <a:rPr lang="en-US" sz="2200" dirty="0">
                <a:ea typeface="+mn-ea"/>
                <a:cs typeface="+mn-cs"/>
              </a:rPr>
              <a:t>row is refreshed </a:t>
            </a:r>
            <a:r>
              <a:rPr lang="en-US" sz="2200" dirty="0" smtClean="0">
                <a:ea typeface="+mn-ea"/>
                <a:cs typeface="+mn-cs"/>
              </a:rPr>
              <a:t>at the same rate</a:t>
            </a:r>
            <a:endParaRPr lang="en-US" sz="1400" dirty="0" smtClean="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a:ea typeface="+mn-ea"/>
              <a:cs typeface="+mn-cs"/>
            </a:endParaRPr>
          </a:p>
          <a:p>
            <a:pPr>
              <a:buFont typeface="Wingdings" pitchFamily="2" charset="2"/>
              <a:buChar char="n"/>
              <a:defRPr/>
            </a:pPr>
            <a:r>
              <a:rPr lang="en-US" sz="2200" dirty="0" smtClean="0">
                <a:ea typeface="+mn-ea"/>
                <a:cs typeface="+mn-cs"/>
              </a:rPr>
              <a:t>Observation: </a:t>
            </a:r>
            <a:r>
              <a:rPr lang="en-US" sz="2200" dirty="0" smtClean="0">
                <a:solidFill>
                  <a:srgbClr val="0000FF"/>
                </a:solidFill>
                <a:ea typeface="+mn-ea"/>
                <a:cs typeface="+mn-cs"/>
              </a:rPr>
              <a:t>Most rows can be refreshed much less often without losing data </a:t>
            </a:r>
            <a:r>
              <a:rPr lang="en-US" sz="2000" dirty="0" smtClean="0">
                <a:solidFill>
                  <a:schemeClr val="accent6">
                    <a:lumMod val="75000"/>
                  </a:schemeClr>
                </a:solidFill>
                <a:ea typeface="+mn-ea"/>
                <a:cs typeface="+mn-cs"/>
              </a:rPr>
              <a:t>[Kim+, EDL’09]</a:t>
            </a:r>
            <a:endParaRPr lang="en-US" sz="1400" dirty="0" smtClean="0">
              <a:ea typeface="+mn-ea"/>
              <a:cs typeface="+mn-cs"/>
            </a:endParaRPr>
          </a:p>
          <a:p>
            <a:pPr>
              <a:buFont typeface="Wingdings" pitchFamily="2" charset="2"/>
              <a:buChar char="n"/>
              <a:defRPr/>
            </a:pPr>
            <a:r>
              <a:rPr lang="en-US" sz="2200" dirty="0" smtClean="0">
                <a:ea typeface="+mn-ea"/>
                <a:cs typeface="+mn-cs"/>
              </a:rPr>
              <a:t>Problem: </a:t>
            </a:r>
            <a:r>
              <a:rPr lang="en-US" sz="2200" dirty="0" smtClean="0">
                <a:solidFill>
                  <a:srgbClr val="FF0000"/>
                </a:solidFill>
                <a:ea typeface="+mn-ea"/>
                <a:cs typeface="+mn-cs"/>
              </a:rPr>
              <a:t>No support in DRAM for different refresh rates per row</a:t>
            </a:r>
            <a:endParaRPr lang="en-US" sz="2200" dirty="0">
              <a:solidFill>
                <a:srgbClr val="FF0000"/>
              </a:solidFill>
              <a:ea typeface="+mn-ea"/>
              <a:cs typeface="+mn-cs"/>
            </a:endParaRPr>
          </a:p>
        </p:txBody>
      </p:sp>
      <p:sp>
        <p:nvSpPr>
          <p:cNvPr id="1443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32B80A-9EA6-0D4F-8F4A-261B81CA45E1}" type="slidenum">
              <a:rPr lang="en-US" sz="1600">
                <a:solidFill>
                  <a:srgbClr val="000000"/>
                </a:solidFill>
                <a:latin typeface="Garamond" charset="0"/>
              </a:rPr>
              <a:pPr eaLnBrk="1" hangingPunct="1"/>
              <a:t>56</a:t>
            </a:fld>
            <a:endParaRPr lang="en-US" sz="1600">
              <a:solidFill>
                <a:srgbClr val="000000"/>
              </a:solidFill>
              <a:latin typeface="Garamond"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557338"/>
            <a:ext cx="6192837"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1952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en-US">
                <a:latin typeface="Garamond" charset="0"/>
              </a:rPr>
              <a:t>Retention Time of DRAM Rows</a:t>
            </a:r>
          </a:p>
        </p:txBody>
      </p:sp>
      <p:sp>
        <p:nvSpPr>
          <p:cNvPr id="94211" name="Content Placeholder 2"/>
          <p:cNvSpPr>
            <a:spLocks noGrp="1"/>
          </p:cNvSpPr>
          <p:nvPr>
            <p:ph idx="1"/>
          </p:nvPr>
        </p:nvSpPr>
        <p:spPr>
          <a:xfrm>
            <a:off x="228600" y="996950"/>
            <a:ext cx="8807450" cy="5194300"/>
          </a:xfrm>
        </p:spPr>
        <p:txBody>
          <a:bodyPr/>
          <a:lstStyle/>
          <a:p>
            <a:r>
              <a:rPr lang="en-US">
                <a:latin typeface="Tahoma" charset="0"/>
              </a:rPr>
              <a:t>Observation: </a:t>
            </a:r>
            <a:r>
              <a:rPr lang="en-US">
                <a:solidFill>
                  <a:srgbClr val="0000FF"/>
                </a:solidFill>
                <a:latin typeface="Tahoma" charset="0"/>
              </a:rPr>
              <a:t>Only very few rows need to be refreshed at the worst-case rate</a:t>
            </a: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r>
              <a:rPr lang="en-US">
                <a:solidFill>
                  <a:srgbClr val="FF0000"/>
                </a:solidFill>
                <a:latin typeface="Tahoma" charset="0"/>
              </a:rPr>
              <a:t>Can we exploit this to reduce refresh operations at low cost?</a:t>
            </a:r>
          </a:p>
        </p:txBody>
      </p:sp>
      <p:sp>
        <p:nvSpPr>
          <p:cNvPr id="1454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C9F4B3-3107-6347-AF16-9F1E98A57EC4}" type="slidenum">
              <a:rPr lang="en-US" sz="1600">
                <a:solidFill>
                  <a:srgbClr val="000000"/>
                </a:solidFill>
                <a:latin typeface="Garamond" charset="0"/>
                <a:cs typeface="Arial" charset="0"/>
              </a:rPr>
              <a:pPr eaLnBrk="1" hangingPunct="1"/>
              <a:t>57</a:t>
            </a:fld>
            <a:endParaRPr lang="en-US" sz="1600">
              <a:solidFill>
                <a:srgbClr val="000000"/>
              </a:solidFill>
              <a:latin typeface="Garamond" charset="0"/>
              <a:cs typeface="Arial" charset="0"/>
            </a:endParaRPr>
          </a:p>
        </p:txBody>
      </p:sp>
      <p:pic>
        <p:nvPicPr>
          <p:cNvPr id="1454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844675"/>
            <a:ext cx="6696075"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7338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a:latin typeface="Garamond" charset="0"/>
              </a:rPr>
              <a:t>Reducing DRAM Refresh Operations</a:t>
            </a:r>
          </a:p>
        </p:txBody>
      </p:sp>
      <p:sp>
        <p:nvSpPr>
          <p:cNvPr id="3" name="Content Placeholder 2"/>
          <p:cNvSpPr>
            <a:spLocks noGrp="1"/>
          </p:cNvSpPr>
          <p:nvPr>
            <p:ph idx="1"/>
          </p:nvPr>
        </p:nvSpPr>
        <p:spPr>
          <a:xfrm>
            <a:off x="120650" y="996950"/>
            <a:ext cx="8699500" cy="5194300"/>
          </a:xfrm>
        </p:spPr>
        <p:txBody>
          <a:bodyPr/>
          <a:lstStyle/>
          <a:p>
            <a:r>
              <a:rPr lang="en-US">
                <a:solidFill>
                  <a:srgbClr val="FF0000"/>
                </a:solidFill>
                <a:latin typeface="Tahoma" charset="0"/>
              </a:rPr>
              <a:t>Idea: </a:t>
            </a:r>
            <a:r>
              <a:rPr lang="en-US">
                <a:latin typeface="Tahoma" charset="0"/>
              </a:rPr>
              <a:t>Identify the retention time of different rows and refresh each row at the frequency it needs to be refreshed</a:t>
            </a:r>
          </a:p>
          <a:p>
            <a:endParaRPr lang="en-US" sz="1000">
              <a:latin typeface="Tahoma" charset="0"/>
            </a:endParaRPr>
          </a:p>
          <a:p>
            <a:r>
              <a:rPr lang="en-US">
                <a:solidFill>
                  <a:srgbClr val="FF0000"/>
                </a:solidFill>
                <a:latin typeface="Tahoma" charset="0"/>
              </a:rPr>
              <a:t>(Cost-conscious) Idea: </a:t>
            </a:r>
            <a:r>
              <a:rPr lang="en-US">
                <a:solidFill>
                  <a:srgbClr val="0000FF"/>
                </a:solidFill>
                <a:latin typeface="Tahoma" charset="0"/>
              </a:rPr>
              <a:t>Bin the rows according to their minimum retention times </a:t>
            </a:r>
            <a:r>
              <a:rPr lang="en-US">
                <a:latin typeface="Tahoma" charset="0"/>
              </a:rPr>
              <a:t>and refresh rows in each bin at the refresh rate specified for the bin</a:t>
            </a:r>
          </a:p>
          <a:p>
            <a:pPr lvl="1"/>
            <a:r>
              <a:rPr lang="en-US">
                <a:latin typeface="Tahoma" charset="0"/>
              </a:rPr>
              <a:t>e.g., a bin for 64-128ms, another for 128-256ms, …</a:t>
            </a:r>
          </a:p>
          <a:p>
            <a:pPr lvl="1"/>
            <a:endParaRPr lang="en-US" sz="1000">
              <a:latin typeface="Tahoma" charset="0"/>
            </a:endParaRPr>
          </a:p>
          <a:p>
            <a:r>
              <a:rPr lang="en-US">
                <a:solidFill>
                  <a:srgbClr val="FF0000"/>
                </a:solidFill>
                <a:latin typeface="Tahoma" charset="0"/>
              </a:rPr>
              <a:t>Observation: </a:t>
            </a:r>
            <a:r>
              <a:rPr lang="en-US">
                <a:solidFill>
                  <a:srgbClr val="0000FF"/>
                </a:solidFill>
                <a:latin typeface="Tahoma" charset="0"/>
              </a:rPr>
              <a:t>Only very few rows need to be refreshed very frequently</a:t>
            </a:r>
            <a:r>
              <a:rPr lang="en-US">
                <a:latin typeface="Tahoma" charset="0"/>
              </a:rPr>
              <a:t> [64-128ms] </a:t>
            </a:r>
            <a:r>
              <a:rPr lang="en-US">
                <a:latin typeface="Tahoma" charset="0"/>
                <a:sym typeface="Wingdings" charset="0"/>
              </a:rPr>
              <a:t> Have only a few bins  Low HW overhead to achieve large reductions in refresh operations</a:t>
            </a:r>
          </a:p>
          <a:p>
            <a:endParaRPr lang="en-US" sz="1000">
              <a:latin typeface="Tahoma" charset="0"/>
            </a:endParaRPr>
          </a:p>
          <a:p>
            <a:endParaRPr lang="en-US" sz="1000">
              <a:latin typeface="Tahoma" charset="0"/>
            </a:endParaRPr>
          </a:p>
          <a:p>
            <a:r>
              <a:rPr lang="en-US" sz="1900">
                <a:latin typeface="Tahoma" charset="0"/>
              </a:rPr>
              <a:t>Liu et al., “</a:t>
            </a:r>
            <a:r>
              <a:rPr lang="en-US" altLang="ja-JP" sz="1900">
                <a:solidFill>
                  <a:srgbClr val="0000FF"/>
                </a:solidFill>
                <a:latin typeface="Tahoma" charset="0"/>
              </a:rPr>
              <a:t>RAIDR: Retention-Aware Intelligent DRAM Refresh</a:t>
            </a:r>
            <a:r>
              <a:rPr lang="en-US" altLang="ja-JP" sz="1900">
                <a:latin typeface="Tahoma" charset="0"/>
              </a:rPr>
              <a:t>,</a:t>
            </a:r>
            <a:r>
              <a:rPr lang="en-US" sz="1900">
                <a:latin typeface="Tahoma" charset="0"/>
              </a:rPr>
              <a:t>”</a:t>
            </a:r>
            <a:r>
              <a:rPr lang="en-US" altLang="ja-JP" sz="1900">
                <a:latin typeface="Tahoma" charset="0"/>
              </a:rPr>
              <a:t> ISCA 2012.</a:t>
            </a:r>
          </a:p>
          <a:p>
            <a:pPr lvl="1"/>
            <a:endParaRPr lang="en-US">
              <a:latin typeface="Tahoma" charset="0"/>
            </a:endParaRPr>
          </a:p>
          <a:p>
            <a:pPr lvl="1"/>
            <a:endParaRPr lang="en-US">
              <a:latin typeface="Tahoma" charset="0"/>
            </a:endParaRPr>
          </a:p>
          <a:p>
            <a:endParaRPr lang="en-US">
              <a:latin typeface="Tahoma" charset="0"/>
            </a:endParaRPr>
          </a:p>
        </p:txBody>
      </p:sp>
      <p:sp>
        <p:nvSpPr>
          <p:cNvPr id="1464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6CD227-7E8A-B142-8A37-85B12242939B}" type="slidenum">
              <a:rPr lang="en-US" sz="1600">
                <a:solidFill>
                  <a:srgbClr val="000000"/>
                </a:solidFill>
                <a:latin typeface="Garamond" charset="0"/>
                <a:cs typeface="Arial" charset="0"/>
              </a:rPr>
              <a:pPr eaLnBrk="1" hangingPunct="1"/>
              <a:t>58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378455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513"/>
            <a:ext cx="8610600" cy="5195887"/>
          </a:xfrm>
        </p:spPr>
        <p:txBody>
          <a:bodyPr/>
          <a:lstStyle/>
          <a:p>
            <a:pPr marL="0" indent="0">
              <a:buFont typeface="Wingdings" charset="0"/>
              <a:buNone/>
            </a:pPr>
            <a:r>
              <a:rPr lang="en-US">
                <a:solidFill>
                  <a:srgbClr val="FF0000"/>
                </a:solidFill>
                <a:latin typeface="Tahoma" charset="0"/>
              </a:rPr>
              <a:t>1. Profiling: </a:t>
            </a:r>
            <a:r>
              <a:rPr lang="en-US">
                <a:solidFill>
                  <a:srgbClr val="0000FF"/>
                </a:solidFill>
                <a:latin typeface="Tahoma" charset="0"/>
              </a:rPr>
              <a:t>Profile the retention time of all DRAM rows</a:t>
            </a:r>
          </a:p>
          <a:p>
            <a:pPr marL="0" indent="0">
              <a:buFont typeface="Wingdings" charset="0"/>
              <a:buNone/>
            </a:pPr>
            <a:r>
              <a:rPr lang="en-US">
                <a:solidFill>
                  <a:srgbClr val="0000FF"/>
                </a:solidFill>
                <a:latin typeface="Tahoma" charset="0"/>
              </a:rPr>
              <a:t>    </a:t>
            </a:r>
            <a:r>
              <a:rPr lang="en-US">
                <a:solidFill>
                  <a:srgbClr val="000000"/>
                </a:solidFill>
                <a:latin typeface="Tahoma" charset="0"/>
                <a:sym typeface="Wingdings" charset="0"/>
              </a:rPr>
              <a:t> can be done at DRAM design time or dynamically</a:t>
            </a:r>
            <a:r>
              <a:rPr lang="en-US">
                <a:solidFill>
                  <a:srgbClr val="0000FF"/>
                </a:solidFill>
                <a:latin typeface="Tahoma" charset="0"/>
              </a:rPr>
              <a:t>	</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2. Binning: </a:t>
            </a:r>
            <a:r>
              <a:rPr lang="en-US">
                <a:solidFill>
                  <a:srgbClr val="0000FF"/>
                </a:solidFill>
                <a:latin typeface="Tahoma" charset="0"/>
              </a:rPr>
              <a:t>Store rows into bins by retention time</a:t>
            </a:r>
          </a:p>
          <a:p>
            <a:pPr marL="0" indent="0">
              <a:buFont typeface="Wingdings" charset="0"/>
              <a:buNone/>
            </a:pPr>
            <a:r>
              <a:rPr lang="en-US">
                <a:solidFill>
                  <a:srgbClr val="0000FF"/>
                </a:solidFill>
                <a:latin typeface="Tahoma" charset="0"/>
              </a:rPr>
              <a:t>   </a:t>
            </a:r>
            <a:r>
              <a:rPr lang="en-US">
                <a:latin typeface="Tahoma" charset="0"/>
                <a:sym typeface="Wingdings" charset="0"/>
              </a:rPr>
              <a:t> u</a:t>
            </a:r>
            <a:r>
              <a:rPr lang="en-US">
                <a:latin typeface="Tahoma" charset="0"/>
              </a:rPr>
              <a:t>se Bloom Filters for efficient and scalable storage</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3. Refreshing: </a:t>
            </a:r>
            <a:r>
              <a:rPr lang="en-US">
                <a:solidFill>
                  <a:srgbClr val="0000FF"/>
                </a:solidFill>
                <a:latin typeface="Tahoma" charset="0"/>
              </a:rPr>
              <a:t>Memory controller refreshes rows in different bins at different rates</a:t>
            </a:r>
          </a:p>
          <a:p>
            <a:pPr marL="0" indent="0">
              <a:buFont typeface="Wingdings" charset="0"/>
              <a:buNone/>
            </a:pPr>
            <a:r>
              <a:rPr lang="en-US">
                <a:latin typeface="Tahoma" charset="0"/>
              </a:rPr>
              <a:t>   </a:t>
            </a:r>
            <a:r>
              <a:rPr lang="en-US">
                <a:latin typeface="Tahoma" charset="0"/>
                <a:sym typeface="Wingdings" charset="0"/>
              </a:rPr>
              <a:t> probe Bloom Filters to determine refresh rate of a row</a:t>
            </a:r>
            <a:endParaRPr lang="en-US">
              <a:latin typeface="Tahoma"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4225"/>
            <a:ext cx="91440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itle 1"/>
          <p:cNvSpPr>
            <a:spLocks noGrp="1"/>
          </p:cNvSpPr>
          <p:nvPr>
            <p:ph type="title"/>
          </p:nvPr>
        </p:nvSpPr>
        <p:spPr/>
        <p:txBody>
          <a:bodyPr/>
          <a:lstStyle/>
          <a:p>
            <a:r>
              <a:rPr lang="en-US">
                <a:latin typeface="Garamond" charset="0"/>
              </a:rPr>
              <a:t>RAIDR: Mechanism</a:t>
            </a:r>
          </a:p>
        </p:txBody>
      </p:sp>
      <p:sp>
        <p:nvSpPr>
          <p:cNvPr id="147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64E607-8C17-2846-94DF-6AC4321DFF84}" type="slidenum">
              <a:rPr lang="en-US" sz="1600">
                <a:solidFill>
                  <a:srgbClr val="000000"/>
                </a:solidFill>
                <a:latin typeface="Garamond" charset="0"/>
              </a:rPr>
              <a:pPr eaLnBrk="1" hangingPunct="1"/>
              <a:t>59</a:t>
            </a:fld>
            <a:endParaRPr lang="en-US" sz="1600">
              <a:solidFill>
                <a:srgbClr val="000000"/>
              </a:solidFill>
              <a:latin typeface="Garamond"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4588"/>
            <a:ext cx="91440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39750" y="3716338"/>
            <a:ext cx="7524750" cy="461962"/>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mtClean="0">
                <a:solidFill>
                  <a:srgbClr val="FF0000"/>
                </a:solidFill>
                <a:latin typeface="Tahoma" charset="0"/>
              </a:rPr>
              <a:t>1.25KB storage in controller for 32GB DRAM memory</a:t>
            </a:r>
          </a:p>
        </p:txBody>
      </p:sp>
    </p:spTree>
    <p:extLst>
      <p:ext uri="{BB962C8B-B14F-4D97-AF65-F5344CB8AC3E}">
        <p14:creationId xmlns:p14="http://schemas.microsoft.com/office/powerpoint/2010/main" val="37919522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PAR</a:t>
            </a:r>
            <a:r>
              <a:rPr lang="en-US" dirty="0" smtClean="0"/>
              <a:t>-BS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First scheduler to address bank parallelism destruction across multiple threads</a:t>
            </a:r>
          </a:p>
          <a:p>
            <a:pPr lvl="1"/>
            <a:r>
              <a:rPr lang="en-US" dirty="0" smtClean="0"/>
              <a:t>Simple mechanism (vs. STFM)</a:t>
            </a:r>
          </a:p>
          <a:p>
            <a:pPr lvl="1"/>
            <a:r>
              <a:rPr lang="en-US" dirty="0" smtClean="0"/>
              <a:t>Batching provides fairness</a:t>
            </a:r>
          </a:p>
          <a:p>
            <a:pPr lvl="1"/>
            <a:r>
              <a:rPr lang="en-US" dirty="0" smtClean="0"/>
              <a:t>Ranking enables parallelism awareness</a:t>
            </a:r>
          </a:p>
          <a:p>
            <a:endParaRPr lang="en-US" dirty="0" smtClean="0"/>
          </a:p>
          <a:p>
            <a:r>
              <a:rPr lang="en-US" dirty="0" smtClean="0"/>
              <a:t>Downsides:</a:t>
            </a:r>
          </a:p>
          <a:p>
            <a:pPr lvl="1"/>
            <a:r>
              <a:rPr lang="en-US" dirty="0" smtClean="0"/>
              <a:t>Implementation in multiple controllers needs coordination for best performance </a:t>
            </a:r>
            <a:r>
              <a:rPr lang="en-US" dirty="0" smtClean="0">
                <a:sym typeface="Wingdings"/>
              </a:rPr>
              <a:t> too frequent coordination since batching is done frequently</a:t>
            </a:r>
          </a:p>
          <a:p>
            <a:pPr lvl="1"/>
            <a:r>
              <a:rPr lang="en-US" dirty="0" smtClean="0">
                <a:sym typeface="Wingdings"/>
              </a:rPr>
              <a:t>Does not always prioritize the latency-sensitive applications</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6</a:t>
            </a:fld>
            <a:endParaRPr lang="en-US"/>
          </a:p>
        </p:txBody>
      </p:sp>
    </p:spTree>
    <p:extLst>
      <p:ext uri="{BB962C8B-B14F-4D97-AF65-F5344CB8AC3E}">
        <p14:creationId xmlns:p14="http://schemas.microsoft.com/office/powerpoint/2010/main" val="4093931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r>
              <a:rPr lang="en-US">
                <a:latin typeface="Garamond" charset="0"/>
              </a:rPr>
              <a:t>1. Profiling</a:t>
            </a:r>
          </a:p>
        </p:txBody>
      </p:sp>
      <p:sp>
        <p:nvSpPr>
          <p:cNvPr id="14848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09867E-F6FE-4649-B662-B87B29CFB206}" type="slidenum">
              <a:rPr lang="en-US" sz="1600">
                <a:solidFill>
                  <a:srgbClr val="000000"/>
                </a:solidFill>
                <a:latin typeface="Garamond" charset="0"/>
              </a:rPr>
              <a:pPr eaLnBrk="1" hangingPunct="1"/>
              <a:t>60</a:t>
            </a:fld>
            <a:endParaRPr lang="en-US" sz="1600">
              <a:solidFill>
                <a:srgbClr val="000000"/>
              </a:solidFill>
              <a:latin typeface="Garamond" charset="0"/>
            </a:endParaRPr>
          </a:p>
        </p:txBody>
      </p:sp>
      <p:pic>
        <p:nvPicPr>
          <p:cNvPr id="14848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81100"/>
            <a:ext cx="91440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6345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a:latin typeface="Garamond" charset="0"/>
              </a:rPr>
              <a:t>2. Binning</a:t>
            </a:r>
          </a:p>
        </p:txBody>
      </p:sp>
      <p:sp>
        <p:nvSpPr>
          <p:cNvPr id="3" name="Content Placeholder 2"/>
          <p:cNvSpPr>
            <a:spLocks noGrp="1"/>
          </p:cNvSpPr>
          <p:nvPr>
            <p:ph idx="1"/>
          </p:nvPr>
        </p:nvSpPr>
        <p:spPr>
          <a:xfrm>
            <a:off x="228600" y="1125538"/>
            <a:ext cx="8610600" cy="5122862"/>
          </a:xfrm>
        </p:spPr>
        <p:txBody>
          <a:bodyPr/>
          <a:lstStyle/>
          <a:p>
            <a:r>
              <a:rPr lang="en-US">
                <a:solidFill>
                  <a:srgbClr val="0000FF"/>
                </a:solidFill>
                <a:latin typeface="Tahoma" charset="0"/>
              </a:rPr>
              <a:t>How to efficiently and scalably store rows into retention time bins?</a:t>
            </a:r>
          </a:p>
          <a:p>
            <a:pPr marL="342900" lvl="1" indent="-342900">
              <a:buClr>
                <a:schemeClr val="accent1"/>
              </a:buClr>
              <a:buSzPct val="65000"/>
              <a:buFont typeface="Wingdings" charset="0"/>
              <a:buChar char="n"/>
            </a:pPr>
            <a:r>
              <a:rPr lang="en-US">
                <a:latin typeface="Tahoma" charset="0"/>
              </a:rPr>
              <a:t>Use Hardware Bloom Filters [Bloom, CACM 1970]</a:t>
            </a:r>
          </a:p>
          <a:p>
            <a:endParaRPr lang="en-US">
              <a:latin typeface="Tahoma" charset="0"/>
            </a:endParaRPr>
          </a:p>
          <a:p>
            <a:endParaRPr lang="en-US">
              <a:latin typeface="Tahoma" charset="0"/>
            </a:endParaRPr>
          </a:p>
          <a:p>
            <a:endParaRPr lang="en-US">
              <a:latin typeface="Tahoma" charset="0"/>
            </a:endParaRPr>
          </a:p>
        </p:txBody>
      </p:sp>
      <p:sp>
        <p:nvSpPr>
          <p:cNvPr id="1495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F07A64-D614-9D41-A7A2-1A3F2FD32FA0}" type="slidenum">
              <a:rPr lang="en-US" sz="1600">
                <a:solidFill>
                  <a:srgbClr val="000000"/>
                </a:solidFill>
                <a:latin typeface="Garamond" charset="0"/>
              </a:rPr>
              <a:pPr eaLnBrk="1" hangingPunct="1"/>
              <a:t>61</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 y="2420938"/>
            <a:ext cx="914400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9" name="Rectangle 5"/>
          <p:cNvSpPr>
            <a:spLocks noChangeArrowheads="1"/>
          </p:cNvSpPr>
          <p:nvPr/>
        </p:nvSpPr>
        <p:spPr bwMode="auto">
          <a:xfrm>
            <a:off x="152400" y="6411913"/>
            <a:ext cx="868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0000"/>
                </a:solidFill>
              </a:rPr>
              <a:t>Bloom, “</a:t>
            </a:r>
            <a:r>
              <a:rPr lang="en-US" altLang="ja-JP" sz="1600" smtClean="0">
                <a:solidFill>
                  <a:srgbClr val="0000FF"/>
                </a:solidFill>
              </a:rPr>
              <a:t>Space/Time Trade-offs in Hash Coding with Allowable Errors</a:t>
            </a:r>
            <a:r>
              <a:rPr lang="en-US" sz="1600" smtClean="0">
                <a:solidFill>
                  <a:srgbClr val="000000"/>
                </a:solidFill>
              </a:rPr>
              <a:t>”</a:t>
            </a:r>
            <a:r>
              <a:rPr lang="en-US" altLang="ja-JP" sz="1600" smtClean="0">
                <a:solidFill>
                  <a:srgbClr val="000000"/>
                </a:solidFill>
              </a:rPr>
              <a:t>, CACM 1970.</a:t>
            </a:r>
            <a:endParaRPr lang="en-US" sz="1600" smtClean="0">
              <a:solidFill>
                <a:srgbClr val="000000"/>
              </a:solidFill>
            </a:endParaRPr>
          </a:p>
        </p:txBody>
      </p:sp>
    </p:spTree>
    <p:extLst>
      <p:ext uri="{BB962C8B-B14F-4D97-AF65-F5344CB8AC3E}">
        <p14:creationId xmlns:p14="http://schemas.microsoft.com/office/powerpoint/2010/main" val="31376509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a:latin typeface="Garamond" charset="0"/>
              </a:rPr>
              <a:t>Bloom Filter</a:t>
            </a:r>
          </a:p>
        </p:txBody>
      </p:sp>
      <p:sp>
        <p:nvSpPr>
          <p:cNvPr id="3" name="Content Placeholder 2"/>
          <p:cNvSpPr>
            <a:spLocks noGrp="1"/>
          </p:cNvSpPr>
          <p:nvPr>
            <p:ph idx="1"/>
          </p:nvPr>
        </p:nvSpPr>
        <p:spPr>
          <a:xfrm>
            <a:off x="228600" y="990600"/>
            <a:ext cx="8839200" cy="5122863"/>
          </a:xfrm>
        </p:spPr>
        <p:txBody>
          <a:bodyPr/>
          <a:lstStyle/>
          <a:p>
            <a:r>
              <a:rPr lang="en-US" dirty="0">
                <a:latin typeface="Tahoma" charset="0"/>
              </a:rPr>
              <a:t>[Bloom, CACM 1970]</a:t>
            </a:r>
          </a:p>
          <a:p>
            <a:r>
              <a:rPr lang="en-US" dirty="0">
                <a:latin typeface="Tahoma" charset="0"/>
              </a:rPr>
              <a:t>Probabilistic data structure that compactly represents set membership (presence or absence of element in a set)</a:t>
            </a:r>
          </a:p>
          <a:p>
            <a:endParaRPr lang="en-US" dirty="0">
              <a:latin typeface="Tahoma" charset="0"/>
            </a:endParaRPr>
          </a:p>
          <a:p>
            <a:r>
              <a:rPr lang="en-US" dirty="0">
                <a:latin typeface="Tahoma" charset="0"/>
              </a:rPr>
              <a:t>Non-approximate set membership: Use 1 bit per element to indicate absence/presence of each element from an element space of N elements</a:t>
            </a:r>
          </a:p>
          <a:p>
            <a:r>
              <a:rPr lang="en-US" dirty="0">
                <a:latin typeface="Tahoma" charset="0"/>
              </a:rPr>
              <a:t>Approximate set membership: use a much smaller number of bits and indicate each element’s presence/absence with a subset of those bits </a:t>
            </a:r>
          </a:p>
          <a:p>
            <a:pPr lvl="1"/>
            <a:r>
              <a:rPr lang="en-US" dirty="0">
                <a:latin typeface="Tahoma" charset="0"/>
              </a:rPr>
              <a:t>Some elements map to the bits </a:t>
            </a:r>
            <a:r>
              <a:rPr lang="en-US" dirty="0" smtClean="0">
                <a:latin typeface="Tahoma" charset="0"/>
              </a:rPr>
              <a:t>other </a:t>
            </a:r>
            <a:r>
              <a:rPr lang="en-US" dirty="0">
                <a:latin typeface="Tahoma" charset="0"/>
              </a:rPr>
              <a:t>elements </a:t>
            </a:r>
            <a:r>
              <a:rPr lang="en-US" dirty="0" smtClean="0">
                <a:latin typeface="Tahoma" charset="0"/>
              </a:rPr>
              <a:t>also map to</a:t>
            </a:r>
            <a:endParaRPr lang="en-US" dirty="0">
              <a:latin typeface="Tahoma" charset="0"/>
            </a:endParaRPr>
          </a:p>
          <a:p>
            <a:endParaRPr lang="en-US" dirty="0">
              <a:latin typeface="Tahoma" charset="0"/>
            </a:endParaRPr>
          </a:p>
          <a:p>
            <a:r>
              <a:rPr lang="en-US" dirty="0">
                <a:latin typeface="Tahoma" charset="0"/>
              </a:rPr>
              <a:t>Operations: 1) insert, 2) test, 3) remove all elements</a:t>
            </a:r>
          </a:p>
          <a:p>
            <a:endParaRPr lang="en-US" dirty="0">
              <a:latin typeface="Tahoma" charset="0"/>
            </a:endParaRPr>
          </a:p>
          <a:p>
            <a:endParaRPr lang="en-US" dirty="0">
              <a:latin typeface="Tahoma" charset="0"/>
            </a:endParaRPr>
          </a:p>
          <a:p>
            <a:endParaRPr lang="en-US" dirty="0">
              <a:latin typeface="Tahoma" charset="0"/>
            </a:endParaRPr>
          </a:p>
        </p:txBody>
      </p:sp>
      <p:sp>
        <p:nvSpPr>
          <p:cNvPr id="1505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1CB580-A708-7040-B224-6B242848D7A8}" type="slidenum">
              <a:rPr lang="en-US" sz="1600">
                <a:solidFill>
                  <a:srgbClr val="000000"/>
                </a:solidFill>
                <a:latin typeface="Garamond" charset="0"/>
              </a:rPr>
              <a:pPr eaLnBrk="1" hangingPunct="1"/>
              <a:t>62</a:t>
            </a:fld>
            <a:endParaRPr lang="en-US" sz="1600">
              <a:solidFill>
                <a:srgbClr val="000000"/>
              </a:solidFill>
              <a:latin typeface="Garamond" charset="0"/>
            </a:endParaRPr>
          </a:p>
        </p:txBody>
      </p:sp>
      <p:sp>
        <p:nvSpPr>
          <p:cNvPr id="150532" name="Rectangle 5"/>
          <p:cNvSpPr>
            <a:spLocks noChangeArrowheads="1"/>
          </p:cNvSpPr>
          <p:nvPr/>
        </p:nvSpPr>
        <p:spPr bwMode="auto">
          <a:xfrm>
            <a:off x="152400" y="6411913"/>
            <a:ext cx="868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0000"/>
                </a:solidFill>
              </a:rPr>
              <a:t>Bloom, “</a:t>
            </a:r>
            <a:r>
              <a:rPr lang="en-US" altLang="ja-JP" sz="1600" smtClean="0">
                <a:solidFill>
                  <a:srgbClr val="0000FF"/>
                </a:solidFill>
              </a:rPr>
              <a:t>Space/Time Trade-offs in Hash Coding with Allowable Errors</a:t>
            </a:r>
            <a:r>
              <a:rPr lang="en-US" sz="1600" smtClean="0">
                <a:solidFill>
                  <a:srgbClr val="000000"/>
                </a:solidFill>
              </a:rPr>
              <a:t>”</a:t>
            </a:r>
            <a:r>
              <a:rPr lang="en-US" altLang="ja-JP" sz="1600" smtClean="0">
                <a:solidFill>
                  <a:srgbClr val="000000"/>
                </a:solidFill>
              </a:rPr>
              <a:t>, CACM 1970.</a:t>
            </a:r>
            <a:endParaRPr lang="en-US" sz="1600" smtClean="0">
              <a:solidFill>
                <a:srgbClr val="000000"/>
              </a:solidFill>
            </a:endParaRPr>
          </a:p>
        </p:txBody>
      </p:sp>
    </p:spTree>
    <p:extLst>
      <p:ext uri="{BB962C8B-B14F-4D97-AF65-F5344CB8AC3E}">
        <p14:creationId xmlns:p14="http://schemas.microsoft.com/office/powerpoint/2010/main" val="9883946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a:latin typeface="Garamond" charset="0"/>
              </a:rPr>
              <a:t>Bloom Filter Operation Example</a:t>
            </a:r>
          </a:p>
        </p:txBody>
      </p:sp>
      <p:sp>
        <p:nvSpPr>
          <p:cNvPr id="151554" name="Content Placeholder 2"/>
          <p:cNvSpPr>
            <a:spLocks noGrp="1"/>
          </p:cNvSpPr>
          <p:nvPr>
            <p:ph idx="1"/>
          </p:nvPr>
        </p:nvSpPr>
        <p:spPr>
          <a:xfrm>
            <a:off x="228600" y="1125538"/>
            <a:ext cx="8610600" cy="5122862"/>
          </a:xfrm>
        </p:spPr>
        <p:txBody>
          <a:bodyPr/>
          <a:lstStyle/>
          <a:p>
            <a:endParaRPr lang="en-US">
              <a:latin typeface="Tahoma" charset="0"/>
            </a:endParaRPr>
          </a:p>
          <a:p>
            <a:endParaRPr lang="en-US">
              <a:latin typeface="Tahoma" charset="0"/>
            </a:endParaRPr>
          </a:p>
        </p:txBody>
      </p:sp>
      <p:sp>
        <p:nvSpPr>
          <p:cNvPr id="1515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B4272E-7D09-CD49-87C1-83F08755FA32}" type="slidenum">
              <a:rPr lang="en-US" sz="1600">
                <a:solidFill>
                  <a:srgbClr val="000000"/>
                </a:solidFill>
                <a:latin typeface="Garamond" charset="0"/>
              </a:rPr>
              <a:pPr eaLnBrk="1" hangingPunct="1"/>
              <a:t>63</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 y="2420938"/>
            <a:ext cx="914400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Rectangle 5"/>
          <p:cNvSpPr>
            <a:spLocks noChangeArrowheads="1"/>
          </p:cNvSpPr>
          <p:nvPr/>
        </p:nvSpPr>
        <p:spPr bwMode="auto">
          <a:xfrm>
            <a:off x="152400" y="6411913"/>
            <a:ext cx="868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0000"/>
                </a:solidFill>
              </a:rPr>
              <a:t>Bloom, “</a:t>
            </a:r>
            <a:r>
              <a:rPr lang="en-US" altLang="ja-JP" sz="1600" smtClean="0">
                <a:solidFill>
                  <a:srgbClr val="0000FF"/>
                </a:solidFill>
              </a:rPr>
              <a:t>Space/Time Trade-offs in Hash Coding with Allowable Errors</a:t>
            </a:r>
            <a:r>
              <a:rPr lang="en-US" sz="1600" smtClean="0">
                <a:solidFill>
                  <a:srgbClr val="000000"/>
                </a:solidFill>
              </a:rPr>
              <a:t>”</a:t>
            </a:r>
            <a:r>
              <a:rPr lang="en-US" altLang="ja-JP" sz="1600" smtClean="0">
                <a:solidFill>
                  <a:srgbClr val="000000"/>
                </a:solidFill>
              </a:rPr>
              <a:t>, CACM 1970.</a:t>
            </a:r>
            <a:endParaRPr lang="en-US" sz="1600" smtClean="0">
              <a:solidFill>
                <a:srgbClr val="000000"/>
              </a:solidFill>
            </a:endParaRPr>
          </a:p>
        </p:txBody>
      </p:sp>
    </p:spTree>
    <p:extLst>
      <p:ext uri="{BB962C8B-B14F-4D97-AF65-F5344CB8AC3E}">
        <p14:creationId xmlns:p14="http://schemas.microsoft.com/office/powerpoint/2010/main" val="7909399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a:latin typeface="Garamond" charset="0"/>
              </a:rPr>
              <a:t>Bloom Filter Operation Example</a:t>
            </a:r>
          </a:p>
        </p:txBody>
      </p:sp>
      <p:sp>
        <p:nvSpPr>
          <p:cNvPr id="1525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D178BA-EF2B-4447-BF2C-00EBD4BCF210}" type="slidenum">
              <a:rPr lang="en-US" sz="1600">
                <a:solidFill>
                  <a:srgbClr val="000000"/>
                </a:solidFill>
                <a:latin typeface="Garamond" charset="0"/>
              </a:rPr>
              <a:pPr eaLnBrk="1" hangingPunct="1"/>
              <a:t>64</a:t>
            </a:fld>
            <a:endParaRPr lang="en-US" sz="1600">
              <a:solidFill>
                <a:srgbClr val="000000"/>
              </a:solidFill>
              <a:latin typeface="Garamond" charset="0"/>
            </a:endParaRPr>
          </a:p>
        </p:txBody>
      </p:sp>
      <p:pic>
        <p:nvPicPr>
          <p:cNvPr id="1525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16163"/>
            <a:ext cx="9144000"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0444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a:latin typeface="Garamond" charset="0"/>
              </a:rPr>
              <a:t>Bloom Filter Operation Example</a:t>
            </a:r>
          </a:p>
        </p:txBody>
      </p:sp>
      <p:sp>
        <p:nvSpPr>
          <p:cNvPr id="15360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45E7A1-1C7E-4444-B51C-E01AFE5CF0A0}" type="slidenum">
              <a:rPr lang="en-US" sz="1600">
                <a:solidFill>
                  <a:srgbClr val="000000"/>
                </a:solidFill>
                <a:latin typeface="Garamond" charset="0"/>
              </a:rPr>
              <a:pPr eaLnBrk="1" hangingPunct="1"/>
              <a:t>65</a:t>
            </a:fld>
            <a:endParaRPr lang="en-US" sz="1600">
              <a:solidFill>
                <a:srgbClr val="000000"/>
              </a:solidFill>
              <a:latin typeface="Garamond" charset="0"/>
            </a:endParaRPr>
          </a:p>
        </p:txBody>
      </p:sp>
      <p:pic>
        <p:nvPicPr>
          <p:cNvPr id="15360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79675"/>
            <a:ext cx="91440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1405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a:latin typeface="Garamond" charset="0"/>
              </a:rPr>
              <a:t>Bloom Filter Operation Example</a:t>
            </a:r>
          </a:p>
        </p:txBody>
      </p:sp>
      <p:sp>
        <p:nvSpPr>
          <p:cNvPr id="1546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07B44B-4E2F-FD4B-8F5B-B78847424123}" type="slidenum">
              <a:rPr lang="en-US" sz="1600">
                <a:solidFill>
                  <a:srgbClr val="000000"/>
                </a:solidFill>
                <a:latin typeface="Garamond" charset="0"/>
              </a:rPr>
              <a:pPr eaLnBrk="1" hangingPunct="1"/>
              <a:t>66</a:t>
            </a:fld>
            <a:endParaRPr lang="en-US" sz="1600">
              <a:solidFill>
                <a:srgbClr val="000000"/>
              </a:solidFill>
              <a:latin typeface="Garamond" charset="0"/>
            </a:endParaRPr>
          </a:p>
        </p:txBody>
      </p:sp>
      <p:pic>
        <p:nvPicPr>
          <p:cNvPr id="1546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00338"/>
            <a:ext cx="91440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3775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r>
              <a:rPr lang="en-US">
                <a:latin typeface="Garamond" charset="0"/>
              </a:rPr>
              <a:t>Bloom Filter Operation Example</a:t>
            </a:r>
          </a:p>
        </p:txBody>
      </p:sp>
      <p:sp>
        <p:nvSpPr>
          <p:cNvPr id="1556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285438-7C11-4841-8B29-A3A10B661D71}" type="slidenum">
              <a:rPr lang="en-US" sz="1600">
                <a:solidFill>
                  <a:srgbClr val="000000"/>
                </a:solidFill>
                <a:latin typeface="Garamond" charset="0"/>
              </a:rPr>
              <a:pPr eaLnBrk="1" hangingPunct="1"/>
              <a:t>67</a:t>
            </a:fld>
            <a:endParaRPr lang="en-US" sz="1600">
              <a:solidFill>
                <a:srgbClr val="000000"/>
              </a:solidFill>
              <a:latin typeface="Garamond" charset="0"/>
            </a:endParaRPr>
          </a:p>
        </p:txBody>
      </p:sp>
      <p:pic>
        <p:nvPicPr>
          <p:cNvPr id="1556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32038"/>
            <a:ext cx="914400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257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en-US">
                <a:latin typeface="Garamond" charset="0"/>
              </a:rPr>
              <a:t>Benefits of Bloom Filters as Bins</a:t>
            </a:r>
          </a:p>
        </p:txBody>
      </p:sp>
      <p:sp>
        <p:nvSpPr>
          <p:cNvPr id="3" name="Content Placeholder 2"/>
          <p:cNvSpPr>
            <a:spLocks noGrp="1"/>
          </p:cNvSpPr>
          <p:nvPr>
            <p:ph idx="1"/>
          </p:nvPr>
        </p:nvSpPr>
        <p:spPr>
          <a:xfrm>
            <a:off x="228600" y="981075"/>
            <a:ext cx="8610600" cy="5267325"/>
          </a:xfrm>
        </p:spPr>
        <p:txBody>
          <a:bodyPr/>
          <a:lstStyle/>
          <a:p>
            <a:r>
              <a:rPr lang="en-US">
                <a:solidFill>
                  <a:srgbClr val="FF0000"/>
                </a:solidFill>
                <a:latin typeface="Tahoma" charset="0"/>
              </a:rPr>
              <a:t>False positives: </a:t>
            </a:r>
            <a:r>
              <a:rPr lang="en-US">
                <a:latin typeface="Tahoma" charset="0"/>
              </a:rPr>
              <a:t>a row may be declared present in the Bloom filter even if it was never inserted</a:t>
            </a:r>
          </a:p>
          <a:p>
            <a:pPr lvl="1"/>
            <a:r>
              <a:rPr lang="en-US">
                <a:solidFill>
                  <a:srgbClr val="0000FF"/>
                </a:solidFill>
                <a:latin typeface="Tahoma" charset="0"/>
              </a:rPr>
              <a:t>Not a problem: </a:t>
            </a:r>
            <a:r>
              <a:rPr lang="en-US">
                <a:latin typeface="Tahoma" charset="0"/>
              </a:rPr>
              <a:t>Refresh some rows more frequently than needed</a:t>
            </a:r>
          </a:p>
          <a:p>
            <a:pPr lvl="1"/>
            <a:endParaRPr lang="en-US">
              <a:latin typeface="Tahoma" charset="0"/>
            </a:endParaRPr>
          </a:p>
          <a:p>
            <a:r>
              <a:rPr lang="en-US">
                <a:solidFill>
                  <a:srgbClr val="0000FF"/>
                </a:solidFill>
                <a:latin typeface="Tahoma" charset="0"/>
              </a:rPr>
              <a:t>No false negatives: </a:t>
            </a:r>
            <a:r>
              <a:rPr lang="en-US">
                <a:latin typeface="Tahoma" charset="0"/>
              </a:rPr>
              <a:t>rows are never refreshed less frequently than needed (no correctness problems)</a:t>
            </a:r>
          </a:p>
          <a:p>
            <a:endParaRPr lang="en-US">
              <a:latin typeface="Tahoma" charset="0"/>
            </a:endParaRPr>
          </a:p>
          <a:p>
            <a:r>
              <a:rPr lang="en-US">
                <a:solidFill>
                  <a:srgbClr val="0000FF"/>
                </a:solidFill>
                <a:latin typeface="Tahoma" charset="0"/>
              </a:rPr>
              <a:t>Scalable: </a:t>
            </a:r>
            <a:r>
              <a:rPr lang="en-US">
                <a:latin typeface="Tahoma" charset="0"/>
              </a:rPr>
              <a:t>a Bloom filter never overflows (unlike a fixed-size table)</a:t>
            </a:r>
          </a:p>
          <a:p>
            <a:endParaRPr lang="en-US">
              <a:latin typeface="Tahoma" charset="0"/>
            </a:endParaRPr>
          </a:p>
          <a:p>
            <a:r>
              <a:rPr lang="en-US">
                <a:solidFill>
                  <a:srgbClr val="0000FF"/>
                </a:solidFill>
                <a:latin typeface="Tahoma" charset="0"/>
              </a:rPr>
              <a:t>Efficient:</a:t>
            </a:r>
            <a:r>
              <a:rPr lang="en-US">
                <a:latin typeface="Tahoma" charset="0"/>
              </a:rPr>
              <a:t> No need to store info on a per-row basis; simple hardware </a:t>
            </a:r>
            <a:r>
              <a:rPr lang="en-US">
                <a:latin typeface="Tahoma" charset="0"/>
                <a:sym typeface="Wingdings" charset="0"/>
              </a:rPr>
              <a:t> 1.25 KB for 2 filters for 32 GB DRAM system</a:t>
            </a:r>
            <a:endParaRPr lang="en-US">
              <a:latin typeface="Tahoma" charset="0"/>
            </a:endParaRPr>
          </a:p>
          <a:p>
            <a:endParaRPr lang="en-US">
              <a:latin typeface="Tahoma" charset="0"/>
            </a:endParaRPr>
          </a:p>
          <a:p>
            <a:endParaRPr lang="en-US">
              <a:latin typeface="Tahoma" charset="0"/>
            </a:endParaRPr>
          </a:p>
          <a:p>
            <a:pPr lvl="1"/>
            <a:endParaRPr lang="en-US">
              <a:latin typeface="Tahoma" charset="0"/>
            </a:endParaRPr>
          </a:p>
        </p:txBody>
      </p:sp>
      <p:sp>
        <p:nvSpPr>
          <p:cNvPr id="1566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152551-D2C0-DA42-9D99-4157E23FB3D2}" type="slidenum">
              <a:rPr lang="en-US" sz="1600">
                <a:solidFill>
                  <a:srgbClr val="000000"/>
                </a:solidFill>
                <a:latin typeface="Garamond" charset="0"/>
              </a:rPr>
              <a:pPr eaLnBrk="1" hangingPunct="1"/>
              <a:t>68</a:t>
            </a:fld>
            <a:endParaRPr lang="en-US" sz="1600">
              <a:solidFill>
                <a:srgbClr val="000000"/>
              </a:solidFill>
              <a:latin typeface="Garamond" charset="0"/>
            </a:endParaRPr>
          </a:p>
        </p:txBody>
      </p:sp>
    </p:spTree>
    <p:extLst>
      <p:ext uri="{BB962C8B-B14F-4D97-AF65-F5344CB8AC3E}">
        <p14:creationId xmlns:p14="http://schemas.microsoft.com/office/powerpoint/2010/main" val="30922989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r>
              <a:rPr lang="en-US">
                <a:latin typeface="Garamond" charset="0"/>
              </a:rPr>
              <a:t>Use of Bloom Filters in Hardware</a:t>
            </a:r>
          </a:p>
        </p:txBody>
      </p:sp>
      <p:sp>
        <p:nvSpPr>
          <p:cNvPr id="3" name="Content Placeholder 2"/>
          <p:cNvSpPr>
            <a:spLocks noGrp="1"/>
          </p:cNvSpPr>
          <p:nvPr>
            <p:ph idx="1"/>
          </p:nvPr>
        </p:nvSpPr>
        <p:spPr/>
        <p:txBody>
          <a:bodyPr/>
          <a:lstStyle/>
          <a:p>
            <a:r>
              <a:rPr lang="en-US">
                <a:latin typeface="Tahoma" charset="0"/>
              </a:rPr>
              <a:t>Useful when you can tolerate false positives in set membership tests</a:t>
            </a:r>
          </a:p>
          <a:p>
            <a:endParaRPr lang="en-US">
              <a:latin typeface="Tahoma" charset="0"/>
            </a:endParaRPr>
          </a:p>
          <a:p>
            <a:r>
              <a:rPr lang="en-US">
                <a:latin typeface="Tahoma" charset="0"/>
              </a:rPr>
              <a:t>See the following recent examples for clear descriptions of how Bloom Filters are used</a:t>
            </a:r>
          </a:p>
          <a:p>
            <a:pPr lvl="1"/>
            <a:r>
              <a:rPr lang="en-US">
                <a:latin typeface="Tahoma" charset="0"/>
              </a:rPr>
              <a:t>Liu et al., “</a:t>
            </a:r>
            <a:r>
              <a:rPr lang="en-US" altLang="ja-JP">
                <a:solidFill>
                  <a:srgbClr val="0000FF"/>
                </a:solidFill>
                <a:latin typeface="Tahoma" charset="0"/>
              </a:rPr>
              <a:t>RAIDR: Retention-Aware Intelligent DRAM Refresh</a:t>
            </a:r>
            <a:r>
              <a:rPr lang="en-US" altLang="ja-JP">
                <a:latin typeface="Tahoma" charset="0"/>
              </a:rPr>
              <a:t>,</a:t>
            </a:r>
            <a:r>
              <a:rPr lang="en-US">
                <a:latin typeface="Tahoma" charset="0"/>
              </a:rPr>
              <a:t>”</a:t>
            </a:r>
            <a:r>
              <a:rPr lang="en-US" altLang="ja-JP">
                <a:latin typeface="Tahoma" charset="0"/>
              </a:rPr>
              <a:t> ISCA 2012.</a:t>
            </a:r>
          </a:p>
          <a:p>
            <a:pPr lvl="1"/>
            <a:r>
              <a:rPr lang="en-US">
                <a:latin typeface="Tahoma" charset="0"/>
              </a:rPr>
              <a:t>Seshadri et al., “</a:t>
            </a:r>
            <a:r>
              <a:rPr lang="en-US" altLang="ja-JP">
                <a:solidFill>
                  <a:srgbClr val="0000FF"/>
                </a:solidFill>
                <a:latin typeface="Tahoma" charset="0"/>
              </a:rPr>
              <a:t>The Evicted-Address Filter: A Unified Mechanism to Address Both Cache Pollution and Thrashing</a:t>
            </a:r>
            <a:r>
              <a:rPr lang="en-US" altLang="ja-JP">
                <a:latin typeface="Tahoma" charset="0"/>
              </a:rPr>
              <a:t>,</a:t>
            </a:r>
            <a:r>
              <a:rPr lang="en-US">
                <a:latin typeface="Tahoma" charset="0"/>
              </a:rPr>
              <a:t>”</a:t>
            </a:r>
            <a:r>
              <a:rPr lang="en-US" altLang="ja-JP">
                <a:latin typeface="Tahoma" charset="0"/>
              </a:rPr>
              <a:t> PACT 2012.</a:t>
            </a:r>
            <a:endParaRPr lang="en-US">
              <a:latin typeface="Tahoma" charset="0"/>
            </a:endParaRPr>
          </a:p>
        </p:txBody>
      </p:sp>
      <p:sp>
        <p:nvSpPr>
          <p:cNvPr id="1576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3E084F-7246-B048-B648-DF8AFA1D5E59}" type="slidenum">
              <a:rPr lang="en-US" sz="1600">
                <a:solidFill>
                  <a:srgbClr val="000000"/>
                </a:solidFill>
                <a:latin typeface="Garamond" charset="0"/>
              </a:rPr>
              <a:pPr eaLnBrk="1" hangingPunct="1"/>
              <a:t>69</a:t>
            </a:fld>
            <a:endParaRPr lang="en-US" sz="1600">
              <a:solidFill>
                <a:srgbClr val="000000"/>
              </a:solidFill>
              <a:latin typeface="Garamond" charset="0"/>
            </a:endParaRPr>
          </a:p>
        </p:txBody>
      </p:sp>
    </p:spTree>
    <p:extLst>
      <p:ext uri="{BB962C8B-B14F-4D97-AF65-F5344CB8AC3E}">
        <p14:creationId xmlns:p14="http://schemas.microsoft.com/office/powerpoint/2010/main" val="34742026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3" y="1628800"/>
            <a:ext cx="8428037" cy="822325"/>
          </a:xfrm>
        </p:spPr>
        <p:txBody>
          <a:bodyPr/>
          <a:lstStyle/>
          <a:p>
            <a:pPr algn="ctr" eaLnBrk="1" hangingPunct="1"/>
            <a:r>
              <a:rPr lang="en-US" sz="4000" dirty="0" smtClean="0">
                <a:latin typeface="Garamond" charset="0"/>
              </a:rPr>
              <a:t>TCM:</a:t>
            </a:r>
            <a:br>
              <a:rPr lang="en-US" sz="4000" dirty="0" smtClean="0">
                <a:latin typeface="Garamond" charset="0"/>
              </a:rPr>
            </a:br>
            <a:r>
              <a:rPr lang="en-US" sz="4000" dirty="0" smtClean="0">
                <a:latin typeface="Garamond" charset="0"/>
              </a:rPr>
              <a:t>Thread Cluster Memory Scheduling</a:t>
            </a:r>
            <a:endParaRPr lang="en-US" sz="4000" dirty="0">
              <a:latin typeface="Garamond" charset="0"/>
            </a:endParaRPr>
          </a:p>
        </p:txBody>
      </p:sp>
      <p:sp>
        <p:nvSpPr>
          <p:cNvPr id="49154" name="Rectangle 5"/>
          <p:cNvSpPr>
            <a:spLocks noGrp="1" noChangeArrowheads="1"/>
          </p:cNvSpPr>
          <p:nvPr>
            <p:ph type="subTitle" idx="1"/>
          </p:nvPr>
        </p:nvSpPr>
        <p:spPr>
          <a:xfrm>
            <a:off x="3131840" y="3501008"/>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831655" y="4293096"/>
            <a:ext cx="7460396" cy="1477328"/>
          </a:xfrm>
          <a:prstGeom prst="rect">
            <a:avLst/>
          </a:prstGeom>
          <a:noFill/>
        </p:spPr>
        <p:txBody>
          <a:bodyPr wrap="none" rtlCol="0">
            <a:spAutoFit/>
          </a:bodyPr>
          <a:lstStyle/>
          <a:p>
            <a:pPr algn="ctr" fontAlgn="auto">
              <a:spcBef>
                <a:spcPts val="0"/>
              </a:spcBef>
              <a:spcAft>
                <a:spcPts val="0"/>
              </a:spcAft>
            </a:pPr>
            <a:r>
              <a:rPr lang="en-US" dirty="0" err="1">
                <a:solidFill>
                  <a:srgbClr val="000000"/>
                </a:solidFill>
                <a:latin typeface="Tahoma"/>
                <a:ea typeface="+mn-ea"/>
                <a:cs typeface="+mn-cs"/>
              </a:rPr>
              <a:t>Yoongu</a:t>
            </a:r>
            <a:r>
              <a:rPr lang="en-US" dirty="0">
                <a:solidFill>
                  <a:srgbClr val="000000"/>
                </a:solidFill>
                <a:latin typeface="Tahoma"/>
                <a:ea typeface="+mn-ea"/>
                <a:cs typeface="+mn-cs"/>
              </a:rPr>
              <a:t> Kim, Michael </a:t>
            </a:r>
            <a:r>
              <a:rPr lang="en-US" dirty="0" err="1">
                <a:solidFill>
                  <a:srgbClr val="000000"/>
                </a:solidFill>
                <a:latin typeface="Tahoma"/>
                <a:ea typeface="+mn-ea"/>
                <a:cs typeface="+mn-cs"/>
              </a:rPr>
              <a:t>Papamichael</a:t>
            </a:r>
            <a:r>
              <a:rPr lang="en-US" dirty="0">
                <a:solidFill>
                  <a:srgbClr val="000000"/>
                </a:solidFill>
                <a:latin typeface="Tahoma"/>
                <a:ea typeface="+mn-ea"/>
                <a:cs typeface="+mn-cs"/>
              </a:rPr>
              <a:t>, </a:t>
            </a:r>
            <a:r>
              <a:rPr lang="en-US" u="sng" dirty="0">
                <a:solidFill>
                  <a:srgbClr val="000000"/>
                </a:solidFill>
                <a:latin typeface="Tahoma"/>
                <a:ea typeface="+mn-ea"/>
                <a:cs typeface="+mn-cs"/>
              </a:rPr>
              <a:t>Onur Mutlu</a:t>
            </a:r>
            <a:r>
              <a:rPr lang="en-US" dirty="0">
                <a:solidFill>
                  <a:srgbClr val="000000"/>
                </a:solidFill>
                <a:latin typeface="Tahoma"/>
                <a:ea typeface="+mn-ea"/>
                <a:cs typeface="+mn-cs"/>
              </a:rPr>
              <a:t>, and </a:t>
            </a:r>
            <a:r>
              <a:rPr lang="en-US" dirty="0" err="1">
                <a:solidFill>
                  <a:srgbClr val="000000"/>
                </a:solidFill>
                <a:latin typeface="Tahoma"/>
                <a:ea typeface="+mn-ea"/>
                <a:cs typeface="+mn-cs"/>
              </a:rPr>
              <a:t>Mor</a:t>
            </a:r>
            <a:r>
              <a:rPr lang="en-US" dirty="0">
                <a:solidFill>
                  <a:srgbClr val="000000"/>
                </a:solidFill>
                <a:latin typeface="Tahoma"/>
                <a:ea typeface="+mn-ea"/>
                <a:cs typeface="+mn-cs"/>
              </a:rPr>
              <a:t> </a:t>
            </a:r>
            <a:r>
              <a:rPr lang="en-US" dirty="0" err="1">
                <a:solidFill>
                  <a:srgbClr val="000000"/>
                </a:solidFill>
                <a:latin typeface="Tahoma"/>
                <a:ea typeface="+mn-ea"/>
                <a:cs typeface="+mn-cs"/>
              </a:rPr>
              <a:t>Harchol-Balter</a:t>
            </a:r>
            <a:r>
              <a:rPr lang="en-US" dirty="0">
                <a:solidFill>
                  <a:srgbClr val="000000"/>
                </a:solidFill>
                <a:latin typeface="Tahoma"/>
                <a:ea typeface="+mn-ea"/>
                <a:cs typeface="+mn-cs"/>
              </a:rPr>
              <a:t>,</a:t>
            </a:r>
            <a:br>
              <a:rPr lang="en-US" dirty="0">
                <a:solidFill>
                  <a:srgbClr val="000000"/>
                </a:solidFill>
                <a:latin typeface="Tahoma"/>
                <a:ea typeface="+mn-ea"/>
                <a:cs typeface="+mn-cs"/>
              </a:rPr>
            </a:br>
            <a:r>
              <a:rPr lang="en-US" b="1" dirty="0">
                <a:solidFill>
                  <a:srgbClr val="000000"/>
                </a:solidFill>
                <a:latin typeface="Tahoma"/>
                <a:ea typeface="+mn-ea"/>
                <a:cs typeface="+mn-cs"/>
                <a:hlinkClick r:id="rId3"/>
              </a:rPr>
              <a:t>"Thread Cluster Memory Scheduling: </a:t>
            </a:r>
            <a:endParaRPr lang="en-US" b="1" dirty="0" smtClean="0">
              <a:solidFill>
                <a:srgbClr val="000000"/>
              </a:solidFill>
              <a:latin typeface="Tahoma"/>
              <a:ea typeface="+mn-ea"/>
              <a:cs typeface="+mn-cs"/>
              <a:hlinkClick r:id="rId3"/>
            </a:endParaRPr>
          </a:p>
          <a:p>
            <a:pPr algn="ctr" fontAlgn="auto">
              <a:spcBef>
                <a:spcPts val="0"/>
              </a:spcBef>
              <a:spcAft>
                <a:spcPts val="0"/>
              </a:spcAft>
            </a:pPr>
            <a:r>
              <a:rPr lang="en-US" b="1" dirty="0" smtClean="0">
                <a:solidFill>
                  <a:srgbClr val="000000"/>
                </a:solidFill>
                <a:latin typeface="Tahoma"/>
                <a:ea typeface="+mn-ea"/>
                <a:cs typeface="+mn-cs"/>
                <a:hlinkClick r:id="rId3"/>
              </a:rPr>
              <a:t>Exploiting </a:t>
            </a:r>
            <a:r>
              <a:rPr lang="en-US" b="1" dirty="0">
                <a:solidFill>
                  <a:srgbClr val="000000"/>
                </a:solidFill>
                <a:latin typeface="Tahoma"/>
                <a:ea typeface="+mn-ea"/>
                <a:cs typeface="+mn-cs"/>
                <a:hlinkClick r:id="rId3"/>
              </a:rPr>
              <a:t>Differences in Memory Access Behavior"</a:t>
            </a:r>
            <a:r>
              <a:rPr lang="en-US" dirty="0">
                <a:solidFill>
                  <a:srgbClr val="000000"/>
                </a:solidFill>
                <a:latin typeface="Tahoma"/>
                <a:ea typeface="+mn-ea"/>
                <a:cs typeface="+mn-cs"/>
              </a:rPr>
              <a:t> </a:t>
            </a:r>
            <a:br>
              <a:rPr lang="en-US" dirty="0">
                <a:solidFill>
                  <a:srgbClr val="000000"/>
                </a:solidFill>
                <a:latin typeface="Tahoma"/>
                <a:ea typeface="+mn-ea"/>
                <a:cs typeface="+mn-cs"/>
              </a:rPr>
            </a:br>
            <a:r>
              <a:rPr lang="en-US" i="1" dirty="0" smtClean="0">
                <a:solidFill>
                  <a:srgbClr val="000000"/>
                </a:solidFill>
                <a:latin typeface="Tahoma"/>
                <a:ea typeface="+mn-ea"/>
                <a:cs typeface="+mn-cs"/>
                <a:hlinkClick r:id="rId4"/>
              </a:rPr>
              <a:t>43rd </a:t>
            </a:r>
            <a:r>
              <a:rPr lang="en-US" i="1" dirty="0">
                <a:solidFill>
                  <a:srgbClr val="000000"/>
                </a:solidFill>
                <a:latin typeface="Tahoma"/>
                <a:ea typeface="+mn-ea"/>
                <a:cs typeface="+mn-cs"/>
                <a:hlinkClick r:id="rId4"/>
              </a:rPr>
              <a:t>International Symposium on Microarchitecture</a:t>
            </a:r>
            <a:r>
              <a:rPr lang="en-US" i="1" dirty="0">
                <a:solidFill>
                  <a:srgbClr val="000000"/>
                </a:solidFill>
                <a:latin typeface="Tahoma"/>
                <a:ea typeface="+mn-ea"/>
                <a:cs typeface="+mn-cs"/>
              </a:rPr>
              <a:t> (</a:t>
            </a:r>
            <a:r>
              <a:rPr lang="en-US" b="1" i="1" dirty="0">
                <a:solidFill>
                  <a:srgbClr val="000000"/>
                </a:solidFill>
                <a:latin typeface="Tahoma"/>
                <a:ea typeface="+mn-ea"/>
                <a:cs typeface="+mn-cs"/>
              </a:rPr>
              <a:t>MICRO</a:t>
            </a:r>
            <a:r>
              <a:rPr lang="en-US" i="1" dirty="0">
                <a:solidFill>
                  <a:srgbClr val="000000"/>
                </a:solidFill>
                <a:latin typeface="Tahoma"/>
                <a:ea typeface="+mn-ea"/>
                <a:cs typeface="+mn-cs"/>
              </a:rPr>
              <a:t>)</a:t>
            </a:r>
            <a:r>
              <a:rPr lang="en-US" dirty="0">
                <a:solidFill>
                  <a:srgbClr val="000000"/>
                </a:solidFill>
                <a:latin typeface="Tahoma"/>
                <a:ea typeface="+mn-ea"/>
                <a:cs typeface="+mn-cs"/>
              </a:rPr>
              <a:t>, </a:t>
            </a:r>
            <a:endParaRPr lang="en-US" dirty="0" smtClean="0">
              <a:solidFill>
                <a:srgbClr val="000000"/>
              </a:solidFill>
              <a:latin typeface="Tahoma"/>
              <a:ea typeface="+mn-ea"/>
              <a:cs typeface="+mn-cs"/>
            </a:endParaRPr>
          </a:p>
          <a:p>
            <a:pPr algn="ctr" fontAlgn="auto">
              <a:spcBef>
                <a:spcPts val="0"/>
              </a:spcBef>
              <a:spcAft>
                <a:spcPts val="0"/>
              </a:spcAft>
            </a:pPr>
            <a:r>
              <a:rPr lang="en-US" dirty="0" smtClean="0">
                <a:solidFill>
                  <a:srgbClr val="000000"/>
                </a:solidFill>
                <a:latin typeface="Tahoma"/>
                <a:ea typeface="+mn-ea"/>
                <a:cs typeface="+mn-cs"/>
              </a:rPr>
              <a:t>pages </a:t>
            </a:r>
            <a:r>
              <a:rPr lang="en-US" dirty="0">
                <a:solidFill>
                  <a:srgbClr val="000000"/>
                </a:solidFill>
                <a:latin typeface="Tahoma"/>
                <a:ea typeface="+mn-ea"/>
                <a:cs typeface="+mn-cs"/>
              </a:rPr>
              <a:t>65-76, Atlanta, GA, December 2010. </a:t>
            </a:r>
            <a:r>
              <a:rPr lang="en-US" dirty="0">
                <a:solidFill>
                  <a:srgbClr val="000000"/>
                </a:solidFill>
                <a:latin typeface="Tahoma"/>
                <a:ea typeface="+mn-ea"/>
                <a:cs typeface="+mn-cs"/>
                <a:hlinkClick r:id="rId5"/>
              </a:rPr>
              <a:t>Slides (pptx)</a:t>
            </a:r>
            <a:r>
              <a:rPr lang="en-US" dirty="0">
                <a:solidFill>
                  <a:srgbClr val="000000"/>
                </a:solidFill>
                <a:latin typeface="Tahoma"/>
                <a:ea typeface="+mn-ea"/>
                <a:cs typeface="+mn-cs"/>
              </a:rPr>
              <a:t> </a:t>
            </a:r>
            <a:r>
              <a:rPr lang="en-US" dirty="0">
                <a:solidFill>
                  <a:srgbClr val="000000"/>
                </a:solidFill>
                <a:latin typeface="Tahoma"/>
                <a:ea typeface="+mn-ea"/>
                <a:cs typeface="+mn-cs"/>
                <a:hlinkClick r:id="rId6"/>
              </a:rPr>
              <a:t>(pdf)</a:t>
            </a:r>
            <a:r>
              <a:rPr lang="en-US" dirty="0">
                <a:solidFill>
                  <a:srgbClr val="000000"/>
                </a:solidFill>
                <a:latin typeface="Tahoma"/>
                <a:ea typeface="+mn-ea"/>
                <a:cs typeface="+mn-cs"/>
              </a:rPr>
              <a:t> </a:t>
            </a:r>
          </a:p>
        </p:txBody>
      </p:sp>
      <p:sp>
        <p:nvSpPr>
          <p:cNvPr id="5" name="TextBox 4"/>
          <p:cNvSpPr txBox="1"/>
          <p:nvPr/>
        </p:nvSpPr>
        <p:spPr>
          <a:xfrm>
            <a:off x="6516216" y="6381328"/>
            <a:ext cx="2300630" cy="369332"/>
          </a:xfrm>
          <a:prstGeom prst="rect">
            <a:avLst/>
          </a:prstGeom>
          <a:noFill/>
        </p:spPr>
        <p:txBody>
          <a:bodyPr wrap="none" rtlCol="0">
            <a:spAutoFit/>
          </a:bodyPr>
          <a:lstStyle/>
          <a:p>
            <a:pPr fontAlgn="auto">
              <a:spcBef>
                <a:spcPts val="0"/>
              </a:spcBef>
              <a:spcAft>
                <a:spcPts val="0"/>
              </a:spcAft>
            </a:pPr>
            <a:r>
              <a:rPr lang="en-US" dirty="0" smtClean="0">
                <a:solidFill>
                  <a:srgbClr val="000000"/>
                </a:solidFill>
                <a:latin typeface="Tahoma"/>
                <a:ea typeface="+mn-ea"/>
                <a:cs typeface="+mn-cs"/>
                <a:hlinkClick r:id="rId7" action="ppaction://hlinkpres?slideindex=1&amp;slidetitle="/>
              </a:rPr>
              <a:t>TCM Micro 2010 Talk</a:t>
            </a:r>
            <a:endParaRPr lang="en-US" dirty="0">
              <a:solidFill>
                <a:srgbClr val="000000"/>
              </a:solidFill>
              <a:latin typeface="Tahoma"/>
              <a:ea typeface="+mn-ea"/>
              <a:cs typeface="+mn-cs"/>
            </a:endParaRPr>
          </a:p>
        </p:txBody>
      </p:sp>
    </p:spTree>
    <p:extLst>
      <p:ext uri="{BB962C8B-B14F-4D97-AF65-F5344CB8AC3E}">
        <p14:creationId xmlns:p14="http://schemas.microsoft.com/office/powerpoint/2010/main" val="694500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a:latin typeface="Garamond" charset="0"/>
              </a:rPr>
              <a:t>3. Refreshing (RAIDR Refresh Controller)</a:t>
            </a:r>
          </a:p>
        </p:txBody>
      </p:sp>
      <p:sp>
        <p:nvSpPr>
          <p:cNvPr id="15872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2F4F61-6E33-8F48-8A62-D9D3AFA926BD}" type="slidenum">
              <a:rPr lang="en-US" sz="1600">
                <a:solidFill>
                  <a:srgbClr val="000000"/>
                </a:solidFill>
                <a:latin typeface="Garamond" charset="0"/>
              </a:rPr>
              <a:pPr eaLnBrk="1" hangingPunct="1"/>
              <a:t>70</a:t>
            </a:fld>
            <a:endParaRPr lang="en-US" sz="1600">
              <a:solidFill>
                <a:srgbClr val="000000"/>
              </a:solidFill>
              <a:latin typeface="Garamond" charset="0"/>
            </a:endParaRPr>
          </a:p>
        </p:txBody>
      </p:sp>
      <p:pic>
        <p:nvPicPr>
          <p:cNvPr id="15872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28775"/>
            <a:ext cx="6986588"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4255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US">
                <a:latin typeface="Garamond" charset="0"/>
              </a:rPr>
              <a:t>3. Refreshing (RAIDR Refresh Controller)</a:t>
            </a:r>
          </a:p>
        </p:txBody>
      </p:sp>
      <p:sp>
        <p:nvSpPr>
          <p:cNvPr id="15974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9D8C34-1EFC-9544-AF03-F42F59B1EB42}" type="slidenum">
              <a:rPr lang="en-US" sz="1600">
                <a:solidFill>
                  <a:srgbClr val="000000"/>
                </a:solidFill>
                <a:latin typeface="Garamond" charset="0"/>
              </a:rPr>
              <a:pPr eaLnBrk="1" hangingPunct="1"/>
              <a:t>71</a:t>
            </a:fld>
            <a:endParaRPr lang="en-US" sz="1600">
              <a:solidFill>
                <a:srgbClr val="000000"/>
              </a:solidFill>
              <a:latin typeface="Garamond" charset="0"/>
            </a:endParaRPr>
          </a:p>
        </p:txBody>
      </p:sp>
      <p:pic>
        <p:nvPicPr>
          <p:cNvPr id="15974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2400"/>
            <a:ext cx="91440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8" name="Rectangle 5"/>
          <p:cNvSpPr>
            <a:spLocks noChangeArrowheads="1"/>
          </p:cNvSpPr>
          <p:nvPr/>
        </p:nvSpPr>
        <p:spPr bwMode="auto">
          <a:xfrm>
            <a:off x="179388" y="5940425"/>
            <a:ext cx="8208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mtClean="0">
                <a:solidFill>
                  <a:srgbClr val="000000"/>
                </a:solidFill>
                <a:latin typeface="Tahoma" charset="0"/>
              </a:rPr>
              <a:t>Liu et al., “</a:t>
            </a:r>
            <a:r>
              <a:rPr lang="en-US" altLang="ja-JP" smtClean="0">
                <a:solidFill>
                  <a:srgbClr val="0000FF"/>
                </a:solidFill>
                <a:latin typeface="Tahoma" charset="0"/>
              </a:rPr>
              <a:t>RAIDR: Retention-Aware Intelligent DRAM Refresh</a:t>
            </a:r>
            <a:r>
              <a:rPr lang="en-US" altLang="ja-JP" smtClean="0">
                <a:solidFill>
                  <a:srgbClr val="000000"/>
                </a:solidFill>
                <a:latin typeface="Tahoma" charset="0"/>
              </a:rPr>
              <a:t>,</a:t>
            </a:r>
            <a:r>
              <a:rPr lang="en-US" smtClean="0">
                <a:solidFill>
                  <a:srgbClr val="000000"/>
                </a:solidFill>
                <a:latin typeface="Tahoma" charset="0"/>
              </a:rPr>
              <a:t>”</a:t>
            </a:r>
            <a:r>
              <a:rPr lang="en-US" altLang="ja-JP" smtClean="0">
                <a:solidFill>
                  <a:srgbClr val="000000"/>
                </a:solidFill>
                <a:latin typeface="Tahoma" charset="0"/>
              </a:rPr>
              <a:t> ISCA 2012.</a:t>
            </a:r>
            <a:endParaRPr lang="en-US" smtClean="0">
              <a:solidFill>
                <a:srgbClr val="000000"/>
              </a:solidFill>
            </a:endParaRPr>
          </a:p>
        </p:txBody>
      </p:sp>
    </p:spTree>
    <p:extLst>
      <p:ext uri="{BB962C8B-B14F-4D97-AF65-F5344CB8AC3E}">
        <p14:creationId xmlns:p14="http://schemas.microsoft.com/office/powerpoint/2010/main" val="1303382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US">
                <a:latin typeface="Garamond" charset="0"/>
              </a:rPr>
              <a:t>RAIDR: Baseline Design</a:t>
            </a:r>
          </a:p>
        </p:txBody>
      </p:sp>
      <p:sp>
        <p:nvSpPr>
          <p:cNvPr id="16077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C823DA-3129-DE45-970B-03596A06A67F}" type="slidenum">
              <a:rPr lang="en-US" sz="1600">
                <a:solidFill>
                  <a:srgbClr val="000000"/>
                </a:solidFill>
                <a:latin typeface="Garamond" charset="0"/>
              </a:rPr>
              <a:pPr eaLnBrk="1" hangingPunct="1"/>
              <a:t>72</a:t>
            </a:fld>
            <a:endParaRPr lang="en-US" sz="1600">
              <a:solidFill>
                <a:srgbClr val="000000"/>
              </a:solidFill>
              <a:latin typeface="Garamond" charset="0"/>
            </a:endParaRPr>
          </a:p>
        </p:txBody>
      </p:sp>
      <p:pic>
        <p:nvPicPr>
          <p:cNvPr id="160771" name="Picture 9" descr="raidr_base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50825" y="5157788"/>
            <a:ext cx="8642350" cy="460375"/>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mtClean="0">
                <a:solidFill>
                  <a:srgbClr val="FF0000"/>
                </a:solidFill>
                <a:latin typeface="Tahoma" charset="0"/>
              </a:rPr>
              <a:t>Refresh control is in DRAM in today’s auto-refresh systems</a:t>
            </a:r>
          </a:p>
        </p:txBody>
      </p:sp>
      <p:sp>
        <p:nvSpPr>
          <p:cNvPr id="13" name="TextBox 12"/>
          <p:cNvSpPr txBox="1">
            <a:spLocks noChangeArrowheads="1"/>
          </p:cNvSpPr>
          <p:nvPr/>
        </p:nvSpPr>
        <p:spPr bwMode="auto">
          <a:xfrm>
            <a:off x="250825" y="5618163"/>
            <a:ext cx="8642350" cy="461962"/>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mtClean="0">
                <a:solidFill>
                  <a:srgbClr val="0000FF"/>
                </a:solidFill>
                <a:latin typeface="Tahoma" charset="0"/>
              </a:rPr>
              <a:t>RAIDR can be implemented in either the controller or DRAM</a:t>
            </a:r>
          </a:p>
        </p:txBody>
      </p:sp>
    </p:spTree>
    <p:extLst>
      <p:ext uri="{BB962C8B-B14F-4D97-AF65-F5344CB8AC3E}">
        <p14:creationId xmlns:p14="http://schemas.microsoft.com/office/powerpoint/2010/main" val="21704595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r>
              <a:rPr lang="en-US">
                <a:latin typeface="Garamond" charset="0"/>
              </a:rPr>
              <a:t>RAIDR in Memory Controller: Option 1</a:t>
            </a:r>
          </a:p>
        </p:txBody>
      </p:sp>
      <p:sp>
        <p:nvSpPr>
          <p:cNvPr id="16179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34758A-7687-444D-997D-9F964FC2CC57}" type="slidenum">
              <a:rPr lang="en-US" sz="1600">
                <a:solidFill>
                  <a:srgbClr val="000000"/>
                </a:solidFill>
                <a:latin typeface="Garamond" charset="0"/>
              </a:rPr>
              <a:pPr eaLnBrk="1" hangingPunct="1"/>
              <a:t>73</a:t>
            </a:fld>
            <a:endParaRPr lang="en-US" sz="1600">
              <a:solidFill>
                <a:srgbClr val="000000"/>
              </a:solidFill>
              <a:latin typeface="Garamond" charset="0"/>
            </a:endParaRPr>
          </a:p>
        </p:txBody>
      </p:sp>
      <p:pic>
        <p:nvPicPr>
          <p:cNvPr id="161795" name="Picture 9" descr="raidr_mc.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50825" y="5084763"/>
            <a:ext cx="8642350" cy="1200150"/>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mtClean="0">
                <a:solidFill>
                  <a:srgbClr val="000000"/>
                </a:solidFill>
                <a:latin typeface="Tahoma" charset="0"/>
              </a:rPr>
              <a:t>Overhead of RAIDR in DRAM controller:</a:t>
            </a:r>
          </a:p>
          <a:p>
            <a:pPr eaLnBrk="1" hangingPunct="1"/>
            <a:r>
              <a:rPr lang="en-US" smtClean="0">
                <a:solidFill>
                  <a:srgbClr val="0000FF"/>
                </a:solidFill>
                <a:latin typeface="Tahoma" charset="0"/>
              </a:rPr>
              <a:t>1.25 KB Bloom Filters, 3 counters, additional commands    issued for per-row refresh </a:t>
            </a:r>
            <a:r>
              <a:rPr lang="en-US" smtClean="0">
                <a:solidFill>
                  <a:srgbClr val="FF0000"/>
                </a:solidFill>
                <a:latin typeface="Tahoma" charset="0"/>
              </a:rPr>
              <a:t>(all accounted for in evaluations)</a:t>
            </a:r>
          </a:p>
        </p:txBody>
      </p:sp>
    </p:spTree>
    <p:extLst>
      <p:ext uri="{BB962C8B-B14F-4D97-AF65-F5344CB8AC3E}">
        <p14:creationId xmlns:p14="http://schemas.microsoft.com/office/powerpoint/2010/main" val="24819113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r>
              <a:rPr lang="en-US">
                <a:latin typeface="Garamond" charset="0"/>
              </a:rPr>
              <a:t>RAIDR in DRAM Chip: Option 2</a:t>
            </a:r>
          </a:p>
        </p:txBody>
      </p:sp>
      <p:sp>
        <p:nvSpPr>
          <p:cNvPr id="1628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EC5D3D-8F1B-674A-84E9-D0E872DECC44}" type="slidenum">
              <a:rPr lang="en-US" sz="1600">
                <a:solidFill>
                  <a:srgbClr val="000000"/>
                </a:solidFill>
                <a:latin typeface="Garamond" charset="0"/>
              </a:rPr>
              <a:pPr eaLnBrk="1" hangingPunct="1"/>
              <a:t>74</a:t>
            </a:fld>
            <a:endParaRPr lang="en-US" sz="1600">
              <a:solidFill>
                <a:srgbClr val="000000"/>
              </a:solidFill>
              <a:latin typeface="Garamond" charset="0"/>
            </a:endParaRPr>
          </a:p>
        </p:txBody>
      </p:sp>
      <p:sp>
        <p:nvSpPr>
          <p:cNvPr id="8" name="TextBox 7"/>
          <p:cNvSpPr txBox="1">
            <a:spLocks noChangeArrowheads="1"/>
          </p:cNvSpPr>
          <p:nvPr/>
        </p:nvSpPr>
        <p:spPr bwMode="auto">
          <a:xfrm>
            <a:off x="34925" y="5084763"/>
            <a:ext cx="9037638" cy="1200150"/>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mtClean="0">
                <a:solidFill>
                  <a:srgbClr val="000000"/>
                </a:solidFill>
                <a:latin typeface="Tahoma" charset="0"/>
              </a:rPr>
              <a:t>Overhead of RAIDR in DRAM chip:</a:t>
            </a:r>
          </a:p>
          <a:p>
            <a:pPr algn="ctr" eaLnBrk="1" hangingPunct="1"/>
            <a:r>
              <a:rPr lang="en-US" smtClean="0">
                <a:solidFill>
                  <a:srgbClr val="0000FF"/>
                </a:solidFill>
                <a:latin typeface="Tahoma" charset="0"/>
              </a:rPr>
              <a:t>Per-chip overhead: 20B Bloom Filters, 1 counter (4 Gbit chip)</a:t>
            </a:r>
          </a:p>
          <a:p>
            <a:pPr algn="ctr" eaLnBrk="1" hangingPunct="1"/>
            <a:r>
              <a:rPr lang="en-US" smtClean="0">
                <a:solidFill>
                  <a:srgbClr val="0000FF"/>
                </a:solidFill>
                <a:latin typeface="Tahoma" charset="0"/>
              </a:rPr>
              <a:t>Total overhead: 1.25KB Bloom Filters, 64 counters (32 GB DRAM)</a:t>
            </a:r>
            <a:endParaRPr lang="en-US" smtClean="0">
              <a:solidFill>
                <a:srgbClr val="FF0000"/>
              </a:solidFill>
              <a:latin typeface="Tahoma" charset="0"/>
            </a:endParaRPr>
          </a:p>
        </p:txBody>
      </p:sp>
      <p:pic>
        <p:nvPicPr>
          <p:cNvPr id="162820" name="Picture 8" descr="raidr_dram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20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r>
              <a:rPr lang="en-US">
                <a:latin typeface="Garamond" charset="0"/>
              </a:rPr>
              <a:t>RAIDR: Results and Takeaways</a:t>
            </a:r>
          </a:p>
        </p:txBody>
      </p:sp>
      <p:sp>
        <p:nvSpPr>
          <p:cNvPr id="3" name="Content Placeholder 2"/>
          <p:cNvSpPr>
            <a:spLocks noGrp="1"/>
          </p:cNvSpPr>
          <p:nvPr>
            <p:ph idx="1"/>
          </p:nvPr>
        </p:nvSpPr>
        <p:spPr>
          <a:xfrm>
            <a:off x="228600" y="869950"/>
            <a:ext cx="8807450" cy="5124450"/>
          </a:xfrm>
        </p:spPr>
        <p:txBody>
          <a:bodyPr/>
          <a:lstStyle/>
          <a:p>
            <a:r>
              <a:rPr lang="en-US">
                <a:latin typeface="Tahoma" charset="0"/>
              </a:rPr>
              <a:t>System: 32GB DRAM, 8-core; SPEC, TPC-C, TPC-H workloads</a:t>
            </a:r>
          </a:p>
          <a:p>
            <a:endParaRPr lang="en-US" sz="800">
              <a:latin typeface="Tahoma" charset="0"/>
            </a:endParaRPr>
          </a:p>
          <a:p>
            <a:r>
              <a:rPr lang="en-US">
                <a:solidFill>
                  <a:srgbClr val="0000FF"/>
                </a:solidFill>
                <a:latin typeface="Tahoma" charset="0"/>
              </a:rPr>
              <a:t>RAIDR hardware cost: </a:t>
            </a:r>
            <a:r>
              <a:rPr lang="en-US">
                <a:solidFill>
                  <a:srgbClr val="FF0000"/>
                </a:solidFill>
                <a:latin typeface="Tahoma" charset="0"/>
              </a:rPr>
              <a:t>1.25 kB (2 Bloom filters)</a:t>
            </a:r>
          </a:p>
          <a:p>
            <a:r>
              <a:rPr lang="en-US">
                <a:solidFill>
                  <a:srgbClr val="0000FF"/>
                </a:solidFill>
                <a:latin typeface="Tahoma" charset="0"/>
              </a:rPr>
              <a:t>Refresh reduction:</a:t>
            </a:r>
            <a:r>
              <a:rPr lang="en-US">
                <a:latin typeface="Tahoma" charset="0"/>
              </a:rPr>
              <a:t> </a:t>
            </a:r>
            <a:r>
              <a:rPr lang="en-US">
                <a:solidFill>
                  <a:srgbClr val="FF0000"/>
                </a:solidFill>
                <a:latin typeface="Tahoma" charset="0"/>
              </a:rPr>
              <a:t>74.6%</a:t>
            </a:r>
          </a:p>
          <a:p>
            <a:r>
              <a:rPr lang="en-US">
                <a:solidFill>
                  <a:srgbClr val="0000FF"/>
                </a:solidFill>
                <a:latin typeface="Tahoma" charset="0"/>
              </a:rPr>
              <a:t>Dynamic DRAM energy reduction:</a:t>
            </a:r>
            <a:r>
              <a:rPr lang="en-US">
                <a:latin typeface="Tahoma" charset="0"/>
              </a:rPr>
              <a:t> </a:t>
            </a:r>
            <a:r>
              <a:rPr lang="en-US">
                <a:solidFill>
                  <a:srgbClr val="FF0000"/>
                </a:solidFill>
                <a:latin typeface="Tahoma" charset="0"/>
              </a:rPr>
              <a:t>16%</a:t>
            </a:r>
          </a:p>
          <a:p>
            <a:r>
              <a:rPr lang="en-US">
                <a:solidFill>
                  <a:srgbClr val="0000FF"/>
                </a:solidFill>
                <a:latin typeface="Tahoma" charset="0"/>
              </a:rPr>
              <a:t>Idle DRAM power reduction:</a:t>
            </a:r>
            <a:r>
              <a:rPr lang="en-US">
                <a:latin typeface="Tahoma" charset="0"/>
              </a:rPr>
              <a:t> </a:t>
            </a:r>
            <a:r>
              <a:rPr lang="en-US">
                <a:solidFill>
                  <a:srgbClr val="FF0000"/>
                </a:solidFill>
                <a:latin typeface="Tahoma" charset="0"/>
              </a:rPr>
              <a:t>20%</a:t>
            </a:r>
          </a:p>
          <a:p>
            <a:r>
              <a:rPr lang="en-US">
                <a:solidFill>
                  <a:srgbClr val="0000FF"/>
                </a:solidFill>
                <a:latin typeface="Tahoma" charset="0"/>
              </a:rPr>
              <a:t>Performance improvement: </a:t>
            </a:r>
            <a:r>
              <a:rPr lang="en-US">
                <a:solidFill>
                  <a:srgbClr val="FF0000"/>
                </a:solidFill>
                <a:latin typeface="Tahoma" charset="0"/>
              </a:rPr>
              <a:t>9%</a:t>
            </a:r>
          </a:p>
          <a:p>
            <a:endParaRPr lang="en-US" sz="800">
              <a:latin typeface="Tahoma" charset="0"/>
            </a:endParaRPr>
          </a:p>
          <a:p>
            <a:r>
              <a:rPr lang="en-US">
                <a:solidFill>
                  <a:srgbClr val="FF0000"/>
                </a:solidFill>
                <a:latin typeface="Tahoma" charset="0"/>
              </a:rPr>
              <a:t>Benefits increase as DRAM scales in density</a:t>
            </a:r>
          </a:p>
        </p:txBody>
      </p:sp>
      <p:sp>
        <p:nvSpPr>
          <p:cNvPr id="1648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8274DD-0D0B-C842-A329-E318DCDCCF42}" type="slidenum">
              <a:rPr lang="en-US" sz="1600">
                <a:solidFill>
                  <a:srgbClr val="000000"/>
                </a:solidFill>
                <a:latin typeface="Garamond" charset="0"/>
              </a:rPr>
              <a:pPr eaLnBrk="1" hangingPunct="1"/>
              <a:t>75</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411663"/>
            <a:ext cx="346075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387850"/>
            <a:ext cx="33115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9922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en-US">
                <a:latin typeface="Garamond" charset="0"/>
              </a:rPr>
              <a:t>DRAM Refresh: More Questions</a:t>
            </a:r>
          </a:p>
        </p:txBody>
      </p:sp>
      <p:sp>
        <p:nvSpPr>
          <p:cNvPr id="210946" name="Content Placeholder 2"/>
          <p:cNvSpPr>
            <a:spLocks noGrp="1"/>
          </p:cNvSpPr>
          <p:nvPr>
            <p:ph idx="1"/>
          </p:nvPr>
        </p:nvSpPr>
        <p:spPr/>
        <p:txBody>
          <a:bodyPr/>
          <a:lstStyle/>
          <a:p>
            <a:r>
              <a:rPr lang="en-US">
                <a:latin typeface="Tahoma" charset="0"/>
              </a:rPr>
              <a:t>What else can you do to reduce the impact of refresh?</a:t>
            </a:r>
          </a:p>
          <a:p>
            <a:endParaRPr lang="en-US">
              <a:latin typeface="Tahoma" charset="0"/>
            </a:endParaRPr>
          </a:p>
          <a:p>
            <a:r>
              <a:rPr lang="en-US">
                <a:latin typeface="Tahoma" charset="0"/>
              </a:rPr>
              <a:t>What else can you do if you know the retention times of rows?</a:t>
            </a:r>
          </a:p>
          <a:p>
            <a:endParaRPr lang="en-US">
              <a:latin typeface="Tahoma" charset="0"/>
            </a:endParaRPr>
          </a:p>
          <a:p>
            <a:r>
              <a:rPr lang="en-US">
                <a:latin typeface="Tahoma" charset="0"/>
              </a:rPr>
              <a:t>How can you accurately measure the retention time of DRAM rows?</a:t>
            </a:r>
          </a:p>
          <a:p>
            <a:endParaRPr lang="en-US">
              <a:latin typeface="Tahoma" charset="0"/>
            </a:endParaRPr>
          </a:p>
          <a:p>
            <a:r>
              <a:rPr lang="en-US">
                <a:latin typeface="Tahoma" charset="0"/>
              </a:rPr>
              <a:t>Recommended reading:</a:t>
            </a:r>
          </a:p>
          <a:p>
            <a:pPr lvl="1"/>
            <a:r>
              <a:rPr lang="en-US">
                <a:latin typeface="Tahoma" charset="0"/>
              </a:rPr>
              <a:t>Liu et al., “</a:t>
            </a:r>
            <a:r>
              <a:rPr lang="en-US" altLang="ja-JP">
                <a:solidFill>
                  <a:srgbClr val="0000FF"/>
                </a:solidFill>
                <a:latin typeface="Tahoma" charset="0"/>
              </a:rPr>
              <a:t>An Experimental Study of Data Retention Behavior in Modern DRAM Devices: Implications for Retention Time Profiling Mechanisms</a:t>
            </a:r>
            <a:r>
              <a:rPr lang="en-US" altLang="ja-JP">
                <a:latin typeface="Tahoma" charset="0"/>
              </a:rPr>
              <a:t>,</a:t>
            </a:r>
            <a:r>
              <a:rPr lang="en-US">
                <a:latin typeface="Tahoma" charset="0"/>
              </a:rPr>
              <a:t>”</a:t>
            </a:r>
            <a:r>
              <a:rPr lang="en-US" altLang="ja-JP">
                <a:latin typeface="Tahoma" charset="0"/>
              </a:rPr>
              <a:t> ISCA 2013.</a:t>
            </a:r>
            <a:endParaRPr lang="en-US">
              <a:latin typeface="Tahoma" charset="0"/>
            </a:endParaRPr>
          </a:p>
        </p:txBody>
      </p:sp>
      <p:sp>
        <p:nvSpPr>
          <p:cNvPr id="1658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B5436D-C8D7-3C42-9D65-F76E9E644BB8}" type="slidenum">
              <a:rPr lang="en-US" sz="1600">
                <a:solidFill>
                  <a:srgbClr val="000000"/>
                </a:solidFill>
                <a:latin typeface="Garamond" charset="0"/>
              </a:rPr>
              <a:pPr eaLnBrk="1" hangingPunct="1"/>
              <a:t>76</a:t>
            </a:fld>
            <a:endParaRPr lang="en-US" sz="1600">
              <a:solidFill>
                <a:srgbClr val="000000"/>
              </a:solidFill>
              <a:latin typeface="Garamond" charset="0"/>
            </a:endParaRPr>
          </a:p>
        </p:txBody>
      </p:sp>
    </p:spTree>
    <p:extLst>
      <p:ext uri="{BB962C8B-B14F-4D97-AF65-F5344CB8AC3E}">
        <p14:creationId xmlns:p14="http://schemas.microsoft.com/office/powerpoint/2010/main" val="35143733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094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094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094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09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5445226"/>
            <a:ext cx="8305800" cy="1015663"/>
          </a:xfrm>
          <a:prstGeom prst="rect">
            <a:avLst/>
          </a:prstGeom>
          <a:noFill/>
        </p:spPr>
        <p:txBody>
          <a:bodyPr wrap="square" lIns="91425" tIns="45713" rIns="91425" bIns="45713" rtlCol="0">
            <a:spAutoFit/>
          </a:bodyPr>
          <a:lstStyle/>
          <a:p>
            <a:pPr defTabSz="914259" fontAlgn="auto">
              <a:spcBef>
                <a:spcPts val="0"/>
              </a:spcBef>
              <a:spcAft>
                <a:spcPts val="0"/>
              </a:spcAft>
            </a:pPr>
            <a:r>
              <a:rPr lang="en-US" sz="3000" i="1" dirty="0">
                <a:solidFill>
                  <a:srgbClr val="FF0000"/>
                </a:solidFill>
                <a:latin typeface="Calibri"/>
                <a:ea typeface="+mn-ea"/>
                <a:cs typeface="+mn-cs"/>
              </a:rPr>
              <a:t>No previous memory scheduling algorithm provides both the best fairness and system throughput</a:t>
            </a:r>
          </a:p>
        </p:txBody>
      </p:sp>
      <p:graphicFrame>
        <p:nvGraphicFramePr>
          <p:cNvPr id="14" name="Chart 13"/>
          <p:cNvGraphicFramePr/>
          <p:nvPr>
            <p:extLst>
              <p:ext uri="{D42A27DB-BD31-4B8C-83A1-F6EECF244321}">
                <p14:modId xmlns:p14="http://schemas.microsoft.com/office/powerpoint/2010/main" val="2459495515"/>
              </p:ext>
            </p:extLst>
          </p:nvPr>
        </p:nvGraphicFramePr>
        <p:xfrm>
          <a:off x="1584645" y="143222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p:cNvSpPr>
            <a:spLocks noGrp="1"/>
          </p:cNvSpPr>
          <p:nvPr>
            <p:ph type="sldNum" sz="quarter" idx="11"/>
          </p:nvPr>
        </p:nvSpPr>
        <p:spPr>
          <a:xfrm>
            <a:off x="7259600" y="6436603"/>
            <a:ext cx="2895600" cy="365125"/>
          </a:xfrm>
        </p:spPr>
        <p:txBody>
          <a:bodyPr/>
          <a:lstStyle/>
          <a:p>
            <a:fld id="{58161B50-6D0B-48B4-A1D4-BAD8C599CC84}"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
        <p:nvSpPr>
          <p:cNvPr id="24" name="TextBox 23"/>
          <p:cNvSpPr txBox="1"/>
          <p:nvPr/>
        </p:nvSpPr>
        <p:spPr>
          <a:xfrm>
            <a:off x="4344318" y="2118150"/>
            <a:ext cx="2758993"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dirty="0">
                <a:solidFill>
                  <a:srgbClr val="FF0000"/>
                </a:solidFill>
                <a:latin typeface="Calibri"/>
                <a:ea typeface="+mn-ea"/>
                <a:cs typeface="+mn-cs"/>
              </a:rPr>
              <a:t>System throughput bias</a:t>
            </a:r>
          </a:p>
        </p:txBody>
      </p:sp>
      <p:sp>
        <p:nvSpPr>
          <p:cNvPr id="28" name="TextBox 27"/>
          <p:cNvSpPr txBox="1"/>
          <p:nvPr/>
        </p:nvSpPr>
        <p:spPr>
          <a:xfrm>
            <a:off x="3947831" y="3484260"/>
            <a:ext cx="1762597"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a:solidFill>
                  <a:srgbClr val="FF0000"/>
                </a:solidFill>
                <a:latin typeface="Calibri"/>
                <a:ea typeface="+mn-ea"/>
                <a:cs typeface="+mn-cs"/>
              </a:rPr>
              <a:t>Fairness bias</a:t>
            </a:r>
            <a:endParaRPr lang="en-US" sz="2000" i="1" dirty="0">
              <a:solidFill>
                <a:srgbClr val="FF0000"/>
              </a:solidFill>
              <a:latin typeface="Calibri"/>
              <a:ea typeface="+mn-ea"/>
              <a:cs typeface="+mn-cs"/>
            </a:endParaRPr>
          </a:p>
        </p:txBody>
      </p:sp>
      <p:sp>
        <p:nvSpPr>
          <p:cNvPr id="15" name="Right Arrow 14"/>
          <p:cNvSpPr/>
          <p:nvPr/>
        </p:nvSpPr>
        <p:spPr>
          <a:xfrm rot="2700000">
            <a:off x="5824791" y="331005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800" b="1" dirty="0">
                <a:solidFill>
                  <a:prstClr val="black"/>
                </a:solidFill>
                <a:latin typeface="Calibri"/>
              </a:rPr>
              <a:t>  Ideal</a:t>
            </a:r>
          </a:p>
        </p:txBody>
      </p:sp>
      <p:sp>
        <p:nvSpPr>
          <p:cNvPr id="16" name="Down Arrow 15"/>
          <p:cNvSpPr/>
          <p:nvPr/>
        </p:nvSpPr>
        <p:spPr>
          <a:xfrm rot="16200000">
            <a:off x="4511897" y="296326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system throughput</a:t>
            </a:r>
          </a:p>
        </p:txBody>
      </p:sp>
      <p:sp>
        <p:nvSpPr>
          <p:cNvPr id="20" name="Down Arrow 19"/>
          <p:cNvSpPr/>
          <p:nvPr/>
        </p:nvSpPr>
        <p:spPr>
          <a:xfrm>
            <a:off x="1159097" y="1667861"/>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fairness</a:t>
            </a:r>
          </a:p>
        </p:txBody>
      </p:sp>
      <p:sp>
        <p:nvSpPr>
          <p:cNvPr id="21" name="Rectangle 20"/>
          <p:cNvSpPr/>
          <p:nvPr/>
        </p:nvSpPr>
        <p:spPr>
          <a:xfrm>
            <a:off x="4799685" y="2516735"/>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3" name="Rectangle 22"/>
          <p:cNvSpPr/>
          <p:nvPr/>
        </p:nvSpPr>
        <p:spPr>
          <a:xfrm>
            <a:off x="4570475" y="3123896"/>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5" name="Rectangle 24"/>
          <p:cNvSpPr/>
          <p:nvPr/>
        </p:nvSpPr>
        <p:spPr>
          <a:xfrm>
            <a:off x="4191000" y="28895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6" name="Rectangle 25"/>
          <p:cNvSpPr/>
          <p:nvPr/>
        </p:nvSpPr>
        <p:spPr>
          <a:xfrm>
            <a:off x="4039210" y="204886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7" name="Rectangle 16"/>
          <p:cNvSpPr/>
          <p:nvPr/>
        </p:nvSpPr>
        <p:spPr>
          <a:xfrm>
            <a:off x="7255097" y="3731055"/>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9" name="Rectangle 18"/>
          <p:cNvSpPr/>
          <p:nvPr/>
        </p:nvSpPr>
        <p:spPr>
          <a:xfrm>
            <a:off x="7255097" y="335158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2" name="Rectangle 21"/>
          <p:cNvSpPr/>
          <p:nvPr/>
        </p:nvSpPr>
        <p:spPr>
          <a:xfrm>
            <a:off x="7255097" y="30480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7" name="Rectangle 26"/>
          <p:cNvSpPr/>
          <p:nvPr/>
        </p:nvSpPr>
        <p:spPr>
          <a:xfrm>
            <a:off x="7255097" y="274442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 name="TextBox 2"/>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dirty="0">
                <a:solidFill>
                  <a:prstClr val="black"/>
                </a:solidFill>
                <a:latin typeface="Calibri"/>
                <a:ea typeface="+mn-ea"/>
                <a:cs typeface="+mn-cs"/>
              </a:rPr>
              <a:t>24 cores, 4 memory controllers, 96 workloads </a:t>
            </a:r>
          </a:p>
        </p:txBody>
      </p:sp>
      <p:sp>
        <p:nvSpPr>
          <p:cNvPr id="29" name="Rectangle 28"/>
          <p:cNvSpPr/>
          <p:nvPr/>
        </p:nvSpPr>
        <p:spPr>
          <a:xfrm>
            <a:off x="2598730" y="3049525"/>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0" name="Rectangle 29"/>
          <p:cNvSpPr/>
          <p:nvPr/>
        </p:nvSpPr>
        <p:spPr>
          <a:xfrm>
            <a:off x="7228326" y="236647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1" name="Title 1"/>
          <p:cNvSpPr>
            <a:spLocks noGrp="1"/>
          </p:cNvSpPr>
          <p:nvPr>
            <p:ph type="title"/>
          </p:nvPr>
        </p:nvSpPr>
        <p:spPr>
          <a:xfrm>
            <a:off x="457200" y="274638"/>
            <a:ext cx="8229600" cy="792162"/>
          </a:xfrm>
        </p:spPr>
        <p:txBody>
          <a:bodyPr/>
          <a:lstStyle/>
          <a:p>
            <a:r>
              <a:rPr lang="en-US" dirty="0" smtClean="0"/>
              <a:t>Throughput vs. Fairness</a:t>
            </a:r>
            <a:endParaRPr lang="en-US" dirty="0"/>
          </a:p>
        </p:txBody>
      </p:sp>
    </p:spTree>
    <p:extLst>
      <p:ext uri="{BB962C8B-B14F-4D97-AF65-F5344CB8AC3E}">
        <p14:creationId xmlns:p14="http://schemas.microsoft.com/office/powerpoint/2010/main" val="376915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8" grpId="0"/>
      <p:bldP spid="15" grpId="0" animBg="1"/>
      <p:bldP spid="21" grpId="0" animBg="1"/>
      <p:bldP spid="23" grpId="0" animBg="1"/>
      <p:bldP spid="25" grpId="0" animBg="1"/>
      <p:bldP spid="26" grpId="0" animBg="1"/>
      <p:bldP spid="17" grpId="0" animBg="1"/>
      <p:bldP spid="19" grpId="0" animBg="1"/>
      <p:bldP spid="22" grpId="0" animBg="1"/>
      <p:bldP spid="27"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fontAlgn="auto">
              <a:spcBef>
                <a:spcPts val="0"/>
              </a:spcBef>
              <a:spcAft>
                <a:spcPts val="0"/>
              </a:spcAft>
            </a:pPr>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fontAlgn="auto">
              <a:spcBef>
                <a:spcPts val="0"/>
              </a:spcBef>
              <a:spcAft>
                <a:spcPts val="0"/>
              </a:spcAft>
            </a:pPr>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200" i="1" dirty="0">
                <a:solidFill>
                  <a:prstClr val="black"/>
                </a:solidFill>
                <a:latin typeface="Calibri"/>
                <a:ea typeface="+mn-ea"/>
                <a:cs typeface="+mn-cs"/>
              </a:rPr>
              <a:t>less memory </a:t>
            </a:r>
            <a:br>
              <a:rPr lang="en-US" sz="2200" i="1" dirty="0">
                <a:solidFill>
                  <a:prstClr val="black"/>
                </a:solidFill>
                <a:latin typeface="Calibri"/>
                <a:ea typeface="+mn-ea"/>
                <a:cs typeface="+mn-cs"/>
              </a:rPr>
            </a:br>
            <a:r>
              <a:rPr lang="en-US" sz="2200" i="1" dirty="0">
                <a:solidFill>
                  <a:prstClr val="black"/>
                </a:solidFill>
                <a:latin typeface="Calibri"/>
                <a:ea typeface="+mn-ea"/>
                <a:cs typeface="+mn-cs"/>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200" i="1" dirty="0">
                <a:solidFill>
                  <a:prstClr val="black"/>
                </a:solidFill>
                <a:latin typeface="Calibri"/>
                <a:ea typeface="+mn-ea"/>
                <a:cs typeface="+mn-cs"/>
              </a:rPr>
              <a:t>higher</a:t>
            </a:r>
          </a:p>
          <a:p>
            <a:pPr algn="ctr" defTabSz="914259" fontAlgn="auto">
              <a:spcBef>
                <a:spcPts val="0"/>
              </a:spcBef>
              <a:spcAft>
                <a:spcPts val="0"/>
              </a:spcAft>
            </a:pPr>
            <a:r>
              <a:rPr lang="en-US" sz="2200" i="1" dirty="0">
                <a:solidFill>
                  <a:prstClr val="black"/>
                </a:solidFill>
                <a:latin typeface="Calibri"/>
                <a:ea typeface="+mn-ea"/>
                <a:cs typeface="+mn-cs"/>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fontAlgn="auto">
              <a:spcBef>
                <a:spcPts val="0"/>
              </a:spcBef>
              <a:spcAft>
                <a:spcPts val="0"/>
              </a:spcAft>
            </a:pPr>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fontAlgn="auto">
              <a:spcBef>
                <a:spcPts val="0"/>
              </a:spcBef>
              <a:spcAft>
                <a:spcPts val="0"/>
              </a:spcAft>
            </a:pPr>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fontAlgn="auto">
              <a:lnSpc>
                <a:spcPct val="80000"/>
              </a:lnSpc>
              <a:spcBef>
                <a:spcPts val="0"/>
              </a:spcBef>
              <a:spcAft>
                <a:spcPts val="0"/>
              </a:spcAft>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fontAlgn="auto">
              <a:spcBef>
                <a:spcPts val="0"/>
              </a:spcBef>
              <a:spcAft>
                <a:spcPts val="0"/>
              </a:spcAft>
            </a:pPr>
            <a:r>
              <a:rPr lang="en-US" sz="2600" b="1" i="1" dirty="0">
                <a:solidFill>
                  <a:srgbClr val="FF0000"/>
                </a:solidFill>
                <a:latin typeface="Calibri"/>
                <a:ea typeface="+mn-ea"/>
                <a:cs typeface="+mn-cs"/>
              </a:rPr>
              <a:t>starvation </a:t>
            </a:r>
            <a:r>
              <a:rPr lang="en-US" sz="2600" b="1" dirty="0">
                <a:solidFill>
                  <a:srgbClr val="FF0000"/>
                </a:solidFill>
                <a:latin typeface="Calibri"/>
                <a:ea typeface="+mn-ea"/>
                <a:cs typeface="+mn-cs"/>
                <a:sym typeface="Wingdings" pitchFamily="2" charset="2"/>
              </a:rPr>
              <a:t></a:t>
            </a:r>
            <a:r>
              <a:rPr lang="en-US" sz="2600" b="1" i="1" dirty="0">
                <a:solidFill>
                  <a:srgbClr val="FF0000"/>
                </a:solidFill>
                <a:latin typeface="Calibri"/>
                <a:ea typeface="+mn-ea"/>
                <a:cs typeface="+mn-cs"/>
                <a:sym typeface="Wingdings" pitchFamily="2" charset="2"/>
              </a:rPr>
              <a:t> unfairness</a:t>
            </a:r>
            <a:endParaRPr lang="en-US" sz="2600" b="1" i="1" dirty="0">
              <a:solidFill>
                <a:srgbClr val="FF0000"/>
              </a:solidFill>
              <a:latin typeface="Calibri"/>
              <a:ea typeface="+mn-ea"/>
              <a:cs typeface="+mn-cs"/>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fontAlgn="auto">
              <a:lnSpc>
                <a:spcPct val="80000"/>
              </a:lnSpc>
              <a:spcBef>
                <a:spcPts val="0"/>
              </a:spcBef>
              <a:spcAft>
                <a:spcPts val="0"/>
              </a:spcAft>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fontAlgn="auto">
              <a:spcBef>
                <a:spcPts val="0"/>
              </a:spcBef>
              <a:spcAft>
                <a:spcPts val="0"/>
              </a:spcAft>
            </a:pPr>
            <a:r>
              <a:rPr lang="en-US" sz="2600" b="1" i="1" dirty="0">
                <a:solidFill>
                  <a:srgbClr val="FF0000"/>
                </a:solidFill>
                <a:latin typeface="Calibri"/>
                <a:ea typeface="+mn-ea"/>
                <a:cs typeface="+mn-cs"/>
              </a:rPr>
              <a:t>not prioritized </a:t>
            </a:r>
            <a:r>
              <a:rPr lang="en-US" sz="2600" b="1" dirty="0">
                <a:solidFill>
                  <a:srgbClr val="FF0000"/>
                </a:solidFill>
                <a:latin typeface="Calibri"/>
                <a:ea typeface="+mn-ea"/>
                <a:cs typeface="+mn-cs"/>
                <a:sym typeface="Wingdings" pitchFamily="2" charset="2"/>
              </a:rPr>
              <a:t> </a:t>
            </a:r>
          </a:p>
          <a:p>
            <a:pPr algn="ctr" defTabSz="914259" fontAlgn="auto">
              <a:spcBef>
                <a:spcPts val="0"/>
              </a:spcBef>
              <a:spcAft>
                <a:spcPts val="0"/>
              </a:spcAft>
            </a:pPr>
            <a:r>
              <a:rPr lang="en-US" sz="2600" b="1" i="1" dirty="0">
                <a:solidFill>
                  <a:srgbClr val="FF0000"/>
                </a:solidFill>
                <a:latin typeface="Calibri"/>
                <a:ea typeface="+mn-ea"/>
                <a:cs typeface="+mn-cs"/>
                <a:sym typeface="Wingdings" pitchFamily="2" charset="2"/>
              </a:rPr>
              <a:t>reduced throughput</a:t>
            </a:r>
            <a:endParaRPr lang="en-US" sz="2600" b="1" i="1" dirty="0">
              <a:solidFill>
                <a:srgbClr val="FF0000"/>
              </a:solidFill>
              <a:latin typeface="Calibri"/>
              <a:ea typeface="+mn-ea"/>
              <a:cs typeface="+mn-cs"/>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fontAlgn="auto">
              <a:spcBef>
                <a:spcPts val="0"/>
              </a:spcBef>
              <a:spcAft>
                <a:spcPts val="0"/>
              </a:spcAft>
            </a:pPr>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1342559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2|2.6"/>
</p:tagLst>
</file>

<file path=ppt/tags/tag2.xml><?xml version="1.0" encoding="utf-8"?>
<p:tagLst xmlns:a="http://schemas.openxmlformats.org/drawingml/2006/main" xmlns:r="http://schemas.openxmlformats.org/officeDocument/2006/relationships" xmlns:p="http://schemas.openxmlformats.org/presentationml/2006/main">
  <p:tag name="TIMING" val="|5.3|6|1.8"/>
</p:tagLst>
</file>

<file path=ppt/tags/tag3.xml><?xml version="1.0" encoding="utf-8"?>
<p:tagLst xmlns:a="http://schemas.openxmlformats.org/drawingml/2006/main" xmlns:r="http://schemas.openxmlformats.org/officeDocument/2006/relationships" xmlns:p="http://schemas.openxmlformats.org/presentationml/2006/main">
  <p:tag name="TIMING" val="|0.6|1|3.4"/>
</p:tagLst>
</file>

<file path=ppt/tags/tag4.xml><?xml version="1.0" encoding="utf-8"?>
<p:tagLst xmlns:a="http://schemas.openxmlformats.org/drawingml/2006/main" xmlns:r="http://schemas.openxmlformats.org/officeDocument/2006/relationships" xmlns:p="http://schemas.openxmlformats.org/presentationml/2006/main">
  <p:tag name="TIMING" val="|2.6|5.6|10"/>
</p:tagLst>
</file>

<file path=ppt/tags/tag5.xml><?xml version="1.0" encoding="utf-8"?>
<p:tagLst xmlns:a="http://schemas.openxmlformats.org/drawingml/2006/main" xmlns:r="http://schemas.openxmlformats.org/officeDocument/2006/relationships" xmlns:p="http://schemas.openxmlformats.org/presentationml/2006/main">
  <p:tag name="TIMING" val="|10.8|11.5|0.8|1.6|1|0.5|0.7|1.4|1.3|2.7|17.6|14|8.6|9.8"/>
</p:tagLst>
</file>

<file path=ppt/tags/tag6.xml><?xml version="1.0" encoding="utf-8"?>
<p:tagLst xmlns:a="http://schemas.openxmlformats.org/drawingml/2006/main" xmlns:r="http://schemas.openxmlformats.org/officeDocument/2006/relationships" xmlns:p="http://schemas.openxmlformats.org/presentationml/2006/main">
  <p:tag name="TIMING" val="|8.5|20.7|10.9|6|7.4|14"/>
</p:tagLst>
</file>

<file path=ppt/tags/tag7.xml><?xml version="1.0" encoding="utf-8"?>
<p:tagLst xmlns:a="http://schemas.openxmlformats.org/drawingml/2006/main" xmlns:r="http://schemas.openxmlformats.org/officeDocument/2006/relationships" xmlns:p="http://schemas.openxmlformats.org/presentationml/2006/main">
  <p:tag name="TIMING" val="|5.5|3.9|8.8|11.6|7.3|10.4|4.1"/>
</p:tagLst>
</file>

<file path=ppt/tags/tag8.xml><?xml version="1.0" encoding="utf-8"?>
<p:tagLst xmlns:a="http://schemas.openxmlformats.org/drawingml/2006/main" xmlns:r="http://schemas.openxmlformats.org/officeDocument/2006/relationships" xmlns:p="http://schemas.openxmlformats.org/presentationml/2006/main">
  <p:tag name="TIMING" val="|1.7|1.8|2.3|9.6"/>
</p:tagLst>
</file>

<file path=ppt/tags/tag9.xml><?xml version="1.0" encoding="utf-8"?>
<p:tagLst xmlns:a="http://schemas.openxmlformats.org/drawingml/2006/main" xmlns:r="http://schemas.openxmlformats.org/officeDocument/2006/relationships" xmlns:p="http://schemas.openxmlformats.org/presentationml/2006/main">
  <p:tag name="TIMING" val="|12.9|7.7"/>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32435</TotalTime>
  <Words>5425</Words>
  <Application>Microsoft Macintosh PowerPoint</Application>
  <PresentationFormat>On-screen Show (4:3)</PresentationFormat>
  <Paragraphs>1008</Paragraphs>
  <Slides>76</Slides>
  <Notes>27</Notes>
  <HiddenSlides>0</HiddenSlides>
  <MMClips>0</MMClips>
  <ScaleCrop>false</ScaleCrop>
  <HeadingPairs>
    <vt:vector size="4" baseType="variant">
      <vt:variant>
        <vt:lpstr>Theme</vt:lpstr>
      </vt:variant>
      <vt:variant>
        <vt:i4>14</vt:i4>
      </vt:variant>
      <vt:variant>
        <vt:lpstr>Slide Titles</vt:lpstr>
      </vt:variant>
      <vt:variant>
        <vt:i4>76</vt:i4>
      </vt:variant>
    </vt:vector>
  </HeadingPairs>
  <TitlesOfParts>
    <vt:vector size="90" baseType="lpstr">
      <vt:lpstr>Edge</vt:lpstr>
      <vt:lpstr>1_Edge</vt:lpstr>
      <vt:lpstr>3_Edge</vt:lpstr>
      <vt:lpstr>4_Edge</vt:lpstr>
      <vt:lpstr>6_Edge</vt:lpstr>
      <vt:lpstr>7_Office Theme</vt:lpstr>
      <vt:lpstr>7_Edge</vt:lpstr>
      <vt:lpstr>8_Edge</vt:lpstr>
      <vt:lpstr>9_Edge</vt:lpstr>
      <vt:lpstr>43_Edge</vt:lpstr>
      <vt:lpstr>10_Edge</vt:lpstr>
      <vt:lpstr>11_Edge</vt:lpstr>
      <vt:lpstr>12_Edge</vt:lpstr>
      <vt:lpstr>13_Edge</vt:lpstr>
      <vt:lpstr>18-447  Computer Architecture Lecture 25: Main Memory Wrap-Up</vt:lpstr>
      <vt:lpstr>Upcoming Seminar on DRAM (April 3)</vt:lpstr>
      <vt:lpstr>Cloud Workshop All Day on April 4</vt:lpstr>
      <vt:lpstr>Cloud Career Fair on April 4</vt:lpstr>
      <vt:lpstr>Memory Interference and Scheduling in Multi-Core Systems</vt:lpstr>
      <vt:lpstr>Review: PAR-BS Pros and Cons</vt:lpstr>
      <vt:lpstr>TCM: Thread Cluster Memory Scheduling</vt:lpstr>
      <vt:lpstr>Throughput vs. Fairness</vt:lpstr>
      <vt:lpstr>Throughput vs. Fairness</vt:lpstr>
      <vt:lpstr>Achieving the Best of Both Worlds</vt:lpstr>
      <vt:lpstr>Thread Cluster Memory Scheduling [Kim+ MICRO’10]</vt:lpstr>
      <vt:lpstr>Clustering Threads</vt:lpstr>
      <vt:lpstr>TCM: Quantum-Based Operation</vt:lpstr>
      <vt:lpstr>TCM: Scheduling Algorithm</vt:lpstr>
      <vt:lpstr>TCM: Throughput and Fairness</vt:lpstr>
      <vt:lpstr>TCM: Fairness-Throughput Tradeoff</vt:lpstr>
      <vt:lpstr>TCM Pros and Cons</vt:lpstr>
      <vt:lpstr>Other Ways of  Handling Memory Interference</vt:lpstr>
      <vt:lpstr>Fundamental Interference Control Techniques</vt:lpstr>
      <vt:lpstr>Observation: Modern Systems Have Multiple Channels</vt:lpstr>
      <vt:lpstr>Data Mapping in Current Systems</vt:lpstr>
      <vt:lpstr>Partitioning Channels Between Applications</vt:lpstr>
      <vt:lpstr>Overview: Memory Channel Partitioning (MCP) </vt:lpstr>
      <vt:lpstr>Key Insight 1: Separate by Memory Intensity</vt:lpstr>
      <vt:lpstr>Key Insight 2: Separate by Row-Buffer Locality</vt:lpstr>
      <vt:lpstr>Memory Channel Partitioning (MCP) Mechanism</vt:lpstr>
      <vt:lpstr>Interval Based Operation</vt:lpstr>
      <vt:lpstr>Observations</vt:lpstr>
      <vt:lpstr>Integrated Memory Partitioning and Scheduling (IMPS)</vt:lpstr>
      <vt:lpstr>Fundamental Interference Control Techniques</vt:lpstr>
      <vt:lpstr>An Alternative Approach: Source Throttling</vt:lpstr>
      <vt:lpstr>Fairness via Source Throttling (FST) [ASPLOS’10]</vt:lpstr>
      <vt:lpstr>Core (Source) Throttling</vt:lpstr>
      <vt:lpstr>Fundamental Interference Control Techniques</vt:lpstr>
      <vt:lpstr>Handling Interference in Parallel Applications</vt:lpstr>
      <vt:lpstr>Summary: Fundamental Interference Control Techniques</vt:lpstr>
      <vt:lpstr>More on DRAM Controllers</vt:lpstr>
      <vt:lpstr>DRAM Power Management</vt:lpstr>
      <vt:lpstr>Why are DRAM Controllers Difficult to Design?</vt:lpstr>
      <vt:lpstr>Many DRAM Timing Constraints</vt:lpstr>
      <vt:lpstr>More on DRAM Operation</vt:lpstr>
      <vt:lpstr>Self-Optimizing DRAM Controllers</vt:lpstr>
      <vt:lpstr>Self-Optimizing DRAM Controllers</vt:lpstr>
      <vt:lpstr>Self-Optimizing DRAM Controllers</vt:lpstr>
      <vt:lpstr>Self-Optimizing DRAM Controllers</vt:lpstr>
      <vt:lpstr>States, Actions, Rewards</vt:lpstr>
      <vt:lpstr>Performance Results</vt:lpstr>
      <vt:lpstr>Self Optimizing DRAM Controllers</vt:lpstr>
      <vt:lpstr>DRAM Refresh</vt:lpstr>
      <vt:lpstr>DRAM Refresh</vt:lpstr>
      <vt:lpstr>DRAM Refresh: Performance</vt:lpstr>
      <vt:lpstr>Distributed Refresh</vt:lpstr>
      <vt:lpstr>Refresh Today: Auto Refresh</vt:lpstr>
      <vt:lpstr>Refresh Overhead: Performance</vt:lpstr>
      <vt:lpstr>Refresh Overhead: Energy</vt:lpstr>
      <vt:lpstr>Problem with Conventional Refresh</vt:lpstr>
      <vt:lpstr>Retention Time of DRAM Rows</vt:lpstr>
      <vt:lpstr>Reducing DRAM Refresh Operations</vt:lpstr>
      <vt:lpstr>RAIDR: Mechanism</vt:lpstr>
      <vt:lpstr>1. Profiling</vt:lpstr>
      <vt:lpstr>2. Binning</vt:lpstr>
      <vt:lpstr>Bloom Filter</vt:lpstr>
      <vt:lpstr>Bloom Filter Operation Example</vt:lpstr>
      <vt:lpstr>Bloom Filter Operation Example</vt:lpstr>
      <vt:lpstr>Bloom Filter Operation Example</vt:lpstr>
      <vt:lpstr>Bloom Filter Operation Example</vt:lpstr>
      <vt:lpstr>Bloom Filter Operation Example</vt:lpstr>
      <vt:lpstr>Benefits of Bloom Filters as Bins</vt:lpstr>
      <vt:lpstr>Use of Bloom Filters in Hardware</vt:lpstr>
      <vt:lpstr>3. Refreshing (RAIDR Refresh Controller)</vt:lpstr>
      <vt:lpstr>3. Refreshing (RAIDR Refresh Controller)</vt:lpstr>
      <vt:lpstr>RAIDR: Baseline Design</vt:lpstr>
      <vt:lpstr>RAIDR in Memory Controller: Option 1</vt:lpstr>
      <vt:lpstr>RAIDR in DRAM Chip: Option 2</vt:lpstr>
      <vt:lpstr>RAIDR: Results and Takeaways</vt:lpstr>
      <vt:lpstr>DRAM Refresh: More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Onur Mutlu</cp:lastModifiedBy>
  <cp:revision>926</cp:revision>
  <cp:lastPrinted>2012-02-06T05:16:11Z</cp:lastPrinted>
  <dcterms:created xsi:type="dcterms:W3CDTF">2010-09-08T00:51:32Z</dcterms:created>
  <dcterms:modified xsi:type="dcterms:W3CDTF">2014-04-02T19:55:02Z</dcterms:modified>
</cp:coreProperties>
</file>